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9" r:id="rId2"/>
    <p:sldId id="344" r:id="rId3"/>
    <p:sldId id="342" r:id="rId4"/>
    <p:sldId id="343" r:id="rId5"/>
    <p:sldId id="345" r:id="rId6"/>
    <p:sldId id="346" r:id="rId7"/>
    <p:sldId id="357" r:id="rId8"/>
    <p:sldId id="347" r:id="rId9"/>
    <p:sldId id="362" r:id="rId10"/>
    <p:sldId id="363" r:id="rId11"/>
    <p:sldId id="369" r:id="rId12"/>
    <p:sldId id="370" r:id="rId13"/>
    <p:sldId id="359" r:id="rId14"/>
    <p:sldId id="364" r:id="rId15"/>
    <p:sldId id="360" r:id="rId16"/>
    <p:sldId id="365" r:id="rId17"/>
    <p:sldId id="361" r:id="rId18"/>
    <p:sldId id="366" r:id="rId19"/>
    <p:sldId id="367" r:id="rId20"/>
    <p:sldId id="368" r:id="rId21"/>
    <p:sldId id="358" r:id="rId22"/>
    <p:sldId id="349" r:id="rId23"/>
    <p:sldId id="350" r:id="rId24"/>
    <p:sldId id="353" r:id="rId25"/>
    <p:sldId id="354" r:id="rId26"/>
    <p:sldId id="356" r:id="rId27"/>
    <p:sldId id="300" r:id="rId28"/>
  </p:sldIdLst>
  <p:sldSz cx="9144000" cy="6858000" type="letter"/>
  <p:notesSz cx="6858000" cy="9144000"/>
  <p:defaultTextStyle>
    <a:defPPr>
      <a:defRPr lang="en-US"/>
    </a:defPPr>
    <a:lvl1pPr marL="0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C1F"/>
    <a:srgbClr val="007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 autoAdjust="0"/>
    <p:restoredTop sz="94671" autoAdjust="0"/>
  </p:normalViewPr>
  <p:slideViewPr>
    <p:cSldViewPr snapToGrid="0" snapToObjects="1" showGuides="1">
      <p:cViewPr>
        <p:scale>
          <a:sx n="114" d="100"/>
          <a:sy n="114" d="100"/>
        </p:scale>
        <p:origin x="-52" y="-56"/>
      </p:cViewPr>
      <p:guideLst>
        <p:guide orient="horz" pos="3834"/>
        <p:guide/>
      </p:guideLst>
    </p:cSldViewPr>
  </p:slideViewPr>
  <p:outlineViewPr>
    <p:cViewPr>
      <p:scale>
        <a:sx n="33" d="100"/>
        <a:sy n="33" d="100"/>
      </p:scale>
      <p:origin x="0" y="22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Expost%20Tables%20and%20Charts%20for%20Repor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Expost%20Tables%20and%20Charts%20for%20Repor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cenergy3\data\FSC\A02400.001.01%20SDG&amp;E%20SMC%20Thermostat%202014-2015\Output\2015%20DRMEC%20Tables%20and%20Charts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'Reference Load Figure'!$C$2</c:f>
              <c:strCache>
                <c:ptCount val="1"/>
                <c:pt idx="0">
                  <c:v>Participants</c:v>
                </c:pt>
              </c:strCache>
            </c:strRef>
          </c:tx>
          <c:marker>
            <c:symbol val="none"/>
          </c:marker>
          <c:val>
            <c:numRef>
              <c:f>'Reference Load Figure'!$C$3:$C$26</c:f>
              <c:numCache>
                <c:formatCode>0</c:formatCode>
                <c:ptCount val="24"/>
                <c:pt idx="0">
                  <c:v>19.839925765991211</c:v>
                </c:pt>
                <c:pt idx="1">
                  <c:v>19.14982795715332</c:v>
                </c:pt>
                <c:pt idx="2">
                  <c:v>18.680034637451172</c:v>
                </c:pt>
                <c:pt idx="3">
                  <c:v>18.486881256103516</c:v>
                </c:pt>
                <c:pt idx="4">
                  <c:v>18.617830276489258</c:v>
                </c:pt>
                <c:pt idx="5">
                  <c:v>20.459625244140625</c:v>
                </c:pt>
                <c:pt idx="6">
                  <c:v>24.3021240234375</c:v>
                </c:pt>
                <c:pt idx="7">
                  <c:v>30.688453674316406</c:v>
                </c:pt>
                <c:pt idx="8">
                  <c:v>36.139411926269531</c:v>
                </c:pt>
                <c:pt idx="9">
                  <c:v>39.282310485839844</c:v>
                </c:pt>
                <c:pt idx="10">
                  <c:v>42.001518249511719</c:v>
                </c:pt>
                <c:pt idx="11">
                  <c:v>43.25384521484375</c:v>
                </c:pt>
                <c:pt idx="12">
                  <c:v>43.681301116943359</c:v>
                </c:pt>
                <c:pt idx="13">
                  <c:v>44.309299468994141</c:v>
                </c:pt>
                <c:pt idx="14">
                  <c:v>40.330753326416016</c:v>
                </c:pt>
                <c:pt idx="15">
                  <c:v>38.701728820800781</c:v>
                </c:pt>
                <c:pt idx="16">
                  <c:v>36.178462982177734</c:v>
                </c:pt>
                <c:pt idx="17">
                  <c:v>33.486217498779297</c:v>
                </c:pt>
                <c:pt idx="18">
                  <c:v>32.514961242675781</c:v>
                </c:pt>
                <c:pt idx="19">
                  <c:v>31.2984619140625</c:v>
                </c:pt>
                <c:pt idx="20">
                  <c:v>29.236141204833984</c:v>
                </c:pt>
                <c:pt idx="21">
                  <c:v>26.532873153686523</c:v>
                </c:pt>
                <c:pt idx="22">
                  <c:v>23.85020637512207</c:v>
                </c:pt>
                <c:pt idx="23">
                  <c:v>21.734251022338867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'Reference Load Figure'!$D$2</c:f>
              <c:strCache>
                <c:ptCount val="1"/>
                <c:pt idx="0">
                  <c:v>Control</c:v>
                </c:pt>
              </c:strCache>
            </c:strRef>
          </c:tx>
          <c:marker>
            <c:symbol val="none"/>
          </c:marker>
          <c:val>
            <c:numRef>
              <c:f>'Reference Load Figure'!$D$3:$D$26</c:f>
              <c:numCache>
                <c:formatCode>0</c:formatCode>
                <c:ptCount val="24"/>
                <c:pt idx="0">
                  <c:v>20.744419097900391</c:v>
                </c:pt>
                <c:pt idx="1">
                  <c:v>19.920272827148438</c:v>
                </c:pt>
                <c:pt idx="2">
                  <c:v>19.245515823364258</c:v>
                </c:pt>
                <c:pt idx="3">
                  <c:v>19.075597763061523</c:v>
                </c:pt>
                <c:pt idx="4">
                  <c:v>19.664072036743164</c:v>
                </c:pt>
                <c:pt idx="5">
                  <c:v>21.3660888671875</c:v>
                </c:pt>
                <c:pt idx="6">
                  <c:v>24.946475982666016</c:v>
                </c:pt>
                <c:pt idx="7">
                  <c:v>29.44929313659668</c:v>
                </c:pt>
                <c:pt idx="8">
                  <c:v>34.320644378662109</c:v>
                </c:pt>
                <c:pt idx="9">
                  <c:v>37.484996795654297</c:v>
                </c:pt>
                <c:pt idx="10">
                  <c:v>39.879390716552734</c:v>
                </c:pt>
                <c:pt idx="11">
                  <c:v>41.488624572753906</c:v>
                </c:pt>
                <c:pt idx="12">
                  <c:v>41.910308837890625</c:v>
                </c:pt>
                <c:pt idx="13">
                  <c:v>42.056198120117188</c:v>
                </c:pt>
                <c:pt idx="14">
                  <c:v>41.180435180664062</c:v>
                </c:pt>
                <c:pt idx="15">
                  <c:v>38.684123992919922</c:v>
                </c:pt>
                <c:pt idx="16">
                  <c:v>35.757678985595703</c:v>
                </c:pt>
                <c:pt idx="17">
                  <c:v>33.713191986083984</c:v>
                </c:pt>
                <c:pt idx="18">
                  <c:v>31.588491439819336</c:v>
                </c:pt>
                <c:pt idx="19">
                  <c:v>30.993246078491211</c:v>
                </c:pt>
                <c:pt idx="20">
                  <c:v>29.734409332275391</c:v>
                </c:pt>
                <c:pt idx="21">
                  <c:v>27.663131713867188</c:v>
                </c:pt>
                <c:pt idx="22">
                  <c:v>24.754858016967773</c:v>
                </c:pt>
                <c:pt idx="23">
                  <c:v>22.928165435791016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'Reference Load Figure'!$E$2</c:f>
              <c:strCache>
                <c:ptCount val="1"/>
                <c:pt idx="0">
                  <c:v>Reference</c:v>
                </c:pt>
              </c:strCache>
            </c:strRef>
          </c:tx>
          <c:marker>
            <c:symbol val="none"/>
          </c:marker>
          <c:val>
            <c:numRef>
              <c:f>'Reference Load Figure'!$E$3:$E$26</c:f>
              <c:numCache>
                <c:formatCode>0</c:formatCode>
                <c:ptCount val="24"/>
                <c:pt idx="0">
                  <c:v>19.89637565612793</c:v>
                </c:pt>
                <c:pt idx="1">
                  <c:v>19.008966445922852</c:v>
                </c:pt>
                <c:pt idx="2">
                  <c:v>18.625198364257813</c:v>
                </c:pt>
                <c:pt idx="3">
                  <c:v>18.551816940307617</c:v>
                </c:pt>
                <c:pt idx="4">
                  <c:v>18.685060501098633</c:v>
                </c:pt>
                <c:pt idx="5">
                  <c:v>20.373617172241211</c:v>
                </c:pt>
                <c:pt idx="6">
                  <c:v>23.845926284790039</c:v>
                </c:pt>
                <c:pt idx="7">
                  <c:v>29.511985778808594</c:v>
                </c:pt>
                <c:pt idx="8">
                  <c:v>34.657485961914062</c:v>
                </c:pt>
                <c:pt idx="9">
                  <c:v>39.729621887207031</c:v>
                </c:pt>
                <c:pt idx="10">
                  <c:v>41.968250274658203</c:v>
                </c:pt>
                <c:pt idx="11">
                  <c:v>43.150482177734375</c:v>
                </c:pt>
                <c:pt idx="12">
                  <c:v>43.629177093505859</c:v>
                </c:pt>
                <c:pt idx="13">
                  <c:v>44.050743103027344</c:v>
                </c:pt>
                <c:pt idx="14">
                  <c:v>43.43682861328125</c:v>
                </c:pt>
                <c:pt idx="15">
                  <c:v>41.097427368164063</c:v>
                </c:pt>
                <c:pt idx="16">
                  <c:v>38.418117523193359</c:v>
                </c:pt>
                <c:pt idx="17">
                  <c:v>35.694656372070312</c:v>
                </c:pt>
                <c:pt idx="18">
                  <c:v>33.161907196044922</c:v>
                </c:pt>
                <c:pt idx="19">
                  <c:v>30.381240844726563</c:v>
                </c:pt>
                <c:pt idx="20">
                  <c:v>28.973403930664063</c:v>
                </c:pt>
                <c:pt idx="21">
                  <c:v>26.505630493164063</c:v>
                </c:pt>
                <c:pt idx="22">
                  <c:v>23.760971069335938</c:v>
                </c:pt>
                <c:pt idx="23">
                  <c:v>21.918651580810547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880960"/>
        <c:axId val="59882880"/>
      </c:lineChart>
      <c:catAx>
        <c:axId val="59880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 Ending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59882880"/>
        <c:crosses val="autoZero"/>
        <c:auto val="1"/>
        <c:lblAlgn val="ctr"/>
        <c:lblOffset val="100"/>
        <c:noMultiLvlLbl val="0"/>
      </c:catAx>
      <c:valAx>
        <c:axId val="598828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Demand (kW)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598809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Participant Count</c:v>
          </c:tx>
          <c:spPr>
            <a:noFill/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numRef>
              <c:f>'fig and tab impact part year'!$A$2:$A$25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'fig and tab impact part year'!$B$2:$B$13</c:f>
              <c:numCache>
                <c:formatCode>General</c:formatCode>
                <c:ptCount val="12"/>
                <c:pt idx="0">
                  <c:v>1230</c:v>
                </c:pt>
                <c:pt idx="1">
                  <c:v>1146</c:v>
                </c:pt>
                <c:pt idx="2">
                  <c:v>1121</c:v>
                </c:pt>
                <c:pt idx="3">
                  <c:v>1086</c:v>
                </c:pt>
                <c:pt idx="4">
                  <c:v>1058</c:v>
                </c:pt>
                <c:pt idx="5">
                  <c:v>987</c:v>
                </c:pt>
                <c:pt idx="6">
                  <c:v>970</c:v>
                </c:pt>
                <c:pt idx="7">
                  <c:v>903</c:v>
                </c:pt>
                <c:pt idx="8">
                  <c:v>872</c:v>
                </c:pt>
                <c:pt idx="9">
                  <c:v>832</c:v>
                </c:pt>
                <c:pt idx="10">
                  <c:v>767</c:v>
                </c:pt>
                <c:pt idx="11">
                  <c:v>574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376192"/>
        <c:axId val="64374272"/>
      </c:barChart>
      <c:lineChart>
        <c:grouping val="standard"/>
        <c:varyColors val="0"/>
        <c:ser>
          <c:idx val="1"/>
          <c:order val="1"/>
          <c:tx>
            <c:v>Regression-Estimated Reference</c:v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numRef>
              <c:f>'fig and tab impact part year'!$A$2:$A$25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'fig and tab impact part year'!$C$2:$C$13</c:f>
              <c:numCache>
                <c:formatCode>General</c:formatCode>
                <c:ptCount val="12"/>
                <c:pt idx="0">
                  <c:v>421.12313842773437</c:v>
                </c:pt>
                <c:pt idx="1">
                  <c:v>434.92703247070312</c:v>
                </c:pt>
                <c:pt idx="2">
                  <c:v>426.2618408203125</c:v>
                </c:pt>
                <c:pt idx="3">
                  <c:v>423.62045288085937</c:v>
                </c:pt>
                <c:pt idx="4">
                  <c:v>426.70901489257812</c:v>
                </c:pt>
                <c:pt idx="5">
                  <c:v>451.55245971679687</c:v>
                </c:pt>
                <c:pt idx="6">
                  <c:v>437.98944091796875</c:v>
                </c:pt>
                <c:pt idx="7">
                  <c:v>454.96640014648437</c:v>
                </c:pt>
                <c:pt idx="8">
                  <c:v>476.75546264648437</c:v>
                </c:pt>
                <c:pt idx="9">
                  <c:v>478.74356079101562</c:v>
                </c:pt>
                <c:pt idx="10">
                  <c:v>470.38925170898437</c:v>
                </c:pt>
                <c:pt idx="11">
                  <c:v>432.20806884765625</c:v>
                </c:pt>
              </c:numCache>
            </c:numRef>
          </c:val>
          <c:smooth val="0"/>
        </c:ser>
        <c:ser>
          <c:idx val="2"/>
          <c:order val="2"/>
          <c:tx>
            <c:v>Participant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'fig and tab impact part year'!$A$2:$A$25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'fig and tab impact part year'!$D$2:$D$13</c:f>
              <c:numCache>
                <c:formatCode>General</c:formatCode>
                <c:ptCount val="12"/>
                <c:pt idx="0">
                  <c:v>411.33349609375</c:v>
                </c:pt>
                <c:pt idx="1">
                  <c:v>420.683349609375</c:v>
                </c:pt>
                <c:pt idx="2">
                  <c:v>408.9769287109375</c:v>
                </c:pt>
                <c:pt idx="3">
                  <c:v>409.64157104492187</c:v>
                </c:pt>
                <c:pt idx="4">
                  <c:v>411.79806518554687</c:v>
                </c:pt>
                <c:pt idx="5">
                  <c:v>437.429443359375</c:v>
                </c:pt>
                <c:pt idx="6">
                  <c:v>425.4888916015625</c:v>
                </c:pt>
                <c:pt idx="7">
                  <c:v>441.215576171875</c:v>
                </c:pt>
                <c:pt idx="8">
                  <c:v>464.29971313476562</c:v>
                </c:pt>
                <c:pt idx="9">
                  <c:v>464.34283447265625</c:v>
                </c:pt>
                <c:pt idx="10">
                  <c:v>459.27069091796875</c:v>
                </c:pt>
                <c:pt idx="11">
                  <c:v>413.21279907226562</c:v>
                </c:pt>
              </c:numCache>
            </c:numRef>
          </c:val>
          <c:smooth val="0"/>
        </c:ser>
        <c:ser>
          <c:idx val="3"/>
          <c:order val="3"/>
          <c:tx>
            <c:v>95% Confidence Interval</c:v>
          </c:tx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'fig and tab impact part year'!$A$2:$A$25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'fig and tab impact part year'!$E$2:$E$13</c:f>
              <c:numCache>
                <c:formatCode>General</c:formatCode>
                <c:ptCount val="12"/>
                <c:pt idx="0">
                  <c:v>429.21844482421875</c:v>
                </c:pt>
                <c:pt idx="1">
                  <c:v>443.03070068359375</c:v>
                </c:pt>
                <c:pt idx="2">
                  <c:v>434.4173583984375</c:v>
                </c:pt>
                <c:pt idx="3">
                  <c:v>431.36785888671875</c:v>
                </c:pt>
                <c:pt idx="4">
                  <c:v>435.42254638671875</c:v>
                </c:pt>
                <c:pt idx="5">
                  <c:v>460.35202026367187</c:v>
                </c:pt>
                <c:pt idx="6">
                  <c:v>446.88705444335937</c:v>
                </c:pt>
                <c:pt idx="7">
                  <c:v>463.835693359375</c:v>
                </c:pt>
                <c:pt idx="8">
                  <c:v>487.15155029296875</c:v>
                </c:pt>
                <c:pt idx="9">
                  <c:v>489.30645751953125</c:v>
                </c:pt>
                <c:pt idx="10">
                  <c:v>480.66668701171875</c:v>
                </c:pt>
                <c:pt idx="11">
                  <c:v>444.31320190429687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 and tab impact cal year'!$F$1</c:f>
              <c:strCache>
                <c:ptCount val="1"/>
                <c:pt idx="0">
                  <c:v>lower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'fig and tab impact part year'!$A$2:$A$25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'fig and tab impact part year'!$F$2:$F$13</c:f>
              <c:numCache>
                <c:formatCode>General</c:formatCode>
                <c:ptCount val="12"/>
                <c:pt idx="0">
                  <c:v>413.02783203125</c:v>
                </c:pt>
                <c:pt idx="1">
                  <c:v>426.8233642578125</c:v>
                </c:pt>
                <c:pt idx="2">
                  <c:v>418.1063232421875</c:v>
                </c:pt>
                <c:pt idx="3">
                  <c:v>415.873046875</c:v>
                </c:pt>
                <c:pt idx="4">
                  <c:v>417.9954833984375</c:v>
                </c:pt>
                <c:pt idx="5">
                  <c:v>442.75289916992187</c:v>
                </c:pt>
                <c:pt idx="6">
                  <c:v>429.09182739257812</c:v>
                </c:pt>
                <c:pt idx="7">
                  <c:v>446.09710693359375</c:v>
                </c:pt>
                <c:pt idx="8">
                  <c:v>466.359375</c:v>
                </c:pt>
                <c:pt idx="9">
                  <c:v>468.1806640625</c:v>
                </c:pt>
                <c:pt idx="10">
                  <c:v>460.11181640625</c:v>
                </c:pt>
                <c:pt idx="11">
                  <c:v>420.10293579101563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361984"/>
        <c:axId val="64363904"/>
      </c:lineChart>
      <c:catAx>
        <c:axId val="64361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Months Since Installation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363904"/>
        <c:crosses val="autoZero"/>
        <c:auto val="1"/>
        <c:lblAlgn val="ctr"/>
        <c:lblOffset val="100"/>
        <c:noMultiLvlLbl val="0"/>
      </c:catAx>
      <c:valAx>
        <c:axId val="6436390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Daily Consumption (kWh)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361984"/>
        <c:crosses val="autoZero"/>
        <c:crossBetween val="between"/>
      </c:valAx>
      <c:valAx>
        <c:axId val="64374272"/>
        <c:scaling>
          <c:orientation val="minMax"/>
          <c:max val="2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Count (Customers)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376192"/>
        <c:crosses val="max"/>
        <c:crossBetween val="between"/>
      </c:valAx>
      <c:catAx>
        <c:axId val="64376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374272"/>
        <c:crosses val="autoZero"/>
        <c:auto val="1"/>
        <c:lblAlgn val="ctr"/>
        <c:lblOffset val="100"/>
        <c:noMultiLvlLbl val="0"/>
      </c:catAx>
    </c:plotArea>
    <c:legend>
      <c:legendPos val="t"/>
      <c:legendEntry>
        <c:idx val="4"/>
        <c:delete val="1"/>
      </c:legendEntry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Sheet12!$D$2</c:f>
              <c:strCache>
                <c:ptCount val="1"/>
                <c:pt idx="0">
                  <c:v>DR Impact</c:v>
                </c:pt>
              </c:strCache>
            </c:strRef>
          </c:tx>
          <c:invertIfNegative val="0"/>
          <c:cat>
            <c:strRef>
              <c:f>Sheet12!$B$3:$B$7</c:f>
              <c:strCache>
                <c:ptCount val="5"/>
                <c:pt idx="0">
                  <c:v>Hotels</c:v>
                </c:pt>
                <c:pt idx="1">
                  <c:v>Institutional</c:v>
                </c:pt>
                <c:pt idx="2">
                  <c:v>Offices, Finance, Restaurants, Services</c:v>
                </c:pt>
                <c:pt idx="3">
                  <c:v>Retail Stores</c:v>
                </c:pt>
                <c:pt idx="4">
                  <c:v>Schools</c:v>
                </c:pt>
              </c:strCache>
            </c:strRef>
          </c:cat>
          <c:val>
            <c:numRef>
              <c:f>Sheet12!$D$3:$D$7</c:f>
              <c:numCache>
                <c:formatCode>General</c:formatCode>
                <c:ptCount val="5"/>
                <c:pt idx="0">
                  <c:v>0.02</c:v>
                </c:pt>
                <c:pt idx="1">
                  <c:v>0.26</c:v>
                </c:pt>
                <c:pt idx="2">
                  <c:v>0.34</c:v>
                </c:pt>
                <c:pt idx="3">
                  <c:v>0.46</c:v>
                </c:pt>
                <c:pt idx="4">
                  <c:v>0.34</c:v>
                </c:pt>
              </c:numCache>
            </c:numRef>
          </c:val>
        </c:ser>
        <c:ser>
          <c:idx val="2"/>
          <c:order val="1"/>
          <c:tx>
            <c:strRef>
              <c:f>Sheet12!$F$2</c:f>
              <c:strCache>
                <c:ptCount val="1"/>
                <c:pt idx="0">
                  <c:v>Total Impact</c:v>
                </c:pt>
              </c:strCache>
            </c:strRef>
          </c:tx>
          <c:invertIfNegative val="0"/>
          <c:cat>
            <c:strRef>
              <c:f>Sheet12!$B$3:$B$7</c:f>
              <c:strCache>
                <c:ptCount val="5"/>
                <c:pt idx="0">
                  <c:v>Hotels</c:v>
                </c:pt>
                <c:pt idx="1">
                  <c:v>Institutional</c:v>
                </c:pt>
                <c:pt idx="2">
                  <c:v>Offices, Finance, Restaurants, Services</c:v>
                </c:pt>
                <c:pt idx="3">
                  <c:v>Retail Stores</c:v>
                </c:pt>
                <c:pt idx="4">
                  <c:v>Schools</c:v>
                </c:pt>
              </c:strCache>
            </c:strRef>
          </c:cat>
          <c:val>
            <c:numRef>
              <c:f>Sheet12!$F$3:$F$7</c:f>
              <c:numCache>
                <c:formatCode>General</c:formatCode>
                <c:ptCount val="5"/>
                <c:pt idx="0">
                  <c:v>9.0000000000000011E-2</c:v>
                </c:pt>
                <c:pt idx="1">
                  <c:v>0.41000000000000003</c:v>
                </c:pt>
                <c:pt idx="2">
                  <c:v>0.51</c:v>
                </c:pt>
                <c:pt idx="3">
                  <c:v>0.39</c:v>
                </c:pt>
                <c:pt idx="4">
                  <c:v>0.22000000000000003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429440"/>
        <c:axId val="64452096"/>
      </c:barChart>
      <c:barChart>
        <c:barDir val="col"/>
        <c:grouping val="clustered"/>
        <c:varyColors val="0"/>
        <c:ser>
          <c:idx val="1"/>
          <c:order val="2"/>
          <c:tx>
            <c:strRef>
              <c:f>Sheet12!$D$2</c:f>
              <c:strCache>
                <c:ptCount val="1"/>
                <c:pt idx="0">
                  <c:v>DR Impact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1.8212713936130578E-2"/>
                  <c:y val="-9.782655970524252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444274761620287E-2"/>
                  <c:y val="-0.207329599158723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209956811587132E-2"/>
                  <c:y val="-0.235971215478495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966292134831461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966292134831461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Sheet12!$C$3:$C$7</c:f>
              <c:strCache>
                <c:ptCount val="5"/>
                <c:pt idx="0">
                  <c:v>75 cust</c:v>
                </c:pt>
                <c:pt idx="1">
                  <c:v>247 cust</c:v>
                </c:pt>
                <c:pt idx="2">
                  <c:v>545 cust</c:v>
                </c:pt>
                <c:pt idx="3">
                  <c:v>84 cust</c:v>
                </c:pt>
                <c:pt idx="4">
                  <c:v>140 cust</c:v>
                </c:pt>
              </c:strCache>
            </c:strRef>
          </c:cat>
          <c:val>
            <c:numRef>
              <c:f>Sheet12!$D$3:$D$7</c:f>
              <c:numCache>
                <c:formatCode>General</c:formatCode>
                <c:ptCount val="5"/>
                <c:pt idx="0">
                  <c:v>0.02</c:v>
                </c:pt>
                <c:pt idx="1">
                  <c:v>0.26</c:v>
                </c:pt>
                <c:pt idx="2">
                  <c:v>0.34</c:v>
                </c:pt>
                <c:pt idx="3">
                  <c:v>0.46</c:v>
                </c:pt>
                <c:pt idx="4">
                  <c:v>0.34</c:v>
                </c:pt>
              </c:numCache>
            </c:numRef>
          </c:val>
        </c:ser>
        <c:ser>
          <c:idx val="3"/>
          <c:order val="3"/>
          <c:tx>
            <c:strRef>
              <c:f>Sheet12!$F$2</c:f>
              <c:strCache>
                <c:ptCount val="1"/>
                <c:pt idx="0">
                  <c:v>Total Impact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Sheet12!$C$3:$C$7</c:f>
              <c:strCache>
                <c:ptCount val="5"/>
                <c:pt idx="0">
                  <c:v>75 cust</c:v>
                </c:pt>
                <c:pt idx="1">
                  <c:v>247 cust</c:v>
                </c:pt>
                <c:pt idx="2">
                  <c:v>545 cust</c:v>
                </c:pt>
                <c:pt idx="3">
                  <c:v>84 cust</c:v>
                </c:pt>
                <c:pt idx="4">
                  <c:v>140 cust</c:v>
                </c:pt>
              </c:strCache>
            </c:strRef>
          </c:cat>
          <c:val>
            <c:numRef>
              <c:f>Sheet12!$F$3:$F$7</c:f>
              <c:numCache>
                <c:formatCode>General</c:formatCode>
                <c:ptCount val="5"/>
                <c:pt idx="0">
                  <c:v>9.0000000000000011E-2</c:v>
                </c:pt>
                <c:pt idx="1">
                  <c:v>0.41000000000000003</c:v>
                </c:pt>
                <c:pt idx="2">
                  <c:v>0.51</c:v>
                </c:pt>
                <c:pt idx="3">
                  <c:v>0.39</c:v>
                </c:pt>
                <c:pt idx="4">
                  <c:v>0.22000000000000003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455808"/>
        <c:axId val="64454016"/>
      </c:barChart>
      <c:catAx>
        <c:axId val="64429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Industry</a:t>
                </a:r>
              </a:p>
            </c:rich>
          </c:tx>
          <c:overlay val="0"/>
        </c:title>
        <c:majorTickMark val="out"/>
        <c:minorTickMark val="none"/>
        <c:tickLblPos val="nextTo"/>
        <c:crossAx val="64452096"/>
        <c:crosses val="autoZero"/>
        <c:auto val="1"/>
        <c:lblAlgn val="ctr"/>
        <c:lblOffset val="100"/>
        <c:noMultiLvlLbl val="0"/>
      </c:catAx>
      <c:valAx>
        <c:axId val="644520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Impact (kW)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429440"/>
        <c:crosses val="autoZero"/>
        <c:crossBetween val="between"/>
      </c:valAx>
      <c:valAx>
        <c:axId val="64454016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4455808"/>
        <c:crosses val="max"/>
        <c:crossBetween val="between"/>
      </c:valAx>
      <c:catAx>
        <c:axId val="64455808"/>
        <c:scaling>
          <c:orientation val="minMax"/>
        </c:scaling>
        <c:delete val="1"/>
        <c:axPos val="b"/>
        <c:majorTickMark val="out"/>
        <c:minorTickMark val="none"/>
        <c:tickLblPos val="nextTo"/>
        <c:crossAx val="64454016"/>
        <c:crosses val="autoZero"/>
        <c:auto val="1"/>
        <c:lblAlgn val="ctr"/>
        <c:lblOffset val="100"/>
        <c:noMultiLvlLbl val="0"/>
      </c:catAx>
    </c:plotArea>
    <c:legend>
      <c:legendPos val="t"/>
      <c:legendEntry>
        <c:idx val="0"/>
        <c:delete val="1"/>
      </c:legendEntry>
      <c:legendEntry>
        <c:idx val="1"/>
        <c:delete val="1"/>
      </c:legendEntry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'Hourly Expost Impacts'!$C$2</c:f>
              <c:strCache>
                <c:ptCount val="1"/>
                <c:pt idx="0">
                  <c:v>Impact per Thermostat</c:v>
                </c:pt>
              </c:strCache>
            </c:strRef>
          </c:tx>
          <c:invertIfNegative val="0"/>
          <c:cat>
            <c:numRef>
              <c:f>'Hourly Expost Impacts'!$B$3:$B$6</c:f>
              <c:numCache>
                <c:formatCode>h\ AM/PM</c:formatCode>
                <c:ptCount val="4"/>
                <c:pt idx="0">
                  <c:v>0.625</c:v>
                </c:pt>
                <c:pt idx="1">
                  <c:v>0.66666666666666663</c:v>
                </c:pt>
                <c:pt idx="2">
                  <c:v>0.70833333333333337</c:v>
                </c:pt>
                <c:pt idx="3">
                  <c:v>0.75</c:v>
                </c:pt>
              </c:numCache>
            </c:numRef>
          </c:cat>
          <c:val>
            <c:numRef>
              <c:f>'Hourly Expost Impacts'!$C$3:$C$6</c:f>
              <c:numCache>
                <c:formatCode>0.00</c:formatCode>
                <c:ptCount val="4"/>
                <c:pt idx="0">
                  <c:v>0.34191035675893566</c:v>
                </c:pt>
                <c:pt idx="1">
                  <c:v>0.26371355146466069</c:v>
                </c:pt>
                <c:pt idx="2">
                  <c:v>0.24653654931470026</c:v>
                </c:pt>
                <c:pt idx="3">
                  <c:v>0.24310039303950548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047872"/>
        <c:axId val="60040704"/>
      </c:barChart>
      <c:lineChart>
        <c:grouping val="standard"/>
        <c:varyColors val="0"/>
        <c:ser>
          <c:idx val="1"/>
          <c:order val="1"/>
          <c:tx>
            <c:strRef>
              <c:f>'Hourly Expost Impacts'!$D$2</c:f>
              <c:strCache>
                <c:ptCount val="1"/>
                <c:pt idx="0">
                  <c:v>Impact (%)</c:v>
                </c:pt>
              </c:strCache>
            </c:strRef>
          </c:tx>
          <c:val>
            <c:numRef>
              <c:f>'Hourly Expost Impacts'!$D$3:$D$6</c:f>
              <c:numCache>
                <c:formatCode>0%</c:formatCode>
                <c:ptCount val="4"/>
                <c:pt idx="0">
                  <c:v>7.1507874447250028E-2</c:v>
                </c:pt>
                <c:pt idx="1">
                  <c:v>5.8293151196590572E-2</c:v>
                </c:pt>
                <c:pt idx="2">
                  <c:v>5.8296831948195404E-2</c:v>
                </c:pt>
                <c:pt idx="3">
                  <c:v>6.1870293700853035E-2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044800"/>
        <c:axId val="60042624"/>
      </c:lineChart>
      <c:catAx>
        <c:axId val="58047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 Ending</a:t>
                </a:r>
              </a:p>
            </c:rich>
          </c:tx>
          <c:layout/>
          <c:overlay val="0"/>
        </c:title>
        <c:numFmt formatCode="h\ AM/PM" sourceLinked="1"/>
        <c:majorTickMark val="out"/>
        <c:minorTickMark val="none"/>
        <c:tickLblPos val="nextTo"/>
        <c:crossAx val="60040704"/>
        <c:crosses val="autoZero"/>
        <c:auto val="1"/>
        <c:lblAlgn val="ctr"/>
        <c:lblOffset val="100"/>
        <c:noMultiLvlLbl val="0"/>
      </c:catAx>
      <c:valAx>
        <c:axId val="600407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 Per Thermostat Impact (kW)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58047872"/>
        <c:crosses val="autoZero"/>
        <c:crossBetween val="between"/>
      </c:valAx>
      <c:valAx>
        <c:axId val="60042624"/>
        <c:scaling>
          <c:orientation val="minMax"/>
          <c:max val="0.12000000000000001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Impact (%)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60044800"/>
        <c:crosses val="max"/>
        <c:crossBetween val="between"/>
        <c:majorUnit val="2.0000000000000004E-2"/>
      </c:valAx>
      <c:catAx>
        <c:axId val="60044800"/>
        <c:scaling>
          <c:orientation val="minMax"/>
        </c:scaling>
        <c:delete val="1"/>
        <c:axPos val="b"/>
        <c:majorTickMark val="out"/>
        <c:minorTickMark val="none"/>
        <c:tickLblPos val="nextTo"/>
        <c:crossAx val="60042624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'Expost Impacts Figure'!$C$2</c:f>
              <c:strCache>
                <c:ptCount val="1"/>
                <c:pt idx="0">
                  <c:v>Impact per Thermostat</c:v>
                </c:pt>
              </c:strCache>
            </c:strRef>
          </c:tx>
          <c:invertIfNegative val="0"/>
          <c:cat>
            <c:strRef>
              <c:f>'Expost Impacts Figure'!$B$3:$B$7</c:f>
              <c:strCache>
                <c:ptCount val="5"/>
                <c:pt idx="0">
                  <c:v>Aug 28, 2015</c:v>
                </c:pt>
                <c:pt idx="1">
                  <c:v>Sep 9, 2015</c:v>
                </c:pt>
                <c:pt idx="2">
                  <c:v>Sep 10, 2015</c:v>
                </c:pt>
                <c:pt idx="3">
                  <c:v>Sep 11, 2015</c:v>
                </c:pt>
                <c:pt idx="4">
                  <c:v>Average Event</c:v>
                </c:pt>
              </c:strCache>
            </c:strRef>
          </c:cat>
          <c:val>
            <c:numRef>
              <c:f>'Expost Impacts Figure'!$C$3:$C$7</c:f>
              <c:numCache>
                <c:formatCode>0.00</c:formatCode>
                <c:ptCount val="5"/>
                <c:pt idx="0">
                  <c:v>0.15635329484939575</c:v>
                </c:pt>
                <c:pt idx="1">
                  <c:v>0.2775992751121521</c:v>
                </c:pt>
                <c:pt idx="2">
                  <c:v>0.32996547222137451</c:v>
                </c:pt>
                <c:pt idx="3">
                  <c:v>0.33134236931800842</c:v>
                </c:pt>
                <c:pt idx="4">
                  <c:v>0.27381542325019836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093568"/>
        <c:axId val="60095488"/>
      </c:barChart>
      <c:lineChart>
        <c:grouping val="standard"/>
        <c:varyColors val="0"/>
        <c:ser>
          <c:idx val="1"/>
          <c:order val="1"/>
          <c:tx>
            <c:strRef>
              <c:f>'Expost Impacts Figure'!$D$2</c:f>
              <c:strCache>
                <c:ptCount val="1"/>
                <c:pt idx="0">
                  <c:v>Mean17</c:v>
                </c:pt>
              </c:strCache>
            </c:strRef>
          </c:tx>
          <c:cat>
            <c:strRef>
              <c:f>'Expost Impacts Figure'!$B$3:$B$7</c:f>
              <c:strCache>
                <c:ptCount val="5"/>
                <c:pt idx="0">
                  <c:v>Aug 28, 2015</c:v>
                </c:pt>
                <c:pt idx="1">
                  <c:v>Sep 9, 2015</c:v>
                </c:pt>
                <c:pt idx="2">
                  <c:v>Sep 10, 2015</c:v>
                </c:pt>
                <c:pt idx="3">
                  <c:v>Sep 11, 2015</c:v>
                </c:pt>
                <c:pt idx="4">
                  <c:v>Average Event</c:v>
                </c:pt>
              </c:strCache>
            </c:strRef>
          </c:cat>
          <c:val>
            <c:numRef>
              <c:f>'Expost Impacts Figure'!$D$3:$D$7</c:f>
              <c:numCache>
                <c:formatCode>0.0</c:formatCode>
                <c:ptCount val="5"/>
                <c:pt idx="0">
                  <c:v>82.224365234375</c:v>
                </c:pt>
                <c:pt idx="1">
                  <c:v>86.45965576171875</c:v>
                </c:pt>
                <c:pt idx="2">
                  <c:v>85.235816955566406</c:v>
                </c:pt>
                <c:pt idx="3">
                  <c:v>82.641853332519531</c:v>
                </c:pt>
                <c:pt idx="4">
                  <c:v>84.140419006347656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331904"/>
        <c:axId val="62329984"/>
      </c:lineChart>
      <c:catAx>
        <c:axId val="600935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Event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0095488"/>
        <c:crosses val="autoZero"/>
        <c:auto val="1"/>
        <c:lblAlgn val="ctr"/>
        <c:lblOffset val="100"/>
        <c:noMultiLvlLbl val="0"/>
      </c:catAx>
      <c:valAx>
        <c:axId val="60095488"/>
        <c:scaling>
          <c:orientation val="minMax"/>
          <c:max val="0.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Demand Impact (kW)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60093568"/>
        <c:crosses val="autoZero"/>
        <c:crossBetween val="between"/>
      </c:valAx>
      <c:valAx>
        <c:axId val="62329984"/>
        <c:scaling>
          <c:orientation val="minMax"/>
          <c:max val="90"/>
          <c:min val="8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Temperature (F)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62331904"/>
        <c:crosses val="max"/>
        <c:crossBetween val="between"/>
        <c:majorUnit val="2"/>
      </c:valAx>
      <c:catAx>
        <c:axId val="62331904"/>
        <c:scaling>
          <c:orientation val="minMax"/>
        </c:scaling>
        <c:delete val="1"/>
        <c:axPos val="b"/>
        <c:majorTickMark val="out"/>
        <c:minorTickMark val="none"/>
        <c:tickLblPos val="nextTo"/>
        <c:crossAx val="62329984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'Residential Expost Impact'!$C$2</c:f>
              <c:strCache>
                <c:ptCount val="1"/>
                <c:pt idx="0">
                  <c:v>Impact per Thermostat</c:v>
                </c:pt>
              </c:strCache>
            </c:strRef>
          </c:tx>
          <c:invertIfNegative val="0"/>
          <c:cat>
            <c:strRef>
              <c:f>'Residential Expost Impact'!$B$3:$B$7</c:f>
              <c:strCache>
                <c:ptCount val="5"/>
                <c:pt idx="0">
                  <c:v>Aug 28, 2015</c:v>
                </c:pt>
                <c:pt idx="1">
                  <c:v>Sep 9, 2015</c:v>
                </c:pt>
                <c:pt idx="2">
                  <c:v>Sep 10, 2015</c:v>
                </c:pt>
                <c:pt idx="3">
                  <c:v>Sep 11, 2015</c:v>
                </c:pt>
                <c:pt idx="4">
                  <c:v>Average Event</c:v>
                </c:pt>
              </c:strCache>
            </c:strRef>
          </c:cat>
          <c:val>
            <c:numRef>
              <c:f>'Residential Expost Impact'!$C$3:$C$7</c:f>
              <c:numCache>
                <c:formatCode>0.00</c:formatCode>
                <c:ptCount val="5"/>
                <c:pt idx="0">
                  <c:v>2.8665568679571152E-2</c:v>
                </c:pt>
                <c:pt idx="1">
                  <c:v>0.1114359050989151</c:v>
                </c:pt>
                <c:pt idx="2">
                  <c:v>0.14675137400627136</c:v>
                </c:pt>
                <c:pt idx="3">
                  <c:v>0.11732553690671921</c:v>
                </c:pt>
                <c:pt idx="4">
                  <c:v>0.1010446771979332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25440"/>
        <c:axId val="62527360"/>
      </c:barChart>
      <c:lineChart>
        <c:grouping val="standard"/>
        <c:varyColors val="0"/>
        <c:ser>
          <c:idx val="1"/>
          <c:order val="1"/>
          <c:tx>
            <c:strRef>
              <c:f>'Residential Expost Impact'!$D$2</c:f>
              <c:strCache>
                <c:ptCount val="1"/>
                <c:pt idx="0">
                  <c:v>Mean17</c:v>
                </c:pt>
              </c:strCache>
            </c:strRef>
          </c:tx>
          <c:cat>
            <c:strRef>
              <c:f>'Residential Expost Impact'!$B$3:$B$7</c:f>
              <c:strCache>
                <c:ptCount val="5"/>
                <c:pt idx="0">
                  <c:v>Aug 28, 2015</c:v>
                </c:pt>
                <c:pt idx="1">
                  <c:v>Sep 9, 2015</c:v>
                </c:pt>
                <c:pt idx="2">
                  <c:v>Sep 10, 2015</c:v>
                </c:pt>
                <c:pt idx="3">
                  <c:v>Sep 11, 2015</c:v>
                </c:pt>
                <c:pt idx="4">
                  <c:v>Average Event</c:v>
                </c:pt>
              </c:strCache>
            </c:strRef>
          </c:cat>
          <c:val>
            <c:numRef>
              <c:f>'Residential Expost Impact'!$D$3:$D$7</c:f>
              <c:numCache>
                <c:formatCode>0.0</c:formatCode>
                <c:ptCount val="5"/>
                <c:pt idx="0">
                  <c:v>80.904922485351563</c:v>
                </c:pt>
                <c:pt idx="1">
                  <c:v>85.140220642089844</c:v>
                </c:pt>
                <c:pt idx="2">
                  <c:v>84.411163330078125</c:v>
                </c:pt>
                <c:pt idx="3">
                  <c:v>81.569808959960938</c:v>
                </c:pt>
                <c:pt idx="4">
                  <c:v>83.00653076171875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539648"/>
        <c:axId val="62537728"/>
      </c:lineChart>
      <c:catAx>
        <c:axId val="62525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Event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2527360"/>
        <c:crosses val="autoZero"/>
        <c:auto val="1"/>
        <c:lblAlgn val="ctr"/>
        <c:lblOffset val="100"/>
        <c:noMultiLvlLbl val="0"/>
      </c:catAx>
      <c:valAx>
        <c:axId val="62527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Demand Impact (kW)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62525440"/>
        <c:crosses val="autoZero"/>
        <c:crossBetween val="between"/>
      </c:valAx>
      <c:valAx>
        <c:axId val="6253772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Temperature (F)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62539648"/>
        <c:crosses val="max"/>
        <c:crossBetween val="between"/>
      </c:valAx>
      <c:catAx>
        <c:axId val="62539648"/>
        <c:scaling>
          <c:orientation val="minMax"/>
        </c:scaling>
        <c:delete val="1"/>
        <c:axPos val="b"/>
        <c:majorTickMark val="out"/>
        <c:minorTickMark val="none"/>
        <c:tickLblPos val="nextTo"/>
        <c:crossAx val="62537728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Commercial (CPP)</c:v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Enrollment'!$B$3:$B$6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2018-2026</c:v>
                </c:pt>
              </c:strCache>
            </c:strRef>
          </c:cat>
          <c:val>
            <c:numRef>
              <c:f>'Annual Enrollment'!$C$3:$C$6</c:f>
              <c:numCache>
                <c:formatCode>_(* #,##0_);_(* \(#,##0\);_(* "-"??_);_(@_)</c:formatCode>
                <c:ptCount val="4"/>
                <c:pt idx="0">
                  <c:v>11136.33</c:v>
                </c:pt>
                <c:pt idx="1">
                  <c:v>11946.73</c:v>
                </c:pt>
                <c:pt idx="2">
                  <c:v>11932.11</c:v>
                </c:pt>
                <c:pt idx="3">
                  <c:v>11525.75</c:v>
                </c:pt>
              </c:numCache>
            </c:numRef>
          </c:val>
        </c:ser>
        <c:ser>
          <c:idx val="1"/>
          <c:order val="1"/>
          <c:tx>
            <c:v>Commercial (Non CPP)</c:v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Enrollment'!$B$3:$B$6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2018-2026</c:v>
                </c:pt>
              </c:strCache>
            </c:strRef>
          </c:cat>
          <c:val>
            <c:numRef>
              <c:f>'Annual Enrollment'!$D$3:$D$6</c:f>
              <c:numCache>
                <c:formatCode>_(* #,##0_);_(* \(#,##0\);_(* "-"??_);_(@_)</c:formatCode>
                <c:ptCount val="4"/>
                <c:pt idx="0">
                  <c:v>934.28359999999998</c:v>
                </c:pt>
                <c:pt idx="1">
                  <c:v>1683.799</c:v>
                </c:pt>
                <c:pt idx="2">
                  <c:v>3283.3670000000002</c:v>
                </c:pt>
                <c:pt idx="3">
                  <c:v>4090.1309999999999</c:v>
                </c:pt>
              </c:numCache>
            </c:numRef>
          </c:val>
        </c:ser>
        <c:ser>
          <c:idx val="2"/>
          <c:order val="2"/>
          <c:tx>
            <c:v>Residential</c:v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'Annual Enrollment'!$B$3:$B$6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2018-2026</c:v>
                </c:pt>
              </c:strCache>
            </c:strRef>
          </c:cat>
          <c:val>
            <c:numRef>
              <c:f>'Annual Enrollment'!$E$3:$E$6</c:f>
              <c:numCache>
                <c:formatCode>_(* #,##0_);_(* \(#,##0\);_(* "-"??_);_(@_)</c:formatCode>
                <c:ptCount val="4"/>
                <c:pt idx="0">
                  <c:v>1130.0409999999999</c:v>
                </c:pt>
                <c:pt idx="1">
                  <c:v>1130.0409999999999</c:v>
                </c:pt>
                <c:pt idx="2">
                  <c:v>1130.0409999999999</c:v>
                </c:pt>
                <c:pt idx="3">
                  <c:v>1130.0409999999999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859328"/>
        <c:axId val="63865600"/>
      </c:barChart>
      <c:dateAx>
        <c:axId val="63859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3865600"/>
        <c:crosses val="autoZero"/>
        <c:auto val="1"/>
        <c:lblOffset val="100"/>
        <c:baseTimeUnit val="months"/>
        <c:majorTimeUnit val="months"/>
        <c:minorUnit val="1"/>
        <c:minorTimeUnit val="months"/>
      </c:dateAx>
      <c:valAx>
        <c:axId val="638656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Thermostats Enrolled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638593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Impact (SDG&amp;E)</c:v>
          </c:tx>
          <c:invertIfNegative val="0"/>
          <c:cat>
            <c:strRef>
              <c:f>'Per Cust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'Per Cust Ex Ante'!$C$3:$C$5</c:f>
              <c:numCache>
                <c:formatCode>General</c:formatCode>
                <c:ptCount val="3"/>
                <c:pt idx="0">
                  <c:v>0.94681700000000002</c:v>
                </c:pt>
                <c:pt idx="1">
                  <c:v>0.98284150000000003</c:v>
                </c:pt>
                <c:pt idx="2">
                  <c:v>0.99259260000000005</c:v>
                </c:pt>
              </c:numCache>
            </c:numRef>
          </c:val>
        </c:ser>
        <c:ser>
          <c:idx val="1"/>
          <c:order val="1"/>
          <c:tx>
            <c:v>Impact (CAISO)</c:v>
          </c:tx>
          <c:invertIfNegative val="0"/>
          <c:cat>
            <c:strRef>
              <c:f>'Per Cust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'Per Cust Ex Ante'!$D$3:$D$5</c:f>
              <c:numCache>
                <c:formatCode>General</c:formatCode>
                <c:ptCount val="3"/>
                <c:pt idx="0">
                  <c:v>1.0207040000000001</c:v>
                </c:pt>
                <c:pt idx="1">
                  <c:v>1.0598000000000001</c:v>
                </c:pt>
                <c:pt idx="2">
                  <c:v>1.0703819999999999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12960"/>
        <c:axId val="63927424"/>
      </c:barChart>
      <c:lineChart>
        <c:grouping val="standard"/>
        <c:varyColors val="0"/>
        <c:ser>
          <c:idx val="2"/>
          <c:order val="2"/>
          <c:tx>
            <c:v>Enrolled Thermostats</c:v>
          </c:tx>
          <c:cat>
            <c:strRef>
              <c:f>'Per Cust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'Per Cust Ex Ante'!$E$3:$E$5</c:f>
              <c:numCache>
                <c:formatCode>General</c:formatCode>
                <c:ptCount val="3"/>
                <c:pt idx="0">
                  <c:v>14560.37</c:v>
                </c:pt>
                <c:pt idx="1">
                  <c:v>16245.42</c:v>
                </c:pt>
                <c:pt idx="2">
                  <c:v>16745.919999999998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931520"/>
        <c:axId val="63929344"/>
      </c:lineChart>
      <c:catAx>
        <c:axId val="63912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3927424"/>
        <c:crosses val="autoZero"/>
        <c:auto val="1"/>
        <c:lblAlgn val="ctr"/>
        <c:lblOffset val="100"/>
        <c:noMultiLvlLbl val="0"/>
      </c:catAx>
      <c:valAx>
        <c:axId val="63927424"/>
        <c:scaling>
          <c:orientation val="minMax"/>
          <c:max val="1.2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Impact Per Customer (kW)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3912960"/>
        <c:crosses val="autoZero"/>
        <c:crossBetween val="between"/>
      </c:valAx>
      <c:valAx>
        <c:axId val="63929344"/>
        <c:scaling>
          <c:orientation val="minMax"/>
          <c:max val="2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Enrollment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3931520"/>
        <c:crosses val="max"/>
        <c:crossBetween val="between"/>
      </c:valAx>
      <c:catAx>
        <c:axId val="639315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929344"/>
        <c:crosses val="autoZero"/>
        <c:auto val="1"/>
        <c:lblAlgn val="ctr"/>
        <c:lblOffset val="100"/>
        <c:noMultiLvlLbl val="0"/>
      </c:catAx>
    </c:plotArea>
    <c:legend>
      <c:legendPos val="t"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Impact (SDG&amp;E)</c:v>
          </c:tx>
          <c:invertIfNegative val="0"/>
          <c:cat>
            <c:strRef>
              <c:f>'Aggregate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'Aggregate Ex Ante'!$C$3:$C$5</c:f>
              <c:numCache>
                <c:formatCode>General</c:formatCode>
                <c:ptCount val="3"/>
                <c:pt idx="0">
                  <c:v>2.5459909999999999</c:v>
                </c:pt>
                <c:pt idx="1">
                  <c:v>2.8413949999999999</c:v>
                </c:pt>
                <c:pt idx="2">
                  <c:v>2.929141</c:v>
                </c:pt>
              </c:numCache>
            </c:numRef>
          </c:val>
        </c:ser>
        <c:ser>
          <c:idx val="1"/>
          <c:order val="1"/>
          <c:tx>
            <c:v>Impact (CAISO)</c:v>
          </c:tx>
          <c:invertIfNegative val="0"/>
          <c:cat>
            <c:strRef>
              <c:f>'Aggregate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'Aggregate Ex Ante'!$D$3:$D$5</c:f>
              <c:numCache>
                <c:formatCode>General</c:formatCode>
                <c:ptCount val="3"/>
                <c:pt idx="0">
                  <c:v>2.7446739999999998</c:v>
                </c:pt>
                <c:pt idx="1">
                  <c:v>3.0638800000000002</c:v>
                </c:pt>
                <c:pt idx="2">
                  <c:v>3.1586959999999999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055552"/>
        <c:axId val="64061824"/>
      </c:barChart>
      <c:lineChart>
        <c:grouping val="standard"/>
        <c:varyColors val="0"/>
        <c:ser>
          <c:idx val="2"/>
          <c:order val="2"/>
          <c:tx>
            <c:v>Enrolled Thermostats</c:v>
          </c:tx>
          <c:cat>
            <c:strRef>
              <c:f>'Aggregate Ex Ante'!$B$3:$B$5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2018-2026</c:v>
                </c:pt>
              </c:strCache>
            </c:strRef>
          </c:cat>
          <c:val>
            <c:numRef>
              <c:f>'Aggregate Ex Ante'!$E$3:$E$5</c:f>
              <c:numCache>
                <c:formatCode>General</c:formatCode>
                <c:ptCount val="3"/>
                <c:pt idx="0">
                  <c:v>14560.37</c:v>
                </c:pt>
                <c:pt idx="1">
                  <c:v>16245.42</c:v>
                </c:pt>
                <c:pt idx="2">
                  <c:v>16745.919999999998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070016"/>
        <c:axId val="64063744"/>
      </c:lineChart>
      <c:catAx>
        <c:axId val="64055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061824"/>
        <c:crosses val="autoZero"/>
        <c:auto val="1"/>
        <c:lblAlgn val="ctr"/>
        <c:lblOffset val="100"/>
        <c:noMultiLvlLbl val="0"/>
      </c:catAx>
      <c:valAx>
        <c:axId val="640618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Aggregate Impact (MW)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055552"/>
        <c:crosses val="autoZero"/>
        <c:crossBetween val="between"/>
      </c:valAx>
      <c:valAx>
        <c:axId val="64063744"/>
        <c:scaling>
          <c:orientation val="minMax"/>
          <c:max val="2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Count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64070016"/>
        <c:crosses val="max"/>
        <c:crossBetween val="between"/>
      </c:valAx>
      <c:catAx>
        <c:axId val="64070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063744"/>
        <c:crosses val="autoZero"/>
        <c:auto val="1"/>
        <c:lblAlgn val="ctr"/>
        <c:lblOffset val="100"/>
        <c:noMultiLvlLbl val="0"/>
      </c:catAx>
    </c:plotArea>
    <c:legend>
      <c:legendPos val="t"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'Cycling Strategy Figure'!$C$2</c:f>
              <c:strCache>
                <c:ptCount val="1"/>
                <c:pt idx="0">
                  <c:v>4-Degree Setback</c:v>
                </c:pt>
              </c:strCache>
            </c:strRef>
          </c:tx>
          <c:invertIfNegative val="0"/>
          <c:cat>
            <c:strRef>
              <c:f>'Cycling Strategy Figure'!$B$3:$B$7</c:f>
              <c:strCache>
                <c:ptCount val="5"/>
                <c:pt idx="0">
                  <c:v>2-3 PM</c:v>
                </c:pt>
                <c:pt idx="1">
                  <c:v>3-4 PM</c:v>
                </c:pt>
                <c:pt idx="2">
                  <c:v>4-5 PM</c:v>
                </c:pt>
                <c:pt idx="3">
                  <c:v>5-6 PM</c:v>
                </c:pt>
                <c:pt idx="4">
                  <c:v>Overall</c:v>
                </c:pt>
              </c:strCache>
            </c:strRef>
          </c:cat>
          <c:val>
            <c:numRef>
              <c:f>'Cycling Strategy Figure'!$C$3:$C$7</c:f>
              <c:numCache>
                <c:formatCode>0.00</c:formatCode>
                <c:ptCount val="5"/>
                <c:pt idx="0">
                  <c:v>0.34490600228309631</c:v>
                </c:pt>
                <c:pt idx="1">
                  <c:v>0.2352660745382309</c:v>
                </c:pt>
                <c:pt idx="2">
                  <c:v>0.20558498799800873</c:v>
                </c:pt>
                <c:pt idx="3">
                  <c:v>0.19984467327594757</c:v>
                </c:pt>
                <c:pt idx="4">
                  <c:v>0.24640043452382088</c:v>
                </c:pt>
              </c:numCache>
            </c:numRef>
          </c:val>
        </c:ser>
        <c:ser>
          <c:idx val="1"/>
          <c:order val="1"/>
          <c:tx>
            <c:strRef>
              <c:f>'Cycling Strategy Figure'!$D$2</c:f>
              <c:strCache>
                <c:ptCount val="1"/>
                <c:pt idx="0">
                  <c:v>50% Cycling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'Cycling Strategy Figure'!$B$3:$B$7</c:f>
              <c:strCache>
                <c:ptCount val="5"/>
                <c:pt idx="0">
                  <c:v>2-3 PM</c:v>
                </c:pt>
                <c:pt idx="1">
                  <c:v>3-4 PM</c:v>
                </c:pt>
                <c:pt idx="2">
                  <c:v>4-5 PM</c:v>
                </c:pt>
                <c:pt idx="3">
                  <c:v>5-6 PM</c:v>
                </c:pt>
                <c:pt idx="4">
                  <c:v>Overall</c:v>
                </c:pt>
              </c:strCache>
            </c:strRef>
          </c:cat>
          <c:val>
            <c:numRef>
              <c:f>'Cycling Strategy Figure'!$D$3:$D$7</c:f>
              <c:numCache>
                <c:formatCode>0.00</c:formatCode>
                <c:ptCount val="5"/>
                <c:pt idx="0">
                  <c:v>0.33982565999031067</c:v>
                </c:pt>
                <c:pt idx="1">
                  <c:v>0.23669837415218353</c:v>
                </c:pt>
                <c:pt idx="2">
                  <c:v>0.212445467710495</c:v>
                </c:pt>
                <c:pt idx="3">
                  <c:v>0.18973658978939056</c:v>
                </c:pt>
                <c:pt idx="4">
                  <c:v>0.24467652291059494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3816448"/>
        <c:axId val="63818368"/>
      </c:barChart>
      <c:catAx>
        <c:axId val="63816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Event Hour</a:t>
                </a:r>
              </a:p>
            </c:rich>
          </c:tx>
          <c:overlay val="0"/>
        </c:title>
        <c:majorTickMark val="out"/>
        <c:minorTickMark val="none"/>
        <c:tickLblPos val="nextTo"/>
        <c:crossAx val="63818368"/>
        <c:crosses val="autoZero"/>
        <c:auto val="1"/>
        <c:lblAlgn val="ctr"/>
        <c:lblOffset val="100"/>
        <c:noMultiLvlLbl val="0"/>
      </c:catAx>
      <c:valAx>
        <c:axId val="63818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Impact Per Thermostat (kW)</a:t>
                </a:r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crossAx val="638164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Sheet11!$C$2</c:f>
              <c:strCache>
                <c:ptCount val="1"/>
                <c:pt idx="0">
                  <c:v>Avg. Thermostat Impact (kW)</c:v>
                </c:pt>
              </c:strCache>
            </c:strRef>
          </c:tx>
          <c:invertIfNegative val="0"/>
          <c:cat>
            <c:strRef>
              <c:f>Sheet11!$B$3:$B$8</c:f>
              <c:strCache>
                <c:ptCount val="6"/>
                <c:pt idx="0">
                  <c:v>Hotels</c:v>
                </c:pt>
                <c:pt idx="1">
                  <c:v>Institutional</c:v>
                </c:pt>
                <c:pt idx="2">
                  <c:v>Offices, Finance, Restaurants, Services</c:v>
                </c:pt>
                <c:pt idx="3">
                  <c:v>Retail Stores</c:v>
                </c:pt>
                <c:pt idx="4">
                  <c:v>Schools</c:v>
                </c:pt>
                <c:pt idx="5">
                  <c:v>All Industries</c:v>
                </c:pt>
              </c:strCache>
            </c:strRef>
          </c:cat>
          <c:val>
            <c:numRef>
              <c:f>Sheet11!$C$3:$C$8</c:f>
              <c:numCache>
                <c:formatCode>General</c:formatCode>
                <c:ptCount val="6"/>
                <c:pt idx="0">
                  <c:v>0.02</c:v>
                </c:pt>
                <c:pt idx="1">
                  <c:v>0.26</c:v>
                </c:pt>
                <c:pt idx="2">
                  <c:v>0.34</c:v>
                </c:pt>
                <c:pt idx="3">
                  <c:v>0.46</c:v>
                </c:pt>
                <c:pt idx="4">
                  <c:v>0.34</c:v>
                </c:pt>
                <c:pt idx="5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207872"/>
        <c:axId val="64214144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Sheet11!$C$2</c:f>
              <c:strCache>
                <c:ptCount val="1"/>
                <c:pt idx="0">
                  <c:v>Avg. Thermostat Impact (kW)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Sheet11!$D$3:$D$8</c:f>
              <c:strCache>
                <c:ptCount val="6"/>
                <c:pt idx="0">
                  <c:v>75 cust</c:v>
                </c:pt>
                <c:pt idx="1">
                  <c:v>247 cust</c:v>
                </c:pt>
                <c:pt idx="2">
                  <c:v>545 cust</c:v>
                </c:pt>
                <c:pt idx="3">
                  <c:v>84 cust</c:v>
                </c:pt>
                <c:pt idx="4">
                  <c:v>140 cust</c:v>
                </c:pt>
                <c:pt idx="5">
                  <c:v>1,243 cust</c:v>
                </c:pt>
              </c:strCache>
            </c:strRef>
          </c:cat>
          <c:val>
            <c:numRef>
              <c:f>Sheet11!$C$3:$C$8</c:f>
              <c:numCache>
                <c:formatCode>General</c:formatCode>
                <c:ptCount val="6"/>
                <c:pt idx="0">
                  <c:v>0.02</c:v>
                </c:pt>
                <c:pt idx="1">
                  <c:v>0.26</c:v>
                </c:pt>
                <c:pt idx="2">
                  <c:v>0.34</c:v>
                </c:pt>
                <c:pt idx="3">
                  <c:v>0.46</c:v>
                </c:pt>
                <c:pt idx="4">
                  <c:v>0.34</c:v>
                </c:pt>
                <c:pt idx="5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221952"/>
        <c:axId val="64216064"/>
      </c:barChart>
      <c:catAx>
        <c:axId val="64207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Industry</a:t>
                </a:r>
              </a:p>
            </c:rich>
          </c:tx>
          <c:overlay val="0"/>
        </c:title>
        <c:majorTickMark val="out"/>
        <c:minorTickMark val="none"/>
        <c:tickLblPos val="nextTo"/>
        <c:crossAx val="64214144"/>
        <c:crosses val="autoZero"/>
        <c:auto val="1"/>
        <c:lblAlgn val="ctr"/>
        <c:lblOffset val="100"/>
        <c:noMultiLvlLbl val="0"/>
      </c:catAx>
      <c:valAx>
        <c:axId val="64214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Thermostat Impact (kW)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4207872"/>
        <c:crosses val="autoZero"/>
        <c:crossBetween val="between"/>
        <c:majorUnit val="0.1"/>
      </c:valAx>
      <c:valAx>
        <c:axId val="64216064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4221952"/>
        <c:crosses val="max"/>
        <c:crossBetween val="between"/>
      </c:valAx>
      <c:catAx>
        <c:axId val="64221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216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7ED88-A3DE-6346-B89F-42FEE829C83F}" type="datetime1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B1715-F5D1-1143-A571-DB0067BDEA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15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C8B96-99EB-F142-AF3F-550E1DF4348F}" type="datetime1">
              <a:rPr lang="en-US" smtClean="0"/>
              <a:pPr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62965-E266-D34A-8021-2656AF3E0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257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7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gray">
          <a:xfrm>
            <a:off x="0" y="1990820"/>
            <a:ext cx="9146716" cy="25069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3967" y="2303238"/>
            <a:ext cx="5867399" cy="1298734"/>
          </a:xfrm>
        </p:spPr>
        <p:txBody>
          <a:bodyPr anchor="ctr"/>
          <a:lstStyle>
            <a:lvl1pPr>
              <a:lnSpc>
                <a:spcPct val="110000"/>
              </a:lnSpc>
              <a:defRPr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&lt;Insert headline&gt;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3967" y="3601971"/>
            <a:ext cx="5867399" cy="712537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FFFFFF"/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&lt;Insert subtitle&gt;</a:t>
            </a:r>
            <a:endParaRPr lang="en-US" dirty="0"/>
          </a:p>
        </p:txBody>
      </p:sp>
      <p:pic>
        <p:nvPicPr>
          <p:cNvPr id="7" name="Picture 6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25" y="388461"/>
            <a:ext cx="2517957" cy="106759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33967" y="6244472"/>
            <a:ext cx="2118616" cy="472171"/>
          </a:xfrm>
        </p:spPr>
        <p:txBody>
          <a:bodyPr lIns="0"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&lt;Insert date&gt;</a:t>
            </a:r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33967" y="4975761"/>
            <a:ext cx="5792476" cy="2000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>
              <a:lnSpc>
                <a:spcPct val="100000"/>
              </a:lnSpc>
              <a:buNone/>
              <a:defRPr lang="en-US" sz="1300" b="0" baseline="0" smtClean="0">
                <a:solidFill>
                  <a:schemeClr val="accent5"/>
                </a:solidFill>
                <a:latin typeface="Arial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 dirty="0" smtClean="0"/>
              <a:t>&lt;Insert Author or Prepared by &gt;</a:t>
            </a:r>
          </a:p>
        </p:txBody>
      </p:sp>
    </p:spTree>
    <p:extLst>
      <p:ext uri="{BB962C8B-B14F-4D97-AF65-F5344CB8AC3E}">
        <p14:creationId xmlns:p14="http://schemas.microsoft.com/office/powerpoint/2010/main" val="119510476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Ph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Three Columns with phase / process chevrons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5"/>
          </p:nvPr>
        </p:nvSpPr>
        <p:spPr>
          <a:xfrm>
            <a:off x="3234828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6018772" y="1636874"/>
            <a:ext cx="2659678" cy="4488397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2659678" cy="354237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28" hasCustomPrompt="1"/>
          </p:nvPr>
        </p:nvSpPr>
        <p:spPr>
          <a:xfrm>
            <a:off x="3241294" y="1282637"/>
            <a:ext cx="2659678" cy="353695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18772" y="1282637"/>
            <a:ext cx="2659678" cy="353695"/>
          </a:xfrm>
          <a:prstGeom prst="chevron">
            <a:avLst/>
          </a:prstGeo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Phase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683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: T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Columns with theme / category boxes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3989516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4688116" y="1636874"/>
            <a:ext cx="3990334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3989516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1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688116" y="1282637"/>
            <a:ext cx="3990334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4562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 Columns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330398"/>
            <a:ext cx="3989516" cy="4794873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4688116" y="1330398"/>
            <a:ext cx="3990334" cy="4794873"/>
          </a:xfrm>
          <a:ln>
            <a:noFill/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3645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e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20"/>
          </p:nvPr>
        </p:nvSpPr>
        <p:spPr>
          <a:xfrm>
            <a:off x="4774940" y="1313818"/>
            <a:ext cx="3907949" cy="4812346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half" idx="21"/>
          </p:nvPr>
        </p:nvSpPr>
        <p:spPr>
          <a:xfrm>
            <a:off x="450884" y="1313818"/>
            <a:ext cx="3911290" cy="4812346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3288294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eve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8"/>
          </p:nvPr>
        </p:nvSpPr>
        <p:spPr>
          <a:xfrm>
            <a:off x="450884" y="1283177"/>
            <a:ext cx="3911290" cy="35369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22"/>
          </p:nvPr>
        </p:nvSpPr>
        <p:spPr>
          <a:xfrm>
            <a:off x="4766886" y="1283177"/>
            <a:ext cx="3908351" cy="35369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23"/>
          </p:nvPr>
        </p:nvSpPr>
        <p:spPr>
          <a:xfrm>
            <a:off x="4766886" y="1636874"/>
            <a:ext cx="3908351" cy="448839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1"/>
          </p:nvPr>
        </p:nvSpPr>
        <p:spPr>
          <a:xfrm>
            <a:off x="450885" y="1636874"/>
            <a:ext cx="3911290" cy="4488397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lnSpc>
                <a:spcPct val="110000"/>
              </a:lnSpc>
              <a:defRPr sz="1400"/>
            </a:lvl3pPr>
            <a:lvl4pPr>
              <a:lnSpc>
                <a:spcPct val="110000"/>
              </a:lnSpc>
              <a:defRPr sz="1200"/>
            </a:lvl4pPr>
            <a:lvl5pPr>
              <a:lnSpc>
                <a:spcPct val="110000"/>
              </a:lnSpc>
              <a:defRPr sz="1200"/>
            </a:lvl5pPr>
            <a:lvl6pPr>
              <a:lnSpc>
                <a:spcPct val="110000"/>
              </a:lnSpc>
              <a:defRPr sz="1200">
                <a:solidFill>
                  <a:schemeClr val="tx1"/>
                </a:solidFill>
              </a:defRPr>
            </a:lvl6pPr>
            <a:lvl7pPr>
              <a:lnSpc>
                <a:spcPct val="110000"/>
              </a:lnSpc>
              <a:defRPr sz="1200">
                <a:solidFill>
                  <a:srgbClr val="464749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9950870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Title with Footer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548257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only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0020" y="6357038"/>
            <a:ext cx="7716650" cy="3642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7524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4470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450886" y="1627076"/>
            <a:ext cx="2602040" cy="481024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122" tIns="63122" rIns="63122" bIns="63122" rtlCol="0" anchor="ctr"/>
          <a:lstStyle/>
          <a:p>
            <a:pPr algn="ctr"/>
            <a:endParaRPr lang="ru-RU" dirty="0" err="1" smtClean="0">
              <a:solidFill>
                <a:srgbClr val="0070CD"/>
              </a:solidFill>
              <a:cs typeface="Arial" pitchFamily="34" charset="0"/>
            </a:endParaRPr>
          </a:p>
        </p:txBody>
      </p:sp>
      <p:sp>
        <p:nvSpPr>
          <p:cNvPr id="15" name="Content Placeholder 8"/>
          <p:cNvSpPr>
            <a:spLocks noGrp="1"/>
          </p:cNvSpPr>
          <p:nvPr>
            <p:ph sz="quarter" idx="13"/>
          </p:nvPr>
        </p:nvSpPr>
        <p:spPr bwMode="gray">
          <a:xfrm>
            <a:off x="630868" y="1887110"/>
            <a:ext cx="2257107" cy="4353726"/>
          </a:xfrm>
          <a:prstGeom prst="rect">
            <a:avLst/>
          </a:prstGeo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1000" b="0">
                <a:solidFill>
                  <a:srgbClr val="0070CD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buFont typeface="Arial" pitchFamily="34" charset="0"/>
              <a:buNone/>
              <a:defRPr b="0">
                <a:solidFill>
                  <a:schemeClr val="bg1"/>
                </a:solidFill>
              </a:defRPr>
            </a:lvl2pPr>
            <a:lvl3pPr marL="0" indent="0">
              <a:buNone/>
              <a:defRPr b="0">
                <a:solidFill>
                  <a:schemeClr val="bg1"/>
                </a:solidFill>
              </a:defRPr>
            </a:lvl3pPr>
            <a:lvl4pPr marL="157806" indent="0">
              <a:buNone/>
              <a:defRPr b="0">
                <a:solidFill>
                  <a:schemeClr val="bg1"/>
                </a:solidFill>
              </a:defRPr>
            </a:lvl4pPr>
            <a:lvl5pPr marL="315612" indent="0"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pic>
        <p:nvPicPr>
          <p:cNvPr id="18" name="Picture 17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45" y="318594"/>
            <a:ext cx="2732351" cy="115849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336593" y="1702676"/>
            <a:ext cx="5350207" cy="32444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721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8208" y="1313817"/>
            <a:ext cx="8238591" cy="4811454"/>
          </a:xfrm>
        </p:spPr>
        <p:txBody>
          <a:bodyPr>
            <a:normAutofit/>
          </a:bodyPr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464749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tabLst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46" y="6356351"/>
            <a:ext cx="642836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06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0" y="2042826"/>
            <a:ext cx="9146716" cy="2506938"/>
          </a:xfrm>
          <a:prstGeom prst="rect">
            <a:avLst/>
          </a:prstGeom>
          <a:solidFill>
            <a:srgbClr val="7BC2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45432" y="2352699"/>
            <a:ext cx="5694895" cy="101182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2600" b="0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&lt;Insert title of slide&gt;</a:t>
            </a:r>
            <a:endParaRPr lang="en-GB" noProof="0" dirty="0"/>
          </a:p>
        </p:txBody>
      </p:sp>
      <p:pic>
        <p:nvPicPr>
          <p:cNvPr id="15" name="Picture 14" descr="Nexant_Tagline_Logo_PNG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25" y="381031"/>
            <a:ext cx="2517957" cy="1067595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637673" y="3492855"/>
            <a:ext cx="4503855" cy="644935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Arial"/>
                <a:cs typeface="Arial"/>
              </a:defRPr>
            </a:lvl1pPr>
            <a:lvl2pPr marL="436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&lt;Insert subtitle here&gt;</a:t>
            </a:r>
            <a:endParaRPr lang="en-GB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1146" y="6356351"/>
            <a:ext cx="642836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1231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6023795" y="1313817"/>
            <a:ext cx="2663005" cy="48114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313817"/>
            <a:ext cx="5436692" cy="4811454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Content with comments on right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07930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right (subtit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6023795" y="1636873"/>
            <a:ext cx="2663005" cy="44883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636332"/>
            <a:ext cx="5436692" cy="4488940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Content with comments on right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5436692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23794" y="1282637"/>
            <a:ext cx="2654656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83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251261" y="1313817"/>
            <a:ext cx="5435539" cy="4811454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313817"/>
            <a:ext cx="2659678" cy="4811454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Content with comments on left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85695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omments left (subtit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251261" y="1636332"/>
            <a:ext cx="5435539" cy="4488940"/>
          </a:xfrm>
          <a:ln>
            <a:solidFill>
              <a:schemeClr val="bg2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50885" y="1636332"/>
            <a:ext cx="2659678" cy="4488940"/>
          </a:xfrm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Content with comments on left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40020" y="1282636"/>
            <a:ext cx="2670543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251261" y="1282637"/>
            <a:ext cx="5427189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769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Three Columns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2"/>
          </p:nvPr>
        </p:nvSpPr>
        <p:spPr>
          <a:xfrm>
            <a:off x="45088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3"/>
          </p:nvPr>
        </p:nvSpPr>
        <p:spPr>
          <a:xfrm>
            <a:off x="323865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4"/>
          </p:nvPr>
        </p:nvSpPr>
        <p:spPr>
          <a:xfrm>
            <a:off x="6026423" y="1313818"/>
            <a:ext cx="2659678" cy="4812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768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: T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Three Columns with theme / category boxes (Click to edit)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/>
          <a:lstStyle/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50886" y="164522"/>
            <a:ext cx="7042243" cy="253620"/>
          </a:xfrm>
          <a:prstGeom prst="rect">
            <a:avLst/>
          </a:prstGeo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100" b="0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&lt;Insert section title if required&gt;</a:t>
            </a:r>
            <a:endParaRPr lang="en-GB" noProof="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4"/>
          </p:nvPr>
        </p:nvSpPr>
        <p:spPr>
          <a:xfrm>
            <a:off x="450885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5"/>
          </p:nvPr>
        </p:nvSpPr>
        <p:spPr>
          <a:xfrm>
            <a:off x="3234828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6"/>
          </p:nvPr>
        </p:nvSpPr>
        <p:spPr>
          <a:xfrm>
            <a:off x="6018772" y="1636874"/>
            <a:ext cx="2659678" cy="448839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7" hasCustomPrompt="1"/>
          </p:nvPr>
        </p:nvSpPr>
        <p:spPr>
          <a:xfrm>
            <a:off x="450885" y="1282636"/>
            <a:ext cx="2659678" cy="354237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1</a:t>
            </a:r>
            <a:endParaRPr lang="en-US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28" hasCustomPrompt="1"/>
          </p:nvPr>
        </p:nvSpPr>
        <p:spPr>
          <a:xfrm>
            <a:off x="3241294" y="1282637"/>
            <a:ext cx="2659678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2</a:t>
            </a:r>
            <a:endParaRPr lang="en-US"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6018772" y="1282637"/>
            <a:ext cx="2659678" cy="353695"/>
          </a:xfrm>
          <a:solidFill>
            <a:schemeClr val="accent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800" b="1" smtClean="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 lang="en-US" sz="1800" smtClean="0"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 lang="en-US" sz="1800">
                <a:solidFill>
                  <a:schemeClr val="lt1"/>
                </a:solidFill>
                <a:latin typeface="+mn-lt"/>
                <a:cs typeface="+mn-cs"/>
              </a:defRPr>
            </a:lvl5pPr>
          </a:lstStyle>
          <a:p>
            <a:pPr marL="0" lvl="0" algn="ctr"/>
            <a:r>
              <a:rPr lang="en-US" dirty="0" smtClean="0"/>
              <a:t>Theme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6933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85" y="522568"/>
            <a:ext cx="8235915" cy="676706"/>
          </a:xfrm>
          <a:prstGeom prst="rect">
            <a:avLst/>
          </a:prstGeom>
        </p:spPr>
        <p:txBody>
          <a:bodyPr vert="horz" lIns="0" tIns="45715" rIns="91428" bIns="45715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885" y="1313817"/>
            <a:ext cx="8235915" cy="4525963"/>
          </a:xfrm>
          <a:prstGeom prst="rect">
            <a:avLst/>
          </a:prstGeom>
        </p:spPr>
        <p:txBody>
          <a:bodyPr vert="horz" lIns="0" tIns="45715" rIns="91428" bIns="45715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7" name="Picture 6" descr="Nexant_Logo_PNG_color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081" y="-3384"/>
            <a:ext cx="1472386" cy="567922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40020" y="6357038"/>
            <a:ext cx="7716650" cy="364206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26103" y="6356351"/>
            <a:ext cx="597880" cy="365125"/>
          </a:xfrm>
          <a:prstGeom prst="rect">
            <a:avLst/>
          </a:prstGeom>
        </p:spPr>
        <p:txBody>
          <a:bodyPr lIns="80165" tIns="40083" rIns="80165" bIns="40083" anchor="ctr"/>
          <a:lstStyle>
            <a:lvl1pPr algn="r">
              <a:defRPr sz="1400" b="1">
                <a:solidFill>
                  <a:schemeClr val="tx2"/>
                </a:solidFill>
              </a:defRPr>
            </a:lvl1pPr>
          </a:lstStyle>
          <a:p>
            <a:fld id="{276DE07D-12F9-FF40-B07B-9B015B6B1F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5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9" r:id="rId3"/>
    <p:sldLayoutId id="2147483676" r:id="rId4"/>
    <p:sldLayoutId id="2147483683" r:id="rId5"/>
    <p:sldLayoutId id="2147483682" r:id="rId6"/>
    <p:sldLayoutId id="2147483684" r:id="rId7"/>
    <p:sldLayoutId id="2147483671" r:id="rId8"/>
    <p:sldLayoutId id="2147483677" r:id="rId9"/>
    <p:sldLayoutId id="2147483679" r:id="rId10"/>
    <p:sldLayoutId id="2147483680" r:id="rId11"/>
    <p:sldLayoutId id="2147483681" r:id="rId12"/>
    <p:sldLayoutId id="2147483667" r:id="rId13"/>
    <p:sldLayoutId id="2147483668" r:id="rId14"/>
    <p:sldLayoutId id="2147483673" r:id="rId15"/>
    <p:sldLayoutId id="2147483674" r:id="rId16"/>
    <p:sldLayoutId id="2147483675" r:id="rId17"/>
    <p:sldLayoutId id="2147483666" r:id="rId18"/>
  </p:sldLayoutIdLst>
  <p:transition>
    <p:fade/>
  </p:transition>
  <p:hf hdr="0" dt="0"/>
  <p:txStyles>
    <p:titleStyle>
      <a:lvl1pPr algn="l" defTabSz="457144" rtl="0" eaLnBrk="1" latinLnBrk="0" hangingPunct="1">
        <a:lnSpc>
          <a:spcPct val="100000"/>
        </a:lnSpc>
        <a:spcBef>
          <a:spcPct val="0"/>
        </a:spcBef>
        <a:buNone/>
        <a:defRPr sz="2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0517" indent="-250517" algn="l" defTabSz="457144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2"/>
        </a:buClr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400827" indent="-200414" algn="l" defTabSz="457144" rtl="0" eaLnBrk="1" latinLnBrk="0" hangingPunct="1">
        <a:lnSpc>
          <a:spcPct val="110000"/>
        </a:lnSpc>
        <a:spcBef>
          <a:spcPts val="32"/>
        </a:spcBef>
        <a:spcAft>
          <a:spcPts val="600"/>
        </a:spcAft>
        <a:buClr>
          <a:schemeClr val="accent3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501034" indent="-150310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SzPct val="100000"/>
        <a:buFont typeface="Arial" panose="020B0604020202020204" pitchFamily="34" charset="0"/>
        <a:buChar char="−"/>
        <a:defRPr sz="1400" kern="1200">
          <a:solidFill>
            <a:schemeClr val="tx1"/>
          </a:solidFill>
          <a:latin typeface="Arial"/>
          <a:ea typeface="+mn-ea"/>
          <a:cs typeface="Arial"/>
        </a:defRPr>
      </a:lvl3pPr>
      <a:lvl4pPr marL="701448" indent="-200414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Font typeface="Arial" panose="020B0604020202020204" pitchFamily="34" charset="0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851758" indent="-200414" algn="l" defTabSz="457144" rtl="0" eaLnBrk="1" latinLnBrk="0" hangingPunct="1">
        <a:lnSpc>
          <a:spcPct val="110000"/>
        </a:lnSpc>
        <a:spcBef>
          <a:spcPts val="526"/>
        </a:spcBef>
        <a:spcAft>
          <a:spcPts val="600"/>
        </a:spcAft>
        <a:buClr>
          <a:schemeClr val="accent5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Arial"/>
          <a:ea typeface="+mn-ea"/>
          <a:cs typeface="Arial"/>
        </a:defRPr>
      </a:lvl5pPr>
      <a:lvl6pPr marL="673390" indent="-160331" algn="l" defTabSz="457144" rtl="0" eaLnBrk="1" latinLnBrk="0" hangingPunct="1">
        <a:lnSpc>
          <a:spcPct val="110000"/>
        </a:lnSpc>
        <a:spcBef>
          <a:spcPts val="526"/>
        </a:spcBef>
        <a:spcAft>
          <a:spcPts val="0"/>
        </a:spcAft>
        <a:buClr>
          <a:schemeClr val="accent5"/>
        </a:buClr>
        <a:buFont typeface="Lucida Grande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6pPr>
      <a:lvl7pPr marL="887832" indent="-150310" algn="l" defTabSz="457144" rtl="0" eaLnBrk="1" latinLnBrk="0" hangingPunct="1">
        <a:lnSpc>
          <a:spcPct val="110000"/>
        </a:lnSpc>
        <a:spcBef>
          <a:spcPts val="526"/>
        </a:spcBef>
        <a:buClr>
          <a:schemeClr val="accent5"/>
        </a:buClr>
        <a:buFont typeface="Lucida Grande"/>
        <a:buChar char="-"/>
        <a:defRPr sz="1200" kern="1200">
          <a:solidFill>
            <a:schemeClr val="tx1"/>
          </a:solidFill>
          <a:latin typeface="Arial"/>
          <a:ea typeface="+mn-ea"/>
          <a:cs typeface="Arial"/>
        </a:defRPr>
      </a:lvl7pPr>
      <a:lvl8pPr marL="3428576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XX@nexant.com" TargetMode="External"/><Relationship Id="rId2" Type="http://schemas.openxmlformats.org/officeDocument/2006/relationships/hyperlink" Target="mailto:jschellenberg@nexant.com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Evaluation of 2015 SDG&amp;E Commercial Thermostat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2016 PLMA Spring </a:t>
            </a:r>
            <a:r>
              <a:rPr lang="en-US" dirty="0" smtClean="0"/>
              <a:t>Conference</a:t>
            </a:r>
          </a:p>
          <a:p>
            <a:r>
              <a:rPr lang="en-US" dirty="0" smtClean="0"/>
              <a:t>Smart Thermostat Interest Group Workshop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10, 2016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33967" y="4683761"/>
            <a:ext cx="5792476" cy="1151084"/>
          </a:xfrm>
        </p:spPr>
        <p:txBody>
          <a:bodyPr/>
          <a:lstStyle/>
          <a:p>
            <a:r>
              <a:rPr lang="en-US" dirty="0" smtClean="0"/>
              <a:t>Prepared by:</a:t>
            </a:r>
          </a:p>
          <a:p>
            <a:r>
              <a:rPr lang="en-US" dirty="0" smtClean="0"/>
              <a:t>Josh Schellenberg, Principal</a:t>
            </a:r>
          </a:p>
          <a:p>
            <a:r>
              <a:rPr lang="en-US" dirty="0" smtClean="0"/>
              <a:t>Dan Thompson, Project Analyst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76432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relationship between weather and impacts was not detectable given the sample sizes and consecutive events.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037924"/>
              </p:ext>
            </p:extLst>
          </p:nvPr>
        </p:nvGraphicFramePr>
        <p:xfrm>
          <a:off x="955344" y="1305173"/>
          <a:ext cx="7325802" cy="494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947916" y="5527343"/>
            <a:ext cx="3452884" cy="614150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910686" y="1897039"/>
            <a:ext cx="2074460" cy="84616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Three of the four events were on consecutive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78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small number of thermostats installed in commercially-operated residences returned smaller and noisier impacts.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538527"/>
              </p:ext>
            </p:extLst>
          </p:nvPr>
        </p:nvGraphicFramePr>
        <p:xfrm>
          <a:off x="955344" y="1305172"/>
          <a:ext cx="7325802" cy="4920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2546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The impact of the commercial thermostat program during SDG&amp;E and CAISO system peaks were 3.02 MW and 3.44 MW, respectively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SDG&amp;E system peak</a:t>
            </a:r>
          </a:p>
          <a:p>
            <a:pPr lvl="1"/>
            <a:r>
              <a:rPr lang="en-US" dirty="0" smtClean="0"/>
              <a:t>September 9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/>
              <a:t>B</a:t>
            </a:r>
            <a:r>
              <a:rPr lang="en-US" dirty="0" smtClean="0"/>
              <a:t>etween 3 PM and 4 PM (3:43 PM)</a:t>
            </a:r>
          </a:p>
          <a:p>
            <a:pPr lvl="1"/>
            <a:r>
              <a:rPr lang="en-US" dirty="0" smtClean="0"/>
              <a:t>Commercial Thermostat impact: 3.02 MW</a:t>
            </a:r>
          </a:p>
          <a:p>
            <a:r>
              <a:rPr lang="en-US" dirty="0" smtClean="0"/>
              <a:t>CAISO system peak</a:t>
            </a:r>
          </a:p>
          <a:p>
            <a:pPr lvl="1"/>
            <a:r>
              <a:rPr lang="en-US" dirty="0" smtClean="0"/>
              <a:t>September 10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Between 4 PM and 5 PM (4:53 PM)</a:t>
            </a:r>
            <a:endParaRPr lang="en-US" dirty="0"/>
          </a:p>
          <a:p>
            <a:pPr lvl="1"/>
            <a:r>
              <a:rPr lang="en-US" dirty="0"/>
              <a:t>Commercial Thermostat impact: </a:t>
            </a:r>
            <a:r>
              <a:rPr lang="en-US" dirty="0" smtClean="0"/>
              <a:t>3.44 MW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49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Ante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83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Ante impacts were calculated by combining 2015 per-thermostat impacts with Summer Saver weather sensitivity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313817"/>
            <a:ext cx="8339742" cy="481145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Ex post estimates were developed </a:t>
            </a:r>
            <a:r>
              <a:rPr lang="en-US" dirty="0" smtClean="0"/>
              <a:t>with </a:t>
            </a:r>
            <a:r>
              <a:rPr lang="en-US" dirty="0"/>
              <a:t>the key output being </a:t>
            </a:r>
            <a:r>
              <a:rPr lang="en-US" dirty="0" smtClean="0"/>
              <a:t>the average per-thermostat </a:t>
            </a:r>
            <a:r>
              <a:rPr lang="en-US" dirty="0"/>
              <a:t>impact (0.27 kW</a:t>
            </a:r>
            <a:r>
              <a:rPr lang="en-US" dirty="0" smtClean="0"/>
              <a:t>)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Regression models were estimated that relate hourly usage to </a:t>
            </a:r>
            <a:r>
              <a:rPr lang="en-US" dirty="0" smtClean="0"/>
              <a:t>weather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A regression model was estimated that </a:t>
            </a:r>
            <a:r>
              <a:rPr lang="en-US" dirty="0" smtClean="0"/>
              <a:t>relates </a:t>
            </a:r>
            <a:r>
              <a:rPr lang="en-US" dirty="0"/>
              <a:t>the </a:t>
            </a:r>
            <a:r>
              <a:rPr lang="en-US" dirty="0" smtClean="0"/>
              <a:t>Summer Saver 50</a:t>
            </a:r>
            <a:r>
              <a:rPr lang="en-US" dirty="0"/>
              <a:t>% cycling </a:t>
            </a:r>
            <a:r>
              <a:rPr lang="en-US" dirty="0" smtClean="0"/>
              <a:t>impacts to temperatures using five years of events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Summer Saver impacts were predicted for the ex ante weather scenarios using the model in step 3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The ratio of </a:t>
            </a:r>
            <a:r>
              <a:rPr lang="en-US" dirty="0" smtClean="0"/>
              <a:t>impacts </a:t>
            </a:r>
            <a:r>
              <a:rPr lang="en-US" dirty="0"/>
              <a:t>to weather observed in the Summer Saver program was applied to the </a:t>
            </a:r>
            <a:r>
              <a:rPr lang="en-US" dirty="0" smtClean="0"/>
              <a:t>per-thermostat </a:t>
            </a:r>
            <a:r>
              <a:rPr lang="en-US" dirty="0"/>
              <a:t>impact </a:t>
            </a:r>
            <a:r>
              <a:rPr lang="en-US" dirty="0" smtClean="0"/>
              <a:t>(step 1) for </a:t>
            </a:r>
            <a:r>
              <a:rPr lang="en-US" dirty="0"/>
              <a:t>the commercial thermostat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477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Enrollment Forecast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23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Commercial Thermostat program is expected to grow by 17%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809247"/>
              </p:ext>
            </p:extLst>
          </p:nvPr>
        </p:nvGraphicFramePr>
        <p:xfrm>
          <a:off x="641011" y="1224492"/>
          <a:ext cx="7763250" cy="503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8885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Ante Impacts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16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en-US" dirty="0" smtClean="0"/>
              <a:t>The August CAISO   1-in-2 day is hotter than the August SDG&amp;E 1-in-2 day.</a:t>
            </a:r>
          </a:p>
          <a:p>
            <a:r>
              <a:rPr lang="en-US" dirty="0" smtClean="0"/>
              <a:t>The per-customer impact changes over time due to small changes in the customer mix.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per-customer impacts are expected to increase ~5%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124261646"/>
              </p:ext>
            </p:extLst>
          </p:nvPr>
        </p:nvGraphicFramePr>
        <p:xfrm>
          <a:off x="450850" y="1314450"/>
          <a:ext cx="54371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602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r>
              <a:rPr lang="en-US" dirty="0" smtClean="0"/>
              <a:t>The aggregate impact changes for the same reasons as above.</a:t>
            </a:r>
          </a:p>
          <a:p>
            <a:r>
              <a:rPr lang="en-US" dirty="0" smtClean="0"/>
              <a:t>It also changes due to increasing enrollment.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aggregate impacts are expected to increase by ~15%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2914851125"/>
              </p:ext>
            </p:extLst>
          </p:nvPr>
        </p:nvGraphicFramePr>
        <p:xfrm>
          <a:off x="450850" y="1314450"/>
          <a:ext cx="5437188" cy="4810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0484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Overview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 Post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 Post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 Ante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Enrollment Forecast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 Ante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Additional Findings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Recommendations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5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0"/>
          </p:nvPr>
        </p:nvSpPr>
        <p:spPr>
          <a:xfrm>
            <a:off x="450887" y="3878494"/>
            <a:ext cx="8235914" cy="2049694"/>
          </a:xfrm>
        </p:spPr>
        <p:txBody>
          <a:bodyPr/>
          <a:lstStyle/>
          <a:p>
            <a:r>
              <a:rPr lang="en-US" dirty="0" smtClean="0"/>
              <a:t>Aggregate ex post impacts increased by nearly 4.5 times from 2014 to 2015 due to:</a:t>
            </a:r>
          </a:p>
          <a:p>
            <a:pPr lvl="1"/>
            <a:r>
              <a:rPr lang="en-US" dirty="0" smtClean="0"/>
              <a:t>378% increase in enrolled thermostats</a:t>
            </a:r>
          </a:p>
          <a:p>
            <a:pPr lvl="1"/>
            <a:r>
              <a:rPr lang="en-US" dirty="0" smtClean="0"/>
              <a:t>1.2 degree increase in average event temperatures</a:t>
            </a:r>
          </a:p>
          <a:p>
            <a:r>
              <a:rPr lang="en-US" dirty="0" smtClean="0"/>
              <a:t>Ex Ante estimates for 2017 fell from the 2014 to the 2015 evaluation due to:</a:t>
            </a:r>
          </a:p>
          <a:p>
            <a:pPr lvl="1"/>
            <a:r>
              <a:rPr lang="en-US" dirty="0" smtClean="0"/>
              <a:t>18% drop in projected enrollment</a:t>
            </a:r>
          </a:p>
          <a:p>
            <a:pPr lvl="1"/>
            <a:r>
              <a:rPr lang="en-US" dirty="0" smtClean="0"/>
              <a:t>0.7 degree drop in average temperatures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aggregate ex post impacts increased while the 2017 ex ante impacts decreased from the 2014 evaluation to the 2015 evaluation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783959472"/>
              </p:ext>
            </p:extLst>
          </p:nvPr>
        </p:nvGraphicFramePr>
        <p:xfrm>
          <a:off x="440019" y="1240370"/>
          <a:ext cx="8246781" cy="2496620"/>
        </p:xfrm>
        <a:graphic>
          <a:graphicData uri="http://schemas.openxmlformats.org/drawingml/2006/table">
            <a:tbl>
              <a:tblPr/>
              <a:tblGrid>
                <a:gridCol w="1435674"/>
                <a:gridCol w="1504505"/>
                <a:gridCol w="2280863"/>
                <a:gridCol w="2074187"/>
                <a:gridCol w="951552"/>
              </a:tblGrid>
              <a:tr h="499324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Evaluation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Aggregate Impact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Thermostats Enrolled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Mean17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93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 Post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 Ante (2017)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1528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Additional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046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impacts per thermostat throughout the event hours were very similar for each load control strategy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199221"/>
              </p:ext>
            </p:extLst>
          </p:nvPr>
        </p:nvGraphicFramePr>
        <p:xfrm>
          <a:off x="1095375" y="1456249"/>
          <a:ext cx="6953250" cy="441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221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thermostats delivered the largest impacts for retail customers; hotels underperformed relative to other industries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465641"/>
              </p:ext>
            </p:extLst>
          </p:nvPr>
        </p:nvGraphicFramePr>
        <p:xfrm>
          <a:off x="440020" y="1224209"/>
          <a:ext cx="8246780" cy="502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3956702" y="1915698"/>
            <a:ext cx="1068225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709159" y="2367185"/>
            <a:ext cx="911470" cy="26064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1572426" y="1435693"/>
            <a:ext cx="2384276" cy="93149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There variance in performance across industries is </a:t>
            </a:r>
            <a:r>
              <a:rPr lang="en-US" dirty="0" smtClean="0"/>
              <a:t>high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206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savings ranged from 2% to 4% of whole-building electricity usage, 1.7 kWh per day per thermostat (620 kWh per year)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657873"/>
              </p:ext>
            </p:extLst>
          </p:nvPr>
        </p:nvGraphicFramePr>
        <p:xfrm>
          <a:off x="1156770" y="1375801"/>
          <a:ext cx="6863232" cy="498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5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Energy savings in the peak period (2-6 PM) during the summer on non-event weekdays by industry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843131"/>
              </p:ext>
            </p:extLst>
          </p:nvPr>
        </p:nvGraphicFramePr>
        <p:xfrm>
          <a:off x="440020" y="1206083"/>
          <a:ext cx="8157049" cy="5150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1555335" y="5136022"/>
            <a:ext cx="179461" cy="28201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025211" y="3085033"/>
            <a:ext cx="188008" cy="70929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486542" y="2367185"/>
            <a:ext cx="230737" cy="94003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272613" y="2615013"/>
            <a:ext cx="145279" cy="39310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776673" y="3426863"/>
            <a:ext cx="136733" cy="73493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6930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45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Nexant, Inc.</a:t>
            </a:r>
            <a:br>
              <a:rPr lang="en-US" dirty="0"/>
            </a:br>
            <a:r>
              <a:rPr lang="en-US" dirty="0"/>
              <a:t>101 </a:t>
            </a:r>
            <a:r>
              <a:rPr lang="en-US" dirty="0" smtClean="0"/>
              <a:t>Second St</a:t>
            </a:r>
            <a:r>
              <a:rPr lang="en-US" dirty="0"/>
              <a:t>., </a:t>
            </a:r>
            <a:r>
              <a:rPr lang="en-US" dirty="0" smtClean="0"/>
              <a:t>10th </a:t>
            </a:r>
            <a:r>
              <a:rPr lang="en-US" dirty="0"/>
              <a:t>Floor</a:t>
            </a:r>
            <a:br>
              <a:rPr lang="en-US" dirty="0"/>
            </a:br>
            <a:r>
              <a:rPr lang="en-US" dirty="0"/>
              <a:t>San Francisco, CA </a:t>
            </a:r>
            <a:r>
              <a:rPr lang="en-US" dirty="0" smtClean="0"/>
              <a:t>94105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415-369-1000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comments or questions, contact: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Josh Schellenberg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Principal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jschellenberg@nexant.com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Dan Thompson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Project Analyst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3"/>
              </a:rPr>
              <a:t>dthompson@nexant.com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11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67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San Diego Gas &amp; Electric (SDG&amp;E) Commercial Thermostat program is a growing AC load control program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208" y="1313817"/>
            <a:ext cx="8339742" cy="4811454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Smart thermostat installations are used for AC load control demand response in SDG&amp;E’s service territory</a:t>
            </a:r>
          </a:p>
          <a:p>
            <a:r>
              <a:rPr lang="en-US" sz="1800" dirty="0" smtClean="0"/>
              <a:t>1,243 small </a:t>
            </a:r>
            <a:r>
              <a:rPr lang="en-US" sz="1800" dirty="0"/>
              <a:t>and medium business (SMB) </a:t>
            </a:r>
            <a:r>
              <a:rPr lang="en-US" sz="1800" dirty="0" smtClean="0"/>
              <a:t>customers (11,292 thermostats) participated in 2015 DR events</a:t>
            </a:r>
          </a:p>
          <a:p>
            <a:r>
              <a:rPr lang="en-US" sz="1800" dirty="0" smtClean="0"/>
              <a:t>1,079 commercially managed residential customers (1,130 thermostats)</a:t>
            </a:r>
            <a:r>
              <a:rPr lang="en-US" sz="1800" dirty="0"/>
              <a:t> participated in 2015 DR </a:t>
            </a:r>
            <a:r>
              <a:rPr lang="en-US" sz="1800" dirty="0" smtClean="0"/>
              <a:t>events</a:t>
            </a:r>
          </a:p>
          <a:p>
            <a:r>
              <a:rPr lang="en-US" sz="1800" dirty="0" smtClean="0"/>
              <a:t>Two primary load control strategies:</a:t>
            </a:r>
          </a:p>
          <a:p>
            <a:pPr lvl="1"/>
            <a:r>
              <a:rPr lang="en-US" sz="1400" dirty="0" smtClean="0"/>
              <a:t>50% cycling</a:t>
            </a:r>
          </a:p>
          <a:p>
            <a:pPr lvl="1"/>
            <a:r>
              <a:rPr lang="en-US" sz="1400" dirty="0" smtClean="0"/>
              <a:t>4-degree setback</a:t>
            </a:r>
            <a:endParaRPr lang="en-US" sz="1400" dirty="0"/>
          </a:p>
          <a:p>
            <a:r>
              <a:rPr lang="en-US" sz="1800" dirty="0" smtClean="0"/>
              <a:t>Any participant can override the load control at any point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97498"/>
              </p:ext>
            </p:extLst>
          </p:nvPr>
        </p:nvGraphicFramePr>
        <p:xfrm>
          <a:off x="1122834" y="5069393"/>
          <a:ext cx="6719588" cy="948786"/>
        </p:xfrm>
        <a:graphic>
          <a:graphicData uri="http://schemas.openxmlformats.org/drawingml/2006/table">
            <a:tbl>
              <a:tblPr/>
              <a:tblGrid>
                <a:gridCol w="1615008"/>
                <a:gridCol w="1476579"/>
                <a:gridCol w="1984153"/>
                <a:gridCol w="1643848"/>
              </a:tblGrid>
              <a:tr h="6048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Hours of Availability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Hours of Actual 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 of Available Dispatches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 of Actual Dispatches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8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 hours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hours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events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events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6534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Post 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23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85" y="457832"/>
            <a:ext cx="8235915" cy="676706"/>
          </a:xfrm>
        </p:spPr>
        <p:txBody>
          <a:bodyPr/>
          <a:lstStyle/>
          <a:p>
            <a:r>
              <a:rPr lang="en-US" dirty="0" smtClean="0"/>
              <a:t>Impacts were estimated using matching with difference-in-differences regression and same-day adjustment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46524"/>
              </p:ext>
            </p:extLst>
          </p:nvPr>
        </p:nvGraphicFramePr>
        <p:xfrm>
          <a:off x="1206629" y="1199274"/>
          <a:ext cx="6286500" cy="512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1836" y="4549965"/>
            <a:ext cx="3525398" cy="9915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dirty="0" smtClean="0"/>
              <a:t>The matching algorithm selects control customers with a similar load profile to participants.</a:t>
            </a:r>
            <a:endParaRPr lang="en-US" sz="18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220497" y="1744338"/>
            <a:ext cx="2794716" cy="9859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dirty="0" smtClean="0"/>
              <a:t>The regression adjusts for differences</a:t>
            </a:r>
            <a:r>
              <a:rPr lang="en-US" dirty="0"/>
              <a:t> </a:t>
            </a:r>
            <a:r>
              <a:rPr lang="en-US" dirty="0" smtClean="0"/>
              <a:t>remaining after matching.</a:t>
            </a:r>
            <a:endParaRPr lang="en-US" sz="18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274545" y="2487976"/>
            <a:ext cx="1299990" cy="206199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>
            <a:off x="5574537" y="2237330"/>
            <a:ext cx="645960" cy="25064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956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 Post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23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average 2015 event day impact was 2.49 kW per customer and 0.27 kW per thermostat for commercial customers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7" name="Picture 3" descr="C:\Users\dthompson\Desktop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95" y="1296378"/>
            <a:ext cx="7242175" cy="505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6854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 thermostat impacts for commercial customers remained relatively constant in percent terms after the first event hour.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DE07D-12F9-FF40-B07B-9B015B6B1FB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523726"/>
              </p:ext>
            </p:extLst>
          </p:nvPr>
        </p:nvGraphicFramePr>
        <p:xfrm>
          <a:off x="669425" y="1274396"/>
          <a:ext cx="7858126" cy="498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9446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xant PowerPoint Template">
  <a:themeElements>
    <a:clrScheme name="Nexant_PP">
      <a:dk1>
        <a:srgbClr val="464749"/>
      </a:dk1>
      <a:lt1>
        <a:sysClr val="window" lastClr="FFFFFF"/>
      </a:lt1>
      <a:dk2>
        <a:srgbClr val="0070CD"/>
      </a:dk2>
      <a:lt2>
        <a:srgbClr val="C7C9CB"/>
      </a:lt2>
      <a:accent1>
        <a:srgbClr val="0070CD"/>
      </a:accent1>
      <a:accent2>
        <a:srgbClr val="77BC1F"/>
      </a:accent2>
      <a:accent3>
        <a:srgbClr val="FB9E4C"/>
      </a:accent3>
      <a:accent4>
        <a:srgbClr val="5A5B5E"/>
      </a:accent4>
      <a:accent5>
        <a:srgbClr val="818386"/>
      </a:accent5>
      <a:accent6>
        <a:srgbClr val="FB9E4C"/>
      </a:accent6>
      <a:hlink>
        <a:srgbClr val="77BC1F"/>
      </a:hlink>
      <a:folHlink>
        <a:srgbClr val="77BC1F"/>
      </a:folHlink>
    </a:clrScheme>
    <a:fontScheme name="Nexan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sz="18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Nexant PowerPoint Template</Template>
  <TotalTime>2122</TotalTime>
  <Words>855</Words>
  <Application>Microsoft Office PowerPoint</Application>
  <PresentationFormat>Letter Paper (8.5x11 in)</PresentationFormat>
  <Paragraphs>161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Nexant PowerPoint Template</vt:lpstr>
      <vt:lpstr>Evaluation of 2015 SDG&amp;E Commercial Thermostat Program</vt:lpstr>
      <vt:lpstr>Overview</vt:lpstr>
      <vt:lpstr>Program Overview</vt:lpstr>
      <vt:lpstr>The San Diego Gas &amp; Electric (SDG&amp;E) Commercial Thermostat program is a growing AC load control program</vt:lpstr>
      <vt:lpstr>Ex Post Methodology</vt:lpstr>
      <vt:lpstr>Impacts were estimated using matching with difference-in-differences regression and same-day adjustment</vt:lpstr>
      <vt:lpstr>Ex Post Results</vt:lpstr>
      <vt:lpstr>The average 2015 event day impact was 2.49 kW per customer and 0.27 kW per thermostat for commercial customers</vt:lpstr>
      <vt:lpstr>The per thermostat impacts for commercial customers remained relatively constant in percent terms after the first event hour.</vt:lpstr>
      <vt:lpstr>The relationship between weather and impacts was not detectable given the sample sizes and consecutive events.</vt:lpstr>
      <vt:lpstr>A small number of thermostats installed in commercially-operated residences returned smaller and noisier impacts.</vt:lpstr>
      <vt:lpstr>The impact of the commercial thermostat program during SDG&amp;E and CAISO system peaks were 3.02 MW and 3.44 MW, respectively</vt:lpstr>
      <vt:lpstr>Ex Ante Methodology</vt:lpstr>
      <vt:lpstr>Ex Ante impacts were calculated by combining 2015 per-thermostat impacts with Summer Saver weather sensitivity</vt:lpstr>
      <vt:lpstr>Enrollment Forecast</vt:lpstr>
      <vt:lpstr>The Commercial Thermostat program is expected to grow by 17%</vt:lpstr>
      <vt:lpstr>Ex Ante Impacts</vt:lpstr>
      <vt:lpstr>The per-customer impacts are expected to increase ~5%</vt:lpstr>
      <vt:lpstr>The aggregate impacts are expected to increase by ~15%</vt:lpstr>
      <vt:lpstr>The aggregate ex post impacts increased while the 2017 ex ante impacts decreased from the 2014 evaluation to the 2015 evaluation</vt:lpstr>
      <vt:lpstr>Additional Findings</vt:lpstr>
      <vt:lpstr>2015 impacts per thermostat throughout the event hours were very similar for each load control strategy</vt:lpstr>
      <vt:lpstr>Smart thermostats delivered the largest impacts for retail customers; hotels underperformed relative to other industries</vt:lpstr>
      <vt:lpstr>Energy savings ranged from 2% to 4% of whole-building electricity usage, 1.7 kWh per day per thermostat (620 kWh per year)</vt:lpstr>
      <vt:lpstr>Energy savings in the peak period (2-6 PM) during the summer on non-event weekdays by industry</vt:lpstr>
      <vt:lpstr>Discussion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&lt;Title&gt;</dc:title>
  <dc:creator>Thompson, Dan</dc:creator>
  <cp:lastModifiedBy>Chow, Dorris</cp:lastModifiedBy>
  <cp:revision>91</cp:revision>
  <dcterms:created xsi:type="dcterms:W3CDTF">2016-04-14T21:46:24Z</dcterms:created>
  <dcterms:modified xsi:type="dcterms:W3CDTF">2016-05-06T20:25:09Z</dcterms:modified>
</cp:coreProperties>
</file>