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1" r:id="rId2"/>
  </p:sldMasterIdLst>
  <p:notesMasterIdLst>
    <p:notesMasterId r:id="rId28"/>
  </p:notesMasterIdLst>
  <p:handoutMasterIdLst>
    <p:handoutMasterId r:id="rId29"/>
  </p:handoutMasterIdLst>
  <p:sldIdLst>
    <p:sldId id="265" r:id="rId3"/>
    <p:sldId id="267" r:id="rId4"/>
    <p:sldId id="326" r:id="rId5"/>
    <p:sldId id="307" r:id="rId6"/>
    <p:sldId id="285" r:id="rId7"/>
    <p:sldId id="312" r:id="rId8"/>
    <p:sldId id="327" r:id="rId9"/>
    <p:sldId id="328" r:id="rId10"/>
    <p:sldId id="332" r:id="rId11"/>
    <p:sldId id="313" r:id="rId12"/>
    <p:sldId id="329" r:id="rId13"/>
    <p:sldId id="317" r:id="rId14"/>
    <p:sldId id="322" r:id="rId15"/>
    <p:sldId id="318" r:id="rId16"/>
    <p:sldId id="333" r:id="rId17"/>
    <p:sldId id="334" r:id="rId18"/>
    <p:sldId id="319" r:id="rId19"/>
    <p:sldId id="335" r:id="rId20"/>
    <p:sldId id="336" r:id="rId21"/>
    <p:sldId id="337" r:id="rId22"/>
    <p:sldId id="338" r:id="rId23"/>
    <p:sldId id="339" r:id="rId24"/>
    <p:sldId id="340" r:id="rId25"/>
    <p:sldId id="341" r:id="rId26"/>
    <p:sldId id="305" r:id="rId27"/>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F3D9"/>
    <a:srgbClr val="A6E2A6"/>
    <a:srgbClr val="339933"/>
    <a:srgbClr val="FF9933"/>
    <a:srgbClr val="FF0000"/>
    <a:srgbClr val="FFFFCC"/>
    <a:srgbClr val="FF33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3857" autoAdjust="0"/>
  </p:normalViewPr>
  <p:slideViewPr>
    <p:cSldViewPr>
      <p:cViewPr>
        <p:scale>
          <a:sx n="100" d="100"/>
          <a:sy n="100" d="100"/>
        </p:scale>
        <p:origin x="606" y="39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798"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C74608C1-5D40-4767-92EB-5E9DBB8E95A9}" type="datetimeFigureOut">
              <a:rPr lang="en-US" smtClean="0"/>
              <a:pPr/>
              <a:t>5/6/2016</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1440" tIns="45720" rIns="91440" bIns="45720" rtlCol="0" anchor="b"/>
          <a:lstStyle>
            <a:lvl1pPr algn="r">
              <a:defRPr sz="1200"/>
            </a:lvl1pPr>
          </a:lstStyle>
          <a:p>
            <a:fld id="{F59D2790-9EAE-46CC-94C8-8E0D5C69D62F}" type="slidenum">
              <a:rPr lang="en-US" sz="1600" b="1" smtClean="0"/>
              <a:pPr/>
              <a:t>‹#›</a:t>
            </a:fld>
            <a:endParaRPr lang="en-US" sz="1600" b="1" dirty="0"/>
          </a:p>
        </p:txBody>
      </p:sp>
    </p:spTree>
    <p:extLst>
      <p:ext uri="{BB962C8B-B14F-4D97-AF65-F5344CB8AC3E}">
        <p14:creationId xmlns:p14="http://schemas.microsoft.com/office/powerpoint/2010/main" val="3892972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FB662B72-A098-4D72-A66D-732EC9B32062}" type="datetimeFigureOut">
              <a:rPr lang="en-US" smtClean="0"/>
              <a:pPr/>
              <a:t>5/6/2016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9" name="Slide Number Placeholder 8"/>
          <p:cNvSpPr>
            <a:spLocks noGrp="1"/>
          </p:cNvSpPr>
          <p:nvPr>
            <p:ph type="sldNum" sz="quarter" idx="5"/>
          </p:nvPr>
        </p:nvSpPr>
        <p:spPr>
          <a:xfrm>
            <a:off x="2884209" y="3733800"/>
            <a:ext cx="3038648" cy="465138"/>
          </a:xfrm>
          <a:prstGeom prst="rect">
            <a:avLst/>
          </a:prstGeom>
        </p:spPr>
        <p:txBody>
          <a:bodyPr vert="horz" lIns="91440" tIns="45720" rIns="91440" bIns="45720" rtlCol="0" anchor="b"/>
          <a:lstStyle>
            <a:lvl1pPr algn="r">
              <a:defRPr sz="1200"/>
            </a:lvl1pPr>
          </a:lstStyle>
          <a:p>
            <a:fld id="{C50FD760-C490-496D-878F-6118F725F0E5}" type="slidenum">
              <a:rPr lang="en-US" smtClean="0"/>
              <a:t>‹#›</a:t>
            </a:fld>
            <a:endParaRPr lang="en-US"/>
          </a:p>
        </p:txBody>
      </p:sp>
    </p:spTree>
    <p:extLst>
      <p:ext uri="{BB962C8B-B14F-4D97-AF65-F5344CB8AC3E}">
        <p14:creationId xmlns:p14="http://schemas.microsoft.com/office/powerpoint/2010/main" val="11366261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a:t>
            </a:fld>
            <a:endParaRPr lang="en-US"/>
          </a:p>
        </p:txBody>
      </p:sp>
    </p:spTree>
    <p:extLst>
      <p:ext uri="{BB962C8B-B14F-4D97-AF65-F5344CB8AC3E}">
        <p14:creationId xmlns:p14="http://schemas.microsoft.com/office/powerpoint/2010/main" val="50625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SCTD, including dually enrolled with PTR (majority) and SCTD-only.  </a:t>
            </a:r>
          </a:p>
          <a:p>
            <a:r>
              <a:rPr lang="en-US" baseline="0" dirty="0" smtClean="0"/>
              <a:t>SCTD-only participants had similar results, with a slightly lower </a:t>
            </a:r>
            <a:r>
              <a:rPr lang="en-US" sz="1200" kern="1200" dirty="0" smtClean="0">
                <a:solidFill>
                  <a:schemeClr val="tx1"/>
                </a:solidFill>
                <a:effectLst/>
                <a:latin typeface="+mn-lt"/>
                <a:ea typeface="+mn-ea"/>
                <a:cs typeface="+mn-cs"/>
              </a:rPr>
              <a:t>average load reduction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0.55 kW, 19.8%.</a:t>
            </a:r>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10</a:t>
            </a:fld>
            <a:endParaRPr lang="en-US"/>
          </a:p>
        </p:txBody>
      </p:sp>
    </p:spTree>
    <p:extLst>
      <p:ext uri="{BB962C8B-B14F-4D97-AF65-F5344CB8AC3E}">
        <p14:creationId xmlns:p14="http://schemas.microsoft.com/office/powerpoint/2010/main" val="155234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11</a:t>
            </a:fld>
            <a:endParaRPr lang="en-US"/>
          </a:p>
        </p:txBody>
      </p:sp>
    </p:spTree>
    <p:extLst>
      <p:ext uri="{BB962C8B-B14F-4D97-AF65-F5344CB8AC3E}">
        <p14:creationId xmlns:p14="http://schemas.microsoft.com/office/powerpoint/2010/main" val="4023212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Energy savings of the program are estimated by using both a dummy variable (</a:t>
            </a:r>
            <a:r>
              <a:rPr lang="en-US" sz="1200" kern="1200" dirty="0" err="1" smtClean="0">
                <a:solidFill>
                  <a:schemeClr val="tx1"/>
                </a:solidFill>
                <a:effectLst/>
                <a:latin typeface="+mn-lt"/>
                <a:ea typeface="+mn-ea"/>
                <a:cs typeface="+mn-cs"/>
              </a:rPr>
              <a:t>ActiveParticipant</a:t>
            </a:r>
            <a:r>
              <a:rPr lang="en-US" sz="1200" kern="1200" dirty="0" smtClean="0">
                <a:solidFill>
                  <a:schemeClr val="tx1"/>
                </a:solidFill>
                <a:effectLst/>
                <a:latin typeface="+mn-lt"/>
                <a:ea typeface="+mn-ea"/>
                <a:cs typeface="+mn-cs"/>
              </a:rPr>
              <a:t>=1 * Post = 1) and this same dummy variable interacted with CDD to allow for linear changes in energy savings as temperatures vary</a:t>
            </a:r>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12</a:t>
            </a:fld>
            <a:endParaRPr lang="en-US"/>
          </a:p>
        </p:txBody>
      </p:sp>
    </p:spTree>
    <p:extLst>
      <p:ext uri="{BB962C8B-B14F-4D97-AF65-F5344CB8AC3E}">
        <p14:creationId xmlns:p14="http://schemas.microsoft.com/office/powerpoint/2010/main" val="4889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observed kWh and reference kWh ranged from 0.48 kW at about 4 am to 1.18 kW at about 9 pm. highest impact happened at 4 pm, about 0.08 kW</a:t>
            </a:r>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13</a:t>
            </a:fld>
            <a:endParaRPr lang="en-US"/>
          </a:p>
        </p:txBody>
      </p:sp>
    </p:spTree>
    <p:extLst>
      <p:ext uri="{BB962C8B-B14F-4D97-AF65-F5344CB8AC3E}">
        <p14:creationId xmlns:p14="http://schemas.microsoft.com/office/powerpoint/2010/main" val="82791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PTR participants with photovoltaic (PV) generation, Able to export excess PV energy back to grid</a:t>
            </a:r>
          </a:p>
          <a:p>
            <a:r>
              <a:rPr lang="en-US" sz="1200" dirty="0" smtClean="0">
                <a:latin typeface="+mn-lt"/>
              </a:rPr>
              <a:t>PSM matching done on both import and export channels of interval data</a:t>
            </a:r>
          </a:p>
          <a:p>
            <a:r>
              <a:rPr lang="en-US" sz="1200" dirty="0" smtClean="0">
                <a:latin typeface="+mn-lt"/>
              </a:rPr>
              <a:t>Ex-post results based on net impact of NEM customers’ consumption minus exported PV delivered to the grid</a:t>
            </a:r>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14</a:t>
            </a:fld>
            <a:endParaRPr lang="en-US"/>
          </a:p>
        </p:txBody>
      </p:sp>
    </p:spTree>
    <p:extLst>
      <p:ext uri="{BB962C8B-B14F-4D97-AF65-F5344CB8AC3E}">
        <p14:creationId xmlns:p14="http://schemas.microsoft.com/office/powerpoint/2010/main" val="2982090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significant jump in consumption in the hour after midnight,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 time-of-use rate schedule, which has a “Super Off-Peak” rate between the hours of 12 a.m. and 5 a.m. </a:t>
            </a:r>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15</a:t>
            </a:fld>
            <a:endParaRPr lang="en-US"/>
          </a:p>
        </p:txBody>
      </p:sp>
    </p:spTree>
    <p:extLst>
      <p:ext uri="{BB962C8B-B14F-4D97-AF65-F5344CB8AC3E}">
        <p14:creationId xmlns:p14="http://schemas.microsoft.com/office/powerpoint/2010/main" val="15767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Taking the model parameters from the </a:t>
            </a:r>
            <a:r>
              <a:rPr lang="en-US" sz="1200" i="1" kern="1200" dirty="0" smtClean="0">
                <a:solidFill>
                  <a:schemeClr val="tx1"/>
                </a:solidFill>
                <a:effectLst/>
                <a:latin typeface="+mn-lt"/>
                <a:ea typeface="+mn-ea"/>
                <a:cs typeface="+mn-cs"/>
              </a:rPr>
              <a:t>ex post</a:t>
            </a:r>
            <a:r>
              <a:rPr lang="en-US" sz="1200" kern="1200" dirty="0" smtClean="0">
                <a:solidFill>
                  <a:schemeClr val="tx1"/>
                </a:solidFill>
                <a:effectLst/>
                <a:latin typeface="+mn-lt"/>
                <a:ea typeface="+mn-ea"/>
                <a:cs typeface="+mn-cs"/>
              </a:rPr>
              <a:t> regression model and combining them with the weather scenarios to calculate per participant average reference loads, observed loads, and load impacts.</a:t>
            </a:r>
          </a:p>
          <a:p>
            <a:r>
              <a:rPr lang="en-US" sz="1200" kern="1200" dirty="0" smtClean="0">
                <a:solidFill>
                  <a:schemeClr val="tx1"/>
                </a:solidFill>
                <a:effectLst/>
                <a:latin typeface="+mn-lt"/>
                <a:ea typeface="+mn-ea"/>
                <a:cs typeface="+mn-cs"/>
              </a:rPr>
              <a:t>Combine estimated per-participant impacts for the different weather scenarios and multiply them by the forecast of enrolled participants to generate the total program impacts. </a:t>
            </a:r>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16</a:t>
            </a:fld>
            <a:endParaRPr lang="en-US"/>
          </a:p>
        </p:txBody>
      </p:sp>
    </p:spTree>
    <p:extLst>
      <p:ext uri="{BB962C8B-B14F-4D97-AF65-F5344CB8AC3E}">
        <p14:creationId xmlns:p14="http://schemas.microsoft.com/office/powerpoint/2010/main" val="1671013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17</a:t>
            </a:fld>
            <a:endParaRPr lang="en-US"/>
          </a:p>
        </p:txBody>
      </p:sp>
    </p:spTree>
    <p:extLst>
      <p:ext uri="{BB962C8B-B14F-4D97-AF65-F5344CB8AC3E}">
        <p14:creationId xmlns:p14="http://schemas.microsoft.com/office/powerpoint/2010/main" val="1592449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18</a:t>
            </a:fld>
            <a:endParaRPr lang="en-US"/>
          </a:p>
        </p:txBody>
      </p:sp>
    </p:spTree>
    <p:extLst>
      <p:ext uri="{BB962C8B-B14F-4D97-AF65-F5344CB8AC3E}">
        <p14:creationId xmlns:p14="http://schemas.microsoft.com/office/powerpoint/2010/main" val="3670502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19</a:t>
            </a:fld>
            <a:endParaRPr lang="en-US"/>
          </a:p>
        </p:txBody>
      </p:sp>
    </p:spTree>
    <p:extLst>
      <p:ext uri="{BB962C8B-B14F-4D97-AF65-F5344CB8AC3E}">
        <p14:creationId xmlns:p14="http://schemas.microsoft.com/office/powerpoint/2010/main" val="363431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Including some supplementary</a:t>
            </a:r>
            <a:r>
              <a:rPr lang="en-US" baseline="0" dirty="0" smtClean="0"/>
              <a:t> analyses of interest,</a:t>
            </a:r>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2</a:t>
            </a:fld>
            <a:endParaRPr lang="en-US"/>
          </a:p>
        </p:txBody>
      </p:sp>
    </p:spTree>
    <p:extLst>
      <p:ext uri="{BB962C8B-B14F-4D97-AF65-F5344CB8AC3E}">
        <p14:creationId xmlns:p14="http://schemas.microsoft.com/office/powerpoint/2010/main" val="554744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20</a:t>
            </a:fld>
            <a:endParaRPr lang="en-US"/>
          </a:p>
        </p:txBody>
      </p:sp>
    </p:spTree>
    <p:extLst>
      <p:ext uri="{BB962C8B-B14F-4D97-AF65-F5344CB8AC3E}">
        <p14:creationId xmlns:p14="http://schemas.microsoft.com/office/powerpoint/2010/main" val="1332254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21</a:t>
            </a:fld>
            <a:endParaRPr lang="en-US"/>
          </a:p>
        </p:txBody>
      </p:sp>
    </p:spTree>
    <p:extLst>
      <p:ext uri="{BB962C8B-B14F-4D97-AF65-F5344CB8AC3E}">
        <p14:creationId xmlns:p14="http://schemas.microsoft.com/office/powerpoint/2010/main" val="1512793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22</a:t>
            </a:fld>
            <a:endParaRPr lang="en-US"/>
          </a:p>
        </p:txBody>
      </p:sp>
    </p:spTree>
    <p:extLst>
      <p:ext uri="{BB962C8B-B14F-4D97-AF65-F5344CB8AC3E}">
        <p14:creationId xmlns:p14="http://schemas.microsoft.com/office/powerpoint/2010/main" val="614852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23</a:t>
            </a:fld>
            <a:endParaRPr lang="en-US"/>
          </a:p>
        </p:txBody>
      </p:sp>
    </p:spTree>
    <p:extLst>
      <p:ext uri="{BB962C8B-B14F-4D97-AF65-F5344CB8AC3E}">
        <p14:creationId xmlns:p14="http://schemas.microsoft.com/office/powerpoint/2010/main" val="3224878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24</a:t>
            </a:fld>
            <a:endParaRPr lang="en-US"/>
          </a:p>
        </p:txBody>
      </p:sp>
    </p:spTree>
    <p:extLst>
      <p:ext uri="{BB962C8B-B14F-4D97-AF65-F5344CB8AC3E}">
        <p14:creationId xmlns:p14="http://schemas.microsoft.com/office/powerpoint/2010/main" val="4230896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25</a:t>
            </a:fld>
            <a:endParaRPr lang="en-US"/>
          </a:p>
        </p:txBody>
      </p:sp>
    </p:spTree>
    <p:extLst>
      <p:ext uri="{BB962C8B-B14F-4D97-AF65-F5344CB8AC3E}">
        <p14:creationId xmlns:p14="http://schemas.microsoft.com/office/powerpoint/2010/main" val="301513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Premium Incentive to customers that reduce energy use through automated demand response (DR) enabling technologies</a:t>
            </a:r>
            <a:endParaRPr lang="en-US" dirty="0" smtClean="0"/>
          </a:p>
          <a:p>
            <a:r>
              <a:rPr lang="en-US" dirty="0" smtClean="0"/>
              <a:t>CRL: the average of the 11 a.m. to 6 p.m. usage for the highest three out of the past five non-event,</a:t>
            </a:r>
            <a:r>
              <a:rPr lang="en-US" baseline="0" dirty="0" smtClean="0"/>
              <a:t> non-holiday week</a:t>
            </a:r>
            <a:r>
              <a:rPr lang="en-US" dirty="0" smtClean="0"/>
              <a:t>days</a:t>
            </a:r>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3</a:t>
            </a:fld>
            <a:endParaRPr lang="en-US"/>
          </a:p>
        </p:txBody>
      </p:sp>
    </p:spTree>
    <p:extLst>
      <p:ext uri="{BB962C8B-B14F-4D97-AF65-F5344CB8AC3E}">
        <p14:creationId xmlns:p14="http://schemas.microsoft.com/office/powerpoint/2010/main" val="152452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4</a:t>
            </a:fld>
            <a:endParaRPr lang="en-US"/>
          </a:p>
        </p:txBody>
      </p:sp>
    </p:spTree>
    <p:extLst>
      <p:ext uri="{BB962C8B-B14F-4D97-AF65-F5344CB8AC3E}">
        <p14:creationId xmlns:p14="http://schemas.microsoft.com/office/powerpoint/2010/main" val="286081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stage: monthly kWh usage, correlation between monthly CDD65 and kWh usage for summer and winter months, ratio of average monthly usage between summer and winter months, dummy variable for Low Income customers, EE</a:t>
            </a:r>
            <a:r>
              <a:rPr lang="en-US" sz="1200" kern="1200" baseline="0" dirty="0" smtClean="0">
                <a:solidFill>
                  <a:schemeClr val="tx1"/>
                </a:solidFill>
                <a:effectLst/>
                <a:latin typeface="+mn-lt"/>
                <a:ea typeface="+mn-ea"/>
                <a:cs typeface="+mn-cs"/>
              </a:rPr>
              <a:t> program participation, others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stage of matching saw the inclusion of hourly kWh usage during the event hours for summer and hot days, as well as monthly event hour kWh usage.</a:t>
            </a:r>
          </a:p>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5</a:t>
            </a:fld>
            <a:endParaRPr lang="en-US"/>
          </a:p>
        </p:txBody>
      </p:sp>
    </p:spTree>
    <p:extLst>
      <p:ext uri="{BB962C8B-B14F-4D97-AF65-F5344CB8AC3E}">
        <p14:creationId xmlns:p14="http://schemas.microsoft.com/office/powerpoint/2010/main" val="554744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6</a:t>
            </a:fld>
            <a:endParaRPr lang="en-US"/>
          </a:p>
        </p:txBody>
      </p:sp>
    </p:spTree>
    <p:extLst>
      <p:ext uri="{BB962C8B-B14F-4D97-AF65-F5344CB8AC3E}">
        <p14:creationId xmlns:p14="http://schemas.microsoft.com/office/powerpoint/2010/main" val="233901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PTR with no Load Control</a:t>
            </a:r>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7</a:t>
            </a:fld>
            <a:endParaRPr lang="en-US"/>
          </a:p>
        </p:txBody>
      </p:sp>
    </p:spTree>
    <p:extLst>
      <p:ext uri="{BB962C8B-B14F-4D97-AF65-F5344CB8AC3E}">
        <p14:creationId xmlns:p14="http://schemas.microsoft.com/office/powerpoint/2010/main" val="45362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3 types of notification for PTR events – email, text, and phone call.  Only 7% of participants opted for Phone notification, and only 2% opted for phone-only, so the analysis focused on the email and text notifications. </a:t>
            </a:r>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8</a:t>
            </a:fld>
            <a:endParaRPr lang="en-US"/>
          </a:p>
        </p:txBody>
      </p:sp>
    </p:spTree>
    <p:extLst>
      <p:ext uri="{BB962C8B-B14F-4D97-AF65-F5344CB8AC3E}">
        <p14:creationId xmlns:p14="http://schemas.microsoft.com/office/powerpoint/2010/main" val="156444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PTR events were also Summer Saver Events</a:t>
            </a:r>
            <a:endParaRPr lang="en-US"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a:lstStyle/>
          <a:p>
            <a:fld id="{324E5ED1-8433-40C9-A73C-50A048430838}" type="slidenum">
              <a:rPr lang="en-US" smtClean="0"/>
              <a:pPr/>
              <a:t>9</a:t>
            </a:fld>
            <a:endParaRPr lang="en-US"/>
          </a:p>
        </p:txBody>
      </p:sp>
    </p:spTree>
    <p:extLst>
      <p:ext uri="{BB962C8B-B14F-4D97-AF65-F5344CB8AC3E}">
        <p14:creationId xmlns:p14="http://schemas.microsoft.com/office/powerpoint/2010/main" val="2464561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4" descr="Intro_Page_CORPORATE Final"/>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2" name="Rectangle 2"/>
          <p:cNvSpPr>
            <a:spLocks noGrp="1" noChangeArrowheads="1"/>
          </p:cNvSpPr>
          <p:nvPr>
            <p:ph type="ctrTitle" sz="quarter"/>
          </p:nvPr>
        </p:nvSpPr>
        <p:spPr>
          <a:xfrm>
            <a:off x="5334000" y="3602038"/>
            <a:ext cx="2982913" cy="1470025"/>
          </a:xfrm>
        </p:spPr>
        <p:txBody>
          <a:bodyPr anchor="t"/>
          <a:lstStyle>
            <a:lvl1pPr algn="r">
              <a:defRPr sz="1200" b="0">
                <a:solidFill>
                  <a:schemeClr val="bg1"/>
                </a:solidFill>
              </a:defRPr>
            </a:lvl1pPr>
          </a:lstStyle>
          <a:p>
            <a:r>
              <a:rPr lang="fr-FR"/>
              <a:t>Click here to edit</a:t>
            </a:r>
          </a:p>
        </p:txBody>
      </p:sp>
      <p:sp>
        <p:nvSpPr>
          <p:cNvPr id="4" name="Slide Number Placeholder 2"/>
          <p:cNvSpPr>
            <a:spLocks noGrp="1"/>
          </p:cNvSpPr>
          <p:nvPr>
            <p:ph type="sldNum" sz="quarter" idx="4"/>
          </p:nvPr>
        </p:nvSpPr>
        <p:spPr>
          <a:xfrm>
            <a:off x="7010400" y="6553200"/>
            <a:ext cx="2133600" cy="365125"/>
          </a:xfrm>
          <a:prstGeom prst="rect">
            <a:avLst/>
          </a:prstGeom>
        </p:spPr>
        <p:txBody>
          <a:bodyPr vert="horz" lIns="91440" tIns="45720" rIns="91440" bIns="45720" rtlCol="0" anchor="ctr"/>
          <a:lstStyle>
            <a:lvl1pPr algn="r">
              <a:defRPr sz="1200" b="1">
                <a:solidFill>
                  <a:schemeClr val="tx1"/>
                </a:solidFill>
              </a:defRPr>
            </a:lvl1pPr>
          </a:lstStyle>
          <a:p>
            <a:fld id="{4580AA39-F331-4722-8E56-C0DE743E6BE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6312" y="1673352"/>
            <a:ext cx="6096000" cy="50292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730752" y="3273552"/>
            <a:ext cx="4892040" cy="2624328"/>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22688" y="3268663"/>
            <a:ext cx="2366962" cy="262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2050" y="3268663"/>
            <a:ext cx="2368550" cy="262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7010400" y="6553200"/>
            <a:ext cx="2133600" cy="365125"/>
          </a:xfrm>
          <a:prstGeom prst="rect">
            <a:avLst/>
          </a:prstGeom>
        </p:spPr>
        <p:txBody>
          <a:bodyPr vert="horz" lIns="91440" tIns="45720" rIns="91440" bIns="45720" rtlCol="0" anchor="ctr"/>
          <a:lstStyle>
            <a:lvl1pPr algn="r">
              <a:defRPr sz="1100" b="1">
                <a:solidFill>
                  <a:schemeClr val="bg1">
                    <a:lumMod val="50000"/>
                  </a:schemeClr>
                </a:solidFill>
              </a:defRPr>
            </a:lvl1pPr>
          </a:lstStyle>
          <a:p>
            <a:fld id="{4580AA39-F331-4722-8E56-C0DE743E6BE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1525" y="1676400"/>
            <a:ext cx="1543050" cy="421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92375" y="1676400"/>
            <a:ext cx="4476750" cy="421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4"/>
          </p:nvPr>
        </p:nvSpPr>
        <p:spPr>
          <a:xfrm>
            <a:off x="7010400" y="6553200"/>
            <a:ext cx="2133600" cy="365125"/>
          </a:xfrm>
          <a:prstGeom prst="rect">
            <a:avLst/>
          </a:prstGeom>
        </p:spPr>
        <p:txBody>
          <a:bodyPr vert="horz" lIns="91440" tIns="45720" rIns="91440" bIns="45720" rtlCol="0" anchor="ctr"/>
          <a:lstStyle>
            <a:lvl1pPr algn="r">
              <a:defRPr sz="1200" b="1">
                <a:solidFill>
                  <a:schemeClr val="tx1"/>
                </a:solidFill>
              </a:defRPr>
            </a:lvl1pPr>
          </a:lstStyle>
          <a:p>
            <a:fld id="{4580AA39-F331-4722-8E56-C0DE743E6BE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Section_Page_CORPORATE Final"/>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11"/>
          <p:cNvSpPr>
            <a:spLocks noGrp="1" noChangeArrowheads="1"/>
          </p:cNvSpPr>
          <p:nvPr>
            <p:ph type="title"/>
          </p:nvPr>
        </p:nvSpPr>
        <p:spPr bwMode="auto">
          <a:xfrm>
            <a:off x="457200" y="914400"/>
            <a:ext cx="8229600" cy="655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smtClean="0"/>
              <a:t>Click </a:t>
            </a:r>
            <a:r>
              <a:rPr lang="fr-FR" dirty="0" err="1" smtClean="0"/>
              <a:t>here</a:t>
            </a:r>
            <a:r>
              <a:rPr lang="fr-FR" dirty="0" smtClean="0"/>
              <a:t> to </a:t>
            </a:r>
            <a:r>
              <a:rPr lang="fr-FR" dirty="0" err="1" smtClean="0"/>
              <a:t>edit</a:t>
            </a:r>
            <a:endParaRPr lang="fr-FR" dirty="0" smtClean="0"/>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4580AA39-F331-4722-8E56-C0DE743E6BE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l" rtl="0" eaLnBrk="0" fontAlgn="base" hangingPunct="0">
        <a:spcBef>
          <a:spcPct val="0"/>
        </a:spcBef>
        <a:spcAft>
          <a:spcPct val="0"/>
        </a:spcAft>
        <a:defRPr sz="3600" b="1">
          <a:solidFill>
            <a:srgbClr val="C00000"/>
          </a:solidFill>
          <a:latin typeface="Garamond" pitchFamily="18" charset="0"/>
          <a:ea typeface="+mj-ea"/>
          <a:cs typeface="+mj-cs"/>
        </a:defRPr>
      </a:lvl1pPr>
      <a:lvl2pPr algn="l" rtl="0" eaLnBrk="0" fontAlgn="base" hangingPunct="0">
        <a:spcBef>
          <a:spcPct val="0"/>
        </a:spcBef>
        <a:spcAft>
          <a:spcPct val="0"/>
        </a:spcAft>
        <a:defRPr sz="3000" b="1">
          <a:solidFill>
            <a:srgbClr val="C00000"/>
          </a:solidFill>
          <a:latin typeface="Calibri" pitchFamily="34" charset="0"/>
        </a:defRPr>
      </a:lvl2pPr>
      <a:lvl3pPr algn="l" rtl="0" eaLnBrk="0" fontAlgn="base" hangingPunct="0">
        <a:spcBef>
          <a:spcPct val="0"/>
        </a:spcBef>
        <a:spcAft>
          <a:spcPct val="0"/>
        </a:spcAft>
        <a:defRPr sz="3000" b="1">
          <a:solidFill>
            <a:srgbClr val="C00000"/>
          </a:solidFill>
          <a:latin typeface="Calibri" pitchFamily="34" charset="0"/>
        </a:defRPr>
      </a:lvl3pPr>
      <a:lvl4pPr algn="l" rtl="0" eaLnBrk="0" fontAlgn="base" hangingPunct="0">
        <a:spcBef>
          <a:spcPct val="0"/>
        </a:spcBef>
        <a:spcAft>
          <a:spcPct val="0"/>
        </a:spcAft>
        <a:defRPr sz="3000" b="1">
          <a:solidFill>
            <a:srgbClr val="C00000"/>
          </a:solidFill>
          <a:latin typeface="Calibri" pitchFamily="34" charset="0"/>
        </a:defRPr>
      </a:lvl4pPr>
      <a:lvl5pPr algn="l" rtl="0" eaLnBrk="0" fontAlgn="base" hangingPunct="0">
        <a:spcBef>
          <a:spcPct val="0"/>
        </a:spcBef>
        <a:spcAft>
          <a:spcPct val="0"/>
        </a:spcAft>
        <a:defRPr sz="3000" b="1">
          <a:solidFill>
            <a:srgbClr val="C00000"/>
          </a:solidFill>
          <a:latin typeface="Calibri" pitchFamily="34" charset="0"/>
        </a:defRPr>
      </a:lvl5pPr>
      <a:lvl6pPr marL="457200" algn="l" rtl="0" fontAlgn="base">
        <a:spcBef>
          <a:spcPct val="0"/>
        </a:spcBef>
        <a:spcAft>
          <a:spcPct val="0"/>
        </a:spcAft>
        <a:defRPr sz="3000" b="1">
          <a:solidFill>
            <a:srgbClr val="C00000"/>
          </a:solidFill>
          <a:latin typeface="Calibri" pitchFamily="34" charset="0"/>
        </a:defRPr>
      </a:lvl6pPr>
      <a:lvl7pPr marL="914400" algn="l" rtl="0" fontAlgn="base">
        <a:spcBef>
          <a:spcPct val="0"/>
        </a:spcBef>
        <a:spcAft>
          <a:spcPct val="0"/>
        </a:spcAft>
        <a:defRPr sz="3000" b="1">
          <a:solidFill>
            <a:srgbClr val="C00000"/>
          </a:solidFill>
          <a:latin typeface="Calibri" pitchFamily="34" charset="0"/>
        </a:defRPr>
      </a:lvl7pPr>
      <a:lvl8pPr marL="1371600" algn="l" rtl="0" fontAlgn="base">
        <a:spcBef>
          <a:spcPct val="0"/>
        </a:spcBef>
        <a:spcAft>
          <a:spcPct val="0"/>
        </a:spcAft>
        <a:defRPr sz="3000" b="1">
          <a:solidFill>
            <a:srgbClr val="C00000"/>
          </a:solidFill>
          <a:latin typeface="Calibri" pitchFamily="34" charset="0"/>
        </a:defRPr>
      </a:lvl8pPr>
      <a:lvl9pPr marL="1828800" algn="l" rtl="0" fontAlgn="base">
        <a:spcBef>
          <a:spcPct val="0"/>
        </a:spcBef>
        <a:spcAft>
          <a:spcPct val="0"/>
        </a:spcAft>
        <a:defRPr sz="3000" b="1">
          <a:solidFill>
            <a:srgbClr val="C00000"/>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
        <a:defRPr sz="28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lr>
          <a:srgbClr val="C00000"/>
        </a:buClr>
        <a:buFont typeface="Arial" charset="0"/>
        <a:buChar char="&gt;"/>
        <a:defRPr sz="2500">
          <a:solidFill>
            <a:schemeClr val="tx1"/>
          </a:solidFill>
          <a:latin typeface="Garamond" pitchFamily="18" charset="0"/>
        </a:defRPr>
      </a:lvl2pPr>
      <a:lvl3pPr marL="1143000" indent="-228600" algn="l" rtl="0" eaLnBrk="0" fontAlgn="base" hangingPunct="0">
        <a:spcBef>
          <a:spcPct val="20000"/>
        </a:spcBef>
        <a:spcAft>
          <a:spcPct val="0"/>
        </a:spcAft>
        <a:buClr>
          <a:srgbClr val="C00000"/>
        </a:buClr>
        <a:buChar char="•"/>
        <a:defRPr sz="2300">
          <a:solidFill>
            <a:schemeClr val="tx1"/>
          </a:solidFill>
          <a:latin typeface="Garamond" pitchFamily="18" charset="0"/>
        </a:defRPr>
      </a:lvl3pPr>
      <a:lvl4pPr marL="1600200" indent="-228600" algn="l" rtl="0" eaLnBrk="0" fontAlgn="base" hangingPunct="0">
        <a:spcBef>
          <a:spcPct val="20000"/>
        </a:spcBef>
        <a:spcAft>
          <a:spcPct val="0"/>
        </a:spcAft>
        <a:buClr>
          <a:srgbClr val="C00000"/>
        </a:buClr>
        <a:buChar char="–"/>
        <a:defRPr sz="2000">
          <a:solidFill>
            <a:schemeClr val="tx1"/>
          </a:solidFill>
          <a:latin typeface="Garamond" pitchFamily="18" charset="0"/>
        </a:defRPr>
      </a:lvl4pPr>
      <a:lvl5pPr marL="2057400" indent="-228600" algn="l" rtl="0" eaLnBrk="0" fontAlgn="base" hangingPunct="0">
        <a:spcBef>
          <a:spcPct val="20000"/>
        </a:spcBef>
        <a:spcAft>
          <a:spcPct val="0"/>
        </a:spcAft>
        <a:buClr>
          <a:srgbClr val="C00000"/>
        </a:buClr>
        <a:buChar char="•"/>
        <a:defRPr sz="1900">
          <a:solidFill>
            <a:schemeClr val="tx1"/>
          </a:solidFill>
          <a:latin typeface="Garamond" pitchFamily="18" charset="0"/>
        </a:defRPr>
      </a:lvl5pPr>
      <a:lvl6pPr marL="2514600" indent="-228600" algn="l" rtl="0" fontAlgn="base">
        <a:spcBef>
          <a:spcPct val="20000"/>
        </a:spcBef>
        <a:spcAft>
          <a:spcPct val="0"/>
        </a:spcAft>
        <a:buClr>
          <a:srgbClr val="C00000"/>
        </a:buClr>
        <a:buChar char="•"/>
        <a:defRPr>
          <a:solidFill>
            <a:schemeClr val="tx1"/>
          </a:solidFill>
          <a:latin typeface="+mn-lt"/>
        </a:defRPr>
      </a:lvl6pPr>
      <a:lvl7pPr marL="2971800" indent="-228600" algn="l" rtl="0" fontAlgn="base">
        <a:spcBef>
          <a:spcPct val="20000"/>
        </a:spcBef>
        <a:spcAft>
          <a:spcPct val="0"/>
        </a:spcAft>
        <a:buClr>
          <a:srgbClr val="C00000"/>
        </a:buClr>
        <a:buChar char="•"/>
        <a:defRPr>
          <a:solidFill>
            <a:schemeClr val="tx1"/>
          </a:solidFill>
          <a:latin typeface="+mn-lt"/>
        </a:defRPr>
      </a:lvl7pPr>
      <a:lvl8pPr marL="3429000" indent="-228600" algn="l" rtl="0" fontAlgn="base">
        <a:spcBef>
          <a:spcPct val="20000"/>
        </a:spcBef>
        <a:spcAft>
          <a:spcPct val="0"/>
        </a:spcAft>
        <a:buClr>
          <a:srgbClr val="C00000"/>
        </a:buClr>
        <a:buChar char="•"/>
        <a:defRPr>
          <a:solidFill>
            <a:schemeClr val="tx1"/>
          </a:solidFill>
          <a:latin typeface="+mn-lt"/>
        </a:defRPr>
      </a:lvl8pPr>
      <a:lvl9pPr marL="3886200" indent="-228600" algn="l" rtl="0" fontAlgn="base">
        <a:spcBef>
          <a:spcPct val="20000"/>
        </a:spcBef>
        <a:spcAft>
          <a:spcPct val="0"/>
        </a:spcAft>
        <a:buClr>
          <a:srgbClr val="C00000"/>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Title_Page_CORPORATE"/>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7"/>
          <p:cNvSpPr>
            <a:spLocks noGrp="1" noChangeArrowheads="1"/>
          </p:cNvSpPr>
          <p:nvPr>
            <p:ph type="title"/>
          </p:nvPr>
        </p:nvSpPr>
        <p:spPr bwMode="auto">
          <a:xfrm>
            <a:off x="2492375" y="1676400"/>
            <a:ext cx="617220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here to edit</a:t>
            </a:r>
          </a:p>
        </p:txBody>
      </p:sp>
      <p:sp>
        <p:nvSpPr>
          <p:cNvPr id="2052" name="Rectangle 8"/>
          <p:cNvSpPr>
            <a:spLocks noGrp="1" noChangeArrowheads="1"/>
          </p:cNvSpPr>
          <p:nvPr>
            <p:ph type="body" idx="1"/>
          </p:nvPr>
        </p:nvSpPr>
        <p:spPr bwMode="auto">
          <a:xfrm>
            <a:off x="3722688" y="3268663"/>
            <a:ext cx="4887912" cy="2620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Click here to edit</a:t>
            </a:r>
          </a:p>
        </p:txBody>
      </p:sp>
      <p:sp>
        <p:nvSpPr>
          <p:cNvPr id="5" name="Rectangle 13"/>
          <p:cNvSpPr txBox="1">
            <a:spLocks noChangeArrowheads="1"/>
          </p:cNvSpPr>
          <p:nvPr userDrawn="1"/>
        </p:nvSpPr>
        <p:spPr bwMode="auto">
          <a:xfrm>
            <a:off x="6934200" y="6613525"/>
            <a:ext cx="2133600" cy="244475"/>
          </a:xfrm>
          <a:prstGeom prst="rect">
            <a:avLst/>
          </a:prstGeom>
          <a:noFill/>
          <a:ln w="9525">
            <a:noFill/>
            <a:miter lim="800000"/>
            <a:headEnd/>
            <a:tailEnd/>
          </a:ln>
          <a:effectLst/>
        </p:spPr>
        <p:txBody>
          <a:bodyPr/>
          <a:lstStyle>
            <a:lvl1pPr algn="r">
              <a:defRPr sz="800"/>
            </a:lvl1pPr>
          </a:lstStyle>
          <a:p>
            <a:pPr>
              <a:defRPr/>
            </a:pPr>
            <a:fld id="{5210E6C1-C3BE-471A-8C4B-B07DDC5C0B01}" type="slidenum">
              <a:rPr lang="fr-FR" sz="600" smtClean="0">
                <a:solidFill>
                  <a:schemeClr val="bg1"/>
                </a:solidFill>
              </a:rPr>
              <a:pPr>
                <a:defRPr/>
              </a:pPr>
              <a:t>‹#›</a:t>
            </a:fld>
            <a:endParaRPr lang="fr-FR" sz="6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rtl="0" eaLnBrk="0" fontAlgn="base" hangingPunct="0">
        <a:spcBef>
          <a:spcPct val="0"/>
        </a:spcBef>
        <a:spcAft>
          <a:spcPct val="0"/>
        </a:spcAft>
        <a:defRPr sz="3000" b="1">
          <a:solidFill>
            <a:srgbClr val="C00000"/>
          </a:solidFill>
          <a:latin typeface="+mj-lt"/>
          <a:ea typeface="+mj-ea"/>
          <a:cs typeface="+mj-cs"/>
        </a:defRPr>
      </a:lvl1pPr>
      <a:lvl2pPr algn="l" rtl="0" eaLnBrk="0" fontAlgn="base" hangingPunct="0">
        <a:spcBef>
          <a:spcPct val="0"/>
        </a:spcBef>
        <a:spcAft>
          <a:spcPct val="0"/>
        </a:spcAft>
        <a:defRPr sz="3000" b="1">
          <a:solidFill>
            <a:srgbClr val="C00000"/>
          </a:solidFill>
          <a:latin typeface="Calibri" pitchFamily="34" charset="0"/>
        </a:defRPr>
      </a:lvl2pPr>
      <a:lvl3pPr algn="l" rtl="0" eaLnBrk="0" fontAlgn="base" hangingPunct="0">
        <a:spcBef>
          <a:spcPct val="0"/>
        </a:spcBef>
        <a:spcAft>
          <a:spcPct val="0"/>
        </a:spcAft>
        <a:defRPr sz="3000" b="1">
          <a:solidFill>
            <a:srgbClr val="C00000"/>
          </a:solidFill>
          <a:latin typeface="Calibri" pitchFamily="34" charset="0"/>
        </a:defRPr>
      </a:lvl3pPr>
      <a:lvl4pPr algn="l" rtl="0" eaLnBrk="0" fontAlgn="base" hangingPunct="0">
        <a:spcBef>
          <a:spcPct val="0"/>
        </a:spcBef>
        <a:spcAft>
          <a:spcPct val="0"/>
        </a:spcAft>
        <a:defRPr sz="3000" b="1">
          <a:solidFill>
            <a:srgbClr val="C00000"/>
          </a:solidFill>
          <a:latin typeface="Calibri" pitchFamily="34" charset="0"/>
        </a:defRPr>
      </a:lvl4pPr>
      <a:lvl5pPr algn="l" rtl="0" eaLnBrk="0" fontAlgn="base" hangingPunct="0">
        <a:spcBef>
          <a:spcPct val="0"/>
        </a:spcBef>
        <a:spcAft>
          <a:spcPct val="0"/>
        </a:spcAft>
        <a:defRPr sz="3000" b="1">
          <a:solidFill>
            <a:srgbClr val="C00000"/>
          </a:solidFill>
          <a:latin typeface="Calibri" pitchFamily="34" charset="0"/>
        </a:defRPr>
      </a:lvl5pPr>
      <a:lvl6pPr marL="457200" algn="l" rtl="0" fontAlgn="base">
        <a:spcBef>
          <a:spcPct val="0"/>
        </a:spcBef>
        <a:spcAft>
          <a:spcPct val="0"/>
        </a:spcAft>
        <a:defRPr sz="3000" b="1">
          <a:solidFill>
            <a:srgbClr val="C00000"/>
          </a:solidFill>
          <a:latin typeface="Calibri" pitchFamily="34" charset="0"/>
        </a:defRPr>
      </a:lvl6pPr>
      <a:lvl7pPr marL="914400" algn="l" rtl="0" fontAlgn="base">
        <a:spcBef>
          <a:spcPct val="0"/>
        </a:spcBef>
        <a:spcAft>
          <a:spcPct val="0"/>
        </a:spcAft>
        <a:defRPr sz="3000" b="1">
          <a:solidFill>
            <a:srgbClr val="C00000"/>
          </a:solidFill>
          <a:latin typeface="Calibri" pitchFamily="34" charset="0"/>
        </a:defRPr>
      </a:lvl7pPr>
      <a:lvl8pPr marL="1371600" algn="l" rtl="0" fontAlgn="base">
        <a:spcBef>
          <a:spcPct val="0"/>
        </a:spcBef>
        <a:spcAft>
          <a:spcPct val="0"/>
        </a:spcAft>
        <a:defRPr sz="3000" b="1">
          <a:solidFill>
            <a:srgbClr val="C00000"/>
          </a:solidFill>
          <a:latin typeface="Calibri" pitchFamily="34" charset="0"/>
        </a:defRPr>
      </a:lvl8pPr>
      <a:lvl9pPr marL="1828800" algn="l" rtl="0" fontAlgn="base">
        <a:spcBef>
          <a:spcPct val="0"/>
        </a:spcBef>
        <a:spcAft>
          <a:spcPct val="0"/>
        </a:spcAft>
        <a:defRPr sz="3000" b="1">
          <a:solidFill>
            <a:srgbClr val="C00000"/>
          </a:solidFill>
          <a:latin typeface="Calibri" pitchFamily="34" charset="0"/>
        </a:defRPr>
      </a:lvl9pPr>
    </p:titleStyle>
    <p:bodyStyle>
      <a:lvl1pPr marL="342900" indent="-342900" algn="l" rtl="0" eaLnBrk="0" fontAlgn="base" hangingPunct="0">
        <a:spcBef>
          <a:spcPct val="20000"/>
        </a:spcBef>
        <a:spcAft>
          <a:spcPct val="0"/>
        </a:spcAft>
        <a:defRPr sz="24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36332" y="4191000"/>
            <a:ext cx="4572000" cy="1808162"/>
          </a:xfrm>
        </p:spPr>
        <p:txBody>
          <a:bodyPr/>
          <a:lstStyle/>
          <a:p>
            <a:pPr algn="l"/>
            <a:r>
              <a:rPr lang="en-US" sz="2400" b="1" dirty="0" smtClean="0">
                <a:latin typeface="+mj-lt"/>
              </a:rPr>
              <a:t>2015 SDG&amp;E PTR/SCTD Evaluation</a:t>
            </a:r>
            <a:br>
              <a:rPr lang="en-US" sz="2400" b="1" dirty="0" smtClean="0">
                <a:latin typeface="+mj-lt"/>
              </a:rPr>
            </a:br>
            <a:r>
              <a:rPr lang="en-US" sz="1600" b="1" dirty="0" smtClean="0">
                <a:latin typeface="+mj-lt"/>
              </a:rPr>
              <a:t>DRMEC Spring 2016 Load Impact Workshop</a:t>
            </a:r>
            <a:r>
              <a:rPr lang="en-US" sz="2000" b="1" dirty="0" smtClean="0">
                <a:latin typeface="+mj-lt"/>
              </a:rPr>
              <a:t/>
            </a:r>
            <a:br>
              <a:rPr lang="en-US" sz="2000" b="1" dirty="0" smtClean="0">
                <a:latin typeface="+mj-lt"/>
              </a:rPr>
            </a:br>
            <a:r>
              <a:rPr lang="en-US" sz="2000" b="1" dirty="0" smtClean="0">
                <a:latin typeface="+mj-lt"/>
              </a:rPr>
              <a:t/>
            </a:r>
            <a:br>
              <a:rPr lang="en-US" sz="2000" b="1" dirty="0" smtClean="0">
                <a:latin typeface="+mj-lt"/>
              </a:rPr>
            </a:br>
            <a:r>
              <a:rPr lang="en-US" sz="2000" b="1" dirty="0" smtClean="0">
                <a:latin typeface="+mj-lt"/>
              </a:rPr>
              <a:t>George Jiang</a:t>
            </a:r>
            <a:br>
              <a:rPr lang="en-US" sz="2000" b="1" dirty="0" smtClean="0">
                <a:latin typeface="+mj-lt"/>
              </a:rPr>
            </a:br>
            <a:r>
              <a:rPr lang="en-US" sz="2000" b="1" dirty="0" smtClean="0">
                <a:latin typeface="+mj-lt"/>
              </a:rPr>
              <a:t>May 11</a:t>
            </a:r>
            <a:r>
              <a:rPr lang="en-US" sz="2000" b="1" baseline="30000" dirty="0" smtClean="0">
                <a:latin typeface="+mj-lt"/>
              </a:rPr>
              <a:t>th</a:t>
            </a:r>
            <a:r>
              <a:rPr lang="en-US" sz="2000" b="1" dirty="0" smtClean="0">
                <a:latin typeface="+mj-lt"/>
              </a:rPr>
              <a:t>, 2016</a:t>
            </a:r>
            <a:endParaRPr lang="en-US" sz="2000" b="1" dirty="0">
              <a:latin typeface="+mj-lt"/>
            </a:endParaRPr>
          </a:p>
        </p:txBody>
      </p:sp>
      <p:pic>
        <p:nvPicPr>
          <p:cNvPr id="3" name="Picture 2" descr="Homepage - S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132" y="1613408"/>
            <a:ext cx="1981200" cy="9773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2441575"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9929891"/>
              </p:ext>
            </p:extLst>
          </p:nvPr>
        </p:nvGraphicFramePr>
        <p:xfrm>
          <a:off x="-22597" y="7315200"/>
          <a:ext cx="9117857" cy="5236383"/>
        </p:xfrm>
        <a:graphic>
          <a:graphicData uri="http://schemas.openxmlformats.org/drawingml/2006/table">
            <a:tbl>
              <a:tblPr firstRow="1" firstCol="1" bandRow="1">
                <a:tableStyleId>{5C22544A-7EE6-4342-B048-85BDC9FD1C3A}</a:tableStyleId>
              </a:tblPr>
              <a:tblGrid>
                <a:gridCol w="2040802"/>
                <a:gridCol w="1139733"/>
                <a:gridCol w="1031604"/>
                <a:gridCol w="1072516"/>
                <a:gridCol w="876716"/>
                <a:gridCol w="1139733"/>
                <a:gridCol w="1105638"/>
                <a:gridCol w="711115"/>
              </a:tblGrid>
              <a:tr h="800235">
                <a:tc>
                  <a:txBody>
                    <a:bodyPr/>
                    <a:lstStyle/>
                    <a:p>
                      <a:pPr marL="0" marR="0" algn="l">
                        <a:lnSpc>
                          <a:spcPts val="1600"/>
                        </a:lnSpc>
                        <a:spcBef>
                          <a:spcPts val="200"/>
                        </a:spcBef>
                        <a:spcAft>
                          <a:spcPts val="200"/>
                        </a:spcAft>
                      </a:pPr>
                      <a:r>
                        <a:rPr lang="en-US" sz="1000" dirty="0">
                          <a:effectLst/>
                        </a:rPr>
                        <a:t>Customer Category</a:t>
                      </a:r>
                      <a:endParaRPr lang="en-US" sz="1200" dirty="0">
                        <a:effectLst/>
                        <a:latin typeface="Times New Roman" panose="02020603050405020304" pitchFamily="18" charset="0"/>
                        <a:ea typeface="Times New Roman" panose="02020603050405020304" pitchFamily="18" charset="0"/>
                      </a:endParaRPr>
                    </a:p>
                  </a:txBody>
                  <a:tcPr marL="62558" marR="62558" marT="0" marB="0" anchor="b"/>
                </a:tc>
                <a:tc>
                  <a:txBody>
                    <a:bodyPr/>
                    <a:lstStyle/>
                    <a:p>
                      <a:pPr marL="0" marR="0" algn="ctr">
                        <a:lnSpc>
                          <a:spcPts val="1600"/>
                        </a:lnSpc>
                        <a:spcBef>
                          <a:spcPts val="300"/>
                        </a:spcBef>
                        <a:spcAft>
                          <a:spcPts val="300"/>
                        </a:spcAft>
                      </a:pPr>
                      <a:r>
                        <a:rPr lang="en-US" sz="1000">
                          <a:effectLst/>
                        </a:rPr>
                        <a:t>Mean Active Participants</a:t>
                      </a:r>
                      <a:endParaRPr lang="en-US" sz="1200">
                        <a:effectLst/>
                        <a:latin typeface="Times New Roman" panose="02020603050405020304" pitchFamily="18" charset="0"/>
                        <a:ea typeface="Times New Roman" panose="02020603050405020304" pitchFamily="18" charset="0"/>
                      </a:endParaRPr>
                    </a:p>
                  </a:txBody>
                  <a:tcPr marL="62558" marR="62558" marT="0" marB="0" anchor="b"/>
                </a:tc>
                <a:tc>
                  <a:txBody>
                    <a:bodyPr/>
                    <a:lstStyle/>
                    <a:p>
                      <a:pPr marL="0" marR="0" algn="ctr">
                        <a:lnSpc>
                          <a:spcPts val="1600"/>
                        </a:lnSpc>
                        <a:spcBef>
                          <a:spcPts val="300"/>
                        </a:spcBef>
                        <a:spcAft>
                          <a:spcPts val="300"/>
                        </a:spcAft>
                      </a:pPr>
                      <a:r>
                        <a:rPr lang="en-US" sz="1000">
                          <a:effectLst/>
                        </a:rPr>
                        <a:t>Mean Reference Load (kW)</a:t>
                      </a:r>
                      <a:endParaRPr lang="en-US" sz="1200">
                        <a:effectLst/>
                        <a:latin typeface="Times New Roman" panose="02020603050405020304" pitchFamily="18" charset="0"/>
                        <a:ea typeface="Times New Roman" panose="02020603050405020304" pitchFamily="18" charset="0"/>
                      </a:endParaRPr>
                    </a:p>
                  </a:txBody>
                  <a:tcPr marL="62558" marR="62558" marT="0" marB="0" anchor="b"/>
                </a:tc>
                <a:tc>
                  <a:txBody>
                    <a:bodyPr/>
                    <a:lstStyle/>
                    <a:p>
                      <a:pPr marL="0" marR="0" algn="ctr">
                        <a:lnSpc>
                          <a:spcPts val="1600"/>
                        </a:lnSpc>
                        <a:spcBef>
                          <a:spcPts val="300"/>
                        </a:spcBef>
                        <a:spcAft>
                          <a:spcPts val="300"/>
                        </a:spcAft>
                      </a:pPr>
                      <a:r>
                        <a:rPr lang="en-US" sz="1000">
                          <a:effectLst/>
                        </a:rPr>
                        <a:t>Mean  Observed Load (kW)</a:t>
                      </a:r>
                      <a:endParaRPr lang="en-US" sz="1200">
                        <a:effectLst/>
                        <a:latin typeface="Times New Roman" panose="02020603050405020304" pitchFamily="18" charset="0"/>
                        <a:ea typeface="Times New Roman" panose="02020603050405020304" pitchFamily="18" charset="0"/>
                      </a:endParaRPr>
                    </a:p>
                  </a:txBody>
                  <a:tcPr marL="62558" marR="62558" marT="0" marB="0" anchor="b"/>
                </a:tc>
                <a:tc>
                  <a:txBody>
                    <a:bodyPr/>
                    <a:lstStyle/>
                    <a:p>
                      <a:pPr marL="0" marR="0" algn="ctr">
                        <a:lnSpc>
                          <a:spcPts val="1600"/>
                        </a:lnSpc>
                        <a:spcBef>
                          <a:spcPts val="300"/>
                        </a:spcBef>
                        <a:spcAft>
                          <a:spcPts val="300"/>
                        </a:spcAft>
                      </a:pPr>
                      <a:r>
                        <a:rPr lang="en-US" sz="1000">
                          <a:effectLst/>
                        </a:rPr>
                        <a:t>Mean Impact (kW)</a:t>
                      </a:r>
                      <a:endParaRPr lang="en-US" sz="1200">
                        <a:effectLst/>
                        <a:latin typeface="Times New Roman" panose="02020603050405020304" pitchFamily="18" charset="0"/>
                        <a:ea typeface="Times New Roman" panose="02020603050405020304" pitchFamily="18" charset="0"/>
                      </a:endParaRPr>
                    </a:p>
                  </a:txBody>
                  <a:tcPr marL="62558" marR="62558" marT="0" marB="0" anchor="b"/>
                </a:tc>
                <a:tc>
                  <a:txBody>
                    <a:bodyPr/>
                    <a:lstStyle/>
                    <a:p>
                      <a:pPr marL="0" marR="0" algn="ctr">
                        <a:lnSpc>
                          <a:spcPts val="1600"/>
                        </a:lnSpc>
                        <a:spcBef>
                          <a:spcPts val="200"/>
                        </a:spcBef>
                        <a:spcAft>
                          <a:spcPts val="200"/>
                        </a:spcAft>
                      </a:pPr>
                      <a:r>
                        <a:rPr lang="en-US" sz="1000" dirty="0">
                          <a:effectLst/>
                        </a:rPr>
                        <a:t>% Load Reduction</a:t>
                      </a:r>
                      <a:endParaRPr lang="en-US" sz="1200" dirty="0">
                        <a:effectLst/>
                        <a:latin typeface="Times New Roman" panose="02020603050405020304" pitchFamily="18" charset="0"/>
                        <a:ea typeface="Times New Roman" panose="02020603050405020304" pitchFamily="18" charset="0"/>
                      </a:endParaRPr>
                    </a:p>
                  </a:txBody>
                  <a:tcPr marL="62558" marR="62558" marT="0" marB="0" anchor="b"/>
                </a:tc>
                <a:tc>
                  <a:txBody>
                    <a:bodyPr/>
                    <a:lstStyle/>
                    <a:p>
                      <a:pPr marL="0" marR="0" algn="ctr">
                        <a:lnSpc>
                          <a:spcPts val="1600"/>
                        </a:lnSpc>
                        <a:spcBef>
                          <a:spcPts val="200"/>
                        </a:spcBef>
                        <a:spcAft>
                          <a:spcPts val="200"/>
                        </a:spcAft>
                      </a:pPr>
                      <a:r>
                        <a:rPr lang="en-US" sz="1000" dirty="0">
                          <a:effectLst/>
                        </a:rPr>
                        <a:t>Aggregate Load Reduction (MW)</a:t>
                      </a:r>
                      <a:endParaRPr lang="en-US" sz="1200" dirty="0">
                        <a:effectLst/>
                        <a:latin typeface="Times New Roman" panose="02020603050405020304" pitchFamily="18" charset="0"/>
                        <a:ea typeface="Times New Roman" panose="02020603050405020304" pitchFamily="18" charset="0"/>
                      </a:endParaRPr>
                    </a:p>
                  </a:txBody>
                  <a:tcPr marL="62558" marR="62558" marT="0" marB="0" anchor="b"/>
                </a:tc>
                <a:tc>
                  <a:txBody>
                    <a:bodyPr/>
                    <a:lstStyle/>
                    <a:p>
                      <a:pPr marL="0" marR="0" algn="ctr">
                        <a:lnSpc>
                          <a:spcPts val="1600"/>
                        </a:lnSpc>
                        <a:spcBef>
                          <a:spcPts val="300"/>
                        </a:spcBef>
                        <a:spcAft>
                          <a:spcPts val="300"/>
                        </a:spcAft>
                      </a:pPr>
                      <a:r>
                        <a:rPr lang="en-US" sz="1000">
                          <a:effectLst/>
                        </a:rPr>
                        <a:t>Mean °F</a:t>
                      </a:r>
                      <a:endParaRPr lang="en-US" sz="1200">
                        <a:effectLst/>
                        <a:latin typeface="Times New Roman" panose="02020603050405020304" pitchFamily="18" charset="0"/>
                        <a:ea typeface="Times New Roman" panose="02020603050405020304" pitchFamily="18" charset="0"/>
                      </a:endParaRPr>
                    </a:p>
                  </a:txBody>
                  <a:tcPr marL="62558" marR="62558" marT="0" marB="0" anchor="b"/>
                </a:tc>
              </a:tr>
              <a:tr h="182110">
                <a:tc>
                  <a:txBody>
                    <a:bodyPr/>
                    <a:lstStyle/>
                    <a:p>
                      <a:pPr marL="0" marR="0" algn="l">
                        <a:lnSpc>
                          <a:spcPts val="1600"/>
                        </a:lnSpc>
                        <a:spcBef>
                          <a:spcPts val="200"/>
                        </a:spcBef>
                        <a:spcAft>
                          <a:spcPts val="200"/>
                        </a:spcAft>
                      </a:pPr>
                      <a:r>
                        <a:rPr lang="en-US" sz="1050">
                          <a:effectLst/>
                        </a:rPr>
                        <a:t>All</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74,433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1.54</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1.45</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0.08</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5.4%</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6.07</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91.2</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dirty="0">
                          <a:effectLst/>
                        </a:rPr>
                        <a:t>Large</a:t>
                      </a:r>
                      <a:endParaRPr lang="en-US" sz="1200" dirty="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32,166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2.35</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2.21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0.14</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6.0%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4.51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91.9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Medium</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26,115</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1.13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1.08</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0.05</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4.1%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1.19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91.0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Small</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16,150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0.52</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0.50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5.6%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0.46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90.1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Coastal</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38,381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1.29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1.23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4.5%</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2.16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88.8</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Inland</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36,050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1.80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1.69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0.11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6.0%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3.84</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93.7</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No SCTD</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69,976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1.52</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1.44</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0.08</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5.5%</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5.72</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91.1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389274">
                <a:tc>
                  <a:txBody>
                    <a:bodyPr/>
                    <a:lstStyle/>
                    <a:p>
                      <a:pPr marL="0" marR="0" algn="l">
                        <a:lnSpc>
                          <a:spcPts val="1600"/>
                        </a:lnSpc>
                        <a:spcBef>
                          <a:spcPts val="200"/>
                        </a:spcBef>
                        <a:spcAft>
                          <a:spcPts val="200"/>
                        </a:spcAft>
                      </a:pPr>
                      <a:r>
                        <a:rPr lang="en-US" sz="1050">
                          <a:effectLst/>
                        </a:rPr>
                        <a:t>No Load Control (SCTD or Summer Saver)</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65,797</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1.49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1.43</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0.07</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4.5%</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4.31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90.9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Low Income*</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23,117</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1.32</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1.27</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0.05</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3.6%</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1.08</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91.0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Non-Low Income*</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36,161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1.60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1.51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6.1%</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3.40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90.9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Enroll. Year – 2012*</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20,871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1.52</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1.49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2.4%</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0.72</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91.0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Enroll. Year – 2013*</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6,641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1.53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1.51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1.0%</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91.1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Enroll. Year – 2014*</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26,473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1.48</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1.38</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0.10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6.9%</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2.71</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90.9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Enroll. Year – 2015*</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11,812</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1.43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1.36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0.07</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4.8%</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0.81</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90.9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389274">
                <a:tc>
                  <a:txBody>
                    <a:bodyPr/>
                    <a:lstStyle/>
                    <a:p>
                      <a:pPr marL="0" marR="0" algn="l">
                        <a:lnSpc>
                          <a:spcPts val="1600"/>
                        </a:lnSpc>
                        <a:spcBef>
                          <a:spcPts val="200"/>
                        </a:spcBef>
                        <a:spcAft>
                          <a:spcPts val="200"/>
                        </a:spcAft>
                      </a:pPr>
                      <a:r>
                        <a:rPr lang="en-US" sz="1050">
                          <a:effectLst/>
                        </a:rPr>
                        <a:t>Notification – Email Only*</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43,573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1.49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1.43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4.3%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2.74</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90.9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r>
              <a:tr h="389274">
                <a:tc>
                  <a:txBody>
                    <a:bodyPr/>
                    <a:lstStyle/>
                    <a:p>
                      <a:pPr marL="0" marR="0" algn="l">
                        <a:lnSpc>
                          <a:spcPts val="1600"/>
                        </a:lnSpc>
                        <a:spcBef>
                          <a:spcPts val="200"/>
                        </a:spcBef>
                        <a:spcAft>
                          <a:spcPts val="200"/>
                        </a:spcAft>
                      </a:pPr>
                      <a:r>
                        <a:rPr lang="en-US" sz="1050">
                          <a:effectLst/>
                        </a:rPr>
                        <a:t>Notification – Text Only*</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11,277</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1.43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1.39</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0.05</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3.3%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0.52</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91.0</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Notification – Both*</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dirty="0">
                          <a:effectLst/>
                        </a:rPr>
                        <a:t>9,592</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1.56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1.45</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0.11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7.3%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1.08</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91.1</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a:effectLst/>
                        </a:rPr>
                        <a:t>Net Energy Metered</a:t>
                      </a:r>
                      <a:endParaRPr lang="en-US" sz="120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7,331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0.90</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0.64</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0.26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-38.7%</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1.91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92.2</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r>
              <a:tr h="182110">
                <a:tc>
                  <a:txBody>
                    <a:bodyPr/>
                    <a:lstStyle/>
                    <a:p>
                      <a:pPr marL="0" marR="0" algn="l">
                        <a:lnSpc>
                          <a:spcPts val="1600"/>
                        </a:lnSpc>
                        <a:spcBef>
                          <a:spcPts val="200"/>
                        </a:spcBef>
                        <a:spcAft>
                          <a:spcPts val="200"/>
                        </a:spcAft>
                      </a:pPr>
                      <a:r>
                        <a:rPr lang="en-US" sz="1050" dirty="0">
                          <a:effectLst/>
                        </a:rPr>
                        <a:t>Electric Vehicles</a:t>
                      </a:r>
                      <a:endParaRPr lang="en-US" sz="1200" dirty="0">
                        <a:effectLst/>
                        <a:latin typeface="Times New Roman" panose="02020603050405020304" pitchFamily="18" charset="0"/>
                        <a:ea typeface="Times New Roman" panose="02020603050405020304" pitchFamily="18" charset="0"/>
                      </a:endParaRPr>
                    </a:p>
                  </a:txBody>
                  <a:tcPr marL="62558" marR="62558" marT="0" marB="0"/>
                </a:tc>
                <a:tc>
                  <a:txBody>
                    <a:bodyPr/>
                    <a:lstStyle/>
                    <a:p>
                      <a:pPr marL="0" marR="0" algn="ctr">
                        <a:lnSpc>
                          <a:spcPts val="1600"/>
                        </a:lnSpc>
                        <a:spcBef>
                          <a:spcPts val="0"/>
                        </a:spcBef>
                        <a:spcAft>
                          <a:spcPts val="0"/>
                        </a:spcAft>
                      </a:pPr>
                      <a:r>
                        <a:rPr lang="en-US" sz="1050">
                          <a:effectLst/>
                        </a:rPr>
                        <a:t>1,637</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2.21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1.96</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0.25</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11.3%</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a:effectLst/>
                        </a:rPr>
                        <a:t>0.41</a:t>
                      </a:r>
                      <a:endParaRPr lang="en-US" sz="1200">
                        <a:effectLst/>
                        <a:latin typeface="Times New Roman" panose="02020603050405020304" pitchFamily="18" charset="0"/>
                        <a:ea typeface="Times New Roman" panose="02020603050405020304" pitchFamily="18" charset="0"/>
                      </a:endParaRPr>
                    </a:p>
                  </a:txBody>
                  <a:tcPr marL="62558" marR="62558" marT="0" marB="0" anchor="ctr"/>
                </a:tc>
                <a:tc>
                  <a:txBody>
                    <a:bodyPr/>
                    <a:lstStyle/>
                    <a:p>
                      <a:pPr marL="0" marR="0" algn="ctr">
                        <a:lnSpc>
                          <a:spcPts val="1600"/>
                        </a:lnSpc>
                        <a:spcBef>
                          <a:spcPts val="0"/>
                        </a:spcBef>
                        <a:spcAft>
                          <a:spcPts val="0"/>
                        </a:spcAft>
                      </a:pPr>
                      <a:r>
                        <a:rPr lang="en-US" sz="1050" dirty="0">
                          <a:effectLst/>
                        </a:rPr>
                        <a:t>90.4</a:t>
                      </a:r>
                      <a:endParaRPr lang="en-US" sz="1200" dirty="0">
                        <a:effectLst/>
                        <a:latin typeface="Times New Roman" panose="02020603050405020304" pitchFamily="18" charset="0"/>
                        <a:ea typeface="Times New Roman" panose="02020603050405020304" pitchFamily="18" charset="0"/>
                      </a:endParaRPr>
                    </a:p>
                  </a:txBody>
                  <a:tcPr marL="62558" marR="62558" marT="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312729"/>
              </p:ext>
            </p:extLst>
          </p:nvPr>
        </p:nvGraphicFramePr>
        <p:xfrm>
          <a:off x="-22598" y="12272001"/>
          <a:ext cx="9117857" cy="1016000"/>
        </p:xfrm>
        <a:graphic>
          <a:graphicData uri="http://schemas.openxmlformats.org/drawingml/2006/table">
            <a:tbl>
              <a:tblPr firstRow="1" firstCol="1" bandRow="1">
                <a:tableStyleId>{5C22544A-7EE6-4342-B048-85BDC9FD1C3A}</a:tableStyleId>
              </a:tblPr>
              <a:tblGrid>
                <a:gridCol w="2040802"/>
                <a:gridCol w="1139732"/>
                <a:gridCol w="1031604"/>
                <a:gridCol w="1072517"/>
                <a:gridCol w="876717"/>
                <a:gridCol w="1139732"/>
                <a:gridCol w="1105638"/>
                <a:gridCol w="711115"/>
              </a:tblGrid>
              <a:tr h="0">
                <a:tc>
                  <a:txBody>
                    <a:bodyPr/>
                    <a:lstStyle/>
                    <a:p>
                      <a:pPr marL="0" marR="0" algn="l">
                        <a:lnSpc>
                          <a:spcPts val="1600"/>
                        </a:lnSpc>
                        <a:spcBef>
                          <a:spcPts val="200"/>
                        </a:spcBef>
                        <a:spcAft>
                          <a:spcPts val="200"/>
                        </a:spcAft>
                      </a:pPr>
                      <a:r>
                        <a:rPr lang="en-US" sz="1000" dirty="0">
                          <a:effectLst/>
                        </a:rPr>
                        <a:t>Customer Category</a:t>
                      </a:r>
                      <a:endParaRPr lang="en-US" sz="1600" dirty="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300"/>
                        </a:spcBef>
                        <a:spcAft>
                          <a:spcPts val="300"/>
                        </a:spcAft>
                      </a:pPr>
                      <a:r>
                        <a:rPr lang="en-US" sz="1000" dirty="0">
                          <a:effectLst/>
                        </a:rPr>
                        <a:t>Mean Active Participants</a:t>
                      </a:r>
                      <a:endParaRPr lang="en-US" sz="1600" dirty="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300"/>
                        </a:spcBef>
                        <a:spcAft>
                          <a:spcPts val="300"/>
                        </a:spcAft>
                      </a:pPr>
                      <a:r>
                        <a:rPr lang="en-US" sz="1000" dirty="0">
                          <a:effectLst/>
                        </a:rPr>
                        <a:t>Mean Reference Load (kW)</a:t>
                      </a:r>
                      <a:endParaRPr lang="en-US" sz="1600" dirty="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300"/>
                        </a:spcBef>
                        <a:spcAft>
                          <a:spcPts val="300"/>
                        </a:spcAft>
                      </a:pPr>
                      <a:r>
                        <a:rPr lang="en-US" sz="1000">
                          <a:effectLst/>
                        </a:rPr>
                        <a:t>Mean  Observed Load (kW)</a:t>
                      </a:r>
                      <a:endParaRPr lang="en-US" sz="16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300"/>
                        </a:spcBef>
                        <a:spcAft>
                          <a:spcPts val="300"/>
                        </a:spcAft>
                      </a:pPr>
                      <a:r>
                        <a:rPr lang="en-US" sz="1000">
                          <a:effectLst/>
                        </a:rPr>
                        <a:t>Mean Impact (kW)</a:t>
                      </a:r>
                      <a:endParaRPr lang="en-US" sz="16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200"/>
                        </a:spcBef>
                        <a:spcAft>
                          <a:spcPts val="200"/>
                        </a:spcAft>
                      </a:pPr>
                      <a:r>
                        <a:rPr lang="en-US" sz="1000">
                          <a:effectLst/>
                        </a:rPr>
                        <a:t>% Load Reduction</a:t>
                      </a:r>
                      <a:endParaRPr lang="en-US" sz="16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200"/>
                        </a:spcBef>
                        <a:spcAft>
                          <a:spcPts val="200"/>
                        </a:spcAft>
                      </a:pPr>
                      <a:r>
                        <a:rPr lang="en-US" sz="1000">
                          <a:effectLst/>
                        </a:rPr>
                        <a:t>Aggregate Load Reduction (MW)</a:t>
                      </a:r>
                      <a:endParaRPr lang="en-US" sz="16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300"/>
                        </a:spcBef>
                        <a:spcAft>
                          <a:spcPts val="300"/>
                        </a:spcAft>
                      </a:pPr>
                      <a:r>
                        <a:rPr lang="en-US" sz="1000">
                          <a:effectLst/>
                        </a:rPr>
                        <a:t>Mean °F</a:t>
                      </a:r>
                      <a:endParaRPr lang="en-US" sz="1600">
                        <a:effectLst/>
                        <a:latin typeface="Times New Roman" panose="02020603050405020304" pitchFamily="18" charset="0"/>
                        <a:ea typeface="Times New Roman" panose="02020603050405020304" pitchFamily="18" charset="0"/>
                      </a:endParaRPr>
                    </a:p>
                  </a:txBody>
                  <a:tcPr marL="73025" marR="73025" marT="0" marB="0" anchor="b"/>
                </a:tc>
              </a:tr>
              <a:tr h="0">
                <a:tc>
                  <a:txBody>
                    <a:bodyPr/>
                    <a:lstStyle/>
                    <a:p>
                      <a:pPr marL="0" marR="0" algn="l">
                        <a:lnSpc>
                          <a:spcPts val="1600"/>
                        </a:lnSpc>
                        <a:spcBef>
                          <a:spcPts val="200"/>
                        </a:spcBef>
                        <a:spcAft>
                          <a:spcPts val="200"/>
                        </a:spcAft>
                      </a:pPr>
                      <a:r>
                        <a:rPr lang="en-US" sz="1050" dirty="0">
                          <a:effectLst/>
                        </a:rPr>
                        <a:t>All</a:t>
                      </a:r>
                      <a:endParaRPr lang="en-US" sz="1600" dirty="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50">
                          <a:effectLst/>
                        </a:rPr>
                        <a:t>4,179</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1.84</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dirty="0">
                          <a:effectLst/>
                        </a:rPr>
                        <a:t>1.57</a:t>
                      </a:r>
                      <a:endParaRPr lang="en-US" sz="1600" dirty="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dirty="0">
                          <a:effectLst/>
                        </a:rPr>
                        <a:t>0.27</a:t>
                      </a:r>
                      <a:endParaRPr lang="en-US" sz="1600" dirty="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14.7%</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1.13</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92.5</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r>
              <a:tr h="0">
                <a:tc>
                  <a:txBody>
                    <a:bodyPr/>
                    <a:lstStyle/>
                    <a:p>
                      <a:pPr marL="0" marR="0" algn="l">
                        <a:lnSpc>
                          <a:spcPts val="1600"/>
                        </a:lnSpc>
                        <a:spcBef>
                          <a:spcPts val="200"/>
                        </a:spcBef>
                        <a:spcAft>
                          <a:spcPts val="200"/>
                        </a:spcAft>
                      </a:pPr>
                      <a:r>
                        <a:rPr lang="en-US" sz="1050">
                          <a:effectLst/>
                        </a:rPr>
                        <a:t>Summer Saver – 50% Cycling</a:t>
                      </a:r>
                      <a:endParaRPr lang="en-US" sz="16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50">
                          <a:effectLst/>
                        </a:rPr>
                        <a:t>1,487</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2.09</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2.10</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dirty="0">
                          <a:effectLst/>
                        </a:rPr>
                        <a:t>-0.01</a:t>
                      </a:r>
                      <a:endParaRPr lang="en-US" sz="1600" dirty="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dirty="0">
                          <a:effectLst/>
                        </a:rPr>
                        <a:t>-0.4%</a:t>
                      </a:r>
                      <a:endParaRPr lang="en-US" sz="1600" dirty="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-0.01</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92.9</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r>
              <a:tr h="0">
                <a:tc>
                  <a:txBody>
                    <a:bodyPr/>
                    <a:lstStyle/>
                    <a:p>
                      <a:pPr marL="0" marR="0" algn="l">
                        <a:lnSpc>
                          <a:spcPts val="1600"/>
                        </a:lnSpc>
                        <a:spcBef>
                          <a:spcPts val="200"/>
                        </a:spcBef>
                        <a:spcAft>
                          <a:spcPts val="200"/>
                        </a:spcAft>
                      </a:pPr>
                      <a:r>
                        <a:rPr lang="en-US" sz="1050">
                          <a:effectLst/>
                        </a:rPr>
                        <a:t>Summer Saver – 100% Cycling</a:t>
                      </a:r>
                      <a:endParaRPr lang="en-US" sz="16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50">
                          <a:effectLst/>
                        </a:rPr>
                        <a:t>2,690</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1.69</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1.27</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0.42</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a:effectLst/>
                        </a:rPr>
                        <a:t>24.8%</a:t>
                      </a:r>
                      <a:endParaRPr lang="en-US" sz="16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dirty="0">
                          <a:effectLst/>
                        </a:rPr>
                        <a:t>1.12</a:t>
                      </a:r>
                      <a:endParaRPr lang="en-US" sz="1600" dirty="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50" dirty="0">
                          <a:effectLst/>
                        </a:rPr>
                        <a:t>92.3</a:t>
                      </a:r>
                      <a:endParaRPr lang="en-US" sz="1600" dirty="0">
                        <a:effectLst/>
                        <a:latin typeface="Times New Roman" panose="02020603050405020304" pitchFamily="18" charset="0"/>
                        <a:ea typeface="Times New Roman" panose="02020603050405020304" pitchFamily="18" charset="0"/>
                      </a:endParaRPr>
                    </a:p>
                  </a:txBody>
                  <a:tcPr marL="73025" marR="73025"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27844843"/>
              </p:ext>
            </p:extLst>
          </p:nvPr>
        </p:nvGraphicFramePr>
        <p:xfrm>
          <a:off x="-22599" y="13288001"/>
          <a:ext cx="9117859" cy="2235200"/>
        </p:xfrm>
        <a:graphic>
          <a:graphicData uri="http://schemas.openxmlformats.org/drawingml/2006/table">
            <a:tbl>
              <a:tblPr firstRow="1" firstCol="1" bandRow="1">
                <a:tableStyleId>{5C22544A-7EE6-4342-B048-85BDC9FD1C3A}</a:tableStyleId>
              </a:tblPr>
              <a:tblGrid>
                <a:gridCol w="2066928"/>
                <a:gridCol w="1025935"/>
                <a:gridCol w="1119276"/>
                <a:gridCol w="1027707"/>
                <a:gridCol w="857235"/>
                <a:gridCol w="1112457"/>
                <a:gridCol w="1197206"/>
                <a:gridCol w="711115"/>
              </a:tblGrid>
              <a:tr h="0">
                <a:tc>
                  <a:txBody>
                    <a:bodyPr/>
                    <a:lstStyle/>
                    <a:p>
                      <a:pPr marL="0" marR="0" algn="l">
                        <a:lnSpc>
                          <a:spcPts val="1600"/>
                        </a:lnSpc>
                        <a:spcBef>
                          <a:spcPts val="200"/>
                        </a:spcBef>
                        <a:spcAft>
                          <a:spcPts val="200"/>
                        </a:spcAft>
                      </a:pPr>
                      <a:r>
                        <a:rPr lang="en-US" sz="1050" dirty="0">
                          <a:effectLst/>
                        </a:rPr>
                        <a:t>Customer Category</a:t>
                      </a:r>
                      <a:endParaRPr lang="en-US" sz="1400" dirty="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300"/>
                        </a:spcBef>
                        <a:spcAft>
                          <a:spcPts val="300"/>
                        </a:spcAft>
                      </a:pPr>
                      <a:r>
                        <a:rPr lang="en-US" sz="1050">
                          <a:effectLst/>
                        </a:rPr>
                        <a:t>Mean Active Participants</a:t>
                      </a:r>
                      <a:endParaRPr lang="en-US" sz="14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300"/>
                        </a:spcBef>
                        <a:spcAft>
                          <a:spcPts val="300"/>
                        </a:spcAft>
                      </a:pPr>
                      <a:r>
                        <a:rPr lang="en-US" sz="1050">
                          <a:effectLst/>
                        </a:rPr>
                        <a:t>Mean  Reference Load (kW)</a:t>
                      </a:r>
                      <a:endParaRPr lang="en-US" sz="14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300"/>
                        </a:spcBef>
                        <a:spcAft>
                          <a:spcPts val="300"/>
                        </a:spcAft>
                      </a:pPr>
                      <a:r>
                        <a:rPr lang="en-US" sz="1050">
                          <a:effectLst/>
                        </a:rPr>
                        <a:t>Mean Observed Load (kW)</a:t>
                      </a:r>
                      <a:endParaRPr lang="en-US" sz="14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300"/>
                        </a:spcBef>
                        <a:spcAft>
                          <a:spcPts val="300"/>
                        </a:spcAft>
                      </a:pPr>
                      <a:r>
                        <a:rPr lang="en-US" sz="1050">
                          <a:effectLst/>
                        </a:rPr>
                        <a:t>Mean Impact (kW)</a:t>
                      </a:r>
                      <a:endParaRPr lang="en-US" sz="14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200"/>
                        </a:spcBef>
                        <a:spcAft>
                          <a:spcPts val="200"/>
                        </a:spcAft>
                      </a:pPr>
                      <a:r>
                        <a:rPr lang="en-US" sz="1050">
                          <a:effectLst/>
                        </a:rPr>
                        <a:t>% Load Reduction</a:t>
                      </a:r>
                      <a:endParaRPr lang="en-US" sz="14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200"/>
                        </a:spcBef>
                        <a:spcAft>
                          <a:spcPts val="200"/>
                        </a:spcAft>
                      </a:pPr>
                      <a:r>
                        <a:rPr lang="en-US" sz="1050">
                          <a:effectLst/>
                        </a:rPr>
                        <a:t>Aggregate Load Reduction (MW)</a:t>
                      </a:r>
                      <a:endParaRPr lang="en-US" sz="14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lnSpc>
                          <a:spcPts val="1600"/>
                        </a:lnSpc>
                        <a:spcBef>
                          <a:spcPts val="300"/>
                        </a:spcBef>
                        <a:spcAft>
                          <a:spcPts val="300"/>
                        </a:spcAft>
                      </a:pPr>
                      <a:r>
                        <a:rPr lang="en-US" sz="1050">
                          <a:effectLst/>
                        </a:rPr>
                        <a:t>Mean °F</a:t>
                      </a:r>
                      <a:endParaRPr lang="en-US" sz="1400">
                        <a:effectLst/>
                        <a:latin typeface="Times New Roman" panose="02020603050405020304" pitchFamily="18" charset="0"/>
                        <a:ea typeface="Times New Roman" panose="02020603050405020304" pitchFamily="18" charset="0"/>
                      </a:endParaRPr>
                    </a:p>
                  </a:txBody>
                  <a:tcPr marL="73025" marR="73025" marT="0" marB="0" anchor="b"/>
                </a:tc>
              </a:tr>
              <a:tr h="0">
                <a:tc>
                  <a:txBody>
                    <a:bodyPr/>
                    <a:lstStyle/>
                    <a:p>
                      <a:pPr marL="0" marR="0" algn="l">
                        <a:lnSpc>
                          <a:spcPts val="1600"/>
                        </a:lnSpc>
                        <a:spcBef>
                          <a:spcPts val="200"/>
                        </a:spcBef>
                        <a:spcAft>
                          <a:spcPts val="200"/>
                        </a:spcAft>
                      </a:pPr>
                      <a:r>
                        <a:rPr lang="en-US" sz="1050">
                          <a:effectLst/>
                        </a:rPr>
                        <a:t>All</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6,602</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2.45</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1.93</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0.52</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21.4%</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3.44</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92.1</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r>
              <a:tr h="0">
                <a:tc>
                  <a:txBody>
                    <a:bodyPr/>
                    <a:lstStyle/>
                    <a:p>
                      <a:pPr marL="0" marR="0" algn="l">
                        <a:lnSpc>
                          <a:spcPts val="1600"/>
                        </a:lnSpc>
                        <a:spcBef>
                          <a:spcPts val="200"/>
                        </a:spcBef>
                        <a:spcAft>
                          <a:spcPts val="200"/>
                        </a:spcAft>
                      </a:pPr>
                      <a:r>
                        <a:rPr lang="en-US" sz="1050">
                          <a:effectLst/>
                        </a:rPr>
                        <a:t>4 Degree Setback</a:t>
                      </a:r>
                      <a:endParaRPr lang="en-US"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00">
                          <a:effectLst/>
                        </a:rPr>
                        <a:t>3,511</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2.51</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1.92</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0.59</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23.5%</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2.05</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92.0</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r>
              <a:tr h="0">
                <a:tc>
                  <a:txBody>
                    <a:bodyPr/>
                    <a:lstStyle/>
                    <a:p>
                      <a:pPr marL="0" marR="0" algn="l">
                        <a:lnSpc>
                          <a:spcPts val="1600"/>
                        </a:lnSpc>
                        <a:spcBef>
                          <a:spcPts val="200"/>
                        </a:spcBef>
                        <a:spcAft>
                          <a:spcPts val="200"/>
                        </a:spcAft>
                      </a:pPr>
                      <a:r>
                        <a:rPr lang="en-US" sz="1050">
                          <a:effectLst/>
                        </a:rPr>
                        <a:t>50% Cycling</a:t>
                      </a:r>
                      <a:endParaRPr lang="en-US"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00">
                          <a:effectLst/>
                        </a:rPr>
                        <a:t>3,002</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2.38</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1.94</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0.43</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dirty="0">
                          <a:effectLst/>
                        </a:rPr>
                        <a:t>18.4%</a:t>
                      </a:r>
                      <a:endParaRPr lang="en-US" sz="1400" dirty="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1.30</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92.1</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r>
              <a:tr h="0">
                <a:tc>
                  <a:txBody>
                    <a:bodyPr/>
                    <a:lstStyle/>
                    <a:p>
                      <a:pPr marL="0" marR="0" algn="l">
                        <a:lnSpc>
                          <a:spcPts val="1600"/>
                        </a:lnSpc>
                        <a:spcBef>
                          <a:spcPts val="200"/>
                        </a:spcBef>
                        <a:spcAft>
                          <a:spcPts val="200"/>
                        </a:spcAft>
                      </a:pPr>
                      <a:r>
                        <a:rPr lang="en-US" sz="1050">
                          <a:effectLst/>
                        </a:rPr>
                        <a:t>PTR</a:t>
                      </a:r>
                      <a:endParaRPr lang="en-US"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00">
                          <a:effectLst/>
                        </a:rPr>
                        <a:t>3,899</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2.46</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1.82</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0.63</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25.9%</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2.47</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92.1</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r>
              <a:tr h="0">
                <a:tc>
                  <a:txBody>
                    <a:bodyPr/>
                    <a:lstStyle/>
                    <a:p>
                      <a:pPr marL="0" marR="0" algn="l">
                        <a:lnSpc>
                          <a:spcPts val="1600"/>
                        </a:lnSpc>
                        <a:spcBef>
                          <a:spcPts val="200"/>
                        </a:spcBef>
                        <a:spcAft>
                          <a:spcPts val="200"/>
                        </a:spcAft>
                      </a:pPr>
                      <a:r>
                        <a:rPr lang="en-US" sz="1050">
                          <a:effectLst/>
                        </a:rPr>
                        <a:t>PTR – 4 Deg. Setback</a:t>
                      </a:r>
                      <a:endParaRPr lang="en-US"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00">
                          <a:effectLst/>
                        </a:rPr>
                        <a:t>2,085</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2.52</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1.82</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0.70</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28.0%</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1.46</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92.0</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r>
              <a:tr h="0">
                <a:tc>
                  <a:txBody>
                    <a:bodyPr/>
                    <a:lstStyle/>
                    <a:p>
                      <a:pPr marL="0" marR="0" algn="l">
                        <a:lnSpc>
                          <a:spcPts val="1600"/>
                        </a:lnSpc>
                        <a:spcBef>
                          <a:spcPts val="200"/>
                        </a:spcBef>
                        <a:spcAft>
                          <a:spcPts val="200"/>
                        </a:spcAft>
                      </a:pPr>
                      <a:r>
                        <a:rPr lang="en-US" sz="1050">
                          <a:effectLst/>
                        </a:rPr>
                        <a:t>PTR – 50% Cycling</a:t>
                      </a:r>
                      <a:endParaRPr lang="en-US"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00">
                          <a:effectLst/>
                        </a:rPr>
                        <a:t>1,746</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2.39</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1.84</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0.54</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22.9%</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0.95</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92.2</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r>
              <a:tr h="0">
                <a:tc>
                  <a:txBody>
                    <a:bodyPr/>
                    <a:lstStyle/>
                    <a:p>
                      <a:pPr marL="0" marR="0" algn="l">
                        <a:lnSpc>
                          <a:spcPts val="1600"/>
                        </a:lnSpc>
                        <a:spcBef>
                          <a:spcPts val="200"/>
                        </a:spcBef>
                        <a:spcAft>
                          <a:spcPts val="200"/>
                        </a:spcAft>
                      </a:pPr>
                      <a:r>
                        <a:rPr lang="en-US" sz="1050">
                          <a:effectLst/>
                        </a:rPr>
                        <a:t>SCTD Only</a:t>
                      </a:r>
                      <a:endParaRPr lang="en-US"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00">
                          <a:effectLst/>
                        </a:rPr>
                        <a:t>2,703</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2.45</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2.08</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0.37</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15.1%</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0.99</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92.0</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r>
              <a:tr h="0">
                <a:tc>
                  <a:txBody>
                    <a:bodyPr/>
                    <a:lstStyle/>
                    <a:p>
                      <a:pPr marL="0" marR="0" algn="l">
                        <a:lnSpc>
                          <a:spcPts val="1600"/>
                        </a:lnSpc>
                        <a:spcBef>
                          <a:spcPts val="200"/>
                        </a:spcBef>
                        <a:spcAft>
                          <a:spcPts val="200"/>
                        </a:spcAft>
                      </a:pPr>
                      <a:r>
                        <a:rPr lang="en-US" sz="1050">
                          <a:effectLst/>
                        </a:rPr>
                        <a:t>SCTD Only – 4 Degree Setback</a:t>
                      </a:r>
                      <a:endParaRPr lang="en-US"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00">
                          <a:effectLst/>
                        </a:rPr>
                        <a:t>1,426</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2.50</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2.08</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0.42</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17.0%</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0.60</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92.1</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r>
              <a:tr h="0">
                <a:tc>
                  <a:txBody>
                    <a:bodyPr/>
                    <a:lstStyle/>
                    <a:p>
                      <a:pPr marL="0" marR="0" algn="l">
                        <a:lnSpc>
                          <a:spcPts val="1600"/>
                        </a:lnSpc>
                        <a:spcBef>
                          <a:spcPts val="200"/>
                        </a:spcBef>
                        <a:spcAft>
                          <a:spcPts val="200"/>
                        </a:spcAft>
                      </a:pPr>
                      <a:r>
                        <a:rPr lang="en-US" sz="1050">
                          <a:effectLst/>
                        </a:rPr>
                        <a:t>SCTD Only – 50% Cycling</a:t>
                      </a:r>
                      <a:endParaRPr lang="en-US" sz="14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lnSpc>
                          <a:spcPts val="1600"/>
                        </a:lnSpc>
                        <a:spcBef>
                          <a:spcPts val="0"/>
                        </a:spcBef>
                        <a:spcAft>
                          <a:spcPts val="0"/>
                        </a:spcAft>
                      </a:pPr>
                      <a:r>
                        <a:rPr lang="en-US" sz="1000">
                          <a:effectLst/>
                        </a:rPr>
                        <a:t>1,256</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2.37</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2.08</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0.29</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12.4%</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a:effectLst/>
                        </a:rPr>
                        <a:t>0.36</a:t>
                      </a:r>
                      <a:endParaRPr lang="en-US" sz="1400">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lnSpc>
                          <a:spcPts val="1600"/>
                        </a:lnSpc>
                        <a:spcBef>
                          <a:spcPts val="0"/>
                        </a:spcBef>
                        <a:spcAft>
                          <a:spcPts val="0"/>
                        </a:spcAft>
                      </a:pPr>
                      <a:r>
                        <a:rPr lang="en-US" sz="1000" dirty="0">
                          <a:effectLst/>
                        </a:rPr>
                        <a:t>92.0</a:t>
                      </a:r>
                      <a:endParaRPr lang="en-US" sz="1400" dirty="0">
                        <a:effectLst/>
                        <a:latin typeface="Times New Roman" panose="02020603050405020304" pitchFamily="18" charset="0"/>
                        <a:ea typeface="Times New Roman" panose="02020603050405020304" pitchFamily="18" charset="0"/>
                      </a:endParaRPr>
                    </a:p>
                  </a:txBody>
                  <a:tcPr marL="73025" marR="73025" marT="0" marB="0" anchor="ctr"/>
                </a:tc>
              </a:tr>
            </a:tbl>
          </a:graphicData>
        </a:graphic>
      </p:graphicFrame>
    </p:spTree>
    <p:extLst>
      <p:ext uri="{BB962C8B-B14F-4D97-AF65-F5344CB8AC3E}">
        <p14:creationId xmlns:p14="http://schemas.microsoft.com/office/powerpoint/2010/main" val="2550390433"/>
      </p:ext>
    </p:extLst>
  </p:cSld>
  <p:clrMapOvr>
    <a:masterClrMapping/>
  </p:clrMapOvr>
  <mc:AlternateContent xmlns:mc="http://schemas.openxmlformats.org/markup-compatibility/2006" xmlns:p14="http://schemas.microsoft.com/office/powerpoint/2010/main">
    <mc:Choice Requires="p14">
      <p:transition spd="slow" p14:dur="2000" advTm="10050"/>
    </mc:Choice>
    <mc:Fallback xmlns="">
      <p:transition spd="slow" advTm="1005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sz="1800" dirty="0">
                <a:latin typeface="+mn-lt"/>
              </a:rPr>
              <a:t>Four Events in 2015 – August 28th, September 9th, 10th, 11th</a:t>
            </a:r>
          </a:p>
          <a:p>
            <a:r>
              <a:rPr lang="en-US" sz="1800" dirty="0" smtClean="0">
                <a:latin typeface="+mn-lt"/>
              </a:rPr>
              <a:t>Average Participant Event Hour Load Reduction : 0.52 kW</a:t>
            </a:r>
          </a:p>
          <a:p>
            <a:r>
              <a:rPr lang="en-US" sz="1800" dirty="0" smtClean="0">
                <a:latin typeface="+mn-lt"/>
              </a:rPr>
              <a:t>Average Aggregate Event Hour Load Reduction : 3.44 MW (21.4%)</a:t>
            </a:r>
          </a:p>
          <a:p>
            <a:r>
              <a:rPr lang="en-US" sz="1800" dirty="0" smtClean="0">
                <a:latin typeface="+mn-lt"/>
              </a:rPr>
              <a:t>Average Active Participants : 6,602</a:t>
            </a:r>
            <a:endParaRPr lang="en-US" sz="2400" dirty="0" smtClean="0">
              <a:latin typeface="+mn-lt"/>
            </a:endParaRPr>
          </a:p>
        </p:txBody>
      </p:sp>
      <p:sp>
        <p:nvSpPr>
          <p:cNvPr id="3" name="Title 2"/>
          <p:cNvSpPr>
            <a:spLocks noGrp="1"/>
          </p:cNvSpPr>
          <p:nvPr>
            <p:ph type="title"/>
          </p:nvPr>
        </p:nvSpPr>
        <p:spPr>
          <a:xfrm>
            <a:off x="457200" y="838200"/>
            <a:ext cx="8229600" cy="655638"/>
          </a:xfrm>
        </p:spPr>
        <p:txBody>
          <a:bodyPr/>
          <a:lstStyle/>
          <a:p>
            <a:r>
              <a:rPr lang="en-US" sz="3200" dirty="0" smtClean="0">
                <a:latin typeface="Cambria" pitchFamily="18" charset="0"/>
              </a:rPr>
              <a:t>Ex Post Results - SCTD</a:t>
            </a:r>
            <a:endParaRPr lang="en-US" sz="32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10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381" y="2819718"/>
            <a:ext cx="5943238" cy="3782060"/>
          </a:xfrm>
          <a:prstGeom prst="rect">
            <a:avLst/>
          </a:prstGeom>
          <a:ln w="19050">
            <a:solidFill>
              <a:schemeClr val="tx1"/>
            </a:solidFill>
          </a:ln>
        </p:spPr>
      </p:pic>
    </p:spTree>
    <p:extLst>
      <p:ext uri="{BB962C8B-B14F-4D97-AF65-F5344CB8AC3E}">
        <p14:creationId xmlns:p14="http://schemas.microsoft.com/office/powerpoint/2010/main" val="72503620"/>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655638"/>
          </a:xfrm>
        </p:spPr>
        <p:txBody>
          <a:bodyPr/>
          <a:lstStyle/>
          <a:p>
            <a:r>
              <a:rPr lang="en-US" sz="3200" dirty="0" smtClean="0">
                <a:latin typeface="Cambria" pitchFamily="18" charset="0"/>
              </a:rPr>
              <a:t>Ex Post Results – SCTD – Cycling Strategy</a:t>
            </a:r>
            <a:endParaRPr lang="en-US" sz="32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11</a:t>
            </a:fld>
            <a:endParaRPr lang="en-US" dirty="0"/>
          </a:p>
        </p:txBody>
      </p:sp>
      <p:sp>
        <p:nvSpPr>
          <p:cNvPr id="8" name="Content Placeholder 1"/>
          <p:cNvSpPr>
            <a:spLocks noGrp="1"/>
          </p:cNvSpPr>
          <p:nvPr>
            <p:ph idx="1"/>
          </p:nvPr>
        </p:nvSpPr>
        <p:spPr>
          <a:xfrm>
            <a:off x="6172200" y="1447800"/>
            <a:ext cx="2819400" cy="5105400"/>
          </a:xfrm>
        </p:spPr>
        <p:txBody>
          <a:bodyPr/>
          <a:lstStyle/>
          <a:p>
            <a:r>
              <a:rPr lang="en-US" sz="2000" dirty="0">
                <a:latin typeface="+mn-lt"/>
              </a:rPr>
              <a:t>Average Participant Event Hour </a:t>
            </a:r>
            <a:r>
              <a:rPr lang="en-US" sz="2000" dirty="0" smtClean="0">
                <a:latin typeface="+mn-lt"/>
              </a:rPr>
              <a:t>Load Reduction</a:t>
            </a:r>
          </a:p>
          <a:p>
            <a:pPr lvl="1"/>
            <a:r>
              <a:rPr lang="en-US" sz="1700" dirty="0" smtClean="0">
                <a:latin typeface="+mn-lt"/>
              </a:rPr>
              <a:t>4 degree : 0.59 kW</a:t>
            </a:r>
          </a:p>
          <a:p>
            <a:pPr lvl="1"/>
            <a:r>
              <a:rPr lang="en-US" sz="1700" dirty="0" smtClean="0">
                <a:latin typeface="+mn-lt"/>
              </a:rPr>
              <a:t>50% cycling: 0.43 kW</a:t>
            </a:r>
            <a:endParaRPr lang="en-US" sz="2000" dirty="0" smtClean="0">
              <a:latin typeface="+mn-lt"/>
            </a:endParaRPr>
          </a:p>
          <a:p>
            <a:r>
              <a:rPr lang="en-US" sz="2000" dirty="0" smtClean="0">
                <a:latin typeface="+mn-lt"/>
              </a:rPr>
              <a:t>Average Aggregate Event Hour Load Reduction</a:t>
            </a:r>
          </a:p>
          <a:p>
            <a:pPr lvl="1"/>
            <a:r>
              <a:rPr lang="pl-PL" sz="1700" dirty="0">
                <a:latin typeface="+mn-lt"/>
              </a:rPr>
              <a:t>4 degree : </a:t>
            </a:r>
            <a:r>
              <a:rPr lang="en-US" sz="1700" dirty="0" smtClean="0">
                <a:latin typeface="+mn-lt"/>
              </a:rPr>
              <a:t>2.05</a:t>
            </a:r>
            <a:r>
              <a:rPr lang="pl-PL" sz="1700" dirty="0" smtClean="0">
                <a:latin typeface="+mn-lt"/>
              </a:rPr>
              <a:t> </a:t>
            </a:r>
            <a:r>
              <a:rPr lang="en-US" sz="1700" dirty="0" smtClean="0">
                <a:latin typeface="+mn-lt"/>
              </a:rPr>
              <a:t>M</a:t>
            </a:r>
            <a:r>
              <a:rPr lang="pl-PL" sz="1700" dirty="0" smtClean="0">
                <a:latin typeface="+mn-lt"/>
              </a:rPr>
              <a:t>W</a:t>
            </a:r>
            <a:r>
              <a:rPr lang="en-US" sz="1700" dirty="0" smtClean="0">
                <a:latin typeface="+mn-lt"/>
              </a:rPr>
              <a:t> (23.5%)</a:t>
            </a:r>
            <a:endParaRPr lang="pl-PL" sz="1700" dirty="0">
              <a:latin typeface="+mn-lt"/>
            </a:endParaRPr>
          </a:p>
          <a:p>
            <a:pPr lvl="1"/>
            <a:r>
              <a:rPr lang="pl-PL" sz="1700" dirty="0">
                <a:latin typeface="+mn-lt"/>
              </a:rPr>
              <a:t>50% cycling: </a:t>
            </a:r>
            <a:r>
              <a:rPr lang="en-US" sz="1700" dirty="0" smtClean="0">
                <a:latin typeface="+mn-lt"/>
              </a:rPr>
              <a:t>1.30</a:t>
            </a:r>
            <a:r>
              <a:rPr lang="pl-PL" sz="1700" dirty="0" smtClean="0">
                <a:latin typeface="+mn-lt"/>
              </a:rPr>
              <a:t> </a:t>
            </a:r>
            <a:r>
              <a:rPr lang="en-US" sz="1700" dirty="0">
                <a:latin typeface="+mn-lt"/>
              </a:rPr>
              <a:t>M</a:t>
            </a:r>
            <a:r>
              <a:rPr lang="pl-PL" sz="1700" dirty="0" smtClean="0">
                <a:latin typeface="+mn-lt"/>
              </a:rPr>
              <a:t>W</a:t>
            </a:r>
            <a:r>
              <a:rPr lang="en-US" sz="1700" dirty="0" smtClean="0">
                <a:latin typeface="+mn-lt"/>
              </a:rPr>
              <a:t> (18.4%)</a:t>
            </a:r>
          </a:p>
          <a:p>
            <a:r>
              <a:rPr lang="en-US" sz="2000" dirty="0" smtClean="0">
                <a:latin typeface="+mn-lt"/>
              </a:rPr>
              <a:t>Average Active Participants</a:t>
            </a:r>
          </a:p>
          <a:p>
            <a:pPr lvl="1"/>
            <a:r>
              <a:rPr lang="en-US" sz="1700" dirty="0" smtClean="0">
                <a:latin typeface="+mn-lt"/>
              </a:rPr>
              <a:t>4 degree</a:t>
            </a:r>
            <a:r>
              <a:rPr lang="pl-PL" sz="1700" dirty="0" smtClean="0">
                <a:latin typeface="+mn-lt"/>
              </a:rPr>
              <a:t> : </a:t>
            </a:r>
            <a:r>
              <a:rPr lang="en-US" sz="1700" dirty="0" smtClean="0">
                <a:latin typeface="+mn-lt"/>
              </a:rPr>
              <a:t>3,511</a:t>
            </a:r>
            <a:endParaRPr lang="pl-PL" sz="1700" dirty="0" smtClean="0">
              <a:latin typeface="+mn-lt"/>
            </a:endParaRPr>
          </a:p>
          <a:p>
            <a:pPr lvl="1"/>
            <a:r>
              <a:rPr lang="en-US" sz="1700" dirty="0" smtClean="0">
                <a:latin typeface="+mn-lt"/>
              </a:rPr>
              <a:t>50% cycling </a:t>
            </a:r>
            <a:r>
              <a:rPr lang="pl-PL" sz="1700" dirty="0" smtClean="0">
                <a:latin typeface="+mn-lt"/>
              </a:rPr>
              <a:t>: </a:t>
            </a:r>
            <a:r>
              <a:rPr lang="en-US" sz="1700" dirty="0" smtClean="0">
                <a:latin typeface="+mn-lt"/>
              </a:rPr>
              <a:t>3,002</a:t>
            </a:r>
            <a:endParaRPr lang="pl-PL" sz="1700" dirty="0" smtClean="0">
              <a:latin typeface="+mn-lt"/>
            </a:endParaRPr>
          </a:p>
          <a:p>
            <a:pPr lvl="1"/>
            <a:endParaRPr lang="en-US" dirty="0" smtClean="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01" y="1975100"/>
            <a:ext cx="5733299" cy="4050800"/>
          </a:xfrm>
          <a:prstGeom prst="rect">
            <a:avLst/>
          </a:prstGeom>
          <a:ln w="19050">
            <a:solidFill>
              <a:schemeClr val="tx1"/>
            </a:solidFill>
          </a:ln>
        </p:spPr>
      </p:pic>
    </p:spTree>
    <p:extLst>
      <p:ext uri="{BB962C8B-B14F-4D97-AF65-F5344CB8AC3E}">
        <p14:creationId xmlns:p14="http://schemas.microsoft.com/office/powerpoint/2010/main" val="2111865793"/>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lstStyle/>
          <a:p>
            <a:r>
              <a:rPr lang="en-US" sz="2400" dirty="0" smtClean="0">
                <a:latin typeface="+mn-lt"/>
              </a:rPr>
              <a:t>Energy conservation effects estimated using panel time-series regression analysis</a:t>
            </a:r>
          </a:p>
          <a:p>
            <a:r>
              <a:rPr lang="en-US" sz="2400" dirty="0" smtClean="0">
                <a:latin typeface="+mn-lt"/>
              </a:rPr>
              <a:t>Separate matching groups – Thermostat vs. No Thermostat</a:t>
            </a:r>
          </a:p>
          <a:p>
            <a:endParaRPr lang="en-US" sz="2400" dirty="0" smtClean="0">
              <a:latin typeface="+mn-lt"/>
            </a:endParaRPr>
          </a:p>
          <a:p>
            <a:r>
              <a:rPr lang="en-US" sz="2400" dirty="0" smtClean="0">
                <a:latin typeface="+mn-lt"/>
              </a:rPr>
              <a:t>Electric – Daily and Hourly Models</a:t>
            </a:r>
          </a:p>
          <a:p>
            <a:pPr lvl="1"/>
            <a:r>
              <a:rPr lang="en-US" sz="2400" dirty="0" smtClean="0">
                <a:latin typeface="+mn-lt"/>
              </a:rPr>
              <a:t>Daily: average 0.16 kWh per weekday (0.9%)</a:t>
            </a:r>
          </a:p>
          <a:p>
            <a:pPr lvl="1"/>
            <a:r>
              <a:rPr lang="en-US" sz="2400" dirty="0" smtClean="0">
                <a:latin typeface="+mn-lt"/>
              </a:rPr>
              <a:t>Hourly: average 0.27 kW</a:t>
            </a:r>
          </a:p>
          <a:p>
            <a:r>
              <a:rPr lang="en-US" sz="2400" dirty="0" smtClean="0">
                <a:latin typeface="+mn-lt"/>
              </a:rPr>
              <a:t>Gas– </a:t>
            </a:r>
            <a:r>
              <a:rPr lang="en-US" sz="2400" dirty="0">
                <a:latin typeface="+mn-lt"/>
              </a:rPr>
              <a:t>Daily </a:t>
            </a:r>
            <a:r>
              <a:rPr lang="en-US" sz="2400" dirty="0" smtClean="0">
                <a:latin typeface="+mn-lt"/>
              </a:rPr>
              <a:t>Model</a:t>
            </a:r>
            <a:endParaRPr lang="en-US" sz="2400" dirty="0">
              <a:latin typeface="+mn-lt"/>
            </a:endParaRPr>
          </a:p>
          <a:p>
            <a:pPr lvl="1"/>
            <a:r>
              <a:rPr lang="en-US" sz="2400" dirty="0" smtClean="0">
                <a:latin typeface="+mn-lt"/>
              </a:rPr>
              <a:t>Average -0.002 </a:t>
            </a:r>
            <a:r>
              <a:rPr lang="en-US" sz="2400" dirty="0" err="1" smtClean="0">
                <a:latin typeface="+mn-lt"/>
              </a:rPr>
              <a:t>Therms</a:t>
            </a:r>
            <a:r>
              <a:rPr lang="en-US" sz="2400" dirty="0" smtClean="0">
                <a:latin typeface="+mn-lt"/>
              </a:rPr>
              <a:t> per </a:t>
            </a:r>
            <a:r>
              <a:rPr lang="en-US" sz="2400" dirty="0">
                <a:latin typeface="+mn-lt"/>
              </a:rPr>
              <a:t>weekday </a:t>
            </a:r>
            <a:r>
              <a:rPr lang="en-US" sz="2400" dirty="0" smtClean="0">
                <a:latin typeface="+mn-lt"/>
              </a:rPr>
              <a:t>(-0.37%)</a:t>
            </a:r>
            <a:endParaRPr lang="en-US" sz="2700" dirty="0" smtClean="0">
              <a:latin typeface="+mn-lt"/>
            </a:endParaRPr>
          </a:p>
          <a:p>
            <a:endParaRPr lang="en-US" sz="2400" dirty="0" smtClean="0">
              <a:latin typeface="+mn-lt"/>
            </a:endParaRPr>
          </a:p>
          <a:p>
            <a:endParaRPr lang="en-US" sz="2400" dirty="0" smtClean="0">
              <a:latin typeface="+mn-lt"/>
            </a:endParaRPr>
          </a:p>
          <a:p>
            <a:endParaRPr lang="en-US" dirty="0" smtClean="0">
              <a:latin typeface="+mn-lt"/>
            </a:endParaRPr>
          </a:p>
          <a:p>
            <a:endParaRPr lang="en-US" dirty="0" smtClean="0">
              <a:latin typeface="+mn-lt"/>
            </a:endParaRPr>
          </a:p>
        </p:txBody>
      </p:sp>
      <p:sp>
        <p:nvSpPr>
          <p:cNvPr id="3" name="Title 2"/>
          <p:cNvSpPr>
            <a:spLocks noGrp="1"/>
          </p:cNvSpPr>
          <p:nvPr>
            <p:ph type="title"/>
          </p:nvPr>
        </p:nvSpPr>
        <p:spPr/>
        <p:txBody>
          <a:bodyPr/>
          <a:lstStyle/>
          <a:p>
            <a:r>
              <a:rPr lang="en-US" dirty="0" smtClean="0">
                <a:latin typeface="Cambria" pitchFamily="18" charset="0"/>
              </a:rPr>
              <a:t>SCTD – Energy Savings</a:t>
            </a:r>
            <a:endParaRPr lang="en-US"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12</a:t>
            </a:fld>
            <a:endParaRPr lang="en-US" dirty="0"/>
          </a:p>
        </p:txBody>
      </p:sp>
    </p:spTree>
    <p:extLst>
      <p:ext uri="{BB962C8B-B14F-4D97-AF65-F5344CB8AC3E}">
        <p14:creationId xmlns:p14="http://schemas.microsoft.com/office/powerpoint/2010/main" val="867009508"/>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655638"/>
          </a:xfrm>
        </p:spPr>
        <p:txBody>
          <a:bodyPr/>
          <a:lstStyle/>
          <a:p>
            <a:r>
              <a:rPr lang="en-US" sz="3200" dirty="0" smtClean="0">
                <a:latin typeface="Cambria" pitchFamily="18" charset="0"/>
              </a:rPr>
              <a:t>SCTD </a:t>
            </a:r>
            <a:r>
              <a:rPr lang="en-US" sz="3200" dirty="0">
                <a:latin typeface="Cambria" pitchFamily="18" charset="0"/>
              </a:rPr>
              <a:t>– Energy </a:t>
            </a:r>
            <a:r>
              <a:rPr lang="en-US" sz="3200" dirty="0" smtClean="0">
                <a:latin typeface="Cambria" pitchFamily="18" charset="0"/>
              </a:rPr>
              <a:t>Savings – Weekday Hours</a:t>
            </a:r>
            <a:endParaRPr lang="en-US" sz="32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13</a:t>
            </a:fld>
            <a:endParaRPr lang="en-US" dirty="0"/>
          </a:p>
        </p:txBody>
      </p:sp>
      <p:pic>
        <p:nvPicPr>
          <p:cNvPr id="7" name="Picture 6" descr="K:\SDG&amp;E\PTR_2015-16\SAS\SAS_Output\WkDay_2016041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547019"/>
            <a:ext cx="5943600" cy="4953000"/>
          </a:xfrm>
          <a:prstGeom prst="rect">
            <a:avLst/>
          </a:prstGeom>
          <a:noFill/>
          <a:ln w="19050">
            <a:solidFill>
              <a:schemeClr val="tx1"/>
            </a:solidFill>
          </a:ln>
          <a:effectLst/>
        </p:spPr>
      </p:pic>
    </p:spTree>
    <p:extLst>
      <p:ext uri="{BB962C8B-B14F-4D97-AF65-F5344CB8AC3E}">
        <p14:creationId xmlns:p14="http://schemas.microsoft.com/office/powerpoint/2010/main" val="2294811968"/>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sz="2000" dirty="0" smtClean="0">
                <a:latin typeface="+mn-lt"/>
              </a:rPr>
              <a:t>Average Participant Event Hour Load Reduction : 0.26 kW</a:t>
            </a:r>
          </a:p>
          <a:p>
            <a:r>
              <a:rPr lang="en-US" sz="2000" dirty="0" smtClean="0">
                <a:latin typeface="+mn-lt"/>
              </a:rPr>
              <a:t>Average Aggregate Event Hour Load Reduction : 1.91 MW (-38.7%)</a:t>
            </a:r>
          </a:p>
          <a:p>
            <a:r>
              <a:rPr lang="en-US" sz="2000" dirty="0" smtClean="0">
                <a:latin typeface="+mn-lt"/>
              </a:rPr>
              <a:t>Average Active Participants : 7,331</a:t>
            </a:r>
            <a:endParaRPr lang="en-US" dirty="0" smtClean="0">
              <a:latin typeface="+mn-lt"/>
            </a:endParaRPr>
          </a:p>
        </p:txBody>
      </p:sp>
      <p:sp>
        <p:nvSpPr>
          <p:cNvPr id="3" name="Title 2"/>
          <p:cNvSpPr>
            <a:spLocks noGrp="1"/>
          </p:cNvSpPr>
          <p:nvPr>
            <p:ph type="title"/>
          </p:nvPr>
        </p:nvSpPr>
        <p:spPr>
          <a:xfrm>
            <a:off x="457200" y="838200"/>
            <a:ext cx="8229600" cy="655638"/>
          </a:xfrm>
        </p:spPr>
        <p:txBody>
          <a:bodyPr/>
          <a:lstStyle/>
          <a:p>
            <a:r>
              <a:rPr lang="en-US" sz="3200" dirty="0" smtClean="0">
                <a:latin typeface="Cambria" pitchFamily="18" charset="0"/>
              </a:rPr>
              <a:t>Ex Post Results – Net Energy Metering</a:t>
            </a:r>
            <a:endParaRPr lang="en-US" sz="32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14</a:t>
            </a:fld>
            <a:endParaRPr lang="en-US" dirty="0"/>
          </a:p>
        </p:txBody>
      </p:sp>
      <p:pic>
        <p:nvPicPr>
          <p:cNvPr id="7" name="Picture 6" descr="\\spo-sas-1\Projects\SDG&amp;E\PTR_2015-16\SAS\SAS_Output\Report_Exhibits\Mod 8 PTR_NEM - ALL_ALL Over0 By Channel - NEMNETPY - 2015_Avera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753723"/>
            <a:ext cx="5943600" cy="3782060"/>
          </a:xfrm>
          <a:prstGeom prst="rect">
            <a:avLst/>
          </a:prstGeom>
          <a:noFill/>
          <a:ln w="19050">
            <a:solidFill>
              <a:schemeClr val="tx1"/>
            </a:solidFill>
          </a:ln>
        </p:spPr>
      </p:pic>
    </p:spTree>
    <p:extLst>
      <p:ext uri="{BB962C8B-B14F-4D97-AF65-F5344CB8AC3E}">
        <p14:creationId xmlns:p14="http://schemas.microsoft.com/office/powerpoint/2010/main" val="3802917414"/>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sz="2000" dirty="0" smtClean="0">
                <a:latin typeface="+mn-lt"/>
              </a:rPr>
              <a:t>Average Participant Event Hour Load Reduction : 0.25 kW</a:t>
            </a:r>
          </a:p>
          <a:p>
            <a:r>
              <a:rPr lang="en-US" sz="2000" dirty="0" smtClean="0">
                <a:latin typeface="+mn-lt"/>
              </a:rPr>
              <a:t>Average Aggregate Event Hour Load Reduction : 0.41 MW (11.3%)</a:t>
            </a:r>
          </a:p>
          <a:p>
            <a:r>
              <a:rPr lang="en-US" sz="2000" dirty="0" smtClean="0">
                <a:latin typeface="+mn-lt"/>
              </a:rPr>
              <a:t>Average Active Participants : 1,637</a:t>
            </a:r>
            <a:endParaRPr lang="en-US" dirty="0" smtClean="0">
              <a:latin typeface="+mn-lt"/>
            </a:endParaRPr>
          </a:p>
        </p:txBody>
      </p:sp>
      <p:sp>
        <p:nvSpPr>
          <p:cNvPr id="3" name="Title 2"/>
          <p:cNvSpPr>
            <a:spLocks noGrp="1"/>
          </p:cNvSpPr>
          <p:nvPr>
            <p:ph type="title"/>
          </p:nvPr>
        </p:nvSpPr>
        <p:spPr>
          <a:xfrm>
            <a:off x="457200" y="838200"/>
            <a:ext cx="8229600" cy="655638"/>
          </a:xfrm>
        </p:spPr>
        <p:txBody>
          <a:bodyPr/>
          <a:lstStyle/>
          <a:p>
            <a:r>
              <a:rPr lang="en-US" sz="3200" dirty="0" smtClean="0">
                <a:latin typeface="Cambria" pitchFamily="18" charset="0"/>
              </a:rPr>
              <a:t>Ex Post Results – Electric Vehicles</a:t>
            </a:r>
            <a:endParaRPr lang="en-US" sz="32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15</a:t>
            </a:fld>
            <a:endParaRPr lang="en-US" dirty="0"/>
          </a:p>
        </p:txBody>
      </p:sp>
      <p:pic>
        <p:nvPicPr>
          <p:cNvPr id="6" name="Picture 5" descr="\\spo-sas-1\Projects\SDG&amp;E\PTR_2015-16\SAS\SAS_Output\Report_Exhibits\Mod 3 PTR_EV - ALL_ALL Over0 By EV - _NA_ - 2015_Avera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67000"/>
            <a:ext cx="5943600" cy="3782060"/>
          </a:xfrm>
          <a:prstGeom prst="rect">
            <a:avLst/>
          </a:prstGeom>
          <a:noFill/>
          <a:ln w="19050">
            <a:solidFill>
              <a:schemeClr val="tx1"/>
            </a:solidFill>
          </a:ln>
        </p:spPr>
      </p:pic>
    </p:spTree>
    <p:extLst>
      <p:ext uri="{BB962C8B-B14F-4D97-AF65-F5344CB8AC3E}">
        <p14:creationId xmlns:p14="http://schemas.microsoft.com/office/powerpoint/2010/main" val="1856663755"/>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lstStyle/>
          <a:p>
            <a:r>
              <a:rPr lang="en-US" sz="2000" dirty="0" smtClean="0">
                <a:latin typeface="+mn-lt"/>
              </a:rPr>
              <a:t>Four participant segments</a:t>
            </a:r>
          </a:p>
          <a:p>
            <a:pPr lvl="1"/>
            <a:r>
              <a:rPr lang="en-US" sz="1600" dirty="0" smtClean="0">
                <a:latin typeface="+mn-lt"/>
              </a:rPr>
              <a:t>Opt-in PTR-Only</a:t>
            </a:r>
          </a:p>
          <a:p>
            <a:pPr lvl="1"/>
            <a:r>
              <a:rPr lang="en-US" sz="1600" dirty="0" smtClean="0">
                <a:latin typeface="+mn-lt"/>
              </a:rPr>
              <a:t>PTR Dually Enrolled in Summer Saver</a:t>
            </a:r>
          </a:p>
          <a:p>
            <a:pPr lvl="1"/>
            <a:r>
              <a:rPr lang="en-US" sz="1600" dirty="0" smtClean="0">
                <a:latin typeface="+mn-lt"/>
              </a:rPr>
              <a:t>PTR Dually Enrolled in SCTD</a:t>
            </a:r>
          </a:p>
          <a:p>
            <a:pPr lvl="1"/>
            <a:r>
              <a:rPr lang="en-US" sz="1600" dirty="0" smtClean="0">
                <a:latin typeface="+mn-lt"/>
              </a:rPr>
              <a:t>SCTD-Only</a:t>
            </a:r>
          </a:p>
          <a:p>
            <a:r>
              <a:rPr lang="en-US" sz="2000" dirty="0" smtClean="0">
                <a:latin typeface="+mn-lt"/>
              </a:rPr>
              <a:t>Data sources</a:t>
            </a:r>
          </a:p>
          <a:p>
            <a:pPr lvl="1"/>
            <a:r>
              <a:rPr lang="en-US" sz="1600" dirty="0" smtClean="0">
                <a:latin typeface="+mn-lt"/>
              </a:rPr>
              <a:t>2015 ex post regression model results </a:t>
            </a:r>
          </a:p>
          <a:p>
            <a:pPr lvl="1"/>
            <a:r>
              <a:rPr lang="en-US" sz="1600" dirty="0" smtClean="0">
                <a:latin typeface="+mn-lt"/>
              </a:rPr>
              <a:t>10-year enrollment forecast</a:t>
            </a:r>
          </a:p>
          <a:p>
            <a:pPr lvl="1"/>
            <a:r>
              <a:rPr lang="en-US" sz="1600" dirty="0" smtClean="0">
                <a:latin typeface="+mn-lt"/>
              </a:rPr>
              <a:t>SDG&amp;E and CAISO weather scenarios</a:t>
            </a:r>
          </a:p>
          <a:p>
            <a:pPr lvl="1"/>
            <a:endParaRPr lang="en-US" sz="1800" dirty="0" smtClean="0">
              <a:latin typeface="+mn-lt"/>
            </a:endParaRPr>
          </a:p>
          <a:p>
            <a:pPr marL="457200" indent="-457200">
              <a:buAutoNum type="arabicPeriod"/>
            </a:pPr>
            <a:r>
              <a:rPr lang="en-US" sz="2000" dirty="0" smtClean="0">
                <a:latin typeface="+mn-lt"/>
              </a:rPr>
              <a:t>Calculate </a:t>
            </a:r>
            <a:r>
              <a:rPr lang="en-US" sz="2000" dirty="0">
                <a:latin typeface="+mn-lt"/>
              </a:rPr>
              <a:t>per participant average reference loads, observed loads, and load </a:t>
            </a:r>
            <a:r>
              <a:rPr lang="en-US" sz="2000" dirty="0" smtClean="0">
                <a:latin typeface="+mn-lt"/>
              </a:rPr>
              <a:t>impacts</a:t>
            </a:r>
          </a:p>
          <a:p>
            <a:pPr marL="457200" indent="-457200">
              <a:buAutoNum type="arabicPeriod"/>
            </a:pPr>
            <a:r>
              <a:rPr lang="en-US" sz="2000" dirty="0" smtClean="0">
                <a:latin typeface="+mn-lt"/>
              </a:rPr>
              <a:t>Combine results for </a:t>
            </a:r>
            <a:r>
              <a:rPr lang="en-US" sz="2000" dirty="0">
                <a:latin typeface="+mn-lt"/>
              </a:rPr>
              <a:t>the different weather scenarios </a:t>
            </a:r>
            <a:r>
              <a:rPr lang="en-US" sz="2000" dirty="0" smtClean="0">
                <a:latin typeface="+mn-lt"/>
              </a:rPr>
              <a:t>with forecast </a:t>
            </a:r>
            <a:r>
              <a:rPr lang="en-US" sz="2000" dirty="0">
                <a:latin typeface="+mn-lt"/>
              </a:rPr>
              <a:t>of enrolled participants to generate the total program </a:t>
            </a:r>
            <a:r>
              <a:rPr lang="en-US" sz="2000" dirty="0" smtClean="0">
                <a:latin typeface="+mn-lt"/>
              </a:rPr>
              <a:t>impacts</a:t>
            </a:r>
            <a:endParaRPr lang="en-US" sz="2000" dirty="0">
              <a:latin typeface="+mn-lt"/>
            </a:endParaRPr>
          </a:p>
          <a:p>
            <a:endParaRPr lang="en-US" sz="2400" dirty="0">
              <a:latin typeface="+mn-lt"/>
            </a:endParaRPr>
          </a:p>
        </p:txBody>
      </p:sp>
      <p:sp>
        <p:nvSpPr>
          <p:cNvPr id="3" name="Title 2"/>
          <p:cNvSpPr>
            <a:spLocks noGrp="1"/>
          </p:cNvSpPr>
          <p:nvPr>
            <p:ph type="title"/>
          </p:nvPr>
        </p:nvSpPr>
        <p:spPr/>
        <p:txBody>
          <a:bodyPr/>
          <a:lstStyle/>
          <a:p>
            <a:r>
              <a:rPr lang="en-US" dirty="0" smtClean="0">
                <a:latin typeface="Cambria" pitchFamily="18" charset="0"/>
              </a:rPr>
              <a:t>Ex Ante Methodology</a:t>
            </a:r>
            <a:endParaRPr lang="en-US"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16</a:t>
            </a:fld>
            <a:endParaRPr lang="en-US" dirty="0"/>
          </a:p>
        </p:txBody>
      </p:sp>
    </p:spTree>
    <p:extLst>
      <p:ext uri="{BB962C8B-B14F-4D97-AF65-F5344CB8AC3E}">
        <p14:creationId xmlns:p14="http://schemas.microsoft.com/office/powerpoint/2010/main" val="2691869662"/>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itchFamily="18" charset="0"/>
              </a:rPr>
              <a:t>Ex Ante Enrollment Forecast</a:t>
            </a:r>
            <a:endParaRPr lang="en-US"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17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96859343"/>
              </p:ext>
            </p:extLst>
          </p:nvPr>
        </p:nvGraphicFramePr>
        <p:xfrm>
          <a:off x="533400" y="1676401"/>
          <a:ext cx="8153398" cy="4953865"/>
        </p:xfrm>
        <a:graphic>
          <a:graphicData uri="http://schemas.openxmlformats.org/drawingml/2006/table">
            <a:tbl>
              <a:tblPr>
                <a:tableStyleId>{5C22544A-7EE6-4342-B048-85BDC9FD1C3A}</a:tableStyleId>
              </a:tblPr>
              <a:tblGrid>
                <a:gridCol w="716911"/>
                <a:gridCol w="553842"/>
                <a:gridCol w="614418"/>
                <a:gridCol w="858029"/>
                <a:gridCol w="1002535"/>
                <a:gridCol w="1084608"/>
                <a:gridCol w="1130762"/>
                <a:gridCol w="668295"/>
                <a:gridCol w="1523998"/>
              </a:tblGrid>
              <a:tr h="247851">
                <a:tc>
                  <a:txBody>
                    <a:bodyPr/>
                    <a:lstStyle/>
                    <a:p>
                      <a:pPr algn="ctr" fontAlgn="b"/>
                      <a:r>
                        <a:rPr lang="en-US" sz="1050" b="1" u="none" strike="noStrike" dirty="0">
                          <a:effectLst/>
                        </a:rPr>
                        <a:t>Year</a:t>
                      </a:r>
                      <a:endParaRPr lang="en-US" sz="1050" b="1" i="0" u="none" strike="noStrike" dirty="0">
                        <a:solidFill>
                          <a:srgbClr val="000000"/>
                        </a:solidFill>
                        <a:effectLst/>
                        <a:latin typeface="Calibri" panose="020F0502020204030204" pitchFamily="34" charset="0"/>
                      </a:endParaRPr>
                    </a:p>
                  </a:txBody>
                  <a:tcPr marL="4873" marR="4873" marT="4873" marB="0" anchor="b">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050" b="1" u="none" strike="noStrike" dirty="0">
                          <a:effectLst/>
                        </a:rPr>
                        <a:t>Month</a:t>
                      </a:r>
                      <a:endParaRPr lang="en-US" sz="1050" b="1" i="0" u="none" strike="noStrike" dirty="0">
                        <a:solidFill>
                          <a:srgbClr val="000000"/>
                        </a:solidFill>
                        <a:effectLst/>
                        <a:latin typeface="Calibri" panose="020F0502020204030204" pitchFamily="34" charset="0"/>
                      </a:endParaRPr>
                    </a:p>
                  </a:txBody>
                  <a:tcPr marL="4873" marR="4873" marT="4873"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050" b="1" u="none" strike="noStrike" dirty="0">
                          <a:effectLst/>
                        </a:rPr>
                        <a:t>RYU Only</a:t>
                      </a:r>
                      <a:endParaRPr lang="en-US" sz="1050" b="1" i="0" u="none" strike="noStrike" dirty="0">
                        <a:solidFill>
                          <a:srgbClr val="000000"/>
                        </a:solidFill>
                        <a:effectLst/>
                        <a:latin typeface="Calibri" panose="020F0502020204030204" pitchFamily="34" charset="0"/>
                      </a:endParaRPr>
                    </a:p>
                  </a:txBody>
                  <a:tcPr marL="4873" marR="4873" marT="4873"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50" b="1" u="none" strike="noStrike" dirty="0">
                          <a:effectLst/>
                        </a:rPr>
                        <a:t>Growth Rate (RYU only)</a:t>
                      </a:r>
                      <a:endParaRPr lang="en-US" sz="1050" b="1" i="0" u="none" strike="noStrike" dirty="0">
                        <a:solidFill>
                          <a:srgbClr val="000000"/>
                        </a:solidFill>
                        <a:effectLst/>
                        <a:latin typeface="Calibri" panose="020F0502020204030204" pitchFamily="34" charset="0"/>
                      </a:endParaRPr>
                    </a:p>
                  </a:txBody>
                  <a:tcPr marL="4873" marR="4873" marT="4873"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50" b="1" u="none" strike="noStrike">
                          <a:effectLst/>
                        </a:rPr>
                        <a:t>Summer Saver Enrolled in RYU</a:t>
                      </a:r>
                      <a:endParaRPr lang="en-US" sz="1050" b="1" i="0" u="none" strike="noStrike">
                        <a:solidFill>
                          <a:srgbClr val="000000"/>
                        </a:solidFill>
                        <a:effectLst/>
                        <a:latin typeface="Calibri" panose="020F0502020204030204" pitchFamily="34" charset="0"/>
                      </a:endParaRPr>
                    </a:p>
                  </a:txBody>
                  <a:tcPr marL="4873" marR="4873" marT="4873"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50" b="1" u="none" strike="noStrike" dirty="0">
                          <a:effectLst/>
                        </a:rPr>
                        <a:t>SCTD enrolled in RYU</a:t>
                      </a:r>
                      <a:endParaRPr lang="en-US" sz="1050" b="1" i="0" u="none" strike="noStrike" dirty="0">
                        <a:solidFill>
                          <a:srgbClr val="000000"/>
                        </a:solidFill>
                        <a:effectLst/>
                        <a:latin typeface="Calibri" panose="020F0502020204030204" pitchFamily="34" charset="0"/>
                      </a:endParaRPr>
                    </a:p>
                  </a:txBody>
                  <a:tcPr marL="4873" marR="4873" marT="4873"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50" b="1" u="none" strike="noStrike" dirty="0">
                          <a:effectLst/>
                        </a:rPr>
                        <a:t>SCTD not enrolled in RYU</a:t>
                      </a:r>
                      <a:endParaRPr lang="en-US" sz="1050" b="1" i="0" u="none" strike="noStrike" dirty="0">
                        <a:solidFill>
                          <a:srgbClr val="000000"/>
                        </a:solidFill>
                        <a:effectLst/>
                        <a:latin typeface="Calibri" panose="020F0502020204030204" pitchFamily="34" charset="0"/>
                      </a:endParaRPr>
                    </a:p>
                  </a:txBody>
                  <a:tcPr marL="4873" marR="4873" marT="4873"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50" b="1" u="none" strike="noStrike" dirty="0">
                          <a:effectLst/>
                        </a:rPr>
                        <a:t> TOTAL SCTD </a:t>
                      </a:r>
                      <a:endParaRPr lang="en-US" sz="1050" b="1" i="0" u="none" strike="noStrike" dirty="0">
                        <a:solidFill>
                          <a:srgbClr val="000000"/>
                        </a:solidFill>
                        <a:effectLst/>
                        <a:latin typeface="Calibri" panose="020F0502020204030204" pitchFamily="34" charset="0"/>
                      </a:endParaRPr>
                    </a:p>
                  </a:txBody>
                  <a:tcPr marL="4873" marR="4873" marT="4873"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50" b="1" u="none" strike="noStrike" dirty="0">
                          <a:effectLst/>
                        </a:rPr>
                        <a:t>SCTD Goal</a:t>
                      </a:r>
                      <a:endParaRPr lang="en-US" sz="1050" b="1" i="0" u="none" strike="noStrike" dirty="0">
                        <a:solidFill>
                          <a:srgbClr val="000000"/>
                        </a:solidFill>
                        <a:effectLst/>
                        <a:latin typeface="Calibri" panose="020F0502020204030204" pitchFamily="34" charset="0"/>
                      </a:endParaRPr>
                    </a:p>
                  </a:txBody>
                  <a:tcPr marL="4873" marR="4873" marT="4873" marB="0" anchor="b">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92873">
                <a:tc>
                  <a:txBody>
                    <a:bodyPr/>
                    <a:lstStyle/>
                    <a:p>
                      <a:pPr algn="ctr" fontAlgn="b"/>
                      <a:r>
                        <a:rPr lang="en-US" sz="1100" u="none" strike="noStrike" dirty="0">
                          <a:effectLst/>
                          <a:latin typeface="+mn-lt"/>
                        </a:rPr>
                        <a:t>2016</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latin typeface="+mn-lt"/>
                        </a:rPr>
                        <a:t>1</a:t>
                      </a:r>
                      <a:endParaRPr lang="en-US" sz="1100" b="0" i="0" u="none" strike="noStrike" dirty="0">
                        <a:solidFill>
                          <a:srgbClr val="000000"/>
                        </a:solidFill>
                        <a:effectLst/>
                        <a:latin typeface="+mn-lt"/>
                      </a:endParaRPr>
                    </a:p>
                  </a:txBody>
                  <a:tcPr marL="4873" marR="4873" marT="4873"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latin typeface="+mn-lt"/>
                        </a:rPr>
                        <a:t> </a:t>
                      </a:r>
                      <a:r>
                        <a:rPr lang="en-US" sz="1100" u="none" strike="noStrike" dirty="0" smtClean="0">
                          <a:effectLst/>
                          <a:latin typeface="+mn-lt"/>
                        </a:rPr>
                        <a:t>66,026 </a:t>
                      </a:r>
                      <a:endParaRPr lang="en-US" sz="1100" b="0" i="0" u="none" strike="noStrike" dirty="0">
                        <a:solidFill>
                          <a:srgbClr val="000000"/>
                        </a:solidFill>
                        <a:effectLst/>
                        <a:latin typeface="+mn-lt"/>
                      </a:endParaRPr>
                    </a:p>
                  </a:txBody>
                  <a:tcPr marL="4873" marR="4873" marT="4873" marB="0" anchor="ctr">
                    <a:lnT w="19050" cap="flat" cmpd="sng" algn="ctr">
                      <a:solidFill>
                        <a:schemeClr val="tx1"/>
                      </a:solidFill>
                      <a:prstDash val="solid"/>
                      <a:round/>
                      <a:headEnd type="none" w="med" len="med"/>
                      <a:tailEnd type="none" w="med" len="med"/>
                    </a:lnT>
                  </a:tcPr>
                </a:tc>
                <a:tc rowSpan="12">
                  <a:txBody>
                    <a:bodyPr/>
                    <a:lstStyle/>
                    <a:p>
                      <a:pPr algn="ctr" fontAlgn="b"/>
                      <a:r>
                        <a:rPr lang="en-US" sz="1100" u="none" strike="noStrike" dirty="0">
                          <a:effectLst/>
                          <a:latin typeface="+mn-lt"/>
                        </a:rPr>
                        <a:t>3%</a:t>
                      </a:r>
                      <a:endParaRPr lang="en-US" sz="1100" b="0" i="0" u="none" strike="noStrike" dirty="0">
                        <a:solidFill>
                          <a:srgbClr val="000000"/>
                        </a:solidFill>
                        <a:effectLst/>
                        <a:latin typeface="+mn-lt"/>
                      </a:endParaRPr>
                    </a:p>
                  </a:txBody>
                  <a:tcPr marL="4873" marR="4873" marT="4873"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smtClean="0">
                          <a:solidFill>
                            <a:srgbClr val="000000"/>
                          </a:solidFill>
                          <a:effectLst/>
                          <a:latin typeface="+mn-lt"/>
                        </a:rPr>
                        <a:t>4,485</a:t>
                      </a:r>
                      <a:endParaRPr lang="en-US" sz="1100" b="0" i="0" u="none" strike="noStrike" dirty="0">
                        <a:solidFill>
                          <a:srgbClr val="000000"/>
                        </a:solidFill>
                        <a:effectLst/>
                        <a:latin typeface="+mn-lt"/>
                      </a:endParaRPr>
                    </a:p>
                  </a:txBody>
                  <a:tcPr marL="9525" marR="9525" marT="9525" marB="0" anchor="b">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mn-lt"/>
                        </a:rPr>
                        <a:t>3,176 </a:t>
                      </a:r>
                      <a:endParaRPr lang="en-US" sz="1100" b="0" i="0" u="none" strike="noStrike" dirty="0">
                        <a:solidFill>
                          <a:srgbClr val="00000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dirty="0" smtClean="0">
                          <a:effectLst/>
                          <a:latin typeface="+mn-lt"/>
                        </a:rPr>
                        <a:t>7,661 </a:t>
                      </a:r>
                      <a:endParaRPr lang="en-US" sz="1100" b="0" i="0" u="none" strike="noStrike" dirty="0">
                        <a:solidFill>
                          <a:srgbClr val="000000"/>
                        </a:solidFill>
                        <a:effectLst/>
                        <a:latin typeface="+mn-lt"/>
                      </a:endParaRPr>
                    </a:p>
                  </a:txBody>
                  <a:tcPr marL="4873" marR="4873" marT="4873" marB="0" anchor="ctr">
                    <a:lnT w="19050" cap="flat" cmpd="sng" algn="ctr">
                      <a:solidFill>
                        <a:schemeClr val="tx1"/>
                      </a:solidFill>
                      <a:prstDash val="solid"/>
                      <a:round/>
                      <a:headEnd type="none" w="med" len="med"/>
                      <a:tailEnd type="none" w="med" len="med"/>
                    </a:lnT>
                  </a:tcPr>
                </a:tc>
                <a:tc rowSpan="12">
                  <a:txBody>
                    <a:bodyPr/>
                    <a:lstStyle/>
                    <a:p>
                      <a:pPr algn="ctr" fontAlgn="ctr"/>
                      <a:r>
                        <a:rPr lang="en-US" sz="1100" u="none" strike="noStrike">
                          <a:effectLst/>
                          <a:latin typeface="+mn-lt"/>
                        </a:rPr>
                        <a:t> 5000 Thermostats (approx. 4167 accounts) </a:t>
                      </a:r>
                      <a:endParaRPr lang="en-US" sz="1100" b="0" i="0" u="none" strike="noStrike">
                        <a:solidFill>
                          <a:srgbClr val="000000"/>
                        </a:solidFill>
                        <a:effectLst/>
                        <a:latin typeface="+mn-lt"/>
                      </a:endParaRPr>
                    </a:p>
                  </a:txBody>
                  <a:tcPr marL="4873" marR="4873" marT="4873"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92873">
                <a:tc>
                  <a:txBody>
                    <a:bodyPr/>
                    <a:lstStyle/>
                    <a:p>
                      <a:pPr algn="ctr" fontAlgn="b"/>
                      <a:r>
                        <a:rPr lang="en-US" sz="1100" u="none" strike="noStrike" dirty="0">
                          <a:effectLst/>
                          <a:latin typeface="+mn-lt"/>
                        </a:rPr>
                        <a:t>2016</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mn-lt"/>
                        </a:rPr>
                        <a:t>2</a:t>
                      </a:r>
                      <a:endParaRPr lang="en-US" sz="1100" b="0" i="0" u="none" strike="noStrike" dirty="0">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66,206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4,707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3,333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8,040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2016</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mn-lt"/>
                        </a:rPr>
                        <a:t>3</a:t>
                      </a:r>
                      <a:endParaRPr lang="en-US" sz="1100" b="0" i="0" u="none" strike="noStrike">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66,386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4,929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3,490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8,419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a:effectLst/>
                          <a:latin typeface="+mn-lt"/>
                        </a:rPr>
                        <a:t>2016</a:t>
                      </a:r>
                      <a:endParaRPr lang="en-US" sz="1100" b="0" i="0" u="none" strike="noStrike">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mn-lt"/>
                        </a:rPr>
                        <a:t>4</a:t>
                      </a:r>
                      <a:endParaRPr lang="en-US" sz="1100" b="0" i="0" u="none" strike="noStrike">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66,566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5,151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3,647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8,797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2016</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mn-lt"/>
                        </a:rPr>
                        <a:t>5</a:t>
                      </a:r>
                      <a:endParaRPr lang="en-US" sz="1100" b="0" i="0" u="none" strike="noStrike" dirty="0">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66,746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5,372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3,804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9,176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2016</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mn-lt"/>
                        </a:rPr>
                        <a:t>6</a:t>
                      </a:r>
                      <a:endParaRPr lang="en-US" sz="1100" b="0" i="0" u="none" strike="noStrike">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66,926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5,594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3,961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9,555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a:effectLst/>
                          <a:latin typeface="+mn-lt"/>
                        </a:rPr>
                        <a:t>2016</a:t>
                      </a:r>
                      <a:endParaRPr lang="en-US" sz="1100" b="0" i="0" u="none" strike="noStrike">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mn-lt"/>
                        </a:rPr>
                        <a:t>7</a:t>
                      </a:r>
                      <a:endParaRPr lang="en-US" sz="1100" b="0" i="0" u="none" strike="noStrike" dirty="0">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67,106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5,816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4,118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9,934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a:effectLst/>
                          <a:latin typeface="+mn-lt"/>
                        </a:rPr>
                        <a:t>2016</a:t>
                      </a:r>
                      <a:endParaRPr lang="en-US" sz="1100" b="0" i="0" u="none" strike="noStrike">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mn-lt"/>
                        </a:rPr>
                        <a:t>8</a:t>
                      </a:r>
                      <a:endParaRPr lang="en-US" sz="1100" b="0" i="0" u="none" strike="noStrike">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67,286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6,038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4,275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10,313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a:effectLst/>
                          <a:latin typeface="+mn-lt"/>
                        </a:rPr>
                        <a:t>2016</a:t>
                      </a:r>
                      <a:endParaRPr lang="en-US" sz="1100" b="0" i="0" u="none" strike="noStrike">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mn-lt"/>
                        </a:rPr>
                        <a:t>9</a:t>
                      </a:r>
                      <a:endParaRPr lang="en-US" sz="1100" b="0" i="0" u="none" strike="noStrike" dirty="0">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67,467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6,260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4,432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10,691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2016</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mn-lt"/>
                        </a:rPr>
                        <a:t>10</a:t>
                      </a:r>
                      <a:endParaRPr lang="en-US" sz="1100" b="0" i="0" u="none" strike="noStrike" dirty="0">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67,647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6,481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4,589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11,070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2016</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mn-lt"/>
                        </a:rPr>
                        <a:t>11</a:t>
                      </a:r>
                      <a:endParaRPr lang="en-US" sz="1100" b="0" i="0" u="none" strike="noStrike">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67,827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6,703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4,746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11,449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2016</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mn-lt"/>
                        </a:rPr>
                        <a:t>12</a:t>
                      </a:r>
                      <a:endParaRPr lang="en-US" sz="1100" b="0" i="0" u="none" strike="noStrike" dirty="0">
                        <a:solidFill>
                          <a:srgbClr val="000000"/>
                        </a:solidFill>
                        <a:effectLst/>
                        <a:latin typeface="+mn-lt"/>
                      </a:endParaRPr>
                    </a:p>
                  </a:txBody>
                  <a:tcPr marL="4873" marR="4873" marT="4873" marB="0" anchor="ctr">
                    <a:lnB w="1905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latin typeface="+mn-lt"/>
                        </a:rPr>
                        <a:t>68,007 </a:t>
                      </a:r>
                      <a:endParaRPr lang="en-US" sz="1100" b="0" i="0" u="none" strike="noStrike" dirty="0">
                        <a:solidFill>
                          <a:srgbClr val="000000"/>
                        </a:solidFill>
                        <a:effectLst/>
                        <a:latin typeface="+mn-lt"/>
                      </a:endParaRPr>
                    </a:p>
                  </a:txBody>
                  <a:tcPr marL="4873" marR="4873" marT="4873" marB="0" anchor="ctr">
                    <a:lnB w="1905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6,925 </a:t>
                      </a:r>
                      <a:endParaRPr lang="en-US" sz="1100" b="0" i="0" u="none" strike="noStrike" dirty="0">
                        <a:solidFill>
                          <a:srgbClr val="000000"/>
                        </a:solidFill>
                        <a:effectLst/>
                        <a:latin typeface="+mn-lt"/>
                      </a:endParaRPr>
                    </a:p>
                  </a:txBody>
                  <a:tcPr marL="9525" marR="9525" marT="9525" marB="0" anchor="b">
                    <a:lnB w="1905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4,903 </a:t>
                      </a:r>
                      <a:endParaRPr lang="en-US" sz="1100" b="0" i="0" u="none" strike="noStrike" dirty="0">
                        <a:solidFill>
                          <a:srgbClr val="000000"/>
                        </a:solidFill>
                        <a:effectLst/>
                        <a:latin typeface="+mn-lt"/>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latin typeface="+mn-lt"/>
                        </a:rPr>
                        <a:t>11,828 </a:t>
                      </a:r>
                      <a:endParaRPr lang="en-US" sz="1100" b="0" i="0" u="none" strike="noStrike" dirty="0">
                        <a:solidFill>
                          <a:srgbClr val="000000"/>
                        </a:solidFill>
                        <a:effectLst/>
                        <a:latin typeface="+mn-lt"/>
                      </a:endParaRPr>
                    </a:p>
                  </a:txBody>
                  <a:tcPr marL="4873" marR="4873" marT="4873" marB="0" anchor="ctr">
                    <a:lnB w="19050" cap="flat" cmpd="sng" algn="ctr">
                      <a:solidFill>
                        <a:schemeClr val="tx1"/>
                      </a:solidFill>
                      <a:prstDash val="solid"/>
                      <a:round/>
                      <a:headEnd type="none" w="med" len="med"/>
                      <a:tailEnd type="none" w="med" len="med"/>
                    </a:lnB>
                  </a:tcPr>
                </a:tc>
                <a:tc vMerge="1">
                  <a:txBody>
                    <a:bodyPr/>
                    <a:lstStyle/>
                    <a:p>
                      <a:endParaRPr lang="en-US"/>
                    </a:p>
                  </a:txBody>
                  <a:tcPr/>
                </a:tc>
              </a:tr>
              <a:tr h="192873">
                <a:tc>
                  <a:txBody>
                    <a:bodyPr/>
                    <a:lstStyle/>
                    <a:p>
                      <a:pPr algn="ctr" fontAlgn="b"/>
                      <a:r>
                        <a:rPr lang="en-US" sz="1100" u="none" strike="noStrike">
                          <a:effectLst/>
                          <a:latin typeface="+mn-lt"/>
                        </a:rPr>
                        <a:t>2017</a:t>
                      </a:r>
                      <a:endParaRPr lang="en-US" sz="1100" b="0" i="0" u="none" strike="noStrike">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mn-lt"/>
                        </a:rPr>
                        <a:t>1</a:t>
                      </a:r>
                      <a:endParaRPr lang="en-US" sz="1100" b="0" i="0" u="none" strike="noStrike">
                        <a:solidFill>
                          <a:srgbClr val="000000"/>
                        </a:solidFill>
                        <a:effectLst/>
                        <a:latin typeface="+mn-lt"/>
                      </a:endParaRPr>
                    </a:p>
                  </a:txBody>
                  <a:tcPr marL="4873" marR="4873" marT="4873"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dirty="0" smtClean="0">
                          <a:effectLst/>
                          <a:latin typeface="+mn-lt"/>
                        </a:rPr>
                        <a:t>68,177 </a:t>
                      </a:r>
                      <a:endParaRPr lang="en-US" sz="1100" b="0" i="0" u="none" strike="noStrike" dirty="0">
                        <a:solidFill>
                          <a:srgbClr val="000000"/>
                        </a:solidFill>
                        <a:effectLst/>
                        <a:latin typeface="+mn-lt"/>
                      </a:endParaRPr>
                    </a:p>
                  </a:txBody>
                  <a:tcPr marL="4873" marR="4873" marT="4873" marB="0" anchor="ctr">
                    <a:lnT w="19050" cap="flat" cmpd="sng" algn="ctr">
                      <a:solidFill>
                        <a:schemeClr val="tx1"/>
                      </a:solidFill>
                      <a:prstDash val="solid"/>
                      <a:round/>
                      <a:headEnd type="none" w="med" len="med"/>
                      <a:tailEnd type="none" w="med" len="med"/>
                    </a:lnT>
                  </a:tcPr>
                </a:tc>
                <a:tc rowSpan="12">
                  <a:txBody>
                    <a:bodyPr/>
                    <a:lstStyle/>
                    <a:p>
                      <a:pPr algn="ctr" fontAlgn="b"/>
                      <a:r>
                        <a:rPr lang="en-US" sz="1100" u="none" strike="noStrike" dirty="0">
                          <a:effectLst/>
                          <a:latin typeface="+mn-lt"/>
                        </a:rPr>
                        <a:t>3%</a:t>
                      </a:r>
                      <a:endParaRPr lang="en-US" sz="1100" b="0" i="0" u="none" strike="noStrike" dirty="0">
                        <a:solidFill>
                          <a:srgbClr val="000000"/>
                        </a:solidFill>
                        <a:effectLst/>
                        <a:latin typeface="+mn-lt"/>
                      </a:endParaRPr>
                    </a:p>
                  </a:txBody>
                  <a:tcPr marL="4873" marR="4873" marT="4873"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b="0" i="0" u="none" strike="noStrike" dirty="0" smtClean="0">
                          <a:solidFill>
                            <a:srgbClr val="000000"/>
                          </a:solidFill>
                          <a:effectLst/>
                          <a:latin typeface="+mn-lt"/>
                        </a:rPr>
                        <a:t>7,108 </a:t>
                      </a:r>
                      <a:endParaRPr lang="en-US" sz="1100" b="0" i="0" u="none" strike="noStrike" dirty="0">
                        <a:solidFill>
                          <a:srgbClr val="000000"/>
                        </a:solidFill>
                        <a:effectLst/>
                        <a:latin typeface="+mn-lt"/>
                      </a:endParaRPr>
                    </a:p>
                  </a:txBody>
                  <a:tcPr marL="9525" marR="9525" marT="9525" marB="0" anchor="b">
                    <a:lnT w="19050" cap="flat" cmpd="sng" algn="ctr">
                      <a:solidFill>
                        <a:schemeClr val="tx1"/>
                      </a:solidFill>
                      <a:prstDash val="solid"/>
                      <a:round/>
                      <a:headEnd type="none" w="med" len="med"/>
                      <a:tailEnd type="none" w="med" len="med"/>
                    </a:lnT>
                  </a:tcPr>
                </a:tc>
                <a:tc>
                  <a:txBody>
                    <a:bodyPr/>
                    <a:lstStyle/>
                    <a:p>
                      <a:pPr algn="ctr" fontAlgn="ctr"/>
                      <a:r>
                        <a:rPr lang="en-US" sz="1100" b="0" i="0" u="none" strike="noStrike" dirty="0" smtClean="0">
                          <a:solidFill>
                            <a:srgbClr val="000000"/>
                          </a:solidFill>
                          <a:effectLst/>
                          <a:latin typeface="+mn-lt"/>
                        </a:rPr>
                        <a:t>5,032 </a:t>
                      </a:r>
                      <a:endParaRPr lang="en-US" sz="1100" b="0" i="0" u="none" strike="noStrike" dirty="0">
                        <a:solidFill>
                          <a:srgbClr val="00000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100" u="none" strike="noStrike" dirty="0" smtClean="0">
                          <a:effectLst/>
                          <a:latin typeface="+mn-lt"/>
                        </a:rPr>
                        <a:t>12,140 </a:t>
                      </a:r>
                      <a:endParaRPr lang="en-US" sz="1100" b="0" i="0" u="none" strike="noStrike" dirty="0">
                        <a:solidFill>
                          <a:srgbClr val="000000"/>
                        </a:solidFill>
                        <a:effectLst/>
                        <a:latin typeface="+mn-lt"/>
                      </a:endParaRPr>
                    </a:p>
                  </a:txBody>
                  <a:tcPr marL="4873" marR="4873" marT="4873" marB="0" anchor="ctr">
                    <a:lnT w="19050" cap="flat" cmpd="sng" algn="ctr">
                      <a:solidFill>
                        <a:schemeClr val="tx1"/>
                      </a:solidFill>
                      <a:prstDash val="solid"/>
                      <a:round/>
                      <a:headEnd type="none" w="med" len="med"/>
                      <a:tailEnd type="none" w="med" len="med"/>
                    </a:lnT>
                  </a:tcPr>
                </a:tc>
                <a:tc rowSpan="12">
                  <a:txBody>
                    <a:bodyPr/>
                    <a:lstStyle/>
                    <a:p>
                      <a:pPr algn="ctr" fontAlgn="b"/>
                      <a:r>
                        <a:rPr lang="en-US" sz="1100" u="none" strike="noStrike" dirty="0">
                          <a:effectLst/>
                          <a:latin typeface="+mn-lt"/>
                        </a:rPr>
                        <a:t> 4500 Thermostats (approx. 3750 accounts) </a:t>
                      </a:r>
                      <a:endParaRPr lang="en-US" sz="1100" b="0" i="0" u="none" strike="noStrike" dirty="0">
                        <a:solidFill>
                          <a:srgbClr val="000000"/>
                        </a:solidFill>
                        <a:effectLst/>
                        <a:latin typeface="+mn-lt"/>
                      </a:endParaRPr>
                    </a:p>
                  </a:txBody>
                  <a:tcPr marL="4873" marR="4873" marT="4873"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92873">
                <a:tc>
                  <a:txBody>
                    <a:bodyPr/>
                    <a:lstStyle/>
                    <a:p>
                      <a:pPr algn="ctr" fontAlgn="b"/>
                      <a:r>
                        <a:rPr lang="en-US" sz="1100" u="none" strike="noStrike">
                          <a:effectLst/>
                          <a:latin typeface="+mn-lt"/>
                        </a:rPr>
                        <a:t>2017</a:t>
                      </a:r>
                      <a:endParaRPr lang="en-US" sz="1100" b="0" i="0" u="none" strike="noStrike">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mn-lt"/>
                        </a:rPr>
                        <a:t>2</a:t>
                      </a:r>
                      <a:endParaRPr lang="en-US" sz="1100" b="0" i="0" u="none" strike="noStrike" dirty="0">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68,347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7,291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5,162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12,453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2017</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mn-lt"/>
                        </a:rPr>
                        <a:t>3</a:t>
                      </a:r>
                      <a:endParaRPr lang="en-US" sz="1100" b="0" i="0" u="none" strike="noStrike" dirty="0">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68,518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7,474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5,291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12,765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2017</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mn-lt"/>
                        </a:rPr>
                        <a:t>4</a:t>
                      </a:r>
                      <a:endParaRPr lang="en-US" sz="1100" b="0" i="0" u="none" strike="noStrike" dirty="0">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68,689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7,657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5,421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13,078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a:effectLst/>
                          <a:latin typeface="+mn-lt"/>
                        </a:rPr>
                        <a:t>2017</a:t>
                      </a:r>
                      <a:endParaRPr lang="en-US" sz="1100" b="0" i="0" u="none" strike="noStrike">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mn-lt"/>
                        </a:rPr>
                        <a:t>5</a:t>
                      </a:r>
                      <a:endParaRPr lang="en-US" sz="1100" b="0" i="0" u="none" strike="noStrike" dirty="0">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68,861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7,840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5,551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13,390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a:effectLst/>
                          <a:latin typeface="+mn-lt"/>
                        </a:rPr>
                        <a:t>2017</a:t>
                      </a:r>
                      <a:endParaRPr lang="en-US" sz="1100" b="0" i="0" u="none" strike="noStrike">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mn-lt"/>
                        </a:rPr>
                        <a:t>6</a:t>
                      </a:r>
                      <a:endParaRPr lang="en-US" sz="1100" b="0" i="0" u="none" strike="noStrike" dirty="0">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69,033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8,023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5,680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13,703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2017</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mn-lt"/>
                        </a:rPr>
                        <a:t>7</a:t>
                      </a:r>
                      <a:endParaRPr lang="en-US" sz="1100" b="0" i="0" u="none" strike="noStrike">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69,206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8,206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5,810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14,015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a:effectLst/>
                          <a:latin typeface="+mn-lt"/>
                        </a:rPr>
                        <a:t>2017</a:t>
                      </a:r>
                      <a:endParaRPr lang="en-US" sz="1100" b="0" i="0" u="none" strike="noStrike">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mn-lt"/>
                        </a:rPr>
                        <a:t>8</a:t>
                      </a:r>
                      <a:endParaRPr lang="en-US" sz="1100" b="0" i="0" u="none" strike="noStrike">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69,379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8,389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5,939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14,328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2017</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mn-lt"/>
                        </a:rPr>
                        <a:t>9</a:t>
                      </a:r>
                      <a:endParaRPr lang="en-US" sz="1100" b="0" i="0" u="none" strike="noStrike">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69,552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8,571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6,069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14,640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2017</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mn-lt"/>
                        </a:rPr>
                        <a:t>10</a:t>
                      </a:r>
                      <a:endParaRPr lang="en-US" sz="1100" b="0" i="0" u="none" strike="noStrike">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69,726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8,754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6,198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14,953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2017</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mn-lt"/>
                        </a:rPr>
                        <a:t>11</a:t>
                      </a:r>
                      <a:endParaRPr lang="en-US" sz="1100" b="0" i="0" u="none" strike="noStrike">
                        <a:solidFill>
                          <a:srgbClr val="000000"/>
                        </a:solidFill>
                        <a:effectLst/>
                        <a:latin typeface="+mn-lt"/>
                      </a:endParaRPr>
                    </a:p>
                  </a:txBody>
                  <a:tcPr marL="4873" marR="4873" marT="4873" marB="0" anchor="ctr"/>
                </a:tc>
                <a:tc>
                  <a:txBody>
                    <a:bodyPr/>
                    <a:lstStyle/>
                    <a:p>
                      <a:pPr algn="ctr" fontAlgn="b"/>
                      <a:r>
                        <a:rPr lang="en-US" sz="1100" u="none" strike="noStrike" dirty="0" smtClean="0">
                          <a:effectLst/>
                          <a:latin typeface="+mn-lt"/>
                        </a:rPr>
                        <a:t>69,901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b="0" i="0" u="none" strike="noStrike" dirty="0" smtClean="0">
                          <a:solidFill>
                            <a:srgbClr val="000000"/>
                          </a:solidFill>
                          <a:effectLst/>
                          <a:latin typeface="+mn-lt"/>
                        </a:rPr>
                        <a:t>8,937 </a:t>
                      </a:r>
                      <a:endParaRPr lang="en-US" sz="1100" b="0" i="0" u="none" strike="noStrike" dirty="0">
                        <a:solidFill>
                          <a:srgbClr val="000000"/>
                        </a:solidFill>
                        <a:effectLst/>
                        <a:latin typeface="+mn-lt"/>
                      </a:endParaRPr>
                    </a:p>
                  </a:txBody>
                  <a:tcPr marL="9525" marR="9525" marT="9525" marB="0" anchor="b"/>
                </a:tc>
                <a:tc>
                  <a:txBody>
                    <a:bodyPr/>
                    <a:lstStyle/>
                    <a:p>
                      <a:pPr algn="ctr" fontAlgn="ctr"/>
                      <a:r>
                        <a:rPr lang="en-US" sz="1100" b="0" i="0" u="none" strike="noStrike" dirty="0" smtClean="0">
                          <a:solidFill>
                            <a:srgbClr val="000000"/>
                          </a:solidFill>
                          <a:effectLst/>
                          <a:latin typeface="+mn-lt"/>
                        </a:rPr>
                        <a:t>6,328 </a:t>
                      </a:r>
                      <a:endParaRPr lang="en-US" sz="1100" b="0" i="0" u="none" strike="noStrike" dirty="0">
                        <a:solidFill>
                          <a:srgbClr val="000000"/>
                        </a:solidFill>
                        <a:effectLst/>
                        <a:latin typeface="+mn-lt"/>
                      </a:endParaRPr>
                    </a:p>
                  </a:txBody>
                  <a:tcPr marL="9525" marR="9525" marT="9525" marB="0" anchor="ctr"/>
                </a:tc>
                <a:tc>
                  <a:txBody>
                    <a:bodyPr/>
                    <a:lstStyle/>
                    <a:p>
                      <a:pPr algn="ctr" fontAlgn="b"/>
                      <a:r>
                        <a:rPr lang="en-US" sz="1100" u="none" strike="noStrike" dirty="0" smtClean="0">
                          <a:effectLst/>
                          <a:latin typeface="+mn-lt"/>
                        </a:rPr>
                        <a:t>15,265 </a:t>
                      </a:r>
                      <a:endParaRPr lang="en-US" sz="1100" b="0" i="0" u="none" strike="noStrike" dirty="0">
                        <a:solidFill>
                          <a:srgbClr val="000000"/>
                        </a:solidFill>
                        <a:effectLst/>
                        <a:latin typeface="+mn-lt"/>
                      </a:endParaRPr>
                    </a:p>
                  </a:txBody>
                  <a:tcPr marL="4873" marR="4873" marT="4873" marB="0" anchor="ctr"/>
                </a:tc>
                <a:tc vMerge="1">
                  <a:txBody>
                    <a:bodyPr/>
                    <a:lstStyle/>
                    <a:p>
                      <a:endParaRPr lang="en-US"/>
                    </a:p>
                  </a:txBody>
                  <a:tcPr/>
                </a:tc>
              </a:tr>
              <a:tr h="192873">
                <a:tc>
                  <a:txBody>
                    <a:bodyPr/>
                    <a:lstStyle/>
                    <a:p>
                      <a:pPr algn="ctr" fontAlgn="b"/>
                      <a:r>
                        <a:rPr lang="en-US" sz="1100" u="none" strike="noStrike" dirty="0">
                          <a:effectLst/>
                          <a:latin typeface="+mn-lt"/>
                        </a:rPr>
                        <a:t>2017</a:t>
                      </a:r>
                      <a:endParaRPr lang="en-US" sz="1100" b="0" i="0" u="none" strike="noStrike" dirty="0">
                        <a:solidFill>
                          <a:srgbClr val="000000"/>
                        </a:solidFill>
                        <a:effectLst/>
                        <a:latin typeface="+mn-lt"/>
                      </a:endParaRPr>
                    </a:p>
                  </a:txBody>
                  <a:tcPr marL="4873" marR="4873" marT="4873"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mn-lt"/>
                        </a:rPr>
                        <a:t>12</a:t>
                      </a:r>
                      <a:endParaRPr lang="en-US" sz="1100" b="0" i="0" u="none" strike="noStrike">
                        <a:solidFill>
                          <a:srgbClr val="000000"/>
                        </a:solidFill>
                        <a:effectLst/>
                        <a:latin typeface="+mn-lt"/>
                      </a:endParaRPr>
                    </a:p>
                  </a:txBody>
                  <a:tcPr marL="4873" marR="4873" marT="4873" marB="0" anchor="ctr">
                    <a:lnB w="1905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latin typeface="+mn-lt"/>
                        </a:rPr>
                        <a:t>70,075 </a:t>
                      </a:r>
                      <a:endParaRPr lang="en-US" sz="1100" b="0" i="0" u="none" strike="noStrike" dirty="0">
                        <a:solidFill>
                          <a:srgbClr val="000000"/>
                        </a:solidFill>
                        <a:effectLst/>
                        <a:latin typeface="+mn-lt"/>
                      </a:endParaRPr>
                    </a:p>
                  </a:txBody>
                  <a:tcPr marL="4873" marR="4873" marT="4873" marB="0" anchor="ctr">
                    <a:lnB w="1905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dirty="0" smtClean="0">
                          <a:solidFill>
                            <a:srgbClr val="000000"/>
                          </a:solidFill>
                          <a:effectLst/>
                          <a:latin typeface="+mn-lt"/>
                        </a:rPr>
                        <a:t>4,369 </a:t>
                      </a:r>
                      <a:endParaRPr lang="en-US" sz="1100" b="0" i="0" u="none" strike="noStrike" dirty="0">
                        <a:solidFill>
                          <a:srgbClr val="000000"/>
                        </a:solidFill>
                        <a:effectLst/>
                        <a:latin typeface="+mn-lt"/>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mn-lt"/>
                        </a:rPr>
                        <a:t>9,120 </a:t>
                      </a:r>
                      <a:endParaRPr lang="en-US" sz="1100" b="0" i="0" u="none" strike="noStrike" dirty="0">
                        <a:solidFill>
                          <a:srgbClr val="000000"/>
                        </a:solidFill>
                        <a:effectLst/>
                        <a:latin typeface="+mn-lt"/>
                      </a:endParaRPr>
                    </a:p>
                  </a:txBody>
                  <a:tcPr marL="9525" marR="9525" marT="9525" marB="0" anchor="b">
                    <a:lnB w="1905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6,457 </a:t>
                      </a:r>
                      <a:endParaRPr lang="en-US" sz="1100" b="0" i="0" u="none" strike="noStrike" dirty="0">
                        <a:solidFill>
                          <a:srgbClr val="000000"/>
                        </a:solidFill>
                        <a:effectLst/>
                        <a:latin typeface="+mn-lt"/>
                      </a:endParaRP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latin typeface="+mn-lt"/>
                        </a:rPr>
                        <a:t>15,578 </a:t>
                      </a:r>
                      <a:endParaRPr lang="en-US" sz="1100" b="0" i="0" u="none" strike="noStrike" dirty="0">
                        <a:solidFill>
                          <a:srgbClr val="000000"/>
                        </a:solidFill>
                        <a:effectLst/>
                        <a:latin typeface="+mn-lt"/>
                      </a:endParaRPr>
                    </a:p>
                  </a:txBody>
                  <a:tcPr marL="4873" marR="4873" marT="4873" marB="0" anchor="ctr">
                    <a:lnB w="19050" cap="flat" cmpd="sng" algn="ctr">
                      <a:solidFill>
                        <a:schemeClr val="tx1"/>
                      </a:solidFill>
                      <a:prstDash val="solid"/>
                      <a:round/>
                      <a:headEnd type="none" w="med" len="med"/>
                      <a:tailEnd type="none" w="med" len="med"/>
                    </a:lnB>
                  </a:tcPr>
                </a:tc>
                <a:tc vMerge="1">
                  <a:txBody>
                    <a:bodyPr/>
                    <a:lstStyle/>
                    <a:p>
                      <a:endParaRPr lang="en-US"/>
                    </a:p>
                  </a:txBody>
                  <a:tcPr/>
                </a:tc>
              </a:tr>
            </a:tbl>
          </a:graphicData>
        </a:graphic>
      </p:graphicFrame>
    </p:spTree>
    <p:extLst>
      <p:ext uri="{BB962C8B-B14F-4D97-AF65-F5344CB8AC3E}">
        <p14:creationId xmlns:p14="http://schemas.microsoft.com/office/powerpoint/2010/main" val="4116535529"/>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mbria" pitchFamily="18" charset="0"/>
              </a:rPr>
              <a:t>Ex Ante Load Impacts – PTR Only</a:t>
            </a:r>
            <a:endParaRPr lang="en-US"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18</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461859550"/>
              </p:ext>
            </p:extLst>
          </p:nvPr>
        </p:nvGraphicFramePr>
        <p:xfrm>
          <a:off x="838200" y="2438400"/>
          <a:ext cx="7467600" cy="2934978"/>
        </p:xfrm>
        <a:graphic>
          <a:graphicData uri="http://schemas.openxmlformats.org/drawingml/2006/table">
            <a:tbl>
              <a:tblPr>
                <a:tableStyleId>{5C22544A-7EE6-4342-B048-85BDC9FD1C3A}</a:tableStyleId>
              </a:tblPr>
              <a:tblGrid>
                <a:gridCol w="933450"/>
                <a:gridCol w="933450"/>
                <a:gridCol w="933450"/>
                <a:gridCol w="933450"/>
                <a:gridCol w="933450"/>
                <a:gridCol w="933450"/>
                <a:gridCol w="933450"/>
                <a:gridCol w="933450"/>
              </a:tblGrid>
              <a:tr h="457200">
                <a:tc rowSpan="2">
                  <a:txBody>
                    <a:bodyPr/>
                    <a:lstStyle/>
                    <a:p>
                      <a:pPr algn="ctr" fontAlgn="ctr"/>
                      <a:r>
                        <a:rPr lang="en-US" sz="1400" b="1" u="none" strike="noStrike" dirty="0">
                          <a:effectLst/>
                        </a:rPr>
                        <a:t>Day / Type</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fontAlgn="ctr"/>
                      <a:r>
                        <a:rPr lang="en-US" sz="1400" b="1" u="none" strike="noStrike" dirty="0">
                          <a:effectLst/>
                        </a:rPr>
                        <a:t>Month</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6">
                  <a:txBody>
                    <a:bodyPr/>
                    <a:lstStyle/>
                    <a:p>
                      <a:pPr algn="ctr" fontAlgn="ctr"/>
                      <a:r>
                        <a:rPr lang="en-US" sz="1400" b="1" u="none" strike="noStrike" dirty="0">
                          <a:effectLst/>
                        </a:rPr>
                        <a:t>1-in-2</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5706">
                <a:tc vMerge="1">
                  <a:txBody>
                    <a:bodyPr/>
                    <a:lstStyle/>
                    <a:p>
                      <a:endParaRPr lang="en-US"/>
                    </a:p>
                  </a:txBody>
                  <a:tcPr/>
                </a:tc>
                <a:tc vMerge="1">
                  <a:txBody>
                    <a:bodyPr/>
                    <a:lstStyle/>
                    <a:p>
                      <a:endParaRPr lang="en-US"/>
                    </a:p>
                  </a:txBody>
                  <a:tcPr/>
                </a:tc>
                <a:tc>
                  <a:txBody>
                    <a:bodyPr/>
                    <a:lstStyle/>
                    <a:p>
                      <a:pPr algn="ctr" fontAlgn="ctr"/>
                      <a:r>
                        <a:rPr lang="en-US" sz="1400" b="1" u="none" strike="noStrike" dirty="0">
                          <a:effectLst/>
                        </a:rPr>
                        <a:t>Avg. Hourly Reference Load (kWh)</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Avg. Hourly Observed Load (kWh)</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Avg. Hourly Impact (kWh)</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Percent Load Reduction</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Enrollment Forecast</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Avg. Total Hourly Impact (MWh)</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86036">
                <a:tc>
                  <a:txBody>
                    <a:bodyPr/>
                    <a:lstStyle/>
                    <a:p>
                      <a:pPr algn="ctr" fontAlgn="ctr"/>
                      <a:r>
                        <a:rPr lang="en-US" sz="1400" b="1" u="none" strike="noStrike" dirty="0">
                          <a:effectLst/>
                        </a:rPr>
                        <a:t>Typical Event Day</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Aug 2017</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1.17</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1.13</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0.04</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3.3%</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67,286</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2.67</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86036">
                <a:tc>
                  <a:txBody>
                    <a:bodyPr/>
                    <a:lstStyle/>
                    <a:p>
                      <a:pPr algn="ctr" fontAlgn="ctr"/>
                      <a:r>
                        <a:rPr lang="en-US" sz="1400" b="1" u="none" strike="noStrike" dirty="0">
                          <a:effectLst/>
                        </a:rPr>
                        <a:t>Typical Event Day</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Aug 2026</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1.17</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1.13</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0.04</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3.3%</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70,075</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2.73</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8024124"/>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latin typeface="Cambria" pitchFamily="18" charset="0"/>
              </a:rPr>
              <a:t>Ex Ante Load Impacts –SCTD Only</a:t>
            </a:r>
            <a:endParaRPr lang="en-US" sz="44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19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043463565"/>
              </p:ext>
            </p:extLst>
          </p:nvPr>
        </p:nvGraphicFramePr>
        <p:xfrm>
          <a:off x="533400" y="1905000"/>
          <a:ext cx="8001000" cy="4114802"/>
        </p:xfrm>
        <a:graphic>
          <a:graphicData uri="http://schemas.openxmlformats.org/drawingml/2006/table">
            <a:tbl>
              <a:tblPr>
                <a:tableStyleId>{5C22544A-7EE6-4342-B048-85BDC9FD1C3A}</a:tableStyleId>
              </a:tblPr>
              <a:tblGrid>
                <a:gridCol w="889000"/>
                <a:gridCol w="889000"/>
                <a:gridCol w="889000"/>
                <a:gridCol w="889000"/>
                <a:gridCol w="889000"/>
                <a:gridCol w="889000"/>
                <a:gridCol w="889000"/>
                <a:gridCol w="889000"/>
                <a:gridCol w="889000"/>
              </a:tblGrid>
              <a:tr h="366148">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Control Strategy</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Day / Type</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Month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6">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1-in-2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3792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Avg. Hourly Reference Load (kWh)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Avg. Hourly Observed Load (kWh)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Avg. Hourly Impact (kWh)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Percent Load Reduction</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Enrollment Forecast</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Avg. Total Hourly Impact (MWh)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05632">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4 Degree Setback</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Typical Event Day</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u="none" strike="noStrike" kern="1200" dirty="0">
                          <a:solidFill>
                            <a:schemeClr val="dk1"/>
                          </a:solidFill>
                          <a:effectLst/>
                          <a:latin typeface="+mn-lt"/>
                          <a:ea typeface="+mn-ea"/>
                          <a:cs typeface="+mn-cs"/>
                        </a:rPr>
                        <a:t>1.62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u="none" strike="noStrike" kern="1200">
                          <a:solidFill>
                            <a:schemeClr val="dk1"/>
                          </a:solidFill>
                          <a:effectLst/>
                          <a:latin typeface="+mn-lt"/>
                          <a:ea typeface="+mn-ea"/>
                          <a:cs typeface="+mn-cs"/>
                        </a:rPr>
                        <a:t>1.36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u="none" strike="noStrike" kern="1200">
                          <a:solidFill>
                            <a:schemeClr val="dk1"/>
                          </a:solidFill>
                          <a:effectLst/>
                          <a:latin typeface="+mn-lt"/>
                          <a:ea typeface="+mn-ea"/>
                          <a:cs typeface="+mn-cs"/>
                        </a:rPr>
                        <a:t>0.25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u="none" strike="noStrike" kern="1200">
                          <a:solidFill>
                            <a:schemeClr val="dk1"/>
                          </a:solidFill>
                          <a:effectLst/>
                          <a:latin typeface="+mn-lt"/>
                          <a:ea typeface="+mn-ea"/>
                          <a:cs typeface="+mn-cs"/>
                        </a:rPr>
                        <a:t>15.6%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3,093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0.78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66148">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u="none" strike="noStrike" kern="1200">
                          <a:solidFill>
                            <a:schemeClr val="dk1"/>
                          </a:solidFill>
                          <a:effectLst/>
                          <a:latin typeface="+mn-lt"/>
                          <a:ea typeface="+mn-ea"/>
                          <a:cs typeface="+mn-cs"/>
                        </a:rPr>
                        <a:t>1.62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u="none" strike="noStrike" kern="1200">
                          <a:solidFill>
                            <a:schemeClr val="dk1"/>
                          </a:solidFill>
                          <a:effectLst/>
                          <a:latin typeface="+mn-lt"/>
                          <a:ea typeface="+mn-ea"/>
                          <a:cs typeface="+mn-cs"/>
                        </a:rPr>
                        <a:t>1.36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u="none" strike="noStrike" kern="1200">
                          <a:solidFill>
                            <a:schemeClr val="dk1"/>
                          </a:solidFill>
                          <a:effectLst/>
                          <a:latin typeface="+mn-lt"/>
                          <a:ea typeface="+mn-ea"/>
                          <a:cs typeface="+mn-cs"/>
                        </a:rPr>
                        <a:t>0.25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u="none" strike="noStrike" kern="1200">
                          <a:solidFill>
                            <a:schemeClr val="dk1"/>
                          </a:solidFill>
                          <a:effectLst/>
                          <a:latin typeface="+mn-lt"/>
                          <a:ea typeface="+mn-ea"/>
                          <a:cs typeface="+mn-cs"/>
                        </a:rPr>
                        <a:t>15.6%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3,363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0.85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23068">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50% Cycle</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Typical Event Day</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1.53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0.17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2,805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0.48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66148">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1.53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0.17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3,049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0.52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66148">
                <a:tc rowSpan="2">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All</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Typical Event Day</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0.22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13.7%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5,939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1.28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83583">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0.22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13.7%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a:solidFill>
                            <a:schemeClr val="dk1"/>
                          </a:solidFill>
                          <a:effectLst/>
                          <a:latin typeface="+mn-lt"/>
                          <a:ea typeface="+mn-ea"/>
                          <a:cs typeface="+mn-cs"/>
                        </a:rPr>
                        <a:t>6,457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kern="1200" dirty="0">
                          <a:solidFill>
                            <a:schemeClr val="dk1"/>
                          </a:solidFill>
                          <a:effectLst/>
                          <a:latin typeface="+mn-lt"/>
                          <a:ea typeface="+mn-ea"/>
                          <a:cs typeface="+mn-cs"/>
                        </a:rPr>
                        <a:t>1.39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2027119"/>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637"/>
            <a:ext cx="8229600" cy="4525963"/>
          </a:xfrm>
        </p:spPr>
        <p:txBody>
          <a:bodyPr/>
          <a:lstStyle/>
          <a:p>
            <a:r>
              <a:rPr lang="en-US" dirty="0" smtClean="0">
                <a:latin typeface="+mn-lt"/>
              </a:rPr>
              <a:t>Program Overviews</a:t>
            </a:r>
            <a:br>
              <a:rPr lang="en-US" dirty="0" smtClean="0">
                <a:latin typeface="+mn-lt"/>
              </a:rPr>
            </a:br>
            <a:endParaRPr lang="en-US" dirty="0" smtClean="0">
              <a:latin typeface="+mn-lt"/>
            </a:endParaRPr>
          </a:p>
          <a:p>
            <a:r>
              <a:rPr lang="en-US" dirty="0" smtClean="0">
                <a:latin typeface="+mn-lt"/>
              </a:rPr>
              <a:t>Methods</a:t>
            </a:r>
            <a:br>
              <a:rPr lang="en-US" dirty="0" smtClean="0">
                <a:latin typeface="+mn-lt"/>
              </a:rPr>
            </a:br>
            <a:endParaRPr lang="en-US" dirty="0" smtClean="0">
              <a:latin typeface="+mn-lt"/>
            </a:endParaRPr>
          </a:p>
          <a:p>
            <a:r>
              <a:rPr lang="en-US" dirty="0" smtClean="0">
                <a:latin typeface="+mn-lt"/>
              </a:rPr>
              <a:t>Ex-post Results</a:t>
            </a:r>
            <a:br>
              <a:rPr lang="en-US" dirty="0" smtClean="0">
                <a:latin typeface="+mn-lt"/>
              </a:rPr>
            </a:br>
            <a:endParaRPr lang="en-US" dirty="0" smtClean="0">
              <a:latin typeface="+mn-lt"/>
            </a:endParaRPr>
          </a:p>
          <a:p>
            <a:r>
              <a:rPr lang="en-US" dirty="0" smtClean="0">
                <a:latin typeface="+mn-lt"/>
              </a:rPr>
              <a:t>Ex-Ante Estimates</a:t>
            </a:r>
          </a:p>
        </p:txBody>
      </p:sp>
      <p:sp>
        <p:nvSpPr>
          <p:cNvPr id="3" name="Title 2"/>
          <p:cNvSpPr>
            <a:spLocks noGrp="1"/>
          </p:cNvSpPr>
          <p:nvPr>
            <p:ph type="title"/>
          </p:nvPr>
        </p:nvSpPr>
        <p:spPr>
          <a:xfrm>
            <a:off x="436123" y="944562"/>
            <a:ext cx="8229600" cy="655638"/>
          </a:xfrm>
        </p:spPr>
        <p:txBody>
          <a:bodyPr/>
          <a:lstStyle/>
          <a:p>
            <a:r>
              <a:rPr lang="en-US" sz="2800" dirty="0" smtClean="0">
                <a:latin typeface="Cambria" pitchFamily="18" charset="0"/>
              </a:rPr>
              <a:t>Introduction</a:t>
            </a:r>
            <a:endParaRPr lang="en-US" sz="2800" dirty="0">
              <a:latin typeface="Cambria" pitchFamily="18" charset="0"/>
            </a:endParaRPr>
          </a:p>
        </p:txBody>
      </p:sp>
      <p:sp>
        <p:nvSpPr>
          <p:cNvPr id="4" name="Slide Number Placeholder 3"/>
          <p:cNvSpPr>
            <a:spLocks noGrp="1"/>
          </p:cNvSpPr>
          <p:nvPr>
            <p:ph type="sldNum" sz="quarter" idx="4"/>
          </p:nvPr>
        </p:nvSpPr>
        <p:spPr/>
        <p:txBody>
          <a:bodyPr/>
          <a:lstStyle/>
          <a:p>
            <a:fld id="{4580AA39-F331-4722-8E56-C0DE743E6BE8}" type="slidenum">
              <a:rPr lang="en-US" smtClean="0"/>
              <a:pPr/>
              <a:t>2</a:t>
            </a:fld>
            <a:endParaRPr lang="en-US" dirty="0"/>
          </a:p>
        </p:txBody>
      </p:sp>
    </p:spTree>
    <p:extLst>
      <p:ext uri="{BB962C8B-B14F-4D97-AF65-F5344CB8AC3E}">
        <p14:creationId xmlns:p14="http://schemas.microsoft.com/office/powerpoint/2010/main" val="2346837441"/>
      </p:ext>
    </p:extLst>
  </p:cSld>
  <p:clrMapOvr>
    <a:masterClrMapping/>
  </p:clrMapOvr>
  <mc:AlternateContent xmlns:mc="http://schemas.openxmlformats.org/markup-compatibility/2006" xmlns:p14="http://schemas.microsoft.com/office/powerpoint/2010/main">
    <mc:Choice Requires="p14">
      <p:transition spd="slow" p14:dur="2000" advTm="42157"/>
    </mc:Choice>
    <mc:Fallback xmlns="">
      <p:transition spd="slow" advTm="4215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latin typeface="Cambria" pitchFamily="18" charset="0"/>
              </a:rPr>
              <a:t>Ex Ante Load Impacts – PTR Dually Enrolled in SCTD</a:t>
            </a:r>
            <a:endParaRPr lang="en-US"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20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28663389"/>
              </p:ext>
            </p:extLst>
          </p:nvPr>
        </p:nvGraphicFramePr>
        <p:xfrm>
          <a:off x="533400" y="1905000"/>
          <a:ext cx="8001000" cy="4114802"/>
        </p:xfrm>
        <a:graphic>
          <a:graphicData uri="http://schemas.openxmlformats.org/drawingml/2006/table">
            <a:tbl>
              <a:tblPr>
                <a:tableStyleId>{5C22544A-7EE6-4342-B048-85BDC9FD1C3A}</a:tableStyleId>
              </a:tblPr>
              <a:tblGrid>
                <a:gridCol w="889000"/>
                <a:gridCol w="889000"/>
                <a:gridCol w="889000"/>
                <a:gridCol w="889000"/>
                <a:gridCol w="889000"/>
                <a:gridCol w="889000"/>
                <a:gridCol w="889000"/>
                <a:gridCol w="889000"/>
                <a:gridCol w="889000"/>
              </a:tblGrid>
              <a:tr h="366148">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Control Strategy</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Day / Type</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Month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6">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1-in-2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3792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Avg. Hourly Reference Load (kWh)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Avg. Hourly Observed Load (kWh)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Avg. Hourly Impact (kWh)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Percent Load Reduction</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Enrollment Forecast</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Avg. Total Hourly Impact (MWh)</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05632">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4 Degree Setback</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Typical Event Day</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1.59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0.40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25.4%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4,470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66148">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dirty="0">
                          <a:solidFill>
                            <a:schemeClr val="dk1"/>
                          </a:solidFill>
                          <a:effectLst/>
                          <a:latin typeface="+mn-lt"/>
                          <a:ea typeface="+mn-ea"/>
                          <a:cs typeface="+mn-cs"/>
                        </a:rPr>
                        <a:t>1.59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0.40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25.4%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4,860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1.96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23068">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50% Cycle</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Typical Event Day</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dirty="0">
                          <a:solidFill>
                            <a:schemeClr val="dk1"/>
                          </a:solidFill>
                          <a:effectLst/>
                          <a:latin typeface="+mn-lt"/>
                          <a:ea typeface="+mn-ea"/>
                          <a:cs typeface="+mn-cs"/>
                        </a:rPr>
                        <a:t>1.51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0.31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20.5%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3,762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66148">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1.51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0.31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20.5%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4,090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1.27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66148">
                <a:tc rowSpan="2">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All</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Typical Event Day</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1.55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1.19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0.36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23.4%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8,389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3.05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83583">
                <a:tc vMerge="1">
                  <a:txBody>
                    <a:bodyPr/>
                    <a:lstStyle/>
                    <a:p>
                      <a:endParaRPr lang="en-US"/>
                    </a:p>
                  </a:txBody>
                  <a:tcPr/>
                </a:tc>
                <a:tc vMerge="1">
                  <a:txBody>
                    <a:bodyPr/>
                    <a:lstStyle/>
                    <a:p>
                      <a:endParaRPr lang="en-US"/>
                    </a:p>
                  </a:txBody>
                  <a:tcP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Aug 2026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1.55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1.19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dirty="0">
                          <a:solidFill>
                            <a:schemeClr val="dk1"/>
                          </a:solidFill>
                          <a:effectLst/>
                          <a:latin typeface="+mn-lt"/>
                          <a:ea typeface="+mn-ea"/>
                          <a:cs typeface="+mn-cs"/>
                        </a:rPr>
                        <a:t>0.36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23.4%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a:solidFill>
                            <a:schemeClr val="dk1"/>
                          </a:solidFill>
                          <a:effectLst/>
                          <a:latin typeface="+mn-lt"/>
                          <a:ea typeface="+mn-ea"/>
                          <a:cs typeface="+mn-cs"/>
                        </a:rPr>
                        <a:t>9,120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400" u="none" strike="noStrike" kern="1200" dirty="0">
                          <a:solidFill>
                            <a:schemeClr val="dk1"/>
                          </a:solidFill>
                          <a:effectLst/>
                          <a:latin typeface="+mn-lt"/>
                          <a:ea typeface="+mn-ea"/>
                          <a:cs typeface="+mn-cs"/>
                        </a:rPr>
                        <a:t>3.32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5195273"/>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Cambria" pitchFamily="18" charset="0"/>
              </a:rPr>
              <a:t>Ex </a:t>
            </a:r>
            <a:r>
              <a:rPr lang="en-US" sz="3200" dirty="0" smtClean="0">
                <a:latin typeface="Cambria" pitchFamily="18" charset="0"/>
              </a:rPr>
              <a:t>Ante/Ex Post Comparison – PTR </a:t>
            </a:r>
            <a:r>
              <a:rPr lang="en-US" sz="3200" dirty="0">
                <a:latin typeface="Cambria" pitchFamily="18" charset="0"/>
              </a:rPr>
              <a:t>Only</a:t>
            </a:r>
            <a:endParaRPr lang="en-US" sz="44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21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17356997"/>
              </p:ext>
            </p:extLst>
          </p:nvPr>
        </p:nvGraphicFramePr>
        <p:xfrm>
          <a:off x="647700" y="2133600"/>
          <a:ext cx="7848600" cy="3733800"/>
        </p:xfrm>
        <a:graphic>
          <a:graphicData uri="http://schemas.openxmlformats.org/drawingml/2006/table">
            <a:tbl>
              <a:tblPr>
                <a:tableStyleId>{5C22544A-7EE6-4342-B048-85BDC9FD1C3A}</a:tableStyleId>
              </a:tblPr>
              <a:tblGrid>
                <a:gridCol w="981075"/>
                <a:gridCol w="981075"/>
                <a:gridCol w="981075"/>
                <a:gridCol w="981075"/>
                <a:gridCol w="981075"/>
                <a:gridCol w="981075"/>
                <a:gridCol w="981075"/>
                <a:gridCol w="981075"/>
              </a:tblGrid>
              <a:tr h="1388329">
                <a:tc>
                  <a:txBody>
                    <a:bodyPr/>
                    <a:lstStyle/>
                    <a:p>
                      <a:pPr algn="ctr" fontAlgn="ctr"/>
                      <a:r>
                        <a:rPr lang="en-US" sz="1400" b="1" u="none" strike="noStrike" dirty="0">
                          <a:effectLst/>
                        </a:rPr>
                        <a:t>Participant Segment</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Weather Year</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Day / Type</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Hourly Reference Load (kW)</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Hourly Observed Load (kW)</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Hourly Impact (kW)</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Percent Load Reduction</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°F</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184581">
                <a:tc rowSpan="2">
                  <a:txBody>
                    <a:bodyPr/>
                    <a:lstStyle/>
                    <a:p>
                      <a:pPr algn="ctr" fontAlgn="ctr"/>
                      <a:r>
                        <a:rPr lang="en-US" sz="1400" b="1" u="none" strike="noStrike" dirty="0">
                          <a:effectLst/>
                        </a:rPr>
                        <a:t>PTR Only</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1-In-2</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August System Peak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1.20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1.16</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0.04</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3.4%</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81.37</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160890">
                <a:tc vMerge="1">
                  <a:txBody>
                    <a:bodyPr/>
                    <a:lstStyle/>
                    <a:p>
                      <a:endParaRPr lang="en-US"/>
                    </a:p>
                  </a:txBody>
                  <a:tcPr/>
                </a:tc>
                <a:tc>
                  <a:txBody>
                    <a:bodyPr/>
                    <a:lstStyle/>
                    <a:p>
                      <a:pPr algn="ctr" fontAlgn="ctr"/>
                      <a:r>
                        <a:rPr lang="en-US" sz="1400" b="1" u="none" strike="noStrike" dirty="0">
                          <a:effectLst/>
                        </a:rPr>
                        <a:t>Ex Post</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Ex Post Average Event Day</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1.59</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1.52</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0.06</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4.0%</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90.94</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4261797"/>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latin typeface="Cambria" pitchFamily="18" charset="0"/>
              </a:rPr>
              <a:t>Ex </a:t>
            </a:r>
            <a:r>
              <a:rPr lang="en-US" sz="2800" dirty="0" smtClean="0">
                <a:latin typeface="Cambria" pitchFamily="18" charset="0"/>
              </a:rPr>
              <a:t>Ante/Ex Post Comparison – SCTD Only</a:t>
            </a:r>
            <a:endParaRPr lang="en-US" sz="40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22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84771360"/>
              </p:ext>
            </p:extLst>
          </p:nvPr>
        </p:nvGraphicFramePr>
        <p:xfrm>
          <a:off x="457200" y="1676402"/>
          <a:ext cx="8077203" cy="4760595"/>
        </p:xfrm>
        <a:graphic>
          <a:graphicData uri="http://schemas.openxmlformats.org/drawingml/2006/table">
            <a:tbl>
              <a:tblPr>
                <a:tableStyleId>{5C22544A-7EE6-4342-B048-85BDC9FD1C3A}</a:tableStyleId>
              </a:tblPr>
              <a:tblGrid>
                <a:gridCol w="897467"/>
                <a:gridCol w="897467"/>
                <a:gridCol w="897467"/>
                <a:gridCol w="897467"/>
                <a:gridCol w="897467"/>
                <a:gridCol w="897467"/>
                <a:gridCol w="897467"/>
                <a:gridCol w="897467"/>
                <a:gridCol w="897467"/>
              </a:tblGrid>
              <a:tr h="732434">
                <a:tc>
                  <a:txBody>
                    <a:bodyPr/>
                    <a:lstStyle/>
                    <a:p>
                      <a:pPr algn="ctr" fontAlgn="ctr"/>
                      <a:r>
                        <a:rPr lang="en-US" sz="1400" b="1" u="none" strike="noStrike" dirty="0">
                          <a:effectLst/>
                        </a:rPr>
                        <a:t>Participant Segment</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Control Strategy</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Weather Year</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Day / Type</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Hourly Reference Load (kW)</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Hourly Observed Load (kW)</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Hourly Impact (kW)</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Percent Load Reduction</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°F</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4944">
                <a:tc rowSpan="6">
                  <a:txBody>
                    <a:bodyPr/>
                    <a:lstStyle/>
                    <a:p>
                      <a:pPr algn="ctr" fontAlgn="ctr"/>
                      <a:r>
                        <a:rPr lang="en-US" sz="1400" b="1" u="none" strike="noStrike" dirty="0" smtClean="0">
                          <a:effectLst/>
                        </a:rPr>
                        <a:t>SCTD Only</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fontAlgn="ctr"/>
                      <a:r>
                        <a:rPr lang="en-US" sz="1400" b="1" u="none" strike="noStrike" dirty="0">
                          <a:effectLst/>
                        </a:rPr>
                        <a:t>4 Degree Setback</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1-In-2</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August System Peak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1.65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0.26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15.8%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82.12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2444">
                <a:tc vMerge="1">
                  <a:txBody>
                    <a:bodyPr/>
                    <a:lstStyle/>
                    <a:p>
                      <a:endParaRPr lang="en-US"/>
                    </a:p>
                  </a:txBody>
                  <a:tcPr/>
                </a:tc>
                <a:tc vMerge="1">
                  <a:txBody>
                    <a:bodyPr/>
                    <a:lstStyle/>
                    <a:p>
                      <a:endParaRPr lang="en-US"/>
                    </a:p>
                  </a:txBody>
                  <a:tcPr/>
                </a:tc>
                <a:tc>
                  <a:txBody>
                    <a:bodyPr/>
                    <a:lstStyle/>
                    <a:p>
                      <a:pPr algn="ctr" fontAlgn="ctr"/>
                      <a:r>
                        <a:rPr lang="en-US" sz="1400" b="1" u="none" strike="noStrike">
                          <a:effectLst/>
                        </a:rPr>
                        <a:t>Ex Post</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Ex Post Average Event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2.42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2.08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0.34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14.0%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92.38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2444">
                <a:tc vMerge="1">
                  <a:txBody>
                    <a:bodyPr/>
                    <a:lstStyle/>
                    <a:p>
                      <a:endParaRPr lang="en-US"/>
                    </a:p>
                  </a:txBody>
                  <a:tcPr/>
                </a:tc>
                <a:tc rowSpan="2">
                  <a:txBody>
                    <a:bodyPr/>
                    <a:lstStyle/>
                    <a:p>
                      <a:pPr algn="ctr" fontAlgn="ctr"/>
                      <a:r>
                        <a:rPr lang="en-US" sz="1400" b="1" u="none" strike="noStrike" dirty="0">
                          <a:effectLst/>
                        </a:rPr>
                        <a:t>50% Cycle</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1-In-2</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August System Peak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1.56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0.18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82.13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2444">
                <a:tc vMerge="1">
                  <a:txBody>
                    <a:bodyPr/>
                    <a:lstStyle/>
                    <a:p>
                      <a:endParaRPr lang="en-US"/>
                    </a:p>
                  </a:txBody>
                  <a:tcPr/>
                </a:tc>
                <a:tc vMerge="1">
                  <a:txBody>
                    <a:bodyPr/>
                    <a:lstStyle/>
                    <a:p>
                      <a:endParaRPr lang="en-US"/>
                    </a:p>
                  </a:txBody>
                  <a:tcPr/>
                </a:tc>
                <a:tc>
                  <a:txBody>
                    <a:bodyPr/>
                    <a:lstStyle/>
                    <a:p>
                      <a:pPr algn="ctr" fontAlgn="ctr"/>
                      <a:r>
                        <a:rPr lang="en-US" sz="1400" b="1" u="none" strike="noStrike">
                          <a:effectLst/>
                        </a:rPr>
                        <a:t>Ex Post</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Ex Post Average Event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2.29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2.08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0.20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8.9%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92.27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2444">
                <a:tc vMerge="1">
                  <a:txBody>
                    <a:bodyPr/>
                    <a:lstStyle/>
                    <a:p>
                      <a:endParaRPr lang="en-US"/>
                    </a:p>
                  </a:txBody>
                  <a:tcPr/>
                </a:tc>
                <a:tc rowSpan="2">
                  <a:txBody>
                    <a:bodyPr/>
                    <a:lstStyle/>
                    <a:p>
                      <a:pPr algn="ctr" fontAlgn="ctr"/>
                      <a:r>
                        <a:rPr lang="en-US" sz="1400" b="1" u="none" strike="noStrike" dirty="0">
                          <a:effectLst/>
                        </a:rPr>
                        <a:t>ALL</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1-In-2</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August System Peak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1.61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0.22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82.13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2444">
                <a:tc vMerge="1">
                  <a:txBody>
                    <a:bodyPr/>
                    <a:lstStyle/>
                    <a:p>
                      <a:endParaRPr lang="en-US"/>
                    </a:p>
                  </a:txBody>
                  <a:tcPr/>
                </a:tc>
                <a:tc vMerge="1">
                  <a:txBody>
                    <a:bodyPr/>
                    <a:lstStyle/>
                    <a:p>
                      <a:endParaRPr lang="en-US"/>
                    </a:p>
                  </a:txBody>
                  <a:tcPr/>
                </a:tc>
                <a:tc>
                  <a:txBody>
                    <a:bodyPr/>
                    <a:lstStyle/>
                    <a:p>
                      <a:pPr algn="ctr" fontAlgn="ctr"/>
                      <a:r>
                        <a:rPr lang="en-US" sz="1400" b="1" u="none" strike="noStrike" dirty="0">
                          <a:effectLst/>
                        </a:rPr>
                        <a:t>Ex Post</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Ex Post Average Event Day</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2.36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2.08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0.28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11.9%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92.34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1458596"/>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latin typeface="Cambria" pitchFamily="18" charset="0"/>
              </a:rPr>
              <a:t>Ex </a:t>
            </a:r>
            <a:r>
              <a:rPr lang="en-US" sz="2000" dirty="0" smtClean="0">
                <a:latin typeface="Cambria" pitchFamily="18" charset="0"/>
              </a:rPr>
              <a:t>Ante/Ex Post Comparison – PTR Dually Enrolled in SCTD</a:t>
            </a:r>
            <a:endParaRPr lang="en-US" sz="32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23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76805770"/>
              </p:ext>
            </p:extLst>
          </p:nvPr>
        </p:nvGraphicFramePr>
        <p:xfrm>
          <a:off x="457200" y="1676402"/>
          <a:ext cx="8077203" cy="4760595"/>
        </p:xfrm>
        <a:graphic>
          <a:graphicData uri="http://schemas.openxmlformats.org/drawingml/2006/table">
            <a:tbl>
              <a:tblPr>
                <a:tableStyleId>{5C22544A-7EE6-4342-B048-85BDC9FD1C3A}</a:tableStyleId>
              </a:tblPr>
              <a:tblGrid>
                <a:gridCol w="897467"/>
                <a:gridCol w="897467"/>
                <a:gridCol w="897467"/>
                <a:gridCol w="897467"/>
                <a:gridCol w="897467"/>
                <a:gridCol w="897467"/>
                <a:gridCol w="897467"/>
                <a:gridCol w="897467"/>
                <a:gridCol w="897467"/>
              </a:tblGrid>
              <a:tr h="732434">
                <a:tc>
                  <a:txBody>
                    <a:bodyPr/>
                    <a:lstStyle/>
                    <a:p>
                      <a:pPr algn="ctr" fontAlgn="ctr"/>
                      <a:r>
                        <a:rPr lang="en-US" sz="1400" b="1" u="none" strike="noStrike" dirty="0">
                          <a:effectLst/>
                        </a:rPr>
                        <a:t>Participant Segment</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Control Strategy</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Weather Year</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Day / Type</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Hourly Reference Load (kW)</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Hourly Observed Load (kW)</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Hourly Impact (kW)</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Percent Load Reduction</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Average °F</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4944">
                <a:tc rowSpan="6">
                  <a:txBody>
                    <a:bodyPr/>
                    <a:lstStyle/>
                    <a:p>
                      <a:pPr algn="ctr" fontAlgn="ctr"/>
                      <a:r>
                        <a:rPr lang="en-US" sz="1400" b="1" u="none" strike="noStrike" dirty="0">
                          <a:effectLst/>
                        </a:rPr>
                        <a:t>PTR/SCTD</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fontAlgn="ctr"/>
                      <a:r>
                        <a:rPr lang="en-US" sz="1400" b="1" u="none" strike="noStrike" dirty="0">
                          <a:effectLst/>
                        </a:rPr>
                        <a:t>4 Degree Setback</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1-In-2</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August System Peak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1.62</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1.21</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0.42</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25.7%</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82.06</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2444">
                <a:tc vMerge="1">
                  <a:txBody>
                    <a:bodyPr/>
                    <a:lstStyle/>
                    <a:p>
                      <a:endParaRPr lang="en-US"/>
                    </a:p>
                  </a:txBody>
                  <a:tcPr/>
                </a:tc>
                <a:tc vMerge="1">
                  <a:txBody>
                    <a:bodyPr/>
                    <a:lstStyle/>
                    <a:p>
                      <a:endParaRPr lang="en-US"/>
                    </a:p>
                  </a:txBody>
                  <a:tcPr/>
                </a:tc>
                <a:tc>
                  <a:txBody>
                    <a:bodyPr/>
                    <a:lstStyle/>
                    <a:p>
                      <a:pPr algn="ctr" fontAlgn="ctr"/>
                      <a:r>
                        <a:rPr lang="en-US" sz="1400" b="1" u="none" strike="noStrike">
                          <a:effectLst/>
                        </a:rPr>
                        <a:t>Ex Post</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Ex Post Average Event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2.40</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1.82</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0.58</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24.0%</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92.34</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2444">
                <a:tc vMerge="1">
                  <a:txBody>
                    <a:bodyPr/>
                    <a:lstStyle/>
                    <a:p>
                      <a:endParaRPr lang="en-US"/>
                    </a:p>
                  </a:txBody>
                  <a:tcPr/>
                </a:tc>
                <a:tc rowSpan="2">
                  <a:txBody>
                    <a:bodyPr/>
                    <a:lstStyle/>
                    <a:p>
                      <a:pPr algn="ctr" fontAlgn="ctr"/>
                      <a:r>
                        <a:rPr lang="en-US" sz="1400" b="1" u="none" strike="noStrike" dirty="0">
                          <a:effectLst/>
                        </a:rPr>
                        <a:t>50% Cycle</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1-In-2</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August System Peak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1.54</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1.22</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0.32</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20.7%</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82.1</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2444">
                <a:tc vMerge="1">
                  <a:txBody>
                    <a:bodyPr/>
                    <a:lstStyle/>
                    <a:p>
                      <a:endParaRPr lang="en-US"/>
                    </a:p>
                  </a:txBody>
                  <a:tcPr/>
                </a:tc>
                <a:tc vMerge="1">
                  <a:txBody>
                    <a:bodyPr/>
                    <a:lstStyle/>
                    <a:p>
                      <a:endParaRPr lang="en-US"/>
                    </a:p>
                  </a:txBody>
                  <a:tcPr/>
                </a:tc>
                <a:tc>
                  <a:txBody>
                    <a:bodyPr/>
                    <a:lstStyle/>
                    <a:p>
                      <a:pPr algn="ctr" fontAlgn="ctr"/>
                      <a:r>
                        <a:rPr lang="en-US" sz="1400" b="1" u="none" strike="noStrike">
                          <a:effectLst/>
                        </a:rPr>
                        <a:t>Ex Post</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Ex Post Average Event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2.29</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1.85</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0.44</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19.2%</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92.49</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2444">
                <a:tc vMerge="1">
                  <a:txBody>
                    <a:bodyPr/>
                    <a:lstStyle/>
                    <a:p>
                      <a:endParaRPr lang="en-US"/>
                    </a:p>
                  </a:txBody>
                  <a:tcPr/>
                </a:tc>
                <a:tc rowSpan="2">
                  <a:txBody>
                    <a:bodyPr/>
                    <a:lstStyle/>
                    <a:p>
                      <a:pPr algn="ctr" fontAlgn="ctr"/>
                      <a:r>
                        <a:rPr lang="en-US" sz="1400" b="1" u="none" strike="noStrike" dirty="0">
                          <a:effectLst/>
                        </a:rPr>
                        <a:t>ALL</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1-In-2</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August System Peak Day</a:t>
                      </a:r>
                      <a:endParaRPr lang="en-US" sz="1400" b="1"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1.59</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1.21</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0.38</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23.6%</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82.07</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2444">
                <a:tc vMerge="1">
                  <a:txBody>
                    <a:bodyPr/>
                    <a:lstStyle/>
                    <a:p>
                      <a:endParaRPr lang="en-US"/>
                    </a:p>
                  </a:txBody>
                  <a:tcPr/>
                </a:tc>
                <a:tc vMerge="1">
                  <a:txBody>
                    <a:bodyPr/>
                    <a:lstStyle/>
                    <a:p>
                      <a:endParaRPr lang="en-US"/>
                    </a:p>
                  </a:txBody>
                  <a:tcPr/>
                </a:tc>
                <a:tc>
                  <a:txBody>
                    <a:bodyPr/>
                    <a:lstStyle/>
                    <a:p>
                      <a:pPr algn="ctr" fontAlgn="ctr"/>
                      <a:r>
                        <a:rPr lang="en-US" sz="1400" b="1" u="none" strike="noStrike" dirty="0">
                          <a:effectLst/>
                        </a:rPr>
                        <a:t>Ex Post</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Ex Post Average Event Day</a:t>
                      </a:r>
                      <a:endParaRPr lang="en-US" sz="1400" b="1"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2.35</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1.83</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rPr>
                        <a:t>0.52</a:t>
                      </a:r>
                      <a:endParaRPr lang="en-US" sz="1400" b="0" i="0" u="none" strike="noStrike">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22.0%</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92.4</a:t>
                      </a:r>
                      <a:endParaRPr lang="en-US" sz="1400" b="0" i="0" u="none" strike="noStrike" dirty="0">
                        <a:solidFill>
                          <a:srgbClr val="000000"/>
                        </a:solidFill>
                        <a:effectLst/>
                        <a:latin typeface="Times New Roman" panose="02020603050405020304" pitchFamily="18"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89327257"/>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latin typeface="Cambria" pitchFamily="18" charset="0"/>
              </a:rPr>
              <a:t>Ex </a:t>
            </a:r>
            <a:r>
              <a:rPr lang="en-US" sz="2800" dirty="0" smtClean="0">
                <a:latin typeface="Cambria" pitchFamily="18" charset="0"/>
              </a:rPr>
              <a:t>Ante Comparison – Current and Previous</a:t>
            </a:r>
            <a:endParaRPr lang="en-US" sz="40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24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216623218"/>
              </p:ext>
            </p:extLst>
          </p:nvPr>
        </p:nvGraphicFramePr>
        <p:xfrm>
          <a:off x="533400" y="1752600"/>
          <a:ext cx="8153400" cy="4419600"/>
        </p:xfrm>
        <a:graphic>
          <a:graphicData uri="http://schemas.openxmlformats.org/drawingml/2006/table">
            <a:tbl>
              <a:tblPr>
                <a:tableStyleId>{5C22544A-7EE6-4342-B048-85BDC9FD1C3A}</a:tableStyleId>
              </a:tblPr>
              <a:tblGrid>
                <a:gridCol w="872688"/>
                <a:gridCol w="651312"/>
                <a:gridCol w="641928"/>
                <a:gridCol w="744695"/>
                <a:gridCol w="719759"/>
                <a:gridCol w="759654"/>
                <a:gridCol w="759654"/>
                <a:gridCol w="744695"/>
                <a:gridCol w="719759"/>
                <a:gridCol w="769628"/>
                <a:gridCol w="769628"/>
              </a:tblGrid>
              <a:tr h="315686">
                <a:tc rowSpan="2">
                  <a:txBody>
                    <a:bodyPr/>
                    <a:lstStyle/>
                    <a:p>
                      <a:pPr marL="0" marR="0" indent="-274320" algn="ctr">
                        <a:lnSpc>
                          <a:spcPts val="1600"/>
                        </a:lnSpc>
                        <a:spcBef>
                          <a:spcPts val="200"/>
                        </a:spcBef>
                        <a:spcAft>
                          <a:spcPts val="200"/>
                        </a:spcAft>
                      </a:pPr>
                      <a:r>
                        <a:rPr lang="en-US" sz="1200" b="1" dirty="0">
                          <a:effectLst/>
                        </a:rPr>
                        <a:t>Participant Segment</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marR="0" indent="-274320" algn="ctr">
                        <a:lnSpc>
                          <a:spcPts val="1600"/>
                        </a:lnSpc>
                        <a:spcBef>
                          <a:spcPts val="200"/>
                        </a:spcBef>
                        <a:spcAft>
                          <a:spcPts val="200"/>
                        </a:spcAft>
                      </a:pPr>
                      <a:r>
                        <a:rPr lang="en-US" sz="1200" b="1" dirty="0">
                          <a:effectLst/>
                        </a:rPr>
                        <a:t>Weather Year</a:t>
                      </a:r>
                      <a:endParaRPr lang="en-US" sz="1200" b="1" dirty="0">
                        <a:effectLst/>
                        <a:latin typeface="Times New Roman" panose="02020603050405020304" pitchFamily="18" charset="0"/>
                        <a:ea typeface="Times New Roman" panose="02020603050405020304" pitchFamily="18"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marL="0" marR="0" indent="-274320" algn="ctr">
                        <a:lnSpc>
                          <a:spcPts val="1600"/>
                        </a:lnSpc>
                        <a:spcBef>
                          <a:spcPts val="200"/>
                        </a:spcBef>
                        <a:spcAft>
                          <a:spcPts val="200"/>
                        </a:spcAft>
                      </a:pPr>
                      <a:r>
                        <a:rPr lang="en-US" sz="1200" b="1" dirty="0">
                          <a:effectLst/>
                        </a:rPr>
                        <a:t>Day / Type</a:t>
                      </a:r>
                      <a:endParaRPr lang="en-US" sz="1200" b="1" dirty="0">
                        <a:effectLst/>
                        <a:latin typeface="Times New Roman" panose="02020603050405020304" pitchFamily="18" charset="0"/>
                        <a:ea typeface="Times New Roman" panose="02020603050405020304" pitchFamily="18"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4">
                  <a:txBody>
                    <a:bodyPr/>
                    <a:lstStyle/>
                    <a:p>
                      <a:pPr marL="0" marR="0" indent="-274320" algn="ctr">
                        <a:lnSpc>
                          <a:spcPts val="1600"/>
                        </a:lnSpc>
                        <a:spcBef>
                          <a:spcPts val="200"/>
                        </a:spcBef>
                        <a:spcAft>
                          <a:spcPts val="200"/>
                        </a:spcAft>
                      </a:pPr>
                      <a:r>
                        <a:rPr lang="en-US" sz="1200" b="1" dirty="0">
                          <a:effectLst/>
                        </a:rPr>
                        <a:t>Current</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274320" algn="ctr">
                        <a:lnSpc>
                          <a:spcPts val="1600"/>
                        </a:lnSpc>
                        <a:spcBef>
                          <a:spcPts val="200"/>
                        </a:spcBef>
                        <a:spcAft>
                          <a:spcPts val="200"/>
                        </a:spcAft>
                      </a:pPr>
                      <a:r>
                        <a:rPr lang="en-US" sz="1200" b="1" dirty="0">
                          <a:effectLst/>
                        </a:rPr>
                        <a:t>Previous</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26274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274320" algn="ctr">
                        <a:lnSpc>
                          <a:spcPts val="1600"/>
                        </a:lnSpc>
                        <a:spcBef>
                          <a:spcPts val="200"/>
                        </a:spcBef>
                        <a:spcAft>
                          <a:spcPts val="200"/>
                        </a:spcAft>
                      </a:pPr>
                      <a:r>
                        <a:rPr lang="en-US" sz="1200" b="1" dirty="0">
                          <a:effectLst/>
                        </a:rPr>
                        <a:t>Average Hourly Reference Load</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Average Hourly Observed Load</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Average Hourly Impact</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Percent Load Reduction</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Average Hourly Reference Load</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Average Hourly Observed Load</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Average Hourly Impact</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Percent Load Reduction</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47057">
                <a:tc>
                  <a:txBody>
                    <a:bodyPr/>
                    <a:lstStyle/>
                    <a:p>
                      <a:pPr marL="0" marR="0" indent="-274320" algn="ctr">
                        <a:lnSpc>
                          <a:spcPts val="1600"/>
                        </a:lnSpc>
                        <a:spcBef>
                          <a:spcPts val="200"/>
                        </a:spcBef>
                        <a:spcAft>
                          <a:spcPts val="200"/>
                        </a:spcAft>
                      </a:pPr>
                      <a:r>
                        <a:rPr lang="en-US" sz="1200" b="1" dirty="0">
                          <a:effectLst/>
                        </a:rPr>
                        <a:t>PTR Only</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1-in-2</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August System Peak Day</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1.20</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1.16</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0.04</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3.4%</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1.39</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1.32</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0.07</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5.0%</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47057">
                <a:tc>
                  <a:txBody>
                    <a:bodyPr/>
                    <a:lstStyle/>
                    <a:p>
                      <a:pPr marL="0" marR="0" indent="-274320" algn="ctr">
                        <a:lnSpc>
                          <a:spcPts val="1600"/>
                        </a:lnSpc>
                        <a:spcBef>
                          <a:spcPts val="200"/>
                        </a:spcBef>
                        <a:spcAft>
                          <a:spcPts val="200"/>
                        </a:spcAft>
                      </a:pPr>
                      <a:r>
                        <a:rPr lang="en-US" sz="1200" b="1" dirty="0">
                          <a:effectLst/>
                        </a:rPr>
                        <a:t>PTR/SCTD</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1-in-2</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August System Peak Day</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1.59</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1.21</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0.38</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23.6%</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2.09</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1.64</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0.45</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21.5%</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47057">
                <a:tc>
                  <a:txBody>
                    <a:bodyPr/>
                    <a:lstStyle/>
                    <a:p>
                      <a:pPr marL="0" marR="0" indent="-274320" algn="ctr">
                        <a:lnSpc>
                          <a:spcPts val="1600"/>
                        </a:lnSpc>
                        <a:spcBef>
                          <a:spcPts val="200"/>
                        </a:spcBef>
                        <a:spcAft>
                          <a:spcPts val="200"/>
                        </a:spcAft>
                      </a:pPr>
                      <a:r>
                        <a:rPr lang="en-US" sz="1200" b="1">
                          <a:effectLst/>
                        </a:rPr>
                        <a:t>SCTD Only</a:t>
                      </a:r>
                      <a:endParaRPr lang="en-US" sz="1200" b="1">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a:effectLst/>
                        </a:rPr>
                        <a:t>1-in-2</a:t>
                      </a:r>
                      <a:endParaRPr lang="en-US" sz="1200" b="1">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200" b="1" dirty="0">
                          <a:effectLst/>
                        </a:rPr>
                        <a:t>August System Peak Day</a:t>
                      </a:r>
                      <a:endParaRPr lang="en-US" sz="1200" b="1"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1.61</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1.39</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0.22</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13.9%</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2.19</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a:effectLst/>
                        </a:rPr>
                        <a:t>1.84</a:t>
                      </a:r>
                      <a:endParaRPr lang="en-US" sz="140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0.35</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274320" algn="ctr">
                        <a:lnSpc>
                          <a:spcPts val="1600"/>
                        </a:lnSpc>
                        <a:spcBef>
                          <a:spcPts val="200"/>
                        </a:spcBef>
                        <a:spcAft>
                          <a:spcPts val="200"/>
                        </a:spcAft>
                      </a:pPr>
                      <a:r>
                        <a:rPr lang="en-US" sz="1400" dirty="0">
                          <a:effectLst/>
                        </a:rPr>
                        <a:t>15.8%</a:t>
                      </a:r>
                      <a:endParaRPr lang="en-US" sz="1400" dirty="0">
                        <a:effectLst/>
                        <a:latin typeface="Times New Roman" panose="02020603050405020304" pitchFamily="18" charset="0"/>
                        <a:ea typeface="Times New Roman" panose="02020603050405020304" pitchFamily="18" charset="0"/>
                      </a:endParaRPr>
                    </a:p>
                  </a:txBody>
                  <a:tcPr marL="38100" marR="381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4680515"/>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1143000"/>
          </a:xfrm>
        </p:spPr>
        <p:txBody>
          <a:bodyPr/>
          <a:lstStyle/>
          <a:p>
            <a:r>
              <a:rPr lang="en-US" dirty="0" smtClean="0">
                <a:latin typeface="Cambria" pitchFamily="18" charset="0"/>
              </a:rPr>
              <a:t>Questions?</a:t>
            </a:r>
            <a:endParaRPr lang="en-US" dirty="0">
              <a:latin typeface="Cambria" pitchFamily="18" charset="0"/>
            </a:endParaRPr>
          </a:p>
        </p:txBody>
      </p:sp>
      <p:sp>
        <p:nvSpPr>
          <p:cNvPr id="4" name="TextBox 3"/>
          <p:cNvSpPr txBox="1"/>
          <p:nvPr/>
        </p:nvSpPr>
        <p:spPr>
          <a:xfrm>
            <a:off x="4114800" y="2971800"/>
            <a:ext cx="184731" cy="369332"/>
          </a:xfrm>
          <a:prstGeom prst="rect">
            <a:avLst/>
          </a:prstGeom>
          <a:noFill/>
        </p:spPr>
        <p:txBody>
          <a:bodyPr wrap="none" rtlCol="0">
            <a:spAutoFit/>
          </a:bodyPr>
          <a:lstStyle/>
          <a:p>
            <a:endParaRPr lang="en-US" dirty="0"/>
          </a:p>
        </p:txBody>
      </p:sp>
      <p:pic>
        <p:nvPicPr>
          <p:cNvPr id="3078" name="Picture 6" descr="http://www.clipartbest.com/cliparts/9T4/ep4/9T4ep4xa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95635"/>
            <a:ext cx="1981200" cy="32909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4580AA39-F331-4722-8E56-C0DE743E6BE8}" type="slidenum">
              <a:rPr lang="en-US" smtClean="0"/>
              <a:pPr/>
              <a:t>25</a:t>
            </a:fld>
            <a:endParaRPr lang="en-US" dirty="0"/>
          </a:p>
        </p:txBody>
      </p:sp>
      <p:sp>
        <p:nvSpPr>
          <p:cNvPr id="5" name="Rectangle 4"/>
          <p:cNvSpPr/>
          <p:nvPr/>
        </p:nvSpPr>
        <p:spPr>
          <a:xfrm>
            <a:off x="2017454" y="5519485"/>
            <a:ext cx="5109091" cy="523220"/>
          </a:xfrm>
          <a:prstGeom prst="rect">
            <a:avLst/>
          </a:prstGeom>
        </p:spPr>
        <p:txBody>
          <a:bodyPr wrap="none">
            <a:spAutoFit/>
          </a:bodyPr>
          <a:lstStyle/>
          <a:p>
            <a:r>
              <a:rPr lang="en-US" sz="2800" dirty="0" smtClean="0"/>
              <a:t>Email: george.jiang@itron.com</a:t>
            </a:r>
            <a:endParaRPr lang="en-US" sz="2800" dirty="0"/>
          </a:p>
        </p:txBody>
      </p:sp>
    </p:spTree>
    <p:extLst>
      <p:ext uri="{BB962C8B-B14F-4D97-AF65-F5344CB8AC3E}">
        <p14:creationId xmlns:p14="http://schemas.microsoft.com/office/powerpoint/2010/main" val="2199282201"/>
      </p:ext>
    </p:extLst>
  </p:cSld>
  <p:clrMapOvr>
    <a:masterClrMapping/>
  </p:clrMapOvr>
  <mc:AlternateContent xmlns:mc="http://schemas.openxmlformats.org/markup-compatibility/2006" xmlns:p14="http://schemas.microsoft.com/office/powerpoint/2010/main">
    <mc:Choice Requires="p14">
      <p:transition spd="slow" p14:dur="2000" advTm="2794"/>
    </mc:Choice>
    <mc:Fallback xmlns="">
      <p:transition spd="slow" advTm="279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637"/>
            <a:ext cx="8229600" cy="4525963"/>
          </a:xfrm>
        </p:spPr>
        <p:txBody>
          <a:bodyPr/>
          <a:lstStyle/>
          <a:p>
            <a:r>
              <a:rPr lang="en-US" dirty="0" smtClean="0">
                <a:latin typeface="+mn-lt"/>
              </a:rPr>
              <a:t>Notification </a:t>
            </a:r>
            <a:r>
              <a:rPr lang="en-US" dirty="0">
                <a:latin typeface="+mn-lt"/>
              </a:rPr>
              <a:t>on a day-ahead basis </a:t>
            </a:r>
            <a:r>
              <a:rPr lang="en-US" dirty="0" smtClean="0">
                <a:latin typeface="+mn-lt"/>
              </a:rPr>
              <a:t>for events</a:t>
            </a:r>
          </a:p>
          <a:p>
            <a:pPr lvl="1"/>
            <a:r>
              <a:rPr lang="en-US" dirty="0" smtClean="0">
                <a:latin typeface="+mn-lt"/>
              </a:rPr>
              <a:t>11 a.m. – 6 p.m.</a:t>
            </a:r>
          </a:p>
          <a:p>
            <a:r>
              <a:rPr lang="en-US" dirty="0" smtClean="0">
                <a:latin typeface="+mn-lt"/>
              </a:rPr>
              <a:t>Two-level incentive program</a:t>
            </a:r>
          </a:p>
          <a:p>
            <a:pPr lvl="1"/>
            <a:r>
              <a:rPr lang="en-US" dirty="0" smtClean="0">
                <a:latin typeface="+mn-lt"/>
              </a:rPr>
              <a:t>Basic ($0.75/kWh)</a:t>
            </a:r>
          </a:p>
          <a:p>
            <a:pPr lvl="1"/>
            <a:r>
              <a:rPr lang="en-US" dirty="0">
                <a:latin typeface="+mn-lt"/>
              </a:rPr>
              <a:t>Premium </a:t>
            </a:r>
            <a:r>
              <a:rPr lang="en-US" dirty="0" smtClean="0">
                <a:latin typeface="+mn-lt"/>
              </a:rPr>
              <a:t>($1.25/kWh)</a:t>
            </a:r>
          </a:p>
          <a:p>
            <a:r>
              <a:rPr lang="en-US" dirty="0" smtClean="0">
                <a:latin typeface="+mn-lt"/>
              </a:rPr>
              <a:t>Bill credit based on </a:t>
            </a:r>
            <a:r>
              <a:rPr lang="en-US" dirty="0">
                <a:latin typeface="+mn-lt"/>
              </a:rPr>
              <a:t>reduction in electric usage below customer reference level (CRL)</a:t>
            </a:r>
            <a:endParaRPr lang="en-US" dirty="0" smtClean="0">
              <a:latin typeface="+mn-lt"/>
            </a:endParaRPr>
          </a:p>
          <a:p>
            <a:pPr marL="0" indent="0">
              <a:buNone/>
            </a:pPr>
            <a:endParaRPr lang="en-US" dirty="0" smtClean="0">
              <a:latin typeface="+mn-lt"/>
            </a:endParaRPr>
          </a:p>
        </p:txBody>
      </p:sp>
      <p:sp>
        <p:nvSpPr>
          <p:cNvPr id="3" name="Title 2"/>
          <p:cNvSpPr>
            <a:spLocks noGrp="1"/>
          </p:cNvSpPr>
          <p:nvPr>
            <p:ph type="title"/>
          </p:nvPr>
        </p:nvSpPr>
        <p:spPr>
          <a:xfrm>
            <a:off x="436123" y="944562"/>
            <a:ext cx="8229600" cy="655638"/>
          </a:xfrm>
        </p:spPr>
        <p:txBody>
          <a:bodyPr/>
          <a:lstStyle/>
          <a:p>
            <a:r>
              <a:rPr lang="en-US" sz="2800" dirty="0" smtClean="0">
                <a:latin typeface="Cambria" pitchFamily="18" charset="0"/>
              </a:rPr>
              <a:t>Peak Time Rebate (Reduce Your Use) Program</a:t>
            </a:r>
            <a:endParaRPr lang="en-US" sz="2800" dirty="0">
              <a:latin typeface="Cambria" pitchFamily="18" charset="0"/>
            </a:endParaRPr>
          </a:p>
        </p:txBody>
      </p:sp>
      <p:sp>
        <p:nvSpPr>
          <p:cNvPr id="4" name="Slide Number Placeholder 3"/>
          <p:cNvSpPr>
            <a:spLocks noGrp="1"/>
          </p:cNvSpPr>
          <p:nvPr>
            <p:ph type="sldNum" sz="quarter" idx="4"/>
          </p:nvPr>
        </p:nvSpPr>
        <p:spPr/>
        <p:txBody>
          <a:bodyPr/>
          <a:lstStyle/>
          <a:p>
            <a:fld id="{4580AA39-F331-4722-8E56-C0DE743E6BE8}" type="slidenum">
              <a:rPr lang="en-US" smtClean="0"/>
              <a:pPr/>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54767411"/>
              </p:ext>
            </p:extLst>
          </p:nvPr>
        </p:nvGraphicFramePr>
        <p:xfrm>
          <a:off x="1524000" y="5410200"/>
          <a:ext cx="6096000" cy="885825"/>
        </p:xfrm>
        <a:graphic>
          <a:graphicData uri="http://schemas.openxmlformats.org/drawingml/2006/table">
            <a:tbl>
              <a:tblPr firstRow="1" bandRow="1">
                <a:tableStyleId>{5C22544A-7EE6-4342-B048-85BDC9FD1C3A}</a:tableStyleId>
              </a:tblPr>
              <a:tblGrid>
                <a:gridCol w="1524000"/>
                <a:gridCol w="1524000"/>
                <a:gridCol w="1524000"/>
                <a:gridCol w="1524000"/>
              </a:tblGrid>
              <a:tr h="473945">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Hours of Availability</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Hours of Actual Use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No. of Available Dispatches</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No. of Actual Dispatches</a:t>
                      </a:r>
                    </a:p>
                  </a:txBody>
                  <a:tcPr marL="68580" marR="68580" marT="0" marB="0" anchor="ctr"/>
                </a:tc>
              </a:tr>
              <a:tr h="411880">
                <a:tc>
                  <a:txBody>
                    <a:bodyPr/>
                    <a:lstStyle/>
                    <a:p>
                      <a:pPr marL="0" marR="0" algn="ctr">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No Maximum</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28 hours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No Maximum</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4 times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959513768"/>
      </p:ext>
    </p:extLst>
  </p:cSld>
  <p:clrMapOvr>
    <a:masterClrMapping/>
  </p:clrMapOvr>
  <mc:AlternateContent xmlns:mc="http://schemas.openxmlformats.org/markup-compatibility/2006" xmlns:p14="http://schemas.microsoft.com/office/powerpoint/2010/main">
    <mc:Choice Requires="p14">
      <p:transition spd="slow" p14:dur="2000" advTm="42157"/>
    </mc:Choice>
    <mc:Fallback xmlns="">
      <p:transition spd="slow" advTm="4215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74837"/>
            <a:ext cx="8229600" cy="4525963"/>
          </a:xfrm>
        </p:spPr>
        <p:txBody>
          <a:bodyPr/>
          <a:lstStyle/>
          <a:p>
            <a:r>
              <a:rPr lang="en-US" dirty="0" smtClean="0">
                <a:latin typeface="+mn-lt"/>
              </a:rPr>
              <a:t>Free programmable communicating thermostats (PCTs) with DR-enabling technology</a:t>
            </a:r>
          </a:p>
          <a:p>
            <a:r>
              <a:rPr lang="en-US" dirty="0" smtClean="0">
                <a:latin typeface="+mn-lt"/>
              </a:rPr>
              <a:t>Two DR methods – randomly assigned</a:t>
            </a:r>
          </a:p>
          <a:p>
            <a:pPr lvl="1"/>
            <a:r>
              <a:rPr lang="en-US" dirty="0" smtClean="0">
                <a:latin typeface="+mn-lt"/>
              </a:rPr>
              <a:t>50% air conditioning cycling</a:t>
            </a:r>
          </a:p>
          <a:p>
            <a:pPr lvl="1"/>
            <a:r>
              <a:rPr lang="en-US" dirty="0" smtClean="0">
                <a:latin typeface="+mn-lt"/>
              </a:rPr>
              <a:t>4 degree thermostat setback</a:t>
            </a:r>
          </a:p>
          <a:p>
            <a:r>
              <a:rPr lang="en-US" dirty="0" smtClean="0">
                <a:latin typeface="+mn-lt"/>
              </a:rPr>
              <a:t>2 p.m. – 6 p.m.</a:t>
            </a:r>
          </a:p>
        </p:txBody>
      </p:sp>
      <p:sp>
        <p:nvSpPr>
          <p:cNvPr id="3" name="Title 2"/>
          <p:cNvSpPr>
            <a:spLocks noGrp="1"/>
          </p:cNvSpPr>
          <p:nvPr>
            <p:ph type="title"/>
          </p:nvPr>
        </p:nvSpPr>
        <p:spPr>
          <a:xfrm>
            <a:off x="457200" y="1096962"/>
            <a:ext cx="8229600" cy="655638"/>
          </a:xfrm>
        </p:spPr>
        <p:txBody>
          <a:bodyPr/>
          <a:lstStyle/>
          <a:p>
            <a:r>
              <a:rPr lang="en-US" sz="2800" dirty="0" smtClean="0">
                <a:latin typeface="Cambria" pitchFamily="18" charset="0"/>
              </a:rPr>
              <a:t>Small Customer Technology Deployment (SCTD) Program</a:t>
            </a:r>
            <a:endParaRPr lang="en-US" sz="2800" dirty="0">
              <a:latin typeface="Cambria" pitchFamily="18" charset="0"/>
            </a:endParaRPr>
          </a:p>
        </p:txBody>
      </p:sp>
      <p:sp>
        <p:nvSpPr>
          <p:cNvPr id="4" name="Slide Number Placeholder 3"/>
          <p:cNvSpPr>
            <a:spLocks noGrp="1"/>
          </p:cNvSpPr>
          <p:nvPr>
            <p:ph type="sldNum" sz="quarter" idx="4"/>
          </p:nvPr>
        </p:nvSpPr>
        <p:spPr/>
        <p:txBody>
          <a:bodyPr/>
          <a:lstStyle/>
          <a:p>
            <a:fld id="{4580AA39-F331-4722-8E56-C0DE743E6BE8}" type="slidenum">
              <a:rPr lang="en-US" smtClean="0"/>
              <a:pPr/>
              <a:t>4</a:t>
            </a:fld>
            <a:endParaRPr lang="en-US" dirty="0"/>
          </a:p>
        </p:txBody>
      </p:sp>
      <p:pic>
        <p:nvPicPr>
          <p:cNvPr id="1028" name="Picture 4" descr="Smart Si Thermost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015964"/>
            <a:ext cx="3048000" cy="23886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822204644"/>
              </p:ext>
            </p:extLst>
          </p:nvPr>
        </p:nvGraphicFramePr>
        <p:xfrm>
          <a:off x="1524000" y="5404645"/>
          <a:ext cx="6096000" cy="900665"/>
        </p:xfrm>
        <a:graphic>
          <a:graphicData uri="http://schemas.openxmlformats.org/drawingml/2006/table">
            <a:tbl>
              <a:tblPr firstRow="1" bandRow="1">
                <a:tableStyleId>{5C22544A-7EE6-4342-B048-85BDC9FD1C3A}</a:tableStyleId>
              </a:tblPr>
              <a:tblGrid>
                <a:gridCol w="1524000"/>
                <a:gridCol w="1524000"/>
                <a:gridCol w="1524000"/>
                <a:gridCol w="1524000"/>
              </a:tblGrid>
              <a:tr h="473945">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Hours of Availability</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Hours of Actual Use</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No. of Available Dispatches</a:t>
                      </a:r>
                    </a:p>
                  </a:txBody>
                  <a:tcPr marL="68580" marR="68580" marT="0" marB="0" anchor="ctr"/>
                </a:tc>
                <a:tc>
                  <a:txBody>
                    <a:bodyPr/>
                    <a:lstStyle/>
                    <a:p>
                      <a:pPr marL="0" marR="0" algn="ctr">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No. of Actual Dispatches</a:t>
                      </a:r>
                    </a:p>
                  </a:txBody>
                  <a:tcPr marL="68580" marR="68580" marT="0" marB="0" anchor="ctr"/>
                </a:tc>
              </a:tr>
              <a:tr h="411880">
                <a:tc>
                  <a:txBody>
                    <a:bodyPr/>
                    <a:lstStyle/>
                    <a:p>
                      <a:pPr marL="0" marR="0" algn="ctr">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Maximum Event Length of 4 Hours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16 hours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No Maximum</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4 times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551378432"/>
      </p:ext>
    </p:extLst>
  </p:cSld>
  <p:clrMapOvr>
    <a:masterClrMapping/>
  </p:clrMapOvr>
  <mc:AlternateContent xmlns:mc="http://schemas.openxmlformats.org/markup-compatibility/2006" xmlns:p14="http://schemas.microsoft.com/office/powerpoint/2010/main">
    <mc:Choice Requires="p14">
      <p:transition spd="slow" p14:dur="2000" advTm="42157"/>
    </mc:Choice>
    <mc:Fallback xmlns="">
      <p:transition spd="slow" advTm="4215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lstStyle/>
          <a:p>
            <a:r>
              <a:rPr lang="en-US" sz="2000" dirty="0" smtClean="0">
                <a:latin typeface="+mn-lt"/>
              </a:rPr>
              <a:t>Control groups selected via Stratified Propensity Score Matching</a:t>
            </a:r>
          </a:p>
          <a:p>
            <a:pPr lvl="1"/>
            <a:r>
              <a:rPr lang="en-US" sz="1800" dirty="0" smtClean="0">
                <a:latin typeface="+mn-lt"/>
              </a:rPr>
              <a:t>Logistic regression model to estimate probability of participation</a:t>
            </a:r>
          </a:p>
          <a:p>
            <a:pPr lvl="1"/>
            <a:r>
              <a:rPr lang="en-US" sz="1800" dirty="0" smtClean="0">
                <a:latin typeface="+mn-lt"/>
              </a:rPr>
              <a:t>Few events on hottest days</a:t>
            </a:r>
          </a:p>
          <a:p>
            <a:pPr lvl="1"/>
            <a:r>
              <a:rPr lang="en-US" sz="1800" dirty="0" smtClean="0">
                <a:latin typeface="+mn-lt"/>
              </a:rPr>
              <a:t>Small average impacts relative to overall size of average participant load during events</a:t>
            </a:r>
          </a:p>
          <a:p>
            <a:pPr lvl="1"/>
            <a:r>
              <a:rPr lang="en-US" sz="1800" dirty="0" smtClean="0">
                <a:latin typeface="+mn-lt"/>
              </a:rPr>
              <a:t>Large population from which to develop matched control group</a:t>
            </a:r>
          </a:p>
          <a:p>
            <a:pPr lvl="1"/>
            <a:endParaRPr lang="en-US" sz="1800" dirty="0" smtClean="0">
              <a:latin typeface="+mn-lt"/>
            </a:endParaRPr>
          </a:p>
          <a:p>
            <a:r>
              <a:rPr lang="en-US" sz="2000" dirty="0" smtClean="0">
                <a:latin typeface="+mn-lt"/>
              </a:rPr>
              <a:t>Two stages of Propensity Score Matching</a:t>
            </a:r>
          </a:p>
          <a:p>
            <a:pPr lvl="1"/>
            <a:r>
              <a:rPr lang="en-US" sz="1800" dirty="0" smtClean="0">
                <a:latin typeface="+mn-lt"/>
                <a:ea typeface="+mn-ea"/>
                <a:cs typeface="+mn-cs"/>
              </a:rPr>
              <a:t>Stage I – Billing Data, 5-to-1 matches</a:t>
            </a:r>
          </a:p>
          <a:p>
            <a:pPr lvl="1"/>
            <a:r>
              <a:rPr lang="en-US" sz="1800" dirty="0" smtClean="0">
                <a:latin typeface="+mn-lt"/>
                <a:ea typeface="+mn-ea"/>
                <a:cs typeface="+mn-cs"/>
              </a:rPr>
              <a:t>Stage </a:t>
            </a:r>
            <a:r>
              <a:rPr lang="en-US" sz="1800" dirty="0">
                <a:latin typeface="+mn-lt"/>
                <a:ea typeface="+mn-ea"/>
                <a:cs typeface="+mn-cs"/>
              </a:rPr>
              <a:t>II – Interval Data, 1-to-1 </a:t>
            </a:r>
            <a:r>
              <a:rPr lang="en-US" sz="1800" dirty="0" smtClean="0">
                <a:latin typeface="+mn-lt"/>
                <a:ea typeface="+mn-ea"/>
                <a:cs typeface="+mn-cs"/>
              </a:rPr>
              <a:t>matches</a:t>
            </a:r>
          </a:p>
          <a:p>
            <a:pPr lvl="1"/>
            <a:endParaRPr lang="en-US" sz="1800" dirty="0" smtClean="0">
              <a:latin typeface="+mn-lt"/>
              <a:ea typeface="+mn-ea"/>
              <a:cs typeface="+mn-cs"/>
            </a:endParaRPr>
          </a:p>
          <a:p>
            <a:r>
              <a:rPr lang="en-US" sz="2000" dirty="0">
                <a:latin typeface="+mn-lt"/>
              </a:rPr>
              <a:t>Regression-based models using a difference-in-differences </a:t>
            </a:r>
            <a:r>
              <a:rPr lang="en-US" sz="2000" dirty="0" smtClean="0">
                <a:latin typeface="+mn-lt"/>
              </a:rPr>
              <a:t>format</a:t>
            </a:r>
            <a:endParaRPr lang="en-US" sz="2000" dirty="0">
              <a:latin typeface="+mn-lt"/>
            </a:endParaRPr>
          </a:p>
          <a:p>
            <a:pPr lvl="1"/>
            <a:r>
              <a:rPr lang="en-US" sz="1800" dirty="0">
                <a:latin typeface="+mn-lt"/>
                <a:ea typeface="+mn-ea"/>
                <a:cs typeface="+mn-cs"/>
              </a:rPr>
              <a:t>Final model specifications included variables for hour, day of the week, month, cooling degree hours (CDH65), event indicators, and opt-in status</a:t>
            </a:r>
          </a:p>
          <a:p>
            <a:endParaRPr lang="en-US" sz="2100" dirty="0">
              <a:latin typeface="+mn-lt"/>
              <a:ea typeface="+mn-ea"/>
              <a:cs typeface="+mn-cs"/>
            </a:endParaRPr>
          </a:p>
          <a:p>
            <a:endParaRPr lang="en-US" sz="2100" dirty="0" smtClean="0">
              <a:latin typeface="+mn-lt"/>
            </a:endParaRPr>
          </a:p>
        </p:txBody>
      </p:sp>
      <p:sp>
        <p:nvSpPr>
          <p:cNvPr id="3" name="Title 2"/>
          <p:cNvSpPr>
            <a:spLocks noGrp="1"/>
          </p:cNvSpPr>
          <p:nvPr>
            <p:ph type="title"/>
          </p:nvPr>
        </p:nvSpPr>
        <p:spPr/>
        <p:txBody>
          <a:bodyPr/>
          <a:lstStyle/>
          <a:p>
            <a:r>
              <a:rPr lang="en-US" dirty="0" smtClean="0">
                <a:latin typeface="Cambria" pitchFamily="18" charset="0"/>
              </a:rPr>
              <a:t>Ex Post Methodology</a:t>
            </a:r>
            <a:endParaRPr lang="en-US"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5</a:t>
            </a:fld>
            <a:endParaRPr lang="en-US" dirty="0"/>
          </a:p>
        </p:txBody>
      </p:sp>
    </p:spTree>
    <p:extLst>
      <p:ext uri="{BB962C8B-B14F-4D97-AF65-F5344CB8AC3E}">
        <p14:creationId xmlns:p14="http://schemas.microsoft.com/office/powerpoint/2010/main" val="36434407"/>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sz="1800" dirty="0" smtClean="0">
                <a:latin typeface="+mn-lt"/>
              </a:rPr>
              <a:t>Four Events in 2015 – August 28</a:t>
            </a:r>
            <a:r>
              <a:rPr lang="en-US" sz="1800" baseline="30000" dirty="0" smtClean="0">
                <a:latin typeface="+mn-lt"/>
              </a:rPr>
              <a:t>th</a:t>
            </a:r>
            <a:r>
              <a:rPr lang="en-US" sz="1800" dirty="0" smtClean="0">
                <a:latin typeface="+mn-lt"/>
              </a:rPr>
              <a:t>, September 9</a:t>
            </a:r>
            <a:r>
              <a:rPr lang="en-US" sz="1800" baseline="30000" dirty="0" smtClean="0">
                <a:latin typeface="+mn-lt"/>
              </a:rPr>
              <a:t>th</a:t>
            </a:r>
            <a:r>
              <a:rPr lang="en-US" sz="1800" dirty="0" smtClean="0">
                <a:latin typeface="+mn-lt"/>
              </a:rPr>
              <a:t>, 10</a:t>
            </a:r>
            <a:r>
              <a:rPr lang="en-US" sz="1800" baseline="30000" dirty="0" smtClean="0">
                <a:latin typeface="+mn-lt"/>
              </a:rPr>
              <a:t>th</a:t>
            </a:r>
            <a:r>
              <a:rPr lang="en-US" sz="1800" dirty="0" smtClean="0">
                <a:latin typeface="+mn-lt"/>
              </a:rPr>
              <a:t>, 11</a:t>
            </a:r>
            <a:r>
              <a:rPr lang="en-US" sz="1800" baseline="30000" dirty="0" smtClean="0">
                <a:latin typeface="+mn-lt"/>
              </a:rPr>
              <a:t>th</a:t>
            </a:r>
          </a:p>
          <a:p>
            <a:r>
              <a:rPr lang="en-US" sz="1800" dirty="0">
                <a:latin typeface="+mn-lt"/>
              </a:rPr>
              <a:t>Average Participant Event Hour Load Reduction : </a:t>
            </a:r>
            <a:r>
              <a:rPr lang="en-US" sz="1800" dirty="0" smtClean="0">
                <a:latin typeface="+mn-lt"/>
              </a:rPr>
              <a:t>0.08 </a:t>
            </a:r>
            <a:r>
              <a:rPr lang="en-US" sz="1800" dirty="0">
                <a:latin typeface="+mn-lt"/>
              </a:rPr>
              <a:t>kW</a:t>
            </a:r>
          </a:p>
          <a:p>
            <a:r>
              <a:rPr lang="en-US" sz="1800" dirty="0" smtClean="0">
                <a:latin typeface="+mn-lt"/>
              </a:rPr>
              <a:t>Average Aggregate Event Load Reduction : 6.07 MW (5.4%)</a:t>
            </a:r>
          </a:p>
          <a:p>
            <a:r>
              <a:rPr lang="en-US" sz="1800" dirty="0">
                <a:latin typeface="+mn-lt"/>
              </a:rPr>
              <a:t>Average Temperature : </a:t>
            </a:r>
            <a:r>
              <a:rPr lang="en-US" sz="1800" dirty="0" smtClean="0">
                <a:latin typeface="+mn-lt"/>
              </a:rPr>
              <a:t>91.2°F; Average Active Participants : 74,433</a:t>
            </a:r>
            <a:endParaRPr lang="en-US" sz="2400" dirty="0" smtClean="0">
              <a:latin typeface="+mn-lt"/>
            </a:endParaRPr>
          </a:p>
        </p:txBody>
      </p:sp>
      <p:sp>
        <p:nvSpPr>
          <p:cNvPr id="3" name="Title 2"/>
          <p:cNvSpPr>
            <a:spLocks noGrp="1"/>
          </p:cNvSpPr>
          <p:nvPr>
            <p:ph type="title"/>
          </p:nvPr>
        </p:nvSpPr>
        <p:spPr>
          <a:xfrm>
            <a:off x="457200" y="838200"/>
            <a:ext cx="8229600" cy="655638"/>
          </a:xfrm>
        </p:spPr>
        <p:txBody>
          <a:bodyPr/>
          <a:lstStyle/>
          <a:p>
            <a:r>
              <a:rPr lang="en-US" sz="3200" dirty="0" smtClean="0">
                <a:latin typeface="Cambria" pitchFamily="18" charset="0"/>
              </a:rPr>
              <a:t>Ex Post Results - PTR</a:t>
            </a:r>
            <a:endParaRPr lang="en-US" sz="32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6</a:t>
            </a:fld>
            <a:endParaRPr lang="en-US" dirty="0"/>
          </a:p>
        </p:txBody>
      </p:sp>
      <p:pic>
        <p:nvPicPr>
          <p:cNvPr id="6" name="Picture 5" descr="\\spo-sas-1\Projects\SDG&amp;E\PTR_2015-16\SAS\SAS_Output\Report_Exhibits\Mod 5 PTR_All - ALL_ALL Over0 By None - _NA_ - 2015_Avera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925399"/>
            <a:ext cx="5943600" cy="3782060"/>
          </a:xfrm>
          <a:prstGeom prst="rect">
            <a:avLst/>
          </a:prstGeom>
          <a:noFill/>
          <a:ln w="19050">
            <a:solidFill>
              <a:schemeClr val="tx1"/>
            </a:solidFill>
          </a:ln>
        </p:spPr>
      </p:pic>
    </p:spTree>
    <p:extLst>
      <p:ext uri="{BB962C8B-B14F-4D97-AF65-F5344CB8AC3E}">
        <p14:creationId xmlns:p14="http://schemas.microsoft.com/office/powerpoint/2010/main" val="3187927084"/>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655638"/>
          </a:xfrm>
        </p:spPr>
        <p:txBody>
          <a:bodyPr/>
          <a:lstStyle/>
          <a:p>
            <a:r>
              <a:rPr lang="en-US" sz="3200" dirty="0" smtClean="0">
                <a:latin typeface="Cambria" pitchFamily="18" charset="0"/>
              </a:rPr>
              <a:t>Ex Post Results – PTR – Low Income</a:t>
            </a:r>
            <a:endParaRPr lang="en-US" sz="32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7</a:t>
            </a:fld>
            <a:endParaRPr lang="en-US" dirty="0"/>
          </a:p>
        </p:txBody>
      </p:sp>
      <p:sp>
        <p:nvSpPr>
          <p:cNvPr id="8" name="Content Placeholder 1"/>
          <p:cNvSpPr>
            <a:spLocks noGrp="1"/>
          </p:cNvSpPr>
          <p:nvPr>
            <p:ph idx="1"/>
          </p:nvPr>
        </p:nvSpPr>
        <p:spPr>
          <a:xfrm>
            <a:off x="5867400" y="1447800"/>
            <a:ext cx="3124200" cy="5105400"/>
          </a:xfrm>
        </p:spPr>
        <p:txBody>
          <a:bodyPr/>
          <a:lstStyle/>
          <a:p>
            <a:r>
              <a:rPr lang="en-US" sz="2000" dirty="0">
                <a:latin typeface="+mn-lt"/>
              </a:rPr>
              <a:t>Average Participant Event Hour </a:t>
            </a:r>
            <a:r>
              <a:rPr lang="en-US" sz="2000" dirty="0" smtClean="0">
                <a:latin typeface="+mn-lt"/>
              </a:rPr>
              <a:t>Usage</a:t>
            </a:r>
          </a:p>
          <a:p>
            <a:pPr lvl="1"/>
            <a:r>
              <a:rPr lang="en-US" sz="1700" dirty="0" smtClean="0">
                <a:latin typeface="+mn-lt"/>
              </a:rPr>
              <a:t>Non-L.I. : 1.51 kW</a:t>
            </a:r>
          </a:p>
          <a:p>
            <a:pPr lvl="1"/>
            <a:r>
              <a:rPr lang="en-US" sz="1700" dirty="0" smtClean="0">
                <a:latin typeface="+mn-lt"/>
              </a:rPr>
              <a:t>L.I. : 1.27 kW</a:t>
            </a:r>
            <a:endParaRPr lang="en-US" sz="2000" dirty="0" smtClean="0">
              <a:latin typeface="+mn-lt"/>
            </a:endParaRPr>
          </a:p>
          <a:p>
            <a:r>
              <a:rPr lang="en-US" sz="2000" dirty="0" smtClean="0">
                <a:latin typeface="+mn-lt"/>
              </a:rPr>
              <a:t>Average Participant Event Hour Load Reduction</a:t>
            </a:r>
          </a:p>
          <a:p>
            <a:pPr lvl="1"/>
            <a:r>
              <a:rPr lang="pl-PL" sz="1700" dirty="0">
                <a:latin typeface="+mn-lt"/>
              </a:rPr>
              <a:t>Non-L.I. : </a:t>
            </a:r>
            <a:r>
              <a:rPr lang="en-US" sz="1700" dirty="0" smtClean="0">
                <a:latin typeface="+mn-lt"/>
              </a:rPr>
              <a:t>0.09</a:t>
            </a:r>
            <a:r>
              <a:rPr lang="pl-PL" sz="1700" dirty="0" smtClean="0">
                <a:latin typeface="+mn-lt"/>
              </a:rPr>
              <a:t> kW</a:t>
            </a:r>
            <a:r>
              <a:rPr lang="en-US" sz="1700" dirty="0" smtClean="0">
                <a:latin typeface="+mn-lt"/>
              </a:rPr>
              <a:t> (6.1%)</a:t>
            </a:r>
            <a:endParaRPr lang="pl-PL" sz="1700" dirty="0">
              <a:latin typeface="+mn-lt"/>
            </a:endParaRPr>
          </a:p>
          <a:p>
            <a:pPr lvl="1"/>
            <a:r>
              <a:rPr lang="pl-PL" sz="1700" dirty="0">
                <a:latin typeface="+mn-lt"/>
              </a:rPr>
              <a:t>L.I. : </a:t>
            </a:r>
            <a:r>
              <a:rPr lang="en-US" sz="1700" dirty="0" smtClean="0">
                <a:latin typeface="+mn-lt"/>
              </a:rPr>
              <a:t>0.05</a:t>
            </a:r>
            <a:r>
              <a:rPr lang="pl-PL" sz="1700" dirty="0" smtClean="0">
                <a:latin typeface="+mn-lt"/>
              </a:rPr>
              <a:t> kW</a:t>
            </a:r>
            <a:r>
              <a:rPr lang="en-US" sz="1700" dirty="0" smtClean="0">
                <a:latin typeface="+mn-lt"/>
              </a:rPr>
              <a:t> (3.6%)</a:t>
            </a:r>
            <a:endParaRPr lang="pl-PL" sz="1700" dirty="0">
              <a:latin typeface="+mn-lt"/>
            </a:endParaRPr>
          </a:p>
          <a:p>
            <a:r>
              <a:rPr lang="en-US" sz="2000" dirty="0" smtClean="0">
                <a:latin typeface="+mn-lt"/>
              </a:rPr>
              <a:t>Average Active Participants</a:t>
            </a:r>
          </a:p>
          <a:p>
            <a:pPr lvl="1"/>
            <a:r>
              <a:rPr lang="pl-PL" sz="1700" dirty="0" smtClean="0">
                <a:latin typeface="+mn-lt"/>
              </a:rPr>
              <a:t>Non-L.I. : </a:t>
            </a:r>
            <a:r>
              <a:rPr lang="en-US" sz="1700" dirty="0" smtClean="0">
                <a:latin typeface="+mn-lt"/>
              </a:rPr>
              <a:t>42,680</a:t>
            </a:r>
            <a:endParaRPr lang="pl-PL" sz="1700" dirty="0" smtClean="0">
              <a:latin typeface="+mn-lt"/>
            </a:endParaRPr>
          </a:p>
          <a:p>
            <a:pPr lvl="1"/>
            <a:r>
              <a:rPr lang="pl-PL" sz="1700" dirty="0" smtClean="0">
                <a:latin typeface="+mn-lt"/>
              </a:rPr>
              <a:t>L.I. : </a:t>
            </a:r>
            <a:r>
              <a:rPr lang="en-US" sz="1700" dirty="0" smtClean="0">
                <a:latin typeface="+mn-lt"/>
              </a:rPr>
              <a:t>23,117</a:t>
            </a:r>
            <a:endParaRPr lang="pl-PL" sz="1700" dirty="0" smtClean="0">
              <a:latin typeface="+mn-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3990"/>
            <a:ext cx="5791200" cy="5029210"/>
          </a:xfrm>
          <a:prstGeom prst="rect">
            <a:avLst/>
          </a:prstGeom>
          <a:ln w="19050">
            <a:solidFill>
              <a:schemeClr val="tx1"/>
            </a:solidFill>
          </a:ln>
        </p:spPr>
      </p:pic>
    </p:spTree>
    <p:extLst>
      <p:ext uri="{BB962C8B-B14F-4D97-AF65-F5344CB8AC3E}">
        <p14:creationId xmlns:p14="http://schemas.microsoft.com/office/powerpoint/2010/main" val="3975017890"/>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3552"/>
            <a:ext cx="8229600" cy="655638"/>
          </a:xfrm>
        </p:spPr>
        <p:txBody>
          <a:bodyPr/>
          <a:lstStyle/>
          <a:p>
            <a:r>
              <a:rPr lang="en-US" sz="3200" dirty="0" smtClean="0">
                <a:latin typeface="Cambria" pitchFamily="18" charset="0"/>
              </a:rPr>
              <a:t>Ex Post Results – PTR – Notification Type</a:t>
            </a:r>
            <a:endParaRPr lang="en-US" sz="32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8</a:t>
            </a:fld>
            <a:endParaRPr lang="en-US" dirty="0"/>
          </a:p>
        </p:txBody>
      </p:sp>
      <p:sp>
        <p:nvSpPr>
          <p:cNvPr id="8" name="Content Placeholder 1"/>
          <p:cNvSpPr>
            <a:spLocks noGrp="1"/>
          </p:cNvSpPr>
          <p:nvPr>
            <p:ph idx="1"/>
          </p:nvPr>
        </p:nvSpPr>
        <p:spPr>
          <a:xfrm>
            <a:off x="6627686" y="1676400"/>
            <a:ext cx="2516314" cy="5105400"/>
          </a:xfrm>
        </p:spPr>
        <p:txBody>
          <a:bodyPr/>
          <a:lstStyle/>
          <a:p>
            <a:r>
              <a:rPr lang="en-US" sz="1600" dirty="0" smtClean="0">
                <a:latin typeface="+mn-lt"/>
              </a:rPr>
              <a:t>Average Participant Event Hour Load Reduction</a:t>
            </a:r>
          </a:p>
          <a:p>
            <a:pPr lvl="1"/>
            <a:r>
              <a:rPr lang="en-US" sz="1400" dirty="0" smtClean="0">
                <a:latin typeface="+mn-lt"/>
              </a:rPr>
              <a:t>Email-Only</a:t>
            </a:r>
            <a:r>
              <a:rPr lang="pl-PL" sz="1400" dirty="0" smtClean="0">
                <a:latin typeface="+mn-lt"/>
              </a:rPr>
              <a:t>: </a:t>
            </a:r>
            <a:r>
              <a:rPr lang="en-US" sz="1400" dirty="0" smtClean="0">
                <a:latin typeface="+mn-lt"/>
              </a:rPr>
              <a:t>0.06</a:t>
            </a:r>
            <a:r>
              <a:rPr lang="pl-PL" sz="1400" dirty="0" smtClean="0">
                <a:latin typeface="+mn-lt"/>
              </a:rPr>
              <a:t> kW</a:t>
            </a:r>
            <a:r>
              <a:rPr lang="en-US" sz="1400" dirty="0" smtClean="0">
                <a:latin typeface="+mn-lt"/>
              </a:rPr>
              <a:t> (4.3%)</a:t>
            </a:r>
            <a:endParaRPr lang="pl-PL" sz="1400" dirty="0">
              <a:latin typeface="+mn-lt"/>
            </a:endParaRPr>
          </a:p>
          <a:p>
            <a:pPr lvl="1"/>
            <a:r>
              <a:rPr lang="en-US" sz="1400" dirty="0" smtClean="0">
                <a:latin typeface="+mn-lt"/>
              </a:rPr>
              <a:t>Text-Only</a:t>
            </a:r>
            <a:r>
              <a:rPr lang="pl-PL" sz="1400" dirty="0" smtClean="0">
                <a:latin typeface="+mn-lt"/>
              </a:rPr>
              <a:t>: </a:t>
            </a:r>
            <a:r>
              <a:rPr lang="en-US" sz="1400" dirty="0" smtClean="0">
                <a:latin typeface="+mn-lt"/>
              </a:rPr>
              <a:t>0.05</a:t>
            </a:r>
            <a:r>
              <a:rPr lang="pl-PL" sz="1400" dirty="0" smtClean="0">
                <a:latin typeface="+mn-lt"/>
              </a:rPr>
              <a:t> kW</a:t>
            </a:r>
            <a:r>
              <a:rPr lang="en-US" sz="1400" dirty="0" smtClean="0">
                <a:latin typeface="+mn-lt"/>
              </a:rPr>
              <a:t> (3.3%)</a:t>
            </a:r>
          </a:p>
          <a:p>
            <a:pPr lvl="1"/>
            <a:r>
              <a:rPr lang="en-US" sz="1400" dirty="0" smtClean="0">
                <a:latin typeface="+mn-lt"/>
              </a:rPr>
              <a:t>Both: 0.11 kW (7.3%)</a:t>
            </a:r>
            <a:endParaRPr lang="pl-PL" sz="1400" dirty="0">
              <a:latin typeface="+mn-lt"/>
            </a:endParaRPr>
          </a:p>
          <a:p>
            <a:r>
              <a:rPr lang="en-US" sz="1600" dirty="0">
                <a:latin typeface="+mn-lt"/>
              </a:rPr>
              <a:t>Average </a:t>
            </a:r>
            <a:r>
              <a:rPr lang="en-US" sz="1600" dirty="0" smtClean="0">
                <a:latin typeface="+mn-lt"/>
              </a:rPr>
              <a:t>Aggregate </a:t>
            </a:r>
            <a:r>
              <a:rPr lang="en-US" sz="1600" dirty="0">
                <a:latin typeface="+mn-lt"/>
              </a:rPr>
              <a:t>Event Hour Load Reduction</a:t>
            </a:r>
          </a:p>
          <a:p>
            <a:pPr lvl="1"/>
            <a:r>
              <a:rPr lang="en-US" sz="1400" dirty="0" smtClean="0">
                <a:latin typeface="+mn-lt"/>
              </a:rPr>
              <a:t>Email-Only: 2.74 MW</a:t>
            </a:r>
            <a:endParaRPr lang="en-US" sz="1400" dirty="0">
              <a:latin typeface="+mn-lt"/>
            </a:endParaRPr>
          </a:p>
          <a:p>
            <a:pPr lvl="1"/>
            <a:r>
              <a:rPr lang="en-US" sz="1400" dirty="0">
                <a:latin typeface="+mn-lt"/>
              </a:rPr>
              <a:t>Text-Only: </a:t>
            </a:r>
            <a:r>
              <a:rPr lang="en-US" sz="1400" dirty="0" smtClean="0">
                <a:latin typeface="+mn-lt"/>
              </a:rPr>
              <a:t>0.52 MW</a:t>
            </a:r>
          </a:p>
          <a:p>
            <a:pPr lvl="1"/>
            <a:r>
              <a:rPr lang="en-US" sz="1400" dirty="0" smtClean="0">
                <a:latin typeface="+mn-lt"/>
              </a:rPr>
              <a:t>Both: 1.08 MW</a:t>
            </a:r>
            <a:endParaRPr lang="en-US" sz="1600" dirty="0" smtClean="0">
              <a:latin typeface="+mn-lt"/>
            </a:endParaRPr>
          </a:p>
          <a:p>
            <a:r>
              <a:rPr lang="en-US" sz="1600" dirty="0" smtClean="0">
                <a:latin typeface="+mn-lt"/>
              </a:rPr>
              <a:t>Average Active Participants</a:t>
            </a:r>
          </a:p>
          <a:p>
            <a:pPr lvl="1"/>
            <a:r>
              <a:rPr lang="pl-PL" sz="1400" dirty="0">
                <a:latin typeface="+mn-lt"/>
              </a:rPr>
              <a:t>Email-Only: </a:t>
            </a:r>
            <a:r>
              <a:rPr lang="en-US" sz="1400" dirty="0" smtClean="0">
                <a:latin typeface="+mn-lt"/>
              </a:rPr>
              <a:t>43,573</a:t>
            </a:r>
            <a:endParaRPr lang="pl-PL" sz="1400" dirty="0">
              <a:latin typeface="+mn-lt"/>
            </a:endParaRPr>
          </a:p>
          <a:p>
            <a:pPr lvl="1"/>
            <a:r>
              <a:rPr lang="pl-PL" sz="1400" dirty="0">
                <a:latin typeface="+mn-lt"/>
              </a:rPr>
              <a:t>Text-Only: </a:t>
            </a:r>
            <a:r>
              <a:rPr lang="en-US" sz="1400" dirty="0" smtClean="0">
                <a:latin typeface="+mn-lt"/>
              </a:rPr>
              <a:t>11,277</a:t>
            </a:r>
            <a:endParaRPr lang="pl-PL" sz="1400" dirty="0">
              <a:latin typeface="+mn-lt"/>
            </a:endParaRPr>
          </a:p>
          <a:p>
            <a:pPr lvl="1"/>
            <a:r>
              <a:rPr lang="pl-PL" sz="1400" dirty="0">
                <a:latin typeface="+mn-lt"/>
              </a:rPr>
              <a:t>Both</a:t>
            </a:r>
            <a:r>
              <a:rPr lang="pl-PL" sz="1400" dirty="0" smtClean="0">
                <a:latin typeface="+mn-lt"/>
              </a:rPr>
              <a:t>:</a:t>
            </a:r>
            <a:r>
              <a:rPr lang="en-US" sz="1400" dirty="0" smtClean="0">
                <a:latin typeface="+mn-lt"/>
              </a:rPr>
              <a:t> 9,592</a:t>
            </a:r>
            <a:endParaRPr lang="en-US" dirty="0" smtClean="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25" y="1905000"/>
            <a:ext cx="6327661" cy="4462281"/>
          </a:xfrm>
          <a:prstGeom prst="rect">
            <a:avLst/>
          </a:prstGeom>
          <a:ln w="19050">
            <a:solidFill>
              <a:schemeClr val="tx1"/>
            </a:solidFill>
          </a:ln>
        </p:spPr>
      </p:pic>
    </p:spTree>
    <p:extLst>
      <p:ext uri="{BB962C8B-B14F-4D97-AF65-F5344CB8AC3E}">
        <p14:creationId xmlns:p14="http://schemas.microsoft.com/office/powerpoint/2010/main" val="3857941855"/>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sz="1800" dirty="0" smtClean="0">
                <a:latin typeface="+mn-lt"/>
              </a:rPr>
              <a:t>AC Cycling (50% or 100%), from 3 p.m. to 7 p.m.</a:t>
            </a:r>
          </a:p>
          <a:p>
            <a:r>
              <a:rPr lang="en-US" sz="1800" dirty="0" smtClean="0">
                <a:latin typeface="+mn-lt"/>
              </a:rPr>
              <a:t>Average Participant Event Hour Load Reduction : 0.25 kW</a:t>
            </a:r>
          </a:p>
          <a:p>
            <a:r>
              <a:rPr lang="en-US" sz="1800" dirty="0" smtClean="0">
                <a:latin typeface="+mn-lt"/>
              </a:rPr>
              <a:t>Average Aggregate Event Hour Load Reduction : 1.05 MW (13.3%)</a:t>
            </a:r>
          </a:p>
          <a:p>
            <a:r>
              <a:rPr lang="en-US" sz="1800" dirty="0">
                <a:latin typeface="+mn-lt"/>
              </a:rPr>
              <a:t>Average Temperature : </a:t>
            </a:r>
            <a:r>
              <a:rPr lang="en-US" sz="1800" dirty="0" smtClean="0">
                <a:latin typeface="+mn-lt"/>
              </a:rPr>
              <a:t>93.5°F; Average Active Participants : 4,179</a:t>
            </a:r>
            <a:endParaRPr lang="en-US" sz="2400" dirty="0" smtClean="0">
              <a:latin typeface="+mn-lt"/>
            </a:endParaRPr>
          </a:p>
        </p:txBody>
      </p:sp>
      <p:sp>
        <p:nvSpPr>
          <p:cNvPr id="3" name="Title 2"/>
          <p:cNvSpPr>
            <a:spLocks noGrp="1"/>
          </p:cNvSpPr>
          <p:nvPr>
            <p:ph type="title"/>
          </p:nvPr>
        </p:nvSpPr>
        <p:spPr>
          <a:xfrm>
            <a:off x="457200" y="838200"/>
            <a:ext cx="8229600" cy="655638"/>
          </a:xfrm>
        </p:spPr>
        <p:txBody>
          <a:bodyPr/>
          <a:lstStyle/>
          <a:p>
            <a:r>
              <a:rPr lang="en-US" sz="2400" dirty="0" smtClean="0">
                <a:latin typeface="Cambria" pitchFamily="18" charset="0"/>
              </a:rPr>
              <a:t>Ex Post Results – PTR Dually Enrolled in Summer Saver</a:t>
            </a:r>
            <a:endParaRPr lang="en-US" sz="2400" dirty="0">
              <a:latin typeface="Cambria" pitchFamily="18" charset="0"/>
            </a:endParaRPr>
          </a:p>
        </p:txBody>
      </p:sp>
      <p:sp>
        <p:nvSpPr>
          <p:cNvPr id="5" name="Slide Number Placeholder 4"/>
          <p:cNvSpPr>
            <a:spLocks noGrp="1"/>
          </p:cNvSpPr>
          <p:nvPr>
            <p:ph type="sldNum" sz="quarter" idx="4"/>
          </p:nvPr>
        </p:nvSpPr>
        <p:spPr/>
        <p:txBody>
          <a:bodyPr/>
          <a:lstStyle/>
          <a:p>
            <a:fld id="{4580AA39-F331-4722-8E56-C0DE743E6BE8}" type="slidenum">
              <a:rPr lang="en-US" smtClean="0"/>
              <a:pPr/>
              <a:t>9</a:t>
            </a:fld>
            <a:endParaRPr lang="en-US" dirty="0"/>
          </a:p>
        </p:txBody>
      </p:sp>
      <p:pic>
        <p:nvPicPr>
          <p:cNvPr id="6" name="Picture 5" descr="\\spo-sas-1\Projects\SDG&amp;E\PTR_2015-16\SAS\SAS_Output\Report_Exhibits\Mod 9 PTR_SS - ALL_ALL Over0 By Cycling _ - ALL - 2015_Avera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895600"/>
            <a:ext cx="5943600" cy="3782060"/>
          </a:xfrm>
          <a:prstGeom prst="rect">
            <a:avLst/>
          </a:prstGeom>
          <a:noFill/>
          <a:ln w="19050">
            <a:solidFill>
              <a:schemeClr val="tx1"/>
            </a:solidFill>
          </a:ln>
        </p:spPr>
      </p:pic>
    </p:spTree>
    <p:extLst>
      <p:ext uri="{BB962C8B-B14F-4D97-AF65-F5344CB8AC3E}">
        <p14:creationId xmlns:p14="http://schemas.microsoft.com/office/powerpoint/2010/main" val="4089062457"/>
      </p:ext>
    </p:extLst>
  </p:cSld>
  <p:clrMapOvr>
    <a:masterClrMapping/>
  </p:clrMapOvr>
  <mc:AlternateContent xmlns:mc="http://schemas.openxmlformats.org/markup-compatibility/2006" xmlns:p14="http://schemas.microsoft.com/office/powerpoint/2010/main">
    <mc:Choice Requires="p14">
      <p:transition spd="slow" p14:dur="2000" advTm="37321"/>
    </mc:Choice>
    <mc:Fallback xmlns="">
      <p:transition spd="slow" advTm="37321"/>
    </mc:Fallback>
  </mc:AlternateContent>
  <p:timing>
    <p:tnLst>
      <p:par>
        <p:cTn id="1" dur="indefinite" restart="never" nodeType="tmRoot"/>
      </p:par>
    </p:tnLst>
  </p:timing>
</p:sld>
</file>

<file path=ppt/theme/theme1.xml><?xml version="1.0" encoding="utf-8"?>
<a:theme xmlns:a="http://schemas.openxmlformats.org/drawingml/2006/main" name="Content - Corporate">
  <a:themeElements>
    <a:clrScheme name="Content - Corporate 13">
      <a:dk1>
        <a:srgbClr val="000000"/>
      </a:dk1>
      <a:lt1>
        <a:srgbClr val="FFFFFF"/>
      </a:lt1>
      <a:dk2>
        <a:srgbClr val="C00000"/>
      </a:dk2>
      <a:lt2>
        <a:srgbClr val="808080"/>
      </a:lt2>
      <a:accent1>
        <a:srgbClr val="FFC800"/>
      </a:accent1>
      <a:accent2>
        <a:srgbClr val="0077CC"/>
      </a:accent2>
      <a:accent3>
        <a:srgbClr val="FFFFFF"/>
      </a:accent3>
      <a:accent4>
        <a:srgbClr val="000000"/>
      </a:accent4>
      <a:accent5>
        <a:srgbClr val="FFE0AA"/>
      </a:accent5>
      <a:accent6>
        <a:srgbClr val="006BB9"/>
      </a:accent6>
      <a:hlink>
        <a:srgbClr val="0077CC"/>
      </a:hlink>
      <a:folHlink>
        <a:srgbClr val="FBB71A"/>
      </a:folHlink>
    </a:clrScheme>
    <a:fontScheme name="Content - Corpor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tent - Corpo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ent - Corpo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ent - Corpo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ent - Corpo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ent - Corpo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ent - Corpo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ent - Corpo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ent - Corpo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ent - Corpo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ent - Corpo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ent - Corpo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ent - Corpo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tent - Corporate 13">
        <a:dk1>
          <a:srgbClr val="000000"/>
        </a:dk1>
        <a:lt1>
          <a:srgbClr val="FFFFFF"/>
        </a:lt1>
        <a:dk2>
          <a:srgbClr val="C00000"/>
        </a:dk2>
        <a:lt2>
          <a:srgbClr val="808080"/>
        </a:lt2>
        <a:accent1>
          <a:srgbClr val="FFC800"/>
        </a:accent1>
        <a:accent2>
          <a:srgbClr val="0077CC"/>
        </a:accent2>
        <a:accent3>
          <a:srgbClr val="FFFFFF"/>
        </a:accent3>
        <a:accent4>
          <a:srgbClr val="000000"/>
        </a:accent4>
        <a:accent5>
          <a:srgbClr val="FFE0AA"/>
        </a:accent5>
        <a:accent6>
          <a:srgbClr val="006BB9"/>
        </a:accent6>
        <a:hlink>
          <a:srgbClr val="0077CC"/>
        </a:hlink>
        <a:folHlink>
          <a:srgbClr val="FBB7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ubtitle - Corporate">
  <a:themeElements>
    <a:clrScheme name="Subtitle - Corpo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btitle -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btitle - Corpo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btitle - Corpo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btitle - Corpo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btitle - Corpo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btitle - Corpo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btitle - Corpo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btitle - Corpo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btitle - Corpo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btitle - Corpo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btitle - Corpo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btitle - Corpo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btitle - Corpo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ubtitle - Corporate 13">
        <a:dk1>
          <a:srgbClr val="000000"/>
        </a:dk1>
        <a:lt1>
          <a:srgbClr val="FFFFFF"/>
        </a:lt1>
        <a:dk2>
          <a:srgbClr val="C00000"/>
        </a:dk2>
        <a:lt2>
          <a:srgbClr val="808080"/>
        </a:lt2>
        <a:accent1>
          <a:srgbClr val="FFC800"/>
        </a:accent1>
        <a:accent2>
          <a:srgbClr val="0077CC"/>
        </a:accent2>
        <a:accent3>
          <a:srgbClr val="FFFFFF"/>
        </a:accent3>
        <a:accent4>
          <a:srgbClr val="000000"/>
        </a:accent4>
        <a:accent5>
          <a:srgbClr val="FFE0AA"/>
        </a:accent5>
        <a:accent6>
          <a:srgbClr val="006BB9"/>
        </a:accent6>
        <a:hlink>
          <a:srgbClr val="0077CC"/>
        </a:hlink>
        <a:folHlink>
          <a:srgbClr val="FBB7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54595</TotalTime>
  <Words>2677</Words>
  <Application>Microsoft Office PowerPoint</Application>
  <PresentationFormat>On-screen Show (4:3)</PresentationFormat>
  <Paragraphs>980</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Content - Corporate</vt:lpstr>
      <vt:lpstr>Subtitle - Corporate</vt:lpstr>
      <vt:lpstr>2015 SDG&amp;E PTR/SCTD Evaluation DRMEC Spring 2016 Load Impact Workshop  George Jiang May 11th, 2016</vt:lpstr>
      <vt:lpstr>Introduction</vt:lpstr>
      <vt:lpstr>Peak Time Rebate (Reduce Your Use) Program</vt:lpstr>
      <vt:lpstr>Small Customer Technology Deployment (SCTD) Program</vt:lpstr>
      <vt:lpstr>Ex Post Methodology</vt:lpstr>
      <vt:lpstr>Ex Post Results - PTR</vt:lpstr>
      <vt:lpstr>Ex Post Results – PTR – Low Income</vt:lpstr>
      <vt:lpstr>Ex Post Results – PTR – Notification Type</vt:lpstr>
      <vt:lpstr>Ex Post Results – PTR Dually Enrolled in Summer Saver</vt:lpstr>
      <vt:lpstr>Ex Post Results - SCTD</vt:lpstr>
      <vt:lpstr>Ex Post Results – SCTD – Cycling Strategy</vt:lpstr>
      <vt:lpstr>SCTD – Energy Savings</vt:lpstr>
      <vt:lpstr>SCTD – Energy Savings – Weekday Hours</vt:lpstr>
      <vt:lpstr>Ex Post Results – Net Energy Metering</vt:lpstr>
      <vt:lpstr>Ex Post Results – Electric Vehicles</vt:lpstr>
      <vt:lpstr>Ex Ante Methodology</vt:lpstr>
      <vt:lpstr>Ex Ante Enrollment Forecast</vt:lpstr>
      <vt:lpstr>Ex Ante Load Impacts – PTR Only</vt:lpstr>
      <vt:lpstr>Ex Ante Load Impacts –SCTD Only</vt:lpstr>
      <vt:lpstr>Ex Ante Load Impacts – PTR Dually Enrolled in SCTD</vt:lpstr>
      <vt:lpstr>Ex Ante/Ex Post Comparison – PTR Only</vt:lpstr>
      <vt:lpstr>Ex Ante/Ex Post Comparison – SCTD Only</vt:lpstr>
      <vt:lpstr>Ex Ante/Ex Post Comparison – PTR Dually Enrolled in SCTD</vt:lpstr>
      <vt:lpstr>Ex Ante Comparison – Current and Previous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Rector, Blake</dc:creator>
  <cp:lastModifiedBy>Chow, Dorris</cp:lastModifiedBy>
  <cp:revision>635</cp:revision>
  <cp:lastPrinted>2015-10-16T21:53:43Z</cp:lastPrinted>
  <dcterms:created xsi:type="dcterms:W3CDTF">1601-01-01T00:00:00Z</dcterms:created>
  <dcterms:modified xsi:type="dcterms:W3CDTF">2016-05-06T20:27:24Z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