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85" r:id="rId2"/>
    <p:sldId id="673" r:id="rId3"/>
    <p:sldId id="677" r:id="rId4"/>
    <p:sldId id="713" r:id="rId5"/>
    <p:sldId id="724" r:id="rId6"/>
    <p:sldId id="715" r:id="rId7"/>
    <p:sldId id="717" r:id="rId8"/>
    <p:sldId id="718" r:id="rId9"/>
    <p:sldId id="700" r:id="rId10"/>
    <p:sldId id="719" r:id="rId11"/>
    <p:sldId id="720" r:id="rId12"/>
    <p:sldId id="721" r:id="rId13"/>
    <p:sldId id="722" r:id="rId14"/>
    <p:sldId id="697" r:id="rId15"/>
    <p:sldId id="723" r:id="rId16"/>
  </p:sldIdLst>
  <p:sldSz cx="9144000" cy="6858000" type="letter"/>
  <p:notesSz cx="6894513" cy="9180513"/>
  <p:defaultTextStyle>
    <a:defPPr>
      <a:defRPr lang="en-US"/>
    </a:defPPr>
    <a:lvl1pPr marL="0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75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51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27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01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77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53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27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03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bert, Brian" initials="AB" lastIdx="1" clrIdx="0"/>
  <p:cmAuthor id="1" name="Mulder, Kelly" initials="KM" lastIdx="15" clrIdx="1"/>
  <p:cmAuthor id="2" name="Giffey, Jessica" initials="JG" lastIdx="6" clrIdx="2"/>
  <p:cmAuthor id="3" name="George, Stephen" initials="SG" lastIdx="12" clrIdx="3"/>
  <p:cmAuthor id="4" name="Nexant" initials="N" lastIdx="4" clrIdx="4"/>
  <p:cmAuthor id="5" name="Rohde, Michael" initials="RM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D"/>
    <a:srgbClr val="77BC1F"/>
    <a:srgbClr val="4074BA"/>
    <a:srgbClr val="E36C0A"/>
    <a:srgbClr val="EE8430"/>
    <a:srgbClr val="6AA51B"/>
    <a:srgbClr val="299EFF"/>
    <a:srgbClr val="FF005A"/>
    <a:srgbClr val="CBD5ED"/>
    <a:srgbClr val="E7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2229" autoAdjust="0"/>
  </p:normalViewPr>
  <p:slideViewPr>
    <p:cSldViewPr snapToGrid="0" snapToObjects="1" showGuides="1">
      <p:cViewPr>
        <p:scale>
          <a:sx n="77" d="100"/>
          <a:sy n="77" d="100"/>
        </p:scale>
        <p:origin x="-206" y="-30"/>
      </p:cViewPr>
      <p:guideLst>
        <p:guide orient="horz" pos="822"/>
        <p:guide orient="horz" pos="3858"/>
        <p:guide pos="5477"/>
        <p:guide pos="284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16" y="-114"/>
      </p:cViewPr>
      <p:guideLst>
        <p:guide orient="horz" pos="2892"/>
        <p:guide pos="217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22" cy="459026"/>
          </a:xfrm>
          <a:prstGeom prst="rect">
            <a:avLst/>
          </a:prstGeom>
        </p:spPr>
        <p:txBody>
          <a:bodyPr vert="horz" lIns="91843" tIns="45922" rIns="91843" bIns="4592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5296" y="0"/>
            <a:ext cx="2987622" cy="459026"/>
          </a:xfrm>
          <a:prstGeom prst="rect">
            <a:avLst/>
          </a:prstGeom>
        </p:spPr>
        <p:txBody>
          <a:bodyPr vert="horz" lIns="91843" tIns="45922" rIns="91843" bIns="45922" rtlCol="0"/>
          <a:lstStyle>
            <a:lvl1pPr algn="r">
              <a:defRPr sz="1300"/>
            </a:lvl1pPr>
          </a:lstStyle>
          <a:p>
            <a:fld id="{6EEC74C7-1D81-354F-9351-6E0EFDB8D36D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19894"/>
            <a:ext cx="2987622" cy="459026"/>
          </a:xfrm>
          <a:prstGeom prst="rect">
            <a:avLst/>
          </a:prstGeom>
        </p:spPr>
        <p:txBody>
          <a:bodyPr vert="horz" lIns="91843" tIns="45922" rIns="91843" bIns="4592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5296" y="8719894"/>
            <a:ext cx="2987622" cy="459026"/>
          </a:xfrm>
          <a:prstGeom prst="rect">
            <a:avLst/>
          </a:prstGeom>
        </p:spPr>
        <p:txBody>
          <a:bodyPr vert="horz" lIns="91843" tIns="45922" rIns="91843" bIns="45922" rtlCol="0" anchor="b"/>
          <a:lstStyle>
            <a:lvl1pPr algn="r">
              <a:defRPr sz="1300"/>
            </a:lvl1pPr>
          </a:lstStyle>
          <a:p>
            <a:fld id="{8C3B1715-F5D1-1143-A571-DB0067BDEA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15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22" cy="459026"/>
          </a:xfrm>
          <a:prstGeom prst="rect">
            <a:avLst/>
          </a:prstGeom>
        </p:spPr>
        <p:txBody>
          <a:bodyPr vert="horz" lIns="91843" tIns="45922" rIns="91843" bIns="4592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296" y="0"/>
            <a:ext cx="2987622" cy="459026"/>
          </a:xfrm>
          <a:prstGeom prst="rect">
            <a:avLst/>
          </a:prstGeom>
        </p:spPr>
        <p:txBody>
          <a:bodyPr vert="horz" lIns="91843" tIns="45922" rIns="91843" bIns="45922" rtlCol="0"/>
          <a:lstStyle>
            <a:lvl1pPr algn="r">
              <a:defRPr sz="1300"/>
            </a:lvl1pPr>
          </a:lstStyle>
          <a:p>
            <a:fld id="{CEB35D89-4A53-4A40-96F6-F678EB1A271E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8975"/>
            <a:ext cx="4589463" cy="3441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3" tIns="45922" rIns="91843" bIns="459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452" y="4360744"/>
            <a:ext cx="5515610" cy="4131231"/>
          </a:xfrm>
          <a:prstGeom prst="rect">
            <a:avLst/>
          </a:prstGeom>
        </p:spPr>
        <p:txBody>
          <a:bodyPr vert="horz" lIns="91843" tIns="45922" rIns="91843" bIns="4592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19894"/>
            <a:ext cx="2987622" cy="459026"/>
          </a:xfrm>
          <a:prstGeom prst="rect">
            <a:avLst/>
          </a:prstGeom>
        </p:spPr>
        <p:txBody>
          <a:bodyPr vert="horz" lIns="91843" tIns="45922" rIns="91843" bIns="4592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296" y="8719894"/>
            <a:ext cx="2987622" cy="459026"/>
          </a:xfrm>
          <a:prstGeom prst="rect">
            <a:avLst/>
          </a:prstGeom>
        </p:spPr>
        <p:txBody>
          <a:bodyPr vert="horz" lIns="91843" tIns="45922" rIns="91843" bIns="45922" rtlCol="0" anchor="b"/>
          <a:lstStyle>
            <a:lvl1pPr algn="r">
              <a:defRPr sz="1300"/>
            </a:lvl1pPr>
          </a:lstStyle>
          <a:p>
            <a:fld id="{FAA62965-E266-D34A-8021-2656AF3E09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25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679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360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2041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2719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3398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4079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4759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5440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88975"/>
            <a:ext cx="4589463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9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88975"/>
            <a:ext cx="4589463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88975"/>
            <a:ext cx="4589463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88975"/>
            <a:ext cx="4589463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88975"/>
            <a:ext cx="4589463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76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88975"/>
            <a:ext cx="4589463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Residential</a:t>
            </a:r>
            <a:r>
              <a:rPr lang="en-US" baseline="0" dirty="0" smtClean="0"/>
              <a:t> comparison of 50 to 100: 9 events with common hours of 3-7 PM show the reference loads for 50% cycling is 42% higher than those customers on 100% cycling (i.e., customers who use their CAC unites more are less likely to select the 100% cycling option)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Commercial comparison of 30 to 50:</a:t>
            </a:r>
            <a:r>
              <a:rPr lang="en-US" baseline="0" dirty="0" smtClean="0"/>
              <a:t> No self selection is apparent when comparing the impacts for the nine events with common hours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Comparing 50 to 50: Over all 2015 SS events, average load impacts per CAC unit were more than 3x greater for residential 50% compared to nonresidential 50%</a:t>
            </a:r>
          </a:p>
          <a:p>
            <a:pPr marL="572129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Difference in impacts is attributed to the relative behaviors of the reference loads during the event hours</a:t>
            </a:r>
          </a:p>
          <a:p>
            <a:pPr marL="97281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Residential: reference loads are increasing during the average event window</a:t>
            </a:r>
          </a:p>
          <a:p>
            <a:pPr marL="97281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Nonresidential: reference loads are decreasing during the average event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88975"/>
            <a:ext cx="4589463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88975"/>
            <a:ext cx="4589463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88975"/>
            <a:ext cx="4589463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88975"/>
            <a:ext cx="4589463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88975"/>
            <a:ext cx="4589463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88975"/>
            <a:ext cx="4589463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88975"/>
            <a:ext cx="4589463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88975"/>
            <a:ext cx="4589463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1" y="1990820"/>
            <a:ext cx="9146716" cy="25069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3970" y="2303240"/>
            <a:ext cx="5867399" cy="1298734"/>
          </a:xfrm>
        </p:spPr>
        <p:txBody>
          <a:bodyPr anchor="ctr"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&lt;Insert headline&gt;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3970" y="3601972"/>
            <a:ext cx="5867399" cy="712537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FFFFFF"/>
                </a:solidFill>
              </a:defRPr>
            </a:lvl1pPr>
            <a:lvl2pPr marL="45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&lt;Insert subtitle&gt;</a:t>
            </a:r>
            <a:endParaRPr lang="en-US" dirty="0"/>
          </a:p>
        </p:txBody>
      </p:sp>
      <p:pic>
        <p:nvPicPr>
          <p:cNvPr id="7" name="Picture 6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8464"/>
            <a:ext cx="2517957" cy="1067595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966557" y="363131"/>
            <a:ext cx="5482503" cy="952111"/>
          </a:xfrm>
          <a:prstGeom prst="rect">
            <a:avLst/>
          </a:prstGeom>
        </p:spPr>
        <p:txBody>
          <a:bodyPr anchor="ctr"/>
          <a:lstStyle>
            <a:lvl1pPr>
              <a:defRPr sz="2500" b="0" baseline="0">
                <a:solidFill>
                  <a:srgbClr val="7BC224"/>
                </a:solidFill>
              </a:defRPr>
            </a:lvl1pPr>
          </a:lstStyle>
          <a:p>
            <a:pPr lvl="0"/>
            <a:r>
              <a:rPr lang="en-US" dirty="0" smtClean="0"/>
              <a:t>&lt;Insert name of product if relevant&gt;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433784" y="2643853"/>
            <a:ext cx="161904" cy="357917"/>
          </a:xfrm>
          <a:prstGeom prst="rect">
            <a:avLst/>
          </a:prstGeom>
          <a:noFill/>
        </p:spPr>
        <p:txBody>
          <a:bodyPr wrap="none" lIns="80137" tIns="40068" rIns="80137" bIns="40068" rtlCol="0">
            <a:spAutoFit/>
          </a:bodyPr>
          <a:lstStyle/>
          <a:p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66181" y="2391300"/>
            <a:ext cx="1725984" cy="1801558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rmAutofit/>
          </a:bodyPr>
          <a:lstStyle>
            <a:lvl1pPr algn="ctr">
              <a:defRPr sz="1100" b="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relevant industry icon here. Icon images are available on the last page of this PowerPoint Template</a:t>
            </a:r>
            <a:endParaRPr lang="en-GB" dirty="0"/>
          </a:p>
        </p:txBody>
      </p:sp>
      <p:sp>
        <p:nvSpPr>
          <p:cNvPr id="13" name="Text Placeholder 6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29690" y="6301333"/>
            <a:ext cx="3559352" cy="26291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9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&lt;Insert confidentiality statement&gt;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33967" y="5821644"/>
            <a:ext cx="2118616" cy="472171"/>
          </a:xfrm>
        </p:spPr>
        <p:txBody>
          <a:bodyPr lIns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&lt;Insert date&gt;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33967" y="4975762"/>
            <a:ext cx="5792476" cy="2000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00000"/>
              </a:lnSpc>
              <a:defRPr lang="en-US" sz="1300" b="0" baseline="0" smtClean="0">
                <a:solidFill>
                  <a:schemeClr val="accent5"/>
                </a:solidFill>
                <a:latin typeface="Arial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&lt;Insert Author or Prepared by &gt;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37721" y="6398773"/>
            <a:ext cx="1293032" cy="165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37" tIns="40068" rIns="80137" bIns="4006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04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080302" y="610115"/>
            <a:ext cx="5063698" cy="5746236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9244" y="610115"/>
            <a:ext cx="4099548" cy="5746236"/>
          </a:xfrm>
          <a:prstGeom prst="rect">
            <a:avLst/>
          </a:prstGeom>
          <a:solidFill>
            <a:srgbClr val="0070C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7726" y="925368"/>
            <a:ext cx="3395199" cy="51100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4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  <a:endParaRPr lang="en-US" sz="800" dirty="0">
              <a:solidFill>
                <a:schemeClr val="bg2"/>
              </a:solidFill>
              <a:latin typeface="+mn-lt"/>
              <a:cs typeface="Arial 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080302" y="4143590"/>
            <a:ext cx="5082944" cy="1421232"/>
          </a:xfrm>
          <a:solidFill>
            <a:srgbClr val="77BC1F">
              <a:alpha val="80000"/>
            </a:srgbClr>
          </a:solidFill>
          <a:ln>
            <a:noFill/>
          </a:ln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53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25886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610115"/>
            <a:ext cx="5063698" cy="5746236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63698" y="610115"/>
            <a:ext cx="4080302" cy="5746236"/>
          </a:xfrm>
          <a:prstGeom prst="rect">
            <a:avLst/>
          </a:prstGeom>
          <a:solidFill>
            <a:srgbClr val="0070C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32320" y="925368"/>
            <a:ext cx="3395199" cy="51100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4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  <a:endParaRPr lang="en-US" sz="800" dirty="0">
              <a:solidFill>
                <a:schemeClr val="bg2"/>
              </a:solidFill>
              <a:latin typeface="+mn-lt"/>
              <a:cs typeface="Arial 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-19246" y="4143590"/>
            <a:ext cx="5082944" cy="1421232"/>
          </a:xfrm>
          <a:solidFill>
            <a:srgbClr val="EE8430">
              <a:alpha val="91000"/>
            </a:srgbClr>
          </a:solidFill>
          <a:ln>
            <a:noFill/>
          </a:ln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53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6610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080302" y="610115"/>
            <a:ext cx="5063698" cy="5746236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  <a:endParaRPr lang="en-US" sz="800" dirty="0">
              <a:solidFill>
                <a:schemeClr val="bg2"/>
              </a:solidFill>
              <a:latin typeface="+mn-lt"/>
              <a:cs typeface="Arial 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-19852" y="610115"/>
            <a:ext cx="4099547" cy="1065828"/>
          </a:xfrm>
          <a:solidFill>
            <a:srgbClr val="77BC1F">
              <a:alpha val="91000"/>
            </a:srgbClr>
          </a:solidFill>
          <a:ln>
            <a:noFill/>
          </a:ln>
        </p:spPr>
        <p:txBody>
          <a:bodyPr lIns="320544" rIns="160272" anchor="t" anchorCtr="0"/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29434" y="1070030"/>
            <a:ext cx="3721158" cy="739927"/>
          </a:xfrm>
        </p:spPr>
        <p:txBody>
          <a:bodyPr>
            <a:normAutofit/>
          </a:bodyPr>
          <a:lstStyle>
            <a:lvl1pPr>
              <a:defRPr sz="21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&lt;Insert subhead&gt;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30018" y="2231164"/>
            <a:ext cx="3749678" cy="586067"/>
          </a:xfrm>
        </p:spPr>
        <p:txBody>
          <a:bodyPr>
            <a:normAutofit/>
          </a:bodyPr>
          <a:lstStyle>
            <a:lvl1pPr>
              <a:defRPr sz="2100" b="0">
                <a:solidFill>
                  <a:schemeClr val="tx1">
                    <a:lumMod val="50000"/>
                  </a:schemeClr>
                </a:solidFill>
              </a:defRPr>
            </a:lvl1pPr>
            <a:lvl4pPr marL="446592" indent="-197557">
              <a:buClr>
                <a:srgbClr val="0070CD"/>
              </a:buClr>
              <a:buFont typeface="Arial"/>
              <a:buChar char="•"/>
              <a:defRPr sz="2500">
                <a:solidFill>
                  <a:schemeClr val="tx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&lt;Subhead&gt;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552935" y="2919401"/>
            <a:ext cx="3498241" cy="3321034"/>
          </a:xfrm>
        </p:spPr>
        <p:txBody>
          <a:bodyPr>
            <a:normAutofit/>
          </a:bodyPr>
          <a:lstStyle>
            <a:lvl1pPr marL="250425" indent="-250425">
              <a:buClr>
                <a:srgbClr val="0070CD"/>
              </a:buClr>
              <a:buFont typeface="Arial"/>
              <a:buChar char="•"/>
              <a:defRPr sz="2100" b="0">
                <a:solidFill>
                  <a:srgbClr val="232325"/>
                </a:solidFill>
              </a:defRPr>
            </a:lvl1pPr>
            <a:lvl2pPr marL="0" indent="0">
              <a:buClr>
                <a:srgbClr val="0070CD"/>
              </a:buClr>
              <a:buFont typeface="Arial"/>
              <a:buNone/>
              <a:defRPr sz="1800" b="0">
                <a:solidFill>
                  <a:srgbClr val="232325"/>
                </a:solidFill>
              </a:defRPr>
            </a:lvl2pPr>
            <a:lvl3pPr marL="0" indent="0">
              <a:buFont typeface="Arial"/>
              <a:buNone/>
              <a:defRPr b="0">
                <a:solidFill>
                  <a:srgbClr val="232325"/>
                </a:solidFill>
              </a:defRPr>
            </a:lvl3pPr>
            <a:lvl4pPr marL="152259" indent="0">
              <a:buFont typeface="Arial"/>
              <a:buNone/>
              <a:defRPr b="0">
                <a:solidFill>
                  <a:srgbClr val="232325"/>
                </a:solidFill>
              </a:defRPr>
            </a:lvl4pPr>
            <a:lvl5pPr marL="312530" indent="0">
              <a:buFont typeface="Arial"/>
              <a:buNone/>
              <a:defRPr b="0">
                <a:solidFill>
                  <a:srgbClr val="232325"/>
                </a:solidFill>
              </a:defRPr>
            </a:lvl5pPr>
          </a:lstStyle>
          <a:p>
            <a:pPr lvl="0"/>
            <a:r>
              <a:rPr lang="en-US" dirty="0" smtClean="0"/>
              <a:t>&lt;Insert bullet points&gt;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5333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610115"/>
            <a:ext cx="9144000" cy="5746236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-19852" y="4199"/>
            <a:ext cx="4099547" cy="605916"/>
          </a:xfrm>
          <a:solidFill>
            <a:srgbClr val="77BC1F">
              <a:alpha val="91000"/>
            </a:srgbClr>
          </a:solidFill>
          <a:ln>
            <a:noFill/>
          </a:ln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25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82399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739873" y="1333935"/>
            <a:ext cx="2710188" cy="211158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" y="1326576"/>
            <a:ext cx="3740425" cy="4243094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451098" y="1333938"/>
            <a:ext cx="2709634" cy="2111587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82037" y="1540457"/>
            <a:ext cx="2892248" cy="3798508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1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2698" y="1667925"/>
            <a:ext cx="1976698" cy="15899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739872" y="3445524"/>
            <a:ext cx="2710187" cy="2115617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51099" y="3445524"/>
            <a:ext cx="2709634" cy="2124149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8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739873" y="1333935"/>
            <a:ext cx="2710188" cy="211158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" y="1326576"/>
            <a:ext cx="3740425" cy="4243094"/>
          </a:xfrm>
          <a:prstGeom prst="rect">
            <a:avLst/>
          </a:prstGeom>
          <a:solidFill>
            <a:srgbClr val="EE843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451098" y="1333938"/>
            <a:ext cx="2709634" cy="2111587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82037" y="1540457"/>
            <a:ext cx="2892248" cy="3798508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1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2698" y="1667925"/>
            <a:ext cx="1976698" cy="15899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739872" y="3445524"/>
            <a:ext cx="2710187" cy="2115617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51099" y="3445524"/>
            <a:ext cx="2709634" cy="2124149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95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1" y="2042827"/>
            <a:ext cx="9146716" cy="2506938"/>
          </a:xfrm>
          <a:prstGeom prst="rect">
            <a:avLst/>
          </a:prstGeom>
          <a:solidFill>
            <a:srgbClr val="7B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3" y="2352701"/>
            <a:ext cx="5694895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8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 of slide&gt;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27102" y="2426740"/>
            <a:ext cx="1862523" cy="1817995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relevant industry icon here. Icon images are available on the last page of this PowerPoint Template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6" y="3492858"/>
            <a:ext cx="4503855" cy="644935"/>
          </a:xfrm>
          <a:prstGeom prst="rect">
            <a:avLst/>
          </a:prstGeom>
        </p:spPr>
        <p:txBody>
          <a:bodyPr lIns="80137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12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2" y="2352701"/>
            <a:ext cx="6028560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7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24384" y="2042827"/>
            <a:ext cx="2319616" cy="250693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relevant image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2" y="3492858"/>
            <a:ext cx="6036320" cy="644935"/>
          </a:xfrm>
          <a:prstGeom prst="rect">
            <a:avLst/>
          </a:prstGeom>
        </p:spPr>
        <p:txBody>
          <a:bodyPr lIns="80137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45092" y="4842638"/>
            <a:ext cx="8278890" cy="1161715"/>
          </a:xfrm>
        </p:spPr>
        <p:txBody>
          <a:bodyPr>
            <a:normAutofit/>
          </a:bodyPr>
          <a:lstStyle>
            <a:lvl1pPr>
              <a:defRPr sz="2100" b="0">
                <a:solidFill>
                  <a:srgbClr val="464749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&lt;insert additional text&gt;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15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09" y="1313817"/>
            <a:ext cx="8229600" cy="481145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5pPr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06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37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9146716" cy="5146380"/>
          </a:xfrm>
          <a:prstGeom prst="rect">
            <a:avLst/>
          </a:prstGeom>
        </p:spPr>
        <p:txBody>
          <a:bodyPr/>
          <a:lstStyle>
            <a:lvl1pPr algn="ctr">
              <a:defRPr b="0" i="1"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Insert picture. This is an optional cover slide that has a large visual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44063" y="3117743"/>
            <a:ext cx="3108913" cy="1044730"/>
          </a:xfrm>
          <a:prstGeom prst="rect">
            <a:avLst/>
          </a:prstGeom>
          <a:solidFill>
            <a:srgbClr val="0070CD">
              <a:alpha val="80000"/>
            </a:srgbClr>
          </a:solidFill>
        </p:spPr>
        <p:txBody>
          <a:bodyPr lIns="160272" rIns="160272"/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4063" y="1011826"/>
            <a:ext cx="3108913" cy="2105914"/>
          </a:xfrm>
          <a:solidFill>
            <a:srgbClr val="77BC1F">
              <a:alpha val="80000"/>
            </a:srgbClr>
          </a:solidFill>
        </p:spPr>
        <p:txBody>
          <a:bodyPr lIns="160272" rIns="160272" anchor="ctr" anchorCtr="0"/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proposal title&gt;</a:t>
            </a:r>
            <a:endParaRPr lang="en-GB" noProof="0" dirty="0"/>
          </a:p>
        </p:txBody>
      </p:sp>
      <p:sp>
        <p:nvSpPr>
          <p:cNvPr id="13" name="Text Placeholder 6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23397" y="6301333"/>
            <a:ext cx="3559352" cy="26291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9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&lt;Insert confidentiality statement&gt;</a:t>
            </a:r>
            <a:endParaRPr lang="en-GB" dirty="0"/>
          </a:p>
        </p:txBody>
      </p:sp>
      <p:pic>
        <p:nvPicPr>
          <p:cNvPr id="22" name="Picture 21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9" y="5357105"/>
            <a:ext cx="2517957" cy="1067595"/>
          </a:xfrm>
          <a:prstGeom prst="rect">
            <a:avLst/>
          </a:prstGeom>
        </p:spPr>
      </p:pic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053180" y="5742443"/>
            <a:ext cx="3977830" cy="2000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00000"/>
              </a:lnSpc>
              <a:defRPr lang="en-US" sz="1300" b="0" baseline="0" smtClean="0">
                <a:solidFill>
                  <a:schemeClr val="accent5"/>
                </a:solidFill>
                <a:latin typeface="Arial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&lt;Insert Author or Prepared by &gt;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299135" y="5687225"/>
            <a:ext cx="1502135" cy="375274"/>
          </a:xfrm>
        </p:spPr>
        <p:txBody>
          <a:bodyPr lIns="0"/>
          <a:lstStyle>
            <a:lvl1pPr algn="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&lt;Insert date&gt;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37721" y="6398773"/>
            <a:ext cx="1293032" cy="165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37" tIns="40068" rIns="80137" bIns="4006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44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5" y="2352701"/>
            <a:ext cx="4497259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8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 of slide&gt;</a:t>
            </a:r>
            <a:endParaRPr lang="en-GB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6" y="3492858"/>
            <a:ext cx="4503855" cy="644935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142692" y="1532582"/>
            <a:ext cx="3704463" cy="378756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Industry-based icon if needed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0138" y="6356352"/>
            <a:ext cx="633845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63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85" y="1313817"/>
            <a:ext cx="2662618" cy="4811454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3248947" y="1313817"/>
            <a:ext cx="5437854" cy="4811454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88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1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248949" y="1313819"/>
            <a:ext cx="2634735" cy="481234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6048155" y="1313819"/>
            <a:ext cx="2634735" cy="481234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21"/>
          </p:nvPr>
        </p:nvSpPr>
        <p:spPr>
          <a:xfrm>
            <a:off x="450887" y="1313819"/>
            <a:ext cx="2634735" cy="481234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16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450886" y="1283177"/>
            <a:ext cx="8229600" cy="353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0887" y="1636874"/>
            <a:ext cx="8225217" cy="448929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80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450886" y="1283177"/>
            <a:ext cx="8229600" cy="353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0885" y="1636874"/>
            <a:ext cx="2662618" cy="448929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3269533" y="1636874"/>
            <a:ext cx="5417269" cy="448929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28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450888" y="1283177"/>
            <a:ext cx="2667583" cy="353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0"/>
          </p:nvPr>
        </p:nvSpPr>
        <p:spPr>
          <a:xfrm>
            <a:off x="3235145" y="1283177"/>
            <a:ext cx="2667583" cy="353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22"/>
          </p:nvPr>
        </p:nvSpPr>
        <p:spPr>
          <a:xfrm>
            <a:off x="6032281" y="1283177"/>
            <a:ext cx="2667583" cy="353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9"/>
          </p:nvPr>
        </p:nvSpPr>
        <p:spPr>
          <a:xfrm>
            <a:off x="3241295" y="1636875"/>
            <a:ext cx="2634735" cy="448839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3"/>
          </p:nvPr>
        </p:nvSpPr>
        <p:spPr>
          <a:xfrm>
            <a:off x="6040505" y="1636875"/>
            <a:ext cx="2634735" cy="448839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21"/>
          </p:nvPr>
        </p:nvSpPr>
        <p:spPr>
          <a:xfrm>
            <a:off x="450886" y="1636875"/>
            <a:ext cx="2673316" cy="448839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00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5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1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30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01" y="4800601"/>
            <a:ext cx="5151592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9001" y="340619"/>
            <a:ext cx="8245472" cy="438695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FF0000"/>
                </a:solidFill>
              </a:defRPr>
            </a:lvl1pPr>
            <a:lvl2pPr marL="456975" indent="0">
              <a:buNone/>
              <a:defRPr sz="2800"/>
            </a:lvl2pPr>
            <a:lvl3pPr marL="913951" indent="0">
              <a:buNone/>
              <a:defRPr sz="2400"/>
            </a:lvl3pPr>
            <a:lvl4pPr marL="1370927" indent="0">
              <a:buNone/>
              <a:defRPr sz="2000"/>
            </a:lvl4pPr>
            <a:lvl5pPr marL="1827901" indent="0">
              <a:buNone/>
              <a:defRPr sz="2000"/>
            </a:lvl5pPr>
            <a:lvl6pPr marL="2284877" indent="0">
              <a:buNone/>
              <a:defRPr sz="2000"/>
            </a:lvl6pPr>
            <a:lvl7pPr marL="2741853" indent="0">
              <a:buNone/>
              <a:defRPr sz="2000"/>
            </a:lvl7pPr>
            <a:lvl8pPr marL="3198827" indent="0">
              <a:buNone/>
              <a:defRPr sz="2000"/>
            </a:lvl8pPr>
            <a:lvl9pPr marL="3655803" indent="0">
              <a:buNone/>
              <a:defRPr sz="2000"/>
            </a:lvl9pPr>
          </a:lstStyle>
          <a:p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85" y="5367339"/>
            <a:ext cx="5149708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6975" indent="0">
              <a:buNone/>
              <a:defRPr sz="1200"/>
            </a:lvl2pPr>
            <a:lvl3pPr marL="913951" indent="0">
              <a:buNone/>
              <a:defRPr sz="1000"/>
            </a:lvl3pPr>
            <a:lvl4pPr marL="1370927" indent="0">
              <a:buNone/>
              <a:defRPr sz="900"/>
            </a:lvl4pPr>
            <a:lvl5pPr marL="1827901" indent="0">
              <a:buNone/>
              <a:defRPr sz="900"/>
            </a:lvl5pPr>
            <a:lvl6pPr marL="2284877" indent="0">
              <a:buNone/>
              <a:defRPr sz="900"/>
            </a:lvl6pPr>
            <a:lvl7pPr marL="2741853" indent="0">
              <a:buNone/>
              <a:defRPr sz="900"/>
            </a:lvl7pPr>
            <a:lvl8pPr marL="3198827" indent="0">
              <a:buNone/>
              <a:defRPr sz="900"/>
            </a:lvl8pPr>
            <a:lvl9pPr marL="365580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35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50887" y="1627077"/>
            <a:ext cx="2602040" cy="48102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ru-RU" dirty="0" err="1" smtClean="0">
              <a:solidFill>
                <a:srgbClr val="0070CD"/>
              </a:solidFill>
              <a:cs typeface="Arial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 hasCustomPrompt="1"/>
          </p:nvPr>
        </p:nvSpPr>
        <p:spPr bwMode="gray">
          <a:xfrm>
            <a:off x="630869" y="1887110"/>
            <a:ext cx="2257107" cy="4353726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1000" b="0">
                <a:solidFill>
                  <a:srgbClr val="0070CD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2pPr>
            <a:lvl3pPr marL="0" indent="0">
              <a:buNone/>
              <a:defRPr b="0">
                <a:solidFill>
                  <a:schemeClr val="bg1"/>
                </a:solidFill>
              </a:defRPr>
            </a:lvl3pPr>
            <a:lvl4pPr marL="157747" indent="0">
              <a:buNone/>
              <a:defRPr b="0">
                <a:solidFill>
                  <a:schemeClr val="bg1"/>
                </a:solidFill>
              </a:defRPr>
            </a:lvl4pPr>
            <a:lvl5pPr marL="315496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Insert Company Address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 hasCustomPrompt="1"/>
          </p:nvPr>
        </p:nvSpPr>
        <p:spPr bwMode="gray">
          <a:xfrm>
            <a:off x="3336592" y="5985356"/>
            <a:ext cx="5423068" cy="26291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900" b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Insert Disclaimer Text</a:t>
            </a:r>
          </a:p>
        </p:txBody>
      </p:sp>
      <p:sp>
        <p:nvSpPr>
          <p:cNvPr id="17" name="Text Placeholder 6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36594" y="775516"/>
            <a:ext cx="5332921" cy="2954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100" b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&lt;Insert confidentiality statement&gt;</a:t>
            </a:r>
            <a:endParaRPr lang="en-GB" dirty="0"/>
          </a:p>
        </p:txBody>
      </p:sp>
      <p:pic>
        <p:nvPicPr>
          <p:cNvPr id="18" name="Picture 17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7" y="318595"/>
            <a:ext cx="2732351" cy="115849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36594" y="1702677"/>
            <a:ext cx="5350207" cy="32444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6104" y="6356352"/>
            <a:ext cx="597880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67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9146716" cy="5146380"/>
          </a:xfrm>
          <a:prstGeom prst="rect">
            <a:avLst/>
          </a:prstGeom>
        </p:spPr>
        <p:txBody>
          <a:bodyPr/>
          <a:lstStyle>
            <a:lvl1pPr algn="ctr">
              <a:defRPr b="0" i="1"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Insert picture. This is an optional cover slide that has a large visual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" y="3117743"/>
            <a:ext cx="3752975" cy="1044730"/>
          </a:xfrm>
          <a:prstGeom prst="rect">
            <a:avLst/>
          </a:prstGeom>
          <a:solidFill>
            <a:srgbClr val="0070CD">
              <a:alpha val="80000"/>
            </a:srgbClr>
          </a:solidFill>
        </p:spPr>
        <p:txBody>
          <a:bodyPr lIns="320544" rIns="160272" anchor="ctr" anchorCtr="0"/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1011826"/>
            <a:ext cx="3752975" cy="2105914"/>
          </a:xfrm>
          <a:solidFill>
            <a:srgbClr val="77BC1F">
              <a:alpha val="80000"/>
            </a:srgbClr>
          </a:solidFill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proposal title&gt;</a:t>
            </a:r>
            <a:endParaRPr lang="en-GB" noProof="0" dirty="0"/>
          </a:p>
        </p:txBody>
      </p:sp>
      <p:sp>
        <p:nvSpPr>
          <p:cNvPr id="13" name="Text Placeholder 6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23397" y="6301333"/>
            <a:ext cx="3559352" cy="26291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9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&lt;Insert confidentiality statement&gt;</a:t>
            </a:r>
            <a:endParaRPr lang="en-GB" dirty="0"/>
          </a:p>
        </p:txBody>
      </p:sp>
      <p:pic>
        <p:nvPicPr>
          <p:cNvPr id="22" name="Picture 21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9" y="5357105"/>
            <a:ext cx="2517957" cy="1067595"/>
          </a:xfrm>
          <a:prstGeom prst="rect">
            <a:avLst/>
          </a:prstGeom>
        </p:spPr>
      </p:pic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053180" y="5742443"/>
            <a:ext cx="3977830" cy="2000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00000"/>
              </a:lnSpc>
              <a:defRPr lang="en-US" sz="1300" b="0" baseline="0" smtClean="0">
                <a:solidFill>
                  <a:schemeClr val="accent5"/>
                </a:solidFill>
                <a:latin typeface="Arial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&lt;Insert Author or Prepared by &gt;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299135" y="5687225"/>
            <a:ext cx="1502135" cy="375274"/>
          </a:xfrm>
        </p:spPr>
        <p:txBody>
          <a:bodyPr lIns="0"/>
          <a:lstStyle>
            <a:lvl1pPr algn="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&lt;Insert date&gt;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37721" y="6398773"/>
            <a:ext cx="1293032" cy="165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37" tIns="40068" rIns="80137" bIns="4006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92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FA6A-A86D-4D06-AFF9-1E656D8048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 bwMode="gray">
          <a:xfrm>
            <a:off x="5524404" y="6469468"/>
            <a:ext cx="2780693" cy="191272"/>
          </a:xfrm>
          <a:prstGeom prst="rect">
            <a:avLst/>
          </a:prstGeom>
        </p:spPr>
        <p:txBody>
          <a:bodyPr lIns="80155" tIns="40078" rIns="80155" bIns="40078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&lt;Insert date using ‘Insert – Header &amp; Footer’&gt;</a:t>
            </a:r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 bwMode="gray">
          <a:xfrm>
            <a:off x="477538" y="6469468"/>
            <a:ext cx="5418761" cy="17958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: One third to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 bwMode="gray">
          <a:xfrm>
            <a:off x="477537" y="1835808"/>
            <a:ext cx="2647804" cy="433231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text. Format bullets with ‘Increase/Decrease List Level’ on the home ribbon.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</a:t>
            </a:r>
          </a:p>
          <a:p>
            <a:pPr lvl="6"/>
            <a:r>
              <a:rPr lang="en-GB" noProof="0" dirty="0" smtClean="0"/>
              <a:t>Seven</a:t>
            </a:r>
          </a:p>
          <a:p>
            <a:pPr lvl="7"/>
            <a:r>
              <a:rPr lang="en-GB" noProof="0" dirty="0" smtClean="0"/>
              <a:t>Eight</a:t>
            </a:r>
          </a:p>
          <a:p>
            <a:pPr lvl="8"/>
            <a:r>
              <a:rPr lang="en-GB" noProof="0" dirty="0" smtClean="0"/>
              <a:t>Nine</a:t>
            </a:r>
            <a:endParaRPr lang="en-GB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 hasCustomPrompt="1"/>
          </p:nvPr>
        </p:nvSpPr>
        <p:spPr bwMode="gray">
          <a:xfrm>
            <a:off x="3247702" y="1835808"/>
            <a:ext cx="5418761" cy="433231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text. Format bullets with ‘Increase/Decrease List Level’ on the home ribbon.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</a:t>
            </a:r>
          </a:p>
          <a:p>
            <a:pPr lvl="6"/>
            <a:r>
              <a:rPr lang="en-GB" noProof="0" dirty="0" smtClean="0"/>
              <a:t>Seven</a:t>
            </a:r>
          </a:p>
          <a:p>
            <a:pPr lvl="7"/>
            <a:r>
              <a:rPr lang="en-GB" noProof="0" dirty="0" smtClean="0"/>
              <a:t>Eight</a:t>
            </a:r>
          </a:p>
          <a:p>
            <a:pPr lvl="8"/>
            <a:r>
              <a:rPr lang="en-GB" noProof="0" dirty="0" smtClean="0"/>
              <a:t>Nine</a:t>
            </a:r>
            <a:endParaRPr lang="en-GB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BD6FA6A-A86D-4D06-AFF9-1E656D8048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 bwMode="gray">
          <a:xfrm>
            <a:off x="477538" y="1409614"/>
            <a:ext cx="2658713" cy="264311"/>
          </a:xfrm>
        </p:spPr>
        <p:txBody>
          <a:bodyPr/>
          <a:lstStyle>
            <a:lvl1pPr>
              <a:defRPr baseline="0"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title</a:t>
            </a:r>
            <a:endParaRPr lang="en-GB" noProof="0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9" hasCustomPrompt="1"/>
          </p:nvPr>
        </p:nvSpPr>
        <p:spPr bwMode="gray">
          <a:xfrm>
            <a:off x="3255358" y="1409614"/>
            <a:ext cx="5422956" cy="264311"/>
          </a:xfrm>
        </p:spPr>
        <p:txBody>
          <a:bodyPr/>
          <a:lstStyle>
            <a:lvl1pPr>
              <a:defRPr baseline="0"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title</a:t>
            </a:r>
            <a:endParaRPr lang="en-GB" noProof="0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 bwMode="gray">
          <a:xfrm>
            <a:off x="5524404" y="6469468"/>
            <a:ext cx="2780693" cy="191272"/>
          </a:xfrm>
          <a:prstGeom prst="rect">
            <a:avLst/>
          </a:prstGeom>
        </p:spPr>
        <p:txBody>
          <a:bodyPr lIns="80155" tIns="40078" rIns="80155" bIns="40078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&lt;Insert date using ‘Insert – Header &amp; Footer’&gt;</a:t>
            </a:r>
            <a:endParaRPr lang="en-GB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 bwMode="gray">
          <a:xfrm>
            <a:off x="477538" y="6469468"/>
            <a:ext cx="5418761" cy="17958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2649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 bwMode="gray">
          <a:xfrm>
            <a:off x="477538" y="1835807"/>
            <a:ext cx="4033283" cy="188343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text. Format bullets with ‘Increase/Decrease List Level’ on the home ribbon.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</a:t>
            </a:r>
          </a:p>
          <a:p>
            <a:pPr lvl="6"/>
            <a:r>
              <a:rPr lang="en-GB" noProof="0" dirty="0" smtClean="0"/>
              <a:t>Seven</a:t>
            </a:r>
          </a:p>
          <a:p>
            <a:pPr lvl="7"/>
            <a:r>
              <a:rPr lang="en-GB" noProof="0" dirty="0" smtClean="0"/>
              <a:t>Eight</a:t>
            </a:r>
          </a:p>
          <a:p>
            <a:pPr lvl="8"/>
            <a:r>
              <a:rPr lang="en-GB" noProof="0" dirty="0" smtClean="0"/>
              <a:t>Nine</a:t>
            </a:r>
            <a:endParaRPr lang="en-GB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 hasCustomPrompt="1"/>
          </p:nvPr>
        </p:nvSpPr>
        <p:spPr bwMode="gray">
          <a:xfrm>
            <a:off x="4633180" y="1835807"/>
            <a:ext cx="4033283" cy="188343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text. Format bullets with ‘Increase/Decrease List Level’ on the home ribbon.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</a:t>
            </a:r>
          </a:p>
          <a:p>
            <a:pPr lvl="6"/>
            <a:r>
              <a:rPr lang="en-GB" noProof="0" dirty="0" smtClean="0"/>
              <a:t>Seven</a:t>
            </a:r>
          </a:p>
          <a:p>
            <a:pPr lvl="7"/>
            <a:r>
              <a:rPr lang="en-GB" noProof="0" dirty="0" smtClean="0"/>
              <a:t>Eight</a:t>
            </a:r>
          </a:p>
          <a:p>
            <a:pPr lvl="8"/>
            <a:r>
              <a:rPr lang="en-GB" noProof="0" dirty="0" smtClean="0"/>
              <a:t>Nine</a:t>
            </a:r>
            <a:endParaRPr lang="en-GB" noProof="0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15" hasCustomPrompt="1"/>
          </p:nvPr>
        </p:nvSpPr>
        <p:spPr bwMode="gray">
          <a:xfrm>
            <a:off x="477538" y="4251875"/>
            <a:ext cx="4033283" cy="191243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text. Format bullets with ‘Increase/Decrease List Level’ on the home ribbon.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</a:t>
            </a:r>
          </a:p>
          <a:p>
            <a:pPr lvl="6"/>
            <a:r>
              <a:rPr lang="en-GB" noProof="0" dirty="0" smtClean="0"/>
              <a:t>Seven</a:t>
            </a:r>
          </a:p>
          <a:p>
            <a:pPr lvl="7"/>
            <a:r>
              <a:rPr lang="en-GB" noProof="0" dirty="0" smtClean="0"/>
              <a:t>Eight</a:t>
            </a:r>
          </a:p>
          <a:p>
            <a:pPr lvl="8"/>
            <a:r>
              <a:rPr lang="en-GB" noProof="0" dirty="0" smtClean="0"/>
              <a:t>Nine</a:t>
            </a:r>
            <a:endParaRPr lang="en-GB" noProof="0" dirty="0"/>
          </a:p>
        </p:txBody>
      </p:sp>
      <p:sp>
        <p:nvSpPr>
          <p:cNvPr id="18" name="Content Placeholder 9"/>
          <p:cNvSpPr>
            <a:spLocks noGrp="1"/>
          </p:cNvSpPr>
          <p:nvPr>
            <p:ph sz="quarter" idx="16" hasCustomPrompt="1"/>
          </p:nvPr>
        </p:nvSpPr>
        <p:spPr bwMode="gray">
          <a:xfrm>
            <a:off x="4633180" y="4251875"/>
            <a:ext cx="4033283" cy="191243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text. Format bullets with ‘Increase/Decrease List Level’ on the home ribbon.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</a:t>
            </a:r>
          </a:p>
          <a:p>
            <a:pPr lvl="6"/>
            <a:r>
              <a:rPr lang="en-GB" noProof="0" dirty="0" smtClean="0"/>
              <a:t>Seven</a:t>
            </a:r>
          </a:p>
          <a:p>
            <a:pPr lvl="7"/>
            <a:r>
              <a:rPr lang="en-GB" noProof="0" dirty="0" smtClean="0"/>
              <a:t>Eight</a:t>
            </a:r>
          </a:p>
          <a:p>
            <a:pPr lvl="8"/>
            <a:r>
              <a:rPr lang="en-GB" noProof="0" dirty="0" smtClean="0"/>
              <a:t>Nine</a:t>
            </a:r>
            <a:endParaRPr lang="en-GB" noProof="0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BD6FA6A-A86D-4D06-AFF9-1E656D8048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20" hasCustomPrompt="1"/>
          </p:nvPr>
        </p:nvSpPr>
        <p:spPr bwMode="gray">
          <a:xfrm>
            <a:off x="477537" y="1409614"/>
            <a:ext cx="4042192" cy="264311"/>
          </a:xfrm>
        </p:spPr>
        <p:txBody>
          <a:bodyPr/>
          <a:lstStyle>
            <a:lvl1pPr>
              <a:defRPr baseline="0"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title</a:t>
            </a:r>
            <a:endParaRPr lang="en-GB" noProof="0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21" hasCustomPrompt="1"/>
          </p:nvPr>
        </p:nvSpPr>
        <p:spPr bwMode="gray">
          <a:xfrm>
            <a:off x="4633775" y="1409614"/>
            <a:ext cx="4042192" cy="264311"/>
          </a:xfrm>
        </p:spPr>
        <p:txBody>
          <a:bodyPr/>
          <a:lstStyle>
            <a:lvl1pPr>
              <a:defRPr baseline="0"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title</a:t>
            </a:r>
            <a:endParaRPr lang="en-GB" noProof="0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22" hasCustomPrompt="1"/>
          </p:nvPr>
        </p:nvSpPr>
        <p:spPr bwMode="gray">
          <a:xfrm>
            <a:off x="477537" y="3848716"/>
            <a:ext cx="4042192" cy="264311"/>
          </a:xfrm>
        </p:spPr>
        <p:txBody>
          <a:bodyPr/>
          <a:lstStyle>
            <a:lvl1pPr>
              <a:defRPr baseline="0"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title</a:t>
            </a:r>
            <a:endParaRPr lang="en-GB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23" hasCustomPrompt="1"/>
          </p:nvPr>
        </p:nvSpPr>
        <p:spPr bwMode="gray">
          <a:xfrm>
            <a:off x="4633775" y="3848716"/>
            <a:ext cx="4042192" cy="264311"/>
          </a:xfrm>
        </p:spPr>
        <p:txBody>
          <a:bodyPr/>
          <a:lstStyle>
            <a:lvl1pPr>
              <a:defRPr baseline="0"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title</a:t>
            </a:r>
            <a:endParaRPr lang="en-GB" noProof="0" dirty="0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 bwMode="gray">
          <a:xfrm>
            <a:off x="5524404" y="6469468"/>
            <a:ext cx="2780693" cy="191272"/>
          </a:xfrm>
          <a:prstGeom prst="rect">
            <a:avLst/>
          </a:prstGeom>
        </p:spPr>
        <p:txBody>
          <a:bodyPr lIns="80155" tIns="40078" rIns="80155" bIns="40078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&lt;Insert date using ‘Insert – Header &amp; Footer’&gt;</a:t>
            </a:r>
            <a:endParaRPr lang="en-GB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 bwMode="gray">
          <a:xfrm>
            <a:off x="477538" y="6469468"/>
            <a:ext cx="5418761" cy="17958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02472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6634163"/>
            <a:ext cx="9144000" cy="223837"/>
          </a:xfrm>
          <a:prstGeom prst="rect">
            <a:avLst/>
          </a:prstGeom>
          <a:gradFill flip="none" rotWithShape="1">
            <a:gsLst>
              <a:gs pos="0">
                <a:srgbClr val="285EA0">
                  <a:shade val="30000"/>
                  <a:satMod val="115000"/>
                </a:srgbClr>
              </a:gs>
              <a:gs pos="50000">
                <a:srgbClr val="285EA0">
                  <a:shade val="67500"/>
                  <a:satMod val="115000"/>
                </a:srgbClr>
              </a:gs>
              <a:gs pos="100000">
                <a:schemeClr val="bg2"/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lIns="91428" tIns="45715" rIns="91428" bIns="45715" anchor="ctr"/>
          <a:lstStyle/>
          <a:p>
            <a:pPr defTabSz="91428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3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" y="2042827"/>
            <a:ext cx="7023583" cy="2506938"/>
          </a:xfrm>
          <a:prstGeom prst="rect">
            <a:avLst/>
          </a:prstGeom>
          <a:solidFill>
            <a:srgbClr val="7B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2" y="2352701"/>
            <a:ext cx="6028560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7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24384" y="2042827"/>
            <a:ext cx="2319616" cy="250693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relevant image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2" y="3492858"/>
            <a:ext cx="6036320" cy="644935"/>
          </a:xfrm>
          <a:prstGeom prst="rect">
            <a:avLst/>
          </a:prstGeom>
        </p:spPr>
        <p:txBody>
          <a:bodyPr lIns="80137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  <a:endParaRPr lang="en-US" sz="800" dirty="0">
              <a:solidFill>
                <a:schemeClr val="bg2"/>
              </a:solidFill>
              <a:latin typeface="+mn-lt"/>
              <a:cs typeface="Arial 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45092" y="4842638"/>
            <a:ext cx="8278890" cy="1161715"/>
          </a:xfrm>
        </p:spPr>
        <p:txBody>
          <a:bodyPr>
            <a:normAutofit/>
          </a:bodyPr>
          <a:lstStyle>
            <a:lvl1pPr>
              <a:defRPr sz="2100" b="0">
                <a:solidFill>
                  <a:srgbClr val="464749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&lt;insert additional text&gt;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48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120417" y="2042827"/>
            <a:ext cx="7023583" cy="2506938"/>
          </a:xfrm>
          <a:prstGeom prst="rect">
            <a:avLst/>
          </a:prstGeom>
          <a:solidFill>
            <a:srgbClr val="EE8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682553" y="2352701"/>
            <a:ext cx="6028560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53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2042827"/>
            <a:ext cx="2319616" cy="250693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relevant image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674793" y="3400316"/>
            <a:ext cx="6036320" cy="644935"/>
          </a:xfrm>
          <a:prstGeom prst="rect">
            <a:avLst/>
          </a:prstGeom>
        </p:spPr>
        <p:txBody>
          <a:bodyPr lIns="80137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  <a:endParaRPr lang="en-US" sz="800" dirty="0">
              <a:solidFill>
                <a:schemeClr val="bg2"/>
              </a:solidFill>
              <a:latin typeface="+mn-lt"/>
              <a:cs typeface="Arial 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45092" y="4842638"/>
            <a:ext cx="8278890" cy="1161715"/>
          </a:xfrm>
        </p:spPr>
        <p:txBody>
          <a:bodyPr>
            <a:normAutofit/>
          </a:bodyPr>
          <a:lstStyle>
            <a:lvl1pPr>
              <a:defRPr sz="2100" b="0">
                <a:solidFill>
                  <a:srgbClr val="464749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&lt;insert additional text&gt;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25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120417" y="2042827"/>
            <a:ext cx="7023583" cy="2506938"/>
          </a:xfrm>
          <a:prstGeom prst="rect">
            <a:avLst/>
          </a:prstGeom>
          <a:solidFill>
            <a:srgbClr val="77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682553" y="2352701"/>
            <a:ext cx="6028560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53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2042827"/>
            <a:ext cx="2319616" cy="250693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relevant image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674793" y="3400316"/>
            <a:ext cx="6036320" cy="644935"/>
          </a:xfrm>
          <a:prstGeom prst="rect">
            <a:avLst/>
          </a:prstGeom>
        </p:spPr>
        <p:txBody>
          <a:bodyPr lIns="80137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  <a:endParaRPr lang="en-US" sz="800" dirty="0">
              <a:solidFill>
                <a:schemeClr val="bg2"/>
              </a:solidFill>
              <a:latin typeface="+mn-lt"/>
              <a:cs typeface="Arial 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45092" y="4842638"/>
            <a:ext cx="8278890" cy="1161715"/>
          </a:xfrm>
        </p:spPr>
        <p:txBody>
          <a:bodyPr>
            <a:normAutofit/>
          </a:bodyPr>
          <a:lstStyle>
            <a:lvl1pPr>
              <a:defRPr sz="2100" b="0">
                <a:solidFill>
                  <a:srgbClr val="464749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&lt;insert additional text&gt;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69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" y="2042827"/>
            <a:ext cx="7023583" cy="2506938"/>
          </a:xfrm>
          <a:prstGeom prst="rect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2" y="2352701"/>
            <a:ext cx="6028560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7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24384" y="2042827"/>
            <a:ext cx="2319616" cy="250693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relevant image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2" y="3348907"/>
            <a:ext cx="6036320" cy="644935"/>
          </a:xfrm>
          <a:prstGeom prst="rect">
            <a:avLst/>
          </a:prstGeom>
        </p:spPr>
        <p:txBody>
          <a:bodyPr lIns="80137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  <a:endParaRPr lang="en-US" sz="800" dirty="0">
              <a:solidFill>
                <a:schemeClr val="bg2"/>
              </a:solidFill>
              <a:latin typeface="+mn-lt"/>
              <a:cs typeface="Arial 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45092" y="4842638"/>
            <a:ext cx="8278890" cy="1161715"/>
          </a:xfrm>
        </p:spPr>
        <p:txBody>
          <a:bodyPr>
            <a:normAutofit/>
          </a:bodyPr>
          <a:lstStyle>
            <a:lvl1pPr>
              <a:defRPr sz="2100" b="0">
                <a:solidFill>
                  <a:srgbClr val="464749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&lt;insert additional text&gt;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12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610115"/>
            <a:ext cx="5063698" cy="5746236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63698" y="610115"/>
            <a:ext cx="4080302" cy="5746236"/>
          </a:xfrm>
          <a:prstGeom prst="rect">
            <a:avLst/>
          </a:prstGeom>
          <a:solidFill>
            <a:srgbClr val="EE843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32320" y="925368"/>
            <a:ext cx="3395199" cy="51100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4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  <a:endParaRPr lang="en-US" sz="800" dirty="0">
              <a:solidFill>
                <a:schemeClr val="bg2"/>
              </a:solidFill>
              <a:latin typeface="+mn-lt"/>
              <a:cs typeface="Arial 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-19246" y="4143590"/>
            <a:ext cx="5082944" cy="1421232"/>
          </a:xfrm>
          <a:solidFill>
            <a:srgbClr val="77BC1F">
              <a:alpha val="80000"/>
            </a:srgbClr>
          </a:solidFill>
          <a:ln>
            <a:noFill/>
          </a:ln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53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5185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610115"/>
            <a:ext cx="5063698" cy="5746236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63698" y="610115"/>
            <a:ext cx="4080302" cy="5746236"/>
          </a:xfrm>
          <a:prstGeom prst="rect">
            <a:avLst/>
          </a:prstGeom>
          <a:solidFill>
            <a:srgbClr val="0070C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32320" y="925368"/>
            <a:ext cx="3395199" cy="51100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4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  <a:endParaRPr lang="en-US" sz="800" dirty="0">
              <a:solidFill>
                <a:schemeClr val="bg2"/>
              </a:solidFill>
              <a:latin typeface="+mn-lt"/>
              <a:cs typeface="Arial 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-19246" y="4143590"/>
            <a:ext cx="5082944" cy="1421232"/>
          </a:xfrm>
          <a:solidFill>
            <a:srgbClr val="77BC1F">
              <a:alpha val="80000"/>
            </a:srgbClr>
          </a:solidFill>
          <a:ln>
            <a:noFill/>
          </a:ln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53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1935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887" y="522568"/>
            <a:ext cx="8235915" cy="676706"/>
          </a:xfrm>
          <a:prstGeom prst="rect">
            <a:avLst/>
          </a:prstGeom>
        </p:spPr>
        <p:txBody>
          <a:bodyPr vert="horz" lIns="0" tIns="45698" rIns="91395" bIns="45698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87" y="1313819"/>
            <a:ext cx="8235915" cy="4525963"/>
          </a:xfrm>
          <a:prstGeom prst="rect">
            <a:avLst/>
          </a:prstGeom>
        </p:spPr>
        <p:txBody>
          <a:bodyPr vert="horz" lIns="0" tIns="45698" rIns="91395" bIns="4569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6104" y="6356352"/>
            <a:ext cx="597880" cy="365125"/>
          </a:xfrm>
          <a:prstGeom prst="rect">
            <a:avLst/>
          </a:prstGeom>
        </p:spPr>
        <p:txBody>
          <a:bodyPr vert="horz" lIns="91395" tIns="45698" rIns="91395" bIns="45698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&lt;Insert Footer&gt;</a:t>
            </a:r>
            <a:endParaRPr lang="en-US" dirty="0"/>
          </a:p>
        </p:txBody>
      </p:sp>
      <p:pic>
        <p:nvPicPr>
          <p:cNvPr id="7" name="Picture 6" descr="Nexant_Logo_PNG_color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5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4" r:id="rId3"/>
    <p:sldLayoutId id="2147483667" r:id="rId4"/>
    <p:sldLayoutId id="2147483675" r:id="rId5"/>
    <p:sldLayoutId id="2147483681" r:id="rId6"/>
    <p:sldLayoutId id="2147483673" r:id="rId7"/>
    <p:sldLayoutId id="2147483671" r:id="rId8"/>
    <p:sldLayoutId id="2147483679" r:id="rId9"/>
    <p:sldLayoutId id="2147483680" r:id="rId10"/>
    <p:sldLayoutId id="2147483678" r:id="rId11"/>
    <p:sldLayoutId id="2147483682" r:id="rId12"/>
    <p:sldLayoutId id="2147483683" r:id="rId13"/>
    <p:sldLayoutId id="2147483661" r:id="rId14"/>
    <p:sldLayoutId id="2147483676" r:id="rId15"/>
    <p:sldLayoutId id="2147483659" r:id="rId16"/>
    <p:sldLayoutId id="2147483677" r:id="rId17"/>
    <p:sldLayoutId id="2147483650" r:id="rId18"/>
    <p:sldLayoutId id="2147483668" r:id="rId19"/>
    <p:sldLayoutId id="2147483660" r:id="rId20"/>
    <p:sldLayoutId id="2147483652" r:id="rId21"/>
    <p:sldLayoutId id="2147483664" r:id="rId22"/>
    <p:sldLayoutId id="2147483662" r:id="rId23"/>
    <p:sldLayoutId id="2147483665" r:id="rId24"/>
    <p:sldLayoutId id="2147483653" r:id="rId25"/>
    <p:sldLayoutId id="2147483654" r:id="rId26"/>
    <p:sldLayoutId id="2147483655" r:id="rId27"/>
    <p:sldLayoutId id="2147483657" r:id="rId28"/>
    <p:sldLayoutId id="2147483666" r:id="rId29"/>
    <p:sldLayoutId id="2147483686" r:id="rId30"/>
    <p:sldLayoutId id="2147483687" r:id="rId31"/>
    <p:sldLayoutId id="2147483688" r:id="rId32"/>
    <p:sldLayoutId id="2147483690" r:id="rId33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6975" rtl="0" eaLnBrk="1" latinLnBrk="0" hangingPunct="1">
        <a:lnSpc>
          <a:spcPct val="100000"/>
        </a:lnSpc>
        <a:spcBef>
          <a:spcPct val="0"/>
        </a:spcBef>
        <a:buNone/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6975" rtl="0" eaLnBrk="1" latinLnBrk="0" hangingPunct="1">
        <a:lnSpc>
          <a:spcPct val="120000"/>
        </a:lnSpc>
        <a:spcBef>
          <a:spcPct val="20000"/>
        </a:spcBef>
        <a:buFontTx/>
        <a:buNone/>
        <a:defRPr sz="1200" b="1" kern="1200">
          <a:solidFill>
            <a:srgbClr val="0070CD"/>
          </a:solidFill>
          <a:latin typeface="Arial"/>
          <a:ea typeface="+mn-ea"/>
          <a:cs typeface="Arial"/>
        </a:defRPr>
      </a:lvl1pPr>
      <a:lvl2pPr marL="0" indent="0" algn="l" defTabSz="456975" rtl="0" eaLnBrk="1" latinLnBrk="0" hangingPunct="1">
        <a:lnSpc>
          <a:spcPct val="130000"/>
        </a:lnSpc>
        <a:spcBef>
          <a:spcPts val="32"/>
        </a:spcBef>
        <a:buClr>
          <a:schemeClr val="accent2"/>
        </a:buClr>
        <a:buFontTx/>
        <a:buNone/>
        <a:defRPr sz="1100" kern="1200">
          <a:solidFill>
            <a:schemeClr val="tx1"/>
          </a:solidFill>
          <a:latin typeface="Arial"/>
          <a:ea typeface="+mn-ea"/>
          <a:cs typeface="Arial"/>
        </a:defRPr>
      </a:lvl2pPr>
      <a:lvl3pPr marL="160272" indent="-160272" algn="l" defTabSz="456975" rtl="0" eaLnBrk="1" latinLnBrk="0" hangingPunct="1">
        <a:lnSpc>
          <a:spcPct val="110000"/>
        </a:lnSpc>
        <a:spcBef>
          <a:spcPts val="526"/>
        </a:spcBef>
        <a:buClr>
          <a:schemeClr val="accent2"/>
        </a:buClr>
        <a:buSzPct val="100000"/>
        <a:buFont typeface="Wingdings" charset="2"/>
        <a:buChar char="§"/>
        <a:defRPr sz="1100" kern="1200">
          <a:solidFill>
            <a:schemeClr val="tx1"/>
          </a:solidFill>
          <a:latin typeface="Arial"/>
          <a:ea typeface="+mn-ea"/>
          <a:cs typeface="Arial"/>
        </a:defRPr>
      </a:lvl3pPr>
      <a:lvl4pPr marL="312530" indent="-160272" algn="l" defTabSz="456975" rtl="0" eaLnBrk="1" latinLnBrk="0" hangingPunct="1">
        <a:lnSpc>
          <a:spcPct val="110000"/>
        </a:lnSpc>
        <a:spcBef>
          <a:spcPts val="526"/>
        </a:spcBef>
        <a:buClr>
          <a:schemeClr val="accent3"/>
        </a:buClr>
        <a:buFont typeface="Arial"/>
        <a:buChar char="–"/>
        <a:defRPr sz="1100" kern="1200">
          <a:solidFill>
            <a:schemeClr val="tx1"/>
          </a:solidFill>
          <a:latin typeface="Arial"/>
          <a:ea typeface="+mn-ea"/>
          <a:cs typeface="Arial"/>
        </a:defRPr>
      </a:lvl4pPr>
      <a:lvl5pPr marL="472802" indent="-160272" algn="l" defTabSz="456975" rtl="0" eaLnBrk="1" latinLnBrk="0" hangingPunct="1">
        <a:lnSpc>
          <a:spcPct val="110000"/>
        </a:lnSpc>
        <a:spcBef>
          <a:spcPts val="526"/>
        </a:spcBef>
        <a:buClr>
          <a:schemeClr val="accent5"/>
        </a:buClr>
        <a:buFont typeface="Lucida Grande"/>
        <a:buChar char="-"/>
        <a:defRPr sz="110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673143" indent="-160272" algn="l" defTabSz="456975" rtl="0" eaLnBrk="1" latinLnBrk="0" hangingPunct="1">
        <a:lnSpc>
          <a:spcPct val="110000"/>
        </a:lnSpc>
        <a:spcBef>
          <a:spcPts val="526"/>
        </a:spcBef>
        <a:spcAft>
          <a:spcPts val="0"/>
        </a:spcAft>
        <a:buClr>
          <a:schemeClr val="accent5"/>
        </a:buClr>
        <a:buFont typeface="Lucida Grande"/>
        <a:buChar char="-"/>
        <a:defRPr sz="1100" kern="1200">
          <a:solidFill>
            <a:schemeClr val="tx1"/>
          </a:solidFill>
          <a:latin typeface="Arial"/>
          <a:ea typeface="+mn-ea"/>
          <a:cs typeface="Arial"/>
        </a:defRPr>
      </a:lvl6pPr>
      <a:lvl7pPr marL="887505" indent="-150254" algn="l" defTabSz="456975" rtl="0" eaLnBrk="1" latinLnBrk="0" hangingPunct="1">
        <a:lnSpc>
          <a:spcPct val="110000"/>
        </a:lnSpc>
        <a:spcBef>
          <a:spcPts val="526"/>
        </a:spcBef>
        <a:buClr>
          <a:schemeClr val="accent5"/>
        </a:buClr>
        <a:buFont typeface="Lucida Grande"/>
        <a:buChar char="-"/>
        <a:defRPr sz="1100" kern="1200">
          <a:solidFill>
            <a:schemeClr val="tx1"/>
          </a:solidFill>
          <a:latin typeface="Arial"/>
          <a:ea typeface="+mn-ea"/>
          <a:cs typeface="Arial"/>
        </a:defRPr>
      </a:lvl7pPr>
      <a:lvl8pPr marL="3427314" indent="-228486" algn="l" defTabSz="4569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0" indent="-228486" algn="l" defTabSz="4569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5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1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7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01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7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53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27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03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Churchwell@nexant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4-07-13 at 12.57.04 PM.pn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5" b="9265"/>
          <a:stretch>
            <a:fillRect/>
          </a:stretch>
        </p:blipFill>
        <p:spPr>
          <a:xfrm>
            <a:off x="1" y="0"/>
            <a:ext cx="9143999" cy="4853719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" y="3113619"/>
            <a:ext cx="4539866" cy="1244707"/>
          </a:xfrm>
          <a:solidFill>
            <a:srgbClr val="0070C0">
              <a:alpha val="80000"/>
            </a:srgbClr>
          </a:solidFill>
        </p:spPr>
        <p:txBody>
          <a:bodyPr lIns="320544" anchor="ctr">
            <a:normAutofit fontScale="85000" lnSpcReduction="20000"/>
          </a:bodyPr>
          <a:lstStyle/>
          <a:p>
            <a:pPr algn="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DRMEC </a:t>
            </a:r>
            <a:r>
              <a:rPr lang="en-US" b="1" dirty="0"/>
              <a:t>Spring </a:t>
            </a:r>
            <a:r>
              <a:rPr lang="en-US" b="1" dirty="0" smtClean="0"/>
              <a:t>2016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Load Impacts Evaluation Workshop</a:t>
            </a:r>
          </a:p>
          <a:p>
            <a:pPr algn="r"/>
            <a:r>
              <a:rPr lang="en-US" b="1" dirty="0"/>
              <a:t>San Francisco, </a:t>
            </a:r>
            <a:r>
              <a:rPr lang="en-US" b="1" dirty="0" smtClean="0"/>
              <a:t>California</a:t>
            </a:r>
          </a:p>
          <a:p>
            <a:pPr algn="r"/>
            <a:r>
              <a:rPr lang="en-US" b="1" dirty="0"/>
              <a:t>May </a:t>
            </a:r>
            <a:r>
              <a:rPr lang="en-US" b="1" dirty="0" smtClean="0"/>
              <a:t>10, 2016</a:t>
            </a:r>
            <a:endParaRPr lang="en-US" b="1" dirty="0"/>
          </a:p>
          <a:p>
            <a:pPr algn="r"/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" y="1011826"/>
            <a:ext cx="4539866" cy="2105914"/>
          </a:xfrm>
          <a:solidFill>
            <a:srgbClr val="77BC1F">
              <a:alpha val="80000"/>
            </a:srgbClr>
          </a:solidFill>
        </p:spPr>
        <p:txBody>
          <a:bodyPr lIns="320544"/>
          <a:lstStyle/>
          <a:p>
            <a:r>
              <a:rPr lang="en-US" b="1" dirty="0" smtClean="0"/>
              <a:t>2015 </a:t>
            </a:r>
            <a:r>
              <a:rPr lang="en-US" b="1" dirty="0"/>
              <a:t>SDG&amp;E Summer Saver Load Impact Evaluation</a:t>
            </a:r>
          </a:p>
        </p:txBody>
      </p:sp>
      <p:sp>
        <p:nvSpPr>
          <p:cNvPr id="6" name="AutoShape 2" descr="Image result for san diego california at n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san diego california at nigh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san diego california at nigh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Image result for san diego california at nigh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10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7144552" cy="1251396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Enrollment Forecast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Picture 11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23604"/>
              </p:ext>
            </p:extLst>
          </p:nvPr>
        </p:nvGraphicFramePr>
        <p:xfrm>
          <a:off x="134326" y="1687364"/>
          <a:ext cx="6590382" cy="1803181"/>
        </p:xfrm>
        <a:graphic>
          <a:graphicData uri="http://schemas.openxmlformats.org/drawingml/2006/table">
            <a:tbl>
              <a:tblPr/>
              <a:tblGrid>
                <a:gridCol w="1265808"/>
                <a:gridCol w="799991"/>
                <a:gridCol w="1061331"/>
                <a:gridCol w="799991"/>
                <a:gridCol w="799991"/>
                <a:gridCol w="1063279"/>
                <a:gridCol w="799991"/>
              </a:tblGrid>
              <a:tr h="22901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Source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Nonresidential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0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7380" marR="7380" marT="738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7380" marR="7380" marT="738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8381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effectLst/>
                        <a:latin typeface="Calibri"/>
                      </a:endParaRPr>
                    </a:p>
                  </a:txBody>
                  <a:tcPr marL="7380" marR="7380" marT="7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Tons</a:t>
                      </a:r>
                    </a:p>
                  </a:txBody>
                  <a:tcPr marL="7380" marR="7380" marT="738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Customers</a:t>
                      </a:r>
                    </a:p>
                  </a:txBody>
                  <a:tcPr marL="7380" marR="7380" marT="738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Devices</a:t>
                      </a:r>
                    </a:p>
                  </a:txBody>
                  <a:tcPr marL="7380" marR="7380" marT="738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Tons</a:t>
                      </a:r>
                    </a:p>
                  </a:txBody>
                  <a:tcPr marL="7380" marR="7380" marT="738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Customers</a:t>
                      </a:r>
                    </a:p>
                  </a:txBody>
                  <a:tcPr marL="7380" marR="7380" marT="738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Devices</a:t>
                      </a:r>
                    </a:p>
                  </a:txBody>
                  <a:tcPr marL="7380" marR="7380" marT="738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48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2015 Analysis Dataset</a:t>
                      </a: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12,600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1,138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3,254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29,886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3,530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7,563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2015 SDG&amp;E 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Forecast</a:t>
                      </a: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12,544.5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1,134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3,243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29,866.7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3,540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7,791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482083"/>
              </p:ext>
            </p:extLst>
          </p:nvPr>
        </p:nvGraphicFramePr>
        <p:xfrm>
          <a:off x="134326" y="3741127"/>
          <a:ext cx="6590380" cy="1803181"/>
        </p:xfrm>
        <a:graphic>
          <a:graphicData uri="http://schemas.openxmlformats.org/drawingml/2006/table">
            <a:tbl>
              <a:tblPr/>
              <a:tblGrid>
                <a:gridCol w="1265733"/>
                <a:gridCol w="798386"/>
                <a:gridCol w="1063216"/>
                <a:gridCol w="799943"/>
                <a:gridCol w="799943"/>
                <a:gridCol w="1063216"/>
                <a:gridCol w="799943"/>
              </a:tblGrid>
              <a:tr h="22901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Source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Residential</a:t>
                      </a:r>
                    </a:p>
                  </a:txBody>
                  <a:tcPr marL="7380" marR="7380" marT="738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0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7380" marR="7380" marT="738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380" marR="7380" marT="738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8381">
                <a:tc v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effectLst/>
                        <a:latin typeface="Calibri"/>
                      </a:endParaRPr>
                    </a:p>
                  </a:txBody>
                  <a:tcPr marL="7380" marR="7380" marT="73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Tons</a:t>
                      </a:r>
                    </a:p>
                  </a:txBody>
                  <a:tcPr marL="7380" marR="7380" marT="738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Customers</a:t>
                      </a:r>
                    </a:p>
                  </a:txBody>
                  <a:tcPr marL="7380" marR="7380" marT="738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Devices</a:t>
                      </a:r>
                    </a:p>
                  </a:txBody>
                  <a:tcPr marL="7380" marR="7380" marT="738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Tons</a:t>
                      </a:r>
                    </a:p>
                  </a:txBody>
                  <a:tcPr marL="7380" marR="7380" marT="738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Customers</a:t>
                      </a:r>
                    </a:p>
                  </a:txBody>
                  <a:tcPr marL="7380" marR="7380" marT="738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Devices</a:t>
                      </a:r>
                    </a:p>
                  </a:txBody>
                  <a:tcPr marL="7380" marR="7380" marT="738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48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2015 Analysis Dataset</a:t>
                      </a: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51,186.7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12,510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13,940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41,569.8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9,255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11,388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2015 SDG&amp;E 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Forecast</a:t>
                      </a:r>
                    </a:p>
                  </a:txBody>
                  <a:tcPr marL="7380" marR="7380" marT="7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51,547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12,598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14,702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40,741.3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9,073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11,210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380" marR="7380" marT="7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24708" y="1687364"/>
            <a:ext cx="2287407" cy="38569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" indent="-228600" defTabSz="995536">
              <a:spcBef>
                <a:spcPts val="1200"/>
              </a:spcBef>
              <a:spcAft>
                <a:spcPts val="1200"/>
              </a:spcAft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Very little difference between ex ante and SDG&amp;E program forecasts</a:t>
            </a:r>
          </a:p>
          <a:p>
            <a:pPr marL="228600" indent="-228600" defTabSz="995536">
              <a:spcBef>
                <a:spcPts val="1200"/>
              </a:spcBef>
              <a:spcAft>
                <a:spcPts val="1200"/>
              </a:spcAft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SDG&amp;E enrollment forecast is flat from 2015 – 2026 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66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7144552" cy="1251396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Ex Ante Results – August Monthly Peak under SDG&amp;E 1-in-2 Weather Conditions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Picture 11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225902"/>
              </p:ext>
            </p:extLst>
          </p:nvPr>
        </p:nvGraphicFramePr>
        <p:xfrm>
          <a:off x="962757" y="1485900"/>
          <a:ext cx="7218486" cy="3059723"/>
        </p:xfrm>
        <a:graphic>
          <a:graphicData uri="http://schemas.openxmlformats.org/drawingml/2006/table">
            <a:tbl>
              <a:tblPr/>
              <a:tblGrid>
                <a:gridCol w="1450479"/>
                <a:gridCol w="1213466"/>
                <a:gridCol w="1654006"/>
                <a:gridCol w="1539444"/>
                <a:gridCol w="1361091"/>
              </a:tblGrid>
              <a:tr h="13715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Customer 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Year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 Premise Impact (kW)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Enrollment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Aggregate Impact (MW)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22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Residential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21,671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21,671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Nonresidential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69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29712" y="4767581"/>
            <a:ext cx="8484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95536">
              <a:spcBef>
                <a:spcPts val="1200"/>
              </a:spcBef>
              <a:spcAft>
                <a:spcPts val="1200"/>
              </a:spcAft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Same estimates for 2017 and 2026 by customer type because SDG&amp;E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enrollment forecast is flat from 2015 – 2026 </a:t>
            </a:r>
          </a:p>
        </p:txBody>
      </p:sp>
    </p:spTree>
    <p:extLst>
      <p:ext uri="{BB962C8B-B14F-4D97-AF65-F5344CB8AC3E}">
        <p14:creationId xmlns:p14="http://schemas.microsoft.com/office/powerpoint/2010/main" val="455936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7144552" cy="1251396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Ex Ante Results – Compare August 2017 1-in-2 Ex Ante Forecast to 2015 Ex Post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Picture 11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50775"/>
              </p:ext>
            </p:extLst>
          </p:nvPr>
        </p:nvGraphicFramePr>
        <p:xfrm>
          <a:off x="558626" y="1393581"/>
          <a:ext cx="8026748" cy="3081705"/>
        </p:xfrm>
        <a:graphic>
          <a:graphicData uri="http://schemas.openxmlformats.org/drawingml/2006/table">
            <a:tbl>
              <a:tblPr/>
              <a:tblGrid>
                <a:gridCol w="1292470"/>
                <a:gridCol w="1143000"/>
                <a:gridCol w="1519911"/>
                <a:gridCol w="1499616"/>
                <a:gridCol w="1503485"/>
                <a:gridCol w="1068266"/>
              </a:tblGrid>
              <a:tr h="1010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Customer 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Estimate Type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Date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 Premise Impact (kW)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Aggregate Impact (MW)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Mean17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178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Residential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9/24/2015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(2-6 PM)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 Ante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August 2017 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2-6</a:t>
                      </a:r>
                      <a:r>
                        <a:rPr lang="en-US" sz="14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PM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8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Nonresidential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 Post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9/24/2015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(2-6 PM)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 Ante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August 2017 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2-6</a:t>
                      </a:r>
                      <a:r>
                        <a:rPr lang="en-US" sz="14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PM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162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7144552" cy="1251396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Ex Ante Results – Comparison of 2015 to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4954" y="1131246"/>
            <a:ext cx="3958951" cy="45259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88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88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88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88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88"/>
              </a:spcBef>
            </a:pPr>
            <a:endParaRPr lang="en-US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11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34695"/>
              </p:ext>
            </p:extLst>
          </p:nvPr>
        </p:nvGraphicFramePr>
        <p:xfrm>
          <a:off x="962757" y="1463919"/>
          <a:ext cx="7218486" cy="2492620"/>
        </p:xfrm>
        <a:graphic>
          <a:graphicData uri="http://schemas.openxmlformats.org/drawingml/2006/table">
            <a:tbl>
              <a:tblPr/>
              <a:tblGrid>
                <a:gridCol w="920750"/>
                <a:gridCol w="1494824"/>
                <a:gridCol w="1010431"/>
                <a:gridCol w="1377260"/>
                <a:gridCol w="1281866"/>
                <a:gridCol w="1133355"/>
              </a:tblGrid>
              <a:tr h="804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Analysis Year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Customer 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Forecast Year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 Premise Impact (kW)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Enrollment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Aggregate Impact (MW)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22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Residential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31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Nonresidential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Residential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21,671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31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Nonresidential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6862" y="4079520"/>
            <a:ext cx="83702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Differences in estimated impacts arise because: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85575" lvl="1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Residential forecasted enrollment was larger in 2014</a:t>
            </a:r>
          </a:p>
          <a:p>
            <a:pPr marL="685575" lvl="1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Nonresidential per premise impact slightly larger in 2014 and the forecasted enrollment was larger</a:t>
            </a:r>
          </a:p>
        </p:txBody>
      </p:sp>
      <p:sp>
        <p:nvSpPr>
          <p:cNvPr id="7" name="Oval 6"/>
          <p:cNvSpPr/>
          <p:nvPr/>
        </p:nvSpPr>
        <p:spPr>
          <a:xfrm>
            <a:off x="6005146" y="2286000"/>
            <a:ext cx="835269" cy="378069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05145" y="3132992"/>
            <a:ext cx="835269" cy="378069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05146" y="2705100"/>
            <a:ext cx="835269" cy="37806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05144" y="3560886"/>
            <a:ext cx="835269" cy="37806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03885" y="2734409"/>
            <a:ext cx="764930" cy="313592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03885" y="3593124"/>
            <a:ext cx="764930" cy="313592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7437059" y="2567029"/>
            <a:ext cx="406916" cy="0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37059" y="3414346"/>
            <a:ext cx="406916" cy="0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5594" y="2989387"/>
            <a:ext cx="406916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16802" y="3836379"/>
            <a:ext cx="406916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768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" y="0"/>
            <a:ext cx="4749419" cy="1499362"/>
          </a:xfrm>
          <a:solidFill>
            <a:srgbClr val="77BC1F">
              <a:alpha val="80000"/>
            </a:srgbClr>
          </a:solidFill>
        </p:spPr>
        <p:txBody>
          <a:bodyPr/>
          <a:lstStyle/>
          <a:p>
            <a:r>
              <a:rPr lang="en-US" sz="4400" dirty="0" smtClean="0"/>
              <a:t>Contact Us</a:t>
            </a:r>
            <a:endParaRPr lang="en-US" sz="44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2513" y="1608546"/>
            <a:ext cx="8087206" cy="4273641"/>
          </a:xfrm>
          <a:prstGeom prst="rect">
            <a:avLst/>
          </a:prstGeom>
        </p:spPr>
        <p:txBody>
          <a:bodyPr/>
          <a:lstStyle>
            <a:lvl1pPr marL="342900" indent="-342900" algn="l" defTabSz="995536" rtl="0" eaLnBrk="1" latinLnBrk="0" hangingPunct="1">
              <a:spcBef>
                <a:spcPts val="1200"/>
              </a:spcBef>
              <a:buClr>
                <a:srgbClr val="08187A"/>
              </a:buClr>
              <a:buSzPct val="100000"/>
              <a:buFont typeface="Wingdings" panose="05000000000000000000" pitchFamily="2" charset="2"/>
              <a:buChar char="§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1pPr>
            <a:lvl2pPr marL="798513" indent="-33655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1146175" indent="-231775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422400" indent="-179388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1712913" indent="-179388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tabLst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indent="-18000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900000" indent="-18000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1080000" indent="-18000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260000" indent="-18000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b="1" dirty="0" smtClean="0"/>
              <a:t>Candice Churchwell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Senior Consultant, Utility Services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CChurchwell@nexant.com</a:t>
            </a: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(415) 369-1194</a:t>
            </a:r>
            <a:br>
              <a:rPr lang="en-US" sz="2400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3275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7144552" cy="1251396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Ex Post Results by Program Subgroups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2" name="Picture 11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55274"/>
              </p:ext>
            </p:extLst>
          </p:nvPr>
        </p:nvGraphicFramePr>
        <p:xfrm>
          <a:off x="664675" y="1401342"/>
          <a:ext cx="7814651" cy="5236849"/>
        </p:xfrm>
        <a:graphic>
          <a:graphicData uri="http://schemas.openxmlformats.org/drawingml/2006/table">
            <a:tbl>
              <a:tblPr/>
              <a:tblGrid>
                <a:gridCol w="986568"/>
                <a:gridCol w="830793"/>
                <a:gridCol w="882718"/>
                <a:gridCol w="856756"/>
                <a:gridCol w="830793"/>
                <a:gridCol w="921662"/>
                <a:gridCol w="830793"/>
                <a:gridCol w="843775"/>
                <a:gridCol w="830793"/>
              </a:tblGrid>
              <a:tr h="47178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 CAC (kW)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Aggregate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Cycling Option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Cycling Option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Residential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Commercial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Residential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Commercial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5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8/13/2015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8/14/2015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8/16/2015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8/26/2015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8/27/2015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8/28/2015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9/9/2015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9/10/2015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9/11/2015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9/20/2015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9/24/2015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9/25/2015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10/9/2015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10/10/2015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10/13/2015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94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*Reflects the average weekday 3-7 PM 2015 Summer Saver event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301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86047" y="57184"/>
            <a:ext cx="2157954" cy="467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pic>
        <p:nvPicPr>
          <p:cNvPr id="8" name="Picture 7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086" y="1214872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Summer Saver program overview</a:t>
            </a:r>
          </a:p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Ex post </a:t>
            </a:r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methodology </a:t>
            </a:r>
          </a:p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Ex post results</a:t>
            </a:r>
            <a:endParaRPr lang="en-US" sz="2000" b="1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Ex </a:t>
            </a: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ante </a:t>
            </a:r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methodology</a:t>
            </a:r>
          </a:p>
          <a:p>
            <a:pPr marL="799875" lvl="1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Enrollment forecast</a:t>
            </a:r>
          </a:p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Ex ante results</a:t>
            </a:r>
          </a:p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cs typeface="Arial" pitchFamily="34" charset="0"/>
              </a:rPr>
              <a:t>Ex post results for subgroups</a:t>
            </a:r>
            <a:endParaRPr lang="en-US" sz="2000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69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6779881" cy="923454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Summer Saver Program Overview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86047" y="57184"/>
            <a:ext cx="2157954" cy="467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pic>
        <p:nvPicPr>
          <p:cNvPr id="7" name="Picture 6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/>
        </p:nvSpPr>
        <p:spPr>
          <a:xfrm>
            <a:off x="196605" y="1094586"/>
            <a:ext cx="8947396" cy="5425484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ay-of demand response program offered by SDG&amp;E to residential and small commercial customers</a:t>
            </a:r>
          </a:p>
          <a:p>
            <a:pPr marL="541130" lvl="3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Based on central air conditioning (CAC) load control, using direct load control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switches with 1-way paging communication)</a:t>
            </a:r>
          </a:p>
          <a:p>
            <a:pPr marL="228600" lvl="1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Events may be called on any non-holiday from May-October and run between 2 to 4 hours</a:t>
            </a:r>
          </a:p>
          <a:p>
            <a:pPr marL="541130" lvl="3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more than three event days per week</a:t>
            </a:r>
          </a:p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Participants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have a choice of cycling strategy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Participation is incented with an annual bill credit based on cycling strategy and tonnage of enrolled CAC unit(s)</a:t>
            </a:r>
          </a:p>
          <a:p>
            <a:pPr marL="541130" lvl="3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Residential - $11.50 per ton for 50% cycling, $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 ton for 100% cycling</a:t>
            </a:r>
          </a:p>
          <a:p>
            <a:pPr marL="541130" lvl="3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Commercial - $ 9 per ton for 30% cycling, $15 per ton for 50% cycling</a:t>
            </a:r>
          </a:p>
          <a:p>
            <a:pPr defTabSz="995536">
              <a:spcBef>
                <a:spcPts val="1200"/>
              </a:spcBef>
              <a:buClr>
                <a:srgbClr val="0070CD"/>
              </a:buClr>
              <a:buSzPct val="100000"/>
              <a:defRPr/>
            </a:pP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84989"/>
              </p:ext>
            </p:extLst>
          </p:nvPr>
        </p:nvGraphicFramePr>
        <p:xfrm>
          <a:off x="1071041" y="3451084"/>
          <a:ext cx="7001919" cy="159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893"/>
                <a:gridCol w="2369488"/>
                <a:gridCol w="23615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Customer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Cycling</a:t>
                      </a:r>
                      <a:r>
                        <a:rPr lang="en-US" sz="1400" baseline="0" dirty="0" smtClean="0"/>
                        <a:t> Strategy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 of CACs Enrolled</a:t>
                      </a:r>
                      <a:endParaRPr lang="en-US" sz="1400" dirty="0"/>
                    </a:p>
                  </a:txBody>
                  <a:tcPr/>
                </a:tc>
              </a:tr>
              <a:tr h="28231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Residential</a:t>
                      </a:r>
                      <a:endParaRPr lang="en-US" sz="1400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57%</a:t>
                      </a:r>
                      <a:endParaRPr lang="en-US" sz="1400" dirty="0"/>
                    </a:p>
                  </a:txBody>
                  <a:tcPr anchor="ctr"/>
                </a:tc>
              </a:tr>
              <a:tr h="3035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43%</a:t>
                      </a:r>
                      <a:endParaRPr lang="en-US" sz="1400" dirty="0"/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1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Commercial</a:t>
                      </a:r>
                      <a:endParaRPr lang="en-US" sz="14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30%</a:t>
                      </a:r>
                      <a:endParaRPr lang="en-US" sz="14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24%</a:t>
                      </a:r>
                      <a:endParaRPr lang="en-US" sz="14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02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76%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84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6779881" cy="923454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Ex Post Methodology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86047" y="57184"/>
            <a:ext cx="2157954" cy="467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pic>
        <p:nvPicPr>
          <p:cNvPr id="7" name="Picture 6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/>
        </p:nvSpPr>
        <p:spPr>
          <a:xfrm>
            <a:off x="196605" y="1094586"/>
            <a:ext cx="8947396" cy="5425484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Nexant estimated reference loads using a </a:t>
            </a:r>
            <a:r>
              <a:rPr lang="en-US" sz="16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randomized control trial (RCT)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the residential segment, and a </a:t>
            </a:r>
            <a:r>
              <a:rPr lang="en-US" sz="16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matched control group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the small commercial segment</a:t>
            </a:r>
          </a:p>
          <a:p>
            <a:pPr marL="228600" lvl="1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 post impacts were estimated for each hour of each event by </a:t>
            </a:r>
            <a:r>
              <a:rPr lang="en-US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taking the difference 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between the same-day adjusted average control group load and the average observed treatment group load</a:t>
            </a:r>
          </a:p>
          <a:p>
            <a:pPr marL="541130" lvl="3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Same day adjustment is based on the ration of usage between the treatment and control groups for the hour prior to the event start</a:t>
            </a:r>
          </a:p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Hourly impact estimates for the residential and nonresidential Summer Saver population were calculated by </a:t>
            </a:r>
            <a:r>
              <a:rPr lang="en-US" sz="16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taking a weighted average of the impact estimates for each cycling option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with weights determined by the number of tons enrolled on each cycling option.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40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6779881" cy="923454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Ex Post Results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86047" y="57184"/>
            <a:ext cx="2157954" cy="467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pic>
        <p:nvPicPr>
          <p:cNvPr id="7" name="Picture 6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/>
        </p:nvSpPr>
        <p:spPr>
          <a:xfrm>
            <a:off x="111935" y="1094586"/>
            <a:ext cx="4351540" cy="5425484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 Summer Saver events called in 2015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690013"/>
              </p:ext>
            </p:extLst>
          </p:nvPr>
        </p:nvGraphicFramePr>
        <p:xfrm>
          <a:off x="208658" y="1460350"/>
          <a:ext cx="4098724" cy="4748898"/>
        </p:xfrm>
        <a:graphic>
          <a:graphicData uri="http://schemas.openxmlformats.org/drawingml/2006/table">
            <a:tbl>
              <a:tblPr firstRow="1" firstCol="1" bandRow="1"/>
              <a:tblGrid>
                <a:gridCol w="1114400"/>
                <a:gridCol w="1171064"/>
                <a:gridCol w="906630"/>
                <a:gridCol w="906630"/>
              </a:tblGrid>
              <a:tr h="518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Date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Day of Week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Start Time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End Time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8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8/13/2015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Thursday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8/14/2015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Friday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8/16/2015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Sunday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8/26/2015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Wednesday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8/27/2015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Thursday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8/28/2015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Friday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9/9/2015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Wednesday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9/10/2015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Thursday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9/11/2015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Friday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9/20/2015*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Sunday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9/24/2015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Thursday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9/25/2015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Friday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10/9/2015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Friday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10/10/2015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Saturday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10/13/2015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Tuesday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8:00 PM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935" y="6209248"/>
            <a:ext cx="4178513" cy="2941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 smtClean="0"/>
              <a:t>* Emergency event called from 1:35 PM to 3:35 PM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8145" y="1152938"/>
            <a:ext cx="4375837" cy="47469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2015 was the first year since 2012 that weekend events were called</a:t>
            </a:r>
          </a:p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Residential impacts:</a:t>
            </a:r>
          </a:p>
          <a:p>
            <a:pPr marL="685575" lvl="1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Aggregate load impacts ranged from 7.6 MW to 17.8 MW</a:t>
            </a:r>
          </a:p>
          <a:p>
            <a:pPr marL="685575" lvl="1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 average, weekend load impacts were almost 10% higher than weekday impacts</a:t>
            </a:r>
          </a:p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Small commercial impacts:</a:t>
            </a:r>
          </a:p>
          <a:p>
            <a:pPr marL="685575" lvl="1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Aggregate load impacts ranged from 0.4 MW to 2.5 MW</a:t>
            </a:r>
          </a:p>
          <a:p>
            <a:pPr marL="685575" lvl="1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466879"/>
              </p:ext>
            </p:extLst>
          </p:nvPr>
        </p:nvGraphicFramePr>
        <p:xfrm>
          <a:off x="4826977" y="4652291"/>
          <a:ext cx="4211189" cy="912937"/>
        </p:xfrm>
        <a:graphic>
          <a:graphicData uri="http://schemas.openxmlformats.org/drawingml/2006/table">
            <a:tbl>
              <a:tblPr firstRow="1" firstCol="1" bandRow="1"/>
              <a:tblGrid>
                <a:gridCol w="1096033"/>
                <a:gridCol w="1071799"/>
                <a:gridCol w="1094931"/>
                <a:gridCol w="948426"/>
              </a:tblGrid>
              <a:tr h="518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Hours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of Availability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Hours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of Actual Use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#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of Available Dispatches*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# of Actual Dispatches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8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278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6779881" cy="923454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Ex Post Results – Residential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86047" y="57184"/>
            <a:ext cx="2157954" cy="467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pic>
        <p:nvPicPr>
          <p:cNvPr id="7" name="Picture 6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124517"/>
              </p:ext>
            </p:extLst>
          </p:nvPr>
        </p:nvGraphicFramePr>
        <p:xfrm>
          <a:off x="874835" y="1046951"/>
          <a:ext cx="7394331" cy="4661916"/>
        </p:xfrm>
        <a:graphic>
          <a:graphicData uri="http://schemas.openxmlformats.org/drawingml/2006/table">
            <a:tbl>
              <a:tblPr firstRow="1" firstCol="1" bandRow="1"/>
              <a:tblGrid>
                <a:gridCol w="1471297"/>
                <a:gridCol w="1471297"/>
                <a:gridCol w="1471297"/>
                <a:gridCol w="1472243"/>
                <a:gridCol w="1508197"/>
              </a:tblGrid>
              <a:tr h="23067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Event Time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Impact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Mean17  (°F)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82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Per CAC Unit (kW)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Aggregate (MW)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8/13/2015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0.42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10.5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8/14/2015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to 8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0.36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9.0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79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8/16/2015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0.70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17.8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8/26/2015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to 8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0.35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9.0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8/27/2015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0.54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13.7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8/28/2015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0.59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14.9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84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9/9/2015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0.68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17.2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88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9/10/2015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11.4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9/11/2015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0.51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13.0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84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9/20/2015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to 4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0.34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8.7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84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9/24/2015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to 6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0.48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12.2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9/25/2015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to 6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0.40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10.1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79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10/9/2015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0.43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10.8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81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10/10/2015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11.4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88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10/13/2015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to 8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0.30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7.6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Average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0.53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13.3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83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74832" y="5721860"/>
            <a:ext cx="7394331" cy="5228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*Reflects the emergency event called from 1:35 PM to 3:35 PM</a:t>
            </a:r>
          </a:p>
          <a:p>
            <a:r>
              <a:rPr lang="en-US" sz="1400" dirty="0" smtClean="0"/>
              <a:t>**Reflects the average 4-hour weekday event from 3PM to 7 PM</a:t>
            </a:r>
          </a:p>
        </p:txBody>
      </p:sp>
    </p:spTree>
    <p:extLst>
      <p:ext uri="{BB962C8B-B14F-4D97-AF65-F5344CB8AC3E}">
        <p14:creationId xmlns:p14="http://schemas.microsoft.com/office/powerpoint/2010/main" val="3339270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6779881" cy="923454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Ex Post Results – Nonresidential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86047" y="57184"/>
            <a:ext cx="2157954" cy="467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pic>
        <p:nvPicPr>
          <p:cNvPr id="7" name="Picture 6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290811"/>
              </p:ext>
            </p:extLst>
          </p:nvPr>
        </p:nvGraphicFramePr>
        <p:xfrm>
          <a:off x="874835" y="1046951"/>
          <a:ext cx="7394331" cy="4661916"/>
        </p:xfrm>
        <a:graphic>
          <a:graphicData uri="http://schemas.openxmlformats.org/drawingml/2006/table">
            <a:tbl>
              <a:tblPr firstRow="1" firstCol="1" bandRow="1"/>
              <a:tblGrid>
                <a:gridCol w="1471297"/>
                <a:gridCol w="1471297"/>
                <a:gridCol w="1471297"/>
                <a:gridCol w="1472243"/>
                <a:gridCol w="1508197"/>
              </a:tblGrid>
              <a:tr h="23226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Event Time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Impact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Mean17  (°F)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645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Per CAC Unit (kW)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Aggregate (MW)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8/13/2015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0.12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77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8/14/2015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to 8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0.08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0.8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8/16/2015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0.12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8/26/2015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to 8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0.09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79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8/27/2015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0.12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8/28/2015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0.10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1.1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83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9/9/2015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0.11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87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9/10/2015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1.7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9/11/2015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0.14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1.6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83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9/20/2015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to 4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0.06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0.6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83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9/24/2015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to 6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0.23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9/25/2015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to 6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0.20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2.1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10/9/2015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0.14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1.6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10/10/2015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1.6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10/13/2015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to 8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0.04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81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Average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35" marR="602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0.13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1.4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74832" y="5748132"/>
            <a:ext cx="7394331" cy="5228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*Reflects the emergency event called from 1:35 PM to 3:35 PM</a:t>
            </a:r>
          </a:p>
          <a:p>
            <a:r>
              <a:rPr lang="en-US" sz="1400" dirty="0" smtClean="0"/>
              <a:t>**Reflects the average 4-hour weekday event from 3PM to 7 PM</a:t>
            </a:r>
          </a:p>
        </p:txBody>
      </p:sp>
    </p:spTree>
    <p:extLst>
      <p:ext uri="{BB962C8B-B14F-4D97-AF65-F5344CB8AC3E}">
        <p14:creationId xmlns:p14="http://schemas.microsoft.com/office/powerpoint/2010/main" val="1632084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6779881" cy="923454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Ex Post Results – Utility and System Peak Days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86047" y="57184"/>
            <a:ext cx="2157954" cy="467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pic>
        <p:nvPicPr>
          <p:cNvPr id="7" name="Picture 6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7307" y="1380389"/>
            <a:ext cx="3786962" cy="350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SDG&amp;E Peak: 9/9/2015 at 3:43 PM </a:t>
            </a:r>
          </a:p>
          <a:p>
            <a:pPr marL="685575" lvl="1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2689" y="1380391"/>
            <a:ext cx="3678115" cy="350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CAISO Peak: 9/10/2015 at 4:43 PM </a:t>
            </a:r>
          </a:p>
          <a:p>
            <a:pPr marL="685575" lvl="1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05835"/>
              </p:ext>
            </p:extLst>
          </p:nvPr>
        </p:nvGraphicFramePr>
        <p:xfrm>
          <a:off x="210282" y="1778885"/>
          <a:ext cx="4265003" cy="2473257"/>
        </p:xfrm>
        <a:graphic>
          <a:graphicData uri="http://schemas.openxmlformats.org/drawingml/2006/table">
            <a:tbl>
              <a:tblPr/>
              <a:tblGrid>
                <a:gridCol w="898561"/>
                <a:gridCol w="809970"/>
                <a:gridCol w="1278236"/>
                <a:gridCol w="1278236"/>
              </a:tblGrid>
              <a:tr h="37523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Event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Hour Ending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Load Impact (MW)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Residential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Nonresidential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148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9/9/2015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440660"/>
              </p:ext>
            </p:extLst>
          </p:nvPr>
        </p:nvGraphicFramePr>
        <p:xfrm>
          <a:off x="4720735" y="1778877"/>
          <a:ext cx="4271993" cy="2494673"/>
        </p:xfrm>
        <a:graphic>
          <a:graphicData uri="http://schemas.openxmlformats.org/drawingml/2006/table">
            <a:tbl>
              <a:tblPr/>
              <a:tblGrid>
                <a:gridCol w="896112"/>
                <a:gridCol w="889853"/>
                <a:gridCol w="1225570"/>
                <a:gridCol w="1260458"/>
              </a:tblGrid>
              <a:tr h="420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Event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Hour Ending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Load Impact (MW)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Residential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Nonresidential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2001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9/10/2015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0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0282" y="4469994"/>
            <a:ext cx="8782446" cy="902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" indent="-228600" defTabSz="995536">
              <a:lnSpc>
                <a:spcPct val="150000"/>
              </a:lnSpc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SDG&amp;E peak corresponds to the HE 16 period on the 9/9/2015 event</a:t>
            </a:r>
          </a:p>
          <a:p>
            <a:pPr marL="228600" indent="-228600" defTabSz="995536">
              <a:lnSpc>
                <a:spcPct val="150000"/>
              </a:lnSpc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CAISO peak corresponds to the HE 17 period on the 9/10/2015 event</a:t>
            </a:r>
          </a:p>
        </p:txBody>
      </p:sp>
    </p:spTree>
    <p:extLst>
      <p:ext uri="{BB962C8B-B14F-4D97-AF65-F5344CB8AC3E}">
        <p14:creationId xmlns:p14="http://schemas.microsoft.com/office/powerpoint/2010/main" val="938159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97" y="2492148"/>
            <a:ext cx="3857625" cy="282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7144552" cy="1251396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 smtClean="0"/>
              <a:t>Ex Ante </a:t>
            </a:r>
            <a:r>
              <a:rPr lang="en-US" dirty="0"/>
              <a:t>M</a:t>
            </a:r>
            <a:r>
              <a:rPr lang="en-US" dirty="0" smtClean="0"/>
              <a:t>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4954" y="1131246"/>
            <a:ext cx="3958951" cy="45259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88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88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88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88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88"/>
              </a:spcBef>
            </a:pPr>
            <a:endParaRPr lang="en-US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2" name="Picture 11" descr="Nexant_Logo_PNG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 txBox="1">
                <a:spLocks/>
              </p:cNvSpPr>
              <p:nvPr/>
            </p:nvSpPr>
            <p:spPr>
              <a:xfrm>
                <a:off x="299057" y="1549668"/>
                <a:ext cx="4516551" cy="425063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456975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Tx/>
                  <a:buNone/>
                  <a:defRPr sz="1200" b="1" kern="1200">
                    <a:solidFill>
                      <a:srgbClr val="0070CD"/>
                    </a:solidFill>
                    <a:latin typeface="Arial"/>
                    <a:ea typeface="+mn-ea"/>
                    <a:cs typeface="Arial"/>
                  </a:defRPr>
                </a:lvl1pPr>
                <a:lvl2pPr marL="0" indent="0" algn="l" defTabSz="456975" rtl="0" eaLnBrk="1" latinLnBrk="0" hangingPunct="1">
                  <a:lnSpc>
                    <a:spcPct val="130000"/>
                  </a:lnSpc>
                  <a:spcBef>
                    <a:spcPts val="32"/>
                  </a:spcBef>
                  <a:buClr>
                    <a:schemeClr val="accent2"/>
                  </a:buClr>
                  <a:buFontTx/>
                  <a:buNone/>
                  <a:defRPr sz="11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60272" indent="-160272" algn="l" defTabSz="456975" rtl="0" eaLnBrk="1" latinLnBrk="0" hangingPunct="1">
                  <a:lnSpc>
                    <a:spcPct val="110000"/>
                  </a:lnSpc>
                  <a:spcBef>
                    <a:spcPts val="526"/>
                  </a:spcBef>
                  <a:buClr>
                    <a:schemeClr val="accent2"/>
                  </a:buClr>
                  <a:buSzPct val="100000"/>
                  <a:buFont typeface="Wingdings" charset="2"/>
                  <a:buChar char="§"/>
                  <a:defRPr sz="11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312530" indent="-160272" algn="l" defTabSz="456975" rtl="0" eaLnBrk="1" latinLnBrk="0" hangingPunct="1">
                  <a:lnSpc>
                    <a:spcPct val="110000"/>
                  </a:lnSpc>
                  <a:spcBef>
                    <a:spcPts val="526"/>
                  </a:spcBef>
                  <a:buClr>
                    <a:schemeClr val="accent3"/>
                  </a:buClr>
                  <a:buFont typeface="Arial"/>
                  <a:buChar char="–"/>
                  <a:defRPr sz="11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472802" indent="-160272" algn="l" defTabSz="456975" rtl="0" eaLnBrk="1" latinLnBrk="0" hangingPunct="1">
                  <a:lnSpc>
                    <a:spcPct val="110000"/>
                  </a:lnSpc>
                  <a:spcBef>
                    <a:spcPts val="526"/>
                  </a:spcBef>
                  <a:buClr>
                    <a:schemeClr val="accent5"/>
                  </a:buClr>
                  <a:buFont typeface="Lucida Grande"/>
                  <a:buChar char="-"/>
                  <a:defRPr sz="1100" kern="1200" baseline="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673143" indent="-160272" algn="l" defTabSz="456975" rtl="0" eaLnBrk="1" latinLnBrk="0" hangingPunct="1">
                  <a:lnSpc>
                    <a:spcPct val="110000"/>
                  </a:lnSpc>
                  <a:spcBef>
                    <a:spcPts val="526"/>
                  </a:spcBef>
                  <a:spcAft>
                    <a:spcPts val="0"/>
                  </a:spcAft>
                  <a:buClr>
                    <a:schemeClr val="accent5"/>
                  </a:buClr>
                  <a:buFont typeface="Lucida Grande"/>
                  <a:buChar char="-"/>
                  <a:defRPr sz="11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6pPr>
                <a:lvl7pPr marL="887505" indent="-150254" algn="l" defTabSz="456975" rtl="0" eaLnBrk="1" latinLnBrk="0" hangingPunct="1">
                  <a:lnSpc>
                    <a:spcPct val="110000"/>
                  </a:lnSpc>
                  <a:spcBef>
                    <a:spcPts val="526"/>
                  </a:spcBef>
                  <a:buClr>
                    <a:schemeClr val="accent5"/>
                  </a:buClr>
                  <a:buFont typeface="Lucida Grande"/>
                  <a:buChar char="-"/>
                  <a:defRPr sz="11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7pPr>
                <a:lvl8pPr marL="3427314" indent="-228486" algn="l" defTabSz="45697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4290" indent="-228486" algn="l" defTabSz="45697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 defTabSz="995536">
                  <a:spcBef>
                    <a:spcPts val="1200"/>
                  </a:spcBef>
                  <a:spcAft>
                    <a:spcPts val="1200"/>
                  </a:spcAft>
                  <a:buClr>
                    <a:srgbClr val="0070CD"/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Load impacts between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 </a:t>
                </a:r>
                <a:r>
                  <a:rPr lang="en-US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and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5 </a:t>
                </a:r>
                <a:r>
                  <a:rPr lang="en-US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PM for all events in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2010 </a:t>
                </a:r>
                <a:r>
                  <a:rPr lang="en-US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through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2015 </a:t>
                </a:r>
                <a:r>
                  <a:rPr lang="en-US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were regressed against the average temperature from midnight to 5 pm (mean17) </a:t>
                </a:r>
              </a:p>
              <a:p>
                <a:pPr defTabSz="995536">
                  <a:spcBef>
                    <a:spcPts val="1200"/>
                  </a:spcBef>
                  <a:buClr>
                    <a:srgbClr val="0070CD"/>
                  </a:buClr>
                  <a:buSzPct val="10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𝑖𝑚𝑝𝑎𝑐𝑡</m:t>
                          </m:r>
                        </m:e>
                        <m:sub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US" sz="160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160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∙</m:t>
                          </m:r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𝑚𝑒𝑎𝑛</m:t>
                          </m:r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17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d</m:t>
                          </m:r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160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ε</m:t>
                          </m:r>
                        </m:e>
                        <m:sub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28600" indent="-228600" defTabSz="995536">
                  <a:spcBef>
                    <a:spcPts val="1200"/>
                  </a:spcBef>
                  <a:buClr>
                    <a:srgbClr val="0070CD"/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The regression model parameters were used to predict load impacts under ex ante weather conditions for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 </a:t>
                </a:r>
                <a:r>
                  <a:rPr lang="en-US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to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5 PM</a:t>
                </a:r>
              </a:p>
              <a:p>
                <a:pPr marL="388872" lvl="2" indent="-228600" defTabSz="995536">
                  <a:spcBef>
                    <a:spcPts val="1200"/>
                  </a:spcBef>
                  <a:buClr>
                    <a:srgbClr val="0070CD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15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Load impacts are estimated for a set of SDG&amp;E-peaking weather conditions as well as for a set of CAISO-peaking weather conditions</a:t>
                </a:r>
              </a:p>
              <a:p>
                <a:pPr marL="228600" indent="-228600" defTabSz="995536">
                  <a:spcBef>
                    <a:spcPts val="1200"/>
                  </a:spcBef>
                  <a:buClr>
                    <a:srgbClr val="0070CD"/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Impacts </a:t>
                </a:r>
                <a:r>
                  <a:rPr lang="en-US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for other hours were based on the ratio of impacts from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 </a:t>
                </a:r>
                <a:r>
                  <a:rPr lang="en-US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to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5 </a:t>
                </a:r>
                <a:r>
                  <a:rPr lang="en-US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PM to impacts in those hours for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2015 </a:t>
                </a:r>
                <a:r>
                  <a:rPr lang="en-US" sz="16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events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57" y="1549668"/>
                <a:ext cx="4516551" cy="4250631"/>
              </a:xfrm>
              <a:prstGeom prst="rect">
                <a:avLst/>
              </a:prstGeom>
              <a:blipFill rotWithShape="1">
                <a:blip r:embed="rId5"/>
                <a:stretch>
                  <a:fillRect l="-405" r="-1619" b="-18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008728" y="1549668"/>
            <a:ext cx="359936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Average Ex Post Load Impacts and 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Ex Ante Predictions from </a:t>
            </a:r>
            <a:r>
              <a:rPr lang="en-US" sz="1600" dirty="0" smtClean="0">
                <a:solidFill>
                  <a:srgbClr val="000000"/>
                </a:solidFill>
              </a:rPr>
              <a:t>3 </a:t>
            </a:r>
            <a:r>
              <a:rPr lang="en-US" sz="1600" dirty="0">
                <a:solidFill>
                  <a:srgbClr val="000000"/>
                </a:solidFill>
              </a:rPr>
              <a:t>to </a:t>
            </a:r>
            <a:r>
              <a:rPr lang="en-US" sz="1600" dirty="0" smtClean="0">
                <a:solidFill>
                  <a:srgbClr val="000000"/>
                </a:solidFill>
              </a:rPr>
              <a:t>5 </a:t>
            </a:r>
            <a:r>
              <a:rPr lang="en-US" sz="1600" dirty="0">
                <a:solidFill>
                  <a:srgbClr val="000000"/>
                </a:solidFill>
              </a:rPr>
              <a:t>PM for Residential </a:t>
            </a:r>
            <a:r>
              <a:rPr lang="en-US" sz="1600" dirty="0" smtClean="0">
                <a:solidFill>
                  <a:srgbClr val="000000"/>
                </a:solidFill>
              </a:rPr>
              <a:t>100</a:t>
            </a:r>
            <a:r>
              <a:rPr lang="en-US" sz="1600" dirty="0">
                <a:solidFill>
                  <a:srgbClr val="000000"/>
                </a:solidFill>
              </a:rPr>
              <a:t>% Cycling Participants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90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xant_PP">
      <a:dk1>
        <a:srgbClr val="464749"/>
      </a:dk1>
      <a:lt1>
        <a:sysClr val="window" lastClr="FFFFFF"/>
      </a:lt1>
      <a:dk2>
        <a:srgbClr val="0070CD"/>
      </a:dk2>
      <a:lt2>
        <a:srgbClr val="C7C9CB"/>
      </a:lt2>
      <a:accent1>
        <a:srgbClr val="0070CD"/>
      </a:accent1>
      <a:accent2>
        <a:srgbClr val="77BC1F"/>
      </a:accent2>
      <a:accent3>
        <a:srgbClr val="FB9E4C"/>
      </a:accent3>
      <a:accent4>
        <a:srgbClr val="5A5B5E"/>
      </a:accent4>
      <a:accent5>
        <a:srgbClr val="818386"/>
      </a:accent5>
      <a:accent6>
        <a:srgbClr val="FB9E4C"/>
      </a:accent6>
      <a:hlink>
        <a:srgbClr val="77BC1F"/>
      </a:hlink>
      <a:folHlink>
        <a:srgbClr val="77BC1F"/>
      </a:folHlink>
    </a:clrScheme>
    <a:fontScheme name="Nexa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21929</TotalTime>
  <Words>1741</Words>
  <Application>Microsoft Office PowerPoint</Application>
  <PresentationFormat>Letter Paper (8.5x11 in)</PresentationFormat>
  <Paragraphs>697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2015 SDG&amp;E Summer Saver Load Impact Evaluation</vt:lpstr>
      <vt:lpstr>Agenda</vt:lpstr>
      <vt:lpstr>Summer Saver Program Overview</vt:lpstr>
      <vt:lpstr>Ex Post Methodology</vt:lpstr>
      <vt:lpstr>Ex Post Results</vt:lpstr>
      <vt:lpstr>Ex Post Results – Residential </vt:lpstr>
      <vt:lpstr>Ex Post Results – Nonresidential </vt:lpstr>
      <vt:lpstr>Ex Post Results – Utility and System Peak Days </vt:lpstr>
      <vt:lpstr>Ex Ante Methodology</vt:lpstr>
      <vt:lpstr>Enrollment Forecast</vt:lpstr>
      <vt:lpstr>Ex Ante Results – August Monthly Peak under SDG&amp;E 1-in-2 Weather Conditions</vt:lpstr>
      <vt:lpstr>Ex Ante Results – Compare August 2017 1-in-2 Ex Ante Forecast to 2015 Ex Post</vt:lpstr>
      <vt:lpstr>Ex Ante Results – Comparison of 2015 to 2014</vt:lpstr>
      <vt:lpstr>Contact Us</vt:lpstr>
      <vt:lpstr>Ex Post Results by Program Subgroups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Anderson</dc:creator>
  <cp:lastModifiedBy>Chow, Dorris</cp:lastModifiedBy>
  <cp:revision>853</cp:revision>
  <cp:lastPrinted>2015-05-11T19:04:25Z</cp:lastPrinted>
  <dcterms:created xsi:type="dcterms:W3CDTF">2014-07-04T20:52:00Z</dcterms:created>
  <dcterms:modified xsi:type="dcterms:W3CDTF">2016-05-06T20:28:42Z</dcterms:modified>
</cp:coreProperties>
</file>