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463" r:id="rId3"/>
    <p:sldId id="477" r:id="rId4"/>
    <p:sldId id="500" r:id="rId5"/>
    <p:sldId id="501" r:id="rId6"/>
    <p:sldId id="523" r:id="rId7"/>
    <p:sldId id="493" r:id="rId8"/>
    <p:sldId id="504" r:id="rId9"/>
    <p:sldId id="509" r:id="rId10"/>
    <p:sldId id="510" r:id="rId11"/>
    <p:sldId id="513" r:id="rId12"/>
    <p:sldId id="502" r:id="rId13"/>
    <p:sldId id="503" r:id="rId14"/>
    <p:sldId id="495" r:id="rId15"/>
    <p:sldId id="514" r:id="rId16"/>
    <p:sldId id="517" r:id="rId17"/>
    <p:sldId id="518" r:id="rId18"/>
    <p:sldId id="519" r:id="rId19"/>
    <p:sldId id="520" r:id="rId20"/>
    <p:sldId id="521" r:id="rId21"/>
    <p:sldId id="516" r:id="rId22"/>
    <p:sldId id="522" r:id="rId23"/>
    <p:sldId id="437" r:id="rId24"/>
  </p:sldIdLst>
  <p:sldSz cx="9144000" cy="6858000" type="screen4x3"/>
  <p:notesSz cx="68580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52">
          <p15:clr>
            <a:srgbClr val="A4A3A4"/>
          </p15:clr>
        </p15:guide>
        <p15:guide id="2" pos="3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0000"/>
    <a:srgbClr val="800000"/>
    <a:srgbClr val="820019"/>
    <a:srgbClr val="F3FAFF"/>
    <a:srgbClr val="FFCC00"/>
    <a:srgbClr val="93D6FF"/>
    <a:srgbClr val="FFFF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974" autoAdjust="0"/>
    <p:restoredTop sz="86412" autoAdjust="0"/>
  </p:normalViewPr>
  <p:slideViewPr>
    <p:cSldViewPr>
      <p:cViewPr>
        <p:scale>
          <a:sx n="72" d="100"/>
          <a:sy n="72" d="100"/>
        </p:scale>
        <p:origin x="-623" y="-47"/>
      </p:cViewPr>
      <p:guideLst>
        <p:guide orient="horz" pos="1152"/>
        <p:guide pos="384"/>
      </p:guideLst>
    </p:cSldViewPr>
  </p:slideViewPr>
  <p:outlineViewPr>
    <p:cViewPr>
      <p:scale>
        <a:sx n="33" d="100"/>
        <a:sy n="33" d="100"/>
      </p:scale>
      <p:origin x="0" y="-209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194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3"/>
          <c:order val="4"/>
          <c:tx>
            <c:strRef>
              <c:f>Data!$L$2</c:f>
              <c:strCache>
                <c:ptCount val="1"/>
                <c:pt idx="0">
                  <c:v>Event Hours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val>
            <c:numRef>
              <c:f>Data!$L$3:$L$26</c:f>
              <c:numCache>
                <c:formatCode>General</c:formatCode>
                <c:ptCount val="24"/>
                <c:pt idx="15" formatCode="0.0">
                  <c:v>400</c:v>
                </c:pt>
                <c:pt idx="16" formatCode="0.0">
                  <c:v>400</c:v>
                </c:pt>
                <c:pt idx="17" formatCode="0.0">
                  <c:v>400</c:v>
                </c:pt>
                <c:pt idx="18" formatCode="0.0">
                  <c:v>400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9C-4627-936D-6390CD64A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303296"/>
        <c:axId val="45309952"/>
      </c:areaChart>
      <c:lineChart>
        <c:grouping val="standard"/>
        <c:varyColors val="0"/>
        <c:ser>
          <c:idx val="0"/>
          <c:order val="0"/>
          <c:tx>
            <c:strRef>
              <c:f>Data!$H$2</c:f>
              <c:strCache>
                <c:ptCount val="1"/>
                <c:pt idx="0">
                  <c:v>Reference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Data!$H$3:$H$26</c:f>
              <c:numCache>
                <c:formatCode>0</c:formatCode>
                <c:ptCount val="24"/>
                <c:pt idx="0">
                  <c:v>289.03960000000001</c:v>
                </c:pt>
                <c:pt idx="1">
                  <c:v>285.71120000000002</c:v>
                </c:pt>
                <c:pt idx="2">
                  <c:v>283.70429999999999</c:v>
                </c:pt>
                <c:pt idx="3">
                  <c:v>289.37470000000002</c:v>
                </c:pt>
                <c:pt idx="4">
                  <c:v>297.89949999999999</c:v>
                </c:pt>
                <c:pt idx="5">
                  <c:v>313.0351</c:v>
                </c:pt>
                <c:pt idx="6">
                  <c:v>332.5333</c:v>
                </c:pt>
                <c:pt idx="7">
                  <c:v>335.57810000000001</c:v>
                </c:pt>
                <c:pt idx="8">
                  <c:v>338.29059999999998</c:v>
                </c:pt>
                <c:pt idx="9">
                  <c:v>338.07589999999999</c:v>
                </c:pt>
                <c:pt idx="10">
                  <c:v>335.28649999999999</c:v>
                </c:pt>
                <c:pt idx="11">
                  <c:v>326.97309999999999</c:v>
                </c:pt>
                <c:pt idx="12">
                  <c:v>317.41430000000003</c:v>
                </c:pt>
                <c:pt idx="13">
                  <c:v>314.73660000000001</c:v>
                </c:pt>
                <c:pt idx="14">
                  <c:v>304.76060000000001</c:v>
                </c:pt>
                <c:pt idx="15">
                  <c:v>295.35359999999997</c:v>
                </c:pt>
                <c:pt idx="16">
                  <c:v>291.53660000000002</c:v>
                </c:pt>
                <c:pt idx="17">
                  <c:v>287.6105</c:v>
                </c:pt>
                <c:pt idx="18">
                  <c:v>295.27530000000002</c:v>
                </c:pt>
                <c:pt idx="19">
                  <c:v>301.09410000000003</c:v>
                </c:pt>
                <c:pt idx="20">
                  <c:v>302.44200000000001</c:v>
                </c:pt>
                <c:pt idx="21">
                  <c:v>304.5797</c:v>
                </c:pt>
                <c:pt idx="22">
                  <c:v>299.08409999999998</c:v>
                </c:pt>
                <c:pt idx="23">
                  <c:v>294.34500000000003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6E9C-4627-936D-6390CD64AFD1}"/>
            </c:ext>
          </c:extLst>
        </c:ser>
        <c:ser>
          <c:idx val="1"/>
          <c:order val="1"/>
          <c:tx>
            <c:strRef>
              <c:f>Data!$I$2</c:f>
              <c:strCache>
                <c:ptCount val="1"/>
                <c:pt idx="0">
                  <c:v>Observed</c:v>
                </c:pt>
              </c:strCache>
            </c:strRef>
          </c:tx>
          <c:spPr>
            <a:ln w="3810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Data!$I$3:$I$26</c:f>
              <c:numCache>
                <c:formatCode>0</c:formatCode>
                <c:ptCount val="24"/>
                <c:pt idx="0">
                  <c:v>293.02140100000003</c:v>
                </c:pt>
                <c:pt idx="1">
                  <c:v>286.99270200000001</c:v>
                </c:pt>
                <c:pt idx="2">
                  <c:v>283.96247269999998</c:v>
                </c:pt>
                <c:pt idx="3">
                  <c:v>293.68462400000004</c:v>
                </c:pt>
                <c:pt idx="4">
                  <c:v>300.71759399999996</c:v>
                </c:pt>
                <c:pt idx="5">
                  <c:v>319.25039400000003</c:v>
                </c:pt>
                <c:pt idx="6">
                  <c:v>336.77378099999999</c:v>
                </c:pt>
                <c:pt idx="7">
                  <c:v>337.17445200000003</c:v>
                </c:pt>
                <c:pt idx="8">
                  <c:v>333.12323599999996</c:v>
                </c:pt>
                <c:pt idx="9">
                  <c:v>334.52798000000001</c:v>
                </c:pt>
                <c:pt idx="10">
                  <c:v>331.714316</c:v>
                </c:pt>
                <c:pt idx="11">
                  <c:v>329.465237</c:v>
                </c:pt>
                <c:pt idx="12">
                  <c:v>320.65616600000004</c:v>
                </c:pt>
                <c:pt idx="13">
                  <c:v>317.97927099999998</c:v>
                </c:pt>
                <c:pt idx="14">
                  <c:v>226.41403000000003</c:v>
                </c:pt>
                <c:pt idx="15">
                  <c:v>45.447699999999969</c:v>
                </c:pt>
                <c:pt idx="16">
                  <c:v>46.121000000000009</c:v>
                </c:pt>
                <c:pt idx="17">
                  <c:v>46.487899999999996</c:v>
                </c:pt>
                <c:pt idx="18">
                  <c:v>46.89100000000002</c:v>
                </c:pt>
                <c:pt idx="19">
                  <c:v>159.56540000000004</c:v>
                </c:pt>
                <c:pt idx="20">
                  <c:v>231.34498000000002</c:v>
                </c:pt>
                <c:pt idx="21">
                  <c:v>247.35181</c:v>
                </c:pt>
                <c:pt idx="22">
                  <c:v>256.23849999999999</c:v>
                </c:pt>
                <c:pt idx="23">
                  <c:v>261.01657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6E9C-4627-936D-6390CD64AFD1}"/>
            </c:ext>
          </c:extLst>
        </c:ser>
        <c:ser>
          <c:idx val="4"/>
          <c:order val="2"/>
          <c:tx>
            <c:strRef>
              <c:f>Data!$J$2</c:f>
              <c:strCache>
                <c:ptCount val="1"/>
                <c:pt idx="0">
                  <c:v>FSL</c:v>
                </c:pt>
              </c:strCache>
            </c:strRef>
          </c:tx>
          <c:spPr>
            <a:ln w="3810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val>
            <c:numRef>
              <c:f>Data!$J$3:$J$26</c:f>
              <c:numCache>
                <c:formatCode>0</c:formatCode>
                <c:ptCount val="24"/>
                <c:pt idx="0">
                  <c:v>48.09</c:v>
                </c:pt>
                <c:pt idx="1">
                  <c:v>48.09</c:v>
                </c:pt>
                <c:pt idx="2">
                  <c:v>48.09</c:v>
                </c:pt>
                <c:pt idx="3">
                  <c:v>48.09</c:v>
                </c:pt>
                <c:pt idx="4">
                  <c:v>48.09</c:v>
                </c:pt>
                <c:pt idx="5">
                  <c:v>48.09</c:v>
                </c:pt>
                <c:pt idx="6">
                  <c:v>48.09</c:v>
                </c:pt>
                <c:pt idx="7">
                  <c:v>48.09</c:v>
                </c:pt>
                <c:pt idx="8">
                  <c:v>48.09</c:v>
                </c:pt>
                <c:pt idx="9">
                  <c:v>48.09</c:v>
                </c:pt>
                <c:pt idx="10">
                  <c:v>48.09</c:v>
                </c:pt>
                <c:pt idx="11">
                  <c:v>48.09</c:v>
                </c:pt>
                <c:pt idx="12">
                  <c:v>48.09</c:v>
                </c:pt>
                <c:pt idx="13">
                  <c:v>48.09</c:v>
                </c:pt>
                <c:pt idx="14">
                  <c:v>48.09</c:v>
                </c:pt>
                <c:pt idx="15">
                  <c:v>48.09</c:v>
                </c:pt>
                <c:pt idx="16">
                  <c:v>48.09</c:v>
                </c:pt>
                <c:pt idx="17">
                  <c:v>48.09</c:v>
                </c:pt>
                <c:pt idx="18">
                  <c:v>48.09</c:v>
                </c:pt>
                <c:pt idx="19">
                  <c:v>48.09</c:v>
                </c:pt>
                <c:pt idx="20">
                  <c:v>48.09</c:v>
                </c:pt>
                <c:pt idx="21">
                  <c:v>48.09</c:v>
                </c:pt>
                <c:pt idx="22">
                  <c:v>48.09</c:v>
                </c:pt>
                <c:pt idx="23">
                  <c:v>48.09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6E9C-4627-936D-6390CD64A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03296"/>
        <c:axId val="45309952"/>
      </c:lineChart>
      <c:lineChart>
        <c:grouping val="standard"/>
        <c:varyColors val="0"/>
        <c:ser>
          <c:idx val="2"/>
          <c:order val="3"/>
          <c:tx>
            <c:strRef>
              <c:f>Data!$K$2</c:f>
              <c:strCache>
                <c:ptCount val="1"/>
                <c:pt idx="0">
                  <c:v>Load Impact</c:v>
                </c:pt>
              </c:strCache>
            </c:strRef>
          </c:tx>
          <c:spPr>
            <a:ln w="31750" cap="rnd">
              <a:solidFill>
                <a:srgbClr val="92D05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c:spPr>
          </c:marker>
          <c:val>
            <c:numRef>
              <c:f>Data!$K$3:$K$26</c:f>
              <c:numCache>
                <c:formatCode>0</c:formatCode>
                <c:ptCount val="24"/>
                <c:pt idx="0">
                  <c:v>-3.9818009999999999</c:v>
                </c:pt>
                <c:pt idx="1">
                  <c:v>-1.2815019999999999</c:v>
                </c:pt>
                <c:pt idx="2">
                  <c:v>-0.25817269999999998</c:v>
                </c:pt>
                <c:pt idx="3">
                  <c:v>-4.3099239999999996</c:v>
                </c:pt>
                <c:pt idx="4">
                  <c:v>-2.8180939999999999</c:v>
                </c:pt>
                <c:pt idx="5">
                  <c:v>-6.2152940000000001</c:v>
                </c:pt>
                <c:pt idx="6">
                  <c:v>-4.2404809999999999</c:v>
                </c:pt>
                <c:pt idx="7">
                  <c:v>-1.596352</c:v>
                </c:pt>
                <c:pt idx="8">
                  <c:v>5.1673640000000001</c:v>
                </c:pt>
                <c:pt idx="9">
                  <c:v>3.54792</c:v>
                </c:pt>
                <c:pt idx="10">
                  <c:v>3.572184</c:v>
                </c:pt>
                <c:pt idx="11">
                  <c:v>-2.492137</c:v>
                </c:pt>
                <c:pt idx="12">
                  <c:v>-3.2418659999999999</c:v>
                </c:pt>
                <c:pt idx="13">
                  <c:v>-3.2426710000000001</c:v>
                </c:pt>
                <c:pt idx="14">
                  <c:v>78.34657</c:v>
                </c:pt>
                <c:pt idx="15">
                  <c:v>249.9059</c:v>
                </c:pt>
                <c:pt idx="16">
                  <c:v>245.41560000000001</c:v>
                </c:pt>
                <c:pt idx="17">
                  <c:v>241.12260000000001</c:v>
                </c:pt>
                <c:pt idx="18">
                  <c:v>248.3843</c:v>
                </c:pt>
                <c:pt idx="19">
                  <c:v>141.52869999999999</c:v>
                </c:pt>
                <c:pt idx="20">
                  <c:v>71.097020000000001</c:v>
                </c:pt>
                <c:pt idx="21">
                  <c:v>57.227890000000002</c:v>
                </c:pt>
                <c:pt idx="22">
                  <c:v>42.845599999999997</c:v>
                </c:pt>
                <c:pt idx="23">
                  <c:v>33.328429999999997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6E9C-4627-936D-6390CD64AF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30432"/>
        <c:axId val="45311872"/>
      </c:lineChart>
      <c:catAx>
        <c:axId val="45303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09952"/>
        <c:crosses val="autoZero"/>
        <c:auto val="1"/>
        <c:lblAlgn val="ctr"/>
        <c:lblOffset val="100"/>
        <c:noMultiLvlLbl val="0"/>
      </c:catAx>
      <c:valAx>
        <c:axId val="45309952"/>
        <c:scaling>
          <c:orientation val="minMax"/>
          <c:max val="3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Load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03296"/>
        <c:crosses val="autoZero"/>
        <c:crossBetween val="between"/>
        <c:majorUnit val="50"/>
      </c:valAx>
      <c:valAx>
        <c:axId val="45311872"/>
        <c:scaling>
          <c:orientation val="minMax"/>
          <c:max val="3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Load Impact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330432"/>
        <c:crosses val="max"/>
        <c:crossBetween val="between"/>
        <c:majorUnit val="50"/>
      </c:valAx>
      <c:catAx>
        <c:axId val="45330432"/>
        <c:scaling>
          <c:orientation val="minMax"/>
        </c:scaling>
        <c:delete val="1"/>
        <c:axPos val="b"/>
        <c:majorTickMark val="out"/>
        <c:minorTickMark val="none"/>
        <c:tickLblPos val="nextTo"/>
        <c:crossAx val="453118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areaChart>
        <c:grouping val="standard"/>
        <c:varyColors val="0"/>
        <c:ser>
          <c:idx val="3"/>
          <c:order val="4"/>
          <c:tx>
            <c:strRef>
              <c:f>Data!$Y$2</c:f>
              <c:strCache>
                <c:ptCount val="1"/>
                <c:pt idx="0">
                  <c:v>Event Hours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cat>
            <c:strLit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Data!$Y$3:$Y$28</c:f>
              <c:numCache>
                <c:formatCode>General</c:formatCode>
                <c:ptCount val="24"/>
                <c:pt idx="13" formatCode="#,##0">
                  <c:v>999</c:v>
                </c:pt>
                <c:pt idx="14" formatCode="#,##0">
                  <c:v>999</c:v>
                </c:pt>
                <c:pt idx="15" formatCode="#,##0">
                  <c:v>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31A-4DBD-91EB-238F50DD9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719936"/>
        <c:axId val="47730688"/>
      </c:areaChart>
      <c:lineChart>
        <c:grouping val="standard"/>
        <c:varyColors val="0"/>
        <c:ser>
          <c:idx val="0"/>
          <c:order val="0"/>
          <c:tx>
            <c:strRef>
              <c:f>Data!$U$2</c:f>
              <c:strCache>
                <c:ptCount val="1"/>
                <c:pt idx="0">
                  <c:v>Reference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Lit>
              <c:ptCount val="26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pt idx="24">
                <c:v>25</c:v>
              </c:pt>
              <c:pt idx="25">
                <c:v>26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Data!$U$3:$U$26</c:f>
              <c:numCache>
                <c:formatCode>#,##0</c:formatCode>
                <c:ptCount val="24"/>
                <c:pt idx="0">
                  <c:v>769.63679999999999</c:v>
                </c:pt>
                <c:pt idx="1">
                  <c:v>765.87070000000006</c:v>
                </c:pt>
                <c:pt idx="2">
                  <c:v>763.19010000000003</c:v>
                </c:pt>
                <c:pt idx="3">
                  <c:v>770.06809999999996</c:v>
                </c:pt>
                <c:pt idx="4">
                  <c:v>789.79600000000005</c:v>
                </c:pt>
                <c:pt idx="5">
                  <c:v>828.56539999999995</c:v>
                </c:pt>
                <c:pt idx="6">
                  <c:v>871.20989999999995</c:v>
                </c:pt>
                <c:pt idx="7">
                  <c:v>889.71960000000001</c:v>
                </c:pt>
                <c:pt idx="8">
                  <c:v>895.31510000000003</c:v>
                </c:pt>
                <c:pt idx="9">
                  <c:v>902.42989999999998</c:v>
                </c:pt>
                <c:pt idx="10">
                  <c:v>904.24959999999999</c:v>
                </c:pt>
                <c:pt idx="11">
                  <c:v>893.77359999999999</c:v>
                </c:pt>
                <c:pt idx="12">
                  <c:v>886.01859999999999</c:v>
                </c:pt>
                <c:pt idx="13">
                  <c:v>874.53809999999999</c:v>
                </c:pt>
                <c:pt idx="14">
                  <c:v>864.09640000000002</c:v>
                </c:pt>
                <c:pt idx="15">
                  <c:v>853.23410000000001</c:v>
                </c:pt>
                <c:pt idx="16">
                  <c:v>842.16669999999999</c:v>
                </c:pt>
                <c:pt idx="17">
                  <c:v>826.20870000000002</c:v>
                </c:pt>
                <c:pt idx="18">
                  <c:v>828.66980000000001</c:v>
                </c:pt>
                <c:pt idx="19">
                  <c:v>831.55679999999995</c:v>
                </c:pt>
                <c:pt idx="20">
                  <c:v>833.23929999999996</c:v>
                </c:pt>
                <c:pt idx="21">
                  <c:v>813.5027</c:v>
                </c:pt>
                <c:pt idx="22">
                  <c:v>796.65210000000002</c:v>
                </c:pt>
                <c:pt idx="23">
                  <c:v>785.80920000000003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31A-4DBD-91EB-238F50DD92DE}"/>
            </c:ext>
          </c:extLst>
        </c:ser>
        <c:ser>
          <c:idx val="1"/>
          <c:order val="1"/>
          <c:tx>
            <c:strRef>
              <c:f>Data!$V$2</c:f>
              <c:strCache>
                <c:ptCount val="1"/>
                <c:pt idx="0">
                  <c:v>Observed</c:v>
                </c:pt>
              </c:strCache>
            </c:strRef>
          </c:tx>
          <c:spPr>
            <a:ln w="34925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none"/>
          </c:marker>
          <c:cat>
            <c:strLit>
              <c:ptCount val="26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pt idx="24">
                <c:v>25</c:v>
              </c:pt>
              <c:pt idx="25">
                <c:v>26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Data!$V$3:$V$26</c:f>
              <c:numCache>
                <c:formatCode>#,##0</c:formatCode>
                <c:ptCount val="24"/>
                <c:pt idx="0">
                  <c:v>764.52060099999994</c:v>
                </c:pt>
                <c:pt idx="1">
                  <c:v>764.06841800000007</c:v>
                </c:pt>
                <c:pt idx="2">
                  <c:v>759.60372000000007</c:v>
                </c:pt>
                <c:pt idx="3">
                  <c:v>766.67545199999995</c:v>
                </c:pt>
                <c:pt idx="4">
                  <c:v>786.73354600000005</c:v>
                </c:pt>
                <c:pt idx="5">
                  <c:v>818.37986000000001</c:v>
                </c:pt>
                <c:pt idx="6">
                  <c:v>878.49323299999992</c:v>
                </c:pt>
                <c:pt idx="7">
                  <c:v>885.25654800000007</c:v>
                </c:pt>
                <c:pt idx="8">
                  <c:v>900.80630100000008</c:v>
                </c:pt>
                <c:pt idx="9">
                  <c:v>902.42206490000001</c:v>
                </c:pt>
                <c:pt idx="10">
                  <c:v>912.48903899999993</c:v>
                </c:pt>
                <c:pt idx="11">
                  <c:v>910.82480999999996</c:v>
                </c:pt>
                <c:pt idx="12">
                  <c:v>885.86800270000003</c:v>
                </c:pt>
                <c:pt idx="13">
                  <c:v>351.77699999999993</c:v>
                </c:pt>
                <c:pt idx="14">
                  <c:v>172.03449999999998</c:v>
                </c:pt>
                <c:pt idx="15">
                  <c:v>229.50980000000004</c:v>
                </c:pt>
                <c:pt idx="16">
                  <c:v>458.5899</c:v>
                </c:pt>
                <c:pt idx="17">
                  <c:v>565.1739</c:v>
                </c:pt>
                <c:pt idx="18">
                  <c:v>658.87120000000004</c:v>
                </c:pt>
                <c:pt idx="19">
                  <c:v>727.35050000000001</c:v>
                </c:pt>
                <c:pt idx="20">
                  <c:v>742.08715999999993</c:v>
                </c:pt>
                <c:pt idx="21">
                  <c:v>731.03276000000005</c:v>
                </c:pt>
                <c:pt idx="22">
                  <c:v>724.83875999999998</c:v>
                </c:pt>
                <c:pt idx="23">
                  <c:v>716.90650000000005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31A-4DBD-91EB-238F50DD92DE}"/>
            </c:ext>
          </c:extLst>
        </c:ser>
        <c:ser>
          <c:idx val="4"/>
          <c:order val="2"/>
          <c:tx>
            <c:strRef>
              <c:f>Data!$X$2</c:f>
              <c:strCache>
                <c:ptCount val="1"/>
                <c:pt idx="0">
                  <c:v>FSL</c:v>
                </c:pt>
              </c:strCache>
            </c:strRef>
          </c:tx>
          <c:spPr>
            <a:ln w="38100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Lit>
              <c:ptCount val="26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pt idx="24">
                <c:v>25</c:v>
              </c:pt>
              <c:pt idx="25">
                <c:v>26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Data!$X$3:$X$26</c:f>
              <c:numCache>
                <c:formatCode>#,##0</c:formatCode>
                <c:ptCount val="24"/>
                <c:pt idx="0">
                  <c:v>93.259</c:v>
                </c:pt>
                <c:pt idx="1">
                  <c:v>93.259</c:v>
                </c:pt>
                <c:pt idx="2">
                  <c:v>93.259</c:v>
                </c:pt>
                <c:pt idx="3">
                  <c:v>93.259</c:v>
                </c:pt>
                <c:pt idx="4">
                  <c:v>93.259</c:v>
                </c:pt>
                <c:pt idx="5">
                  <c:v>93.259</c:v>
                </c:pt>
                <c:pt idx="6">
                  <c:v>93.259</c:v>
                </c:pt>
                <c:pt idx="7">
                  <c:v>93.259</c:v>
                </c:pt>
                <c:pt idx="8">
                  <c:v>93.259</c:v>
                </c:pt>
                <c:pt idx="9">
                  <c:v>93.259</c:v>
                </c:pt>
                <c:pt idx="10">
                  <c:v>93.259</c:v>
                </c:pt>
                <c:pt idx="11">
                  <c:v>93.259</c:v>
                </c:pt>
                <c:pt idx="12">
                  <c:v>93.259</c:v>
                </c:pt>
                <c:pt idx="13">
                  <c:v>93.259</c:v>
                </c:pt>
                <c:pt idx="14">
                  <c:v>93.259</c:v>
                </c:pt>
                <c:pt idx="15">
                  <c:v>93.259</c:v>
                </c:pt>
                <c:pt idx="16">
                  <c:v>93.259</c:v>
                </c:pt>
                <c:pt idx="17">
                  <c:v>93.259</c:v>
                </c:pt>
                <c:pt idx="18">
                  <c:v>93.259</c:v>
                </c:pt>
                <c:pt idx="19">
                  <c:v>93.259</c:v>
                </c:pt>
                <c:pt idx="20">
                  <c:v>93.259</c:v>
                </c:pt>
                <c:pt idx="21">
                  <c:v>93.259</c:v>
                </c:pt>
                <c:pt idx="22">
                  <c:v>93.259</c:v>
                </c:pt>
                <c:pt idx="23">
                  <c:v>93.259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31A-4DBD-91EB-238F50DD9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19936"/>
        <c:axId val="47730688"/>
      </c:lineChart>
      <c:lineChart>
        <c:grouping val="standard"/>
        <c:varyColors val="0"/>
        <c:ser>
          <c:idx val="2"/>
          <c:order val="3"/>
          <c:tx>
            <c:strRef>
              <c:f>Data!$W$2</c:f>
              <c:strCache>
                <c:ptCount val="1"/>
                <c:pt idx="0">
                  <c:v>Load Impact</c:v>
                </c:pt>
              </c:strCache>
            </c:strRef>
          </c:tx>
          <c:spPr>
            <a:ln w="34925" cap="rnd">
              <a:solidFill>
                <a:srgbClr val="92D05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rgbClr val="92D050"/>
              </a:solidFill>
              <a:ln w="12700">
                <a:solidFill>
                  <a:srgbClr val="92D050"/>
                </a:solidFill>
              </a:ln>
              <a:effectLst/>
            </c:spPr>
          </c:marker>
          <c:cat>
            <c:strLit>
              <c:ptCount val="24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f>Data!$W$3:$W$26</c:f>
              <c:numCache>
                <c:formatCode>#,##0</c:formatCode>
                <c:ptCount val="24"/>
                <c:pt idx="0">
                  <c:v>5.1161989999999999</c:v>
                </c:pt>
                <c:pt idx="1">
                  <c:v>1.8022819999999999</c:v>
                </c:pt>
                <c:pt idx="2">
                  <c:v>3.5863800000000001</c:v>
                </c:pt>
                <c:pt idx="3">
                  <c:v>3.3926479999999999</c:v>
                </c:pt>
                <c:pt idx="4">
                  <c:v>3.0624539999999998</c:v>
                </c:pt>
                <c:pt idx="5">
                  <c:v>10.18554</c:v>
                </c:pt>
                <c:pt idx="6">
                  <c:v>-7.2833329999999998</c:v>
                </c:pt>
                <c:pt idx="7">
                  <c:v>4.4630520000000002</c:v>
                </c:pt>
                <c:pt idx="8">
                  <c:v>-5.4912010000000002</c:v>
                </c:pt>
                <c:pt idx="9">
                  <c:v>7.8350999999999994E-3</c:v>
                </c:pt>
                <c:pt idx="10">
                  <c:v>-8.2394390000000008</c:v>
                </c:pt>
                <c:pt idx="11">
                  <c:v>-17.051210000000001</c:v>
                </c:pt>
                <c:pt idx="12">
                  <c:v>0.15059729999999999</c:v>
                </c:pt>
                <c:pt idx="13">
                  <c:v>522.76110000000006</c:v>
                </c:pt>
                <c:pt idx="14">
                  <c:v>692.06190000000004</c:v>
                </c:pt>
                <c:pt idx="15">
                  <c:v>623.72429999999997</c:v>
                </c:pt>
                <c:pt idx="16">
                  <c:v>383.57679999999999</c:v>
                </c:pt>
                <c:pt idx="17">
                  <c:v>261.03480000000002</c:v>
                </c:pt>
                <c:pt idx="18">
                  <c:v>169.79859999999999</c:v>
                </c:pt>
                <c:pt idx="19">
                  <c:v>104.2063</c:v>
                </c:pt>
                <c:pt idx="20">
                  <c:v>91.152140000000003</c:v>
                </c:pt>
                <c:pt idx="21">
                  <c:v>82.469939999999994</c:v>
                </c:pt>
                <c:pt idx="22">
                  <c:v>71.813339999999997</c:v>
                </c:pt>
                <c:pt idx="23">
                  <c:v>68.902699999999996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31A-4DBD-91EB-238F50DD92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738880"/>
        <c:axId val="47732608"/>
      </c:lineChart>
      <c:catAx>
        <c:axId val="477199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30688"/>
        <c:crosses val="autoZero"/>
        <c:auto val="1"/>
        <c:lblAlgn val="ctr"/>
        <c:lblOffset val="100"/>
        <c:noMultiLvlLbl val="0"/>
      </c:catAx>
      <c:valAx>
        <c:axId val="47730688"/>
        <c:scaling>
          <c:orientation val="minMax"/>
          <c:max val="1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Load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19936"/>
        <c:crosses val="autoZero"/>
        <c:crossBetween val="between"/>
      </c:valAx>
      <c:valAx>
        <c:axId val="47732608"/>
        <c:scaling>
          <c:orientation val="minMax"/>
          <c:max val="800"/>
          <c:min val="-2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/>
                  <a:t>Load Impact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738880"/>
        <c:crosses val="max"/>
        <c:crossBetween val="between"/>
      </c:valAx>
      <c:catAx>
        <c:axId val="477388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73260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DB6655-F43D-40DF-84F7-287DBABED8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8766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8FFEEAE-FBDB-4FB6-8A60-3C391A1797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4224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91BCD0-E911-4A7F-88B1-5F993A1309D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4097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076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FFEEAE-FBDB-4FB6-8A60-3C391A17979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4875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472C6-F0AC-438B-A4FA-93F2088BFF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77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299FB8-FBFF-4667-ACA1-89C79DDA2D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514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79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79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3152B9-2089-4557-8F41-26B93A85E6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5379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986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103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0" y="6419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E328AE1-8B89-4A79-BFB5-9F9FA3CFD0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32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D46EEC-54E5-44A1-836E-787664100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3470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EA41B1-39D9-43EE-BFA7-6D97E2B456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0673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86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86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0B88A3-14C4-408F-956C-BB72B12E4D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1237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EF5915-ECA5-4D6A-9E20-472371BF4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245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FA2DB7-877A-48F9-981A-1A0E81A030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41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C7B197E-116B-4419-9DC0-4CC9F25798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797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1376A-F91E-4E8B-AF17-BC2D0889E3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74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6A2F2-996F-4583-BEB4-6F4AEFB964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50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986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`Fifth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103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000066"/>
                </a:solidFill>
              </a:defRPr>
            </a:lvl1pPr>
          </a:lstStyle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0" y="6419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66"/>
                </a:solidFill>
              </a:defRPr>
            </a:lvl1pPr>
          </a:lstStyle>
          <a:p>
            <a:fld id="{CB29F59B-25D2-4948-9FB6-7B0EE5277DD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2" name="Picture 8" descr="ca_energy_consultin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6581775"/>
            <a:ext cx="914400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6" name="Line 12"/>
          <p:cNvSpPr>
            <a:spLocks noChangeShapeType="1"/>
          </p:cNvSpPr>
          <p:nvPr userDrawn="1"/>
        </p:nvSpPr>
        <p:spPr bwMode="auto">
          <a:xfrm>
            <a:off x="0" y="6562725"/>
            <a:ext cx="9144000" cy="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346200"/>
            <a:ext cx="9148763" cy="7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000" b="1" kern="1200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48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SzPct val="55000"/>
        <a:buFont typeface="Wingdings" panose="05000000000000000000" pitchFamily="2" charset="2"/>
        <a:buChar char="q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85000"/>
        </a:lnSpc>
        <a:spcBef>
          <a:spcPct val="20000"/>
        </a:spcBef>
        <a:spcAft>
          <a:spcPct val="0"/>
        </a:spcAft>
        <a:buClr>
          <a:srgbClr val="820019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820019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tclark@CAEnergy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38400" y="1600200"/>
            <a:ext cx="6553200" cy="2000250"/>
          </a:xfrm>
        </p:spPr>
        <p:txBody>
          <a:bodyPr anchor="ctr"/>
          <a:lstStyle/>
          <a:p>
            <a:r>
              <a:rPr lang="en-US" altLang="en-US" sz="4000" dirty="0"/>
              <a:t>Load Impact Evaluation:</a:t>
            </a:r>
            <a:br>
              <a:rPr lang="en-US" altLang="en-US" sz="4000" dirty="0"/>
            </a:br>
            <a:r>
              <a:rPr lang="en-US" altLang="en-US" sz="4000" i="1" dirty="0" smtClean="0"/>
              <a:t>Base Interruptible </a:t>
            </a:r>
            <a:r>
              <a:rPr lang="en-US" altLang="en-US" sz="4000" i="1" dirty="0"/>
              <a:t>Program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038600"/>
            <a:ext cx="7162800" cy="24384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Mike Clark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Dan Hansen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 smtClean="0">
                <a:solidFill>
                  <a:srgbClr val="000066"/>
                </a:solidFill>
              </a:rPr>
              <a:t>Tim Huegerich</a:t>
            </a:r>
            <a:endParaRPr lang="en-US" altLang="en-US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b="1" dirty="0">
                <a:solidFill>
                  <a:srgbClr val="000066"/>
                </a:solidFill>
              </a:rPr>
              <a:t>Christensen Associates Energy Consulting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dirty="0">
                <a:solidFill>
                  <a:srgbClr val="000066"/>
                </a:solidFill>
              </a:rPr>
              <a:t>DRMEC Spring Workshop</a:t>
            </a: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en-US" altLang="en-US" sz="2000" b="1" dirty="0">
              <a:solidFill>
                <a:srgbClr val="000066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altLang="en-US" sz="2000" b="1" i="1" dirty="0" smtClean="0">
                <a:solidFill>
                  <a:srgbClr val="000066"/>
                </a:solidFill>
              </a:rPr>
              <a:t>May 10, 2016</a:t>
            </a:r>
            <a:endParaRPr lang="en-US" altLang="en-US" sz="2000" b="1" i="1" dirty="0">
              <a:solidFill>
                <a:srgbClr val="000066"/>
              </a:solidFill>
            </a:endParaRPr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533400" y="685800"/>
            <a:ext cx="1981200" cy="2895600"/>
            <a:chOff x="0" y="0"/>
            <a:chExt cx="1521" cy="2400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521" cy="19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68A2B6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80808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80808"/>
                    </a:outerShdw>
                  </a:effectLst>
                </a14:hiddenEffects>
              </a:ext>
            </a:extLst>
          </p:spPr>
        </p:pic>
        <p:pic>
          <p:nvPicPr>
            <p:cNvPr id="2053" name="Picture 5" descr="ca_energy_consulti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955"/>
              <a:ext cx="1521" cy="4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99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3814763"/>
            <a:ext cx="9144000" cy="0"/>
          </a:xfrm>
          <a:prstGeom prst="line">
            <a:avLst/>
          </a:prstGeom>
          <a:noFill/>
          <a:ln w="76200">
            <a:solidFill>
              <a:srgbClr val="00007E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2472C6-F0AC-438B-A4FA-93F2088BFF9E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sz="3600" i="1" dirty="0" smtClean="0"/>
              <a:t>SCE, Hourly </a:t>
            </a:r>
            <a:endParaRPr lang="en-US" alt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103749292"/>
              </p:ext>
            </p:extLst>
          </p:nvPr>
        </p:nvGraphicFramePr>
        <p:xfrm>
          <a:off x="990600" y="1524000"/>
          <a:ext cx="6858000" cy="5114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5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sz="3600" i="1" dirty="0" smtClean="0"/>
              <a:t>SDG&amp;E, Summary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498600"/>
            <a:ext cx="8229600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Pct val="55000"/>
              <a:buFont typeface="Wingdings" panose="05000000000000000000" pitchFamily="2" charset="2"/>
              <a:buChar char="q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August 28, 2015 Test Event, from 1:00 to 5:00 p.m.</a:t>
            </a:r>
          </a:p>
          <a:p>
            <a:r>
              <a:rPr lang="en-US" altLang="en-US" sz="2400" dirty="0" smtClean="0"/>
              <a:t>5 participating service accounts</a:t>
            </a:r>
          </a:p>
          <a:p>
            <a:r>
              <a:rPr lang="en-US" altLang="en-US" sz="2400" dirty="0" smtClean="0"/>
              <a:t>Usage-based information is not publicly available due to confidentiality concerns</a:t>
            </a:r>
          </a:p>
          <a:p>
            <a:r>
              <a:rPr lang="en-US" altLang="en-US" sz="2400" dirty="0" smtClean="0"/>
              <a:t>Average event-hour temperature = 88.5 °F</a:t>
            </a:r>
          </a:p>
        </p:txBody>
      </p:sp>
    </p:spTree>
    <p:extLst>
      <p:ext uri="{BB962C8B-B14F-4D97-AF65-F5344CB8AC3E}">
        <p14:creationId xmlns:p14="http://schemas.microsoft.com/office/powerpoint/2010/main" val="7857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4. Ex Ante Methodology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 smtClean="0"/>
              <a:t>Ex-ante load impacts are based on the most recent full or test / M&amp;E event day </a:t>
            </a:r>
          </a:p>
          <a:p>
            <a:pPr lvl="1"/>
            <a:r>
              <a:rPr lang="en-US" altLang="en-US" sz="2000" dirty="0" smtClean="0"/>
              <a:t>PG&amp;E: July 30, 2015</a:t>
            </a:r>
          </a:p>
          <a:p>
            <a:pPr lvl="1"/>
            <a:r>
              <a:rPr lang="en-US" altLang="en-US" sz="2000" dirty="0" smtClean="0"/>
              <a:t>SCE: September 24, 2015</a:t>
            </a:r>
          </a:p>
          <a:p>
            <a:pPr lvl="1"/>
            <a:r>
              <a:rPr lang="en-US" altLang="en-US" sz="2000" dirty="0" smtClean="0"/>
              <a:t>SDG&amp;E: August 28, 2015</a:t>
            </a:r>
          </a:p>
          <a:p>
            <a:r>
              <a:rPr lang="en-US" altLang="en-US" sz="2400" dirty="0" smtClean="0"/>
              <a:t>Each customer’s ex-ante load impact is set to its ex-post FSL achievement rate:</a:t>
            </a:r>
          </a:p>
          <a:p>
            <a:pPr lvl="1"/>
            <a:r>
              <a:rPr lang="en-US" altLang="en-US" sz="2000" dirty="0" err="1"/>
              <a:t>ExPost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Achievement = </a:t>
            </a:r>
            <a:r>
              <a:rPr lang="en-US" altLang="en-US" sz="2000" dirty="0" err="1" smtClean="0"/>
              <a:t>ExPost</a:t>
            </a:r>
            <a:r>
              <a:rPr lang="en-US" altLang="en-US" sz="2000" dirty="0" smtClean="0"/>
              <a:t> Load Impact / (Ref. – FSL)</a:t>
            </a:r>
          </a:p>
          <a:p>
            <a:pPr lvl="1"/>
            <a:r>
              <a:rPr lang="en-US" altLang="en-US" sz="2000" dirty="0" err="1" smtClean="0"/>
              <a:t>ExAnte</a:t>
            </a:r>
            <a:r>
              <a:rPr lang="en-US" altLang="en-US" sz="2000" dirty="0" smtClean="0"/>
              <a:t> Impact = </a:t>
            </a:r>
            <a:r>
              <a:rPr lang="en-US" altLang="en-US" sz="2000" dirty="0" err="1" smtClean="0"/>
              <a:t>ExPost</a:t>
            </a:r>
            <a:r>
              <a:rPr lang="en-US" altLang="en-US" sz="2000" dirty="0" smtClean="0"/>
              <a:t> Achievement x (Ref. – FSL)</a:t>
            </a:r>
          </a:p>
          <a:p>
            <a:r>
              <a:rPr lang="en-US" altLang="en-US" sz="2400" dirty="0" smtClean="0"/>
              <a:t>Load impact is zero if FSL is above the reference load</a:t>
            </a:r>
          </a:p>
          <a:p>
            <a:r>
              <a:rPr lang="en-US" altLang="en-US" sz="2400" dirty="0" smtClean="0"/>
              <a:t>We remove customers who have left BIP</a:t>
            </a:r>
          </a:p>
          <a:p>
            <a:r>
              <a:rPr lang="en-US" altLang="en-US" sz="2400" dirty="0" smtClean="0"/>
              <a:t>Customers who have joined BIP are assigned the program-level FSL achievement rate</a:t>
            </a:r>
          </a:p>
        </p:txBody>
      </p:sp>
    </p:spTree>
    <p:extLst>
      <p:ext uri="{BB962C8B-B14F-4D97-AF65-F5344CB8AC3E}">
        <p14:creationId xmlns:p14="http://schemas.microsoft.com/office/powerpoint/2010/main" val="36299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4. Ex Ante Methodology (2)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5054600"/>
          </a:xfrm>
        </p:spPr>
        <p:txBody>
          <a:bodyPr/>
          <a:lstStyle/>
          <a:p>
            <a:r>
              <a:rPr lang="en-US" altLang="en-US" sz="2400" dirty="0" smtClean="0"/>
              <a:t>Reference loads are simulated using the following:</a:t>
            </a:r>
          </a:p>
          <a:p>
            <a:pPr lvl="1"/>
            <a:r>
              <a:rPr lang="en-US" altLang="en-US" sz="2000" dirty="0" smtClean="0"/>
              <a:t>Customer-specific regressions to obtain effect of weather and time-period indicators on usage</a:t>
            </a:r>
          </a:p>
          <a:p>
            <a:pPr lvl="1"/>
            <a:r>
              <a:rPr lang="en-US" altLang="en-US" sz="2000" dirty="0" smtClean="0"/>
              <a:t>Ex-ante day types and weather conditions (e.g., August peak month day in a utility-specific 1-in-2 weather year)</a:t>
            </a:r>
          </a:p>
          <a:p>
            <a:r>
              <a:rPr lang="en-US" altLang="en-US" sz="2400" dirty="0" smtClean="0"/>
              <a:t>Load impacts display little to no relationship with weather conditions</a:t>
            </a:r>
          </a:p>
          <a:p>
            <a:pPr lvl="1"/>
            <a:r>
              <a:rPr lang="en-US" altLang="en-US" sz="2000" dirty="0" smtClean="0"/>
              <a:t>BIP customers do not tend to have very weather-sensitive loads</a:t>
            </a:r>
          </a:p>
          <a:p>
            <a:pPr lvl="1"/>
            <a:r>
              <a:rPr lang="en-US" altLang="en-US" sz="2000" dirty="0" smtClean="0"/>
              <a:t>If they did have weather-sensitive loads, our methodology would produce weather-sensitive forecasts of load impacts</a:t>
            </a:r>
          </a:p>
        </p:txBody>
      </p:sp>
    </p:spTree>
    <p:extLst>
      <p:ext uri="{BB962C8B-B14F-4D97-AF65-F5344CB8AC3E}">
        <p14:creationId xmlns:p14="http://schemas.microsoft.com/office/powerpoint/2010/main" val="333568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5. Enrollment Forecast</a:t>
            </a:r>
            <a:endParaRPr lang="en-US" altLang="en-US" sz="36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000" dirty="0" smtClean="0"/>
              <a:t>PG&amp;E</a:t>
            </a:r>
          </a:p>
          <a:p>
            <a:pPr lvl="1"/>
            <a:r>
              <a:rPr lang="en-US" altLang="en-US" sz="2000" dirty="0" smtClean="0"/>
              <a:t>2015 = 204 service accounts</a:t>
            </a:r>
          </a:p>
          <a:p>
            <a:pPr lvl="1"/>
            <a:r>
              <a:rPr lang="en-US" altLang="en-US" sz="2000" dirty="0" smtClean="0"/>
              <a:t>2016-2026 = 208</a:t>
            </a:r>
          </a:p>
          <a:p>
            <a:r>
              <a:rPr lang="en-US" altLang="en-US" sz="2000" dirty="0" smtClean="0"/>
              <a:t>SCE</a:t>
            </a:r>
          </a:p>
          <a:p>
            <a:pPr lvl="1"/>
            <a:r>
              <a:rPr lang="en-US" altLang="en-US" sz="2000" dirty="0" smtClean="0"/>
              <a:t>2015 </a:t>
            </a:r>
            <a:r>
              <a:rPr lang="en-US" altLang="en-US" sz="2000" dirty="0"/>
              <a:t>= </a:t>
            </a:r>
            <a:r>
              <a:rPr lang="en-US" altLang="en-US" sz="2000" dirty="0" smtClean="0"/>
              <a:t>610 service </a:t>
            </a:r>
            <a:r>
              <a:rPr lang="en-US" altLang="en-US" sz="2000" dirty="0"/>
              <a:t>accounts</a:t>
            </a:r>
          </a:p>
          <a:p>
            <a:pPr lvl="1"/>
            <a:r>
              <a:rPr lang="en-US" altLang="en-US" sz="2000" dirty="0"/>
              <a:t>2016 = </a:t>
            </a:r>
            <a:r>
              <a:rPr lang="en-US" altLang="en-US" sz="2000" dirty="0" smtClean="0"/>
              <a:t>579</a:t>
            </a:r>
            <a:endParaRPr lang="en-US" altLang="en-US" sz="2000" dirty="0"/>
          </a:p>
          <a:p>
            <a:pPr lvl="1"/>
            <a:r>
              <a:rPr lang="en-US" altLang="en-US" sz="2000" dirty="0"/>
              <a:t>2017 = </a:t>
            </a:r>
            <a:r>
              <a:rPr lang="en-US" altLang="en-US" sz="2000" dirty="0" smtClean="0"/>
              <a:t>559</a:t>
            </a:r>
            <a:endParaRPr lang="en-US" altLang="en-US" sz="2000" dirty="0"/>
          </a:p>
          <a:p>
            <a:pPr lvl="1"/>
            <a:r>
              <a:rPr lang="en-US" altLang="en-US" sz="2000" dirty="0"/>
              <a:t>2026 = </a:t>
            </a:r>
            <a:r>
              <a:rPr lang="en-US" altLang="en-US" sz="2000" dirty="0" smtClean="0"/>
              <a:t>512</a:t>
            </a:r>
          </a:p>
          <a:p>
            <a:pPr lvl="1"/>
            <a:r>
              <a:rPr lang="en-US" altLang="en-US" sz="2000" dirty="0"/>
              <a:t>D</a:t>
            </a:r>
            <a:r>
              <a:rPr lang="en-US" altLang="en-US" sz="2000" dirty="0" smtClean="0"/>
              <a:t>ecrease is largely due to expectation that specific </a:t>
            </a:r>
            <a:r>
              <a:rPr lang="en-US" altLang="en-US" sz="2000" dirty="0"/>
              <a:t>groups of customers will opt </a:t>
            </a:r>
            <a:r>
              <a:rPr lang="en-US" altLang="en-US" sz="2000" dirty="0" smtClean="0"/>
              <a:t>out</a:t>
            </a:r>
          </a:p>
          <a:p>
            <a:r>
              <a:rPr lang="en-US" altLang="en-US" sz="2000" dirty="0" smtClean="0"/>
              <a:t>SDG&amp;E</a:t>
            </a:r>
          </a:p>
          <a:p>
            <a:pPr lvl="1"/>
            <a:r>
              <a:rPr lang="en-US" altLang="en-US" sz="2000" dirty="0" smtClean="0"/>
              <a:t>2015 </a:t>
            </a:r>
            <a:r>
              <a:rPr lang="en-US" altLang="en-US" sz="2000" dirty="0"/>
              <a:t>= 5 </a:t>
            </a:r>
            <a:r>
              <a:rPr lang="en-US" altLang="en-US" sz="2000" dirty="0" smtClean="0"/>
              <a:t>service </a:t>
            </a:r>
            <a:r>
              <a:rPr lang="en-US" altLang="en-US" sz="2000" dirty="0"/>
              <a:t>accounts</a:t>
            </a:r>
            <a:endParaRPr lang="en-US" altLang="en-US" sz="2000" dirty="0" smtClean="0"/>
          </a:p>
          <a:p>
            <a:pPr lvl="1"/>
            <a:r>
              <a:rPr lang="en-US" altLang="en-US" sz="2000" dirty="0" smtClean="0"/>
              <a:t>2016-2026 = 7</a:t>
            </a:r>
          </a:p>
        </p:txBody>
      </p:sp>
    </p:spTree>
    <p:extLst>
      <p:ext uri="{BB962C8B-B14F-4D97-AF65-F5344CB8AC3E}">
        <p14:creationId xmlns:p14="http://schemas.microsoft.com/office/powerpoint/2010/main" val="19055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PG&amp;E, 2017 vs. 2026</a:t>
            </a:r>
            <a:endParaRPr lang="en-US" altLang="en-US" sz="36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966706"/>
              </p:ext>
            </p:extLst>
          </p:nvPr>
        </p:nvGraphicFramePr>
        <p:xfrm>
          <a:off x="228600" y="2266800"/>
          <a:ext cx="8458200" cy="1935821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PG&amp;E, Ex Post vs. Ex Ante</a:t>
            </a:r>
            <a:endParaRPr lang="en-US" altLang="en-US" sz="28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682785"/>
              </p:ext>
            </p:extLst>
          </p:nvPr>
        </p:nvGraphicFramePr>
        <p:xfrm>
          <a:off x="228600" y="2266800"/>
          <a:ext cx="8458200" cy="1935821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6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89.7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45720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Ex Post is the 7/30/2015 test event from HE 16 to 19</a:t>
            </a:r>
          </a:p>
          <a:p>
            <a:pPr algn="l"/>
            <a:r>
              <a:rPr lang="en-US" dirty="0" smtClean="0"/>
              <a:t>Ex Ante is the Aug. 2017 PG&amp;E 1in2 peak day from HE 14 to 18</a:t>
            </a:r>
          </a:p>
          <a:p>
            <a:pPr algn="l"/>
            <a:r>
              <a:rPr lang="en-US" dirty="0" smtClean="0"/>
              <a:t>Change in event window accounts for much of the difference between Ex Post and Ex Ante. </a:t>
            </a:r>
          </a:p>
          <a:p>
            <a:pPr algn="l"/>
            <a:r>
              <a:rPr lang="en-US" dirty="0" smtClean="0"/>
              <a:t>Using HE 16-19 in Ex Ante =&gt; 249.1 MW load impact (which compares to 246.1 in Ex Post).</a:t>
            </a:r>
          </a:p>
        </p:txBody>
      </p:sp>
    </p:spTree>
    <p:extLst>
      <p:ext uri="{BB962C8B-B14F-4D97-AF65-F5344CB8AC3E}">
        <p14:creationId xmlns:p14="http://schemas.microsoft.com/office/powerpoint/2010/main" val="105485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PG&amp;E, Previous vs. Current Aug. 2017 Forecast</a:t>
            </a:r>
            <a:endParaRPr lang="en-US" altLang="en-US" sz="28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930874"/>
              </p:ext>
            </p:extLst>
          </p:nvPr>
        </p:nvGraphicFramePr>
        <p:xfrm>
          <a:off x="228600" y="2266800"/>
          <a:ext cx="8458200" cy="2924823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PY2014 (Previous)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287.9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246.0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PY2015 (Current)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303.3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94.7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49.8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54102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Relatively small differences across forecasts are primarily due to changes in participating customer load profiles (for customers enrolled in both PY2014 and PY2015)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8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SCE, 2017 vs. 2026</a:t>
            </a:r>
            <a:endParaRPr lang="en-US" altLang="en-US" sz="36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670858"/>
              </p:ext>
            </p:extLst>
          </p:nvPr>
        </p:nvGraphicFramePr>
        <p:xfrm>
          <a:off x="228600" y="2266800"/>
          <a:ext cx="8458200" cy="1935821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738.5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136.0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602.5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Aug. 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57200" y="44958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Per-customer load characteristics remain the same. Outcomes are scaled down to match forecast reduction in enrollment.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13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SCE, Ex Post vs. Ex Ante</a:t>
            </a:r>
            <a:endParaRPr lang="en-US" altLang="en-US" sz="28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557325"/>
              </p:ext>
            </p:extLst>
          </p:nvPr>
        </p:nvGraphicFramePr>
        <p:xfrm>
          <a:off x="228600" y="2266800"/>
          <a:ext cx="8458200" cy="1935821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</a:t>
                      </a:r>
                      <a:r>
                        <a:rPr lang="en-US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Post / 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864.1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172.0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692.1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Post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 Ante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4572000"/>
            <a:ext cx="792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Ex Post is the 9/24/2015 M&amp;E event in HE 15</a:t>
            </a:r>
          </a:p>
          <a:p>
            <a:pPr algn="l"/>
            <a:r>
              <a:rPr lang="en-US" dirty="0" smtClean="0"/>
              <a:t>Ex Ante is the Aug. 2017 SCE 1in2 peak day from HE 14 to 18</a:t>
            </a:r>
          </a:p>
          <a:p>
            <a:pPr algn="l"/>
            <a:r>
              <a:rPr lang="en-US" dirty="0" smtClean="0"/>
              <a:t>Difference in total load impact is largely due to reduction in number of enrolled SAIDs. The per-customer reference loads and load impacts are very similar.</a:t>
            </a:r>
          </a:p>
        </p:txBody>
      </p:sp>
    </p:spTree>
    <p:extLst>
      <p:ext uri="{BB962C8B-B14F-4D97-AF65-F5344CB8AC3E}">
        <p14:creationId xmlns:p14="http://schemas.microsoft.com/office/powerpoint/2010/main" val="38715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9B09429-5864-4E9A-BF6C-66A3FFC6A6D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Presentation Outline</a:t>
            </a:r>
            <a:endParaRPr lang="en-US" altLang="en-US" dirty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Program Description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Ex Post </a:t>
            </a:r>
            <a:r>
              <a:rPr lang="en-US" altLang="en-US" dirty="0" smtClean="0"/>
              <a:t>Methodology</a:t>
            </a:r>
            <a:endParaRPr lang="en-US" altLang="en-US" dirty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Post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Ante Methodology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Enrollment Forecast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Ex Ante Load Impacts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Summary and Conclusions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2800" i="1" dirty="0" smtClean="0"/>
              <a:t>SCE, Previous vs. Current Aug. 2017 Forecast</a:t>
            </a:r>
            <a:endParaRPr lang="en-US" altLang="en-US" sz="2800" i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027116"/>
              </p:ext>
            </p:extLst>
          </p:nvPr>
        </p:nvGraphicFramePr>
        <p:xfrm>
          <a:off x="228600" y="2266800"/>
          <a:ext cx="8458200" cy="2924823"/>
        </p:xfrm>
        <a:graphic>
          <a:graphicData uri="http://schemas.openxmlformats.org/drawingml/2006/table">
            <a:tbl>
              <a:tblPr firstRow="1" firstCol="1" bandRow="1"/>
              <a:tblGrid>
                <a:gridCol w="1057275">
                  <a:extLst>
                    <a:ext uri="{9D8B030D-6E8A-4147-A177-3AD203B41FA5}">
                      <a16:colId xmlns:a16="http://schemas.microsoft.com/office/drawing/2014/main" xmlns="" val="1051400439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757859662"/>
                    </a:ext>
                  </a:extLst>
                </a:gridCol>
                <a:gridCol w="933450">
                  <a:extLst>
                    <a:ext uri="{9D8B030D-6E8A-4147-A177-3AD203B41FA5}">
                      <a16:colId xmlns:a16="http://schemas.microsoft.com/office/drawing/2014/main" xmlns="" val="583385557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xmlns="" val="1570203474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137599810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3287614513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184073687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xmlns="" val="2852980480"/>
                    </a:ext>
                  </a:extLst>
                </a:gridCol>
              </a:tblGrid>
              <a:tr h="5765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Created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 Type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SAIDs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Reference Load (MW)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Event Load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Load Impact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Temp. (°F)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FSL (MW)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18635924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PY2014 (Previous)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146.3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627.6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80.0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4559702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Following PY2015 (Current)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Aggregate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559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802.1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148.2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653.9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2254435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66951730"/>
                  </a:ext>
                </a:extLst>
              </a:tr>
              <a:tr h="288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PY2015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 SAID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1.43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1.17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0621974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1000" y="54102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The current (PY2015) forecast has higher load impacts due to a combination of a higher enrollment (1.6% higher) and higher per-customer load impacts (2.5% higher)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</a:t>
            </a:r>
            <a:r>
              <a:rPr lang="en-US" altLang="en-US" dirty="0" smtClean="0"/>
              <a:t>. Ex Ante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SDG&amp;E</a:t>
            </a:r>
            <a:endParaRPr lang="en-US" altLang="en-US" sz="36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endParaRPr lang="en-US" altLang="en-US" sz="2400" dirty="0" smtClean="0"/>
          </a:p>
          <a:p>
            <a:endParaRPr lang="en-US" altLang="en-US" sz="2400" dirty="0"/>
          </a:p>
          <a:p>
            <a:r>
              <a:rPr lang="en-US" altLang="en-US" sz="2400" dirty="0" smtClean="0"/>
              <a:t>We cannot present SDG&amp;E’s ex-ante load impacts due to confidentiality concerns</a:t>
            </a:r>
          </a:p>
        </p:txBody>
      </p:sp>
    </p:spTree>
    <p:extLst>
      <p:ext uri="{BB962C8B-B14F-4D97-AF65-F5344CB8AC3E}">
        <p14:creationId xmlns:p14="http://schemas.microsoft.com/office/powerpoint/2010/main" val="178597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7. Summary and Conclusions</a:t>
            </a:r>
            <a:endParaRPr lang="en-US" altLang="en-US" sz="3600" i="1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endParaRPr lang="en-US" altLang="en-US" sz="2400" dirty="0" smtClean="0"/>
          </a:p>
          <a:p>
            <a:r>
              <a:rPr lang="en-US" altLang="en-US" sz="2400" dirty="0" smtClean="0"/>
              <a:t>BIP continued to provide large load impacts with short notice</a:t>
            </a:r>
          </a:p>
          <a:p>
            <a:r>
              <a:rPr lang="en-US" altLang="en-US" sz="2400" dirty="0" smtClean="0"/>
              <a:t>Program-level performance relative to the FSL was similar to PY2014</a:t>
            </a:r>
          </a:p>
          <a:p>
            <a:r>
              <a:rPr lang="en-US" altLang="en-US" sz="2400" dirty="0" smtClean="0"/>
              <a:t>PG&amp;E’s program is expected to provide a similar level of load impacts throughout the forecast period (2016 to 2026)</a:t>
            </a:r>
          </a:p>
          <a:p>
            <a:r>
              <a:rPr lang="en-US" altLang="en-US" sz="2400" dirty="0" smtClean="0"/>
              <a:t>SCE’s program is expected to have some decline in enrollment and therefore load impacts. Load impacts are forecast to decline by ~51 MW (or 7.9%) from 2017 to 2026.</a:t>
            </a:r>
          </a:p>
          <a:p>
            <a:pPr lvl="1"/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63957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F8E170-DEB7-4C3F-9859-EC65BE32103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Questions?  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5000"/>
              </a:lnSpc>
            </a:pPr>
            <a:r>
              <a:rPr lang="en-US" altLang="en-US" sz="2800" dirty="0"/>
              <a:t>Contact – </a:t>
            </a:r>
            <a:r>
              <a:rPr lang="en-US" altLang="en-US" sz="2800" dirty="0" smtClean="0"/>
              <a:t>Mike Clark, 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Christensen Associates Energy Consulting</a:t>
            </a:r>
            <a:br>
              <a:rPr lang="en-US" altLang="en-US" sz="2800" dirty="0"/>
            </a:br>
            <a:r>
              <a:rPr lang="en-US" altLang="en-US" sz="2800" dirty="0"/>
              <a:t>Madison, Wisconsin</a:t>
            </a:r>
          </a:p>
          <a:p>
            <a:pPr lvl="1">
              <a:lnSpc>
                <a:spcPct val="75000"/>
              </a:lnSpc>
            </a:pPr>
            <a:r>
              <a:rPr lang="en-US" altLang="en-US" sz="2400" dirty="0">
                <a:hlinkClick r:id="rId2"/>
              </a:rPr>
              <a:t>m</a:t>
            </a:r>
            <a:r>
              <a:rPr lang="en-US" altLang="en-US" sz="2400" dirty="0" smtClean="0">
                <a:hlinkClick r:id="rId2"/>
              </a:rPr>
              <a:t>tclark@CAEnergy.com</a:t>
            </a:r>
            <a:endParaRPr lang="en-US" altLang="en-US" sz="2400" dirty="0"/>
          </a:p>
          <a:p>
            <a:pPr lvl="1">
              <a:lnSpc>
                <a:spcPct val="75000"/>
              </a:lnSpc>
            </a:pPr>
            <a:r>
              <a:rPr lang="en-US" altLang="en-US" sz="2400" dirty="0"/>
              <a:t>608-231-2266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1. BIP Program Description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r>
              <a:rPr lang="en-US" altLang="en-US" sz="2400" dirty="0" smtClean="0"/>
              <a:t>Commercial and industrial customers receive a monthly capacity credit in exchange for a commitment to reduce energy consumption to their Firm Service Level (FSL)</a:t>
            </a:r>
          </a:p>
          <a:p>
            <a:r>
              <a:rPr lang="en-US" altLang="en-US" sz="2400" dirty="0" smtClean="0"/>
              <a:t>The FSL represents the customer’s minimal operational requirements</a:t>
            </a:r>
          </a:p>
          <a:p>
            <a:r>
              <a:rPr lang="en-US" altLang="en-US" sz="2400" dirty="0" smtClean="0"/>
              <a:t>30-minute notice of events (also a 15-minute option at SCE)</a:t>
            </a:r>
          </a:p>
          <a:p>
            <a:r>
              <a:rPr lang="en-US" altLang="en-US" sz="2400" dirty="0" smtClean="0"/>
              <a:t>Failure to reduce load to the FSL can result in excess energy charges, an increase in the FSL (and commensurate reduction in capacity credits), re-test events, or de-enrollment from the program</a:t>
            </a:r>
            <a:endParaRPr lang="en-US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</a:t>
            </a:r>
            <a:r>
              <a:rPr lang="en-US" altLang="en-US" dirty="0" smtClean="0"/>
              <a:t>. Ex Post Methodology</a:t>
            </a:r>
            <a:endParaRPr lang="en-US" altLang="en-US" dirty="0"/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8600"/>
            <a:ext cx="8229600" cy="4826000"/>
          </a:xfrm>
        </p:spPr>
        <p:txBody>
          <a:bodyPr/>
          <a:lstStyle/>
          <a:p>
            <a:endParaRPr lang="en-US" altLang="en-US" sz="2400" dirty="0" smtClean="0"/>
          </a:p>
          <a:p>
            <a:r>
              <a:rPr lang="en-US" altLang="en-US" sz="2400" dirty="0" smtClean="0"/>
              <a:t>Individual regressions are used to estimate BIP ex-post load impacts</a:t>
            </a:r>
          </a:p>
          <a:p>
            <a:r>
              <a:rPr lang="en-US" altLang="en-US" sz="2400" dirty="0" smtClean="0"/>
              <a:t>This method was chosen for two reasons:</a:t>
            </a:r>
          </a:p>
          <a:p>
            <a:pPr lvl="1"/>
            <a:r>
              <a:rPr lang="en-US" altLang="en-US" sz="2000" dirty="0" smtClean="0"/>
              <a:t>Difficulty in finding adequate control-group customers</a:t>
            </a:r>
          </a:p>
          <a:p>
            <a:pPr lvl="1"/>
            <a:r>
              <a:rPr lang="en-US" altLang="en-US" sz="2000" dirty="0" smtClean="0"/>
              <a:t>Some customers have volatile loads, so even customers that match reasonably well on average may not have a comparable load on a specific day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412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3. Ex Post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Events</a:t>
            </a:r>
            <a:endParaRPr lang="en-US" altLang="en-US" sz="3600" i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062638"/>
              </p:ext>
            </p:extLst>
          </p:nvPr>
        </p:nvGraphicFramePr>
        <p:xfrm>
          <a:off x="457200" y="1752600"/>
          <a:ext cx="8229600" cy="38709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645920">
                  <a:extLst>
                    <a:ext uri="{9D8B030D-6E8A-4147-A177-3AD203B41FA5}">
                      <a16:colId xmlns:a16="http://schemas.microsoft.com/office/drawing/2014/main" xmlns="" val="33848578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44794298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105039366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97023891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xmlns="" val="21700086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Day of Week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PG&amp;E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SDG&amp;E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1248257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2/11/2015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Re-test,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2:00-4:00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76658064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4/23/2015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Re-test,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2:00-4:00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0766188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7/30/2015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3:00-7:00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89195465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8/28/2015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Friday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Test,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1:00-5:00 p.m.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26898481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9/22/2015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Re-test,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2:00-4:00 p.m.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81325043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9/24/2015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Thursday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M&amp;E,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1:00-3:30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1332703"/>
                  </a:ext>
                </a:extLst>
              </a:tr>
              <a:tr h="3620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11/17/2015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Tuesday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Re-test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12:00-2:00 p.m.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6535876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57200" y="5791200"/>
            <a:ext cx="8229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 smtClean="0"/>
              <a:t>Notes: Re-test event impacts are not presented due to confidentiality concerns (few customers were called). PG&amp;E’s 11/17 test event is not included in our study because it occurred after the analysis period ended.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7480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3. Ex Post Load Impacts:</a:t>
            </a:r>
            <a:br>
              <a:rPr lang="en-US" altLang="en-US" dirty="0" smtClean="0"/>
            </a:br>
            <a:r>
              <a:rPr lang="en-US" altLang="en-US" sz="3600" i="1" dirty="0" smtClean="0"/>
              <a:t>Events (2)</a:t>
            </a:r>
            <a:endParaRPr lang="en-US" altLang="en-US" sz="3600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445622"/>
              </p:ext>
            </p:extLst>
          </p:nvPr>
        </p:nvGraphicFramePr>
        <p:xfrm>
          <a:off x="954087" y="2286000"/>
          <a:ext cx="7235825" cy="2427614"/>
        </p:xfrm>
        <a:graphic>
          <a:graphicData uri="http://schemas.openxmlformats.org/drawingml/2006/table">
            <a:tbl>
              <a:tblPr firstRow="1" firstCol="1" bandRow="1"/>
              <a:tblGrid>
                <a:gridCol w="1447165">
                  <a:extLst>
                    <a:ext uri="{9D8B030D-6E8A-4147-A177-3AD203B41FA5}">
                      <a16:colId xmlns:a16="http://schemas.microsoft.com/office/drawing/2014/main" xmlns="" val="1402642289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xmlns="" val="2148928452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xmlns="" val="3203593228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xmlns="" val="3864333715"/>
                    </a:ext>
                  </a:extLst>
                </a:gridCol>
                <a:gridCol w="1447165">
                  <a:extLst>
                    <a:ext uri="{9D8B030D-6E8A-4147-A177-3AD203B41FA5}">
                      <a16:colId xmlns:a16="http://schemas.microsoft.com/office/drawing/2014/main" xmlns="" val="2552377013"/>
                    </a:ext>
                  </a:extLst>
                </a:gridCol>
              </a:tblGrid>
              <a:tr h="5482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Utility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Availability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Hours of Actual Use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Available Dispatches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Actual Dispatches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34770190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2652779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62535635"/>
                  </a:ext>
                </a:extLst>
              </a:tr>
              <a:tr h="54828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SDG&amp;E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 / year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/ day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/ month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42368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sz="3600" i="1" dirty="0" smtClean="0"/>
              <a:t>PG&amp;E, Summary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498600"/>
            <a:ext cx="8229600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Pct val="55000"/>
              <a:buFont typeface="Wingdings" panose="05000000000000000000" pitchFamily="2" charset="2"/>
              <a:buChar char="q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 smtClean="0"/>
              <a:t>July 30, 2015 Full Test Event, from 3:00 to 7:00 p.m.</a:t>
            </a:r>
          </a:p>
          <a:p>
            <a:r>
              <a:rPr lang="en-US" altLang="en-US" sz="2400" dirty="0" smtClean="0"/>
              <a:t>204 participating service accounts</a:t>
            </a:r>
          </a:p>
          <a:p>
            <a:r>
              <a:rPr lang="en-US" altLang="en-US" sz="2400" dirty="0" smtClean="0"/>
              <a:t>Reference Load = 292.4 MW</a:t>
            </a:r>
          </a:p>
          <a:p>
            <a:r>
              <a:rPr lang="en-US" altLang="en-US" sz="2400" dirty="0" smtClean="0"/>
              <a:t>Observed Load = 46.2 MW</a:t>
            </a:r>
          </a:p>
          <a:p>
            <a:r>
              <a:rPr lang="en-US" altLang="en-US" sz="2400" dirty="0" smtClean="0"/>
              <a:t>Load Impact = 246.2 MW (1.2 MW per SAID)</a:t>
            </a:r>
          </a:p>
          <a:p>
            <a:r>
              <a:rPr lang="en-US" altLang="en-US" sz="2400" dirty="0" smtClean="0"/>
              <a:t>FSL = 48.1 MW</a:t>
            </a:r>
          </a:p>
          <a:p>
            <a:r>
              <a:rPr lang="en-US" altLang="en-US" sz="2400" dirty="0" smtClean="0"/>
              <a:t>FSL Achievement = 246.2 / (292.4 – 48.1) = 101%</a:t>
            </a:r>
          </a:p>
          <a:p>
            <a:pPr lvl="1"/>
            <a:r>
              <a:rPr lang="en-US" altLang="en-US" sz="2000" dirty="0" smtClean="0"/>
              <a:t>Was 103% and 102% on the two PY2014 event days (2/6 and 9/11)</a:t>
            </a:r>
          </a:p>
          <a:p>
            <a:r>
              <a:rPr lang="en-US" altLang="en-US" sz="2400" dirty="0" smtClean="0"/>
              <a:t>Average event-hour temperature = 89.7 °F</a:t>
            </a:r>
          </a:p>
          <a:p>
            <a:r>
              <a:rPr lang="en-US" altLang="en-US" sz="2400" dirty="0" smtClean="0"/>
              <a:t>The program was not called on either PG&amp;E’s or CAISO’s peak day, so we cannot report those load impacts</a:t>
            </a:r>
          </a:p>
        </p:txBody>
      </p:sp>
    </p:spTree>
    <p:extLst>
      <p:ext uri="{BB962C8B-B14F-4D97-AF65-F5344CB8AC3E}">
        <p14:creationId xmlns:p14="http://schemas.microsoft.com/office/powerpoint/2010/main" val="111900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sz="3600" i="1" dirty="0" smtClean="0"/>
              <a:t>PG&amp;E, Hourly </a:t>
            </a:r>
            <a:endParaRPr lang="en-US" alt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392709415"/>
              </p:ext>
            </p:extLst>
          </p:nvPr>
        </p:nvGraphicFramePr>
        <p:xfrm>
          <a:off x="762000" y="1524000"/>
          <a:ext cx="7315200" cy="4972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117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smtClean="0"/>
              <a:t>May 2016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ADC45F-49F9-42A3-A58E-5B4FB60B2979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3. Ex Post Load Impacts:</a:t>
            </a:r>
            <a:br>
              <a:rPr lang="en-US" altLang="en-US" dirty="0"/>
            </a:br>
            <a:r>
              <a:rPr lang="en-US" altLang="en-US" sz="3600" i="1" dirty="0" smtClean="0"/>
              <a:t>SCE, Summary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498600"/>
            <a:ext cx="8229600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SzPct val="55000"/>
              <a:buFont typeface="Wingdings" panose="05000000000000000000" pitchFamily="2" charset="2"/>
              <a:buChar char="q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820019"/>
              </a:buClr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000" dirty="0" smtClean="0"/>
              <a:t>September 24, 2015 M&amp;E Event, notified at 1:00 p.m. and ending at 3:30 p.m. (Results below reflect the only full hour of response, from 2:00 to 3:00 p.m.)</a:t>
            </a:r>
          </a:p>
          <a:p>
            <a:r>
              <a:rPr lang="en-US" altLang="en-US" sz="2000" dirty="0" smtClean="0"/>
              <a:t>610 participating service accounts</a:t>
            </a:r>
          </a:p>
          <a:p>
            <a:r>
              <a:rPr lang="en-US" altLang="en-US" sz="2000" dirty="0" smtClean="0"/>
              <a:t>Reference Load = 864.1 MW</a:t>
            </a:r>
          </a:p>
          <a:p>
            <a:r>
              <a:rPr lang="en-US" altLang="en-US" sz="2000" dirty="0" smtClean="0"/>
              <a:t>Observed Load = 172.0 MW</a:t>
            </a:r>
          </a:p>
          <a:p>
            <a:r>
              <a:rPr lang="en-US" altLang="en-US" sz="2000" dirty="0" smtClean="0"/>
              <a:t>Load Impact = 692.1 MW (1.1 MW per SAID)</a:t>
            </a:r>
          </a:p>
          <a:p>
            <a:r>
              <a:rPr lang="en-US" altLang="en-US" sz="2000" dirty="0" smtClean="0"/>
              <a:t>FSL = 93.3 MW</a:t>
            </a:r>
          </a:p>
          <a:p>
            <a:r>
              <a:rPr lang="en-US" altLang="en-US" sz="2000" dirty="0" smtClean="0"/>
              <a:t>FSL Achievement = 692.1 / (864.1 – 93.3) = 90%</a:t>
            </a:r>
          </a:p>
          <a:p>
            <a:pPr lvl="1"/>
            <a:r>
              <a:rPr lang="en-US" altLang="en-US" sz="2000" dirty="0" smtClean="0"/>
              <a:t>93% for single event in PY2014 (2/6/2014)</a:t>
            </a:r>
          </a:p>
          <a:p>
            <a:r>
              <a:rPr lang="en-US" altLang="en-US" sz="2000" dirty="0" smtClean="0"/>
              <a:t>Average event-hour temperature = 90.9 °F</a:t>
            </a:r>
          </a:p>
          <a:p>
            <a:r>
              <a:rPr lang="en-US" altLang="en-US" sz="2000" dirty="0" smtClean="0"/>
              <a:t>The program was not called on either SCE’s or CAISO’s peak day, so we cannot report those load impacts</a:t>
            </a:r>
          </a:p>
        </p:txBody>
      </p:sp>
    </p:spTree>
    <p:extLst>
      <p:ext uri="{BB962C8B-B14F-4D97-AF65-F5344CB8AC3E}">
        <p14:creationId xmlns:p14="http://schemas.microsoft.com/office/powerpoint/2010/main" val="114414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14843</TotalTime>
  <Words>1702</Words>
  <Application>Microsoft Office PowerPoint</Application>
  <PresentationFormat>On-screen Show (4:3)</PresentationFormat>
  <Paragraphs>470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Design</vt:lpstr>
      <vt:lpstr>Load Impact Evaluation: Base Interruptible Program</vt:lpstr>
      <vt:lpstr>Presentation Outline</vt:lpstr>
      <vt:lpstr>1. BIP Program Description</vt:lpstr>
      <vt:lpstr>2. Ex Post Methodology</vt:lpstr>
      <vt:lpstr>3. Ex Post Load Impacts: Events</vt:lpstr>
      <vt:lpstr>3. Ex Post Load Impacts: Events (2)</vt:lpstr>
      <vt:lpstr>3. Ex Post Load Impacts: PG&amp;E, Summary</vt:lpstr>
      <vt:lpstr>3. Ex Post Load Impacts: PG&amp;E, Hourly </vt:lpstr>
      <vt:lpstr>3. Ex Post Load Impacts: SCE, Summary</vt:lpstr>
      <vt:lpstr>3. Ex Post Load Impacts: SCE, Hourly </vt:lpstr>
      <vt:lpstr>3. Ex Post Load Impacts: SDG&amp;E, Summary</vt:lpstr>
      <vt:lpstr>4. Ex Ante Methodology</vt:lpstr>
      <vt:lpstr>4. Ex Ante Methodology (2)</vt:lpstr>
      <vt:lpstr>5. Enrollment Forecast</vt:lpstr>
      <vt:lpstr>6. Ex Ante Load Impacts: PG&amp;E, 2017 vs. 2026</vt:lpstr>
      <vt:lpstr>6. Ex Ante Load Impacts: PG&amp;E, Ex Post vs. Ex Ante</vt:lpstr>
      <vt:lpstr>6. Ex Ante Load Impacts: PG&amp;E, Previous vs. Current Aug. 2017 Forecast</vt:lpstr>
      <vt:lpstr>6. Ex Ante Load Impacts: SCE, 2017 vs. 2026</vt:lpstr>
      <vt:lpstr>6. Ex Ante Load Impacts: SCE, Ex Post vs. Ex Ante</vt:lpstr>
      <vt:lpstr>6. Ex Ante Load Impacts: SCE, Previous vs. Current Aug. 2017 Forecast</vt:lpstr>
      <vt:lpstr>6. Ex Ante Load Impacts: SDG&amp;E</vt:lpstr>
      <vt:lpstr>7. Summary and Conclusions</vt:lpstr>
      <vt:lpstr>Questions?  </vt:lpstr>
    </vt:vector>
  </TitlesOfParts>
  <Company>Christensen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kachitwood</dc:creator>
  <cp:lastModifiedBy>Chow, Dorris</cp:lastModifiedBy>
  <cp:revision>224</cp:revision>
  <cp:lastPrinted>2016-04-29T18:21:19Z</cp:lastPrinted>
  <dcterms:created xsi:type="dcterms:W3CDTF">2007-12-14T18:57:20Z</dcterms:created>
  <dcterms:modified xsi:type="dcterms:W3CDTF">2016-05-06T20:34:49Z</dcterms:modified>
</cp:coreProperties>
</file>