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89" r:id="rId2"/>
    <p:sldId id="344" r:id="rId3"/>
    <p:sldId id="409" r:id="rId4"/>
    <p:sldId id="410" r:id="rId5"/>
    <p:sldId id="372" r:id="rId6"/>
    <p:sldId id="371" r:id="rId7"/>
    <p:sldId id="352" r:id="rId8"/>
    <p:sldId id="353" r:id="rId9"/>
    <p:sldId id="407" r:id="rId10"/>
    <p:sldId id="406" r:id="rId11"/>
    <p:sldId id="35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7" r:id="rId21"/>
    <p:sldId id="388" r:id="rId22"/>
    <p:sldId id="389" r:id="rId23"/>
    <p:sldId id="385" r:id="rId24"/>
    <p:sldId id="357" r:id="rId25"/>
    <p:sldId id="386" r:id="rId26"/>
    <p:sldId id="360" r:id="rId27"/>
    <p:sldId id="390" r:id="rId28"/>
    <p:sldId id="391" r:id="rId29"/>
    <p:sldId id="394" r:id="rId30"/>
    <p:sldId id="395" r:id="rId31"/>
    <p:sldId id="400" r:id="rId32"/>
    <p:sldId id="351" r:id="rId33"/>
    <p:sldId id="397" r:id="rId34"/>
    <p:sldId id="398" r:id="rId35"/>
    <p:sldId id="402" r:id="rId36"/>
    <p:sldId id="404" r:id="rId37"/>
    <p:sldId id="405" r:id="rId38"/>
    <p:sldId id="300" r:id="rId39"/>
  </p:sldIdLst>
  <p:sldSz cx="9144000" cy="6858000" type="letter"/>
  <p:notesSz cx="6858000" cy="9144000"/>
  <p:defaultTextStyle>
    <a:defPPr>
      <a:defRPr lang="en-US"/>
    </a:defPPr>
    <a:lvl1pPr marL="0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rge, Stephen" initials="S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BC1F"/>
    <a:srgbClr val="007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3" autoAdjust="0"/>
    <p:restoredTop sz="94400" autoAdjust="0"/>
  </p:normalViewPr>
  <p:slideViewPr>
    <p:cSldViewPr snapToGrid="0" snapToObjects="1" showGuides="1">
      <p:cViewPr>
        <p:scale>
          <a:sx n="79" d="100"/>
          <a:sy n="79" d="100"/>
        </p:scale>
        <p:origin x="-77" y="-17"/>
      </p:cViewPr>
      <p:guideLst>
        <p:guide orient="horz" pos="3834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bell\Documents\Temp\PG&amp;E\Sandbox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cenergy3\data\FSC\A02541.000.01%20SDG&amp;E%20Statewide%20CPP%202015\PG&amp;E\Output\PG&amp;E%20Tables%20for%20Report_v2ETB-%20persistent%20presentation%20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PG&amp;E PDP 2015- Large Default</a:t>
            </a:r>
            <a:r>
              <a:rPr lang="en-US" sz="1400" baseline="0"/>
              <a:t> Customers</a:t>
            </a:r>
            <a:r>
              <a:rPr lang="en-US" sz="1400"/>
              <a:t> </a:t>
            </a:r>
          </a:p>
          <a:p>
            <a:pPr>
              <a:defRPr sz="1400"/>
            </a:pPr>
            <a:r>
              <a:rPr lang="en-US" sz="1400"/>
              <a:t>Average Hourly Load</a:t>
            </a:r>
            <a:r>
              <a:rPr lang="en-US" sz="1400" baseline="0"/>
              <a:t> per Customer- by Event</a:t>
            </a:r>
            <a:endParaRPr lang="en-US" sz="1400"/>
          </a:p>
        </c:rich>
      </c:tx>
      <c:layout>
        <c:manualLayout>
          <c:xMode val="edge"/>
          <c:yMode val="edge"/>
          <c:x val="0.2729349736379613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9951473552624899E-2"/>
          <c:y val="0.17958677346315985"/>
          <c:w val="0.90393839170806634"/>
          <c:h val="0.6244735374029296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'2015'!$D$82</c:f>
              <c:strCache>
                <c:ptCount val="1"/>
                <c:pt idx="0">
                  <c:v>Avg. Customer Load w/ DR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'2015'!$B$83:$B$97</c:f>
              <c:strCache>
                <c:ptCount val="15"/>
                <c:pt idx="0">
                  <c:v>6/12/2015</c:v>
                </c:pt>
                <c:pt idx="1">
                  <c:v>6/25/2015</c:v>
                </c:pt>
                <c:pt idx="2">
                  <c:v>6/26/2015</c:v>
                </c:pt>
                <c:pt idx="3">
                  <c:v>6/30/2015</c:v>
                </c:pt>
                <c:pt idx="4">
                  <c:v>7/1/2015</c:v>
                </c:pt>
                <c:pt idx="5">
                  <c:v>7/28/2015</c:v>
                </c:pt>
                <c:pt idx="6">
                  <c:v>7/29/2015</c:v>
                </c:pt>
                <c:pt idx="7">
                  <c:v>7/30/2015</c:v>
                </c:pt>
                <c:pt idx="8">
                  <c:v>8/17/2015</c:v>
                </c:pt>
                <c:pt idx="9">
                  <c:v>8/18/2015</c:v>
                </c:pt>
                <c:pt idx="10">
                  <c:v>8/27/2015</c:v>
                </c:pt>
                <c:pt idx="11">
                  <c:v>8/28/2015</c:v>
                </c:pt>
                <c:pt idx="12">
                  <c:v>9/9/2015</c:v>
                </c:pt>
                <c:pt idx="13">
                  <c:v>9/10/2015</c:v>
                </c:pt>
                <c:pt idx="14">
                  <c:v>9/11/2015</c:v>
                </c:pt>
              </c:strCache>
            </c:strRef>
          </c:cat>
          <c:val>
            <c:numRef>
              <c:f>'2015'!$D$83:$D$97</c:f>
              <c:numCache>
                <c:formatCode>#,##0.0</c:formatCode>
                <c:ptCount val="15"/>
                <c:pt idx="0">
                  <c:v>238.58964538574219</c:v>
                </c:pt>
                <c:pt idx="1">
                  <c:v>245.02490234375</c:v>
                </c:pt>
                <c:pt idx="2">
                  <c:v>237.02983093261719</c:v>
                </c:pt>
                <c:pt idx="3">
                  <c:v>248.6439208984375</c:v>
                </c:pt>
                <c:pt idx="4">
                  <c:v>239.05583190917969</c:v>
                </c:pt>
                <c:pt idx="5">
                  <c:v>245.27783203125</c:v>
                </c:pt>
                <c:pt idx="6">
                  <c:v>245.76861572265625</c:v>
                </c:pt>
                <c:pt idx="7">
                  <c:v>240.07412719726562</c:v>
                </c:pt>
                <c:pt idx="8">
                  <c:v>261.68508911132812</c:v>
                </c:pt>
                <c:pt idx="9">
                  <c:v>254.89073181152344</c:v>
                </c:pt>
                <c:pt idx="10">
                  <c:v>263.796875</c:v>
                </c:pt>
                <c:pt idx="11">
                  <c:v>264.85720825195312</c:v>
                </c:pt>
                <c:pt idx="12">
                  <c:v>271.2601318359375</c:v>
                </c:pt>
                <c:pt idx="13">
                  <c:v>269.20806884765625</c:v>
                </c:pt>
                <c:pt idx="14">
                  <c:v>259.1954345703125</c:v>
                </c:pt>
              </c:numCache>
            </c:numRef>
          </c:val>
        </c:ser>
        <c:ser>
          <c:idx val="2"/>
          <c:order val="2"/>
          <c:tx>
            <c:strRef>
              <c:f>'2015'!$E$82</c:f>
              <c:strCache>
                <c:ptCount val="1"/>
                <c:pt idx="0">
                  <c:v>Impact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'2015'!$B$83:$B$97</c:f>
              <c:strCache>
                <c:ptCount val="15"/>
                <c:pt idx="0">
                  <c:v>6/12/2015</c:v>
                </c:pt>
                <c:pt idx="1">
                  <c:v>6/25/2015</c:v>
                </c:pt>
                <c:pt idx="2">
                  <c:v>6/26/2015</c:v>
                </c:pt>
                <c:pt idx="3">
                  <c:v>6/30/2015</c:v>
                </c:pt>
                <c:pt idx="4">
                  <c:v>7/1/2015</c:v>
                </c:pt>
                <c:pt idx="5">
                  <c:v>7/28/2015</c:v>
                </c:pt>
                <c:pt idx="6">
                  <c:v>7/29/2015</c:v>
                </c:pt>
                <c:pt idx="7">
                  <c:v>7/30/2015</c:v>
                </c:pt>
                <c:pt idx="8">
                  <c:v>8/17/2015</c:v>
                </c:pt>
                <c:pt idx="9">
                  <c:v>8/18/2015</c:v>
                </c:pt>
                <c:pt idx="10">
                  <c:v>8/27/2015</c:v>
                </c:pt>
                <c:pt idx="11">
                  <c:v>8/28/2015</c:v>
                </c:pt>
                <c:pt idx="12">
                  <c:v>9/9/2015</c:v>
                </c:pt>
                <c:pt idx="13">
                  <c:v>9/10/2015</c:v>
                </c:pt>
                <c:pt idx="14">
                  <c:v>9/11/2015</c:v>
                </c:pt>
              </c:strCache>
            </c:strRef>
          </c:cat>
          <c:val>
            <c:numRef>
              <c:f>'2015'!$E$83:$E$97</c:f>
              <c:numCache>
                <c:formatCode>#,##0.0</c:formatCode>
                <c:ptCount val="15"/>
                <c:pt idx="0">
                  <c:v>9.8007707595825195</c:v>
                </c:pt>
                <c:pt idx="1">
                  <c:v>11.145248413085937</c:v>
                </c:pt>
                <c:pt idx="2">
                  <c:v>13.254863739013672</c:v>
                </c:pt>
                <c:pt idx="3">
                  <c:v>17.31036376953125</c:v>
                </c:pt>
                <c:pt idx="4">
                  <c:v>23.607179641723633</c:v>
                </c:pt>
                <c:pt idx="5">
                  <c:v>19.038711547851563</c:v>
                </c:pt>
                <c:pt idx="6">
                  <c:v>16.887996673583984</c:v>
                </c:pt>
                <c:pt idx="7">
                  <c:v>18.191810607910156</c:v>
                </c:pt>
                <c:pt idx="8">
                  <c:v>15.8306884765625</c:v>
                </c:pt>
                <c:pt idx="9">
                  <c:v>9.4023418426513672</c:v>
                </c:pt>
                <c:pt idx="10">
                  <c:v>8.4869480133056641</c:v>
                </c:pt>
                <c:pt idx="11">
                  <c:v>11.043316841125488</c:v>
                </c:pt>
                <c:pt idx="12">
                  <c:v>12.656116485595703</c:v>
                </c:pt>
                <c:pt idx="13">
                  <c:v>14.416358947753906</c:v>
                </c:pt>
                <c:pt idx="14">
                  <c:v>12.52800464630127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overlap val="100"/>
        <c:axId val="134507136"/>
        <c:axId val="134525696"/>
      </c:barChart>
      <c:lineChart>
        <c:grouping val="standard"/>
        <c:varyColors val="0"/>
        <c:ser>
          <c:idx val="0"/>
          <c:order val="0"/>
          <c:tx>
            <c:strRef>
              <c:f>'2015'!$C$82</c:f>
              <c:strCache>
                <c:ptCount val="1"/>
                <c:pt idx="0">
                  <c:v>Avg. Customer Reference Load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numFmt formatCode="#,##0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'2015'!$B$83:$B$97</c:f>
              <c:strCache>
                <c:ptCount val="15"/>
                <c:pt idx="0">
                  <c:v>6/12/2015</c:v>
                </c:pt>
                <c:pt idx="1">
                  <c:v>6/25/2015</c:v>
                </c:pt>
                <c:pt idx="2">
                  <c:v>6/26/2015</c:v>
                </c:pt>
                <c:pt idx="3">
                  <c:v>6/30/2015</c:v>
                </c:pt>
                <c:pt idx="4">
                  <c:v>7/1/2015</c:v>
                </c:pt>
                <c:pt idx="5">
                  <c:v>7/28/2015</c:v>
                </c:pt>
                <c:pt idx="6">
                  <c:v>7/29/2015</c:v>
                </c:pt>
                <c:pt idx="7">
                  <c:v>7/30/2015</c:v>
                </c:pt>
                <c:pt idx="8">
                  <c:v>8/17/2015</c:v>
                </c:pt>
                <c:pt idx="9">
                  <c:v>8/18/2015</c:v>
                </c:pt>
                <c:pt idx="10">
                  <c:v>8/27/2015</c:v>
                </c:pt>
                <c:pt idx="11">
                  <c:v>8/28/2015</c:v>
                </c:pt>
                <c:pt idx="12">
                  <c:v>9/9/2015</c:v>
                </c:pt>
                <c:pt idx="13">
                  <c:v>9/10/2015</c:v>
                </c:pt>
                <c:pt idx="14">
                  <c:v>9/11/2015</c:v>
                </c:pt>
              </c:strCache>
            </c:strRef>
          </c:cat>
          <c:val>
            <c:numRef>
              <c:f>'2015'!$C$83:$C$97</c:f>
              <c:numCache>
                <c:formatCode>#,##0.0</c:formatCode>
                <c:ptCount val="15"/>
                <c:pt idx="0">
                  <c:v>248.39041137695312</c:v>
                </c:pt>
                <c:pt idx="1">
                  <c:v>256.17013549804687</c:v>
                </c:pt>
                <c:pt idx="2">
                  <c:v>250.28469848632812</c:v>
                </c:pt>
                <c:pt idx="3">
                  <c:v>265.95428466796875</c:v>
                </c:pt>
                <c:pt idx="4">
                  <c:v>262.66302490234375</c:v>
                </c:pt>
                <c:pt idx="5">
                  <c:v>264.31655883789062</c:v>
                </c:pt>
                <c:pt idx="6">
                  <c:v>262.6566162109375</c:v>
                </c:pt>
                <c:pt idx="7">
                  <c:v>258.26593017578125</c:v>
                </c:pt>
                <c:pt idx="8">
                  <c:v>277.51577758789062</c:v>
                </c:pt>
                <c:pt idx="9">
                  <c:v>264.2930908203125</c:v>
                </c:pt>
                <c:pt idx="10">
                  <c:v>272.2838134765625</c:v>
                </c:pt>
                <c:pt idx="11">
                  <c:v>275.90054321289063</c:v>
                </c:pt>
                <c:pt idx="12">
                  <c:v>283.916259765625</c:v>
                </c:pt>
                <c:pt idx="13">
                  <c:v>283.62445068359375</c:v>
                </c:pt>
                <c:pt idx="14">
                  <c:v>271.72344970703125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'2015'!$F$82</c:f>
              <c:strCache>
                <c:ptCount val="1"/>
                <c:pt idx="0">
                  <c:v>Avg. Event Temp.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'2015'!$B$83:$B$97</c:f>
              <c:strCache>
                <c:ptCount val="15"/>
                <c:pt idx="0">
                  <c:v>6/12/2015</c:v>
                </c:pt>
                <c:pt idx="1">
                  <c:v>6/25/2015</c:v>
                </c:pt>
                <c:pt idx="2">
                  <c:v>6/26/2015</c:v>
                </c:pt>
                <c:pt idx="3">
                  <c:v>6/30/2015</c:v>
                </c:pt>
                <c:pt idx="4">
                  <c:v>7/1/2015</c:v>
                </c:pt>
                <c:pt idx="5">
                  <c:v>7/28/2015</c:v>
                </c:pt>
                <c:pt idx="6">
                  <c:v>7/29/2015</c:v>
                </c:pt>
                <c:pt idx="7">
                  <c:v>7/30/2015</c:v>
                </c:pt>
                <c:pt idx="8">
                  <c:v>8/17/2015</c:v>
                </c:pt>
                <c:pt idx="9">
                  <c:v>8/18/2015</c:v>
                </c:pt>
                <c:pt idx="10">
                  <c:v>8/27/2015</c:v>
                </c:pt>
                <c:pt idx="11">
                  <c:v>8/28/2015</c:v>
                </c:pt>
                <c:pt idx="12">
                  <c:v>9/9/2015</c:v>
                </c:pt>
                <c:pt idx="13">
                  <c:v>9/10/2015</c:v>
                </c:pt>
                <c:pt idx="14">
                  <c:v>9/11/2015</c:v>
                </c:pt>
              </c:strCache>
            </c:strRef>
          </c:cat>
          <c:val>
            <c:numRef>
              <c:f>'2015'!$F$83:$F$97</c:f>
              <c:numCache>
                <c:formatCode>#,##0.0</c:formatCode>
                <c:ptCount val="15"/>
                <c:pt idx="0">
                  <c:v>88.194122314453125</c:v>
                </c:pt>
                <c:pt idx="1">
                  <c:v>91.262924194335937</c:v>
                </c:pt>
                <c:pt idx="2">
                  <c:v>88.518852233886719</c:v>
                </c:pt>
                <c:pt idx="3">
                  <c:v>93.883110046386719</c:v>
                </c:pt>
                <c:pt idx="4">
                  <c:v>87.886428833007813</c:v>
                </c:pt>
                <c:pt idx="5">
                  <c:v>93.127326965332031</c:v>
                </c:pt>
                <c:pt idx="6">
                  <c:v>92.335792541503906</c:v>
                </c:pt>
                <c:pt idx="7">
                  <c:v>87.706466674804688</c:v>
                </c:pt>
                <c:pt idx="8">
                  <c:v>93.033653259277344</c:v>
                </c:pt>
                <c:pt idx="9">
                  <c:v>86.876235961914063</c:v>
                </c:pt>
                <c:pt idx="10">
                  <c:v>92.797897338867188</c:v>
                </c:pt>
                <c:pt idx="11">
                  <c:v>93.487213134765625</c:v>
                </c:pt>
                <c:pt idx="12">
                  <c:v>96.100059509277344</c:v>
                </c:pt>
                <c:pt idx="13">
                  <c:v>94.562103271484375</c:v>
                </c:pt>
                <c:pt idx="14">
                  <c:v>91.150405883789063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507136"/>
        <c:axId val="134525696"/>
      </c:lineChart>
      <c:catAx>
        <c:axId val="134507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Event Date</a:t>
                </a:r>
              </a:p>
            </c:rich>
          </c:tx>
          <c:layout>
            <c:manualLayout>
              <c:xMode val="edge"/>
              <c:yMode val="edge"/>
              <c:x val="0.4820995067924202"/>
              <c:y val="0.95802261584316439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4525696"/>
        <c:crosses val="autoZero"/>
        <c:auto val="1"/>
        <c:lblAlgn val="ctr"/>
        <c:lblOffset val="100"/>
        <c:noMultiLvlLbl val="0"/>
      </c:catAx>
      <c:valAx>
        <c:axId val="134525696"/>
        <c:scaling>
          <c:orientation val="minMax"/>
          <c:max val="3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smtClean="0"/>
                  <a:t>Avg. </a:t>
                </a:r>
                <a:r>
                  <a:rPr lang="en-US" sz="1200" dirty="0"/>
                  <a:t>Event Hour </a:t>
                </a:r>
                <a:r>
                  <a:rPr lang="en-US" sz="1200" dirty="0" err="1" smtClean="0"/>
                  <a:t>Cust</a:t>
                </a:r>
                <a:r>
                  <a:rPr lang="en-US" sz="1200" dirty="0" smtClean="0"/>
                  <a:t>. </a:t>
                </a:r>
                <a:r>
                  <a:rPr lang="en-US" sz="1200" dirty="0"/>
                  <a:t>Load (kW)</a:t>
                </a:r>
              </a:p>
            </c:rich>
          </c:tx>
          <c:layout>
            <c:manualLayout>
              <c:xMode val="edge"/>
              <c:yMode val="edge"/>
              <c:x val="1.171899865768097E-2"/>
              <c:y val="0.2128627777932262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45071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8473953936777229E-2"/>
          <c:y val="0.1006329486162662"/>
          <c:w val="0.86012297671929849"/>
          <c:h val="5.3326800665111591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014472789561076E-2"/>
          <c:y val="0.13318881104705832"/>
          <c:w val="0.86082083778940011"/>
          <c:h val="0.65883575045782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'Persistent Customer Tables'!$Y$24</c:f>
              <c:strCache>
                <c:ptCount val="1"/>
                <c:pt idx="0">
                  <c:v>2014 Impacts (Events 1-10)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multiLvlStrRef>
              <c:f>'Persistent Customer Tables'!$Z$21:$AX$23</c:f>
              <c:multiLvlStrCache>
                <c:ptCount val="2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</c:v>
                  </c:pt>
                  <c:pt idx="11">
                    <c:v>2</c:v>
                  </c:pt>
                  <c:pt idx="12">
                    <c:v>3</c:v>
                  </c:pt>
                  <c:pt idx="13">
                    <c:v>4</c:v>
                  </c:pt>
                  <c:pt idx="14">
                    <c:v>5</c:v>
                  </c:pt>
                  <c:pt idx="15">
                    <c:v>6</c:v>
                  </c:pt>
                  <c:pt idx="16">
                    <c:v>7</c:v>
                  </c:pt>
                  <c:pt idx="17">
                    <c:v>8</c:v>
                  </c:pt>
                  <c:pt idx="18">
                    <c:v>9</c:v>
                  </c:pt>
                  <c:pt idx="19">
                    <c:v>10</c:v>
                  </c:pt>
                  <c:pt idx="20">
                    <c:v>11</c:v>
                  </c:pt>
                  <c:pt idx="21">
                    <c:v>12</c:v>
                  </c:pt>
                  <c:pt idx="22">
                    <c:v>13</c:v>
                  </c:pt>
                  <c:pt idx="23">
                    <c:v>14</c:v>
                  </c:pt>
                  <c:pt idx="24">
                    <c:v>15</c:v>
                  </c:pt>
                </c:lvl>
                <c:lvl>
                  <c:pt idx="0">
                    <c:v>Jun</c:v>
                  </c:pt>
                  <c:pt idx="2">
                    <c:v>Jul</c:v>
                  </c:pt>
                  <c:pt idx="9">
                    <c:v>Sep</c:v>
                  </c:pt>
                  <c:pt idx="10">
                    <c:v>Jun</c:v>
                  </c:pt>
                  <c:pt idx="14">
                    <c:v>Jul</c:v>
                  </c:pt>
                  <c:pt idx="18">
                    <c:v>Aug</c:v>
                  </c:pt>
                  <c:pt idx="22">
                    <c:v>Sep</c:v>
                  </c:pt>
                </c:lvl>
                <c:lvl>
                  <c:pt idx="0">
                    <c:v>2014</c:v>
                  </c:pt>
                  <c:pt idx="10">
                    <c:v>2015</c:v>
                  </c:pt>
                </c:lvl>
              </c:multiLvlStrCache>
            </c:multiLvlStrRef>
          </c:cat>
          <c:val>
            <c:numRef>
              <c:f>'Persistent Customer Tables'!$Z$24:$AX$24</c:f>
              <c:numCache>
                <c:formatCode>#,##0.0</c:formatCode>
                <c:ptCount val="25"/>
                <c:pt idx="0">
                  <c:v>22.751439999999999</c:v>
                </c:pt>
                <c:pt idx="1">
                  <c:v>29.983879999999999</c:v>
                </c:pt>
                <c:pt idx="2">
                  <c:v>23.952369999999998</c:v>
                </c:pt>
                <c:pt idx="3">
                  <c:v>20.585329999999999</c:v>
                </c:pt>
                <c:pt idx="4">
                  <c:v>26.437760000000001</c:v>
                </c:pt>
                <c:pt idx="5">
                  <c:v>17.36524</c:v>
                </c:pt>
                <c:pt idx="6">
                  <c:v>23.260809999999999</c:v>
                </c:pt>
                <c:pt idx="7">
                  <c:v>24.66093</c:v>
                </c:pt>
                <c:pt idx="8">
                  <c:v>23.028030000000001</c:v>
                </c:pt>
                <c:pt idx="9">
                  <c:v>19.523959999999999</c:v>
                </c:pt>
              </c:numCache>
            </c:numRef>
          </c:val>
        </c:ser>
        <c:ser>
          <c:idx val="1"/>
          <c:order val="1"/>
          <c:tx>
            <c:strRef>
              <c:f>'Persistent Customer Tables'!$Y$25</c:f>
              <c:strCache>
                <c:ptCount val="1"/>
                <c:pt idx="0">
                  <c:v>2015 Impacts (Events 1-9)</c:v>
                </c:pt>
              </c:strCache>
            </c:strRef>
          </c:tx>
          <c:invertIfNegative val="0"/>
          <c:cat>
            <c:multiLvlStrRef>
              <c:f>'Persistent Customer Tables'!$Z$21:$AX$23</c:f>
              <c:multiLvlStrCache>
                <c:ptCount val="2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</c:v>
                  </c:pt>
                  <c:pt idx="11">
                    <c:v>2</c:v>
                  </c:pt>
                  <c:pt idx="12">
                    <c:v>3</c:v>
                  </c:pt>
                  <c:pt idx="13">
                    <c:v>4</c:v>
                  </c:pt>
                  <c:pt idx="14">
                    <c:v>5</c:v>
                  </c:pt>
                  <c:pt idx="15">
                    <c:v>6</c:v>
                  </c:pt>
                  <c:pt idx="16">
                    <c:v>7</c:v>
                  </c:pt>
                  <c:pt idx="17">
                    <c:v>8</c:v>
                  </c:pt>
                  <c:pt idx="18">
                    <c:v>9</c:v>
                  </c:pt>
                  <c:pt idx="19">
                    <c:v>10</c:v>
                  </c:pt>
                  <c:pt idx="20">
                    <c:v>11</c:v>
                  </c:pt>
                  <c:pt idx="21">
                    <c:v>12</c:v>
                  </c:pt>
                  <c:pt idx="22">
                    <c:v>13</c:v>
                  </c:pt>
                  <c:pt idx="23">
                    <c:v>14</c:v>
                  </c:pt>
                  <c:pt idx="24">
                    <c:v>15</c:v>
                  </c:pt>
                </c:lvl>
                <c:lvl>
                  <c:pt idx="0">
                    <c:v>Jun</c:v>
                  </c:pt>
                  <c:pt idx="2">
                    <c:v>Jul</c:v>
                  </c:pt>
                  <c:pt idx="9">
                    <c:v>Sep</c:v>
                  </c:pt>
                  <c:pt idx="10">
                    <c:v>Jun</c:v>
                  </c:pt>
                  <c:pt idx="14">
                    <c:v>Jul</c:v>
                  </c:pt>
                  <c:pt idx="18">
                    <c:v>Aug</c:v>
                  </c:pt>
                  <c:pt idx="22">
                    <c:v>Sep</c:v>
                  </c:pt>
                </c:lvl>
                <c:lvl>
                  <c:pt idx="0">
                    <c:v>2014</c:v>
                  </c:pt>
                  <c:pt idx="10">
                    <c:v>2015</c:v>
                  </c:pt>
                </c:lvl>
              </c:multiLvlStrCache>
            </c:multiLvlStrRef>
          </c:cat>
          <c:val>
            <c:numRef>
              <c:f>'Persistent Customer Tables'!$Z$25:$AX$25</c:f>
              <c:numCache>
                <c:formatCode>General</c:formatCode>
                <c:ptCount val="25"/>
                <c:pt idx="10" formatCode="#,##0.0">
                  <c:v>11.73997</c:v>
                </c:pt>
                <c:pt idx="11" formatCode="#,##0.0">
                  <c:v>17.683879999999998</c:v>
                </c:pt>
                <c:pt idx="12" formatCode="#,##0.0">
                  <c:v>18.366890000000001</c:v>
                </c:pt>
                <c:pt idx="13" formatCode="#,##0.0">
                  <c:v>29.69988</c:v>
                </c:pt>
                <c:pt idx="14" formatCode="#,##0.0">
                  <c:v>29.221019999999999</c:v>
                </c:pt>
                <c:pt idx="15" formatCode="#,##0.0">
                  <c:v>25.802029999999998</c:v>
                </c:pt>
                <c:pt idx="16" formatCode="#,##0.0">
                  <c:v>22.29644</c:v>
                </c:pt>
                <c:pt idx="17" formatCode="#,##0.0">
                  <c:v>24.462</c:v>
                </c:pt>
                <c:pt idx="18" formatCode="#,##0.0">
                  <c:v>22.142230000000001</c:v>
                </c:pt>
              </c:numCache>
            </c:numRef>
          </c:val>
        </c:ser>
        <c:ser>
          <c:idx val="2"/>
          <c:order val="2"/>
          <c:tx>
            <c:strRef>
              <c:f>'Persistent Customer Tables'!$Y$26</c:f>
              <c:strCache>
                <c:ptCount val="1"/>
                <c:pt idx="0">
                  <c:v>2015 Impacts (Events 10-15)</c:v>
                </c:pt>
              </c:strCache>
            </c:strRef>
          </c:tx>
          <c:invertIfNegative val="0"/>
          <c:cat>
            <c:multiLvlStrRef>
              <c:f>'Persistent Customer Tables'!$Z$21:$AX$23</c:f>
              <c:multiLvlStrCache>
                <c:ptCount val="2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</c:v>
                  </c:pt>
                  <c:pt idx="11">
                    <c:v>2</c:v>
                  </c:pt>
                  <c:pt idx="12">
                    <c:v>3</c:v>
                  </c:pt>
                  <c:pt idx="13">
                    <c:v>4</c:v>
                  </c:pt>
                  <c:pt idx="14">
                    <c:v>5</c:v>
                  </c:pt>
                  <c:pt idx="15">
                    <c:v>6</c:v>
                  </c:pt>
                  <c:pt idx="16">
                    <c:v>7</c:v>
                  </c:pt>
                  <c:pt idx="17">
                    <c:v>8</c:v>
                  </c:pt>
                  <c:pt idx="18">
                    <c:v>9</c:v>
                  </c:pt>
                  <c:pt idx="19">
                    <c:v>10</c:v>
                  </c:pt>
                  <c:pt idx="20">
                    <c:v>11</c:v>
                  </c:pt>
                  <c:pt idx="21">
                    <c:v>12</c:v>
                  </c:pt>
                  <c:pt idx="22">
                    <c:v>13</c:v>
                  </c:pt>
                  <c:pt idx="23">
                    <c:v>14</c:v>
                  </c:pt>
                  <c:pt idx="24">
                    <c:v>15</c:v>
                  </c:pt>
                </c:lvl>
                <c:lvl>
                  <c:pt idx="0">
                    <c:v>Jun</c:v>
                  </c:pt>
                  <c:pt idx="2">
                    <c:v>Jul</c:v>
                  </c:pt>
                  <c:pt idx="9">
                    <c:v>Sep</c:v>
                  </c:pt>
                  <c:pt idx="10">
                    <c:v>Jun</c:v>
                  </c:pt>
                  <c:pt idx="14">
                    <c:v>Jul</c:v>
                  </c:pt>
                  <c:pt idx="18">
                    <c:v>Aug</c:v>
                  </c:pt>
                  <c:pt idx="22">
                    <c:v>Sep</c:v>
                  </c:pt>
                </c:lvl>
                <c:lvl>
                  <c:pt idx="0">
                    <c:v>2014</c:v>
                  </c:pt>
                  <c:pt idx="10">
                    <c:v>2015</c:v>
                  </c:pt>
                </c:lvl>
              </c:multiLvlStrCache>
            </c:multiLvlStrRef>
          </c:cat>
          <c:val>
            <c:numRef>
              <c:f>'Persistent Customer Tables'!$Z$26:$AX$26</c:f>
              <c:numCache>
                <c:formatCode>General</c:formatCode>
                <c:ptCount val="25"/>
                <c:pt idx="19" formatCode="#,##0.0">
                  <c:v>13.235139999999999</c:v>
                </c:pt>
                <c:pt idx="20" formatCode="#,##0.0">
                  <c:v>13.991529999999999</c:v>
                </c:pt>
                <c:pt idx="21" formatCode="#,##0.0">
                  <c:v>13.282439999999999</c:v>
                </c:pt>
                <c:pt idx="22" formatCode="#,##0.0">
                  <c:v>18.217929999999999</c:v>
                </c:pt>
                <c:pt idx="23" formatCode="#,##0.0">
                  <c:v>17.54148</c:v>
                </c:pt>
                <c:pt idx="24" formatCode="#,##0.0">
                  <c:v>13.07504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52"/>
        <c:axId val="139141504"/>
        <c:axId val="139143424"/>
      </c:barChart>
      <c:lineChart>
        <c:grouping val="standard"/>
        <c:varyColors val="0"/>
        <c:ser>
          <c:idx val="3"/>
          <c:order val="3"/>
          <c:tx>
            <c:strRef>
              <c:f>'Persistent Customer Tables'!$Y$27</c:f>
              <c:strCache>
                <c:ptCount val="1"/>
                <c:pt idx="0">
                  <c:v>2014 Average Impact (Events 1-10)</c:v>
                </c:pt>
              </c:strCache>
            </c:strRef>
          </c:tx>
          <c:spPr>
            <a:ln w="28575">
              <a:solidFill>
                <a:schemeClr val="tx2"/>
              </a:solidFill>
              <a:prstDash val="sysDash"/>
            </a:ln>
          </c:spPr>
          <c:marker>
            <c:symbol val="none"/>
          </c:marker>
          <c:cat>
            <c:multiLvlStrRef>
              <c:f>'Persistent Customer Tables'!$Z$21:$AX$23</c:f>
              <c:multiLvlStrCache>
                <c:ptCount val="2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</c:v>
                  </c:pt>
                  <c:pt idx="11">
                    <c:v>2</c:v>
                  </c:pt>
                  <c:pt idx="12">
                    <c:v>3</c:v>
                  </c:pt>
                  <c:pt idx="13">
                    <c:v>4</c:v>
                  </c:pt>
                  <c:pt idx="14">
                    <c:v>5</c:v>
                  </c:pt>
                  <c:pt idx="15">
                    <c:v>6</c:v>
                  </c:pt>
                  <c:pt idx="16">
                    <c:v>7</c:v>
                  </c:pt>
                  <c:pt idx="17">
                    <c:v>8</c:v>
                  </c:pt>
                  <c:pt idx="18">
                    <c:v>9</c:v>
                  </c:pt>
                  <c:pt idx="19">
                    <c:v>10</c:v>
                  </c:pt>
                  <c:pt idx="20">
                    <c:v>11</c:v>
                  </c:pt>
                  <c:pt idx="21">
                    <c:v>12</c:v>
                  </c:pt>
                  <c:pt idx="22">
                    <c:v>13</c:v>
                  </c:pt>
                  <c:pt idx="23">
                    <c:v>14</c:v>
                  </c:pt>
                  <c:pt idx="24">
                    <c:v>15</c:v>
                  </c:pt>
                </c:lvl>
                <c:lvl>
                  <c:pt idx="0">
                    <c:v>Jun</c:v>
                  </c:pt>
                  <c:pt idx="2">
                    <c:v>Jul</c:v>
                  </c:pt>
                  <c:pt idx="9">
                    <c:v>Sep</c:v>
                  </c:pt>
                  <c:pt idx="10">
                    <c:v>Jun</c:v>
                  </c:pt>
                  <c:pt idx="14">
                    <c:v>Jul</c:v>
                  </c:pt>
                  <c:pt idx="18">
                    <c:v>Aug</c:v>
                  </c:pt>
                  <c:pt idx="22">
                    <c:v>Sep</c:v>
                  </c:pt>
                </c:lvl>
                <c:lvl>
                  <c:pt idx="0">
                    <c:v>2014</c:v>
                  </c:pt>
                  <c:pt idx="10">
                    <c:v>2015</c:v>
                  </c:pt>
                </c:lvl>
              </c:multiLvlStrCache>
            </c:multiLvlStrRef>
          </c:cat>
          <c:val>
            <c:numRef>
              <c:f>'Persistent Customer Tables'!$Z$27:$AX$27</c:f>
              <c:numCache>
                <c:formatCode>#,##0.0</c:formatCode>
                <c:ptCount val="25"/>
                <c:pt idx="0">
                  <c:v>23.154979999999998</c:v>
                </c:pt>
                <c:pt idx="1">
                  <c:v>23.154979999999998</c:v>
                </c:pt>
                <c:pt idx="2">
                  <c:v>23.154979999999998</c:v>
                </c:pt>
                <c:pt idx="3">
                  <c:v>23.154979999999998</c:v>
                </c:pt>
                <c:pt idx="4">
                  <c:v>23.154979999999998</c:v>
                </c:pt>
                <c:pt idx="5">
                  <c:v>23.154979999999998</c:v>
                </c:pt>
                <c:pt idx="6">
                  <c:v>23.154979999999998</c:v>
                </c:pt>
                <c:pt idx="7">
                  <c:v>23.154979999999998</c:v>
                </c:pt>
                <c:pt idx="8">
                  <c:v>23.154979999999998</c:v>
                </c:pt>
                <c:pt idx="9">
                  <c:v>23.154979999999998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'Persistent Customer Tables'!$Y$28</c:f>
              <c:strCache>
                <c:ptCount val="1"/>
                <c:pt idx="0">
                  <c:v>2015 Average Impact (Events 1-9)</c:v>
                </c:pt>
              </c:strCache>
            </c:strRef>
          </c:tx>
          <c:spPr>
            <a:ln>
              <a:solidFill>
                <a:schemeClr val="accent2"/>
              </a:solidFill>
              <a:prstDash val="sysDash"/>
            </a:ln>
          </c:spPr>
          <c:marker>
            <c:symbol val="none"/>
          </c:marker>
          <c:cat>
            <c:multiLvlStrRef>
              <c:f>'Persistent Customer Tables'!$Z$21:$AX$23</c:f>
              <c:multiLvlStrCache>
                <c:ptCount val="2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</c:v>
                  </c:pt>
                  <c:pt idx="11">
                    <c:v>2</c:v>
                  </c:pt>
                  <c:pt idx="12">
                    <c:v>3</c:v>
                  </c:pt>
                  <c:pt idx="13">
                    <c:v>4</c:v>
                  </c:pt>
                  <c:pt idx="14">
                    <c:v>5</c:v>
                  </c:pt>
                  <c:pt idx="15">
                    <c:v>6</c:v>
                  </c:pt>
                  <c:pt idx="16">
                    <c:v>7</c:v>
                  </c:pt>
                  <c:pt idx="17">
                    <c:v>8</c:v>
                  </c:pt>
                  <c:pt idx="18">
                    <c:v>9</c:v>
                  </c:pt>
                  <c:pt idx="19">
                    <c:v>10</c:v>
                  </c:pt>
                  <c:pt idx="20">
                    <c:v>11</c:v>
                  </c:pt>
                  <c:pt idx="21">
                    <c:v>12</c:v>
                  </c:pt>
                  <c:pt idx="22">
                    <c:v>13</c:v>
                  </c:pt>
                  <c:pt idx="23">
                    <c:v>14</c:v>
                  </c:pt>
                  <c:pt idx="24">
                    <c:v>15</c:v>
                  </c:pt>
                </c:lvl>
                <c:lvl>
                  <c:pt idx="0">
                    <c:v>Jun</c:v>
                  </c:pt>
                  <c:pt idx="2">
                    <c:v>Jul</c:v>
                  </c:pt>
                  <c:pt idx="9">
                    <c:v>Sep</c:v>
                  </c:pt>
                  <c:pt idx="10">
                    <c:v>Jun</c:v>
                  </c:pt>
                  <c:pt idx="14">
                    <c:v>Jul</c:v>
                  </c:pt>
                  <c:pt idx="18">
                    <c:v>Aug</c:v>
                  </c:pt>
                  <c:pt idx="22">
                    <c:v>Sep</c:v>
                  </c:pt>
                </c:lvl>
                <c:lvl>
                  <c:pt idx="0">
                    <c:v>2014</c:v>
                  </c:pt>
                  <c:pt idx="10">
                    <c:v>2015</c:v>
                  </c:pt>
                </c:lvl>
              </c:multiLvlStrCache>
            </c:multiLvlStrRef>
          </c:cat>
          <c:val>
            <c:numRef>
              <c:f>'Persistent Customer Tables'!$Z$28:$AX$28</c:f>
              <c:numCache>
                <c:formatCode>General</c:formatCode>
                <c:ptCount val="25"/>
                <c:pt idx="10" formatCode="#,##0.0">
                  <c:v>22.379371111111109</c:v>
                </c:pt>
                <c:pt idx="11" formatCode="#,##0.0">
                  <c:v>22.379371111111109</c:v>
                </c:pt>
                <c:pt idx="12" formatCode="#,##0.0">
                  <c:v>22.379371111111109</c:v>
                </c:pt>
                <c:pt idx="13" formatCode="#,##0.0">
                  <c:v>22.379371111111109</c:v>
                </c:pt>
                <c:pt idx="14" formatCode="#,##0.0">
                  <c:v>22.379371111111109</c:v>
                </c:pt>
                <c:pt idx="15" formatCode="#,##0.0">
                  <c:v>22.379371111111109</c:v>
                </c:pt>
                <c:pt idx="16" formatCode="#,##0.0">
                  <c:v>22.379371111111109</c:v>
                </c:pt>
                <c:pt idx="17" formatCode="#,##0.0">
                  <c:v>22.379371111111109</c:v>
                </c:pt>
                <c:pt idx="18" formatCode="#,##0.0">
                  <c:v>22.379371111111109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'Persistent Customer Tables'!$Y$29</c:f>
              <c:strCache>
                <c:ptCount val="1"/>
                <c:pt idx="0">
                  <c:v>2015 Average Impact (Events 10-15)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multiLvlStrRef>
              <c:f>'Persistent Customer Tables'!$Z$21:$AX$23</c:f>
              <c:multiLvlStrCache>
                <c:ptCount val="2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</c:v>
                  </c:pt>
                  <c:pt idx="11">
                    <c:v>2</c:v>
                  </c:pt>
                  <c:pt idx="12">
                    <c:v>3</c:v>
                  </c:pt>
                  <c:pt idx="13">
                    <c:v>4</c:v>
                  </c:pt>
                  <c:pt idx="14">
                    <c:v>5</c:v>
                  </c:pt>
                  <c:pt idx="15">
                    <c:v>6</c:v>
                  </c:pt>
                  <c:pt idx="16">
                    <c:v>7</c:v>
                  </c:pt>
                  <c:pt idx="17">
                    <c:v>8</c:v>
                  </c:pt>
                  <c:pt idx="18">
                    <c:v>9</c:v>
                  </c:pt>
                  <c:pt idx="19">
                    <c:v>10</c:v>
                  </c:pt>
                  <c:pt idx="20">
                    <c:v>11</c:v>
                  </c:pt>
                  <c:pt idx="21">
                    <c:v>12</c:v>
                  </c:pt>
                  <c:pt idx="22">
                    <c:v>13</c:v>
                  </c:pt>
                  <c:pt idx="23">
                    <c:v>14</c:v>
                  </c:pt>
                  <c:pt idx="24">
                    <c:v>15</c:v>
                  </c:pt>
                </c:lvl>
                <c:lvl>
                  <c:pt idx="0">
                    <c:v>Jun</c:v>
                  </c:pt>
                  <c:pt idx="2">
                    <c:v>Jul</c:v>
                  </c:pt>
                  <c:pt idx="9">
                    <c:v>Sep</c:v>
                  </c:pt>
                  <c:pt idx="10">
                    <c:v>Jun</c:v>
                  </c:pt>
                  <c:pt idx="14">
                    <c:v>Jul</c:v>
                  </c:pt>
                  <c:pt idx="18">
                    <c:v>Aug</c:v>
                  </c:pt>
                  <c:pt idx="22">
                    <c:v>Sep</c:v>
                  </c:pt>
                </c:lvl>
                <c:lvl>
                  <c:pt idx="0">
                    <c:v>2014</c:v>
                  </c:pt>
                  <c:pt idx="10">
                    <c:v>2015</c:v>
                  </c:pt>
                </c:lvl>
              </c:multiLvlStrCache>
            </c:multiLvlStrRef>
          </c:cat>
          <c:val>
            <c:numRef>
              <c:f>'Persistent Customer Tables'!$Z$29:$AX$29</c:f>
              <c:numCache>
                <c:formatCode>General</c:formatCode>
                <c:ptCount val="25"/>
                <c:pt idx="19" formatCode="#,##0.0">
                  <c:v>14.890593333333333</c:v>
                </c:pt>
                <c:pt idx="20" formatCode="#,##0.0">
                  <c:v>14.890593333333333</c:v>
                </c:pt>
                <c:pt idx="21" formatCode="#,##0.0">
                  <c:v>14.890593333333333</c:v>
                </c:pt>
                <c:pt idx="22" formatCode="#,##0.0">
                  <c:v>14.890593333333333</c:v>
                </c:pt>
                <c:pt idx="23" formatCode="#,##0.0">
                  <c:v>14.890593333333333</c:v>
                </c:pt>
                <c:pt idx="24" formatCode="#,##0.0">
                  <c:v>14.890593333333333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141504"/>
        <c:axId val="139143424"/>
      </c:lineChart>
      <c:lineChart>
        <c:grouping val="standard"/>
        <c:varyColors val="0"/>
        <c:ser>
          <c:idx val="6"/>
          <c:order val="6"/>
          <c:tx>
            <c:strRef>
              <c:f>'Persistent Customer Tables'!$Y$30</c:f>
              <c:strCache>
                <c:ptCount val="1"/>
                <c:pt idx="0">
                  <c:v>Event Temperature</c:v>
                </c:pt>
              </c:strCache>
            </c:strRef>
          </c:tx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val>
            <c:numRef>
              <c:f>'Persistent Customer Tables'!$Z$30:$AX$30</c:f>
              <c:numCache>
                <c:formatCode>#,##0.0</c:formatCode>
                <c:ptCount val="25"/>
                <c:pt idx="0">
                  <c:v>91.916439999999994</c:v>
                </c:pt>
                <c:pt idx="1">
                  <c:v>90.442210000000003</c:v>
                </c:pt>
                <c:pt idx="2">
                  <c:v>84.460390000000004</c:v>
                </c:pt>
                <c:pt idx="3">
                  <c:v>84.010999999999996</c:v>
                </c:pt>
                <c:pt idx="4">
                  <c:v>86.418270000000007</c:v>
                </c:pt>
                <c:pt idx="5">
                  <c:v>93.730649999999997</c:v>
                </c:pt>
                <c:pt idx="6">
                  <c:v>85.50667</c:v>
                </c:pt>
                <c:pt idx="7">
                  <c:v>88.978319999999997</c:v>
                </c:pt>
                <c:pt idx="8">
                  <c:v>88.684709999999995</c:v>
                </c:pt>
                <c:pt idx="9">
                  <c:v>89.270679999999999</c:v>
                </c:pt>
                <c:pt idx="10">
                  <c:v>88.14658</c:v>
                </c:pt>
                <c:pt idx="11">
                  <c:v>91.158839999999998</c:v>
                </c:pt>
                <c:pt idx="12">
                  <c:v>88.438999999999993</c:v>
                </c:pt>
                <c:pt idx="13">
                  <c:v>93.846580000000003</c:v>
                </c:pt>
                <c:pt idx="14">
                  <c:v>87.80292</c:v>
                </c:pt>
                <c:pt idx="15">
                  <c:v>93.158580000000001</c:v>
                </c:pt>
                <c:pt idx="16">
                  <c:v>92.331339999999997</c:v>
                </c:pt>
                <c:pt idx="17">
                  <c:v>87.659840000000003</c:v>
                </c:pt>
                <c:pt idx="18">
                  <c:v>93.009749999999997</c:v>
                </c:pt>
                <c:pt idx="19">
                  <c:v>86.700909999999993</c:v>
                </c:pt>
                <c:pt idx="20">
                  <c:v>92.709580000000003</c:v>
                </c:pt>
                <c:pt idx="21">
                  <c:v>93.377660000000006</c:v>
                </c:pt>
                <c:pt idx="22">
                  <c:v>96.048580000000001</c:v>
                </c:pt>
                <c:pt idx="23">
                  <c:v>94.590090000000004</c:v>
                </c:pt>
                <c:pt idx="24">
                  <c:v>91.16292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147520"/>
        <c:axId val="139145600"/>
      </c:lineChart>
      <c:catAx>
        <c:axId val="139141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Event Number </a:t>
                </a:r>
                <a:r>
                  <a:rPr lang="en-US" dirty="0" smtClean="0"/>
                  <a:t>by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Year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279579043461636"/>
              <c:y val="0.97072061472240312"/>
            </c:manualLayout>
          </c:layout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139143424"/>
        <c:crosses val="autoZero"/>
        <c:auto val="1"/>
        <c:lblAlgn val="ctr"/>
        <c:lblOffset val="100"/>
        <c:noMultiLvlLbl val="0"/>
      </c:catAx>
      <c:valAx>
        <c:axId val="139143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Average Impact per Customer (kW)</a:t>
                </a:r>
              </a:p>
            </c:rich>
          </c:tx>
          <c:layout>
            <c:manualLayout>
              <c:xMode val="edge"/>
              <c:yMode val="edge"/>
              <c:x val="0"/>
              <c:y val="0.2804934900073266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39141504"/>
        <c:crosses val="autoZero"/>
        <c:crossBetween val="between"/>
      </c:valAx>
      <c:valAx>
        <c:axId val="139145600"/>
        <c:scaling>
          <c:orientation val="minMax"/>
          <c:max val="97"/>
          <c:min val="60"/>
        </c:scaling>
        <c:delete val="0"/>
        <c:axPos val="r"/>
        <c:title>
          <c:tx>
            <c:rich>
              <a:bodyPr rot="-5400000" vert="horz"/>
              <a:lstStyle/>
              <a:p>
                <a:pPr algn="ctr" rtl="0">
                  <a:defRPr lang="en-US" sz="1200" b="1" i="0" u="none" strike="noStrike" kern="1200" baseline="0">
                    <a:solidFill>
                      <a:srgbClr val="464749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u="none" strike="noStrike" kern="1200" baseline="0" dirty="0">
                    <a:solidFill>
                      <a:srgbClr val="464749"/>
                    </a:solidFill>
                    <a:latin typeface="+mn-lt"/>
                    <a:ea typeface="+mn-ea"/>
                    <a:cs typeface="+mn-cs"/>
                  </a:rPr>
                  <a:t>Temperature</a:t>
                </a:r>
              </a:p>
            </c:rich>
          </c:tx>
          <c:layout>
            <c:manualLayout>
              <c:xMode val="edge"/>
              <c:yMode val="edge"/>
              <c:x val="0.97451939379877039"/>
              <c:y val="0.41428652744423639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464749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147520"/>
        <c:crosses val="max"/>
        <c:crossBetween val="between"/>
      </c:valAx>
      <c:catAx>
        <c:axId val="139147520"/>
        <c:scaling>
          <c:orientation val="minMax"/>
        </c:scaling>
        <c:delete val="1"/>
        <c:axPos val="b"/>
        <c:majorTickMark val="out"/>
        <c:minorTickMark val="none"/>
        <c:tickLblPos val="nextTo"/>
        <c:crossAx val="13914560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2.2178665038733607E-2"/>
          <c:y val="1.2115607701074569E-2"/>
          <c:w val="0.96003852764669029"/>
          <c:h val="0.10399973873373701"/>
        </c:manualLayout>
      </c:layout>
      <c:overlay val="0"/>
      <c:txPr>
        <a:bodyPr/>
        <a:lstStyle/>
        <a:p>
          <a:pPr>
            <a:defRPr sz="1000"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0.81231</cdr:x>
      <cdr:y>0.17938</cdr:y>
    </cdr:from>
    <cdr:to>
      <cdr:x>0.97582</cdr:x>
      <cdr:y>0.80442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7043995" y="728949"/>
          <a:ext cx="1417887" cy="253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0.68835</cdr:x>
      <cdr:y>0.17938</cdr:y>
    </cdr:from>
    <cdr:to>
      <cdr:x>0.79267</cdr:x>
      <cdr:y>0.80442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5969068" y="728950"/>
          <a:ext cx="904617" cy="253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0.56938</cdr:x>
      <cdr:y>0.17938</cdr:y>
    </cdr:from>
    <cdr:to>
      <cdr:x>0.6737</cdr:x>
      <cdr:y>0.80442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4937413" y="728949"/>
          <a:ext cx="904617" cy="2539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0.38945</cdr:x>
      <cdr:y>0.1795</cdr:y>
    </cdr:from>
    <cdr:to>
      <cdr:x>0.55502</cdr:x>
      <cdr:y>0.80442</cdr:y>
    </cdr:to>
    <cdr:sp macro="" textlink="">
      <cdr:nvSpPr>
        <cdr:cNvPr id="10" name="Rectangle 9"/>
        <cdr:cNvSpPr/>
      </cdr:nvSpPr>
      <cdr:spPr>
        <a:xfrm xmlns:a="http://schemas.openxmlformats.org/drawingml/2006/main">
          <a:off x="3377139" y="729420"/>
          <a:ext cx="1435750" cy="25394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0.26872</cdr:x>
      <cdr:y>0.1795</cdr:y>
    </cdr:from>
    <cdr:to>
      <cdr:x>0.37304</cdr:x>
      <cdr:y>0.80442</cdr:y>
    </cdr:to>
    <cdr:sp macro="" textlink="">
      <cdr:nvSpPr>
        <cdr:cNvPr id="11" name="Rectangle 10"/>
        <cdr:cNvSpPr/>
      </cdr:nvSpPr>
      <cdr:spPr>
        <a:xfrm xmlns:a="http://schemas.openxmlformats.org/drawingml/2006/main">
          <a:off x="2330222" y="729420"/>
          <a:ext cx="904617" cy="25394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0.14828</cdr:x>
      <cdr:y>0.17938</cdr:y>
    </cdr:from>
    <cdr:to>
      <cdr:x>0.2526</cdr:x>
      <cdr:y>0.80442</cdr:y>
    </cdr:to>
    <cdr:sp macro="" textlink="">
      <cdr:nvSpPr>
        <cdr:cNvPr id="12" name="Rectangle 11"/>
        <cdr:cNvSpPr/>
      </cdr:nvSpPr>
      <cdr:spPr>
        <a:xfrm xmlns:a="http://schemas.openxmlformats.org/drawingml/2006/main">
          <a:off x="1285819" y="728951"/>
          <a:ext cx="904617" cy="2539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0.31651</cdr:x>
      <cdr:y>0.28171</cdr:y>
    </cdr:from>
    <cdr:to>
      <cdr:x>0.46334</cdr:x>
      <cdr:y>0.40606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3199" y="943728"/>
          <a:ext cx="1272579" cy="41657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en-US" sz="1400" b="1" dirty="0" smtClean="0"/>
            <a:t>23.2 kW</a:t>
          </a:r>
        </a:p>
      </cdr:txBody>
    </cdr:sp>
  </cdr:relSizeAnchor>
  <cdr:relSizeAnchor xmlns:cdr="http://schemas.openxmlformats.org/drawingml/2006/chartDrawing">
    <cdr:from>
      <cdr:x>0.43232</cdr:x>
      <cdr:y>0.29885</cdr:y>
    </cdr:from>
    <cdr:to>
      <cdr:x>0.57914</cdr:x>
      <cdr:y>0.36283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746923" y="1001180"/>
          <a:ext cx="1272492" cy="2143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/>
            <a:t>22.4 kW</a:t>
          </a:r>
        </a:p>
      </cdr:txBody>
    </cdr:sp>
  </cdr:relSizeAnchor>
  <cdr:relSizeAnchor xmlns:cdr="http://schemas.openxmlformats.org/drawingml/2006/chartDrawing">
    <cdr:from>
      <cdr:x>0.74064</cdr:x>
      <cdr:y>0.44521</cdr:y>
    </cdr:from>
    <cdr:to>
      <cdr:x>0.88746</cdr:x>
      <cdr:y>0.50281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19138" y="1491462"/>
          <a:ext cx="1272493" cy="1929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/>
            <a:t>14.9 kW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7ED88-A3DE-6346-B89F-42FEE829C83F}" type="datetime1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B1715-F5D1-1143-A571-DB0067BDEA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15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C8B96-99EB-F142-AF3F-550E1DF4348F}" type="datetime1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62965-E266-D34A-8021-2656AF3E0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257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Inconsistent event performance,</a:t>
            </a:r>
            <a:r>
              <a:rPr lang="en-US" baseline="0" dirty="0" smtClean="0"/>
              <a:t> generally improving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27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Much more consistent performance, similar to</a:t>
            </a:r>
            <a:r>
              <a:rPr lang="en-US" baseline="0" dirty="0" smtClean="0"/>
              <a:t> prior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26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 SMB used the hourly</a:t>
            </a:r>
            <a:r>
              <a:rPr lang="en-US" baseline="0" dirty="0" smtClean="0"/>
              <a:t> % impacts; SDG&amp;E used the average hourly impact.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60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large customers,</a:t>
            </a:r>
            <a:r>
              <a:rPr lang="en-US" baseline="0" dirty="0" smtClean="0"/>
              <a:t> program enrollment expected to grow by approximately 70% in the next 2 years, then level off.</a:t>
            </a:r>
          </a:p>
          <a:p>
            <a:r>
              <a:rPr lang="en-US" baseline="0" dirty="0" smtClean="0"/>
              <a:t>For SMB customers, 2 more waves of default in 2016 and 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51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Low temperatures for ex ante weather conditions compared</a:t>
            </a:r>
            <a:r>
              <a:rPr lang="en-US" baseline="0" dirty="0" smtClean="0"/>
              <a:t> to hot ex post temperatures drive the lower ex ante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92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Slight (~2MW) decrease in overall impact due to the drop in reference loads for large</a:t>
            </a:r>
            <a:r>
              <a:rPr lang="en-US" baseline="0" dirty="0" smtClean="0"/>
              <a:t> customers, larger decrease (~3-4 MW) due to smaller SMB impacts based on PG&amp;E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6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0" y="1990820"/>
            <a:ext cx="9146716" cy="25069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3967" y="2303238"/>
            <a:ext cx="5867399" cy="1298734"/>
          </a:xfrm>
        </p:spPr>
        <p:txBody>
          <a:bodyPr anchor="ctr"/>
          <a:lstStyle>
            <a:lvl1pPr>
              <a:lnSpc>
                <a:spcPct val="110000"/>
              </a:lnSpc>
              <a:defRPr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&lt;Insert headline&gt;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3967" y="3601971"/>
            <a:ext cx="5867399" cy="712537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FFFFFF"/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&lt;Insert subtitle&gt;</a:t>
            </a:r>
            <a:endParaRPr lang="en-US" dirty="0"/>
          </a:p>
        </p:txBody>
      </p:sp>
      <p:pic>
        <p:nvPicPr>
          <p:cNvPr id="7" name="Picture 6" descr="Nexant_Tagline_Logo_PNG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25" y="388461"/>
            <a:ext cx="2517957" cy="106759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3967" y="6244472"/>
            <a:ext cx="2118616" cy="472171"/>
          </a:xfrm>
        </p:spPr>
        <p:txBody>
          <a:bodyPr lIns="0"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&lt;Insert date&gt;</a:t>
            </a:r>
            <a:endParaRPr 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33967" y="4975761"/>
            <a:ext cx="5792476" cy="20005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>
              <a:lnSpc>
                <a:spcPct val="100000"/>
              </a:lnSpc>
              <a:buNone/>
              <a:defRPr lang="en-US" sz="1300" b="0" baseline="0" smtClean="0">
                <a:solidFill>
                  <a:schemeClr val="accent5"/>
                </a:solidFill>
                <a:latin typeface="Arial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/>
            <a:r>
              <a:rPr lang="en-US" dirty="0" smtClean="0"/>
              <a:t>&lt;Insert Author or Prepared by &gt;</a:t>
            </a:r>
          </a:p>
        </p:txBody>
      </p:sp>
    </p:spTree>
    <p:extLst>
      <p:ext uri="{BB962C8B-B14F-4D97-AF65-F5344CB8AC3E}">
        <p14:creationId xmlns:p14="http://schemas.microsoft.com/office/powerpoint/2010/main" val="119510476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: Ph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Three Columns with phase / process chevrons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636874"/>
            <a:ext cx="2659678" cy="4488397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5"/>
          </p:nvPr>
        </p:nvSpPr>
        <p:spPr>
          <a:xfrm>
            <a:off x="3234828" y="1636874"/>
            <a:ext cx="2659678" cy="4488397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6018772" y="1636874"/>
            <a:ext cx="2659678" cy="4488397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2659678" cy="354237"/>
          </a:xfrm>
          <a:prstGeom prst="chevron">
            <a:avLst/>
          </a:prstGeo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28" hasCustomPrompt="1"/>
          </p:nvPr>
        </p:nvSpPr>
        <p:spPr>
          <a:xfrm>
            <a:off x="3241294" y="1282637"/>
            <a:ext cx="2659678" cy="353695"/>
          </a:xfrm>
          <a:prstGeom prst="chevron">
            <a:avLst/>
          </a:prstGeo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018772" y="1282637"/>
            <a:ext cx="2659678" cy="353695"/>
          </a:xfrm>
          <a:prstGeom prst="chevron">
            <a:avLst/>
          </a:prstGeo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Phase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683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: The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Columns with theme / category boxes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636874"/>
            <a:ext cx="3989516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4688116" y="1636874"/>
            <a:ext cx="3990334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3989516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1</a:t>
            </a:r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688116" y="1282637"/>
            <a:ext cx="3990334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4562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Columns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330398"/>
            <a:ext cx="3989516" cy="4794873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4688116" y="1330398"/>
            <a:ext cx="3990334" cy="4794873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3645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e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20"/>
          </p:nvPr>
        </p:nvSpPr>
        <p:spPr>
          <a:xfrm>
            <a:off x="4774940" y="1313818"/>
            <a:ext cx="3907949" cy="4812346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half" idx="21"/>
          </p:nvPr>
        </p:nvSpPr>
        <p:spPr>
          <a:xfrm>
            <a:off x="450884" y="1313818"/>
            <a:ext cx="3911290" cy="4812346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3288294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eve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8"/>
          </p:nvPr>
        </p:nvSpPr>
        <p:spPr>
          <a:xfrm>
            <a:off x="450884" y="1283177"/>
            <a:ext cx="3911290" cy="353696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22"/>
          </p:nvPr>
        </p:nvSpPr>
        <p:spPr>
          <a:xfrm>
            <a:off x="4766886" y="1283177"/>
            <a:ext cx="3908351" cy="353696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23"/>
          </p:nvPr>
        </p:nvSpPr>
        <p:spPr>
          <a:xfrm>
            <a:off x="4766886" y="1636874"/>
            <a:ext cx="3908351" cy="448839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1"/>
          </p:nvPr>
        </p:nvSpPr>
        <p:spPr>
          <a:xfrm>
            <a:off x="450885" y="1636874"/>
            <a:ext cx="3911290" cy="448839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9950870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with Footer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548257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only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0020" y="6357038"/>
            <a:ext cx="7716650" cy="36420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7524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4470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450886" y="1627076"/>
            <a:ext cx="2602040" cy="481024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122" tIns="63122" rIns="63122" bIns="63122" rtlCol="0" anchor="ctr"/>
          <a:lstStyle/>
          <a:p>
            <a:pPr algn="ctr"/>
            <a:endParaRPr lang="ru-RU" dirty="0" err="1" smtClean="0">
              <a:solidFill>
                <a:srgbClr val="0070CD"/>
              </a:solidFill>
              <a:cs typeface="Arial" pitchFamily="34" charset="0"/>
            </a:endParaRPr>
          </a:p>
        </p:txBody>
      </p:sp>
      <p:sp>
        <p:nvSpPr>
          <p:cNvPr id="15" name="Content Placeholder 8"/>
          <p:cNvSpPr>
            <a:spLocks noGrp="1"/>
          </p:cNvSpPr>
          <p:nvPr>
            <p:ph sz="quarter" idx="13"/>
          </p:nvPr>
        </p:nvSpPr>
        <p:spPr bwMode="gray">
          <a:xfrm>
            <a:off x="630868" y="1887110"/>
            <a:ext cx="2257107" cy="4353726"/>
          </a:xfrm>
          <a:prstGeom prst="rect">
            <a:avLst/>
          </a:prstGeo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1000" b="0">
                <a:solidFill>
                  <a:srgbClr val="0070CD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 typeface="Arial" pitchFamily="34" charset="0"/>
              <a:buNone/>
              <a:defRPr b="0">
                <a:solidFill>
                  <a:schemeClr val="bg1"/>
                </a:solidFill>
              </a:defRPr>
            </a:lvl2pPr>
            <a:lvl3pPr marL="0" indent="0">
              <a:buNone/>
              <a:defRPr b="0">
                <a:solidFill>
                  <a:schemeClr val="bg1"/>
                </a:solidFill>
              </a:defRPr>
            </a:lvl3pPr>
            <a:lvl4pPr marL="157806" indent="0">
              <a:buNone/>
              <a:defRPr b="0">
                <a:solidFill>
                  <a:schemeClr val="bg1"/>
                </a:solidFill>
              </a:defRPr>
            </a:lvl4pPr>
            <a:lvl5pPr marL="315612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8" name="Picture 17" descr="Nexant_Tagline_Logo_PNG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45" y="318594"/>
            <a:ext cx="2732351" cy="115849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336593" y="1702676"/>
            <a:ext cx="5350207" cy="32444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672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48208" y="1313817"/>
            <a:ext cx="8238591" cy="4811454"/>
          </a:xfrm>
        </p:spPr>
        <p:txBody>
          <a:bodyPr>
            <a:normAutofit/>
          </a:bodyPr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464749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tabLst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1146" y="6356351"/>
            <a:ext cx="642836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067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sec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gray">
          <a:xfrm>
            <a:off x="0" y="2042826"/>
            <a:ext cx="9146716" cy="2506938"/>
          </a:xfrm>
          <a:prstGeom prst="rect">
            <a:avLst/>
          </a:prstGeom>
          <a:solidFill>
            <a:srgbClr val="7BC2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45432" y="2352699"/>
            <a:ext cx="5694895" cy="101182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2600" b="0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&lt;Insert title of slide&gt;</a:t>
            </a:r>
            <a:endParaRPr lang="en-GB" noProof="0" dirty="0"/>
          </a:p>
        </p:txBody>
      </p:sp>
      <p:pic>
        <p:nvPicPr>
          <p:cNvPr id="15" name="Picture 14" descr="Nexant_Tagline_Logo_PNG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25" y="381031"/>
            <a:ext cx="2517957" cy="1067595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37673" y="3492855"/>
            <a:ext cx="4503855" cy="644935"/>
          </a:xfrm>
          <a:prstGeom prst="rect">
            <a:avLst/>
          </a:prstGeom>
        </p:spPr>
        <p:txBody>
          <a:bodyPr lIns="0"/>
          <a:lstStyle>
            <a:lvl1pPr marL="0" indent="0" algn="l"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Arial"/>
                <a:cs typeface="Arial"/>
              </a:defRPr>
            </a:lvl1pPr>
            <a:lvl2pPr marL="436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&lt;Insert subtitle here&gt;</a:t>
            </a:r>
            <a:endParaRPr lang="en-GB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1146" y="6356351"/>
            <a:ext cx="642836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1231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6023795" y="1313817"/>
            <a:ext cx="2663005" cy="48114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313817"/>
            <a:ext cx="5436692" cy="4811454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Content with comments on right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07930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right (subtitl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6023795" y="1636873"/>
            <a:ext cx="2663005" cy="44883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636332"/>
            <a:ext cx="5436692" cy="4488940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Content with comments on right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5436692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023794" y="1282637"/>
            <a:ext cx="2654656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83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251261" y="1313817"/>
            <a:ext cx="5435539" cy="4811454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313817"/>
            <a:ext cx="2659678" cy="4811454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Content with comments on left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7856957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left (subtitl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251261" y="1636332"/>
            <a:ext cx="5435539" cy="4488940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636332"/>
            <a:ext cx="2659678" cy="4488940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Content with comments on left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40020" y="1282636"/>
            <a:ext cx="2670543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251261" y="1282637"/>
            <a:ext cx="5427189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769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Three Columns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2"/>
          </p:nvPr>
        </p:nvSpPr>
        <p:spPr>
          <a:xfrm>
            <a:off x="450883" y="1313818"/>
            <a:ext cx="2659678" cy="4812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3"/>
          </p:nvPr>
        </p:nvSpPr>
        <p:spPr>
          <a:xfrm>
            <a:off x="3238653" y="1313818"/>
            <a:ext cx="2659678" cy="4812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4"/>
          </p:nvPr>
        </p:nvSpPr>
        <p:spPr>
          <a:xfrm>
            <a:off x="6026423" y="1313818"/>
            <a:ext cx="2659678" cy="4812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768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: The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Three Columns with theme / category boxes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636874"/>
            <a:ext cx="2659678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5"/>
          </p:nvPr>
        </p:nvSpPr>
        <p:spPr>
          <a:xfrm>
            <a:off x="3234828" y="1636874"/>
            <a:ext cx="2659678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6018772" y="1636874"/>
            <a:ext cx="2659678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2659678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1</a:t>
            </a:r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28" hasCustomPrompt="1"/>
          </p:nvPr>
        </p:nvSpPr>
        <p:spPr>
          <a:xfrm>
            <a:off x="3241294" y="1282637"/>
            <a:ext cx="2659678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2</a:t>
            </a:r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018772" y="1282637"/>
            <a:ext cx="2659678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6693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85" y="522568"/>
            <a:ext cx="8235915" cy="676706"/>
          </a:xfrm>
          <a:prstGeom prst="rect">
            <a:avLst/>
          </a:prstGeom>
        </p:spPr>
        <p:txBody>
          <a:bodyPr vert="horz" lIns="0" tIns="45715" rIns="91428" bIns="45715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85" y="1313817"/>
            <a:ext cx="8235915" cy="4525963"/>
          </a:xfrm>
          <a:prstGeom prst="rect">
            <a:avLst/>
          </a:prstGeom>
        </p:spPr>
        <p:txBody>
          <a:bodyPr vert="horz" lIns="0" tIns="45715" rIns="91428" bIns="45715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7" name="Picture 6" descr="Nexant_Logo_PNG_color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081" y="-3384"/>
            <a:ext cx="1472386" cy="567922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40020" y="6357038"/>
            <a:ext cx="7716650" cy="364206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 lIns="80165" tIns="40083" rIns="80165" bIns="40083" anchor="ctr"/>
          <a:lstStyle>
            <a:lvl1pPr algn="r">
              <a:defRPr sz="1400" b="1">
                <a:solidFill>
                  <a:schemeClr val="tx2"/>
                </a:solidFill>
              </a:defRPr>
            </a:lvl1pPr>
          </a:lstStyle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5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9" r:id="rId3"/>
    <p:sldLayoutId id="2147483676" r:id="rId4"/>
    <p:sldLayoutId id="2147483683" r:id="rId5"/>
    <p:sldLayoutId id="2147483682" r:id="rId6"/>
    <p:sldLayoutId id="2147483684" r:id="rId7"/>
    <p:sldLayoutId id="2147483671" r:id="rId8"/>
    <p:sldLayoutId id="2147483677" r:id="rId9"/>
    <p:sldLayoutId id="2147483679" r:id="rId10"/>
    <p:sldLayoutId id="2147483680" r:id="rId11"/>
    <p:sldLayoutId id="2147483681" r:id="rId12"/>
    <p:sldLayoutId id="2147483667" r:id="rId13"/>
    <p:sldLayoutId id="2147483668" r:id="rId14"/>
    <p:sldLayoutId id="2147483673" r:id="rId15"/>
    <p:sldLayoutId id="2147483674" r:id="rId16"/>
    <p:sldLayoutId id="2147483675" r:id="rId17"/>
    <p:sldLayoutId id="2147483666" r:id="rId18"/>
  </p:sldLayoutIdLst>
  <p:transition>
    <p:fade/>
  </p:transition>
  <p:hf hdr="0" dt="0"/>
  <p:txStyles>
    <p:titleStyle>
      <a:lvl1pPr algn="l" defTabSz="457144" rtl="0" eaLnBrk="1" latinLnBrk="0" hangingPunct="1">
        <a:lnSpc>
          <a:spcPct val="100000"/>
        </a:lnSpc>
        <a:spcBef>
          <a:spcPct val="0"/>
        </a:spcBef>
        <a:buNone/>
        <a:defRPr sz="2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0517" indent="-250517" algn="l" defTabSz="457144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2"/>
        </a:buClr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400827" indent="-200414" algn="l" defTabSz="457144" rtl="0" eaLnBrk="1" latinLnBrk="0" hangingPunct="1">
        <a:lnSpc>
          <a:spcPct val="110000"/>
        </a:lnSpc>
        <a:spcBef>
          <a:spcPts val="32"/>
        </a:spcBef>
        <a:spcAft>
          <a:spcPts val="600"/>
        </a:spcAft>
        <a:buClr>
          <a:schemeClr val="accent3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501034" indent="-150310" algn="l" defTabSz="457144" rtl="0" eaLnBrk="1" latinLnBrk="0" hangingPunct="1">
        <a:lnSpc>
          <a:spcPct val="110000"/>
        </a:lnSpc>
        <a:spcBef>
          <a:spcPts val="526"/>
        </a:spcBef>
        <a:spcAft>
          <a:spcPts val="600"/>
        </a:spcAft>
        <a:buClr>
          <a:schemeClr val="accent5"/>
        </a:buClr>
        <a:buSzPct val="100000"/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Arial"/>
          <a:ea typeface="+mn-ea"/>
          <a:cs typeface="Arial"/>
        </a:defRPr>
      </a:lvl3pPr>
      <a:lvl4pPr marL="701448" indent="-200414" algn="l" defTabSz="457144" rtl="0" eaLnBrk="1" latinLnBrk="0" hangingPunct="1">
        <a:lnSpc>
          <a:spcPct val="110000"/>
        </a:lnSpc>
        <a:spcBef>
          <a:spcPts val="526"/>
        </a:spcBef>
        <a:spcAft>
          <a:spcPts val="600"/>
        </a:spcAft>
        <a:buClr>
          <a:schemeClr val="accent5"/>
        </a:buClr>
        <a:buFont typeface="Arial" panose="020B0604020202020204" pitchFamily="34" charset="0"/>
        <a:buChar char="-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851758" indent="-200414" algn="l" defTabSz="457144" rtl="0" eaLnBrk="1" latinLnBrk="0" hangingPunct="1">
        <a:lnSpc>
          <a:spcPct val="110000"/>
        </a:lnSpc>
        <a:spcBef>
          <a:spcPts val="526"/>
        </a:spcBef>
        <a:spcAft>
          <a:spcPts val="600"/>
        </a:spcAft>
        <a:buClr>
          <a:schemeClr val="accent5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Arial"/>
          <a:ea typeface="+mn-ea"/>
          <a:cs typeface="Arial"/>
        </a:defRPr>
      </a:lvl5pPr>
      <a:lvl6pPr marL="673390" indent="-160331" algn="l" defTabSz="457144" rtl="0" eaLnBrk="1" latinLnBrk="0" hangingPunct="1">
        <a:lnSpc>
          <a:spcPct val="110000"/>
        </a:lnSpc>
        <a:spcBef>
          <a:spcPts val="526"/>
        </a:spcBef>
        <a:spcAft>
          <a:spcPts val="0"/>
        </a:spcAft>
        <a:buClr>
          <a:schemeClr val="accent5"/>
        </a:buClr>
        <a:buFont typeface="Lucida Grande"/>
        <a:buChar char="-"/>
        <a:defRPr sz="1200" kern="1200">
          <a:solidFill>
            <a:schemeClr val="tx1"/>
          </a:solidFill>
          <a:latin typeface="Arial"/>
          <a:ea typeface="+mn-ea"/>
          <a:cs typeface="Arial"/>
        </a:defRPr>
      </a:lvl6pPr>
      <a:lvl7pPr marL="887832" indent="-150310" algn="l" defTabSz="457144" rtl="0" eaLnBrk="1" latinLnBrk="0" hangingPunct="1">
        <a:lnSpc>
          <a:spcPct val="110000"/>
        </a:lnSpc>
        <a:spcBef>
          <a:spcPts val="526"/>
        </a:spcBef>
        <a:buClr>
          <a:schemeClr val="accent5"/>
        </a:buClr>
        <a:buFont typeface="Lucida Grande"/>
        <a:buChar char="-"/>
        <a:defRPr sz="1200" kern="1200">
          <a:solidFill>
            <a:schemeClr val="tx1"/>
          </a:solidFill>
          <a:latin typeface="Arial"/>
          <a:ea typeface="+mn-ea"/>
          <a:cs typeface="Arial"/>
        </a:defRPr>
      </a:lvl7pPr>
      <a:lvl8pPr marL="3428576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9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XX@nexant.com" TargetMode="External"/><Relationship Id="rId2" Type="http://schemas.openxmlformats.org/officeDocument/2006/relationships/hyperlink" Target="mailto:ebell@nexant.com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33967" y="2303238"/>
            <a:ext cx="7735118" cy="1298734"/>
          </a:xfrm>
        </p:spPr>
        <p:txBody>
          <a:bodyPr/>
          <a:lstStyle/>
          <a:p>
            <a:r>
              <a:rPr lang="en-US" dirty="0" smtClean="0"/>
              <a:t>2015 California Statewide Critical Peak Pricing Evaluation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33967" y="3246895"/>
            <a:ext cx="5867399" cy="10676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DRMEC Spring 2016</a:t>
            </a:r>
          </a:p>
          <a:p>
            <a:r>
              <a:rPr lang="en-US" dirty="0" smtClean="0"/>
              <a:t>Load Impact Evaluation Workshop</a:t>
            </a:r>
          </a:p>
          <a:p>
            <a:r>
              <a:rPr lang="en-US" dirty="0" smtClean="0"/>
              <a:t>San Francisco, California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33967" y="4683761"/>
            <a:ext cx="5792476" cy="1468094"/>
          </a:xfrm>
        </p:spPr>
        <p:txBody>
          <a:bodyPr/>
          <a:lstStyle/>
          <a:p>
            <a:r>
              <a:rPr lang="en-US" dirty="0" smtClean="0"/>
              <a:t>Prepared by:</a:t>
            </a:r>
          </a:p>
          <a:p>
            <a:r>
              <a:rPr lang="en-US" dirty="0" smtClean="0"/>
              <a:t>Eric Bell</a:t>
            </a:r>
          </a:p>
          <a:p>
            <a:r>
              <a:rPr lang="en-US" dirty="0" smtClean="0"/>
              <a:t>Marshall Blundell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76432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8208" y="120769"/>
            <a:ext cx="8235915" cy="512775"/>
          </a:xfrm>
        </p:spPr>
        <p:txBody>
          <a:bodyPr/>
          <a:lstStyle/>
          <a:p>
            <a:r>
              <a:rPr lang="en-US" dirty="0" smtClean="0"/>
              <a:t>2014 vs 2015 Comparison: Persistent Customers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48208" y="772394"/>
            <a:ext cx="8238591" cy="48114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700" dirty="0" smtClean="0"/>
              <a:t>Year over year impacts similar for persistent customers in first 9 events of 2015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700" dirty="0" smtClean="0"/>
              <a:t>Later season events show smaller impacts, significantly lowering the average event impact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700" dirty="0"/>
              <a:t>2015 impacts: 29.8 MW, 14.24 kW per customer (5.3%)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00" dirty="0"/>
              <a:t>Persistent Customers (1,500 Accounts): </a:t>
            </a:r>
            <a:r>
              <a:rPr lang="en-US" sz="1400" dirty="0" smtClean="0"/>
              <a:t>27.6 </a:t>
            </a:r>
            <a:r>
              <a:rPr lang="en-US" sz="1400" dirty="0"/>
              <a:t>MW, </a:t>
            </a:r>
            <a:r>
              <a:rPr lang="en-US" sz="1400" dirty="0" smtClean="0"/>
              <a:t>18.4 </a:t>
            </a:r>
            <a:r>
              <a:rPr lang="en-US" sz="1400" dirty="0"/>
              <a:t>kW per customer (7%)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400" dirty="0"/>
              <a:t>Non-Persistent Customers (593 Accounts): </a:t>
            </a:r>
            <a:r>
              <a:rPr lang="en-US" sz="1400" dirty="0" smtClean="0"/>
              <a:t>2.2 </a:t>
            </a:r>
            <a:r>
              <a:rPr lang="en-US" sz="1400" dirty="0"/>
              <a:t>MW, </a:t>
            </a:r>
            <a:r>
              <a:rPr lang="en-US" sz="1400" dirty="0" smtClean="0"/>
              <a:t>3.7 </a:t>
            </a:r>
            <a:r>
              <a:rPr lang="en-US" sz="1400" dirty="0"/>
              <a:t>kW per customer (1.6%)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1700" dirty="0"/>
              <a:t>2014 impacts: 41 MW, </a:t>
            </a:r>
            <a:r>
              <a:rPr lang="en-US" sz="1700" dirty="0" smtClean="0"/>
              <a:t>23.2 </a:t>
            </a:r>
            <a:r>
              <a:rPr lang="en-US" sz="1700" dirty="0"/>
              <a:t>kW per customer (8.1%)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45412"/>
              </p:ext>
            </p:extLst>
          </p:nvPr>
        </p:nvGraphicFramePr>
        <p:xfrm>
          <a:off x="238488" y="3424686"/>
          <a:ext cx="8667023" cy="3350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3079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0885" y="5008"/>
            <a:ext cx="8235915" cy="676706"/>
          </a:xfrm>
        </p:spPr>
        <p:txBody>
          <a:bodyPr/>
          <a:lstStyle/>
          <a:p>
            <a:r>
              <a:rPr lang="en-US" dirty="0" smtClean="0"/>
              <a:t>PG&amp;E detailed event load impacts- Large C&amp;I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9638" y="6495054"/>
            <a:ext cx="7716650" cy="36420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Average event temperature shown  for event hours 2-6 PM and for single hour for utility and system peak hour.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000844"/>
              </p:ext>
            </p:extLst>
          </p:nvPr>
        </p:nvGraphicFramePr>
        <p:xfrm>
          <a:off x="440020" y="879906"/>
          <a:ext cx="8235918" cy="4304883"/>
        </p:xfrm>
        <a:graphic>
          <a:graphicData uri="http://schemas.openxmlformats.org/drawingml/2006/table">
            <a:tbl>
              <a:tblPr/>
              <a:tblGrid>
                <a:gridCol w="1017379"/>
                <a:gridCol w="1017379"/>
                <a:gridCol w="775145"/>
                <a:gridCol w="775145"/>
                <a:gridCol w="775145"/>
                <a:gridCol w="775145"/>
                <a:gridCol w="775145"/>
                <a:gridCol w="775145"/>
                <a:gridCol w="775145"/>
                <a:gridCol w="775145"/>
              </a:tblGrid>
              <a:tr h="6471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Event Date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Day of Week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Reference Load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Load w/ DR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Impact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Reduction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Event Temp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Daily Max. Temp.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06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(MW)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6/12/2015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2,107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238.6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6/25/2015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2,103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6/26/2015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2,105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6/30/2015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2,106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248.6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7/1/2015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2,106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7/28/2015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7/29/2015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7/30/2015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8/17/2015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277.5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8/18/2015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8/27/2015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8/28/2015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275.9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9/9/2015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283.6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9/11/2015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Avg. Event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2,093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Utility System Peak Hr.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2,084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277.3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263.4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34.0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94.8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Statewide System Peak Hr.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2,106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248.9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232.7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16.1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29.0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6.5%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94.0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106.5</a:t>
                      </a:r>
                    </a:p>
                  </a:txBody>
                  <a:tcPr marL="11422" marR="11422" marT="11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idx="4294967295"/>
          </p:nvPr>
        </p:nvSpPr>
        <p:spPr>
          <a:xfrm>
            <a:off x="485389" y="5338431"/>
            <a:ext cx="8238591" cy="105242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Utility system peak hour: 34 MW (June 30, HE18)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Statewide system peak hour: 29 MW (September 10, HE17)</a:t>
            </a:r>
          </a:p>
          <a:p>
            <a:pPr>
              <a:lnSpc>
                <a:spcPct val="100000"/>
              </a:lnSpc>
            </a:pPr>
            <a:r>
              <a:rPr lang="en-US" dirty="0"/>
              <a:t>Average event </a:t>
            </a:r>
            <a:r>
              <a:rPr lang="en-US" dirty="0" smtClean="0"/>
              <a:t>hour: </a:t>
            </a:r>
            <a:r>
              <a:rPr lang="en-US" dirty="0"/>
              <a:t>29.8 MW 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1804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PG&amp;E Ex Post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SMB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17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4620" y="624287"/>
            <a:ext cx="8235915" cy="676706"/>
          </a:xfrm>
        </p:spPr>
        <p:txBody>
          <a:bodyPr/>
          <a:lstStyle/>
          <a:p>
            <a:r>
              <a:rPr lang="en-US" dirty="0" smtClean="0"/>
              <a:t>PG&amp;E’s average load reduction for SMB customers was 0.8%, or 5.8 MW across the 15 event days in June-September 2015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95" y="1442242"/>
            <a:ext cx="8465684" cy="4917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916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4621" y="0"/>
            <a:ext cx="8235915" cy="676706"/>
          </a:xfrm>
        </p:spPr>
        <p:txBody>
          <a:bodyPr/>
          <a:lstStyle/>
          <a:p>
            <a:r>
              <a:rPr lang="en-US" dirty="0" smtClean="0"/>
              <a:t>PG&amp;E detailed event load impacts- SMB Customers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2986" y="6493794"/>
            <a:ext cx="7716650" cy="36420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Average event temperature shown  for event hours 2-6 PM and for single hour for utility and system peak hour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93377"/>
              </p:ext>
            </p:extLst>
          </p:nvPr>
        </p:nvGraphicFramePr>
        <p:xfrm>
          <a:off x="364619" y="940279"/>
          <a:ext cx="8339434" cy="4252831"/>
        </p:xfrm>
        <a:graphic>
          <a:graphicData uri="http://schemas.openxmlformats.org/drawingml/2006/table">
            <a:tbl>
              <a:tblPr/>
              <a:tblGrid>
                <a:gridCol w="1030165"/>
                <a:gridCol w="1030165"/>
                <a:gridCol w="784888"/>
                <a:gridCol w="784888"/>
                <a:gridCol w="784888"/>
                <a:gridCol w="784888"/>
                <a:gridCol w="784888"/>
                <a:gridCol w="784888"/>
                <a:gridCol w="784888"/>
                <a:gridCol w="784888"/>
              </a:tblGrid>
              <a:tr h="6130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Event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Day of Week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Reference 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Load w/ DR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Event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Daily Max.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1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6/12/2015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152,399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6/25/2015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150,899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6/26/2015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150,817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6/30/2015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150,687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150,540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148,998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7/29/2015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148,921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7/30/2015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148,851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8/17/2015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147,883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147,812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8/27/2015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147,436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147,358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9/9/2015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146,489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146,373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146,280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Avg. Event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148,782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Utility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146,373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14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Statewide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150,687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idx="4294967295"/>
          </p:nvPr>
        </p:nvSpPr>
        <p:spPr>
          <a:xfrm>
            <a:off x="485389" y="5338431"/>
            <a:ext cx="8238591" cy="105242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Utility system peak hour: -</a:t>
            </a:r>
            <a:r>
              <a:rPr lang="en-US" dirty="0"/>
              <a:t>0.9 MW (June 30, HE18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Statewide system peak hour: 20.2 </a:t>
            </a:r>
            <a:r>
              <a:rPr lang="en-US" dirty="0"/>
              <a:t>MW (September 10, HE17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Average event hour: 5.8 MW 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4384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PG&amp;E Ex Post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5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6983" y="0"/>
            <a:ext cx="8235915" cy="676706"/>
          </a:xfrm>
        </p:spPr>
        <p:txBody>
          <a:bodyPr/>
          <a:lstStyle/>
          <a:p>
            <a:r>
              <a:rPr lang="en-US" dirty="0" smtClean="0"/>
              <a:t>PG&amp;E detailed event load impacts- All Customers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6983" y="6493794"/>
            <a:ext cx="7716650" cy="3642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Average event temperature shown  for event hours 2-6 PM and for single hour for utility and system peak </a:t>
            </a:r>
            <a:r>
              <a:rPr lang="en-US" dirty="0" smtClean="0">
                <a:solidFill>
                  <a:schemeClr val="tx1"/>
                </a:solidFill>
              </a:rPr>
              <a:t>hour.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284304"/>
              </p:ext>
            </p:extLst>
          </p:nvPr>
        </p:nvGraphicFramePr>
        <p:xfrm>
          <a:off x="286983" y="810879"/>
          <a:ext cx="8235914" cy="4373599"/>
        </p:xfrm>
        <a:graphic>
          <a:graphicData uri="http://schemas.openxmlformats.org/drawingml/2006/table">
            <a:tbl>
              <a:tblPr/>
              <a:tblGrid>
                <a:gridCol w="1017377"/>
                <a:gridCol w="1017377"/>
                <a:gridCol w="775145"/>
                <a:gridCol w="775145"/>
                <a:gridCol w="775145"/>
                <a:gridCol w="775145"/>
                <a:gridCol w="775145"/>
                <a:gridCol w="775145"/>
                <a:gridCol w="775145"/>
                <a:gridCol w="775145"/>
              </a:tblGrid>
              <a:tr h="630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Event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Day of Week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Reference 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Load w/ DR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Event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Daily Max.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7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6/12/2015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6/25/2015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164,244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6/26/2015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164,161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6/30/2015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164,028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163,884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162,426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7/29/2015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162,349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7/30/2015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162,282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8/17/2015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161,351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161,278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8/27/2015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160,926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160,860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9/9/2015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160,032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159,918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159,829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Avg. Event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162,224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Utility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159,918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0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Statewide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164,028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51.9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idx="4294967295"/>
          </p:nvPr>
        </p:nvSpPr>
        <p:spPr>
          <a:xfrm>
            <a:off x="485389" y="5338431"/>
            <a:ext cx="8238591" cy="105242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Utility system peak hour: 36.8 </a:t>
            </a:r>
            <a:r>
              <a:rPr lang="en-US" dirty="0"/>
              <a:t>MW (June 30, HE18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Statewide system peak hour: 51.9 </a:t>
            </a:r>
            <a:r>
              <a:rPr lang="en-US" dirty="0"/>
              <a:t>MW (September 10, HE17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dirty="0"/>
              <a:t>Average event </a:t>
            </a:r>
            <a:r>
              <a:rPr lang="en-US" dirty="0" smtClean="0"/>
              <a:t>hour: 38.7 </a:t>
            </a:r>
            <a:r>
              <a:rPr lang="en-US" dirty="0"/>
              <a:t>MW 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10470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SCE Ex Post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 C&amp;I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3357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8741" y="322231"/>
            <a:ext cx="8235915" cy="676706"/>
          </a:xfrm>
        </p:spPr>
        <p:txBody>
          <a:bodyPr/>
          <a:lstStyle/>
          <a:p>
            <a:r>
              <a:rPr lang="en-US" dirty="0" smtClean="0"/>
              <a:t>SCE’s average load reduction was 5.0%, or 29 MW</a:t>
            </a:r>
            <a:br>
              <a:rPr lang="en-US" dirty="0" smtClean="0"/>
            </a:br>
            <a:r>
              <a:rPr lang="en-US" dirty="0" smtClean="0"/>
              <a:t>across the 12 event days in July-September 2015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41" y="1188690"/>
            <a:ext cx="8330316" cy="503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236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5995" y="40775"/>
            <a:ext cx="8235915" cy="676706"/>
          </a:xfrm>
        </p:spPr>
        <p:txBody>
          <a:bodyPr/>
          <a:lstStyle/>
          <a:p>
            <a:r>
              <a:rPr lang="en-US" dirty="0" smtClean="0"/>
              <a:t>SCE detailed event load impacts- Large C&amp;I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0020" y="6493794"/>
            <a:ext cx="7716650" cy="3642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Average event temperature shown  for event hours 2-6 PM and for single hour for utility and system peak hour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93429"/>
              </p:ext>
            </p:extLst>
          </p:nvPr>
        </p:nvGraphicFramePr>
        <p:xfrm>
          <a:off x="440021" y="1043792"/>
          <a:ext cx="8255404" cy="3873272"/>
        </p:xfrm>
        <a:graphic>
          <a:graphicData uri="http://schemas.openxmlformats.org/drawingml/2006/table">
            <a:tbl>
              <a:tblPr/>
              <a:tblGrid>
                <a:gridCol w="1019786"/>
                <a:gridCol w="1019786"/>
                <a:gridCol w="776979"/>
                <a:gridCol w="776979"/>
                <a:gridCol w="776979"/>
                <a:gridCol w="776979"/>
                <a:gridCol w="776979"/>
                <a:gridCol w="776979"/>
                <a:gridCol w="776979"/>
                <a:gridCol w="776979"/>
              </a:tblGrid>
              <a:tr h="6455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Event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Day of Week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Reference 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Load w/ DR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Event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Daily Max.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201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(°F)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7/29/2015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8/3/2015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8/6/2015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8/14/2015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8/17/2015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9/9/2015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9/21/2015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Avg. Event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Utility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Statewide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idx="4294967295"/>
          </p:nvPr>
        </p:nvSpPr>
        <p:spPr>
          <a:xfrm>
            <a:off x="485389" y="5157276"/>
            <a:ext cx="8238591" cy="105242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Utility system peak hour: 0 MW (No event called)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Statewide system peak hour: 23.6 </a:t>
            </a:r>
            <a:r>
              <a:rPr lang="en-US" dirty="0"/>
              <a:t>MW </a:t>
            </a:r>
            <a:r>
              <a:rPr lang="en-US" dirty="0" smtClean="0"/>
              <a:t>(</a:t>
            </a:r>
            <a:r>
              <a:rPr lang="en-US" dirty="0"/>
              <a:t>September 10, HE17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dirty="0"/>
              <a:t>Average event </a:t>
            </a:r>
            <a:r>
              <a:rPr lang="en-US" dirty="0" smtClean="0"/>
              <a:t>hour: 29 </a:t>
            </a:r>
            <a:r>
              <a:rPr lang="en-US" dirty="0"/>
              <a:t>MW </a:t>
            </a:r>
          </a:p>
        </p:txBody>
      </p:sp>
    </p:spTree>
    <p:extLst>
      <p:ext uri="{BB962C8B-B14F-4D97-AF65-F5344CB8AC3E}">
        <p14:creationId xmlns:p14="http://schemas.microsoft.com/office/powerpoint/2010/main" val="4003360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85" y="5008"/>
            <a:ext cx="8235915" cy="676706"/>
          </a:xfrm>
        </p:spPr>
        <p:txBody>
          <a:bodyPr/>
          <a:lstStyle/>
          <a:p>
            <a:r>
              <a:rPr lang="en-US" dirty="0" smtClean="0"/>
              <a:t>Program Description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0020" y="788106"/>
            <a:ext cx="8238591" cy="48114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 smtClean="0"/>
              <a:t>Critical Peak Pricing (CPP) </a:t>
            </a:r>
            <a:r>
              <a:rPr lang="en-US" sz="2000" dirty="0"/>
              <a:t>is an electric rate in which a utility charges a higher price for consumption of electricity during peak hours on selected days, referred to as critical peak days or event </a:t>
            </a:r>
            <a:r>
              <a:rPr lang="en-US" sz="2000" dirty="0" smtClean="0"/>
              <a:t>days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dirty="0" smtClean="0"/>
              <a:t>Typically, CPP </a:t>
            </a:r>
            <a:r>
              <a:rPr lang="en-US" b="1" dirty="0" smtClean="0"/>
              <a:t>hours</a:t>
            </a:r>
            <a:r>
              <a:rPr lang="en-US" dirty="0" smtClean="0"/>
              <a:t> coincide with the utility’s peak demand—</a:t>
            </a:r>
            <a:r>
              <a:rPr lang="en-US" b="1" dirty="0" smtClean="0"/>
              <a:t>SDG&amp;E</a:t>
            </a:r>
            <a:r>
              <a:rPr lang="en-US" dirty="0" smtClean="0"/>
              <a:t>’s events last from </a:t>
            </a:r>
            <a:r>
              <a:rPr lang="en-US" b="1" dirty="0" smtClean="0"/>
              <a:t>11 AM to 6 PM </a:t>
            </a:r>
            <a:r>
              <a:rPr lang="en-US" dirty="0" smtClean="0"/>
              <a:t>while </a:t>
            </a:r>
            <a:r>
              <a:rPr lang="en-US" b="1" dirty="0" smtClean="0"/>
              <a:t>PG&amp;E</a:t>
            </a:r>
            <a:r>
              <a:rPr lang="en-US" dirty="0" smtClean="0"/>
              <a:t>’s and </a:t>
            </a:r>
            <a:r>
              <a:rPr lang="en-US" b="1" dirty="0" smtClean="0"/>
              <a:t>SCE</a:t>
            </a:r>
            <a:r>
              <a:rPr lang="en-US" dirty="0" smtClean="0"/>
              <a:t>’s last from </a:t>
            </a:r>
            <a:r>
              <a:rPr lang="en-US" b="1" dirty="0" smtClean="0"/>
              <a:t>2 to 6 PM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dirty="0" smtClean="0"/>
              <a:t>The </a:t>
            </a:r>
            <a:r>
              <a:rPr lang="en-US" dirty="0"/>
              <a:t>higher price during peak hours on critical event days is designed to </a:t>
            </a:r>
            <a:r>
              <a:rPr lang="en-US" b="1" dirty="0"/>
              <a:t>encourage reductions in demand</a:t>
            </a:r>
            <a:r>
              <a:rPr lang="en-US" dirty="0"/>
              <a:t> and reflects the fact that electric demand during those hours drives a substantial portion of electric infrastructure </a:t>
            </a:r>
            <a:r>
              <a:rPr lang="en-US" dirty="0" smtClean="0"/>
              <a:t>costs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dirty="0" smtClean="0"/>
              <a:t>Each utility typically calls </a:t>
            </a:r>
            <a:r>
              <a:rPr lang="en-US" b="1" dirty="0" smtClean="0"/>
              <a:t>event days </a:t>
            </a:r>
            <a:r>
              <a:rPr lang="en-US" b="1" dirty="0"/>
              <a:t>5 to 15 times a year </a:t>
            </a:r>
            <a:r>
              <a:rPr lang="en-US" dirty="0" smtClean="0"/>
              <a:t>based on their </a:t>
            </a:r>
            <a:r>
              <a:rPr lang="en-US" b="1" dirty="0" smtClean="0"/>
              <a:t>system conditions </a:t>
            </a:r>
            <a:r>
              <a:rPr lang="en-US" dirty="0" smtClean="0"/>
              <a:t>when </a:t>
            </a:r>
            <a:r>
              <a:rPr lang="en-US" dirty="0"/>
              <a:t>demand is high and supply is short</a:t>
            </a:r>
            <a:endParaRPr lang="en-US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 smtClean="0"/>
              <a:t>System load patterns across utilities are not always coincidental, particularly between Northern and Southern California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 smtClean="0"/>
              <a:t>Comparisons of impacts between the utilities should be made with caution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000" dirty="0" smtClean="0"/>
              <a:t>September 9 and September 10 events were common to all utilities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693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SDG&amp;E Ex Post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 C&amp;I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398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994" y="367293"/>
            <a:ext cx="8235915" cy="676706"/>
          </a:xfrm>
        </p:spPr>
        <p:txBody>
          <a:bodyPr/>
          <a:lstStyle/>
          <a:p>
            <a:r>
              <a:rPr lang="en-US" dirty="0" smtClean="0"/>
              <a:t>SDG&amp;E’s average load reduction was 8.3%, or 25 MW</a:t>
            </a:r>
            <a:br>
              <a:rPr lang="en-US" dirty="0" smtClean="0"/>
            </a:br>
            <a:r>
              <a:rPr lang="en-US" dirty="0" smtClean="0"/>
              <a:t>across the </a:t>
            </a:r>
            <a:r>
              <a:rPr lang="en-US" dirty="0"/>
              <a:t>5</a:t>
            </a:r>
            <a:r>
              <a:rPr lang="en-US" dirty="0" smtClean="0"/>
              <a:t> event days in August-September 2015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69" y="1311215"/>
            <a:ext cx="8013939" cy="47876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3065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8739" y="4983"/>
            <a:ext cx="8235915" cy="676706"/>
          </a:xfrm>
        </p:spPr>
        <p:txBody>
          <a:bodyPr/>
          <a:lstStyle/>
          <a:p>
            <a:r>
              <a:rPr lang="en-US" dirty="0" smtClean="0"/>
              <a:t>SDG&amp;E detailed event load impacts- Large C&amp;I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Average event temperature shown  for event hours 2-6 PM and for single hour for utility and system peak hour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92334"/>
              </p:ext>
            </p:extLst>
          </p:nvPr>
        </p:nvGraphicFramePr>
        <p:xfrm>
          <a:off x="595225" y="948910"/>
          <a:ext cx="7858664" cy="3633909"/>
        </p:xfrm>
        <a:graphic>
          <a:graphicData uri="http://schemas.openxmlformats.org/drawingml/2006/table">
            <a:tbl>
              <a:tblPr/>
              <a:tblGrid>
                <a:gridCol w="970776"/>
                <a:gridCol w="970776"/>
                <a:gridCol w="739639"/>
                <a:gridCol w="739639"/>
                <a:gridCol w="739639"/>
                <a:gridCol w="739639"/>
                <a:gridCol w="739639"/>
                <a:gridCol w="739639"/>
                <a:gridCol w="739639"/>
                <a:gridCol w="739639"/>
              </a:tblGrid>
              <a:tr h="6430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Event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Day of Week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Reference Load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Customer Load w/ DR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Average Customer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Event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Daily Maximum Temp.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299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°F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°F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29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8/27/2015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8/28/2015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9/9/2015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9/10/2015</a:t>
                      </a:r>
                      <a:endParaRPr lang="en-US" sz="105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9/11/2015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Avg. Event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Utility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Statewide System Peak Hr.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idx="4294967295"/>
          </p:nvPr>
        </p:nvSpPr>
        <p:spPr>
          <a:xfrm>
            <a:off x="774619" y="4984747"/>
            <a:ext cx="8238591" cy="105242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Utility system peak hour: 35.9 </a:t>
            </a:r>
            <a:r>
              <a:rPr lang="en-US" dirty="0"/>
              <a:t>MW (September </a:t>
            </a:r>
            <a:r>
              <a:rPr lang="en-US" dirty="0" smtClean="0"/>
              <a:t>9, HE16)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Statewide system peak hour: 26.3 </a:t>
            </a:r>
            <a:r>
              <a:rPr lang="en-US" dirty="0"/>
              <a:t>MW (September 10, HE17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dirty="0"/>
              <a:t>Average event </a:t>
            </a:r>
            <a:r>
              <a:rPr lang="en-US" dirty="0" smtClean="0"/>
              <a:t>hour: 25.3 </a:t>
            </a:r>
            <a:r>
              <a:rPr lang="en-US" dirty="0"/>
              <a:t>MW 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6588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 Ante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81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486" y="4984"/>
            <a:ext cx="8235915" cy="676706"/>
          </a:xfrm>
        </p:spPr>
        <p:txBody>
          <a:bodyPr/>
          <a:lstStyle/>
          <a:p>
            <a:r>
              <a:rPr lang="en-US" dirty="0" smtClean="0"/>
              <a:t>Ex ante estimates relied on available historical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0020" y="761730"/>
            <a:ext cx="8238591" cy="48114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steps involved in the analysis are as follows:</a:t>
            </a:r>
          </a:p>
          <a:p>
            <a:pPr marL="543313" lvl="1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Calculate Percent Impacts</a:t>
            </a:r>
          </a:p>
          <a:p>
            <a:pPr marL="64352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lphaUcPeriod"/>
            </a:pPr>
            <a:r>
              <a:rPr lang="en-US" dirty="0" smtClean="0"/>
              <a:t>Large Default Customers- Use 2015 ex post results for large default customers to calculate percent impacts for each hour on the average event day;</a:t>
            </a:r>
          </a:p>
          <a:p>
            <a:pPr marL="843934" lvl="3" indent="-342900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SCE and SDG&amp;E also used 2014 results for large default customers enrolled in the program for both years;</a:t>
            </a:r>
          </a:p>
          <a:p>
            <a:pPr marL="843934" lvl="3" indent="-342900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Segmented by geographic area (LCA/Transmission Planning Area)</a:t>
            </a:r>
          </a:p>
          <a:p>
            <a:pPr marL="64352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lphaUcPeriod"/>
            </a:pPr>
            <a:r>
              <a:rPr lang="en-US" dirty="0" smtClean="0"/>
              <a:t>PG&amp;E SMB Customers- Calculate percent reductions across the ex post event hours for the average event;</a:t>
            </a:r>
          </a:p>
          <a:p>
            <a:pPr marL="843934" lvl="3" indent="-342900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PG&amp;E </a:t>
            </a:r>
            <a:r>
              <a:rPr lang="en-US" sz="1600" dirty="0"/>
              <a:t>SMB results used for projected SMB impacts at SCE and SDG&amp;E;</a:t>
            </a:r>
          </a:p>
          <a:p>
            <a:pPr marL="543313" lvl="1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Model reference load as a function of temperature, by geographic area;</a:t>
            </a:r>
          </a:p>
          <a:p>
            <a:pPr marL="543313" lvl="1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Apply reference load model to ex ante weather conditions;</a:t>
            </a:r>
          </a:p>
          <a:p>
            <a:pPr marL="543313" lvl="1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Combine percent impacts and reference load for each set of ex ante conditions to get kW impacts for the average customer; and</a:t>
            </a:r>
          </a:p>
          <a:p>
            <a:pPr marL="543313" lvl="1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Multiply average customer impacts by ex ante enrollment.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293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PG&amp;E Ex Ante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675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47" y="0"/>
            <a:ext cx="8235915" cy="940279"/>
          </a:xfrm>
        </p:spPr>
        <p:txBody>
          <a:bodyPr/>
          <a:lstStyle/>
          <a:p>
            <a:r>
              <a:rPr lang="en-US" dirty="0" smtClean="0"/>
              <a:t>PG&amp;E Enrollment Projections by Size, </a:t>
            </a:r>
            <a:br>
              <a:rPr lang="en-US" dirty="0" smtClean="0"/>
            </a:br>
            <a:r>
              <a:rPr lang="en-US" dirty="0" smtClean="0"/>
              <a:t>Forecast Year and Month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5516" y="6495054"/>
            <a:ext cx="7716650" cy="36420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Note: 2015 values are actual from the average event; 2016 and beyond are forecasted.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632979"/>
            <a:ext cx="8238591" cy="4811454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900" dirty="0" smtClean="0"/>
          </a:p>
          <a:p>
            <a:endParaRPr lang="en-US" sz="1900" dirty="0"/>
          </a:p>
          <a:p>
            <a:endParaRPr lang="en-US" sz="1900" dirty="0" smtClean="0"/>
          </a:p>
          <a:p>
            <a:endParaRPr lang="en-US" sz="19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900" dirty="0" smtClean="0"/>
              <a:t>Due to additional large customers that are scheduled to be defaulted onto CPP, PG&amp;E projects that large C&amp;I CPP enrollment will grow to 3,109 by November 2017 and will then remain essentially flat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900" dirty="0" smtClean="0"/>
              <a:t>For medium and small customers, customers with at least 24 months of experience on TOU will be defaulted in November 2016 and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377213"/>
              </p:ext>
            </p:extLst>
          </p:nvPr>
        </p:nvGraphicFramePr>
        <p:xfrm>
          <a:off x="450886" y="1207699"/>
          <a:ext cx="8235949" cy="3317788"/>
        </p:xfrm>
        <a:graphic>
          <a:graphicData uri="http://schemas.openxmlformats.org/drawingml/2006/table">
            <a:tbl>
              <a:tblPr/>
              <a:tblGrid>
                <a:gridCol w="873152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</a:tblGrid>
              <a:tr h="1951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Jan.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Feb.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Mar.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Apr.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May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Jun.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Jul.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Aug.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Sep.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Nov.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Dec.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</a:tr>
              <a:tr h="1951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Large: Greater than 200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2,123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2,123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Medium: 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</a:t>
                      </a:r>
                      <a:r>
                        <a:rPr lang="pl-P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kW to 199.99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21,347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64,334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64,334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69,960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69,960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Small: Less than 20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184,027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234,332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260,751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260,751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287,981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289,952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289,952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Customers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148,364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219,268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219,268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219,268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219,268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219,628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295,391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295,391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295,391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295,391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295,627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328,194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328,194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360,609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363,067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363,067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2057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55" y="202"/>
            <a:ext cx="8235915" cy="676706"/>
          </a:xfrm>
        </p:spPr>
        <p:txBody>
          <a:bodyPr/>
          <a:lstStyle/>
          <a:p>
            <a:r>
              <a:rPr lang="en-US" dirty="0" smtClean="0"/>
              <a:t>PG&amp;E Ex Ante Impacts: August 1-in-2 PG&amp;E Weather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831377"/>
            <a:ext cx="8238591" cy="4811454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Ex ante impacts use RA window of 1-6 PM, yielding slightly lower impacts and percent reductions than program operating hours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On the average ex post event day, all customers yielded: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vg. load impact of 0.2 kW, similar to ex ante impact of 0.2 kW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Aggregate load impact of 39 MW, smaller than ex ante 2017 impact of 54 MW, with difference due to higher future enrollment</a:t>
            </a:r>
          </a:p>
          <a:p>
            <a:endParaRPr lang="en-US" dirty="0" smtClean="0"/>
          </a:p>
          <a:p>
            <a:pPr fontAlgn="ctr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75803"/>
              </p:ext>
            </p:extLst>
          </p:nvPr>
        </p:nvGraphicFramePr>
        <p:xfrm>
          <a:off x="767757" y="898391"/>
          <a:ext cx="7392624" cy="2836843"/>
        </p:xfrm>
        <a:graphic>
          <a:graphicData uri="http://schemas.openxmlformats.org/drawingml/2006/table">
            <a:tbl>
              <a:tblPr/>
              <a:tblGrid>
                <a:gridCol w="1792822"/>
                <a:gridCol w="849930"/>
                <a:gridCol w="1155375"/>
                <a:gridCol w="1168654"/>
                <a:gridCol w="1487378"/>
                <a:gridCol w="938465"/>
              </a:tblGrid>
              <a:tr h="6441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Enrollment Forecast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Load Impact 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Percent Impact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</a:tr>
              <a:tr h="2740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Greater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than 200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Medium: 20 kW to 199.99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69,450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Small: Less than 20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234,320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287,968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Customers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295,489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360,471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805060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10" y="319175"/>
            <a:ext cx="8235915" cy="676706"/>
          </a:xfrm>
        </p:spPr>
        <p:txBody>
          <a:bodyPr/>
          <a:lstStyle/>
          <a:p>
            <a:r>
              <a:rPr lang="en-US" dirty="0"/>
              <a:t>Comparison of 2015 </a:t>
            </a:r>
            <a:r>
              <a:rPr lang="en-US" dirty="0" smtClean="0"/>
              <a:t>PG&amp;E ex </a:t>
            </a:r>
            <a:r>
              <a:rPr lang="en-US" dirty="0"/>
              <a:t>ante year estimates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prior </a:t>
            </a:r>
            <a:r>
              <a:rPr lang="en-US" dirty="0"/>
              <a:t>year estimates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956875"/>
            <a:ext cx="8238591" cy="460391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Large: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Percent reductions lower in 2015, reflecting ex post performance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Enrollment slightly higher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900" dirty="0" smtClean="0"/>
              <a:t>SMB: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Realized percent reductions are lower than previously assumed</a:t>
            </a:r>
            <a:r>
              <a:rPr lang="en-US" sz="2600" baseline="30000" dirty="0" smtClean="0"/>
              <a:t>1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Enrollment is higher in 2015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900" dirty="0" smtClean="0"/>
              <a:t>Net effect is 35% reduction for August 2017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496476"/>
              </p:ext>
            </p:extLst>
          </p:nvPr>
        </p:nvGraphicFramePr>
        <p:xfrm>
          <a:off x="308009" y="1127690"/>
          <a:ext cx="8309783" cy="2734163"/>
        </p:xfrm>
        <a:graphic>
          <a:graphicData uri="http://schemas.openxmlformats.org/drawingml/2006/table">
            <a:tbl>
              <a:tblPr/>
              <a:tblGrid>
                <a:gridCol w="1938063"/>
                <a:gridCol w="637172"/>
                <a:gridCol w="637172"/>
                <a:gridCol w="637172"/>
                <a:gridCol w="637172"/>
                <a:gridCol w="637172"/>
                <a:gridCol w="637172"/>
                <a:gridCol w="637172"/>
                <a:gridCol w="637172"/>
                <a:gridCol w="637172"/>
                <a:gridCol w="637172"/>
              </a:tblGrid>
              <a:tr h="4270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Weather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Reference Loads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Percent Reductions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Impacts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0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2033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Large: Greater than 200kW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Medium: 20 kW to 199.99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58,283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Small: Less than 20kW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203,973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234,332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203,973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234,332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Customers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244,176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295,627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244,176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295,627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6523" y="6410141"/>
            <a:ext cx="8337737" cy="5016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 Prior assumptions were based off the PG&amp;E Early Enrollment Pilot percentage load impacts, and scaled down by approximately two-thirds to account for customer self selection bias.  Customer self selection appears to strongly influence event performance.</a:t>
            </a:r>
          </a:p>
        </p:txBody>
      </p:sp>
    </p:spTree>
    <p:extLst>
      <p:ext uri="{BB962C8B-B14F-4D97-AF65-F5344CB8AC3E}">
        <p14:creationId xmlns:p14="http://schemas.microsoft.com/office/powerpoint/2010/main" val="583850941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SCE Ex Ante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503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85" y="5008"/>
            <a:ext cx="8235915" cy="676706"/>
          </a:xfrm>
        </p:spPr>
        <p:txBody>
          <a:bodyPr/>
          <a:lstStyle/>
          <a:p>
            <a:r>
              <a:rPr lang="en-US" dirty="0" smtClean="0"/>
              <a:t>Program Description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0020" y="815001"/>
            <a:ext cx="8238591" cy="48114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CPP </a:t>
            </a:r>
            <a:r>
              <a:rPr lang="en-US" sz="1600" dirty="0"/>
              <a:t>is the default rate for large </a:t>
            </a:r>
            <a:r>
              <a:rPr lang="en-US" sz="1600" dirty="0" smtClean="0"/>
              <a:t>customers, and is offered to small and medium customers on a voluntary basis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/>
              <a:t>PG&amp;E began defaulting </a:t>
            </a:r>
            <a:r>
              <a:rPr lang="en-US" sz="1400" dirty="0" smtClean="0"/>
              <a:t>small and medium business (SMB) </a:t>
            </a:r>
            <a:r>
              <a:rPr lang="en-US" sz="1400" dirty="0"/>
              <a:t>customers onto CPP in </a:t>
            </a:r>
            <a:r>
              <a:rPr lang="en-US" sz="1400" dirty="0" smtClean="0"/>
              <a:t>2014—defaulting will continue in large batches each November through 2016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/>
              <a:t>SDG&amp;E </a:t>
            </a:r>
            <a:r>
              <a:rPr lang="en-US" sz="1400" dirty="0"/>
              <a:t>will begin to default their SMB customers onto CPP in 2016, and SCE will begin to default their SMB customers onto CPP starting in </a:t>
            </a:r>
            <a:r>
              <a:rPr lang="en-US" sz="1400" dirty="0" smtClean="0"/>
              <a:t>2018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CPP enrollment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by utility and customer size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Hours </a:t>
            </a:r>
            <a:r>
              <a:rPr lang="en-US" sz="1600" dirty="0"/>
              <a:t>of Availability and Actual Use</a:t>
            </a:r>
            <a:endParaRPr lang="en-US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62382"/>
              </p:ext>
            </p:extLst>
          </p:nvPr>
        </p:nvGraphicFramePr>
        <p:xfrm>
          <a:off x="1532959" y="2968610"/>
          <a:ext cx="5988424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106"/>
                <a:gridCol w="1497106"/>
                <a:gridCol w="1497106"/>
                <a:gridCol w="1497106"/>
              </a:tblGrid>
              <a:tr h="417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Utility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Large</a:t>
                      </a:r>
                    </a:p>
                    <a:p>
                      <a:pPr algn="ctr"/>
                      <a:r>
                        <a:rPr lang="en-US" sz="1100" dirty="0" smtClean="0"/>
                        <a:t>&gt;200 kW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Medium</a:t>
                      </a:r>
                    </a:p>
                    <a:p>
                      <a:pPr algn="ctr"/>
                      <a:r>
                        <a:rPr lang="en-US" sz="1100" dirty="0" smtClean="0"/>
                        <a:t>20 kW to 199 kW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Small</a:t>
                      </a:r>
                    </a:p>
                    <a:p>
                      <a:pPr algn="ctr"/>
                      <a:r>
                        <a:rPr lang="en-US" sz="1100" dirty="0" smtClean="0"/>
                        <a:t>&lt;20 kW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6964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PG&amp;E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1,835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23,541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136,843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64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SCE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2,587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532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64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SDG&amp;E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826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0020" y="6542185"/>
            <a:ext cx="6723530" cy="3137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 Enrollment from average event day in 2015.</a:t>
            </a:r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214331"/>
              </p:ext>
            </p:extLst>
          </p:nvPr>
        </p:nvGraphicFramePr>
        <p:xfrm>
          <a:off x="1550891" y="4891373"/>
          <a:ext cx="598842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684"/>
                <a:gridCol w="1197684"/>
                <a:gridCol w="1197684"/>
                <a:gridCol w="1197684"/>
                <a:gridCol w="1197684"/>
              </a:tblGrid>
              <a:tr h="32650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Utility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Hours of Availability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Hours of Actual Use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No. of Available Dispatches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No. of Actual Dispatches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837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PG&amp;E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7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7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SDG&amp;E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4953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368" y="310548"/>
            <a:ext cx="8235915" cy="676706"/>
          </a:xfrm>
        </p:spPr>
        <p:txBody>
          <a:bodyPr/>
          <a:lstStyle/>
          <a:p>
            <a:r>
              <a:rPr lang="en-US" dirty="0" smtClean="0"/>
              <a:t>SCE enrollment </a:t>
            </a:r>
            <a:r>
              <a:rPr lang="en-US" dirty="0"/>
              <a:t>p</a:t>
            </a:r>
            <a:r>
              <a:rPr lang="en-US" dirty="0" smtClean="0"/>
              <a:t>rojections by size, forecast year and month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589849"/>
            <a:ext cx="8238591" cy="4811454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900" dirty="0" smtClean="0"/>
          </a:p>
          <a:p>
            <a:endParaRPr lang="en-US" sz="1900" dirty="0"/>
          </a:p>
          <a:p>
            <a:endParaRPr lang="en-US" sz="1900" dirty="0" smtClean="0"/>
          </a:p>
          <a:p>
            <a:endParaRPr lang="en-US" sz="19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SCE projects that large C&amp;I CPP enrollment will grow by 0.73% per year to approximately 2,813 customers by December 2026.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SMB customers on a TOU rate will be defaulted onto CPP in April 2018.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880920"/>
              </p:ext>
            </p:extLst>
          </p:nvPr>
        </p:nvGraphicFramePr>
        <p:xfrm>
          <a:off x="440020" y="1095548"/>
          <a:ext cx="8235949" cy="3436108"/>
        </p:xfrm>
        <a:graphic>
          <a:graphicData uri="http://schemas.openxmlformats.org/drawingml/2006/table">
            <a:tbl>
              <a:tblPr/>
              <a:tblGrid>
                <a:gridCol w="873152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</a:tblGrid>
              <a:tr h="2021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Jan.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Feb.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Mar.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Apr.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May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Jun.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Jul.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Aug.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Sep.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Nov.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Dec.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</a:tr>
              <a:tr h="2021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Large: Greater than 200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Medium: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 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kW to 199.99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Small: Less than 20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Customers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2,738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102,813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0020" y="6357038"/>
            <a:ext cx="7716650" cy="36420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Note: 2015 values are actual from the average event; 2016 and beyond are forecasted.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9180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488" y="0"/>
            <a:ext cx="8235915" cy="676706"/>
          </a:xfrm>
        </p:spPr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e</a:t>
            </a:r>
            <a:r>
              <a:rPr lang="en-US" dirty="0" smtClean="0"/>
              <a:t>x </a:t>
            </a:r>
            <a:r>
              <a:rPr lang="en-US" dirty="0"/>
              <a:t>a</a:t>
            </a:r>
            <a:r>
              <a:rPr lang="en-US" dirty="0" smtClean="0"/>
              <a:t>nte </a:t>
            </a:r>
            <a:r>
              <a:rPr lang="en-US" dirty="0"/>
              <a:t>i</a:t>
            </a:r>
            <a:r>
              <a:rPr lang="en-US" dirty="0" smtClean="0"/>
              <a:t>mpacts: August 1-in-2 SCE weather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3709358"/>
            <a:ext cx="8238591" cy="2820838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sz="2200" dirty="0" smtClean="0"/>
              <a:t>Ex ante impacts use RA window of 1-6 PM, yielding slightly lower impacts and percent reductions than program operating hours.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On average, ex post event day, large customers yielded:</a:t>
            </a:r>
          </a:p>
          <a:p>
            <a:pPr lvl="1">
              <a:spcAft>
                <a:spcPts val="1200"/>
              </a:spcAft>
            </a:pPr>
            <a:r>
              <a:rPr lang="en-US" sz="1900" dirty="0" smtClean="0"/>
              <a:t> </a:t>
            </a:r>
            <a:r>
              <a:rPr lang="en-US" sz="1900" dirty="0"/>
              <a:t>A</a:t>
            </a:r>
            <a:r>
              <a:rPr lang="en-US" sz="1900" dirty="0" smtClean="0"/>
              <a:t>vg. load impact of 10.8 kW, similar to ex ante impact of 10.2 kW in 2017</a:t>
            </a:r>
          </a:p>
          <a:p>
            <a:pPr lvl="1">
              <a:spcAft>
                <a:spcPts val="1200"/>
              </a:spcAft>
            </a:pPr>
            <a:r>
              <a:rPr lang="en-US" sz="1900" dirty="0" smtClean="0"/>
              <a:t>Aggregate load impact of 29 MW, similar to ex ante impact of 28 MW in 2017</a:t>
            </a:r>
          </a:p>
          <a:p>
            <a:pPr fontAlgn="ctr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774"/>
              </p:ext>
            </p:extLst>
          </p:nvPr>
        </p:nvGraphicFramePr>
        <p:xfrm>
          <a:off x="1535502" y="983408"/>
          <a:ext cx="5681273" cy="2495960"/>
        </p:xfrm>
        <a:graphic>
          <a:graphicData uri="http://schemas.openxmlformats.org/drawingml/2006/table">
            <a:tbl>
              <a:tblPr/>
              <a:tblGrid>
                <a:gridCol w="1377794"/>
                <a:gridCol w="653176"/>
                <a:gridCol w="887912"/>
                <a:gridCol w="898117"/>
                <a:gridCol w="1143058"/>
                <a:gridCol w="721216"/>
              </a:tblGrid>
              <a:tr h="603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Enrollment Forecast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Load Impact 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Percent Impact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</a:tr>
              <a:tr h="2365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Greater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than 200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Medium: 20 kW to 199.99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Small: Less than 20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86,082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Customers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04488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020" y="427672"/>
            <a:ext cx="8235915" cy="676706"/>
          </a:xfrm>
        </p:spPr>
        <p:txBody>
          <a:bodyPr/>
          <a:lstStyle/>
          <a:p>
            <a:r>
              <a:rPr lang="en-US" dirty="0" smtClean="0"/>
              <a:t>Comparison of 2015 SCE ex ante year estimates to </a:t>
            </a:r>
            <a:br>
              <a:rPr lang="en-US" dirty="0" smtClean="0"/>
            </a:br>
            <a:r>
              <a:rPr lang="en-US" dirty="0" smtClean="0"/>
              <a:t>prior year estimates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4028538"/>
            <a:ext cx="8238591" cy="2658434"/>
          </a:xfrm>
        </p:spPr>
        <p:txBody>
          <a:bodyPr>
            <a:noAutofit/>
          </a:bodyPr>
          <a:lstStyle/>
          <a:p>
            <a:r>
              <a:rPr lang="en-US" sz="1600" dirty="0" smtClean="0"/>
              <a:t>Large C&amp;I: </a:t>
            </a:r>
          </a:p>
          <a:p>
            <a:pPr lvl="1"/>
            <a:r>
              <a:rPr lang="en-US" sz="1400" dirty="0" smtClean="0"/>
              <a:t>Percent reductions in 2015 are 30% higher: 2014 estimates exhibited a negative relationship with temperature, and so percent impacts under ex ante conditions were relatively low</a:t>
            </a:r>
          </a:p>
          <a:p>
            <a:pPr lvl="1"/>
            <a:r>
              <a:rPr lang="en-US" sz="1600" dirty="0" smtClean="0"/>
              <a:t>2015 enrollment forecast is about 6% higher than in 2014</a:t>
            </a:r>
          </a:p>
          <a:p>
            <a:pPr lvl="1"/>
            <a:r>
              <a:rPr lang="en-US" sz="1600" dirty="0" smtClean="0"/>
              <a:t>Net </a:t>
            </a:r>
            <a:r>
              <a:rPr lang="en-US" sz="1400" dirty="0" smtClean="0"/>
              <a:t>effect in 2016 year forecast: </a:t>
            </a:r>
          </a:p>
          <a:p>
            <a:pPr lvl="2"/>
            <a:r>
              <a:rPr lang="en-US" sz="1200" dirty="0" smtClean="0"/>
              <a:t>38% higher than last year’s forecast for 1-in-10 weather conditions</a:t>
            </a:r>
          </a:p>
          <a:p>
            <a:pPr lvl="2"/>
            <a:r>
              <a:rPr lang="en-US" sz="1200" dirty="0" smtClean="0"/>
              <a:t>29% higher than last year’s forecast for 1-in-2 weather conditions</a:t>
            </a:r>
            <a:endParaRPr lang="en-US" sz="1400" dirty="0"/>
          </a:p>
          <a:p>
            <a:r>
              <a:rPr lang="en-US" sz="1600" dirty="0" smtClean="0"/>
              <a:t>SMB default was delayed a year from 2017 to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73860"/>
              </p:ext>
            </p:extLst>
          </p:nvPr>
        </p:nvGraphicFramePr>
        <p:xfrm>
          <a:off x="593725" y="1244787"/>
          <a:ext cx="7950200" cy="2600325"/>
        </p:xfrm>
        <a:graphic>
          <a:graphicData uri="http://schemas.openxmlformats.org/drawingml/2006/table">
            <a:tbl>
              <a:tblPr/>
              <a:tblGrid>
                <a:gridCol w="18542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667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Weather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Reference Loads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Percent Reductions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Impacts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Large: Greater than 200kW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Medium: 20 kW to 199.99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1,143.3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1,095.3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Small: Less than 20kW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215,205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215,205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Customers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252,657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2,297.4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252,657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2,202.9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277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SDG&amp;E Ex Ante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579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51" y="332796"/>
            <a:ext cx="8235915" cy="676706"/>
          </a:xfrm>
        </p:spPr>
        <p:txBody>
          <a:bodyPr/>
          <a:lstStyle/>
          <a:p>
            <a:r>
              <a:rPr lang="en-US" dirty="0" smtClean="0"/>
              <a:t>SDG&amp;E enrollment </a:t>
            </a:r>
            <a:r>
              <a:rPr lang="en-US" dirty="0"/>
              <a:t>p</a:t>
            </a:r>
            <a:r>
              <a:rPr lang="en-US" dirty="0" smtClean="0"/>
              <a:t>rojections by size, forecast year and month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4433973"/>
            <a:ext cx="8238591" cy="1786184"/>
          </a:xfrm>
        </p:spPr>
        <p:txBody>
          <a:bodyPr>
            <a:normAutofit/>
          </a:bodyPr>
          <a:lstStyle/>
          <a:p>
            <a:r>
              <a:rPr lang="en-US" sz="1900" dirty="0" smtClean="0"/>
              <a:t>Large C&amp;I forecast simply reflects the expected growth of SDG&amp;E large customer population</a:t>
            </a:r>
          </a:p>
          <a:p>
            <a:r>
              <a:rPr lang="en-US" sz="1900" dirty="0" smtClean="0"/>
              <a:t>In March 2016, medium C&amp;I customers with at least 24 months of experience on TOU rate will be defaulted onto CPP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173940"/>
              </p:ext>
            </p:extLst>
          </p:nvPr>
        </p:nvGraphicFramePr>
        <p:xfrm>
          <a:off x="373251" y="1220726"/>
          <a:ext cx="8235949" cy="3008830"/>
        </p:xfrm>
        <a:graphic>
          <a:graphicData uri="http://schemas.openxmlformats.org/drawingml/2006/table">
            <a:tbl>
              <a:tblPr/>
              <a:tblGrid>
                <a:gridCol w="873152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  <a:gridCol w="566369"/>
              </a:tblGrid>
              <a:tr h="176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Jan.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Feb.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Mar.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Apr.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May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Jun.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Jul.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Aug.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Sep.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Oct.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Nov.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Dec.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</a:tr>
              <a:tr h="1769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Large: Greater than 200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1,268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1,425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Medium: 20 kW to 199.99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Small: Less than 20 kW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Customers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1,207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20,579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20,580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20,583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18,559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18,560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18,561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17,670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17,673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17,677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17,678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17,679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17,681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17,682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17,684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17,685</a:t>
                      </a:r>
                    </a:p>
                  </a:txBody>
                  <a:tcPr marL="8850" marR="8850" marT="88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0020" y="6357038"/>
            <a:ext cx="7716650" cy="36420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Note: 2015 values are actual from the average event; 2016 and beyond are forecasted.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468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41" y="0"/>
            <a:ext cx="8235915" cy="676706"/>
          </a:xfrm>
        </p:spPr>
        <p:txBody>
          <a:bodyPr/>
          <a:lstStyle/>
          <a:p>
            <a:r>
              <a:rPr lang="en-US" dirty="0" smtClean="0"/>
              <a:t>SDG&amp;E ex </a:t>
            </a:r>
            <a:r>
              <a:rPr lang="en-US" dirty="0"/>
              <a:t>a</a:t>
            </a:r>
            <a:r>
              <a:rPr lang="en-US" dirty="0" smtClean="0"/>
              <a:t>nte </a:t>
            </a:r>
            <a:r>
              <a:rPr lang="en-US" dirty="0"/>
              <a:t>i</a:t>
            </a:r>
            <a:r>
              <a:rPr lang="en-US" dirty="0" smtClean="0"/>
              <a:t>mpacts: August 1-in-2 SDG&amp;E weather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3761116"/>
            <a:ext cx="8238591" cy="281221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1800" dirty="0" smtClean="0"/>
              <a:t>Ex ante impacts use RA window of 1-6 PM, which is shorter than SDG&amp;E’s CPP program window of 11AM – 6PM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On average, the ex post event day, large customers yielded:</a:t>
            </a:r>
          </a:p>
          <a:p>
            <a:pPr lvl="1">
              <a:spcAft>
                <a:spcPts val="1200"/>
              </a:spcAft>
            </a:pPr>
            <a:r>
              <a:rPr lang="en-US" sz="1400" dirty="0" smtClean="0"/>
              <a:t> </a:t>
            </a:r>
            <a:r>
              <a:rPr lang="en-US" sz="1400" dirty="0"/>
              <a:t>A</a:t>
            </a:r>
            <a:r>
              <a:rPr lang="en-US" sz="1400" dirty="0" smtClean="0"/>
              <a:t>vg. load impact of 21 kW, higher than ex ante impact of 17.4 kW in 2017</a:t>
            </a:r>
          </a:p>
          <a:p>
            <a:pPr lvl="1">
              <a:spcAft>
                <a:spcPts val="1200"/>
              </a:spcAft>
            </a:pPr>
            <a:r>
              <a:rPr lang="en-US" sz="1400" dirty="0" smtClean="0"/>
              <a:t>Aggregate load impact of 25 MW, higher than ex ante aggregate impact of 22 MW in 2017</a:t>
            </a:r>
          </a:p>
          <a:p>
            <a:pPr lvl="1">
              <a:spcAft>
                <a:spcPts val="1200"/>
              </a:spcAft>
            </a:pPr>
            <a:r>
              <a:rPr lang="en-US" sz="1400" dirty="0" smtClean="0"/>
              <a:t>Smaller ex ante impacts due to higher ex post temperatures (avg. event day mean17 was 83.2, while mean17 for 1-in-2 event day SDG&amp;E weather was 72.5)—this is a very significant difference in temperature that strongly influences the results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393470"/>
              </p:ext>
            </p:extLst>
          </p:nvPr>
        </p:nvGraphicFramePr>
        <p:xfrm>
          <a:off x="1233576" y="905776"/>
          <a:ext cx="6193767" cy="2596546"/>
        </p:xfrm>
        <a:graphic>
          <a:graphicData uri="http://schemas.openxmlformats.org/drawingml/2006/table">
            <a:tbl>
              <a:tblPr/>
              <a:tblGrid>
                <a:gridCol w="1502081"/>
                <a:gridCol w="712098"/>
                <a:gridCol w="968008"/>
                <a:gridCol w="979134"/>
                <a:gridCol w="1246171"/>
                <a:gridCol w="786275"/>
              </a:tblGrid>
              <a:tr h="6276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Enrollment Forecast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Avg. Load Impact (kW)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Percent Impact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D0"/>
                    </a:solidFill>
                  </a:tcPr>
                </a:tc>
              </a:tr>
              <a:tr h="246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Greater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than 200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Medium: 20 kW to 199.99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Small: Less than 20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Customers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045550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10" y="366185"/>
            <a:ext cx="8235915" cy="676706"/>
          </a:xfrm>
        </p:spPr>
        <p:txBody>
          <a:bodyPr/>
          <a:lstStyle/>
          <a:p>
            <a:r>
              <a:rPr lang="en-US" dirty="0"/>
              <a:t>Comparison of 2015 </a:t>
            </a:r>
            <a:r>
              <a:rPr lang="en-US" dirty="0" smtClean="0"/>
              <a:t>SDG&amp;E ex </a:t>
            </a:r>
            <a:r>
              <a:rPr lang="en-US" dirty="0"/>
              <a:t>ante year estimates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prior </a:t>
            </a:r>
            <a:r>
              <a:rPr lang="en-US" dirty="0"/>
              <a:t>year estimates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4045789"/>
            <a:ext cx="8238591" cy="257067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Large:</a:t>
            </a:r>
          </a:p>
          <a:p>
            <a:pPr lvl="1"/>
            <a:r>
              <a:rPr lang="en-US" sz="1500" dirty="0" smtClean="0"/>
              <a:t>Accounts, percent reductions similar across years</a:t>
            </a:r>
          </a:p>
          <a:p>
            <a:pPr lvl="1"/>
            <a:r>
              <a:rPr lang="en-US" sz="1500" dirty="0" smtClean="0"/>
              <a:t>Reference loads lower in 2015 so impacts are slightly lower.</a:t>
            </a:r>
          </a:p>
          <a:p>
            <a:r>
              <a:rPr lang="en-US" sz="1900" dirty="0" smtClean="0"/>
              <a:t>SMB:</a:t>
            </a:r>
          </a:p>
          <a:p>
            <a:pPr lvl="1"/>
            <a:r>
              <a:rPr lang="en-US" sz="1500" dirty="0" smtClean="0"/>
              <a:t>Realized percent reductions are lower than previously assumed</a:t>
            </a:r>
          </a:p>
          <a:p>
            <a:pPr lvl="1"/>
            <a:r>
              <a:rPr lang="en-US" sz="1500" dirty="0" smtClean="0"/>
              <a:t>Enrollment is higher in 2015</a:t>
            </a:r>
          </a:p>
          <a:p>
            <a:r>
              <a:rPr lang="en-US" sz="1900" dirty="0" smtClean="0"/>
              <a:t>Net effect is 18% reduction in load impacts for August 2017 1-in-2 year weather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149018"/>
              </p:ext>
            </p:extLst>
          </p:nvPr>
        </p:nvGraphicFramePr>
        <p:xfrm>
          <a:off x="308009" y="1223315"/>
          <a:ext cx="8235916" cy="2581275"/>
        </p:xfrm>
        <a:graphic>
          <a:graphicData uri="http://schemas.openxmlformats.org/drawingml/2006/table">
            <a:tbl>
              <a:tblPr/>
              <a:tblGrid>
                <a:gridCol w="1920836"/>
                <a:gridCol w="631508"/>
                <a:gridCol w="631508"/>
                <a:gridCol w="631508"/>
                <a:gridCol w="631508"/>
                <a:gridCol w="631508"/>
                <a:gridCol w="631508"/>
                <a:gridCol w="631508"/>
                <a:gridCol w="631508"/>
                <a:gridCol w="631508"/>
                <a:gridCol w="631508"/>
              </a:tblGrid>
              <a:tr h="4476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Weather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Accounts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Reference Loads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Percent Reductions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Aggregate Impacts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Estimates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2014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 Load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D"/>
                    </a:solidFill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Large: Greater than 200kW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Medium: 20 kW to 199.99 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17,276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Small: Less than 20kW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Customers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1-in-2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476546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85" y="2598"/>
            <a:ext cx="8235915" cy="676706"/>
          </a:xfrm>
        </p:spPr>
        <p:txBody>
          <a:bodyPr/>
          <a:lstStyle/>
          <a:p>
            <a:r>
              <a:rPr lang="en-US" dirty="0" smtClean="0"/>
              <a:t>Conclusions and Recommendations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964200"/>
            <a:ext cx="8238591" cy="55352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Ex </a:t>
            </a:r>
            <a:r>
              <a:rPr lang="en-US" sz="2000" dirty="0"/>
              <a:t>post and ex ante impacts for SCE and SDG&amp;E were generally </a:t>
            </a:r>
            <a:r>
              <a:rPr lang="en-US" sz="2000" dirty="0" smtClean="0"/>
              <a:t>comparable to prior years for </a:t>
            </a:r>
            <a:r>
              <a:rPr lang="en-US" sz="2000" dirty="0"/>
              <a:t>large existing </a:t>
            </a:r>
            <a:r>
              <a:rPr lang="en-US" sz="2000" dirty="0" smtClean="0"/>
              <a:t>customers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PG&amp;E </a:t>
            </a:r>
            <a:r>
              <a:rPr lang="en-US" sz="2000" dirty="0"/>
              <a:t>experienced significant changes in the population of customers, and in the number and timing of </a:t>
            </a:r>
            <a:r>
              <a:rPr lang="en-US" sz="2000" dirty="0" smtClean="0"/>
              <a:t>events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First wave of default SMB customers at PG&amp;E, influx of additional large default customers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PG&amp;E </a:t>
            </a:r>
            <a:r>
              <a:rPr lang="en-US" sz="1600" dirty="0"/>
              <a:t>also increased the number of events from 10 in 2014 to 15 in </a:t>
            </a:r>
            <a:r>
              <a:rPr lang="en-US" sz="1600" dirty="0" smtClean="0"/>
              <a:t>2015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Lower performance in later events is </a:t>
            </a:r>
            <a:r>
              <a:rPr lang="en-US" sz="1600" dirty="0"/>
              <a:t>possibly due to a combination of seasonality for certain industries, and event </a:t>
            </a:r>
            <a:r>
              <a:rPr lang="en-US" sz="1600" dirty="0" smtClean="0"/>
              <a:t>fatigue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1900" dirty="0" smtClean="0"/>
              <a:t>Recommendations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Compare </a:t>
            </a:r>
            <a:r>
              <a:rPr lang="en-US" sz="1600" dirty="0"/>
              <a:t>the performance of the newly defaulted </a:t>
            </a:r>
            <a:r>
              <a:rPr lang="en-US" sz="1600" dirty="0" smtClean="0"/>
              <a:t>SMB customers in 2016 to </a:t>
            </a:r>
            <a:r>
              <a:rPr lang="en-US" sz="1600" dirty="0"/>
              <a:t>customers defaulted in 2015 to determine if the </a:t>
            </a:r>
            <a:r>
              <a:rPr lang="en-US" sz="1600" dirty="0" smtClean="0"/>
              <a:t>inconsistent early event </a:t>
            </a:r>
            <a:r>
              <a:rPr lang="en-US" sz="1600" dirty="0"/>
              <a:t>performance was seasonal, industry related, or perhaps related to learning or </a:t>
            </a:r>
            <a:r>
              <a:rPr lang="en-US" sz="1600" dirty="0" smtClean="0"/>
              <a:t>awareness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dirty="0" smtClean="0"/>
              <a:t>Consider developing </a:t>
            </a:r>
            <a:r>
              <a:rPr lang="en-US" sz="1600" dirty="0"/>
              <a:t>an experimental design to vary the number and timing of event dispatches across customers for the 2016 event season to learn more about the effects of seasonality and possible event </a:t>
            </a:r>
            <a:r>
              <a:rPr lang="en-US" sz="1600" dirty="0" smtClean="0"/>
              <a:t>fatigue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53713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Nexant, Inc.</a:t>
            </a:r>
            <a:br>
              <a:rPr lang="en-US" dirty="0"/>
            </a:br>
            <a:r>
              <a:rPr lang="en-US" dirty="0"/>
              <a:t>101 Montgomery St., 15th Floor</a:t>
            </a:r>
            <a:br>
              <a:rPr lang="en-US" dirty="0"/>
            </a:br>
            <a:r>
              <a:rPr lang="en-US" dirty="0"/>
              <a:t>San Francisco, CA 94104</a:t>
            </a:r>
            <a:br>
              <a:rPr lang="en-US" dirty="0"/>
            </a:br>
            <a:r>
              <a:rPr lang="en-US" dirty="0"/>
              <a:t>415-777-0707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comments or questions, contact: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Eric Bell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Managing Consultant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ebell@nexant.com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Marshall Blundell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Consultant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3"/>
              </a:rPr>
              <a:t>mblundell@nexant.com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11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85" y="4915"/>
            <a:ext cx="8235915" cy="676706"/>
          </a:xfrm>
        </p:spPr>
        <p:txBody>
          <a:bodyPr/>
          <a:lstStyle/>
          <a:p>
            <a:r>
              <a:rPr lang="en-US" dirty="0" smtClean="0"/>
              <a:t>Hours </a:t>
            </a:r>
            <a:r>
              <a:rPr lang="en-US" dirty="0"/>
              <a:t>of </a:t>
            </a:r>
            <a:r>
              <a:rPr lang="en-US" dirty="0" smtClean="0"/>
              <a:t>Availability </a:t>
            </a:r>
            <a:r>
              <a:rPr lang="en-US" dirty="0"/>
              <a:t>and </a:t>
            </a:r>
            <a:r>
              <a:rPr lang="en-US" dirty="0" smtClean="0"/>
              <a:t>Actual Use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326930"/>
              </p:ext>
            </p:extLst>
          </p:nvPr>
        </p:nvGraphicFramePr>
        <p:xfrm>
          <a:off x="447675" y="1314450"/>
          <a:ext cx="8239125" cy="153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/>
                <a:gridCol w="1647825"/>
                <a:gridCol w="1647825"/>
                <a:gridCol w="1647825"/>
                <a:gridCol w="1647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Utility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Hours of Availability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Hours of Actual Use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No. of Available Dispatches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No. of Actual Dispatches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PG&amp;E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SDG&amp;E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8535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 Post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993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020" y="113292"/>
            <a:ext cx="8235915" cy="945849"/>
          </a:xfrm>
        </p:spPr>
        <p:txBody>
          <a:bodyPr/>
          <a:lstStyle/>
          <a:p>
            <a:r>
              <a:rPr lang="en-US" dirty="0" smtClean="0"/>
              <a:t>Methodology for large default customers consistent across utilities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236183"/>
            <a:ext cx="8238591" cy="481145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 smtClean="0"/>
              <a:t>Large C&amp;I Customers: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Used matched control groups with difference-in-differences panel regressions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Yields unbiased results for average event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Matches evaluated using out-of-sample testing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Load impacts for customers that are large or idiosyncratic for which matching was not successful were estimated using individual customer regressions (very few)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 smtClean="0"/>
              <a:t>Default SMB Customers (PG&amp;E only)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Methodology same as above but all customers successfully matched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Homogeneous population and availability of large control group facilitated finding similar control group counterparts for all customers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 smtClean="0"/>
              <a:t>SCE and SDG&amp;E do not yet have default SMB customers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675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PG&amp;E Ex Post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 C&amp;I Customers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5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0885" y="514087"/>
            <a:ext cx="8235915" cy="831779"/>
          </a:xfrm>
        </p:spPr>
        <p:txBody>
          <a:bodyPr/>
          <a:lstStyle/>
          <a:p>
            <a:r>
              <a:rPr lang="en-US" dirty="0" smtClean="0"/>
              <a:t>PG&amp;E’s average load reduction for large C&amp;I customers was 5.3%, or 30 MW across the 15 event days in June-September 2015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46" y="1488117"/>
            <a:ext cx="8561307" cy="492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667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08" y="25418"/>
            <a:ext cx="8235915" cy="676706"/>
          </a:xfrm>
        </p:spPr>
        <p:txBody>
          <a:bodyPr/>
          <a:lstStyle/>
          <a:p>
            <a:r>
              <a:rPr lang="en-US" dirty="0" smtClean="0"/>
              <a:t>Event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807771"/>
            <a:ext cx="8238591" cy="48114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/>
              <a:t>PDP was called for 15 events in 2015, compared to 10 in 2014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Most events were clustered into groups of sequential event days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Significant differences between 2014 and 2015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2014: 7 out of the 10 events were in July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2015: events were distributed more evenly from June through September 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28579" y="1282538"/>
            <a:ext cx="991590" cy="23750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97169"/>
              </p:ext>
            </p:extLst>
          </p:nvPr>
        </p:nvGraphicFramePr>
        <p:xfrm>
          <a:off x="236220" y="2774271"/>
          <a:ext cx="8671560" cy="4063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13383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xant PowerPoint Template">
  <a:themeElements>
    <a:clrScheme name="Nexant_PP">
      <a:dk1>
        <a:srgbClr val="464749"/>
      </a:dk1>
      <a:lt1>
        <a:sysClr val="window" lastClr="FFFFFF"/>
      </a:lt1>
      <a:dk2>
        <a:srgbClr val="0070CD"/>
      </a:dk2>
      <a:lt2>
        <a:srgbClr val="C7C9CB"/>
      </a:lt2>
      <a:accent1>
        <a:srgbClr val="0070CD"/>
      </a:accent1>
      <a:accent2>
        <a:srgbClr val="77BC1F"/>
      </a:accent2>
      <a:accent3>
        <a:srgbClr val="FB9E4C"/>
      </a:accent3>
      <a:accent4>
        <a:srgbClr val="5A5B5E"/>
      </a:accent4>
      <a:accent5>
        <a:srgbClr val="818386"/>
      </a:accent5>
      <a:accent6>
        <a:srgbClr val="FB9E4C"/>
      </a:accent6>
      <a:hlink>
        <a:srgbClr val="77BC1F"/>
      </a:hlink>
      <a:folHlink>
        <a:srgbClr val="77BC1F"/>
      </a:folHlink>
    </a:clrScheme>
    <a:fontScheme name="Nexan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sz="18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Nexant PowerPoint Template</Template>
  <TotalTime>8938</TotalTime>
  <Words>4816</Words>
  <Application>Microsoft Office PowerPoint</Application>
  <PresentationFormat>Letter Paper (8.5x11 in)</PresentationFormat>
  <Paragraphs>2304</Paragraphs>
  <Slides>38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Nexant PowerPoint Template</vt:lpstr>
      <vt:lpstr>2015 California Statewide Critical Peak Pricing Evaluation</vt:lpstr>
      <vt:lpstr>Program Description</vt:lpstr>
      <vt:lpstr>Program Description</vt:lpstr>
      <vt:lpstr>Hours of Availability and Actual Use</vt:lpstr>
      <vt:lpstr>Ex Post Methodology</vt:lpstr>
      <vt:lpstr>Methodology for large default customers consistent across utilities</vt:lpstr>
      <vt:lpstr>PG&amp;E Ex Post Results</vt:lpstr>
      <vt:lpstr>PG&amp;E’s average load reduction for large C&amp;I customers was 5.3%, or 30 MW across the 15 event days in June-September 2015</vt:lpstr>
      <vt:lpstr>Event Summary</vt:lpstr>
      <vt:lpstr>2014 vs 2015 Comparison: Persistent Customers</vt:lpstr>
      <vt:lpstr>PG&amp;E detailed event load impacts- Large C&amp;I</vt:lpstr>
      <vt:lpstr>PG&amp;E Ex Post Results</vt:lpstr>
      <vt:lpstr>PG&amp;E’s average load reduction for SMB customers was 0.8%, or 5.8 MW across the 15 event days in June-September 2015</vt:lpstr>
      <vt:lpstr>PG&amp;E detailed event load impacts- SMB Customers</vt:lpstr>
      <vt:lpstr>PG&amp;E Ex Post Results</vt:lpstr>
      <vt:lpstr>PG&amp;E detailed event load impacts- All Customers</vt:lpstr>
      <vt:lpstr>SCE Ex Post Results</vt:lpstr>
      <vt:lpstr>SCE’s average load reduction was 5.0%, or 29 MW across the 12 event days in July-September 2015</vt:lpstr>
      <vt:lpstr>SCE detailed event load impacts- Large C&amp;I</vt:lpstr>
      <vt:lpstr>SDG&amp;E Ex Post Results</vt:lpstr>
      <vt:lpstr>SDG&amp;E’s average load reduction was 8.3%, or 25 MW across the 5 event days in August-September 2015</vt:lpstr>
      <vt:lpstr>SDG&amp;E detailed event load impacts- Large C&amp;I</vt:lpstr>
      <vt:lpstr>Ex Ante Methodology</vt:lpstr>
      <vt:lpstr>Ex ante estimates relied on available historical data</vt:lpstr>
      <vt:lpstr>PG&amp;E Ex Ante Results</vt:lpstr>
      <vt:lpstr>PG&amp;E Enrollment Projections by Size,  Forecast Year and Month</vt:lpstr>
      <vt:lpstr>PG&amp;E Ex Ante Impacts: August 1-in-2 PG&amp;E Weather</vt:lpstr>
      <vt:lpstr>Comparison of 2015 PG&amp;E ex ante year estimates to  prior year estimates</vt:lpstr>
      <vt:lpstr>SCE Ex Ante Results</vt:lpstr>
      <vt:lpstr>SCE enrollment projections by size, forecast year and month</vt:lpstr>
      <vt:lpstr>SCE ex ante impacts: August 1-in-2 SCE weather</vt:lpstr>
      <vt:lpstr>Comparison of 2015 SCE ex ante year estimates to  prior year estimates</vt:lpstr>
      <vt:lpstr>SDG&amp;E Ex Ante Results</vt:lpstr>
      <vt:lpstr>SDG&amp;E enrollment projections by size, forecast year and month</vt:lpstr>
      <vt:lpstr>SDG&amp;E ex ante impacts: August 1-in-2 SDG&amp;E weather</vt:lpstr>
      <vt:lpstr>Comparison of 2015 SDG&amp;E ex ante year estimates to  prior year estimates</vt:lpstr>
      <vt:lpstr>Conclusions and Recommendations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California Statewide Critical Peak Pricing Evaluation</dc:title>
  <dc:creator>Blundell, Marshall</dc:creator>
  <cp:lastModifiedBy>Chow, Dorris</cp:lastModifiedBy>
  <cp:revision>89</cp:revision>
  <dcterms:created xsi:type="dcterms:W3CDTF">2016-04-12T18:36:10Z</dcterms:created>
  <dcterms:modified xsi:type="dcterms:W3CDTF">2016-05-06T20:36:12Z</dcterms:modified>
</cp:coreProperties>
</file>