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4">
  <p:sldMasterIdLst>
    <p:sldMasterId id="2147483648" r:id="rId1"/>
  </p:sldMasterIdLst>
  <p:notesMasterIdLst>
    <p:notesMasterId r:id="rId34"/>
  </p:notesMasterIdLst>
  <p:handoutMasterIdLst>
    <p:handoutMasterId r:id="rId35"/>
  </p:handoutMasterIdLst>
  <p:sldIdLst>
    <p:sldId id="289" r:id="rId2"/>
    <p:sldId id="343" r:id="rId3"/>
    <p:sldId id="356" r:id="rId4"/>
    <p:sldId id="381" r:id="rId5"/>
    <p:sldId id="385" r:id="rId6"/>
    <p:sldId id="364" r:id="rId7"/>
    <p:sldId id="345" r:id="rId8"/>
    <p:sldId id="366" r:id="rId9"/>
    <p:sldId id="367" r:id="rId10"/>
    <p:sldId id="398" r:id="rId11"/>
    <p:sldId id="349" r:id="rId12"/>
    <p:sldId id="346" r:id="rId13"/>
    <p:sldId id="351" r:id="rId14"/>
    <p:sldId id="368" r:id="rId15"/>
    <p:sldId id="371" r:id="rId16"/>
    <p:sldId id="390" r:id="rId17"/>
    <p:sldId id="369" r:id="rId18"/>
    <p:sldId id="374" r:id="rId19"/>
    <p:sldId id="378" r:id="rId20"/>
    <p:sldId id="377" r:id="rId21"/>
    <p:sldId id="394" r:id="rId22"/>
    <p:sldId id="396" r:id="rId23"/>
    <p:sldId id="395" r:id="rId24"/>
    <p:sldId id="397" r:id="rId25"/>
    <p:sldId id="300" r:id="rId26"/>
    <p:sldId id="383" r:id="rId27"/>
    <p:sldId id="384" r:id="rId28"/>
    <p:sldId id="387" r:id="rId29"/>
    <p:sldId id="388" r:id="rId30"/>
    <p:sldId id="389" r:id="rId31"/>
    <p:sldId id="391" r:id="rId32"/>
    <p:sldId id="393" r:id="rId33"/>
  </p:sldIdLst>
  <p:sldSz cx="9144000" cy="6858000" type="letter"/>
  <p:notesSz cx="7077075" cy="9363075"/>
  <p:defaultTextStyle>
    <a:defPPr>
      <a:defRPr lang="en-US"/>
    </a:defPPr>
    <a:lvl1pPr marL="0" algn="l" defTabSz="457144" rtl="0" eaLnBrk="1" latinLnBrk="0" hangingPunct="1">
      <a:defRPr sz="1800" kern="1200">
        <a:solidFill>
          <a:schemeClr val="tx1"/>
        </a:solidFill>
        <a:latin typeface="+mn-lt"/>
        <a:ea typeface="+mn-ea"/>
        <a:cs typeface="+mn-cs"/>
      </a:defRPr>
    </a:lvl1pPr>
    <a:lvl2pPr marL="457144" algn="l" defTabSz="457144" rtl="0" eaLnBrk="1" latinLnBrk="0" hangingPunct="1">
      <a:defRPr sz="1800" kern="1200">
        <a:solidFill>
          <a:schemeClr val="tx1"/>
        </a:solidFill>
        <a:latin typeface="+mn-lt"/>
        <a:ea typeface="+mn-ea"/>
        <a:cs typeface="+mn-cs"/>
      </a:defRPr>
    </a:lvl2pPr>
    <a:lvl3pPr marL="914287" algn="l" defTabSz="457144" rtl="0" eaLnBrk="1" latinLnBrk="0" hangingPunct="1">
      <a:defRPr sz="1800" kern="1200">
        <a:solidFill>
          <a:schemeClr val="tx1"/>
        </a:solidFill>
        <a:latin typeface="+mn-lt"/>
        <a:ea typeface="+mn-ea"/>
        <a:cs typeface="+mn-cs"/>
      </a:defRPr>
    </a:lvl3pPr>
    <a:lvl4pPr marL="1371431" algn="l" defTabSz="457144" rtl="0" eaLnBrk="1" latinLnBrk="0" hangingPunct="1">
      <a:defRPr sz="1800" kern="1200">
        <a:solidFill>
          <a:schemeClr val="tx1"/>
        </a:solidFill>
        <a:latin typeface="+mn-lt"/>
        <a:ea typeface="+mn-ea"/>
        <a:cs typeface="+mn-cs"/>
      </a:defRPr>
    </a:lvl4pPr>
    <a:lvl5pPr marL="1828574" algn="l" defTabSz="457144" rtl="0" eaLnBrk="1" latinLnBrk="0" hangingPunct="1">
      <a:defRPr sz="1800" kern="1200">
        <a:solidFill>
          <a:schemeClr val="tx1"/>
        </a:solidFill>
        <a:latin typeface="+mn-lt"/>
        <a:ea typeface="+mn-ea"/>
        <a:cs typeface="+mn-cs"/>
      </a:defRPr>
    </a:lvl5pPr>
    <a:lvl6pPr marL="2285717" algn="l" defTabSz="457144" rtl="0" eaLnBrk="1" latinLnBrk="0" hangingPunct="1">
      <a:defRPr sz="1800" kern="1200">
        <a:solidFill>
          <a:schemeClr val="tx1"/>
        </a:solidFill>
        <a:latin typeface="+mn-lt"/>
        <a:ea typeface="+mn-ea"/>
        <a:cs typeface="+mn-cs"/>
      </a:defRPr>
    </a:lvl6pPr>
    <a:lvl7pPr marL="2742861" algn="l" defTabSz="457144" rtl="0" eaLnBrk="1" latinLnBrk="0" hangingPunct="1">
      <a:defRPr sz="1800" kern="1200">
        <a:solidFill>
          <a:schemeClr val="tx1"/>
        </a:solidFill>
        <a:latin typeface="+mn-lt"/>
        <a:ea typeface="+mn-ea"/>
        <a:cs typeface="+mn-cs"/>
      </a:defRPr>
    </a:lvl7pPr>
    <a:lvl8pPr marL="3200004" algn="l" defTabSz="457144" rtl="0" eaLnBrk="1" latinLnBrk="0" hangingPunct="1">
      <a:defRPr sz="1800" kern="1200">
        <a:solidFill>
          <a:schemeClr val="tx1"/>
        </a:solidFill>
        <a:latin typeface="+mn-lt"/>
        <a:ea typeface="+mn-ea"/>
        <a:cs typeface="+mn-cs"/>
      </a:defRPr>
    </a:lvl8pPr>
    <a:lvl9pPr marL="3657148" algn="l" defTabSz="457144"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ai, Jennifer" initials="JG" lastIdx="1" clrIdx="0"/>
  <p:cmAuthor id="1" name="Bell, Eric" initials="EB" lastIdx="4" clrIdx="1"/>
  <p:cmAuthor id="2" name="George, Stephen" initials="SG" lastIdx="4" clrIdx="2"/>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BC1F"/>
    <a:srgbClr val="000000"/>
    <a:srgbClr val="0070CD"/>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3855" autoAdjust="0"/>
    <p:restoredTop sz="90791" autoAdjust="0"/>
  </p:normalViewPr>
  <p:slideViewPr>
    <p:cSldViewPr snapToGrid="0" snapToObjects="1" showGuides="1">
      <p:cViewPr>
        <p:scale>
          <a:sx n="81" d="100"/>
          <a:sy n="81" d="100"/>
        </p:scale>
        <p:origin x="-335" y="0"/>
      </p:cViewPr>
      <p:guideLst>
        <p:guide orient="horz" pos="3150"/>
        <p:guide pos="291"/>
      </p:guideLst>
    </p:cSldViewPr>
  </p:slideViewPr>
  <p:notesTextViewPr>
    <p:cViewPr>
      <p:scale>
        <a:sx n="100" d="100"/>
        <a:sy n="100" d="100"/>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68154"/>
          </a:xfrm>
          <a:prstGeom prst="rect">
            <a:avLst/>
          </a:prstGeom>
        </p:spPr>
        <p:txBody>
          <a:bodyPr vert="horz" lIns="93936" tIns="46968" rIns="93936" bIns="46968" rtlCol="0"/>
          <a:lstStyle>
            <a:lvl1pPr algn="r">
              <a:defRPr sz="1200"/>
            </a:lvl1pPr>
          </a:lstStyle>
          <a:p>
            <a:fld id="{B007ED88-A3DE-6346-B89F-42FEE829C83F}" type="datetime1">
              <a:rPr lang="en-US" smtClean="0"/>
              <a:pPr/>
              <a:t>5/6/2016</a:t>
            </a:fld>
            <a:endParaRPr lang="en-US"/>
          </a:p>
        </p:txBody>
      </p:sp>
      <p:sp>
        <p:nvSpPr>
          <p:cNvPr id="4" name="Footer Placeholder 3"/>
          <p:cNvSpPr>
            <a:spLocks noGrp="1"/>
          </p:cNvSpPr>
          <p:nvPr>
            <p:ph type="ftr" sz="quarter" idx="2"/>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893296"/>
            <a:ext cx="3066733" cy="468154"/>
          </a:xfrm>
          <a:prstGeom prst="rect">
            <a:avLst/>
          </a:prstGeom>
        </p:spPr>
        <p:txBody>
          <a:bodyPr vert="horz" lIns="93936" tIns="46968" rIns="93936" bIns="46968" rtlCol="0" anchor="b"/>
          <a:lstStyle>
            <a:lvl1pPr algn="r">
              <a:defRPr sz="1200"/>
            </a:lvl1pPr>
          </a:lstStyle>
          <a:p>
            <a:fld id="{8C3B1715-F5D1-1143-A571-DB0067BDEA7E}" type="slidenum">
              <a:rPr lang="en-US" smtClean="0"/>
              <a:pPr/>
              <a:t>‹#›</a:t>
            </a:fld>
            <a:endParaRPr lang="en-US"/>
          </a:p>
        </p:txBody>
      </p:sp>
    </p:spTree>
    <p:extLst>
      <p:ext uri="{BB962C8B-B14F-4D97-AF65-F5344CB8AC3E}">
        <p14:creationId xmlns:p14="http://schemas.microsoft.com/office/powerpoint/2010/main" val="8938156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D18C8B96-99EB-F142-AF3F-550E1DF4348F}" type="datetime1">
              <a:rPr lang="en-US" smtClean="0"/>
              <a:pPr/>
              <a:t>5/6/2016</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FAA62965-E266-D34A-8021-2656AF3E099F}" type="slidenum">
              <a:rPr lang="en-US" smtClean="0"/>
              <a:pPr/>
              <a:t>‹#›</a:t>
            </a:fld>
            <a:endParaRPr lang="en-US"/>
          </a:p>
        </p:txBody>
      </p:sp>
    </p:spTree>
    <p:extLst>
      <p:ext uri="{BB962C8B-B14F-4D97-AF65-F5344CB8AC3E}">
        <p14:creationId xmlns:p14="http://schemas.microsoft.com/office/powerpoint/2010/main" val="2485025708"/>
      </p:ext>
    </p:extLst>
  </p:cSld>
  <p:clrMap bg1="lt1" tx1="dk1" bg2="lt2" tx2="dk2" accent1="accent1" accent2="accent2" accent3="accent3" accent4="accent4" accent5="accent5" accent6="accent6" hlink="hlink" folHlink="folHlink"/>
  <p:hf sldNum="0" hdr="0" ftr="0" dt="0"/>
  <p:notesStyle>
    <a:lvl1pPr marL="0" algn="l" defTabSz="400827" rtl="0" eaLnBrk="1" latinLnBrk="0" hangingPunct="1">
      <a:defRPr sz="1100" kern="1200">
        <a:solidFill>
          <a:schemeClr val="tx1"/>
        </a:solidFill>
        <a:latin typeface="+mn-lt"/>
        <a:ea typeface="+mn-ea"/>
        <a:cs typeface="+mn-cs"/>
      </a:defRPr>
    </a:lvl1pPr>
    <a:lvl2pPr marL="400827" algn="l" defTabSz="400827" rtl="0" eaLnBrk="1" latinLnBrk="0" hangingPunct="1">
      <a:defRPr sz="1100" kern="1200">
        <a:solidFill>
          <a:schemeClr val="tx1"/>
        </a:solidFill>
        <a:latin typeface="+mn-lt"/>
        <a:ea typeface="+mn-ea"/>
        <a:cs typeface="+mn-cs"/>
      </a:defRPr>
    </a:lvl2pPr>
    <a:lvl3pPr marL="801654" algn="l" defTabSz="400827" rtl="0" eaLnBrk="1" latinLnBrk="0" hangingPunct="1">
      <a:defRPr sz="1100" kern="1200">
        <a:solidFill>
          <a:schemeClr val="tx1"/>
        </a:solidFill>
        <a:latin typeface="+mn-lt"/>
        <a:ea typeface="+mn-ea"/>
        <a:cs typeface="+mn-cs"/>
      </a:defRPr>
    </a:lvl3pPr>
    <a:lvl4pPr marL="1202482" algn="l" defTabSz="400827" rtl="0" eaLnBrk="1" latinLnBrk="0" hangingPunct="1">
      <a:defRPr sz="1100" kern="1200">
        <a:solidFill>
          <a:schemeClr val="tx1"/>
        </a:solidFill>
        <a:latin typeface="+mn-lt"/>
        <a:ea typeface="+mn-ea"/>
        <a:cs typeface="+mn-cs"/>
      </a:defRPr>
    </a:lvl4pPr>
    <a:lvl5pPr marL="1603309" algn="l" defTabSz="400827" rtl="0" eaLnBrk="1" latinLnBrk="0" hangingPunct="1">
      <a:defRPr sz="1100" kern="1200">
        <a:solidFill>
          <a:schemeClr val="tx1"/>
        </a:solidFill>
        <a:latin typeface="+mn-lt"/>
        <a:ea typeface="+mn-ea"/>
        <a:cs typeface="+mn-cs"/>
      </a:defRPr>
    </a:lvl5pPr>
    <a:lvl6pPr marL="2004136" algn="l" defTabSz="400827" rtl="0" eaLnBrk="1" latinLnBrk="0" hangingPunct="1">
      <a:defRPr sz="1100" kern="1200">
        <a:solidFill>
          <a:schemeClr val="tx1"/>
        </a:solidFill>
        <a:latin typeface="+mn-lt"/>
        <a:ea typeface="+mn-ea"/>
        <a:cs typeface="+mn-cs"/>
      </a:defRPr>
    </a:lvl6pPr>
    <a:lvl7pPr marL="2404963" algn="l" defTabSz="400827" rtl="0" eaLnBrk="1" latinLnBrk="0" hangingPunct="1">
      <a:defRPr sz="1100" kern="1200">
        <a:solidFill>
          <a:schemeClr val="tx1"/>
        </a:solidFill>
        <a:latin typeface="+mn-lt"/>
        <a:ea typeface="+mn-ea"/>
        <a:cs typeface="+mn-cs"/>
      </a:defRPr>
    </a:lvl7pPr>
    <a:lvl8pPr marL="2805791" algn="l" defTabSz="400827" rtl="0" eaLnBrk="1" latinLnBrk="0" hangingPunct="1">
      <a:defRPr sz="1100" kern="1200">
        <a:solidFill>
          <a:schemeClr val="tx1"/>
        </a:solidFill>
        <a:latin typeface="+mn-lt"/>
        <a:ea typeface="+mn-ea"/>
        <a:cs typeface="+mn-cs"/>
      </a:defRPr>
    </a:lvl8pPr>
    <a:lvl9pPr marL="3206618" algn="l" defTabSz="400827"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Voiceover note: What SCE</a:t>
            </a:r>
            <a:r>
              <a:rPr lang="en-US" baseline="0" dirty="0" smtClean="0"/>
              <a:t> has traditionally called PCTs for this program are actually smart thermostats with many advanced features beyond a basic PCT.</a:t>
            </a:r>
            <a:endParaRPr lang="en-US" dirty="0"/>
          </a:p>
        </p:txBody>
      </p:sp>
    </p:spTree>
    <p:extLst>
      <p:ext uri="{BB962C8B-B14F-4D97-AF65-F5344CB8AC3E}">
        <p14:creationId xmlns:p14="http://schemas.microsoft.com/office/powerpoint/2010/main" val="71547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99247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73178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00827" rtl="0" eaLnBrk="1" fontAlgn="auto" latinLnBrk="0" hangingPunct="1">
              <a:lnSpc>
                <a:spcPct val="100000"/>
              </a:lnSpc>
              <a:spcBef>
                <a:spcPts val="0"/>
              </a:spcBef>
              <a:spcAft>
                <a:spcPts val="0"/>
              </a:spcAft>
              <a:buClrTx/>
              <a:buSzTx/>
              <a:buFontTx/>
              <a:buNone/>
              <a:tabLst/>
              <a:defRPr/>
            </a:pPr>
            <a:r>
              <a:rPr lang="en-US" sz="1100" dirty="0" smtClean="0"/>
              <a:t>The event start time of 2 PM results in the precooling occurring during the hour starting at 1 PM, which is inside the Resource Adequacy (RA) window of 1 PM to 6 PM</a:t>
            </a:r>
          </a:p>
          <a:p>
            <a:endParaRPr lang="en-US" dirty="0"/>
          </a:p>
        </p:txBody>
      </p:sp>
    </p:spTree>
    <p:extLst>
      <p:ext uri="{BB962C8B-B14F-4D97-AF65-F5344CB8AC3E}">
        <p14:creationId xmlns:p14="http://schemas.microsoft.com/office/powerpoint/2010/main" val="1624850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891843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Talking point- difference between SCE-specific and CAISO</a:t>
            </a:r>
            <a:r>
              <a:rPr lang="en-US" baseline="0" dirty="0" smtClean="0"/>
              <a:t> specific impacts are negligible</a:t>
            </a:r>
            <a:endParaRPr lang="en-US" dirty="0"/>
          </a:p>
        </p:txBody>
      </p:sp>
    </p:spTree>
    <p:extLst>
      <p:ext uri="{BB962C8B-B14F-4D97-AF65-F5344CB8AC3E}">
        <p14:creationId xmlns:p14="http://schemas.microsoft.com/office/powerpoint/2010/main" val="30179931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scale the August 17, 2015 average load impact (.74 kW) by the</a:t>
            </a:r>
            <a:r>
              <a:rPr lang="en-US" baseline="0" dirty="0" smtClean="0"/>
              <a:t> August 2017 enrollment forecast (23,644), the expected aggregate load impact would be 17.5 MW</a:t>
            </a:r>
            <a:endParaRPr lang="en-US" dirty="0"/>
          </a:p>
        </p:txBody>
      </p:sp>
    </p:spTree>
    <p:extLst>
      <p:ext uri="{BB962C8B-B14F-4D97-AF65-F5344CB8AC3E}">
        <p14:creationId xmlns:p14="http://schemas.microsoft.com/office/powerpoint/2010/main" val="20473276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00827"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effectLst/>
                <a:latin typeface="+mn-lt"/>
                <a:ea typeface="+mn-ea"/>
                <a:cs typeface="+mn-cs"/>
              </a:rPr>
              <a:t>The number of customers reflects the average event results. The average event is comprised of a combination of PTR events with and without a concurrent SDP event. With concurrent SDP events, the SDP customers are not included as participants for the PTR event. Based off this situation, the number of customers for the aggregate level results for the average event day will not reflect the total population of each of the sub-groups of enrolled customers.</a:t>
            </a:r>
          </a:p>
        </p:txBody>
      </p:sp>
    </p:spTree>
    <p:extLst>
      <p:ext uri="{BB962C8B-B14F-4D97-AF65-F5344CB8AC3E}">
        <p14:creationId xmlns:p14="http://schemas.microsoft.com/office/powerpoint/2010/main" val="30179931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Option A">
    <p:spTree>
      <p:nvGrpSpPr>
        <p:cNvPr id="1" name=""/>
        <p:cNvGrpSpPr/>
        <p:nvPr/>
      </p:nvGrpSpPr>
      <p:grpSpPr>
        <a:xfrm>
          <a:off x="0" y="0"/>
          <a:ext cx="0" cy="0"/>
          <a:chOff x="0" y="0"/>
          <a:chExt cx="0" cy="0"/>
        </a:xfrm>
      </p:grpSpPr>
      <p:sp>
        <p:nvSpPr>
          <p:cNvPr id="9" name="Rectangle 8"/>
          <p:cNvSpPr/>
          <p:nvPr userDrawn="1"/>
        </p:nvSpPr>
        <p:spPr bwMode="gray">
          <a:xfrm>
            <a:off x="0" y="1990820"/>
            <a:ext cx="9146716" cy="25069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GB" sz="900" dirty="0" smtClean="0">
              <a:latin typeface="Arial" pitchFamily="34" charset="0"/>
              <a:cs typeface="Arial" pitchFamily="34" charset="0"/>
            </a:endParaRPr>
          </a:p>
        </p:txBody>
      </p:sp>
      <p:sp>
        <p:nvSpPr>
          <p:cNvPr id="2" name="Title 1"/>
          <p:cNvSpPr>
            <a:spLocks noGrp="1"/>
          </p:cNvSpPr>
          <p:nvPr>
            <p:ph type="ctrTitle" hasCustomPrompt="1"/>
          </p:nvPr>
        </p:nvSpPr>
        <p:spPr>
          <a:xfrm>
            <a:off x="633967" y="2303238"/>
            <a:ext cx="5867399" cy="1298734"/>
          </a:xfrm>
        </p:spPr>
        <p:txBody>
          <a:bodyPr anchor="ctr"/>
          <a:lstStyle>
            <a:lvl1pPr>
              <a:lnSpc>
                <a:spcPct val="110000"/>
              </a:lnSpc>
              <a:defRPr>
                <a:solidFill>
                  <a:schemeClr val="bg1"/>
                </a:solidFill>
                <a:latin typeface="+mj-lt"/>
                <a:cs typeface="Arial"/>
              </a:defRPr>
            </a:lvl1pPr>
          </a:lstStyle>
          <a:p>
            <a:r>
              <a:rPr lang="en-US" dirty="0" smtClean="0"/>
              <a:t>&lt;Insert headline&gt;</a:t>
            </a:r>
            <a:endParaRPr lang="en-US" dirty="0"/>
          </a:p>
        </p:txBody>
      </p:sp>
      <p:sp>
        <p:nvSpPr>
          <p:cNvPr id="3" name="Subtitle 2"/>
          <p:cNvSpPr>
            <a:spLocks noGrp="1"/>
          </p:cNvSpPr>
          <p:nvPr>
            <p:ph type="subTitle" idx="1" hasCustomPrompt="1"/>
          </p:nvPr>
        </p:nvSpPr>
        <p:spPr>
          <a:xfrm>
            <a:off x="633967" y="3601971"/>
            <a:ext cx="5867399" cy="712537"/>
          </a:xfrm>
        </p:spPr>
        <p:txBody>
          <a:bodyPr/>
          <a:lstStyle>
            <a:lvl1pPr marL="0" indent="0" algn="l">
              <a:buNone/>
              <a:defRPr b="0">
                <a:solidFill>
                  <a:srgbClr val="FFFFFF"/>
                </a:solidFill>
              </a:defRPr>
            </a:lvl1pPr>
            <a:lvl2pPr marL="457144" indent="0" algn="ctr">
              <a:buNone/>
              <a:defRPr>
                <a:solidFill>
                  <a:schemeClr val="tx1">
                    <a:tint val="75000"/>
                  </a:schemeClr>
                </a:solidFill>
              </a:defRPr>
            </a:lvl2pPr>
            <a:lvl3pPr marL="914287" indent="0" algn="ctr">
              <a:buNone/>
              <a:defRPr>
                <a:solidFill>
                  <a:schemeClr val="tx1">
                    <a:tint val="75000"/>
                  </a:schemeClr>
                </a:solidFill>
              </a:defRPr>
            </a:lvl3pPr>
            <a:lvl4pPr marL="1371431" indent="0" algn="ctr">
              <a:buNone/>
              <a:defRPr>
                <a:solidFill>
                  <a:schemeClr val="tx1">
                    <a:tint val="75000"/>
                  </a:schemeClr>
                </a:solidFill>
              </a:defRPr>
            </a:lvl4pPr>
            <a:lvl5pPr marL="1828574" indent="0" algn="ctr">
              <a:buNone/>
              <a:defRPr>
                <a:solidFill>
                  <a:schemeClr val="tx1">
                    <a:tint val="75000"/>
                  </a:schemeClr>
                </a:solidFill>
              </a:defRPr>
            </a:lvl5pPr>
            <a:lvl6pPr marL="2285717" indent="0" algn="ctr">
              <a:buNone/>
              <a:defRPr>
                <a:solidFill>
                  <a:schemeClr val="tx1">
                    <a:tint val="75000"/>
                  </a:schemeClr>
                </a:solidFill>
              </a:defRPr>
            </a:lvl6pPr>
            <a:lvl7pPr marL="2742861" indent="0" algn="ctr">
              <a:buNone/>
              <a:defRPr>
                <a:solidFill>
                  <a:schemeClr val="tx1">
                    <a:tint val="75000"/>
                  </a:schemeClr>
                </a:solidFill>
              </a:defRPr>
            </a:lvl7pPr>
            <a:lvl8pPr marL="3200004" indent="0" algn="ctr">
              <a:buNone/>
              <a:defRPr>
                <a:solidFill>
                  <a:schemeClr val="tx1">
                    <a:tint val="75000"/>
                  </a:schemeClr>
                </a:solidFill>
              </a:defRPr>
            </a:lvl8pPr>
            <a:lvl9pPr marL="3657148" indent="0" algn="ctr">
              <a:buNone/>
              <a:defRPr>
                <a:solidFill>
                  <a:schemeClr val="tx1">
                    <a:tint val="75000"/>
                  </a:schemeClr>
                </a:solidFill>
              </a:defRPr>
            </a:lvl9pPr>
          </a:lstStyle>
          <a:p>
            <a:r>
              <a:rPr lang="en-US" dirty="0" smtClean="0"/>
              <a:t>&lt;Insert subtitle&gt;</a:t>
            </a:r>
            <a:endParaRPr lang="en-US" dirty="0"/>
          </a:p>
        </p:txBody>
      </p:sp>
      <p:pic>
        <p:nvPicPr>
          <p:cNvPr id="7" name="Picture 6" descr="Nexant_Tagline_Logo_PNG_colo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3425" y="388461"/>
            <a:ext cx="2517957" cy="1067595"/>
          </a:xfrm>
          <a:prstGeom prst="rect">
            <a:avLst/>
          </a:prstGeom>
        </p:spPr>
      </p:pic>
      <p:sp>
        <p:nvSpPr>
          <p:cNvPr id="5" name="Text Placeholder 4"/>
          <p:cNvSpPr>
            <a:spLocks noGrp="1"/>
          </p:cNvSpPr>
          <p:nvPr>
            <p:ph type="body" sz="quarter" idx="19" hasCustomPrompt="1"/>
          </p:nvPr>
        </p:nvSpPr>
        <p:spPr>
          <a:xfrm>
            <a:off x="633967" y="6244472"/>
            <a:ext cx="2118616" cy="472171"/>
          </a:xfrm>
        </p:spPr>
        <p:txBody>
          <a:bodyPr lIns="0"/>
          <a:lstStyle>
            <a:lvl1pPr marL="0" indent="0">
              <a:buNone/>
              <a:defRPr baseline="0">
                <a:solidFill>
                  <a:schemeClr val="tx2"/>
                </a:solidFill>
              </a:defRPr>
            </a:lvl1pPr>
          </a:lstStyle>
          <a:p>
            <a:pPr lvl="0"/>
            <a:r>
              <a:rPr lang="en-US" dirty="0" smtClean="0"/>
              <a:t>&lt;Insert date&gt;</a:t>
            </a:r>
            <a:endParaRPr lang="en-US" dirty="0"/>
          </a:p>
        </p:txBody>
      </p:sp>
      <p:sp>
        <p:nvSpPr>
          <p:cNvPr id="18" name="Text Placeholder 5"/>
          <p:cNvSpPr>
            <a:spLocks noGrp="1"/>
          </p:cNvSpPr>
          <p:nvPr>
            <p:ph type="body" sz="quarter" idx="15" hasCustomPrompt="1"/>
          </p:nvPr>
        </p:nvSpPr>
        <p:spPr bwMode="gray">
          <a:xfrm>
            <a:off x="633967" y="4975761"/>
            <a:ext cx="5792476" cy="200055"/>
          </a:xfrm>
          <a:prstGeom prst="rect">
            <a:avLst/>
          </a:prstGeom>
        </p:spPr>
        <p:txBody>
          <a:bodyPr vert="horz" wrap="square" lIns="0" tIns="0" rIns="0" bIns="0" rtlCol="0" anchor="t">
            <a:spAutoFit/>
          </a:bodyPr>
          <a:lstStyle>
            <a:lvl1pPr marL="0" indent="0">
              <a:lnSpc>
                <a:spcPct val="100000"/>
              </a:lnSpc>
              <a:buNone/>
              <a:defRPr lang="en-US" sz="1300" b="0" baseline="0" smtClean="0">
                <a:solidFill>
                  <a:schemeClr val="accent5"/>
                </a:solidFill>
                <a:latin typeface="Arial" pitchFamily="34" charset="0"/>
              </a:defRPr>
            </a:lvl1pPr>
            <a:lvl2pPr>
              <a:defRPr lang="en-US" smtClean="0"/>
            </a:lvl2pPr>
            <a:lvl3pPr>
              <a:defRPr lang="en-US" smtClean="0"/>
            </a:lvl3pPr>
            <a:lvl4pPr>
              <a:defRPr lang="en-US" smtClean="0"/>
            </a:lvl4pPr>
            <a:lvl5pPr>
              <a:defRPr lang="en-GB"/>
            </a:lvl5pPr>
          </a:lstStyle>
          <a:p>
            <a:pPr lvl="0"/>
            <a:r>
              <a:rPr lang="en-US" dirty="0" smtClean="0"/>
              <a:t>&lt;Insert Author or Prepared by &gt;</a:t>
            </a:r>
          </a:p>
        </p:txBody>
      </p:sp>
    </p:spTree>
    <p:extLst>
      <p:ext uri="{BB962C8B-B14F-4D97-AF65-F5344CB8AC3E}">
        <p14:creationId xmlns:p14="http://schemas.microsoft.com/office/powerpoint/2010/main" val="1195104765"/>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lumns: Phase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Three Columns with phase / process chevrons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11"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
        <p:nvSpPr>
          <p:cNvPr id="13" name="Content Placeholder 12"/>
          <p:cNvSpPr>
            <a:spLocks noGrp="1"/>
          </p:cNvSpPr>
          <p:nvPr>
            <p:ph sz="quarter" idx="24"/>
          </p:nvPr>
        </p:nvSpPr>
        <p:spPr>
          <a:xfrm>
            <a:off x="450885" y="1636874"/>
            <a:ext cx="2659678" cy="4488397"/>
          </a:xfrm>
          <a:ln>
            <a:no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25"/>
          </p:nvPr>
        </p:nvSpPr>
        <p:spPr>
          <a:xfrm>
            <a:off x="3234828" y="1636874"/>
            <a:ext cx="2659678" cy="4488397"/>
          </a:xfrm>
          <a:ln>
            <a:no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26"/>
          </p:nvPr>
        </p:nvSpPr>
        <p:spPr>
          <a:xfrm>
            <a:off x="6018772" y="1636874"/>
            <a:ext cx="2659678" cy="4488397"/>
          </a:xfrm>
          <a:ln>
            <a:no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2" name="Text Placeholder 21"/>
          <p:cNvSpPr>
            <a:spLocks noGrp="1"/>
          </p:cNvSpPr>
          <p:nvPr>
            <p:ph type="body" sz="quarter" idx="27" hasCustomPrompt="1"/>
          </p:nvPr>
        </p:nvSpPr>
        <p:spPr>
          <a:xfrm>
            <a:off x="450885" y="1282636"/>
            <a:ext cx="2659678" cy="354237"/>
          </a:xfrm>
          <a:prstGeom prst="chevron">
            <a:avLst/>
          </a:prstGeo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Phase 1</a:t>
            </a:r>
            <a:endParaRPr lang="en-US" dirty="0"/>
          </a:p>
        </p:txBody>
      </p:sp>
      <p:sp>
        <p:nvSpPr>
          <p:cNvPr id="23" name="Text Placeholder 21"/>
          <p:cNvSpPr>
            <a:spLocks noGrp="1"/>
          </p:cNvSpPr>
          <p:nvPr>
            <p:ph type="body" sz="quarter" idx="28" hasCustomPrompt="1"/>
          </p:nvPr>
        </p:nvSpPr>
        <p:spPr>
          <a:xfrm>
            <a:off x="3241294" y="1282637"/>
            <a:ext cx="2659678" cy="353695"/>
          </a:xfrm>
          <a:prstGeom prst="chevron">
            <a:avLst/>
          </a:prstGeo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Phase 2</a:t>
            </a:r>
            <a:endParaRPr lang="en-US" dirty="0"/>
          </a:p>
        </p:txBody>
      </p:sp>
      <p:sp>
        <p:nvSpPr>
          <p:cNvPr id="24" name="Text Placeholder 21"/>
          <p:cNvSpPr>
            <a:spLocks noGrp="1"/>
          </p:cNvSpPr>
          <p:nvPr>
            <p:ph type="body" sz="quarter" idx="29" hasCustomPrompt="1"/>
          </p:nvPr>
        </p:nvSpPr>
        <p:spPr>
          <a:xfrm>
            <a:off x="6018772" y="1282637"/>
            <a:ext cx="2659678" cy="353695"/>
          </a:xfrm>
          <a:prstGeom prst="chevron">
            <a:avLst/>
          </a:prstGeo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Phase 3</a:t>
            </a:r>
            <a:endParaRPr lang="en-US" dirty="0"/>
          </a:p>
        </p:txBody>
      </p:sp>
    </p:spTree>
    <p:extLst>
      <p:ext uri="{BB962C8B-B14F-4D97-AF65-F5344CB8AC3E}">
        <p14:creationId xmlns:p14="http://schemas.microsoft.com/office/powerpoint/2010/main" val="406536837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olumns: Theme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Two Columns with theme / category boxes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11"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
        <p:nvSpPr>
          <p:cNvPr id="13" name="Content Placeholder 12"/>
          <p:cNvSpPr>
            <a:spLocks noGrp="1"/>
          </p:cNvSpPr>
          <p:nvPr>
            <p:ph sz="quarter" idx="24"/>
          </p:nvPr>
        </p:nvSpPr>
        <p:spPr>
          <a:xfrm>
            <a:off x="450885" y="1636874"/>
            <a:ext cx="3989516" cy="4488397"/>
          </a:xfrm>
          <a:ln>
            <a:solidFill>
              <a:schemeClr val="bg2"/>
            </a:solid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Content Placeholder 16"/>
          <p:cNvSpPr>
            <a:spLocks noGrp="1"/>
          </p:cNvSpPr>
          <p:nvPr>
            <p:ph sz="quarter" idx="26"/>
          </p:nvPr>
        </p:nvSpPr>
        <p:spPr>
          <a:xfrm>
            <a:off x="4688116" y="1636874"/>
            <a:ext cx="3990334" cy="4488397"/>
          </a:xfrm>
          <a:ln>
            <a:solidFill>
              <a:schemeClr val="bg2"/>
            </a:solid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2" name="Text Placeholder 21"/>
          <p:cNvSpPr>
            <a:spLocks noGrp="1"/>
          </p:cNvSpPr>
          <p:nvPr>
            <p:ph type="body" sz="quarter" idx="27" hasCustomPrompt="1"/>
          </p:nvPr>
        </p:nvSpPr>
        <p:spPr>
          <a:xfrm>
            <a:off x="450885" y="1282636"/>
            <a:ext cx="3989516" cy="354237"/>
          </a:xfr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Theme 1</a:t>
            </a:r>
            <a:endParaRPr lang="en-US" dirty="0"/>
          </a:p>
        </p:txBody>
      </p:sp>
      <p:sp>
        <p:nvSpPr>
          <p:cNvPr id="24" name="Text Placeholder 21"/>
          <p:cNvSpPr>
            <a:spLocks noGrp="1"/>
          </p:cNvSpPr>
          <p:nvPr>
            <p:ph type="body" sz="quarter" idx="29" hasCustomPrompt="1"/>
          </p:nvPr>
        </p:nvSpPr>
        <p:spPr>
          <a:xfrm>
            <a:off x="4688116" y="1282637"/>
            <a:ext cx="3990334" cy="353695"/>
          </a:xfr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Theme 2</a:t>
            </a:r>
            <a:endParaRPr lang="en-US" dirty="0"/>
          </a:p>
        </p:txBody>
      </p:sp>
    </p:spTree>
    <p:extLst>
      <p:ext uri="{BB962C8B-B14F-4D97-AF65-F5344CB8AC3E}">
        <p14:creationId xmlns:p14="http://schemas.microsoft.com/office/powerpoint/2010/main" val="4287945623"/>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Columns: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Two Columns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11"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
        <p:nvSpPr>
          <p:cNvPr id="13" name="Content Placeholder 12"/>
          <p:cNvSpPr>
            <a:spLocks noGrp="1"/>
          </p:cNvSpPr>
          <p:nvPr>
            <p:ph sz="quarter" idx="24"/>
          </p:nvPr>
        </p:nvSpPr>
        <p:spPr>
          <a:xfrm>
            <a:off x="450885" y="1330398"/>
            <a:ext cx="3989516" cy="4794873"/>
          </a:xfrm>
          <a:ln>
            <a:no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Content Placeholder 16"/>
          <p:cNvSpPr>
            <a:spLocks noGrp="1"/>
          </p:cNvSpPr>
          <p:nvPr>
            <p:ph sz="quarter" idx="26"/>
          </p:nvPr>
        </p:nvSpPr>
        <p:spPr>
          <a:xfrm>
            <a:off x="4688116" y="1330398"/>
            <a:ext cx="3990334" cy="4794873"/>
          </a:xfrm>
          <a:ln>
            <a:no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7036458"/>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2 ev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Content Placeholder 2"/>
          <p:cNvSpPr>
            <a:spLocks noGrp="1"/>
          </p:cNvSpPr>
          <p:nvPr>
            <p:ph sz="half" idx="20"/>
          </p:nvPr>
        </p:nvSpPr>
        <p:spPr>
          <a:xfrm>
            <a:off x="4774940" y="1313818"/>
            <a:ext cx="3907949" cy="4812346"/>
          </a:xfrm>
        </p:spPr>
        <p:txBody>
          <a:bodyPr>
            <a:noAutofit/>
          </a:bodyPr>
          <a:lstStyle>
            <a:lvl1pPr>
              <a:defRPr sz="1600"/>
            </a:lvl1pPr>
            <a:lvl2pPr>
              <a:defRPr sz="1600"/>
            </a:lvl2pPr>
            <a:lvl3pPr>
              <a:lnSpc>
                <a:spcPct val="110000"/>
              </a:lnSpc>
              <a:defRPr sz="1400"/>
            </a:lvl3pPr>
            <a:lvl4pPr>
              <a:lnSpc>
                <a:spcPct val="110000"/>
              </a:lnSpc>
              <a:defRPr sz="1200"/>
            </a:lvl4pPr>
            <a:lvl5pPr>
              <a:lnSpc>
                <a:spcPct val="110000"/>
              </a:lnSpc>
              <a:defRPr sz="1200"/>
            </a:lvl5pPr>
            <a:lvl6pPr>
              <a:lnSpc>
                <a:spcPct val="110000"/>
              </a:lnSpc>
              <a:defRPr sz="1200">
                <a:solidFill>
                  <a:schemeClr val="tx1"/>
                </a:solidFill>
              </a:defRPr>
            </a:lvl6pPr>
            <a:lvl7pPr>
              <a:lnSpc>
                <a:spcPct val="110000"/>
              </a:lnSpc>
              <a:defRPr sz="1200">
                <a:solidFill>
                  <a:srgbClr val="464749"/>
                </a:solidFill>
              </a:defRPr>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6" name="Content Placeholder 2"/>
          <p:cNvSpPr>
            <a:spLocks noGrp="1"/>
          </p:cNvSpPr>
          <p:nvPr>
            <p:ph sz="half" idx="21"/>
          </p:nvPr>
        </p:nvSpPr>
        <p:spPr>
          <a:xfrm>
            <a:off x="450884" y="1313818"/>
            <a:ext cx="3911290" cy="4812346"/>
          </a:xfrm>
        </p:spPr>
        <p:txBody>
          <a:bodyPr>
            <a:noAutofit/>
          </a:bodyPr>
          <a:lstStyle>
            <a:lvl1pPr>
              <a:defRPr sz="1600"/>
            </a:lvl1pPr>
            <a:lvl2pPr>
              <a:defRPr sz="1600"/>
            </a:lvl2pPr>
            <a:lvl3pPr>
              <a:lnSpc>
                <a:spcPct val="110000"/>
              </a:lnSpc>
              <a:defRPr sz="1400"/>
            </a:lvl3pPr>
            <a:lvl4pPr>
              <a:lnSpc>
                <a:spcPct val="110000"/>
              </a:lnSpc>
              <a:defRPr sz="1200"/>
            </a:lvl4pPr>
            <a:lvl5pPr>
              <a:lnSpc>
                <a:spcPct val="110000"/>
              </a:lnSpc>
              <a:defRPr sz="1200"/>
            </a:lvl5pPr>
            <a:lvl6pPr>
              <a:lnSpc>
                <a:spcPct val="110000"/>
              </a:lnSpc>
              <a:defRPr sz="1200">
                <a:solidFill>
                  <a:schemeClr val="tx1"/>
                </a:solidFill>
              </a:defRPr>
            </a:lvl6pPr>
            <a:lvl7pPr>
              <a:lnSpc>
                <a:spcPct val="110000"/>
              </a:lnSpc>
              <a:defRPr sz="1200">
                <a:solidFill>
                  <a:srgbClr val="464749"/>
                </a:solidFill>
              </a:defRPr>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8"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Tree>
    <p:extLst>
      <p:ext uri="{BB962C8B-B14F-4D97-AF65-F5344CB8AC3E}">
        <p14:creationId xmlns:p14="http://schemas.microsoft.com/office/powerpoint/2010/main" val="2932882942"/>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2 even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Content Placeholder 2"/>
          <p:cNvSpPr>
            <a:spLocks noGrp="1"/>
          </p:cNvSpPr>
          <p:nvPr>
            <p:ph idx="18"/>
          </p:nvPr>
        </p:nvSpPr>
        <p:spPr>
          <a:xfrm>
            <a:off x="450884" y="1283177"/>
            <a:ext cx="3911290" cy="353696"/>
          </a:xfrm>
        </p:spPr>
        <p:txBody>
          <a:bodyPr/>
          <a:lstStyle>
            <a:lvl1pPr marL="0" indent="0">
              <a:buNone/>
              <a:defRPr>
                <a:solidFill>
                  <a:schemeClr val="tx1"/>
                </a:solidFill>
              </a:defRPr>
            </a:lvl1pPr>
          </a:lstStyle>
          <a:p>
            <a:pPr lvl="0"/>
            <a:r>
              <a:rPr lang="en-US" smtClean="0"/>
              <a:t>Click to edit Master text styles</a:t>
            </a:r>
          </a:p>
        </p:txBody>
      </p:sp>
      <p:sp>
        <p:nvSpPr>
          <p:cNvPr id="6" name="Content Placeholder 2"/>
          <p:cNvSpPr>
            <a:spLocks noGrp="1"/>
          </p:cNvSpPr>
          <p:nvPr>
            <p:ph idx="22"/>
          </p:nvPr>
        </p:nvSpPr>
        <p:spPr>
          <a:xfrm>
            <a:off x="4766886" y="1283177"/>
            <a:ext cx="3908351" cy="353696"/>
          </a:xfrm>
        </p:spPr>
        <p:txBody>
          <a:bodyPr/>
          <a:lstStyle>
            <a:lvl1pPr marL="0" indent="0">
              <a:buNone/>
              <a:defRPr>
                <a:solidFill>
                  <a:schemeClr val="tx1"/>
                </a:solidFill>
              </a:defRPr>
            </a:lvl1pPr>
          </a:lstStyle>
          <a:p>
            <a:pPr lvl="0"/>
            <a:r>
              <a:rPr lang="en-US" smtClean="0"/>
              <a:t>Click to edit Master text styles</a:t>
            </a:r>
          </a:p>
        </p:txBody>
      </p:sp>
      <p:sp>
        <p:nvSpPr>
          <p:cNvPr id="7" name="Content Placeholder 2"/>
          <p:cNvSpPr>
            <a:spLocks noGrp="1"/>
          </p:cNvSpPr>
          <p:nvPr>
            <p:ph sz="half" idx="23"/>
          </p:nvPr>
        </p:nvSpPr>
        <p:spPr>
          <a:xfrm>
            <a:off x="4766886" y="1636874"/>
            <a:ext cx="3908351" cy="4488397"/>
          </a:xfrm>
        </p:spPr>
        <p:txBody>
          <a:bodyPr>
            <a:noAutofit/>
          </a:bodyPr>
          <a:lstStyle>
            <a:lvl1pPr>
              <a:defRPr sz="1600"/>
            </a:lvl1pPr>
            <a:lvl2pPr>
              <a:defRPr sz="1600"/>
            </a:lvl2pPr>
            <a:lvl3pPr>
              <a:lnSpc>
                <a:spcPct val="110000"/>
              </a:lnSpc>
              <a:defRPr sz="1400"/>
            </a:lvl3pPr>
            <a:lvl4pPr>
              <a:lnSpc>
                <a:spcPct val="110000"/>
              </a:lnSpc>
              <a:defRPr sz="1200"/>
            </a:lvl4pPr>
            <a:lvl5pPr>
              <a:lnSpc>
                <a:spcPct val="110000"/>
              </a:lnSpc>
              <a:defRPr sz="1200"/>
            </a:lvl5pPr>
            <a:lvl6pPr>
              <a:lnSpc>
                <a:spcPct val="110000"/>
              </a:lnSpc>
              <a:defRPr sz="1200">
                <a:solidFill>
                  <a:schemeClr val="tx1"/>
                </a:solidFill>
              </a:defRPr>
            </a:lvl6pPr>
            <a:lvl7pPr>
              <a:lnSpc>
                <a:spcPct val="110000"/>
              </a:lnSpc>
              <a:defRPr sz="1200">
                <a:solidFill>
                  <a:srgbClr val="464749"/>
                </a:solidFill>
              </a:defRPr>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8" name="Content Placeholder 2"/>
          <p:cNvSpPr>
            <a:spLocks noGrp="1"/>
          </p:cNvSpPr>
          <p:nvPr>
            <p:ph sz="half" idx="21"/>
          </p:nvPr>
        </p:nvSpPr>
        <p:spPr>
          <a:xfrm>
            <a:off x="450885" y="1636874"/>
            <a:ext cx="3911290" cy="4488397"/>
          </a:xfrm>
        </p:spPr>
        <p:txBody>
          <a:bodyPr>
            <a:noAutofit/>
          </a:bodyPr>
          <a:lstStyle>
            <a:lvl1pPr>
              <a:defRPr sz="1600"/>
            </a:lvl1pPr>
            <a:lvl2pPr>
              <a:defRPr sz="1600"/>
            </a:lvl2pPr>
            <a:lvl3pPr>
              <a:lnSpc>
                <a:spcPct val="110000"/>
              </a:lnSpc>
              <a:defRPr sz="1400"/>
            </a:lvl3pPr>
            <a:lvl4pPr>
              <a:lnSpc>
                <a:spcPct val="110000"/>
              </a:lnSpc>
              <a:defRPr sz="1200"/>
            </a:lvl4pPr>
            <a:lvl5pPr>
              <a:lnSpc>
                <a:spcPct val="110000"/>
              </a:lnSpc>
              <a:defRPr sz="1200"/>
            </a:lvl5pPr>
            <a:lvl6pPr>
              <a:lnSpc>
                <a:spcPct val="110000"/>
              </a:lnSpc>
              <a:defRPr sz="1200">
                <a:solidFill>
                  <a:schemeClr val="tx1"/>
                </a:solidFill>
              </a:defRPr>
            </a:lvl6pPr>
            <a:lvl7pPr>
              <a:lnSpc>
                <a:spcPct val="110000"/>
              </a:lnSpc>
              <a:defRPr sz="1200">
                <a:solidFill>
                  <a:srgbClr val="464749"/>
                </a:solidFill>
              </a:defRPr>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Tree>
    <p:extLst>
      <p:ext uri="{BB962C8B-B14F-4D97-AF65-F5344CB8AC3E}">
        <p14:creationId xmlns:p14="http://schemas.microsoft.com/office/powerpoint/2010/main" val="999508709"/>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mp; foote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Title with Footer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Tree>
    <p:extLst>
      <p:ext uri="{BB962C8B-B14F-4D97-AF65-F5344CB8AC3E}">
        <p14:creationId xmlns:p14="http://schemas.microsoft.com/office/powerpoint/2010/main" val="1425482576"/>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Title only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5"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
        <p:nvSpPr>
          <p:cNvPr id="6" name="Footer Placeholder 3"/>
          <p:cNvSpPr>
            <a:spLocks noGrp="1"/>
          </p:cNvSpPr>
          <p:nvPr>
            <p:ph type="ftr" sz="quarter" idx="11"/>
          </p:nvPr>
        </p:nvSpPr>
        <p:spPr>
          <a:xfrm>
            <a:off x="440020" y="6357038"/>
            <a:ext cx="7716650" cy="364206"/>
          </a:xfrm>
        </p:spPr>
        <p:txBody>
          <a:bodyPr/>
          <a:lstStyle/>
          <a:p>
            <a:endParaRPr lang="en-US" dirty="0"/>
          </a:p>
        </p:txBody>
      </p:sp>
    </p:spTree>
    <p:extLst>
      <p:ext uri="{BB962C8B-B14F-4D97-AF65-F5344CB8AC3E}">
        <p14:creationId xmlns:p14="http://schemas.microsoft.com/office/powerpoint/2010/main" val="1960975245"/>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Tree>
    <p:extLst>
      <p:ext uri="{BB962C8B-B14F-4D97-AF65-F5344CB8AC3E}">
        <p14:creationId xmlns:p14="http://schemas.microsoft.com/office/powerpoint/2010/main" val="2735944709"/>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Address">
    <p:spTree>
      <p:nvGrpSpPr>
        <p:cNvPr id="1" name=""/>
        <p:cNvGrpSpPr/>
        <p:nvPr/>
      </p:nvGrpSpPr>
      <p:grpSpPr>
        <a:xfrm>
          <a:off x="0" y="0"/>
          <a:ext cx="0" cy="0"/>
          <a:chOff x="0" y="0"/>
          <a:chExt cx="0" cy="0"/>
        </a:xfrm>
      </p:grpSpPr>
      <p:sp>
        <p:nvSpPr>
          <p:cNvPr id="14" name="Rectangle 13"/>
          <p:cNvSpPr/>
          <p:nvPr userDrawn="1"/>
        </p:nvSpPr>
        <p:spPr>
          <a:xfrm>
            <a:off x="450886" y="1627076"/>
            <a:ext cx="2602040" cy="4810246"/>
          </a:xfrm>
          <a:prstGeom prst="rect">
            <a:avLst/>
          </a:prstGeom>
          <a:solidFill>
            <a:schemeClr val="bg2">
              <a:lumMod val="60000"/>
              <a:lumOff val="4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63122" tIns="63122" rIns="63122" bIns="63122" rtlCol="0" anchor="ctr"/>
          <a:lstStyle/>
          <a:p>
            <a:pPr algn="ctr"/>
            <a:endParaRPr lang="ru-RU" dirty="0" err="1" smtClean="0">
              <a:solidFill>
                <a:srgbClr val="0070CD"/>
              </a:solidFill>
              <a:cs typeface="Arial" pitchFamily="34" charset="0"/>
            </a:endParaRPr>
          </a:p>
        </p:txBody>
      </p:sp>
      <p:sp>
        <p:nvSpPr>
          <p:cNvPr id="15" name="Content Placeholder 8"/>
          <p:cNvSpPr>
            <a:spLocks noGrp="1"/>
          </p:cNvSpPr>
          <p:nvPr>
            <p:ph sz="quarter" idx="13"/>
          </p:nvPr>
        </p:nvSpPr>
        <p:spPr bwMode="gray">
          <a:xfrm>
            <a:off x="630868" y="1887110"/>
            <a:ext cx="2257107" cy="4353726"/>
          </a:xfrm>
          <a:prstGeom prst="rect">
            <a:avLst/>
          </a:prstGeom>
        </p:spPr>
        <p:txBody>
          <a:bodyPr anchor="b" anchorCtr="0"/>
          <a:lstStyle>
            <a:lvl1pPr marL="0" indent="0">
              <a:buFont typeface="Arial" pitchFamily="34" charset="0"/>
              <a:buNone/>
              <a:defRPr sz="1000" b="0">
                <a:solidFill>
                  <a:srgbClr val="0070CD"/>
                </a:solidFill>
                <a:latin typeface="Arial" pitchFamily="34" charset="0"/>
                <a:cs typeface="Arial" pitchFamily="34" charset="0"/>
              </a:defRPr>
            </a:lvl1pPr>
            <a:lvl2pPr marL="0" indent="0">
              <a:buFont typeface="Arial" pitchFamily="34" charset="0"/>
              <a:buNone/>
              <a:defRPr b="0">
                <a:solidFill>
                  <a:schemeClr val="bg1"/>
                </a:solidFill>
              </a:defRPr>
            </a:lvl2pPr>
            <a:lvl3pPr marL="0" indent="0">
              <a:buNone/>
              <a:defRPr b="0">
                <a:solidFill>
                  <a:schemeClr val="bg1"/>
                </a:solidFill>
              </a:defRPr>
            </a:lvl3pPr>
            <a:lvl4pPr marL="157806" indent="0">
              <a:buNone/>
              <a:defRPr b="0">
                <a:solidFill>
                  <a:schemeClr val="bg1"/>
                </a:solidFill>
              </a:defRPr>
            </a:lvl4pPr>
            <a:lvl5pPr marL="315612" indent="0">
              <a:buNone/>
              <a:defRPr b="0">
                <a:solidFill>
                  <a:schemeClr val="bg1"/>
                </a:solidFill>
              </a:defRPr>
            </a:lvl5pPr>
          </a:lstStyle>
          <a:p>
            <a:pPr lvl="0"/>
            <a:r>
              <a:rPr lang="en-US" noProof="0" smtClean="0"/>
              <a:t>Click to edit Master text styles</a:t>
            </a:r>
          </a:p>
        </p:txBody>
      </p:sp>
      <p:pic>
        <p:nvPicPr>
          <p:cNvPr id="18" name="Picture 17" descr="Nexant_Tagline_Logo_PNG_colo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0145" y="318594"/>
            <a:ext cx="2732351" cy="1158496"/>
          </a:xfrm>
          <a:prstGeom prst="rect">
            <a:avLst/>
          </a:prstGeom>
        </p:spPr>
      </p:pic>
      <p:sp>
        <p:nvSpPr>
          <p:cNvPr id="10" name="Content Placeholder 2"/>
          <p:cNvSpPr>
            <a:spLocks noGrp="1"/>
          </p:cNvSpPr>
          <p:nvPr>
            <p:ph idx="1"/>
          </p:nvPr>
        </p:nvSpPr>
        <p:spPr>
          <a:xfrm>
            <a:off x="3336593" y="1702676"/>
            <a:ext cx="5350207" cy="32444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Slide Number Placeholder 6"/>
          <p:cNvSpPr>
            <a:spLocks noGrp="1"/>
          </p:cNvSpPr>
          <p:nvPr>
            <p:ph type="sldNum" sz="quarter" idx="12"/>
          </p:nvPr>
        </p:nvSpPr>
        <p:spPr>
          <a:xfrm>
            <a:off x="8326103" y="6356351"/>
            <a:ext cx="597880" cy="365125"/>
          </a:xfrm>
          <a:prstGeom prst="rect">
            <a:avLst/>
          </a:prstGeom>
        </p:spPr>
        <p:txBody>
          <a:bodyPr/>
          <a:lstStyle/>
          <a:p>
            <a:fld id="{276DE07D-12F9-FF40-B07B-9B015B6B1FBE}" type="slidenum">
              <a:rPr lang="en-US" smtClean="0"/>
              <a:pPr/>
              <a:t>‹#›</a:t>
            </a:fld>
            <a:endParaRPr lang="en-US"/>
          </a:p>
        </p:txBody>
      </p:sp>
    </p:spTree>
    <p:extLst>
      <p:ext uri="{BB962C8B-B14F-4D97-AF65-F5344CB8AC3E}">
        <p14:creationId xmlns:p14="http://schemas.microsoft.com/office/powerpoint/2010/main" val="931367212"/>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9" name="Content Placeholder 8"/>
          <p:cNvSpPr>
            <a:spLocks noGrp="1"/>
          </p:cNvSpPr>
          <p:nvPr>
            <p:ph sz="quarter" idx="13" hasCustomPrompt="1"/>
          </p:nvPr>
        </p:nvSpPr>
        <p:spPr bwMode="gray">
          <a:xfrm>
            <a:off x="477537" y="1405535"/>
            <a:ext cx="8189719" cy="4876866"/>
          </a:xfrm>
        </p:spPr>
        <p:txBody>
          <a:bodyPr/>
          <a:lstStyle>
            <a:lvl1pPr>
              <a:defRPr baseline="0">
                <a:latin typeface="+mn-lt"/>
                <a:cs typeface="Arial" pitchFamily="34" charset="0"/>
              </a:defRPr>
            </a:lvl1pPr>
            <a:lvl2pPr>
              <a:defRPr>
                <a:latin typeface="+mn-lt"/>
                <a:cs typeface="Arial" pitchFamily="34" charset="0"/>
              </a:defRPr>
            </a:lvl2pPr>
            <a:lvl3pPr>
              <a:defRPr>
                <a:latin typeface="+mn-lt"/>
                <a:cs typeface="Arial" pitchFamily="34" charset="0"/>
              </a:defRPr>
            </a:lvl3pPr>
            <a:lvl4pPr>
              <a:defRPr>
                <a:latin typeface="+mn-lt"/>
                <a:cs typeface="Arial" pitchFamily="34" charset="0"/>
              </a:defRPr>
            </a:lvl4pPr>
            <a:lvl5pPr>
              <a:defRPr>
                <a:latin typeface="+mn-lt"/>
                <a:cs typeface="Arial" pitchFamily="34" charset="0"/>
              </a:defRPr>
            </a:lvl5pPr>
            <a:lvl6pPr>
              <a:defRPr>
                <a:latin typeface="Arial" pitchFamily="34" charset="0"/>
                <a:cs typeface="Arial" pitchFamily="34" charset="0"/>
              </a:defRPr>
            </a:lvl6pPr>
            <a:lvl7pPr>
              <a:defRPr>
                <a:latin typeface="Arial" pitchFamily="34" charset="0"/>
                <a:cs typeface="Arial" pitchFamily="34" charset="0"/>
              </a:defRPr>
            </a:lvl7pPr>
            <a:lvl8pPr>
              <a:defRPr>
                <a:latin typeface="Arial" pitchFamily="34" charset="0"/>
                <a:cs typeface="Arial" pitchFamily="34" charset="0"/>
              </a:defRPr>
            </a:lvl8pPr>
            <a:lvl9pPr>
              <a:defRPr>
                <a:latin typeface="Arial" pitchFamily="34" charset="0"/>
                <a:cs typeface="Arial" pitchFamily="34" charset="0"/>
              </a:defRPr>
            </a:lvl9pPr>
          </a:lstStyle>
          <a:p>
            <a:pPr lvl="0"/>
            <a:r>
              <a:rPr lang="en-GB" noProof="0" dirty="0" smtClean="0"/>
              <a:t>Click here to insert text</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p>
        </p:txBody>
      </p:sp>
      <p:sp>
        <p:nvSpPr>
          <p:cNvPr id="14" name="Slide Number Placeholder 13"/>
          <p:cNvSpPr>
            <a:spLocks noGrp="1"/>
          </p:cNvSpPr>
          <p:nvPr>
            <p:ph type="sldNum" sz="quarter" idx="16"/>
          </p:nvPr>
        </p:nvSpPr>
        <p:spPr bwMode="gray"/>
        <p:txBody>
          <a:bodyPr/>
          <a:lstStyle>
            <a:lvl1pPr>
              <a:defRPr>
                <a:latin typeface="Arial" pitchFamily="34" charset="0"/>
                <a:cs typeface="Arial" pitchFamily="34" charset="0"/>
              </a:defRPr>
            </a:lvl1pPr>
          </a:lstStyle>
          <a:p>
            <a:fld id="{9BD6FA6A-A86D-4D06-AFF9-1E656D8048A1}" type="slidenum">
              <a:rPr lang="en-GB" smtClean="0"/>
              <a:pPr/>
              <a:t>‹#›</a:t>
            </a:fld>
            <a:endParaRPr lang="en-GB"/>
          </a:p>
        </p:txBody>
      </p:sp>
      <p:sp>
        <p:nvSpPr>
          <p:cNvPr id="3" name="Title 2"/>
          <p:cNvSpPr>
            <a:spLocks noGrp="1"/>
          </p:cNvSpPr>
          <p:nvPr>
            <p:ph type="title"/>
          </p:nvPr>
        </p:nvSpPr>
        <p:spPr/>
        <p:txBody>
          <a:bodyPr/>
          <a:lstStyle/>
          <a:p>
            <a:r>
              <a:rPr lang="en-US" dirty="0" smtClean="0"/>
              <a:t>Click to edit Master title style</a:t>
            </a:r>
            <a:endParaRPr lang="en-GB" dirty="0"/>
          </a:p>
        </p:txBody>
      </p:sp>
    </p:spTree>
    <p:extLst>
      <p:ext uri="{BB962C8B-B14F-4D97-AF65-F5344CB8AC3E}">
        <p14:creationId xmlns:p14="http://schemas.microsoft.com/office/powerpoint/2010/main" val="7858056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Content Placeholder 2"/>
          <p:cNvSpPr>
            <a:spLocks noGrp="1"/>
          </p:cNvSpPr>
          <p:nvPr>
            <p:ph idx="1"/>
          </p:nvPr>
        </p:nvSpPr>
        <p:spPr>
          <a:xfrm>
            <a:off x="448208" y="1313817"/>
            <a:ext cx="8238591" cy="4811454"/>
          </a:xfrm>
        </p:spPr>
        <p:txBody>
          <a:bodyPr>
            <a:normAutofit/>
          </a:bodyPr>
          <a:lstStyle>
            <a:lvl1pPr>
              <a:defRPr sz="2100">
                <a:solidFill>
                  <a:schemeClr val="tx1"/>
                </a:solidFill>
              </a:defRPr>
            </a:lvl1pPr>
            <a:lvl2pPr>
              <a:defRPr sz="1800">
                <a:solidFill>
                  <a:srgbClr val="464749"/>
                </a:solidFill>
              </a:defRPr>
            </a:lvl2pPr>
            <a:lvl3pPr>
              <a:defRPr sz="1600"/>
            </a:lvl3pPr>
            <a:lvl4pPr>
              <a:defRPr sz="1400"/>
            </a:lvl4pPr>
            <a:lvl5pPr>
              <a:tabLst/>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6"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
        <p:nvSpPr>
          <p:cNvPr id="7" name="Slide Number Placeholder 5"/>
          <p:cNvSpPr>
            <a:spLocks noGrp="1"/>
          </p:cNvSpPr>
          <p:nvPr>
            <p:ph type="sldNum" sz="quarter" idx="12"/>
          </p:nvPr>
        </p:nvSpPr>
        <p:spPr>
          <a:xfrm>
            <a:off x="8281146" y="6356351"/>
            <a:ext cx="642836" cy="365125"/>
          </a:xfrm>
          <a:prstGeom prst="rect">
            <a:avLst/>
          </a:prstGeom>
        </p:spPr>
        <p:txBody>
          <a:bodyPr/>
          <a:lstStyle/>
          <a:p>
            <a:fld id="{276DE07D-12F9-FF40-B07B-9B015B6B1FBE}" type="slidenum">
              <a:rPr lang="en-US" smtClean="0"/>
              <a:pPr/>
              <a:t>‹#›</a:t>
            </a:fld>
            <a:endParaRPr lang="en-US" dirty="0"/>
          </a:p>
        </p:txBody>
      </p:sp>
    </p:spTree>
    <p:extLst>
      <p:ext uri="{BB962C8B-B14F-4D97-AF65-F5344CB8AC3E}">
        <p14:creationId xmlns:p14="http://schemas.microsoft.com/office/powerpoint/2010/main" val="218280673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ubsection A">
    <p:spTree>
      <p:nvGrpSpPr>
        <p:cNvPr id="1" name=""/>
        <p:cNvGrpSpPr/>
        <p:nvPr/>
      </p:nvGrpSpPr>
      <p:grpSpPr>
        <a:xfrm>
          <a:off x="0" y="0"/>
          <a:ext cx="0" cy="0"/>
          <a:chOff x="0" y="0"/>
          <a:chExt cx="0" cy="0"/>
        </a:xfrm>
      </p:grpSpPr>
      <p:sp>
        <p:nvSpPr>
          <p:cNvPr id="11" name="Rectangle 10"/>
          <p:cNvSpPr/>
          <p:nvPr userDrawn="1"/>
        </p:nvSpPr>
        <p:spPr bwMode="gray">
          <a:xfrm>
            <a:off x="0" y="2042826"/>
            <a:ext cx="9146716" cy="2506938"/>
          </a:xfrm>
          <a:prstGeom prst="rect">
            <a:avLst/>
          </a:prstGeom>
          <a:solidFill>
            <a:srgbClr val="7BC22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GB" sz="900" dirty="0" smtClean="0">
              <a:latin typeface="Arial" pitchFamily="34" charset="0"/>
              <a:cs typeface="Arial" pitchFamily="34" charset="0"/>
            </a:endParaRPr>
          </a:p>
        </p:txBody>
      </p:sp>
      <p:sp>
        <p:nvSpPr>
          <p:cNvPr id="12" name="Title 1"/>
          <p:cNvSpPr>
            <a:spLocks noGrp="1"/>
          </p:cNvSpPr>
          <p:nvPr>
            <p:ph type="ctrTitle" hasCustomPrompt="1"/>
          </p:nvPr>
        </p:nvSpPr>
        <p:spPr bwMode="gray">
          <a:xfrm>
            <a:off x="645432" y="2352699"/>
            <a:ext cx="5694895" cy="1011827"/>
          </a:xfrm>
        </p:spPr>
        <p:txBody>
          <a:bodyPr anchor="b" anchorCtr="0"/>
          <a:lstStyle>
            <a:lvl1pPr algn="l">
              <a:lnSpc>
                <a:spcPct val="100000"/>
              </a:lnSpc>
              <a:defRPr sz="2600" b="0" baseline="0">
                <a:solidFill>
                  <a:schemeClr val="bg1"/>
                </a:solidFill>
                <a:latin typeface="+mj-lt"/>
                <a:cs typeface="Arial"/>
              </a:defRPr>
            </a:lvl1pPr>
          </a:lstStyle>
          <a:p>
            <a:r>
              <a:rPr lang="en-GB" noProof="0" dirty="0" smtClean="0"/>
              <a:t>&lt;Insert title of slide&gt;</a:t>
            </a:r>
            <a:endParaRPr lang="en-GB" noProof="0" dirty="0"/>
          </a:p>
        </p:txBody>
      </p:sp>
      <p:pic>
        <p:nvPicPr>
          <p:cNvPr id="15" name="Picture 14" descr="Nexant_Tagline_Logo_PNG_colo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3425" y="381031"/>
            <a:ext cx="2517957" cy="1067595"/>
          </a:xfrm>
          <a:prstGeom prst="rect">
            <a:avLst/>
          </a:prstGeom>
        </p:spPr>
      </p:pic>
      <p:sp>
        <p:nvSpPr>
          <p:cNvPr id="7" name="Subtitle 2"/>
          <p:cNvSpPr>
            <a:spLocks noGrp="1"/>
          </p:cNvSpPr>
          <p:nvPr>
            <p:ph type="subTitle" idx="1" hasCustomPrompt="1"/>
          </p:nvPr>
        </p:nvSpPr>
        <p:spPr bwMode="gray">
          <a:xfrm>
            <a:off x="637673" y="3492855"/>
            <a:ext cx="4503855" cy="644935"/>
          </a:xfrm>
          <a:prstGeom prst="rect">
            <a:avLst/>
          </a:prstGeom>
        </p:spPr>
        <p:txBody>
          <a:bodyPr lIns="0"/>
          <a:lstStyle>
            <a:lvl1pPr marL="0" indent="0" algn="l">
              <a:spcBef>
                <a:spcPts val="0"/>
              </a:spcBef>
              <a:buNone/>
              <a:defRPr sz="1800" b="0">
                <a:solidFill>
                  <a:schemeClr val="bg1"/>
                </a:solidFill>
                <a:latin typeface="Arial"/>
                <a:cs typeface="Arial"/>
              </a:defRPr>
            </a:lvl1pPr>
            <a:lvl2pPr marL="436393" indent="0" algn="ctr">
              <a:buNone/>
              <a:defRPr>
                <a:solidFill>
                  <a:schemeClr val="tx1">
                    <a:tint val="75000"/>
                  </a:schemeClr>
                </a:solidFill>
              </a:defRPr>
            </a:lvl2pPr>
            <a:lvl3pPr marL="872786" indent="0" algn="ctr">
              <a:buNone/>
              <a:defRPr>
                <a:solidFill>
                  <a:schemeClr val="tx1">
                    <a:tint val="75000"/>
                  </a:schemeClr>
                </a:solidFill>
              </a:defRPr>
            </a:lvl3pPr>
            <a:lvl4pPr marL="1309179" indent="0" algn="ctr">
              <a:buNone/>
              <a:defRPr>
                <a:solidFill>
                  <a:schemeClr val="tx1">
                    <a:tint val="75000"/>
                  </a:schemeClr>
                </a:solidFill>
              </a:defRPr>
            </a:lvl4pPr>
            <a:lvl5pPr marL="1745572" indent="0" algn="ctr">
              <a:buNone/>
              <a:defRPr>
                <a:solidFill>
                  <a:schemeClr val="tx1">
                    <a:tint val="75000"/>
                  </a:schemeClr>
                </a:solidFill>
              </a:defRPr>
            </a:lvl5pPr>
            <a:lvl6pPr marL="2181965" indent="0" algn="ctr">
              <a:buNone/>
              <a:defRPr>
                <a:solidFill>
                  <a:schemeClr val="tx1">
                    <a:tint val="75000"/>
                  </a:schemeClr>
                </a:solidFill>
              </a:defRPr>
            </a:lvl6pPr>
            <a:lvl7pPr marL="2618358" indent="0" algn="ctr">
              <a:buNone/>
              <a:defRPr>
                <a:solidFill>
                  <a:schemeClr val="tx1">
                    <a:tint val="75000"/>
                  </a:schemeClr>
                </a:solidFill>
              </a:defRPr>
            </a:lvl7pPr>
            <a:lvl8pPr marL="3054752" indent="0" algn="ctr">
              <a:buNone/>
              <a:defRPr>
                <a:solidFill>
                  <a:schemeClr val="tx1">
                    <a:tint val="75000"/>
                  </a:schemeClr>
                </a:solidFill>
              </a:defRPr>
            </a:lvl8pPr>
            <a:lvl9pPr marL="3491145" indent="0" algn="ctr">
              <a:buNone/>
              <a:defRPr>
                <a:solidFill>
                  <a:schemeClr val="tx1">
                    <a:tint val="75000"/>
                  </a:schemeClr>
                </a:solidFill>
              </a:defRPr>
            </a:lvl9pPr>
          </a:lstStyle>
          <a:p>
            <a:r>
              <a:rPr lang="en-GB" noProof="0" dirty="0" smtClean="0"/>
              <a:t>&lt;Insert subtitle here&gt;</a:t>
            </a:r>
            <a:endParaRPr lang="en-GB" noProof="0" dirty="0"/>
          </a:p>
        </p:txBody>
      </p:sp>
      <p:sp>
        <p:nvSpPr>
          <p:cNvPr id="8" name="Slide Number Placeholder 5"/>
          <p:cNvSpPr>
            <a:spLocks noGrp="1"/>
          </p:cNvSpPr>
          <p:nvPr>
            <p:ph type="sldNum" sz="quarter" idx="12"/>
          </p:nvPr>
        </p:nvSpPr>
        <p:spPr>
          <a:xfrm>
            <a:off x="8281146" y="6356351"/>
            <a:ext cx="642836" cy="365125"/>
          </a:xfrm>
          <a:prstGeom prst="rect">
            <a:avLst/>
          </a:prstGeom>
        </p:spPr>
        <p:txBody>
          <a:bodyPr/>
          <a:lstStyle/>
          <a:p>
            <a:fld id="{276DE07D-12F9-FF40-B07B-9B015B6B1FBE}" type="slidenum">
              <a:rPr lang="en-US" smtClean="0"/>
              <a:pPr/>
              <a:t>‹#›</a:t>
            </a:fld>
            <a:endParaRPr lang="en-US" dirty="0"/>
          </a:p>
        </p:txBody>
      </p:sp>
    </p:spTree>
    <p:extLst>
      <p:ext uri="{BB962C8B-B14F-4D97-AF65-F5344CB8AC3E}">
        <p14:creationId xmlns:p14="http://schemas.microsoft.com/office/powerpoint/2010/main" val="106281231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amp; Comments right">
    <p:spTree>
      <p:nvGrpSpPr>
        <p:cNvPr id="1" name=""/>
        <p:cNvGrpSpPr/>
        <p:nvPr/>
      </p:nvGrpSpPr>
      <p:grpSpPr>
        <a:xfrm>
          <a:off x="0" y="0"/>
          <a:ext cx="0" cy="0"/>
          <a:chOff x="0" y="0"/>
          <a:chExt cx="0" cy="0"/>
        </a:xfrm>
      </p:grpSpPr>
      <p:sp>
        <p:nvSpPr>
          <p:cNvPr id="11" name="Content Placeholder 10"/>
          <p:cNvSpPr>
            <a:spLocks noGrp="1"/>
          </p:cNvSpPr>
          <p:nvPr>
            <p:ph sz="quarter" idx="20" hasCustomPrompt="1"/>
          </p:nvPr>
        </p:nvSpPr>
        <p:spPr>
          <a:xfrm>
            <a:off x="6023795" y="1313817"/>
            <a:ext cx="2663005" cy="4811454"/>
          </a:xfrm>
        </p:spPr>
        <p:txBody>
          <a:bodyPr/>
          <a:lstStyle>
            <a:lvl1pPr>
              <a:defRPr/>
            </a:lvl1pPr>
          </a:lstStyle>
          <a:p>
            <a:pPr lvl="0"/>
            <a:r>
              <a:rPr lang="en-US" dirty="0" smtClean="0"/>
              <a:t>Comments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9" hasCustomPrompt="1"/>
          </p:nvPr>
        </p:nvSpPr>
        <p:spPr>
          <a:xfrm>
            <a:off x="450885" y="1313817"/>
            <a:ext cx="5436692" cy="4811454"/>
          </a:xfrm>
          <a:ln>
            <a:solidFill>
              <a:schemeClr val="bg2"/>
            </a:solidFill>
          </a:ln>
        </p:spPr>
        <p:txBody>
          <a:bodyPr/>
          <a:lstStyle>
            <a:lvl1pPr>
              <a:defRPr/>
            </a:lvl1pPr>
          </a:lstStyle>
          <a:p>
            <a:pPr lvl="0"/>
            <a:r>
              <a:rPr lang="en-US" dirty="0" smtClean="0"/>
              <a:t>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hasCustomPrompt="1"/>
          </p:nvPr>
        </p:nvSpPr>
        <p:spPr/>
        <p:txBody>
          <a:bodyPr/>
          <a:lstStyle>
            <a:lvl1pPr>
              <a:defRPr/>
            </a:lvl1pPr>
          </a:lstStyle>
          <a:p>
            <a:r>
              <a:rPr lang="en-US" dirty="0" smtClean="0"/>
              <a:t>Content with comments on right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Tree>
    <p:extLst>
      <p:ext uri="{BB962C8B-B14F-4D97-AF65-F5344CB8AC3E}">
        <p14:creationId xmlns:p14="http://schemas.microsoft.com/office/powerpoint/2010/main" val="137079308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mp; Comments right (subtitles)">
    <p:spTree>
      <p:nvGrpSpPr>
        <p:cNvPr id="1" name=""/>
        <p:cNvGrpSpPr/>
        <p:nvPr/>
      </p:nvGrpSpPr>
      <p:grpSpPr>
        <a:xfrm>
          <a:off x="0" y="0"/>
          <a:ext cx="0" cy="0"/>
          <a:chOff x="0" y="0"/>
          <a:chExt cx="0" cy="0"/>
        </a:xfrm>
      </p:grpSpPr>
      <p:sp>
        <p:nvSpPr>
          <p:cNvPr id="11" name="Content Placeholder 10"/>
          <p:cNvSpPr>
            <a:spLocks noGrp="1"/>
          </p:cNvSpPr>
          <p:nvPr>
            <p:ph sz="quarter" idx="20" hasCustomPrompt="1"/>
          </p:nvPr>
        </p:nvSpPr>
        <p:spPr>
          <a:xfrm>
            <a:off x="6023795" y="1636873"/>
            <a:ext cx="2663005" cy="4488398"/>
          </a:xfrm>
        </p:spPr>
        <p:txBody>
          <a:bodyPr/>
          <a:lstStyle>
            <a:lvl1pPr>
              <a:defRPr/>
            </a:lvl1pPr>
          </a:lstStyle>
          <a:p>
            <a:pPr lvl="0"/>
            <a:r>
              <a:rPr lang="en-US" dirty="0" smtClean="0"/>
              <a:t>Comments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9" hasCustomPrompt="1"/>
          </p:nvPr>
        </p:nvSpPr>
        <p:spPr>
          <a:xfrm>
            <a:off x="450885" y="1636332"/>
            <a:ext cx="5436692" cy="4488940"/>
          </a:xfrm>
          <a:ln>
            <a:solidFill>
              <a:schemeClr val="bg2"/>
            </a:solidFill>
          </a:ln>
        </p:spPr>
        <p:txBody>
          <a:bodyPr/>
          <a:lstStyle>
            <a:lvl1pPr>
              <a:defRPr/>
            </a:lvl1pPr>
          </a:lstStyle>
          <a:p>
            <a:pPr lvl="0"/>
            <a:r>
              <a:rPr lang="en-US" dirty="0" smtClean="0"/>
              <a:t>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hasCustomPrompt="1"/>
          </p:nvPr>
        </p:nvSpPr>
        <p:spPr/>
        <p:txBody>
          <a:bodyPr/>
          <a:lstStyle>
            <a:lvl1pPr>
              <a:defRPr/>
            </a:lvl1pPr>
          </a:lstStyle>
          <a:p>
            <a:r>
              <a:rPr lang="en-US" dirty="0" smtClean="0"/>
              <a:t>Content with comments on right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
        <p:nvSpPr>
          <p:cNvPr id="8" name="Text Placeholder 21"/>
          <p:cNvSpPr>
            <a:spLocks noGrp="1"/>
          </p:cNvSpPr>
          <p:nvPr>
            <p:ph type="body" sz="quarter" idx="27" hasCustomPrompt="1"/>
          </p:nvPr>
        </p:nvSpPr>
        <p:spPr>
          <a:xfrm>
            <a:off x="450885" y="1282636"/>
            <a:ext cx="5436692" cy="354237"/>
          </a:xfr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Content</a:t>
            </a:r>
            <a:endParaRPr lang="en-US" dirty="0"/>
          </a:p>
        </p:txBody>
      </p:sp>
      <p:sp>
        <p:nvSpPr>
          <p:cNvPr id="10" name="Text Placeholder 21"/>
          <p:cNvSpPr>
            <a:spLocks noGrp="1"/>
          </p:cNvSpPr>
          <p:nvPr>
            <p:ph type="body" sz="quarter" idx="29" hasCustomPrompt="1"/>
          </p:nvPr>
        </p:nvSpPr>
        <p:spPr>
          <a:xfrm>
            <a:off x="6023794" y="1282637"/>
            <a:ext cx="2654656" cy="353695"/>
          </a:xfr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Comments</a:t>
            </a:r>
            <a:endParaRPr lang="en-US" dirty="0"/>
          </a:p>
        </p:txBody>
      </p:sp>
    </p:spTree>
    <p:extLst>
      <p:ext uri="{BB962C8B-B14F-4D97-AF65-F5344CB8AC3E}">
        <p14:creationId xmlns:p14="http://schemas.microsoft.com/office/powerpoint/2010/main" val="292158369"/>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mp; Comments left">
    <p:spTree>
      <p:nvGrpSpPr>
        <p:cNvPr id="1" name=""/>
        <p:cNvGrpSpPr/>
        <p:nvPr/>
      </p:nvGrpSpPr>
      <p:grpSpPr>
        <a:xfrm>
          <a:off x="0" y="0"/>
          <a:ext cx="0" cy="0"/>
          <a:chOff x="0" y="0"/>
          <a:chExt cx="0" cy="0"/>
        </a:xfrm>
      </p:grpSpPr>
      <p:sp>
        <p:nvSpPr>
          <p:cNvPr id="11" name="Content Placeholder 10"/>
          <p:cNvSpPr>
            <a:spLocks noGrp="1"/>
          </p:cNvSpPr>
          <p:nvPr>
            <p:ph sz="quarter" idx="20" hasCustomPrompt="1"/>
          </p:nvPr>
        </p:nvSpPr>
        <p:spPr>
          <a:xfrm>
            <a:off x="3251261" y="1313817"/>
            <a:ext cx="5435539" cy="4811454"/>
          </a:xfrm>
          <a:ln>
            <a:solidFill>
              <a:schemeClr val="bg2"/>
            </a:solidFill>
          </a:ln>
        </p:spPr>
        <p:txBody>
          <a:bodyPr/>
          <a:lstStyle>
            <a:lvl1pPr>
              <a:defRPr/>
            </a:lvl1pPr>
          </a:lstStyle>
          <a:p>
            <a:pPr lvl="0"/>
            <a:r>
              <a:rPr lang="en-US" dirty="0" smtClean="0"/>
              <a:t>Comments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9" hasCustomPrompt="1"/>
          </p:nvPr>
        </p:nvSpPr>
        <p:spPr>
          <a:xfrm>
            <a:off x="450885" y="1313817"/>
            <a:ext cx="2659678" cy="4811454"/>
          </a:xfrm>
          <a:ln>
            <a:noFill/>
          </a:ln>
        </p:spPr>
        <p:txBody>
          <a:bodyPr/>
          <a:lstStyle>
            <a:lvl1pPr>
              <a:defRPr/>
            </a:lvl1pPr>
          </a:lstStyle>
          <a:p>
            <a:pPr lvl="0"/>
            <a:r>
              <a:rPr lang="en-US" dirty="0" smtClean="0"/>
              <a:t>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hasCustomPrompt="1"/>
          </p:nvPr>
        </p:nvSpPr>
        <p:spPr/>
        <p:txBody>
          <a:bodyPr/>
          <a:lstStyle>
            <a:lvl1pPr>
              <a:defRPr baseline="0"/>
            </a:lvl1pPr>
          </a:lstStyle>
          <a:p>
            <a:r>
              <a:rPr lang="en-US" dirty="0" smtClean="0"/>
              <a:t>Content with comments on left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Tree>
    <p:extLst>
      <p:ext uri="{BB962C8B-B14F-4D97-AF65-F5344CB8AC3E}">
        <p14:creationId xmlns:p14="http://schemas.microsoft.com/office/powerpoint/2010/main" val="417856957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amp; Comments left (subtitles)">
    <p:spTree>
      <p:nvGrpSpPr>
        <p:cNvPr id="1" name=""/>
        <p:cNvGrpSpPr/>
        <p:nvPr/>
      </p:nvGrpSpPr>
      <p:grpSpPr>
        <a:xfrm>
          <a:off x="0" y="0"/>
          <a:ext cx="0" cy="0"/>
          <a:chOff x="0" y="0"/>
          <a:chExt cx="0" cy="0"/>
        </a:xfrm>
      </p:grpSpPr>
      <p:sp>
        <p:nvSpPr>
          <p:cNvPr id="11" name="Content Placeholder 10"/>
          <p:cNvSpPr>
            <a:spLocks noGrp="1"/>
          </p:cNvSpPr>
          <p:nvPr>
            <p:ph sz="quarter" idx="20" hasCustomPrompt="1"/>
          </p:nvPr>
        </p:nvSpPr>
        <p:spPr>
          <a:xfrm>
            <a:off x="3251261" y="1636332"/>
            <a:ext cx="5435539" cy="4488940"/>
          </a:xfrm>
          <a:ln>
            <a:solidFill>
              <a:schemeClr val="bg2"/>
            </a:solidFill>
          </a:ln>
        </p:spPr>
        <p:txBody>
          <a:bodyPr/>
          <a:lstStyle>
            <a:lvl1pPr>
              <a:defRPr/>
            </a:lvl1pPr>
          </a:lstStyle>
          <a:p>
            <a:pPr lvl="0"/>
            <a:r>
              <a:rPr lang="en-US" dirty="0" smtClean="0"/>
              <a:t>Comments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9" hasCustomPrompt="1"/>
          </p:nvPr>
        </p:nvSpPr>
        <p:spPr>
          <a:xfrm>
            <a:off x="450885" y="1636332"/>
            <a:ext cx="2659678" cy="4488940"/>
          </a:xfrm>
          <a:ln>
            <a:noFill/>
          </a:ln>
        </p:spPr>
        <p:txBody>
          <a:bodyPr/>
          <a:lstStyle>
            <a:lvl1pPr>
              <a:defRPr/>
            </a:lvl1pPr>
          </a:lstStyle>
          <a:p>
            <a:pPr lvl="0"/>
            <a:r>
              <a:rPr lang="en-US" dirty="0" smtClean="0"/>
              <a:t>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hasCustomPrompt="1"/>
          </p:nvPr>
        </p:nvSpPr>
        <p:spPr/>
        <p:txBody>
          <a:bodyPr/>
          <a:lstStyle>
            <a:lvl1pPr>
              <a:defRPr baseline="0"/>
            </a:lvl1pPr>
          </a:lstStyle>
          <a:p>
            <a:r>
              <a:rPr lang="en-US" dirty="0" smtClean="0"/>
              <a:t>Content with comments on left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
        <p:nvSpPr>
          <p:cNvPr id="8" name="Text Placeholder 21"/>
          <p:cNvSpPr>
            <a:spLocks noGrp="1"/>
          </p:cNvSpPr>
          <p:nvPr>
            <p:ph type="body" sz="quarter" idx="27" hasCustomPrompt="1"/>
          </p:nvPr>
        </p:nvSpPr>
        <p:spPr>
          <a:xfrm>
            <a:off x="440020" y="1282636"/>
            <a:ext cx="2670543" cy="354237"/>
          </a:xfr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Comments</a:t>
            </a:r>
            <a:endParaRPr lang="en-US" dirty="0"/>
          </a:p>
        </p:txBody>
      </p:sp>
      <p:sp>
        <p:nvSpPr>
          <p:cNvPr id="10" name="Text Placeholder 21"/>
          <p:cNvSpPr>
            <a:spLocks noGrp="1"/>
          </p:cNvSpPr>
          <p:nvPr>
            <p:ph type="body" sz="quarter" idx="29" hasCustomPrompt="1"/>
          </p:nvPr>
        </p:nvSpPr>
        <p:spPr>
          <a:xfrm>
            <a:off x="3251261" y="1282637"/>
            <a:ext cx="5427189" cy="353695"/>
          </a:xfr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Content</a:t>
            </a:r>
            <a:endParaRPr lang="en-US" dirty="0"/>
          </a:p>
        </p:txBody>
      </p:sp>
    </p:spTree>
    <p:extLst>
      <p:ext uri="{BB962C8B-B14F-4D97-AF65-F5344CB8AC3E}">
        <p14:creationId xmlns:p14="http://schemas.microsoft.com/office/powerpoint/2010/main" val="1678876979"/>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Columns: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Three Columns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
        <p:nvSpPr>
          <p:cNvPr id="10" name="Content Placeholder 9"/>
          <p:cNvSpPr>
            <a:spLocks noGrp="1"/>
          </p:cNvSpPr>
          <p:nvPr>
            <p:ph sz="quarter" idx="22"/>
          </p:nvPr>
        </p:nvSpPr>
        <p:spPr>
          <a:xfrm>
            <a:off x="450883" y="1313818"/>
            <a:ext cx="2659678" cy="48123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quarter" idx="23"/>
          </p:nvPr>
        </p:nvSpPr>
        <p:spPr>
          <a:xfrm>
            <a:off x="3238653" y="1313818"/>
            <a:ext cx="2659678" cy="48123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Content Placeholder 13"/>
          <p:cNvSpPr>
            <a:spLocks noGrp="1"/>
          </p:cNvSpPr>
          <p:nvPr>
            <p:ph sz="quarter" idx="24"/>
          </p:nvPr>
        </p:nvSpPr>
        <p:spPr>
          <a:xfrm>
            <a:off x="6026423" y="1313818"/>
            <a:ext cx="2659678" cy="48123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64976803"/>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 Columns: Theme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Three Columns with theme / category boxes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11"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
        <p:nvSpPr>
          <p:cNvPr id="13" name="Content Placeholder 12"/>
          <p:cNvSpPr>
            <a:spLocks noGrp="1"/>
          </p:cNvSpPr>
          <p:nvPr>
            <p:ph sz="quarter" idx="24"/>
          </p:nvPr>
        </p:nvSpPr>
        <p:spPr>
          <a:xfrm>
            <a:off x="450885" y="1636874"/>
            <a:ext cx="2659678" cy="4488397"/>
          </a:xfrm>
          <a:ln>
            <a:solidFill>
              <a:schemeClr val="bg2"/>
            </a:solid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25"/>
          </p:nvPr>
        </p:nvSpPr>
        <p:spPr>
          <a:xfrm>
            <a:off x="3234828" y="1636874"/>
            <a:ext cx="2659678" cy="4488397"/>
          </a:xfrm>
          <a:ln>
            <a:solidFill>
              <a:schemeClr val="bg2"/>
            </a:solid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26"/>
          </p:nvPr>
        </p:nvSpPr>
        <p:spPr>
          <a:xfrm>
            <a:off x="6018772" y="1636874"/>
            <a:ext cx="2659678" cy="4488397"/>
          </a:xfrm>
          <a:ln>
            <a:solidFill>
              <a:schemeClr val="bg2"/>
            </a:solid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2" name="Text Placeholder 21"/>
          <p:cNvSpPr>
            <a:spLocks noGrp="1"/>
          </p:cNvSpPr>
          <p:nvPr>
            <p:ph type="body" sz="quarter" idx="27" hasCustomPrompt="1"/>
          </p:nvPr>
        </p:nvSpPr>
        <p:spPr>
          <a:xfrm>
            <a:off x="450885" y="1282636"/>
            <a:ext cx="2659678" cy="354237"/>
          </a:xfr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Theme 1</a:t>
            </a:r>
            <a:endParaRPr lang="en-US" dirty="0"/>
          </a:p>
        </p:txBody>
      </p:sp>
      <p:sp>
        <p:nvSpPr>
          <p:cNvPr id="23" name="Text Placeholder 21"/>
          <p:cNvSpPr>
            <a:spLocks noGrp="1"/>
          </p:cNvSpPr>
          <p:nvPr>
            <p:ph type="body" sz="quarter" idx="28" hasCustomPrompt="1"/>
          </p:nvPr>
        </p:nvSpPr>
        <p:spPr>
          <a:xfrm>
            <a:off x="3241294" y="1282637"/>
            <a:ext cx="2659678" cy="353695"/>
          </a:xfr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Theme 2</a:t>
            </a:r>
            <a:endParaRPr lang="en-US" dirty="0"/>
          </a:p>
        </p:txBody>
      </p:sp>
      <p:sp>
        <p:nvSpPr>
          <p:cNvPr id="24" name="Text Placeholder 21"/>
          <p:cNvSpPr>
            <a:spLocks noGrp="1"/>
          </p:cNvSpPr>
          <p:nvPr>
            <p:ph type="body" sz="quarter" idx="29" hasCustomPrompt="1"/>
          </p:nvPr>
        </p:nvSpPr>
        <p:spPr>
          <a:xfrm>
            <a:off x="6018772" y="1282637"/>
            <a:ext cx="2659678" cy="353695"/>
          </a:xfr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Theme 3</a:t>
            </a:r>
            <a:endParaRPr lang="en-US" dirty="0"/>
          </a:p>
        </p:txBody>
      </p:sp>
    </p:spTree>
    <p:extLst>
      <p:ext uri="{BB962C8B-B14F-4D97-AF65-F5344CB8AC3E}">
        <p14:creationId xmlns:p14="http://schemas.microsoft.com/office/powerpoint/2010/main" val="255966933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0885" y="522568"/>
            <a:ext cx="8235915" cy="676706"/>
          </a:xfrm>
          <a:prstGeom prst="rect">
            <a:avLst/>
          </a:prstGeom>
        </p:spPr>
        <p:txBody>
          <a:bodyPr vert="horz" lIns="0" tIns="45715" rIns="91428" bIns="45715" rtlCol="0" anchor="b">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0885" y="1313817"/>
            <a:ext cx="8235915" cy="4525963"/>
          </a:xfrm>
          <a:prstGeom prst="rect">
            <a:avLst/>
          </a:prstGeom>
        </p:spPr>
        <p:txBody>
          <a:bodyPr vert="horz" lIns="0" tIns="45715" rIns="91428" bIns="45715"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pic>
        <p:nvPicPr>
          <p:cNvPr id="7" name="Picture 6" descr="Nexant_Logo_PNG_color.png"/>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7670081" y="-3384"/>
            <a:ext cx="1472386" cy="567922"/>
          </a:xfrm>
          <a:prstGeom prst="rect">
            <a:avLst/>
          </a:prstGeom>
        </p:spPr>
      </p:pic>
      <p:sp>
        <p:nvSpPr>
          <p:cNvPr id="9" name="Footer Placeholder 8"/>
          <p:cNvSpPr>
            <a:spLocks noGrp="1"/>
          </p:cNvSpPr>
          <p:nvPr>
            <p:ph type="ftr" sz="quarter" idx="3"/>
          </p:nvPr>
        </p:nvSpPr>
        <p:spPr>
          <a:xfrm>
            <a:off x="440020" y="6357038"/>
            <a:ext cx="7716650" cy="364206"/>
          </a:xfrm>
          <a:prstGeom prst="rect">
            <a:avLst/>
          </a:prstGeom>
        </p:spPr>
        <p:txBody>
          <a:bodyPr vert="horz" lIns="80165" tIns="40083" rIns="80165" bIns="40083" rtlCol="0" anchor="ctr"/>
          <a:lstStyle>
            <a:lvl1pPr algn="l">
              <a:defRPr sz="900">
                <a:solidFill>
                  <a:schemeClr val="bg2"/>
                </a:solidFill>
              </a:defRPr>
            </a:lvl1pPr>
          </a:lstStyle>
          <a:p>
            <a:endParaRPr lang="en-US" dirty="0"/>
          </a:p>
        </p:txBody>
      </p:sp>
      <p:sp>
        <p:nvSpPr>
          <p:cNvPr id="11" name="Slide Number Placeholder 2"/>
          <p:cNvSpPr>
            <a:spLocks noGrp="1"/>
          </p:cNvSpPr>
          <p:nvPr>
            <p:ph type="sldNum" sz="quarter" idx="4"/>
          </p:nvPr>
        </p:nvSpPr>
        <p:spPr>
          <a:xfrm>
            <a:off x="8326103" y="6356351"/>
            <a:ext cx="597880" cy="365125"/>
          </a:xfrm>
          <a:prstGeom prst="rect">
            <a:avLst/>
          </a:prstGeom>
        </p:spPr>
        <p:txBody>
          <a:bodyPr lIns="80165" tIns="40083" rIns="80165" bIns="40083" anchor="ctr"/>
          <a:lstStyle>
            <a:lvl1pPr algn="r">
              <a:defRPr sz="1400" b="1">
                <a:solidFill>
                  <a:schemeClr val="tx2"/>
                </a:solidFill>
              </a:defRPr>
            </a:lvl1pPr>
          </a:lstStyle>
          <a:p>
            <a:fld id="{276DE07D-12F9-FF40-B07B-9B015B6B1FBE}" type="slidenum">
              <a:rPr lang="en-US" smtClean="0"/>
              <a:pPr/>
              <a:t>‹#›</a:t>
            </a:fld>
            <a:endParaRPr lang="en-US" dirty="0"/>
          </a:p>
        </p:txBody>
      </p:sp>
    </p:spTree>
    <p:extLst>
      <p:ext uri="{BB962C8B-B14F-4D97-AF65-F5344CB8AC3E}">
        <p14:creationId xmlns:p14="http://schemas.microsoft.com/office/powerpoint/2010/main" val="2781651254"/>
      </p:ext>
    </p:extLst>
  </p:cSld>
  <p:clrMap bg1="lt1" tx1="dk1" bg2="lt2" tx2="dk2" accent1="accent1" accent2="accent2" accent3="accent3" accent4="accent4" accent5="accent5" accent6="accent6" hlink="hlink" folHlink="folHlink"/>
  <p:sldLayoutIdLst>
    <p:sldLayoutId id="2147483649" r:id="rId1"/>
    <p:sldLayoutId id="2147483669" r:id="rId2"/>
    <p:sldLayoutId id="2147483659" r:id="rId3"/>
    <p:sldLayoutId id="2147483676" r:id="rId4"/>
    <p:sldLayoutId id="2147483683" r:id="rId5"/>
    <p:sldLayoutId id="2147483682" r:id="rId6"/>
    <p:sldLayoutId id="2147483684" r:id="rId7"/>
    <p:sldLayoutId id="2147483671" r:id="rId8"/>
    <p:sldLayoutId id="2147483677" r:id="rId9"/>
    <p:sldLayoutId id="2147483679" r:id="rId10"/>
    <p:sldLayoutId id="2147483680" r:id="rId11"/>
    <p:sldLayoutId id="2147483681" r:id="rId12"/>
    <p:sldLayoutId id="2147483667" r:id="rId13"/>
    <p:sldLayoutId id="2147483668" r:id="rId14"/>
    <p:sldLayoutId id="2147483673" r:id="rId15"/>
    <p:sldLayoutId id="2147483674" r:id="rId16"/>
    <p:sldLayoutId id="2147483675" r:id="rId17"/>
    <p:sldLayoutId id="2147483666" r:id="rId18"/>
    <p:sldLayoutId id="2147483685" r:id="rId19"/>
  </p:sldLayoutIdLst>
  <p:transition>
    <p:fade/>
  </p:transition>
  <p:hf hdr="0" dt="0"/>
  <p:txStyles>
    <p:titleStyle>
      <a:lvl1pPr algn="l" defTabSz="457144" rtl="0" eaLnBrk="1" latinLnBrk="0" hangingPunct="1">
        <a:lnSpc>
          <a:spcPct val="100000"/>
        </a:lnSpc>
        <a:spcBef>
          <a:spcPct val="0"/>
        </a:spcBef>
        <a:buNone/>
        <a:defRPr sz="2600" kern="1200">
          <a:solidFill>
            <a:schemeClr val="tx2"/>
          </a:solidFill>
          <a:latin typeface="+mj-lt"/>
          <a:ea typeface="+mj-ea"/>
          <a:cs typeface="+mj-cs"/>
        </a:defRPr>
      </a:lvl1pPr>
    </p:titleStyle>
    <p:bodyStyle>
      <a:lvl1pPr marL="250517" indent="-250517" algn="l" defTabSz="457144" rtl="0" eaLnBrk="1" latinLnBrk="0" hangingPunct="1">
        <a:lnSpc>
          <a:spcPct val="120000"/>
        </a:lnSpc>
        <a:spcBef>
          <a:spcPct val="20000"/>
        </a:spcBef>
        <a:spcAft>
          <a:spcPts val="263"/>
        </a:spcAft>
        <a:buClr>
          <a:schemeClr val="accent2"/>
        </a:buClr>
        <a:buFont typeface="Wingdings" panose="05000000000000000000" pitchFamily="2" charset="2"/>
        <a:buChar char="§"/>
        <a:defRPr sz="1800" b="0" kern="1200">
          <a:solidFill>
            <a:schemeClr val="tx1"/>
          </a:solidFill>
          <a:latin typeface="Arial"/>
          <a:ea typeface="+mn-ea"/>
          <a:cs typeface="Arial"/>
        </a:defRPr>
      </a:lvl1pPr>
      <a:lvl2pPr marL="400827" indent="-200414" algn="l" defTabSz="457144" rtl="0" eaLnBrk="1" latinLnBrk="0" hangingPunct="1">
        <a:lnSpc>
          <a:spcPct val="130000"/>
        </a:lnSpc>
        <a:spcBef>
          <a:spcPts val="32"/>
        </a:spcBef>
        <a:spcAft>
          <a:spcPts val="263"/>
        </a:spcAft>
        <a:buClr>
          <a:schemeClr val="accent3"/>
        </a:buClr>
        <a:buFont typeface="Arial" panose="020B0604020202020204" pitchFamily="34" charset="0"/>
        <a:buChar char="−"/>
        <a:defRPr sz="1600" kern="1200">
          <a:solidFill>
            <a:schemeClr val="tx1"/>
          </a:solidFill>
          <a:latin typeface="Arial"/>
          <a:ea typeface="+mn-ea"/>
          <a:cs typeface="Arial"/>
        </a:defRPr>
      </a:lvl2pPr>
      <a:lvl3pPr marL="501034" indent="-150310" algn="l" defTabSz="457144" rtl="0" eaLnBrk="1" latinLnBrk="0" hangingPunct="1">
        <a:lnSpc>
          <a:spcPct val="110000"/>
        </a:lnSpc>
        <a:spcBef>
          <a:spcPts val="526"/>
        </a:spcBef>
        <a:spcAft>
          <a:spcPts val="263"/>
        </a:spcAft>
        <a:buClr>
          <a:schemeClr val="accent5"/>
        </a:buClr>
        <a:buSzPct val="100000"/>
        <a:buFont typeface="Arial" panose="020B0604020202020204" pitchFamily="34" charset="0"/>
        <a:buChar char="−"/>
        <a:defRPr sz="1400" kern="1200">
          <a:solidFill>
            <a:schemeClr val="tx1"/>
          </a:solidFill>
          <a:latin typeface="Arial"/>
          <a:ea typeface="+mn-ea"/>
          <a:cs typeface="Arial"/>
        </a:defRPr>
      </a:lvl3pPr>
      <a:lvl4pPr marL="701448" indent="-200414" algn="l" defTabSz="457144" rtl="0" eaLnBrk="1" latinLnBrk="0" hangingPunct="1">
        <a:lnSpc>
          <a:spcPct val="110000"/>
        </a:lnSpc>
        <a:spcBef>
          <a:spcPts val="526"/>
        </a:spcBef>
        <a:spcAft>
          <a:spcPts val="263"/>
        </a:spcAft>
        <a:buClr>
          <a:schemeClr val="accent5"/>
        </a:buClr>
        <a:buFont typeface="Arial" panose="020B0604020202020204" pitchFamily="34" charset="0"/>
        <a:buChar char="-"/>
        <a:defRPr sz="1200" kern="1200">
          <a:solidFill>
            <a:schemeClr val="tx1"/>
          </a:solidFill>
          <a:latin typeface="Arial"/>
          <a:ea typeface="+mn-ea"/>
          <a:cs typeface="Arial"/>
        </a:defRPr>
      </a:lvl4pPr>
      <a:lvl5pPr marL="851758" indent="-200414" algn="l" defTabSz="457144" rtl="0" eaLnBrk="1" latinLnBrk="0" hangingPunct="1">
        <a:lnSpc>
          <a:spcPct val="110000"/>
        </a:lnSpc>
        <a:spcBef>
          <a:spcPts val="526"/>
        </a:spcBef>
        <a:spcAft>
          <a:spcPts val="263"/>
        </a:spcAft>
        <a:buClr>
          <a:schemeClr val="accent5"/>
        </a:buClr>
        <a:buFont typeface="Arial" panose="020B0604020202020204" pitchFamily="34" charset="0"/>
        <a:buChar char="-"/>
        <a:defRPr sz="1200" kern="1200" baseline="0">
          <a:solidFill>
            <a:schemeClr val="tx1"/>
          </a:solidFill>
          <a:latin typeface="Arial"/>
          <a:ea typeface="+mn-ea"/>
          <a:cs typeface="Arial"/>
        </a:defRPr>
      </a:lvl5pPr>
      <a:lvl6pPr marL="673390" indent="-160331" algn="l" defTabSz="457144" rtl="0" eaLnBrk="1" latinLnBrk="0" hangingPunct="1">
        <a:lnSpc>
          <a:spcPct val="110000"/>
        </a:lnSpc>
        <a:spcBef>
          <a:spcPts val="526"/>
        </a:spcBef>
        <a:spcAft>
          <a:spcPts val="0"/>
        </a:spcAft>
        <a:buClr>
          <a:schemeClr val="accent5"/>
        </a:buClr>
        <a:buFont typeface="Lucida Grande"/>
        <a:buChar char="-"/>
        <a:defRPr sz="1200" kern="1200">
          <a:solidFill>
            <a:schemeClr val="tx1"/>
          </a:solidFill>
          <a:latin typeface="Arial"/>
          <a:ea typeface="+mn-ea"/>
          <a:cs typeface="Arial"/>
        </a:defRPr>
      </a:lvl6pPr>
      <a:lvl7pPr marL="887832" indent="-150310" algn="l" defTabSz="457144" rtl="0" eaLnBrk="1" latinLnBrk="0" hangingPunct="1">
        <a:lnSpc>
          <a:spcPct val="110000"/>
        </a:lnSpc>
        <a:spcBef>
          <a:spcPts val="526"/>
        </a:spcBef>
        <a:buClr>
          <a:schemeClr val="accent5"/>
        </a:buClr>
        <a:buFont typeface="Lucida Grande"/>
        <a:buChar char="-"/>
        <a:defRPr sz="1200" kern="1200">
          <a:solidFill>
            <a:schemeClr val="tx1"/>
          </a:solidFill>
          <a:latin typeface="Arial"/>
          <a:ea typeface="+mn-ea"/>
          <a:cs typeface="Arial"/>
        </a:defRPr>
      </a:lvl7pPr>
      <a:lvl8pPr marL="3428576" indent="-228571" algn="l" defTabSz="457144" rtl="0" eaLnBrk="1" latinLnBrk="0" hangingPunct="1">
        <a:spcBef>
          <a:spcPct val="20000"/>
        </a:spcBef>
        <a:buFont typeface="Arial"/>
        <a:buChar char="•"/>
        <a:defRPr sz="2000" kern="1200">
          <a:solidFill>
            <a:schemeClr val="tx1"/>
          </a:solidFill>
          <a:latin typeface="+mn-lt"/>
          <a:ea typeface="+mn-ea"/>
          <a:cs typeface="+mn-cs"/>
        </a:defRPr>
      </a:lvl8pPr>
      <a:lvl9pPr marL="3885719" indent="-228571" algn="l" defTabSz="457144"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44" rtl="0" eaLnBrk="1" latinLnBrk="0" hangingPunct="1">
        <a:defRPr sz="1800" kern="1200">
          <a:solidFill>
            <a:schemeClr val="tx1"/>
          </a:solidFill>
          <a:latin typeface="+mn-lt"/>
          <a:ea typeface="+mn-ea"/>
          <a:cs typeface="+mn-cs"/>
        </a:defRPr>
      </a:lvl1pPr>
      <a:lvl2pPr marL="457144" algn="l" defTabSz="457144" rtl="0" eaLnBrk="1" latinLnBrk="0" hangingPunct="1">
        <a:defRPr sz="1800" kern="1200">
          <a:solidFill>
            <a:schemeClr val="tx1"/>
          </a:solidFill>
          <a:latin typeface="+mn-lt"/>
          <a:ea typeface="+mn-ea"/>
          <a:cs typeface="+mn-cs"/>
        </a:defRPr>
      </a:lvl2pPr>
      <a:lvl3pPr marL="914287" algn="l" defTabSz="457144" rtl="0" eaLnBrk="1" latinLnBrk="0" hangingPunct="1">
        <a:defRPr sz="1800" kern="1200">
          <a:solidFill>
            <a:schemeClr val="tx1"/>
          </a:solidFill>
          <a:latin typeface="+mn-lt"/>
          <a:ea typeface="+mn-ea"/>
          <a:cs typeface="+mn-cs"/>
        </a:defRPr>
      </a:lvl3pPr>
      <a:lvl4pPr marL="1371431" algn="l" defTabSz="457144" rtl="0" eaLnBrk="1" latinLnBrk="0" hangingPunct="1">
        <a:defRPr sz="1800" kern="1200">
          <a:solidFill>
            <a:schemeClr val="tx1"/>
          </a:solidFill>
          <a:latin typeface="+mn-lt"/>
          <a:ea typeface="+mn-ea"/>
          <a:cs typeface="+mn-cs"/>
        </a:defRPr>
      </a:lvl4pPr>
      <a:lvl5pPr marL="1828574" algn="l" defTabSz="457144" rtl="0" eaLnBrk="1" latinLnBrk="0" hangingPunct="1">
        <a:defRPr sz="1800" kern="1200">
          <a:solidFill>
            <a:schemeClr val="tx1"/>
          </a:solidFill>
          <a:latin typeface="+mn-lt"/>
          <a:ea typeface="+mn-ea"/>
          <a:cs typeface="+mn-cs"/>
        </a:defRPr>
      </a:lvl5pPr>
      <a:lvl6pPr marL="2285717" algn="l" defTabSz="457144" rtl="0" eaLnBrk="1" latinLnBrk="0" hangingPunct="1">
        <a:defRPr sz="1800" kern="1200">
          <a:solidFill>
            <a:schemeClr val="tx1"/>
          </a:solidFill>
          <a:latin typeface="+mn-lt"/>
          <a:ea typeface="+mn-ea"/>
          <a:cs typeface="+mn-cs"/>
        </a:defRPr>
      </a:lvl6pPr>
      <a:lvl7pPr marL="2742861" algn="l" defTabSz="457144" rtl="0" eaLnBrk="1" latinLnBrk="0" hangingPunct="1">
        <a:defRPr sz="1800" kern="1200">
          <a:solidFill>
            <a:schemeClr val="tx1"/>
          </a:solidFill>
          <a:latin typeface="+mn-lt"/>
          <a:ea typeface="+mn-ea"/>
          <a:cs typeface="+mn-cs"/>
        </a:defRPr>
      </a:lvl7pPr>
      <a:lvl8pPr marL="3200004" algn="l" defTabSz="457144" rtl="0" eaLnBrk="1" latinLnBrk="0" hangingPunct="1">
        <a:defRPr sz="1800" kern="1200">
          <a:solidFill>
            <a:schemeClr val="tx1"/>
          </a:solidFill>
          <a:latin typeface="+mn-lt"/>
          <a:ea typeface="+mn-ea"/>
          <a:cs typeface="+mn-cs"/>
        </a:defRPr>
      </a:lvl8pPr>
      <a:lvl9pPr marL="3657148" algn="l" defTabSz="45714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2" Type="http://schemas.openxmlformats.org/officeDocument/2006/relationships/hyperlink" Target="mailto:EBell@nexant.com" TargetMode="Externa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_ftnref1"/><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
            </a:r>
            <a:br>
              <a:rPr lang="en-US" dirty="0"/>
            </a:br>
            <a:r>
              <a:rPr lang="en-US" dirty="0" smtClean="0"/>
              <a:t>2015 </a:t>
            </a:r>
            <a:r>
              <a:rPr lang="en-US" dirty="0"/>
              <a:t>Load Impact Evaluation of Southern California Edison’s Peak Time Rebate Program</a:t>
            </a:r>
          </a:p>
        </p:txBody>
      </p:sp>
      <p:sp>
        <p:nvSpPr>
          <p:cNvPr id="11" name="Text Placeholder 10"/>
          <p:cNvSpPr>
            <a:spLocks noGrp="1"/>
          </p:cNvSpPr>
          <p:nvPr>
            <p:ph type="body" sz="quarter" idx="19"/>
          </p:nvPr>
        </p:nvSpPr>
        <p:spPr/>
        <p:txBody>
          <a:bodyPr>
            <a:normAutofit/>
          </a:bodyPr>
          <a:lstStyle/>
          <a:p>
            <a:r>
              <a:rPr lang="en-US" dirty="0" smtClean="0"/>
              <a:t>May 11, 2016</a:t>
            </a:r>
            <a:endParaRPr lang="en-US" dirty="0"/>
          </a:p>
        </p:txBody>
      </p:sp>
      <p:sp>
        <p:nvSpPr>
          <p:cNvPr id="8" name="Text Placeholder 7"/>
          <p:cNvSpPr>
            <a:spLocks noGrp="1"/>
          </p:cNvSpPr>
          <p:nvPr>
            <p:ph type="body" sz="quarter" idx="15"/>
          </p:nvPr>
        </p:nvSpPr>
        <p:spPr>
          <a:xfrm>
            <a:off x="633967" y="4683761"/>
            <a:ext cx="5792476" cy="1366528"/>
          </a:xfrm>
        </p:spPr>
        <p:txBody>
          <a:bodyPr/>
          <a:lstStyle/>
          <a:p>
            <a:r>
              <a:rPr lang="en-US" sz="1400" dirty="0" smtClean="0"/>
              <a:t>Prepared by:</a:t>
            </a:r>
          </a:p>
          <a:p>
            <a:r>
              <a:rPr lang="en-US" sz="1400" dirty="0" smtClean="0"/>
              <a:t>Eric Bell</a:t>
            </a:r>
          </a:p>
          <a:p>
            <a:r>
              <a:rPr lang="en-US" sz="1400" dirty="0" smtClean="0"/>
              <a:t>Jenny Gai</a:t>
            </a:r>
            <a:endParaRPr lang="en-US" sz="1400" dirty="0"/>
          </a:p>
          <a:p>
            <a:endParaRPr lang="en-US" dirty="0"/>
          </a:p>
          <a:p>
            <a:endParaRPr lang="en-US" dirty="0" smtClean="0"/>
          </a:p>
        </p:txBody>
      </p:sp>
    </p:spTree>
    <p:extLst>
      <p:ext uri="{BB962C8B-B14F-4D97-AF65-F5344CB8AC3E}">
        <p14:creationId xmlns:p14="http://schemas.microsoft.com/office/powerpoint/2010/main" val="1347643214"/>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568" y="25588"/>
            <a:ext cx="8235915" cy="676706"/>
          </a:xfrm>
        </p:spPr>
        <p:txBody>
          <a:bodyPr/>
          <a:lstStyle/>
          <a:p>
            <a:r>
              <a:rPr lang="en-US" dirty="0" smtClean="0"/>
              <a:t>Aggregate impacts for statewide system peak day</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222818244"/>
              </p:ext>
            </p:extLst>
          </p:nvPr>
        </p:nvGraphicFramePr>
        <p:xfrm>
          <a:off x="950260" y="1355071"/>
          <a:ext cx="7243481" cy="2105304"/>
        </p:xfrm>
        <a:graphic>
          <a:graphicData uri="http://schemas.openxmlformats.org/drawingml/2006/table">
            <a:tbl>
              <a:tblPr/>
              <a:tblGrid>
                <a:gridCol w="1228734"/>
                <a:gridCol w="1254746"/>
                <a:gridCol w="1586667"/>
                <a:gridCol w="1586667"/>
                <a:gridCol w="1586667"/>
              </a:tblGrid>
              <a:tr h="350884">
                <a:tc rowSpan="2">
                  <a:txBody>
                    <a:bodyPr/>
                    <a:lstStyle/>
                    <a:p>
                      <a:pPr algn="ctr" fontAlgn="b"/>
                      <a:r>
                        <a:rPr lang="en-US" sz="1400" b="1" i="0" u="none" strike="noStrike" dirty="0">
                          <a:solidFill>
                            <a:srgbClr val="FFFFFF"/>
                          </a:solidFill>
                          <a:effectLst/>
                          <a:latin typeface="+mn-lt"/>
                        </a:rPr>
                        <a:t>Event Date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rowSpan="2">
                  <a:txBody>
                    <a:bodyPr/>
                    <a:lstStyle/>
                    <a:p>
                      <a:pPr algn="ctr" fontAlgn="b"/>
                      <a:r>
                        <a:rPr lang="en-US" sz="1400" b="1" i="0" u="none" strike="noStrike" dirty="0">
                          <a:solidFill>
                            <a:srgbClr val="FFFFFF"/>
                          </a:solidFill>
                          <a:effectLst/>
                          <a:latin typeface="+mn-lt"/>
                        </a:rPr>
                        <a:t>Hour Ending</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gridSpan="3">
                  <a:txBody>
                    <a:bodyPr/>
                    <a:lstStyle/>
                    <a:p>
                      <a:pPr algn="ctr" fontAlgn="b"/>
                      <a:r>
                        <a:rPr lang="en-US" sz="1400" b="1" i="0" u="none" strike="noStrike" dirty="0">
                          <a:solidFill>
                            <a:srgbClr val="FFFFFF"/>
                          </a:solidFill>
                          <a:effectLst/>
                          <a:latin typeface="+mn-lt"/>
                        </a:rPr>
                        <a:t>Load Impact (MW)</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tx2"/>
                    </a:solidFill>
                  </a:tcPr>
                </a:tc>
                <a:tc hMerge="1">
                  <a:txBody>
                    <a:bodyPr/>
                    <a:lstStyle/>
                    <a:p>
                      <a:endParaRPr lang="en-US"/>
                    </a:p>
                  </a:txBody>
                  <a:tcPr/>
                </a:tc>
                <a:tc hMerge="1">
                  <a:txBody>
                    <a:bodyPr/>
                    <a:lstStyle/>
                    <a:p>
                      <a:endParaRPr lang="en-US"/>
                    </a:p>
                  </a:txBody>
                  <a:tcPr/>
                </a:tc>
              </a:tr>
              <a:tr h="350884">
                <a:tc vMerge="1">
                  <a:txBody>
                    <a:bodyPr/>
                    <a:lstStyle/>
                    <a:p>
                      <a:endParaRPr lang="en-US"/>
                    </a:p>
                  </a:txBody>
                  <a:tcPr/>
                </a:tc>
                <a:tc vMerge="1">
                  <a:txBody>
                    <a:bodyPr/>
                    <a:lstStyle/>
                    <a:p>
                      <a:endParaRPr lang="en-US"/>
                    </a:p>
                  </a:txBody>
                  <a:tcPr/>
                </a:tc>
                <a:tc>
                  <a:txBody>
                    <a:bodyPr/>
                    <a:lstStyle/>
                    <a:p>
                      <a:pPr algn="ctr" fontAlgn="b"/>
                      <a:r>
                        <a:rPr lang="en-US" sz="1400" b="1" i="0" u="none" strike="noStrike" dirty="0">
                          <a:solidFill>
                            <a:srgbClr val="FFFFFF"/>
                          </a:solidFill>
                          <a:effectLst/>
                          <a:latin typeface="+mn-lt"/>
                        </a:rPr>
                        <a:t>Opt-in PTR</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b"/>
                      <a:r>
                        <a:rPr lang="en-US" sz="1400" b="1" i="0" u="none" strike="noStrike" dirty="0">
                          <a:solidFill>
                            <a:srgbClr val="FFFFFF"/>
                          </a:solidFill>
                          <a:effectLst/>
                          <a:latin typeface="+mn-lt"/>
                        </a:rPr>
                        <a:t>IHD</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b"/>
                      <a:r>
                        <a:rPr lang="en-US" sz="1400" b="1" i="0" u="none" strike="noStrike" dirty="0">
                          <a:solidFill>
                            <a:srgbClr val="FFFFFF"/>
                          </a:solidFill>
                          <a:effectLst/>
                          <a:latin typeface="+mn-lt"/>
                        </a:rPr>
                        <a:t>PCT</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r>
              <a:tr h="350884">
                <a:tc rowSpan="4">
                  <a:txBody>
                    <a:bodyPr/>
                    <a:lstStyle/>
                    <a:p>
                      <a:pPr algn="ctr" fontAlgn="ctr"/>
                      <a:r>
                        <a:rPr lang="en-US" sz="1400" b="0" i="0" u="none" strike="noStrike">
                          <a:solidFill>
                            <a:srgbClr val="000000"/>
                          </a:solidFill>
                          <a:effectLst/>
                          <a:latin typeface="+mn-lt"/>
                        </a:rPr>
                        <a:t>9/10/2015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mn-lt"/>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smtClean="0">
                          <a:solidFill>
                            <a:srgbClr val="000000"/>
                          </a:solidFill>
                          <a:effectLst/>
                          <a:latin typeface="+mn-lt"/>
                        </a:rPr>
                        <a:t>30.1</a:t>
                      </a:r>
                      <a:endParaRPr lang="en-US"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smtClean="0">
                          <a:solidFill>
                            <a:srgbClr val="000000"/>
                          </a:solidFill>
                          <a:effectLst/>
                          <a:latin typeface="+mn-lt"/>
                        </a:rPr>
                        <a:t>0.2</a:t>
                      </a:r>
                      <a:endParaRPr lang="en-US"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smtClean="0">
                          <a:solidFill>
                            <a:srgbClr val="000000"/>
                          </a:solidFill>
                          <a:effectLst/>
                          <a:latin typeface="+mn-lt"/>
                        </a:rPr>
                        <a:t>3.5</a:t>
                      </a:r>
                      <a:endParaRPr lang="en-US"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50884">
                <a:tc vMerge="1">
                  <a:txBody>
                    <a:bodyPr/>
                    <a:lstStyle/>
                    <a:p>
                      <a:endParaRPr lang="en-US"/>
                    </a:p>
                  </a:txBody>
                  <a:tcPr/>
                </a:tc>
                <a:tc>
                  <a:txBody>
                    <a:bodyPr/>
                    <a:lstStyle/>
                    <a:p>
                      <a:pPr algn="ctr" fontAlgn="b"/>
                      <a:r>
                        <a:rPr lang="en-US" sz="1400" b="0" i="0" u="none" strike="noStrike">
                          <a:solidFill>
                            <a:srgbClr val="000000"/>
                          </a:solidFill>
                          <a:effectLst/>
                          <a:latin typeface="+mn-lt"/>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34.3</a:t>
                      </a:r>
                      <a:endParaRPr lang="en-US"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0.1</a:t>
                      </a:r>
                      <a:endParaRPr lang="en-US"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3.7</a:t>
                      </a:r>
                      <a:endParaRPr lang="en-US"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884">
                <a:tc vMerge="1">
                  <a:txBody>
                    <a:bodyPr/>
                    <a:lstStyle/>
                    <a:p>
                      <a:endParaRPr lang="en-US"/>
                    </a:p>
                  </a:txBody>
                  <a:tcPr/>
                </a:tc>
                <a:tc>
                  <a:txBody>
                    <a:bodyPr/>
                    <a:lstStyle/>
                    <a:p>
                      <a:pPr algn="ctr" fontAlgn="b"/>
                      <a:r>
                        <a:rPr lang="en-US" sz="1400" b="0" i="0" u="none" strike="noStrike" dirty="0">
                          <a:solidFill>
                            <a:srgbClr val="000000"/>
                          </a:solidFill>
                          <a:effectLst/>
                          <a:latin typeface="+mn-lt"/>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b"/>
                      <a:r>
                        <a:rPr lang="en-US" sz="1400" b="0" i="0" u="none" strike="noStrike" dirty="0" smtClean="0">
                          <a:solidFill>
                            <a:srgbClr val="000000"/>
                          </a:solidFill>
                          <a:effectLst/>
                          <a:latin typeface="+mn-lt"/>
                        </a:rPr>
                        <a:t>34.9</a:t>
                      </a:r>
                      <a:endParaRPr lang="en-US"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b"/>
                      <a:r>
                        <a:rPr lang="en-US" sz="1400" b="0" i="0" u="none" strike="noStrike" dirty="0" smtClean="0">
                          <a:solidFill>
                            <a:srgbClr val="000000"/>
                          </a:solidFill>
                          <a:effectLst/>
                          <a:latin typeface="+mn-lt"/>
                        </a:rPr>
                        <a:t>0.1</a:t>
                      </a:r>
                      <a:endParaRPr lang="en-US"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b"/>
                      <a:r>
                        <a:rPr lang="en-US" sz="1400" b="0" i="0" u="none" strike="noStrike" dirty="0" smtClean="0">
                          <a:solidFill>
                            <a:srgbClr val="000000"/>
                          </a:solidFill>
                          <a:effectLst/>
                          <a:latin typeface="+mn-lt"/>
                        </a:rPr>
                        <a:t>3.4</a:t>
                      </a:r>
                      <a:endParaRPr lang="en-US"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350884">
                <a:tc vMerge="1">
                  <a:txBody>
                    <a:bodyPr/>
                    <a:lstStyle/>
                    <a:p>
                      <a:endParaRPr lang="en-US"/>
                    </a:p>
                  </a:txBody>
                  <a:tcPr/>
                </a:tc>
                <a:tc>
                  <a:txBody>
                    <a:bodyPr/>
                    <a:lstStyle/>
                    <a:p>
                      <a:pPr algn="ctr" fontAlgn="b"/>
                      <a:r>
                        <a:rPr lang="en-US" sz="1400" b="0" i="0" u="none" strike="noStrike">
                          <a:solidFill>
                            <a:srgbClr val="000000"/>
                          </a:solidFill>
                          <a:effectLst/>
                          <a:latin typeface="+mn-lt"/>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31.5</a:t>
                      </a:r>
                      <a:endParaRPr lang="en-US"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0.1</a:t>
                      </a:r>
                      <a:endParaRPr lang="en-US"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2.9</a:t>
                      </a:r>
                      <a:endParaRPr lang="en-US"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 name="Slide Number Placeholder 5"/>
          <p:cNvSpPr>
            <a:spLocks noGrp="1"/>
          </p:cNvSpPr>
          <p:nvPr>
            <p:ph type="sldNum" sz="quarter" idx="12"/>
          </p:nvPr>
        </p:nvSpPr>
        <p:spPr/>
        <p:txBody>
          <a:bodyPr/>
          <a:lstStyle/>
          <a:p>
            <a:fld id="{276DE07D-12F9-FF40-B07B-9B015B6B1FBE}" type="slidenum">
              <a:rPr lang="en-US" smtClean="0"/>
              <a:pPr/>
              <a:t>10</a:t>
            </a:fld>
            <a:endParaRPr lang="en-US" dirty="0"/>
          </a:p>
        </p:txBody>
      </p:sp>
      <p:sp>
        <p:nvSpPr>
          <p:cNvPr id="9" name="TextBox 8"/>
          <p:cNvSpPr txBox="1"/>
          <p:nvPr/>
        </p:nvSpPr>
        <p:spPr>
          <a:xfrm>
            <a:off x="572189" y="3763538"/>
            <a:ext cx="8235914" cy="2599764"/>
          </a:xfrm>
          <a:prstGeom prst="rect">
            <a:avLst/>
          </a:prstGeom>
          <a:noFill/>
        </p:spPr>
        <p:txBody>
          <a:bodyPr wrap="square" rtlCol="0">
            <a:noAutofit/>
          </a:bodyPr>
          <a:lstStyle/>
          <a:p>
            <a:pPr marL="250517" lvl="1" indent="-250517">
              <a:spcAft>
                <a:spcPts val="1200"/>
              </a:spcAft>
              <a:buClr>
                <a:schemeClr val="accent2"/>
              </a:buClr>
              <a:buFont typeface="Wingdings" panose="05000000000000000000" pitchFamily="2" charset="2"/>
              <a:buChar char="§"/>
            </a:pPr>
            <a:r>
              <a:rPr lang="en-US" sz="2000" dirty="0" smtClean="0"/>
              <a:t>CAISO System Peak: September 10, 2015 at 4:53 PM (corresponding to the HE 17 period)</a:t>
            </a:r>
          </a:p>
          <a:p>
            <a:pPr marL="250517" lvl="1" indent="-250517">
              <a:spcAft>
                <a:spcPts val="1200"/>
              </a:spcAft>
              <a:buClr>
                <a:schemeClr val="accent2"/>
              </a:buClr>
              <a:buFont typeface="Wingdings" panose="05000000000000000000" pitchFamily="2" charset="2"/>
              <a:buChar char="§"/>
            </a:pPr>
            <a:r>
              <a:rPr lang="en-US" sz="2000" dirty="0" smtClean="0"/>
              <a:t>SCE’s peak occurred September 8, 2015 at HE 17 (no event was called)</a:t>
            </a:r>
          </a:p>
          <a:p>
            <a:pPr marL="707660" lvl="2" indent="-250517">
              <a:spcAft>
                <a:spcPts val="1200"/>
              </a:spcAft>
              <a:buClr>
                <a:schemeClr val="accent2"/>
              </a:buClr>
              <a:buFont typeface="Wingdings" panose="05000000000000000000" pitchFamily="2" charset="2"/>
              <a:buChar char="§"/>
            </a:pPr>
            <a:endParaRPr lang="en-US" sz="2000" dirty="0"/>
          </a:p>
        </p:txBody>
      </p:sp>
    </p:spTree>
    <p:extLst>
      <p:ext uri="{BB962C8B-B14F-4D97-AF65-F5344CB8AC3E}">
        <p14:creationId xmlns:p14="http://schemas.microsoft.com/office/powerpoint/2010/main" val="2650292827"/>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663" y="0"/>
            <a:ext cx="8235915" cy="676706"/>
          </a:xfrm>
        </p:spPr>
        <p:txBody>
          <a:bodyPr/>
          <a:lstStyle/>
          <a:p>
            <a:r>
              <a:rPr lang="en-US" dirty="0"/>
              <a:t>Aggregate </a:t>
            </a:r>
            <a:r>
              <a:rPr lang="en-US" dirty="0" smtClean="0"/>
              <a:t>load reductions </a:t>
            </a:r>
            <a:r>
              <a:rPr lang="en-US" dirty="0"/>
              <a:t>(MW) by </a:t>
            </a:r>
            <a:r>
              <a:rPr lang="en-US" dirty="0" smtClean="0"/>
              <a:t>event day </a:t>
            </a:r>
            <a:r>
              <a:rPr lang="en-US" dirty="0"/>
              <a:t>and </a:t>
            </a:r>
            <a:r>
              <a:rPr lang="en-US" dirty="0" smtClean="0"/>
              <a:t>group</a:t>
            </a:r>
            <a:endParaRPr lang="en-US" dirty="0"/>
          </a:p>
        </p:txBody>
      </p:sp>
      <p:sp>
        <p:nvSpPr>
          <p:cNvPr id="7" name="Slide Number Placeholder 3"/>
          <p:cNvSpPr txBox="1">
            <a:spLocks/>
          </p:cNvSpPr>
          <p:nvPr/>
        </p:nvSpPr>
        <p:spPr>
          <a:xfrm>
            <a:off x="8281146" y="6356351"/>
            <a:ext cx="642836" cy="365125"/>
          </a:xfrm>
          <a:prstGeom prst="rect">
            <a:avLst/>
          </a:prstGeom>
        </p:spPr>
        <p:txBody>
          <a:bodyPr anchor="ctr"/>
          <a:lstStyle>
            <a:defPPr>
              <a:defRPr lang="en-US"/>
            </a:defPPr>
            <a:lvl1pPr marL="0" algn="l" defTabSz="457144" rtl="0" eaLnBrk="1" latinLnBrk="0" hangingPunct="1">
              <a:defRPr sz="1800" kern="1200">
                <a:solidFill>
                  <a:schemeClr val="tx1"/>
                </a:solidFill>
                <a:latin typeface="+mn-lt"/>
                <a:ea typeface="+mn-ea"/>
                <a:cs typeface="+mn-cs"/>
              </a:defRPr>
            </a:lvl1pPr>
            <a:lvl2pPr marL="457144" algn="l" defTabSz="457144" rtl="0" eaLnBrk="1" latinLnBrk="0" hangingPunct="1">
              <a:defRPr sz="1800" kern="1200">
                <a:solidFill>
                  <a:schemeClr val="tx1"/>
                </a:solidFill>
                <a:latin typeface="+mn-lt"/>
                <a:ea typeface="+mn-ea"/>
                <a:cs typeface="+mn-cs"/>
              </a:defRPr>
            </a:lvl2pPr>
            <a:lvl3pPr marL="914287" algn="l" defTabSz="457144" rtl="0" eaLnBrk="1" latinLnBrk="0" hangingPunct="1">
              <a:defRPr sz="1800" kern="1200">
                <a:solidFill>
                  <a:schemeClr val="tx1"/>
                </a:solidFill>
                <a:latin typeface="+mn-lt"/>
                <a:ea typeface="+mn-ea"/>
                <a:cs typeface="+mn-cs"/>
              </a:defRPr>
            </a:lvl3pPr>
            <a:lvl4pPr marL="1371431" algn="l" defTabSz="457144" rtl="0" eaLnBrk="1" latinLnBrk="0" hangingPunct="1">
              <a:defRPr sz="1800" kern="1200">
                <a:solidFill>
                  <a:schemeClr val="tx1"/>
                </a:solidFill>
                <a:latin typeface="+mn-lt"/>
                <a:ea typeface="+mn-ea"/>
                <a:cs typeface="+mn-cs"/>
              </a:defRPr>
            </a:lvl4pPr>
            <a:lvl5pPr marL="1828574" algn="l" defTabSz="457144" rtl="0" eaLnBrk="1" latinLnBrk="0" hangingPunct="1">
              <a:defRPr sz="1800" kern="1200">
                <a:solidFill>
                  <a:schemeClr val="tx1"/>
                </a:solidFill>
                <a:latin typeface="+mn-lt"/>
                <a:ea typeface="+mn-ea"/>
                <a:cs typeface="+mn-cs"/>
              </a:defRPr>
            </a:lvl5pPr>
            <a:lvl6pPr marL="2285717" algn="l" defTabSz="457144" rtl="0" eaLnBrk="1" latinLnBrk="0" hangingPunct="1">
              <a:defRPr sz="1800" kern="1200">
                <a:solidFill>
                  <a:schemeClr val="tx1"/>
                </a:solidFill>
                <a:latin typeface="+mn-lt"/>
                <a:ea typeface="+mn-ea"/>
                <a:cs typeface="+mn-cs"/>
              </a:defRPr>
            </a:lvl6pPr>
            <a:lvl7pPr marL="2742861" algn="l" defTabSz="457144" rtl="0" eaLnBrk="1" latinLnBrk="0" hangingPunct="1">
              <a:defRPr sz="1800" kern="1200">
                <a:solidFill>
                  <a:schemeClr val="tx1"/>
                </a:solidFill>
                <a:latin typeface="+mn-lt"/>
                <a:ea typeface="+mn-ea"/>
                <a:cs typeface="+mn-cs"/>
              </a:defRPr>
            </a:lvl7pPr>
            <a:lvl8pPr marL="3200004" algn="l" defTabSz="457144" rtl="0" eaLnBrk="1" latinLnBrk="0" hangingPunct="1">
              <a:defRPr sz="1800" kern="1200">
                <a:solidFill>
                  <a:schemeClr val="tx1"/>
                </a:solidFill>
                <a:latin typeface="+mn-lt"/>
                <a:ea typeface="+mn-ea"/>
                <a:cs typeface="+mn-cs"/>
              </a:defRPr>
            </a:lvl8pPr>
            <a:lvl9pPr marL="3657148" algn="l" defTabSz="457144" rtl="0" eaLnBrk="1" latinLnBrk="0" hangingPunct="1">
              <a:defRPr sz="1800" kern="1200">
                <a:solidFill>
                  <a:schemeClr val="tx1"/>
                </a:solidFill>
                <a:latin typeface="+mn-lt"/>
                <a:ea typeface="+mn-ea"/>
                <a:cs typeface="+mn-cs"/>
              </a:defRPr>
            </a:lvl9pPr>
          </a:lstStyle>
          <a:p>
            <a:pPr algn="r"/>
            <a:fld id="{276DE07D-12F9-FF40-B07B-9B015B6B1FBE}" type="slidenum">
              <a:rPr lang="en-US" sz="1400" b="1">
                <a:solidFill>
                  <a:schemeClr val="tx2"/>
                </a:solidFill>
              </a:rPr>
              <a:pPr algn="r"/>
              <a:t>11</a:t>
            </a:fld>
            <a:endParaRPr lang="en-US" sz="1400" b="1" dirty="0">
              <a:solidFill>
                <a:schemeClr val="tx2"/>
              </a:solidFill>
            </a:endParaRPr>
          </a:p>
        </p:txBody>
      </p:sp>
      <p:sp>
        <p:nvSpPr>
          <p:cNvPr id="3" name="TextBox 2"/>
          <p:cNvSpPr txBox="1"/>
          <p:nvPr/>
        </p:nvSpPr>
        <p:spPr>
          <a:xfrm>
            <a:off x="345663" y="6356351"/>
            <a:ext cx="6431655" cy="365125"/>
          </a:xfrm>
          <a:prstGeom prst="rect">
            <a:avLst/>
          </a:prstGeom>
          <a:noFill/>
        </p:spPr>
        <p:txBody>
          <a:bodyPr wrap="square" rtlCol="0">
            <a:noAutofit/>
          </a:bodyPr>
          <a:lstStyle/>
          <a:p>
            <a:r>
              <a:rPr lang="en-US" sz="1600" i="1" dirty="0" smtClean="0"/>
              <a:t>* Indicates PTR events that overlap with SDP events</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642" y="861453"/>
            <a:ext cx="8432716" cy="514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9563293"/>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sz="quarter" idx="20"/>
          </p:nvPr>
        </p:nvSpPr>
        <p:spPr>
          <a:xfrm>
            <a:off x="6023795" y="942392"/>
            <a:ext cx="2806440" cy="5596521"/>
          </a:xfrm>
        </p:spPr>
        <p:txBody>
          <a:bodyPr/>
          <a:lstStyle/>
          <a:p>
            <a:pPr marL="279400" indent="-279400"/>
            <a:r>
              <a:rPr lang="en-US" sz="1450" dirty="0"/>
              <a:t>PCTs delivered </a:t>
            </a:r>
            <a:r>
              <a:rPr lang="en-US" sz="1450" u="sng" dirty="0"/>
              <a:t>substantial </a:t>
            </a:r>
            <a:r>
              <a:rPr lang="en-US" sz="1450" i="1" u="sng" dirty="0"/>
              <a:t>pre-cooling</a:t>
            </a:r>
            <a:r>
              <a:rPr lang="en-US" sz="1450" u="sng" dirty="0"/>
              <a:t> before the event period</a:t>
            </a:r>
          </a:p>
          <a:p>
            <a:pPr marL="279400" indent="-279400"/>
            <a:r>
              <a:rPr lang="en-US" sz="1450" dirty="0"/>
              <a:t>In the hour before the event, the load impact was </a:t>
            </a:r>
            <a:r>
              <a:rPr lang="en-US" sz="1450" i="1" dirty="0"/>
              <a:t>negative</a:t>
            </a:r>
            <a:r>
              <a:rPr lang="en-US" sz="1450" dirty="0"/>
              <a:t> </a:t>
            </a:r>
            <a:r>
              <a:rPr lang="en-US" sz="1450" dirty="0" smtClean="0"/>
              <a:t>31% (-1.42 MW) (i.e., there </a:t>
            </a:r>
            <a:r>
              <a:rPr lang="en-US" sz="1450" dirty="0"/>
              <a:t>was a large </a:t>
            </a:r>
            <a:r>
              <a:rPr lang="en-US" sz="1450" i="1" dirty="0"/>
              <a:t>increase</a:t>
            </a:r>
            <a:r>
              <a:rPr lang="en-US" sz="1450" dirty="0"/>
              <a:t> in cooling load before the event </a:t>
            </a:r>
            <a:r>
              <a:rPr lang="en-US" sz="1450" dirty="0" smtClean="0"/>
              <a:t>began, intended to </a:t>
            </a:r>
            <a:r>
              <a:rPr lang="en-US" sz="1450" dirty="0"/>
              <a:t>mitigate discomfort during the event period</a:t>
            </a:r>
            <a:r>
              <a:rPr lang="en-US" sz="1450" dirty="0" smtClean="0"/>
              <a:t>)</a:t>
            </a:r>
          </a:p>
          <a:p>
            <a:pPr marL="279400" indent="-279400"/>
            <a:r>
              <a:rPr lang="en-US" sz="1450" dirty="0" smtClean="0"/>
              <a:t>Similarly</a:t>
            </a:r>
            <a:r>
              <a:rPr lang="en-US" sz="1450" dirty="0"/>
              <a:t>, the load impact was </a:t>
            </a:r>
            <a:r>
              <a:rPr lang="en-US" sz="1450" i="1" dirty="0"/>
              <a:t>negative</a:t>
            </a:r>
            <a:r>
              <a:rPr lang="en-US" sz="1450" dirty="0"/>
              <a:t> </a:t>
            </a:r>
            <a:r>
              <a:rPr lang="en-US" sz="1450" dirty="0" smtClean="0"/>
              <a:t>17% (-1.27 MW) </a:t>
            </a:r>
            <a:r>
              <a:rPr lang="en-US" sz="1450" dirty="0"/>
              <a:t>during the first hour after the event to make up for the increase in temperature during the event period</a:t>
            </a:r>
          </a:p>
          <a:p>
            <a:pPr marL="279400" indent="-279400"/>
            <a:r>
              <a:rPr lang="en-US" sz="1450" dirty="0"/>
              <a:t>Overall energy use throughout the day was </a:t>
            </a:r>
            <a:r>
              <a:rPr lang="en-US" sz="1450" dirty="0" smtClean="0"/>
              <a:t>3.8% </a:t>
            </a:r>
            <a:r>
              <a:rPr lang="en-US" sz="1450" dirty="0"/>
              <a:t>lower</a:t>
            </a:r>
          </a:p>
          <a:p>
            <a:endParaRPr lang="en-US" sz="1450" dirty="0"/>
          </a:p>
        </p:txBody>
      </p:sp>
      <p:sp>
        <p:nvSpPr>
          <p:cNvPr id="2" name="Title 1"/>
          <p:cNvSpPr>
            <a:spLocks noGrp="1"/>
          </p:cNvSpPr>
          <p:nvPr>
            <p:ph type="title"/>
          </p:nvPr>
        </p:nvSpPr>
        <p:spPr>
          <a:xfrm>
            <a:off x="404237" y="-9281"/>
            <a:ext cx="8235915" cy="676706"/>
          </a:xfrm>
        </p:spPr>
        <p:txBody>
          <a:bodyPr/>
          <a:lstStyle/>
          <a:p>
            <a:r>
              <a:rPr lang="en-US" dirty="0" smtClean="0"/>
              <a:t>Average event aggregate ex post results for PCT customers</a:t>
            </a:r>
            <a:endParaRPr lang="en-US" dirty="0"/>
          </a:p>
        </p:txBody>
      </p:sp>
      <p:sp>
        <p:nvSpPr>
          <p:cNvPr id="7" name="Slide Number Placeholder 3"/>
          <p:cNvSpPr txBox="1">
            <a:spLocks/>
          </p:cNvSpPr>
          <p:nvPr/>
        </p:nvSpPr>
        <p:spPr>
          <a:xfrm>
            <a:off x="8281146" y="6356351"/>
            <a:ext cx="642836" cy="365125"/>
          </a:xfrm>
          <a:prstGeom prst="rect">
            <a:avLst/>
          </a:prstGeom>
        </p:spPr>
        <p:txBody>
          <a:bodyPr anchor="ctr"/>
          <a:lstStyle>
            <a:defPPr>
              <a:defRPr lang="en-US"/>
            </a:defPPr>
            <a:lvl1pPr marL="0" algn="l" defTabSz="457144" rtl="0" eaLnBrk="1" latinLnBrk="0" hangingPunct="1">
              <a:defRPr sz="1800" kern="1200">
                <a:solidFill>
                  <a:schemeClr val="tx1"/>
                </a:solidFill>
                <a:latin typeface="+mn-lt"/>
                <a:ea typeface="+mn-ea"/>
                <a:cs typeface="+mn-cs"/>
              </a:defRPr>
            </a:lvl1pPr>
            <a:lvl2pPr marL="457144" algn="l" defTabSz="457144" rtl="0" eaLnBrk="1" latinLnBrk="0" hangingPunct="1">
              <a:defRPr sz="1800" kern="1200">
                <a:solidFill>
                  <a:schemeClr val="tx1"/>
                </a:solidFill>
                <a:latin typeface="+mn-lt"/>
                <a:ea typeface="+mn-ea"/>
                <a:cs typeface="+mn-cs"/>
              </a:defRPr>
            </a:lvl2pPr>
            <a:lvl3pPr marL="914287" algn="l" defTabSz="457144" rtl="0" eaLnBrk="1" latinLnBrk="0" hangingPunct="1">
              <a:defRPr sz="1800" kern="1200">
                <a:solidFill>
                  <a:schemeClr val="tx1"/>
                </a:solidFill>
                <a:latin typeface="+mn-lt"/>
                <a:ea typeface="+mn-ea"/>
                <a:cs typeface="+mn-cs"/>
              </a:defRPr>
            </a:lvl3pPr>
            <a:lvl4pPr marL="1371431" algn="l" defTabSz="457144" rtl="0" eaLnBrk="1" latinLnBrk="0" hangingPunct="1">
              <a:defRPr sz="1800" kern="1200">
                <a:solidFill>
                  <a:schemeClr val="tx1"/>
                </a:solidFill>
                <a:latin typeface="+mn-lt"/>
                <a:ea typeface="+mn-ea"/>
                <a:cs typeface="+mn-cs"/>
              </a:defRPr>
            </a:lvl4pPr>
            <a:lvl5pPr marL="1828574" algn="l" defTabSz="457144" rtl="0" eaLnBrk="1" latinLnBrk="0" hangingPunct="1">
              <a:defRPr sz="1800" kern="1200">
                <a:solidFill>
                  <a:schemeClr val="tx1"/>
                </a:solidFill>
                <a:latin typeface="+mn-lt"/>
                <a:ea typeface="+mn-ea"/>
                <a:cs typeface="+mn-cs"/>
              </a:defRPr>
            </a:lvl5pPr>
            <a:lvl6pPr marL="2285717" algn="l" defTabSz="457144" rtl="0" eaLnBrk="1" latinLnBrk="0" hangingPunct="1">
              <a:defRPr sz="1800" kern="1200">
                <a:solidFill>
                  <a:schemeClr val="tx1"/>
                </a:solidFill>
                <a:latin typeface="+mn-lt"/>
                <a:ea typeface="+mn-ea"/>
                <a:cs typeface="+mn-cs"/>
              </a:defRPr>
            </a:lvl6pPr>
            <a:lvl7pPr marL="2742861" algn="l" defTabSz="457144" rtl="0" eaLnBrk="1" latinLnBrk="0" hangingPunct="1">
              <a:defRPr sz="1800" kern="1200">
                <a:solidFill>
                  <a:schemeClr val="tx1"/>
                </a:solidFill>
                <a:latin typeface="+mn-lt"/>
                <a:ea typeface="+mn-ea"/>
                <a:cs typeface="+mn-cs"/>
              </a:defRPr>
            </a:lvl7pPr>
            <a:lvl8pPr marL="3200004" algn="l" defTabSz="457144" rtl="0" eaLnBrk="1" latinLnBrk="0" hangingPunct="1">
              <a:defRPr sz="1800" kern="1200">
                <a:solidFill>
                  <a:schemeClr val="tx1"/>
                </a:solidFill>
                <a:latin typeface="+mn-lt"/>
                <a:ea typeface="+mn-ea"/>
                <a:cs typeface="+mn-cs"/>
              </a:defRPr>
            </a:lvl8pPr>
            <a:lvl9pPr marL="3657148" algn="l" defTabSz="457144" rtl="0" eaLnBrk="1" latinLnBrk="0" hangingPunct="1">
              <a:defRPr sz="1800" kern="1200">
                <a:solidFill>
                  <a:schemeClr val="tx1"/>
                </a:solidFill>
                <a:latin typeface="+mn-lt"/>
                <a:ea typeface="+mn-ea"/>
                <a:cs typeface="+mn-cs"/>
              </a:defRPr>
            </a:lvl9pPr>
          </a:lstStyle>
          <a:p>
            <a:pPr algn="r"/>
            <a:fld id="{276DE07D-12F9-FF40-B07B-9B015B6B1FBE}" type="slidenum">
              <a:rPr lang="en-US" sz="1400" b="1">
                <a:solidFill>
                  <a:schemeClr val="tx2"/>
                </a:solidFill>
              </a:rPr>
              <a:pPr algn="r"/>
              <a:t>12</a:t>
            </a:fld>
            <a:endParaRPr lang="en-US" sz="1400" b="1" dirty="0">
              <a:solidFill>
                <a:schemeClr val="tx2"/>
              </a:solidFill>
            </a:endParaRPr>
          </a:p>
        </p:txBody>
      </p:sp>
      <p:sp>
        <p:nvSpPr>
          <p:cNvPr id="3" name="TextBox 2"/>
          <p:cNvSpPr txBox="1"/>
          <p:nvPr/>
        </p:nvSpPr>
        <p:spPr>
          <a:xfrm>
            <a:off x="838459" y="5487304"/>
            <a:ext cx="4848045" cy="595223"/>
          </a:xfrm>
          <a:prstGeom prst="rect">
            <a:avLst/>
          </a:prstGeom>
          <a:noFill/>
        </p:spPr>
        <p:txBody>
          <a:bodyPr wrap="square" rtlCol="0">
            <a:noAutofit/>
          </a:bodyPr>
          <a:lstStyle/>
          <a:p>
            <a:pPr algn="ctr">
              <a:lnSpc>
                <a:spcPts val="2000"/>
              </a:lnSpc>
            </a:pPr>
            <a:r>
              <a:rPr lang="en-US" sz="1300" b="1" dirty="0" smtClean="0"/>
              <a:t>Avg. Load Reduction for Event Window (MW): 2.08</a:t>
            </a:r>
          </a:p>
          <a:p>
            <a:pPr algn="ctr">
              <a:lnSpc>
                <a:spcPts val="2000"/>
              </a:lnSpc>
            </a:pPr>
            <a:r>
              <a:rPr lang="en-US" sz="1300" b="1" dirty="0" smtClean="0"/>
              <a:t>% Load Reduction for Event Window: 33.7%</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912" y="1412432"/>
            <a:ext cx="5829093" cy="3951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0913319"/>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883488781"/>
              </p:ext>
            </p:extLst>
          </p:nvPr>
        </p:nvGraphicFramePr>
        <p:xfrm>
          <a:off x="216646" y="1230513"/>
          <a:ext cx="8707336" cy="4768282"/>
        </p:xfrm>
        <a:graphic>
          <a:graphicData uri="http://schemas.openxmlformats.org/drawingml/2006/table">
            <a:tbl>
              <a:tblPr firstRow="1" bandRow="1">
                <a:tableStyleId>{2D5ABB26-0587-4C30-8999-92F81FD0307C}</a:tableStyleId>
              </a:tblPr>
              <a:tblGrid>
                <a:gridCol w="4353668"/>
                <a:gridCol w="4353668"/>
              </a:tblGrid>
              <a:tr h="0">
                <a:tc>
                  <a:txBody>
                    <a:bodyPr/>
                    <a:lstStyle/>
                    <a:p>
                      <a:pPr algn="ctr"/>
                      <a:r>
                        <a:rPr lang="en-US" b="1" dirty="0" smtClean="0"/>
                        <a:t>PCT</a:t>
                      </a:r>
                      <a:endParaRPr lang="en-US" b="1" dirty="0">
                        <a:solidFill>
                          <a:schemeClr val="tx1"/>
                        </a:solidFill>
                      </a:endParaRPr>
                    </a:p>
                  </a:txBody>
                  <a:tcPr/>
                </a:tc>
                <a:tc>
                  <a:txBody>
                    <a:bodyPr/>
                    <a:lstStyle/>
                    <a:p>
                      <a:pPr algn="ctr"/>
                      <a:r>
                        <a:rPr lang="en-US" b="1" dirty="0" smtClean="0"/>
                        <a:t>Opt-in PTR</a:t>
                      </a:r>
                      <a:endParaRPr lang="en-US" b="1" dirty="0">
                        <a:solidFill>
                          <a:schemeClr val="tx1"/>
                        </a:solidFill>
                      </a:endParaRPr>
                    </a:p>
                  </a:txBody>
                  <a:tcPr/>
                </a:tc>
              </a:tr>
              <a:tr h="1049402">
                <a:tc>
                  <a:txBody>
                    <a:bodyPr/>
                    <a:lstStyle/>
                    <a:p>
                      <a:pPr algn="ctr">
                        <a:lnSpc>
                          <a:spcPts val="2000"/>
                        </a:lnSpc>
                      </a:pPr>
                      <a:r>
                        <a:rPr lang="en-US" sz="1450" dirty="0" smtClean="0"/>
                        <a:t>Avg. Load Reduction for Event Window (kW): 0.78</a:t>
                      </a:r>
                    </a:p>
                    <a:p>
                      <a:pPr algn="ctr">
                        <a:lnSpc>
                          <a:spcPts val="2000"/>
                        </a:lnSpc>
                      </a:pPr>
                      <a:r>
                        <a:rPr lang="en-US" sz="1450" dirty="0" smtClean="0"/>
                        <a:t>% Load Reduction for Event Window: 33.7%</a:t>
                      </a:r>
                    </a:p>
                    <a:p>
                      <a:endParaRPr lang="en-US" sz="1300" dirty="0">
                        <a:solidFill>
                          <a:schemeClr val="tx1"/>
                        </a:solidFill>
                      </a:endParaRPr>
                    </a:p>
                  </a:txBody>
                  <a:tcPr/>
                </a:tc>
                <a:tc>
                  <a:txBody>
                    <a:bodyPr/>
                    <a:lstStyle/>
                    <a:p>
                      <a:pPr algn="ctr">
                        <a:lnSpc>
                          <a:spcPts val="2000"/>
                        </a:lnSpc>
                      </a:pPr>
                      <a:r>
                        <a:rPr lang="en-US" sz="1450" dirty="0" smtClean="0"/>
                        <a:t>Avg. Load Reduction for Event Window (kW): 0.08</a:t>
                      </a:r>
                    </a:p>
                    <a:p>
                      <a:pPr algn="ctr">
                        <a:lnSpc>
                          <a:spcPts val="2000"/>
                        </a:lnSpc>
                      </a:pPr>
                      <a:r>
                        <a:rPr lang="en-US" sz="1450" dirty="0" smtClean="0"/>
                        <a:t>% Load Reduction for Event Window: 4.1%</a:t>
                      </a:r>
                    </a:p>
                    <a:p>
                      <a:endParaRPr lang="en-US" sz="1300" dirty="0">
                        <a:solidFill>
                          <a:schemeClr val="tx1"/>
                        </a:solidFill>
                      </a:endParaRPr>
                    </a:p>
                  </a:txBody>
                  <a:tcPr/>
                </a:tc>
              </a:tr>
              <a:tr h="3353120">
                <a:tc>
                  <a:txBody>
                    <a:bodyPr/>
                    <a:lstStyle/>
                    <a:p>
                      <a:endParaRPr lang="en-US" dirty="0">
                        <a:solidFill>
                          <a:schemeClr val="tx1"/>
                        </a:solidFill>
                      </a:endParaRPr>
                    </a:p>
                  </a:txBody>
                  <a:tcPr/>
                </a:tc>
                <a:tc>
                  <a:txBody>
                    <a:bodyPr/>
                    <a:lstStyle/>
                    <a:p>
                      <a:endParaRPr lang="en-US" dirty="0">
                        <a:solidFill>
                          <a:schemeClr val="tx1"/>
                        </a:solidFill>
                      </a:endParaRPr>
                    </a:p>
                  </a:txBody>
                  <a:tcPr/>
                </a:tc>
              </a:tr>
            </a:tbl>
          </a:graphicData>
        </a:graphic>
      </p:graphicFrame>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646" y="2393300"/>
            <a:ext cx="4191880" cy="284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393209" y="49"/>
            <a:ext cx="8235915" cy="676706"/>
          </a:xfrm>
        </p:spPr>
        <p:txBody>
          <a:bodyPr/>
          <a:lstStyle/>
          <a:p>
            <a:r>
              <a:rPr lang="en-US" dirty="0" smtClean="0"/>
              <a:t>Comparing PCT vs Opt-in PTR load impacts</a:t>
            </a:r>
            <a:endParaRPr lang="en-US" dirty="0"/>
          </a:p>
        </p:txBody>
      </p:sp>
      <p:sp>
        <p:nvSpPr>
          <p:cNvPr id="6" name="Slide Number Placeholder 5"/>
          <p:cNvSpPr>
            <a:spLocks noGrp="1"/>
          </p:cNvSpPr>
          <p:nvPr>
            <p:ph type="sldNum" sz="quarter" idx="12"/>
          </p:nvPr>
        </p:nvSpPr>
        <p:spPr/>
        <p:txBody>
          <a:bodyPr/>
          <a:lstStyle/>
          <a:p>
            <a:fld id="{276DE07D-12F9-FF40-B07B-9B015B6B1FBE}" type="slidenum">
              <a:rPr lang="en-US" smtClean="0"/>
              <a:pPr/>
              <a:t>13</a:t>
            </a:fld>
            <a:endParaRPr lang="en-US" dirty="0"/>
          </a:p>
        </p:txBody>
      </p:sp>
      <p:cxnSp>
        <p:nvCxnSpPr>
          <p:cNvPr id="18" name="Straight Arrow Connector 17"/>
          <p:cNvCxnSpPr/>
          <p:nvPr/>
        </p:nvCxnSpPr>
        <p:spPr>
          <a:xfrm>
            <a:off x="4312960" y="3114563"/>
            <a:ext cx="0" cy="342405"/>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4" name="Rectangle 3"/>
          <p:cNvSpPr/>
          <p:nvPr/>
        </p:nvSpPr>
        <p:spPr>
          <a:xfrm>
            <a:off x="450886" y="5650589"/>
            <a:ext cx="7915280" cy="806631"/>
          </a:xfrm>
          <a:prstGeom prst="rect">
            <a:avLst/>
          </a:prstGeom>
        </p:spPr>
        <p:txBody>
          <a:bodyPr wrap="square">
            <a:spAutoFit/>
          </a:bodyPr>
          <a:lstStyle/>
          <a:p>
            <a:pPr marL="250517" indent="-250517">
              <a:lnSpc>
                <a:spcPct val="120000"/>
              </a:lnSpc>
              <a:spcBef>
                <a:spcPct val="20000"/>
              </a:spcBef>
              <a:spcAft>
                <a:spcPts val="263"/>
              </a:spcAft>
              <a:buClr>
                <a:schemeClr val="accent2"/>
              </a:buClr>
              <a:buFont typeface="Wingdings" panose="05000000000000000000" pitchFamily="2" charset="2"/>
              <a:buChar char="§"/>
            </a:pPr>
            <a:r>
              <a:rPr lang="en-US" dirty="0" smtClean="0">
                <a:latin typeface="Arial"/>
                <a:cs typeface="Arial"/>
              </a:rPr>
              <a:t>There is a significant difference between PCT and Opt-in PTR customers</a:t>
            </a:r>
          </a:p>
          <a:p>
            <a:pPr marL="400827" lvl="1" indent="-200414">
              <a:lnSpc>
                <a:spcPct val="140000"/>
              </a:lnSpc>
              <a:spcBef>
                <a:spcPts val="32"/>
              </a:spcBef>
              <a:spcAft>
                <a:spcPts val="263"/>
              </a:spcAft>
              <a:buClr>
                <a:schemeClr val="accent3"/>
              </a:buClr>
              <a:buFont typeface="Arial" panose="020B0604020202020204" pitchFamily="34" charset="0"/>
              <a:buChar char="−"/>
            </a:pPr>
            <a:r>
              <a:rPr lang="en-US" dirty="0">
                <a:cs typeface="Arial" pitchFamily="34" charset="0"/>
              </a:rPr>
              <a:t>PCT customers exhibit a </a:t>
            </a:r>
            <a:r>
              <a:rPr lang="en-US" dirty="0" smtClean="0">
                <a:cs typeface="Arial" pitchFamily="34" charset="0"/>
              </a:rPr>
              <a:t>0.72 kW </a:t>
            </a:r>
            <a:r>
              <a:rPr lang="en-US" dirty="0">
                <a:cs typeface="Arial" pitchFamily="34" charset="0"/>
              </a:rPr>
              <a:t>higher </a:t>
            </a:r>
            <a:r>
              <a:rPr lang="en-US" dirty="0" smtClean="0">
                <a:cs typeface="Arial" pitchFamily="34" charset="0"/>
              </a:rPr>
              <a:t>on-peak </a:t>
            </a:r>
            <a:r>
              <a:rPr lang="en-US" dirty="0">
                <a:cs typeface="Arial" pitchFamily="34" charset="0"/>
              </a:rPr>
              <a:t>reference load</a:t>
            </a:r>
          </a:p>
        </p:txBody>
      </p:sp>
      <p:pic>
        <p:nvPicPr>
          <p:cNvPr id="71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9793" y="2393299"/>
            <a:ext cx="4232583" cy="28688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 name="Straight Connector 8"/>
          <p:cNvCxnSpPr/>
          <p:nvPr/>
        </p:nvCxnSpPr>
        <p:spPr>
          <a:xfrm>
            <a:off x="1288473" y="3111735"/>
            <a:ext cx="7077693" cy="0"/>
          </a:xfrm>
          <a:prstGeom prst="line">
            <a:avLst/>
          </a:prstGeom>
          <a:ln w="9525">
            <a:solidFill>
              <a:schemeClr val="bg1">
                <a:lumMod val="65000"/>
              </a:schemeClr>
            </a:solidFill>
            <a:prstDash val="sysDash"/>
          </a:ln>
        </p:spPr>
        <p:style>
          <a:lnRef idx="1">
            <a:schemeClr val="dk1"/>
          </a:lnRef>
          <a:fillRef idx="0">
            <a:schemeClr val="dk1"/>
          </a:fillRef>
          <a:effectRef idx="0">
            <a:schemeClr val="dk1"/>
          </a:effectRef>
          <a:fontRef idx="minor">
            <a:schemeClr val="tx1"/>
          </a:fontRef>
        </p:style>
      </p:cxnSp>
      <p:sp>
        <p:nvSpPr>
          <p:cNvPr id="19" name="TextBox 18"/>
          <p:cNvSpPr txBox="1"/>
          <p:nvPr/>
        </p:nvSpPr>
        <p:spPr>
          <a:xfrm>
            <a:off x="4249294" y="3166894"/>
            <a:ext cx="715488" cy="250374"/>
          </a:xfrm>
          <a:prstGeom prst="rect">
            <a:avLst/>
          </a:prstGeom>
          <a:noFill/>
        </p:spPr>
        <p:txBody>
          <a:bodyPr wrap="square" rtlCol="0">
            <a:noAutofit/>
          </a:bodyPr>
          <a:lstStyle/>
          <a:p>
            <a:r>
              <a:rPr lang="en-US" sz="1100" dirty="0" smtClean="0"/>
              <a:t>0.72 kW</a:t>
            </a:r>
          </a:p>
        </p:txBody>
      </p:sp>
      <p:cxnSp>
        <p:nvCxnSpPr>
          <p:cNvPr id="17" name="Straight Connector 16"/>
          <p:cNvCxnSpPr/>
          <p:nvPr/>
        </p:nvCxnSpPr>
        <p:spPr>
          <a:xfrm>
            <a:off x="1288473" y="3454140"/>
            <a:ext cx="7077693" cy="0"/>
          </a:xfrm>
          <a:prstGeom prst="line">
            <a:avLst/>
          </a:prstGeom>
          <a:ln w="9525">
            <a:solidFill>
              <a:schemeClr val="bg1">
                <a:lumMod val="65000"/>
              </a:schemeClr>
            </a:solidFill>
            <a:prstDash val="sys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11078272"/>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Ex Ante Methodology</a:t>
            </a:r>
            <a:endParaRPr lang="en-US" dirty="0"/>
          </a:p>
        </p:txBody>
      </p:sp>
      <p:sp>
        <p:nvSpPr>
          <p:cNvPr id="6" name="Slide Number Placeholder 5"/>
          <p:cNvSpPr>
            <a:spLocks noGrp="1"/>
          </p:cNvSpPr>
          <p:nvPr>
            <p:ph type="sldNum" sz="quarter" idx="12"/>
          </p:nvPr>
        </p:nvSpPr>
        <p:spPr/>
        <p:txBody>
          <a:bodyPr/>
          <a:lstStyle/>
          <a:p>
            <a:fld id="{276DE07D-12F9-FF40-B07B-9B015B6B1FBE}" type="slidenum">
              <a:rPr lang="en-US" smtClean="0"/>
              <a:pPr/>
              <a:t>14</a:t>
            </a:fld>
            <a:endParaRPr lang="en-US" dirty="0"/>
          </a:p>
        </p:txBody>
      </p:sp>
    </p:spTree>
    <p:extLst>
      <p:ext uri="{BB962C8B-B14F-4D97-AF65-F5344CB8AC3E}">
        <p14:creationId xmlns:p14="http://schemas.microsoft.com/office/powerpoint/2010/main" val="971901118"/>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48208" y="0"/>
            <a:ext cx="8235915" cy="676706"/>
          </a:xfrm>
        </p:spPr>
        <p:txBody>
          <a:bodyPr/>
          <a:lstStyle/>
          <a:p>
            <a:r>
              <a:rPr lang="en-US" dirty="0" smtClean="0"/>
              <a:t>Overview of ex ante methodology</a:t>
            </a:r>
            <a:endParaRPr lang="en-US" dirty="0"/>
          </a:p>
        </p:txBody>
      </p:sp>
      <p:sp>
        <p:nvSpPr>
          <p:cNvPr id="6" name="Content Placeholder 5"/>
          <p:cNvSpPr>
            <a:spLocks noGrp="1"/>
          </p:cNvSpPr>
          <p:nvPr>
            <p:ph idx="1"/>
          </p:nvPr>
        </p:nvSpPr>
        <p:spPr>
          <a:xfrm>
            <a:off x="448208" y="753957"/>
            <a:ext cx="8238591" cy="4937880"/>
          </a:xfrm>
        </p:spPr>
        <p:txBody>
          <a:bodyPr>
            <a:noAutofit/>
          </a:bodyPr>
          <a:lstStyle/>
          <a:p>
            <a:pPr>
              <a:lnSpc>
                <a:spcPct val="100000"/>
              </a:lnSpc>
              <a:spcBef>
                <a:spcPts val="0"/>
              </a:spcBef>
              <a:spcAft>
                <a:spcPts val="1200"/>
              </a:spcAft>
            </a:pPr>
            <a:r>
              <a:rPr lang="en-US" sz="1800" dirty="0" smtClean="0"/>
              <a:t>Ex ante load impacts calculated for PCT customers only</a:t>
            </a:r>
          </a:p>
          <a:p>
            <a:pPr lvl="1">
              <a:lnSpc>
                <a:spcPct val="100000"/>
              </a:lnSpc>
              <a:spcBef>
                <a:spcPts val="0"/>
              </a:spcBef>
              <a:spcAft>
                <a:spcPts val="1200"/>
              </a:spcAft>
            </a:pPr>
            <a:r>
              <a:rPr lang="en-US" sz="1600" dirty="0" smtClean="0"/>
              <a:t>IHD customers not included because it is a pilot study and not expected to become a full scale program</a:t>
            </a:r>
          </a:p>
          <a:p>
            <a:pPr lvl="1">
              <a:lnSpc>
                <a:spcPct val="100000"/>
              </a:lnSpc>
              <a:spcBef>
                <a:spcPts val="0"/>
              </a:spcBef>
              <a:spcAft>
                <a:spcPts val="1200"/>
              </a:spcAft>
            </a:pPr>
            <a:r>
              <a:rPr lang="en-US" sz="1600" dirty="0" smtClean="0"/>
              <a:t>Opt-in PTR customers not included because the portion of the program without technology (i.e., PCTs) was expected to be decommissioned in 2016— after filing the load impacts it was determined the program will likely remain in operation for one additional year due to the Aliso Canyon gas leak</a:t>
            </a:r>
            <a:endParaRPr lang="en-US" sz="1600" dirty="0"/>
          </a:p>
          <a:p>
            <a:pPr>
              <a:lnSpc>
                <a:spcPct val="100000"/>
              </a:lnSpc>
              <a:spcBef>
                <a:spcPts val="0"/>
              </a:spcBef>
              <a:spcAft>
                <a:spcPts val="1200"/>
              </a:spcAft>
            </a:pPr>
            <a:r>
              <a:rPr lang="en-US" sz="1800" dirty="0" smtClean="0"/>
              <a:t>Ex ante impact estimates are based on:</a:t>
            </a:r>
          </a:p>
          <a:p>
            <a:pPr marL="654553" indent="-342900">
              <a:lnSpc>
                <a:spcPct val="100000"/>
              </a:lnSpc>
              <a:spcBef>
                <a:spcPts val="0"/>
              </a:spcBef>
              <a:spcAft>
                <a:spcPts val="1200"/>
              </a:spcAft>
              <a:buFont typeface="+mj-lt"/>
              <a:buAutoNum type="arabicPeriod"/>
            </a:pPr>
            <a:r>
              <a:rPr lang="en-US" sz="1600" dirty="0" smtClean="0"/>
              <a:t>Ex </a:t>
            </a:r>
            <a:r>
              <a:rPr lang="en-US" sz="1600" dirty="0"/>
              <a:t>post estimates </a:t>
            </a:r>
            <a:r>
              <a:rPr lang="en-US" sz="1600" dirty="0" smtClean="0"/>
              <a:t>calculated </a:t>
            </a:r>
            <a:r>
              <a:rPr lang="en-US" sz="1600" dirty="0"/>
              <a:t>by </a:t>
            </a:r>
            <a:r>
              <a:rPr lang="en-US" sz="1600" u="sng" dirty="0"/>
              <a:t>LCA</a:t>
            </a:r>
            <a:r>
              <a:rPr lang="en-US" sz="1600" dirty="0"/>
              <a:t> </a:t>
            </a:r>
            <a:r>
              <a:rPr lang="en-US" sz="1600" dirty="0" smtClean="0"/>
              <a:t>(Only impacts from 2015 were used to estimate the ex ante model)</a:t>
            </a:r>
          </a:p>
          <a:p>
            <a:pPr marL="654553" indent="-342900">
              <a:lnSpc>
                <a:spcPct val="100000"/>
              </a:lnSpc>
              <a:spcBef>
                <a:spcPts val="0"/>
              </a:spcBef>
              <a:spcAft>
                <a:spcPts val="1200"/>
              </a:spcAft>
              <a:buFont typeface="+mj-lt"/>
              <a:buAutoNum type="arabicPeriod"/>
            </a:pPr>
            <a:r>
              <a:rPr lang="en-US" sz="1600" dirty="0" smtClean="0"/>
              <a:t>Regression </a:t>
            </a:r>
            <a:r>
              <a:rPr lang="en-US" sz="1600" dirty="0"/>
              <a:t>model </a:t>
            </a:r>
            <a:r>
              <a:rPr lang="en-US" sz="1600" dirty="0" smtClean="0"/>
              <a:t>developed </a:t>
            </a:r>
            <a:r>
              <a:rPr lang="en-US" sz="1600" dirty="0"/>
              <a:t>to explain </a:t>
            </a:r>
            <a:r>
              <a:rPr lang="en-US" sz="1600" u="sng" dirty="0"/>
              <a:t>hourly</a:t>
            </a:r>
            <a:r>
              <a:rPr lang="en-US" sz="1600" dirty="0"/>
              <a:t> ex post </a:t>
            </a:r>
            <a:r>
              <a:rPr lang="en-US" sz="1600" dirty="0" smtClean="0"/>
              <a:t>impacts as a function of temperature</a:t>
            </a:r>
            <a:endParaRPr lang="en-US" sz="1600" dirty="0"/>
          </a:p>
          <a:p>
            <a:pPr marL="654553" indent="-342900">
              <a:lnSpc>
                <a:spcPct val="100000"/>
              </a:lnSpc>
              <a:spcBef>
                <a:spcPts val="0"/>
              </a:spcBef>
              <a:spcAft>
                <a:spcPts val="1200"/>
              </a:spcAft>
              <a:buFont typeface="+mj-lt"/>
              <a:buAutoNum type="arabicPeriod"/>
            </a:pPr>
            <a:r>
              <a:rPr lang="en-US" sz="1600" dirty="0"/>
              <a:t>The model was then used to predict </a:t>
            </a:r>
            <a:r>
              <a:rPr lang="en-US" sz="1600" u="sng" dirty="0" smtClean="0"/>
              <a:t>hourly</a:t>
            </a:r>
            <a:r>
              <a:rPr lang="en-US" sz="1600" dirty="0" smtClean="0"/>
              <a:t> </a:t>
            </a:r>
            <a:r>
              <a:rPr lang="en-US" sz="1600" dirty="0"/>
              <a:t>impacts </a:t>
            </a:r>
            <a:r>
              <a:rPr lang="en-US" sz="1600" dirty="0" smtClean="0"/>
              <a:t>based </a:t>
            </a:r>
            <a:r>
              <a:rPr lang="en-US" sz="1600" dirty="0"/>
              <a:t>on the set of ex ante weather </a:t>
            </a:r>
            <a:r>
              <a:rPr lang="en-US" sz="1600" dirty="0" smtClean="0"/>
              <a:t>conditions</a:t>
            </a:r>
          </a:p>
          <a:p>
            <a:pPr marL="246888" indent="-246888">
              <a:lnSpc>
                <a:spcPct val="100000"/>
              </a:lnSpc>
              <a:spcBef>
                <a:spcPts val="0"/>
              </a:spcBef>
              <a:spcAft>
                <a:spcPts val="1200"/>
              </a:spcAft>
            </a:pPr>
            <a:r>
              <a:rPr lang="en-US" sz="1800" dirty="0" smtClean="0"/>
              <a:t>Each </a:t>
            </a:r>
            <a:r>
              <a:rPr lang="en-US" sz="1800" dirty="0"/>
              <a:t>step was performed separately for </a:t>
            </a:r>
            <a:r>
              <a:rPr lang="en-US" sz="1800" dirty="0" smtClean="0"/>
              <a:t>PCT-only customers </a:t>
            </a:r>
            <a:r>
              <a:rPr lang="en-US" sz="1800" dirty="0"/>
              <a:t>and for customers dually-enrolled in </a:t>
            </a:r>
            <a:r>
              <a:rPr lang="en-US" sz="1800" dirty="0" smtClean="0"/>
              <a:t>SDP</a:t>
            </a:r>
          </a:p>
          <a:p>
            <a:pPr marL="246888" indent="-246888">
              <a:lnSpc>
                <a:spcPct val="100000"/>
              </a:lnSpc>
              <a:spcBef>
                <a:spcPts val="0"/>
              </a:spcBef>
              <a:spcAft>
                <a:spcPts val="1200"/>
              </a:spcAft>
            </a:pPr>
            <a:r>
              <a:rPr lang="en-US" sz="1800" dirty="0" smtClean="0"/>
              <a:t>Hourly whole-house reference loads were also predicted for each set of ex ante weather conditions based on 2015 observed loads</a:t>
            </a:r>
            <a:endParaRPr lang="en-US" sz="1800" dirty="0"/>
          </a:p>
          <a:p>
            <a:pPr>
              <a:lnSpc>
                <a:spcPct val="100000"/>
              </a:lnSpc>
              <a:spcBef>
                <a:spcPts val="0"/>
              </a:spcBef>
              <a:spcAft>
                <a:spcPts val="1200"/>
              </a:spcAft>
            </a:pPr>
            <a:endParaRPr lang="en-US" sz="2400" dirty="0"/>
          </a:p>
        </p:txBody>
      </p:sp>
      <p:sp>
        <p:nvSpPr>
          <p:cNvPr id="4" name="Slide Number Placeholder 3"/>
          <p:cNvSpPr>
            <a:spLocks noGrp="1"/>
          </p:cNvSpPr>
          <p:nvPr>
            <p:ph type="sldNum" sz="quarter" idx="12"/>
          </p:nvPr>
        </p:nvSpPr>
        <p:spPr/>
        <p:txBody>
          <a:bodyPr/>
          <a:lstStyle/>
          <a:p>
            <a:fld id="{276DE07D-12F9-FF40-B07B-9B015B6B1FBE}" type="slidenum">
              <a:rPr lang="en-US" smtClean="0"/>
              <a:pPr/>
              <a:t>15</a:t>
            </a:fld>
            <a:endParaRPr lang="en-US" dirty="0"/>
          </a:p>
        </p:txBody>
      </p:sp>
    </p:spTree>
    <p:extLst>
      <p:ext uri="{BB962C8B-B14F-4D97-AF65-F5344CB8AC3E}">
        <p14:creationId xmlns:p14="http://schemas.microsoft.com/office/powerpoint/2010/main" val="3274899319"/>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Enrollment Forecast</a:t>
            </a:r>
            <a:endParaRPr lang="en-US" dirty="0"/>
          </a:p>
        </p:txBody>
      </p:sp>
      <p:sp>
        <p:nvSpPr>
          <p:cNvPr id="4" name="Slide Number Placeholder 3"/>
          <p:cNvSpPr>
            <a:spLocks noGrp="1"/>
          </p:cNvSpPr>
          <p:nvPr>
            <p:ph type="sldNum" sz="quarter" idx="12"/>
          </p:nvPr>
        </p:nvSpPr>
        <p:spPr/>
        <p:txBody>
          <a:bodyPr/>
          <a:lstStyle/>
          <a:p>
            <a:fld id="{276DE07D-12F9-FF40-B07B-9B015B6B1FBE}" type="slidenum">
              <a:rPr lang="en-US" smtClean="0"/>
              <a:pPr/>
              <a:t>16</a:t>
            </a:fld>
            <a:endParaRPr lang="en-US" dirty="0"/>
          </a:p>
        </p:txBody>
      </p:sp>
    </p:spTree>
    <p:extLst>
      <p:ext uri="{BB962C8B-B14F-4D97-AF65-F5344CB8AC3E}">
        <p14:creationId xmlns:p14="http://schemas.microsoft.com/office/powerpoint/2010/main" val="2501996365"/>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0885" y="32"/>
            <a:ext cx="8235915" cy="676706"/>
          </a:xfrm>
        </p:spPr>
        <p:txBody>
          <a:bodyPr/>
          <a:lstStyle/>
          <a:p>
            <a:r>
              <a:rPr lang="en-US" dirty="0" smtClean="0"/>
              <a:t>Enrollment forecast for PCT customers</a:t>
            </a:r>
            <a:endParaRPr lang="en-US" dirty="0"/>
          </a:p>
        </p:txBody>
      </p:sp>
      <p:sp>
        <p:nvSpPr>
          <p:cNvPr id="6" name="Content Placeholder 5"/>
          <p:cNvSpPr>
            <a:spLocks noGrp="1"/>
          </p:cNvSpPr>
          <p:nvPr>
            <p:ph idx="1"/>
          </p:nvPr>
        </p:nvSpPr>
        <p:spPr>
          <a:xfrm>
            <a:off x="448208" y="791281"/>
            <a:ext cx="8359890" cy="4811454"/>
          </a:xfrm>
        </p:spPr>
        <p:txBody>
          <a:bodyPr>
            <a:normAutofit/>
          </a:bodyPr>
          <a:lstStyle/>
          <a:p>
            <a:pPr>
              <a:lnSpc>
                <a:spcPct val="100000"/>
              </a:lnSpc>
              <a:spcBef>
                <a:spcPts val="0"/>
              </a:spcBef>
              <a:spcAft>
                <a:spcPts val="1200"/>
              </a:spcAft>
            </a:pPr>
            <a:r>
              <a:rPr lang="en-US" sz="1600" dirty="0" smtClean="0"/>
              <a:t>SCE </a:t>
            </a:r>
            <a:r>
              <a:rPr lang="en-US" sz="1600" dirty="0"/>
              <a:t>expects significant growth in the </a:t>
            </a:r>
            <a:r>
              <a:rPr lang="en-US" sz="1600" u="sng" dirty="0"/>
              <a:t>PCT customer</a:t>
            </a:r>
            <a:r>
              <a:rPr lang="en-US" sz="1600" dirty="0"/>
              <a:t> segment over the planning horizon as customer adoption of </a:t>
            </a:r>
            <a:r>
              <a:rPr lang="en-US" sz="1600" dirty="0" smtClean="0"/>
              <a:t>PCT (smart thermostat) </a:t>
            </a:r>
            <a:r>
              <a:rPr lang="en-US" sz="1600" dirty="0"/>
              <a:t>technology is expected to increase significantly in coming </a:t>
            </a:r>
            <a:r>
              <a:rPr lang="en-US" sz="1600" dirty="0" smtClean="0"/>
              <a:t>years</a:t>
            </a:r>
          </a:p>
          <a:p>
            <a:pPr lvl="1">
              <a:lnSpc>
                <a:spcPct val="100000"/>
              </a:lnSpc>
              <a:spcBef>
                <a:spcPts val="0"/>
              </a:spcBef>
              <a:spcAft>
                <a:spcPts val="1200"/>
              </a:spcAft>
            </a:pPr>
            <a:r>
              <a:rPr lang="en-US" sz="1600" dirty="0" smtClean="0">
                <a:solidFill>
                  <a:schemeClr val="tx1"/>
                </a:solidFill>
              </a:rPr>
              <a:t>By </a:t>
            </a:r>
            <a:r>
              <a:rPr lang="en-US" sz="1600" dirty="0">
                <a:solidFill>
                  <a:schemeClr val="tx1"/>
                </a:solidFill>
              </a:rPr>
              <a:t>the </a:t>
            </a:r>
            <a:r>
              <a:rPr lang="en-US" sz="1600" dirty="0" smtClean="0">
                <a:solidFill>
                  <a:schemeClr val="tx1"/>
                </a:solidFill>
              </a:rPr>
              <a:t>end of year 2026, </a:t>
            </a:r>
            <a:r>
              <a:rPr lang="en-US" sz="1600" dirty="0">
                <a:solidFill>
                  <a:schemeClr val="tx1"/>
                </a:solidFill>
              </a:rPr>
              <a:t>SCE expects to have </a:t>
            </a:r>
            <a:r>
              <a:rPr lang="en-US" sz="1600" dirty="0" smtClean="0">
                <a:solidFill>
                  <a:schemeClr val="tx1"/>
                </a:solidFill>
              </a:rPr>
              <a:t>approximately 106,000 </a:t>
            </a:r>
            <a:r>
              <a:rPr lang="en-US" sz="1600" dirty="0">
                <a:solidFill>
                  <a:schemeClr val="tx1"/>
                </a:solidFill>
              </a:rPr>
              <a:t>PCT customers on the </a:t>
            </a:r>
            <a:r>
              <a:rPr lang="en-US" sz="1600" dirty="0" smtClean="0">
                <a:solidFill>
                  <a:schemeClr val="tx1"/>
                </a:solidFill>
              </a:rPr>
              <a:t>program.</a:t>
            </a:r>
          </a:p>
          <a:p>
            <a:pPr lvl="0">
              <a:lnSpc>
                <a:spcPct val="100000"/>
              </a:lnSpc>
              <a:spcBef>
                <a:spcPts val="0"/>
              </a:spcBef>
              <a:spcAft>
                <a:spcPts val="1200"/>
              </a:spcAft>
            </a:pPr>
            <a:r>
              <a:rPr lang="en-US" sz="1600" dirty="0" smtClean="0"/>
              <a:t>2015 year-ending enrollment: 4,238</a:t>
            </a:r>
          </a:p>
          <a:p>
            <a:pPr>
              <a:lnSpc>
                <a:spcPct val="100000"/>
              </a:lnSpc>
              <a:spcBef>
                <a:spcPts val="0"/>
              </a:spcBef>
              <a:spcAft>
                <a:spcPts val="1200"/>
              </a:spcAft>
            </a:pPr>
            <a:r>
              <a:rPr lang="en-US" sz="1600" dirty="0" smtClean="0"/>
              <a:t>The difference between 2015 year-end and 2016 year-beginning enrollments is driven by targeted marketing efforts as the PTR program focuses on PCT-enabled customers</a:t>
            </a:r>
            <a:endParaRPr lang="en-US" sz="1600" dirty="0"/>
          </a:p>
        </p:txBody>
      </p:sp>
      <p:sp>
        <p:nvSpPr>
          <p:cNvPr id="4" name="Slide Number Placeholder 3"/>
          <p:cNvSpPr>
            <a:spLocks noGrp="1"/>
          </p:cNvSpPr>
          <p:nvPr>
            <p:ph type="sldNum" sz="quarter" idx="12"/>
          </p:nvPr>
        </p:nvSpPr>
        <p:spPr/>
        <p:txBody>
          <a:bodyPr/>
          <a:lstStyle/>
          <a:p>
            <a:fld id="{276DE07D-12F9-FF40-B07B-9B015B6B1FBE}" type="slidenum">
              <a:rPr lang="en-US" smtClean="0"/>
              <a:pPr/>
              <a:t>17</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022790064"/>
              </p:ext>
            </p:extLst>
          </p:nvPr>
        </p:nvGraphicFramePr>
        <p:xfrm>
          <a:off x="732864" y="3679324"/>
          <a:ext cx="7548282" cy="2961894"/>
        </p:xfrm>
        <a:graphic>
          <a:graphicData uri="http://schemas.openxmlformats.org/drawingml/2006/table">
            <a:tbl>
              <a:tblPr firstRow="1" firstCol="1" bandRow="1"/>
              <a:tblGrid>
                <a:gridCol w="858333"/>
                <a:gridCol w="2229983"/>
                <a:gridCol w="2229983"/>
                <a:gridCol w="2229983"/>
              </a:tblGrid>
              <a:tr h="364591">
                <a:tc>
                  <a:txBody>
                    <a:bodyPr/>
                    <a:lstStyle/>
                    <a:p>
                      <a:pPr marL="0" marR="0" algn="ctr">
                        <a:lnSpc>
                          <a:spcPct val="115000"/>
                        </a:lnSpc>
                        <a:spcBef>
                          <a:spcPts val="0"/>
                        </a:spcBef>
                        <a:spcAft>
                          <a:spcPts val="0"/>
                        </a:spcAft>
                      </a:pPr>
                      <a:r>
                        <a:rPr lang="en-US" sz="1300" b="1" dirty="0">
                          <a:solidFill>
                            <a:srgbClr val="FFFFFF"/>
                          </a:solidFill>
                          <a:effectLst/>
                          <a:latin typeface="Arial"/>
                          <a:ea typeface="Times New Roman"/>
                          <a:cs typeface="Times New Roman"/>
                        </a:rPr>
                        <a:t>Year</a:t>
                      </a:r>
                      <a:endParaRPr lang="en-US" sz="13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D"/>
                    </a:solidFill>
                  </a:tcPr>
                </a:tc>
                <a:tc>
                  <a:txBody>
                    <a:bodyPr/>
                    <a:lstStyle/>
                    <a:p>
                      <a:pPr marL="0" marR="0" algn="ctr">
                        <a:lnSpc>
                          <a:spcPct val="115000"/>
                        </a:lnSpc>
                        <a:spcBef>
                          <a:spcPts val="0"/>
                        </a:spcBef>
                        <a:spcAft>
                          <a:spcPts val="0"/>
                        </a:spcAft>
                      </a:pPr>
                      <a:r>
                        <a:rPr lang="en-US" sz="1300" b="1" dirty="0" smtClean="0">
                          <a:solidFill>
                            <a:srgbClr val="FFFFFF"/>
                          </a:solidFill>
                          <a:effectLst/>
                          <a:latin typeface="Arial"/>
                          <a:ea typeface="Times New Roman"/>
                          <a:cs typeface="Times New Roman"/>
                        </a:rPr>
                        <a:t>Year-Beginning </a:t>
                      </a:r>
                      <a:r>
                        <a:rPr lang="en-US" sz="1300" b="1" dirty="0">
                          <a:solidFill>
                            <a:srgbClr val="FFFFFF"/>
                          </a:solidFill>
                          <a:effectLst/>
                          <a:latin typeface="Arial"/>
                          <a:ea typeface="Times New Roman"/>
                          <a:cs typeface="Times New Roman"/>
                        </a:rPr>
                        <a:t>Enrollment</a:t>
                      </a:r>
                      <a:endParaRPr lang="en-US" sz="1300" dirty="0">
                        <a:effectLst/>
                        <a:latin typeface="Calibri"/>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D"/>
                    </a:solidFill>
                  </a:tcPr>
                </a:tc>
                <a:tc>
                  <a:txBody>
                    <a:bodyPr/>
                    <a:lstStyle/>
                    <a:p>
                      <a:pPr marL="0" marR="0" algn="ctr">
                        <a:lnSpc>
                          <a:spcPct val="115000"/>
                        </a:lnSpc>
                        <a:spcBef>
                          <a:spcPts val="0"/>
                        </a:spcBef>
                        <a:spcAft>
                          <a:spcPts val="0"/>
                        </a:spcAft>
                      </a:pPr>
                      <a:r>
                        <a:rPr lang="en-US" sz="1300" b="1" dirty="0">
                          <a:solidFill>
                            <a:srgbClr val="FFFFFF"/>
                          </a:solidFill>
                          <a:effectLst/>
                          <a:latin typeface="Arial"/>
                          <a:ea typeface="Times New Roman"/>
                          <a:cs typeface="Times New Roman"/>
                        </a:rPr>
                        <a:t>Net Incremental Enrollment</a:t>
                      </a:r>
                      <a:endParaRPr lang="en-US" sz="1300" dirty="0">
                        <a:effectLst/>
                        <a:latin typeface="Calibri"/>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D"/>
                    </a:solidFill>
                  </a:tcPr>
                </a:tc>
                <a:tc>
                  <a:txBody>
                    <a:bodyPr/>
                    <a:lstStyle/>
                    <a:p>
                      <a:pPr marL="0" marR="0" algn="ctr">
                        <a:lnSpc>
                          <a:spcPct val="115000"/>
                        </a:lnSpc>
                        <a:spcBef>
                          <a:spcPts val="0"/>
                        </a:spcBef>
                        <a:spcAft>
                          <a:spcPts val="0"/>
                        </a:spcAft>
                      </a:pPr>
                      <a:r>
                        <a:rPr lang="en-US" sz="1300" b="1" dirty="0" smtClean="0">
                          <a:solidFill>
                            <a:srgbClr val="FFFFFF"/>
                          </a:solidFill>
                          <a:effectLst/>
                          <a:latin typeface="Arial"/>
                          <a:ea typeface="Times New Roman"/>
                          <a:cs typeface="Times New Roman"/>
                        </a:rPr>
                        <a:t>Year-Ending </a:t>
                      </a:r>
                      <a:r>
                        <a:rPr lang="en-US" sz="1300" b="1" dirty="0">
                          <a:solidFill>
                            <a:srgbClr val="FFFFFF"/>
                          </a:solidFill>
                          <a:effectLst/>
                          <a:latin typeface="Arial"/>
                          <a:ea typeface="Times New Roman"/>
                          <a:cs typeface="Times New Roman"/>
                        </a:rPr>
                        <a:t>Enrollment</a:t>
                      </a:r>
                      <a:endParaRPr lang="en-US" sz="1300" dirty="0">
                        <a:effectLst/>
                        <a:latin typeface="Calibri"/>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D"/>
                    </a:solidFill>
                  </a:tcPr>
                </a:tc>
              </a:tr>
              <a:tr h="209937">
                <a:tc>
                  <a:txBody>
                    <a:bodyPr/>
                    <a:lstStyle/>
                    <a:p>
                      <a:pPr marL="0" marR="0" algn="ctr">
                        <a:lnSpc>
                          <a:spcPct val="115000"/>
                        </a:lnSpc>
                        <a:spcBef>
                          <a:spcPts val="0"/>
                        </a:spcBef>
                        <a:spcAft>
                          <a:spcPts val="0"/>
                        </a:spcAft>
                      </a:pPr>
                      <a:r>
                        <a:rPr lang="en-US" sz="1300" dirty="0">
                          <a:solidFill>
                            <a:srgbClr val="000000"/>
                          </a:solidFill>
                          <a:effectLst/>
                          <a:latin typeface="Arial"/>
                          <a:ea typeface="Times New Roman"/>
                          <a:cs typeface="Times New Roman"/>
                        </a:rPr>
                        <a:t>2016</a:t>
                      </a:r>
                      <a:endParaRPr lang="en-US" sz="13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solidFill>
                            <a:srgbClr val="000000"/>
                          </a:solidFill>
                          <a:effectLst/>
                          <a:latin typeface="Arial"/>
                          <a:ea typeface="Times New Roman"/>
                          <a:cs typeface="Times New Roman"/>
                        </a:rPr>
                        <a:t>4,710</a:t>
                      </a:r>
                      <a:endParaRPr lang="en-US" sz="13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12,035</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16,745</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37">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2017</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solidFill>
                            <a:srgbClr val="000000"/>
                          </a:solidFill>
                          <a:effectLst/>
                          <a:latin typeface="Arial"/>
                          <a:ea typeface="Times New Roman"/>
                          <a:cs typeface="Times New Roman"/>
                        </a:rPr>
                        <a:t>16,745</a:t>
                      </a:r>
                      <a:endParaRPr lang="en-US" sz="13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8,279</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25,024</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37">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2018</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solidFill>
                            <a:srgbClr val="000000"/>
                          </a:solidFill>
                          <a:effectLst/>
                          <a:latin typeface="Arial"/>
                          <a:ea typeface="Times New Roman"/>
                          <a:cs typeface="Times New Roman"/>
                        </a:rPr>
                        <a:t>25,024</a:t>
                      </a:r>
                      <a:endParaRPr lang="en-US" sz="13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13,945</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38,969</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37">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2019</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solidFill>
                            <a:srgbClr val="000000"/>
                          </a:solidFill>
                          <a:effectLst/>
                          <a:latin typeface="Arial"/>
                          <a:ea typeface="Times New Roman"/>
                          <a:cs typeface="Times New Roman"/>
                        </a:rPr>
                        <a:t>38,969</a:t>
                      </a:r>
                      <a:endParaRPr lang="en-US" sz="13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solidFill>
                            <a:srgbClr val="000000"/>
                          </a:solidFill>
                          <a:effectLst/>
                          <a:latin typeface="Arial"/>
                          <a:ea typeface="Times New Roman"/>
                          <a:cs typeface="Times New Roman"/>
                        </a:rPr>
                        <a:t>8,409</a:t>
                      </a:r>
                      <a:endParaRPr lang="en-US" sz="13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47,378</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37">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2020</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solidFill>
                            <a:srgbClr val="000000"/>
                          </a:solidFill>
                          <a:effectLst/>
                          <a:latin typeface="Arial"/>
                          <a:ea typeface="Times New Roman"/>
                          <a:cs typeface="Times New Roman"/>
                        </a:rPr>
                        <a:t>47,378</a:t>
                      </a:r>
                      <a:endParaRPr lang="en-US" sz="13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solidFill>
                            <a:srgbClr val="000000"/>
                          </a:solidFill>
                          <a:effectLst/>
                          <a:latin typeface="Arial"/>
                          <a:ea typeface="Times New Roman"/>
                          <a:cs typeface="Times New Roman"/>
                        </a:rPr>
                        <a:t>8,409</a:t>
                      </a:r>
                      <a:endParaRPr lang="en-US" sz="13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55,787</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37">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2021</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solidFill>
                            <a:srgbClr val="000000"/>
                          </a:solidFill>
                          <a:effectLst/>
                          <a:latin typeface="Arial"/>
                          <a:ea typeface="Times New Roman"/>
                          <a:cs typeface="Times New Roman"/>
                        </a:rPr>
                        <a:t>55,787</a:t>
                      </a:r>
                      <a:endParaRPr lang="en-US" sz="13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solidFill>
                            <a:srgbClr val="000000"/>
                          </a:solidFill>
                          <a:effectLst/>
                          <a:latin typeface="Arial"/>
                          <a:ea typeface="Times New Roman"/>
                          <a:cs typeface="Times New Roman"/>
                        </a:rPr>
                        <a:t>8,409</a:t>
                      </a:r>
                      <a:endParaRPr lang="en-US" sz="13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64,196</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37">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2022</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64,196</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solidFill>
                            <a:srgbClr val="000000"/>
                          </a:solidFill>
                          <a:effectLst/>
                          <a:latin typeface="Arial"/>
                          <a:ea typeface="Times New Roman"/>
                          <a:cs typeface="Times New Roman"/>
                        </a:rPr>
                        <a:t>8,409</a:t>
                      </a:r>
                      <a:endParaRPr lang="en-US" sz="13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72,605</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37">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2023</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72,605</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solidFill>
                            <a:srgbClr val="000000"/>
                          </a:solidFill>
                          <a:effectLst/>
                          <a:latin typeface="Arial"/>
                          <a:ea typeface="Times New Roman"/>
                          <a:cs typeface="Times New Roman"/>
                        </a:rPr>
                        <a:t>8,409</a:t>
                      </a:r>
                      <a:endParaRPr lang="en-US" sz="13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81,014</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37">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2024</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solidFill>
                            <a:srgbClr val="000000"/>
                          </a:solidFill>
                          <a:effectLst/>
                          <a:latin typeface="Arial"/>
                          <a:ea typeface="Times New Roman"/>
                          <a:cs typeface="Times New Roman"/>
                        </a:rPr>
                        <a:t>81,014</a:t>
                      </a:r>
                      <a:endParaRPr lang="en-US" sz="13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solidFill>
                            <a:srgbClr val="000000"/>
                          </a:solidFill>
                          <a:effectLst/>
                          <a:latin typeface="Arial"/>
                          <a:ea typeface="Times New Roman"/>
                          <a:cs typeface="Times New Roman"/>
                        </a:rPr>
                        <a:t>8,409</a:t>
                      </a:r>
                      <a:endParaRPr lang="en-US" sz="13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solidFill>
                            <a:srgbClr val="000000"/>
                          </a:solidFill>
                          <a:effectLst/>
                          <a:latin typeface="Arial"/>
                          <a:ea typeface="Times New Roman"/>
                          <a:cs typeface="Times New Roman"/>
                        </a:rPr>
                        <a:t>89,423</a:t>
                      </a:r>
                      <a:endParaRPr lang="en-US" sz="13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37">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2025</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89,423</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solidFill>
                            <a:srgbClr val="000000"/>
                          </a:solidFill>
                          <a:effectLst/>
                          <a:latin typeface="Arial"/>
                          <a:ea typeface="Times New Roman"/>
                          <a:cs typeface="Times New Roman"/>
                        </a:rPr>
                        <a:t>8,409</a:t>
                      </a:r>
                      <a:endParaRPr lang="en-US" sz="13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solidFill>
                            <a:srgbClr val="000000"/>
                          </a:solidFill>
                          <a:effectLst/>
                          <a:latin typeface="Arial"/>
                          <a:ea typeface="Times New Roman"/>
                          <a:cs typeface="Times New Roman"/>
                        </a:rPr>
                        <a:t>97,832</a:t>
                      </a:r>
                      <a:endParaRPr lang="en-US" sz="13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37">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2026</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solidFill>
                            <a:srgbClr val="000000"/>
                          </a:solidFill>
                          <a:effectLst/>
                          <a:latin typeface="Arial"/>
                          <a:ea typeface="Times New Roman"/>
                          <a:cs typeface="Times New Roman"/>
                        </a:rPr>
                        <a:t>97,832</a:t>
                      </a:r>
                      <a:endParaRPr lang="en-US" sz="13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solidFill>
                            <a:srgbClr val="000000"/>
                          </a:solidFill>
                          <a:effectLst/>
                          <a:latin typeface="Arial"/>
                          <a:ea typeface="Times New Roman"/>
                          <a:cs typeface="Times New Roman"/>
                        </a:rPr>
                        <a:t>8,409</a:t>
                      </a:r>
                      <a:endParaRPr lang="en-US" sz="13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solidFill>
                            <a:srgbClr val="000000"/>
                          </a:solidFill>
                          <a:effectLst/>
                          <a:latin typeface="Arial"/>
                          <a:ea typeface="Times New Roman"/>
                          <a:cs typeface="Times New Roman"/>
                        </a:rPr>
                        <a:t>106,241</a:t>
                      </a:r>
                      <a:endParaRPr lang="en-US" sz="13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64646051"/>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Ex Ante Results</a:t>
            </a:r>
            <a:endParaRPr lang="en-US" dirty="0"/>
          </a:p>
        </p:txBody>
      </p:sp>
      <p:sp>
        <p:nvSpPr>
          <p:cNvPr id="6" name="Slide Number Placeholder 5"/>
          <p:cNvSpPr>
            <a:spLocks noGrp="1"/>
          </p:cNvSpPr>
          <p:nvPr>
            <p:ph type="sldNum" sz="quarter" idx="12"/>
          </p:nvPr>
        </p:nvSpPr>
        <p:spPr/>
        <p:txBody>
          <a:bodyPr/>
          <a:lstStyle/>
          <a:p>
            <a:fld id="{276DE07D-12F9-FF40-B07B-9B015B6B1FBE}" type="slidenum">
              <a:rPr lang="en-US" smtClean="0"/>
              <a:pPr/>
              <a:t>18</a:t>
            </a:fld>
            <a:endParaRPr lang="en-US" dirty="0"/>
          </a:p>
        </p:txBody>
      </p:sp>
    </p:spTree>
    <p:extLst>
      <p:ext uri="{BB962C8B-B14F-4D97-AF65-F5344CB8AC3E}">
        <p14:creationId xmlns:p14="http://schemas.microsoft.com/office/powerpoint/2010/main" val="2813549464"/>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85" y="32"/>
            <a:ext cx="8235915" cy="676706"/>
          </a:xfrm>
        </p:spPr>
        <p:txBody>
          <a:bodyPr/>
          <a:lstStyle/>
          <a:p>
            <a:r>
              <a:rPr lang="en-US" dirty="0" smtClean="0"/>
              <a:t>PCT ex ante load impact estimates for August (2017 &amp; 2026)</a:t>
            </a:r>
            <a:endParaRPr lang="en-US" dirty="0"/>
          </a:p>
        </p:txBody>
      </p:sp>
      <p:sp>
        <p:nvSpPr>
          <p:cNvPr id="6" name="Slide Number Placeholder 5"/>
          <p:cNvSpPr>
            <a:spLocks noGrp="1"/>
          </p:cNvSpPr>
          <p:nvPr>
            <p:ph type="sldNum" sz="quarter" idx="12"/>
          </p:nvPr>
        </p:nvSpPr>
        <p:spPr/>
        <p:txBody>
          <a:bodyPr/>
          <a:lstStyle/>
          <a:p>
            <a:fld id="{276DE07D-12F9-FF40-B07B-9B015B6B1FBE}" type="slidenum">
              <a:rPr lang="en-US" smtClean="0"/>
              <a:pPr/>
              <a:t>19</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73922204"/>
              </p:ext>
            </p:extLst>
          </p:nvPr>
        </p:nvGraphicFramePr>
        <p:xfrm>
          <a:off x="438428" y="906662"/>
          <a:ext cx="8267144" cy="1917934"/>
        </p:xfrm>
        <a:graphic>
          <a:graphicData uri="http://schemas.openxmlformats.org/drawingml/2006/table">
            <a:tbl>
              <a:tblPr/>
              <a:tblGrid>
                <a:gridCol w="1152953"/>
                <a:gridCol w="828244"/>
                <a:gridCol w="1138863"/>
                <a:gridCol w="1163988"/>
                <a:gridCol w="1264042"/>
                <a:gridCol w="1345887"/>
                <a:gridCol w="1373167"/>
              </a:tblGrid>
              <a:tr h="719226">
                <a:tc>
                  <a:txBody>
                    <a:bodyPr/>
                    <a:lstStyle/>
                    <a:p>
                      <a:pPr algn="ctr" fontAlgn="ctr"/>
                      <a:r>
                        <a:rPr lang="en-US" sz="1300" b="1" i="0" u="none" strike="noStrike" dirty="0">
                          <a:solidFill>
                            <a:srgbClr val="FFFFFF"/>
                          </a:solidFill>
                          <a:effectLst/>
                          <a:latin typeface="+mn-lt"/>
                        </a:rPr>
                        <a:t>Weather Year</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n-US" sz="1300" b="1" i="0" u="none" strike="noStrike" dirty="0">
                          <a:solidFill>
                            <a:srgbClr val="FFFFFF"/>
                          </a:solidFill>
                          <a:effectLst/>
                          <a:latin typeface="+mn-lt"/>
                        </a:rPr>
                        <a:t>Program Year</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n-US" sz="1300" b="1" i="0" u="none" strike="noStrike" dirty="0" smtClean="0">
                          <a:solidFill>
                            <a:srgbClr val="FFFFFF"/>
                          </a:solidFill>
                          <a:effectLst/>
                          <a:latin typeface="+mn-lt"/>
                        </a:rPr>
                        <a:t>Average per Customer </a:t>
                      </a:r>
                      <a:r>
                        <a:rPr lang="en-US" sz="1300" b="1" i="0" u="none" strike="noStrike" dirty="0">
                          <a:solidFill>
                            <a:srgbClr val="FFFFFF"/>
                          </a:solidFill>
                          <a:effectLst/>
                          <a:latin typeface="+mn-lt"/>
                        </a:rPr>
                        <a:t>(kW)</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D"/>
                    </a:solidFill>
                  </a:tcPr>
                </a:tc>
                <a:tc>
                  <a:txBody>
                    <a:bodyPr/>
                    <a:lstStyle/>
                    <a:p>
                      <a:pPr algn="ctr" fontAlgn="ctr"/>
                      <a:r>
                        <a:rPr lang="en-US" sz="1300" b="1" i="0" u="none" strike="noStrike" dirty="0" smtClean="0">
                          <a:solidFill>
                            <a:srgbClr val="FFFFFF"/>
                          </a:solidFill>
                          <a:effectLst/>
                          <a:latin typeface="+mn-lt"/>
                        </a:rPr>
                        <a:t>Aggregate PCT-only </a:t>
                      </a:r>
                      <a:r>
                        <a:rPr lang="en-US" sz="1300" b="1" i="0" u="none" strike="noStrike" dirty="0">
                          <a:solidFill>
                            <a:srgbClr val="FFFFFF"/>
                          </a:solidFill>
                          <a:effectLst/>
                          <a:latin typeface="+mn-lt"/>
                        </a:rPr>
                        <a:t>(MW)</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D"/>
                    </a:solidFill>
                  </a:tcPr>
                </a:tc>
                <a:tc>
                  <a:txBody>
                    <a:bodyPr/>
                    <a:lstStyle/>
                    <a:p>
                      <a:pPr algn="ctr" fontAlgn="ctr"/>
                      <a:r>
                        <a:rPr lang="en-US" sz="1300" b="1" i="0" u="none" strike="noStrike" dirty="0" smtClean="0">
                          <a:solidFill>
                            <a:srgbClr val="FFFFFF"/>
                          </a:solidFill>
                          <a:effectLst/>
                          <a:latin typeface="+mn-lt"/>
                        </a:rPr>
                        <a:t>Aggregate Dually-enrolled </a:t>
                      </a:r>
                      <a:r>
                        <a:rPr lang="en-US" sz="1300" b="1" i="0" u="none" strike="noStrike" dirty="0">
                          <a:solidFill>
                            <a:srgbClr val="FFFFFF"/>
                          </a:solidFill>
                          <a:effectLst/>
                          <a:latin typeface="+mn-lt"/>
                        </a:rPr>
                        <a:t>(MW)</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D"/>
                    </a:solidFill>
                  </a:tcPr>
                </a:tc>
                <a:tc>
                  <a:txBody>
                    <a:bodyPr/>
                    <a:lstStyle/>
                    <a:p>
                      <a:pPr algn="ctr" fontAlgn="ctr"/>
                      <a:r>
                        <a:rPr lang="en-US" sz="1300" b="1" i="0" u="none" strike="noStrike" dirty="0">
                          <a:solidFill>
                            <a:srgbClr val="FFFFFF"/>
                          </a:solidFill>
                          <a:effectLst/>
                          <a:latin typeface="+mn-lt"/>
                        </a:rPr>
                        <a:t>Total </a:t>
                      </a:r>
                      <a:r>
                        <a:rPr lang="en-US" sz="1300" b="1" i="0" u="none" strike="noStrike" dirty="0" smtClean="0">
                          <a:solidFill>
                            <a:srgbClr val="FFFFFF"/>
                          </a:solidFill>
                          <a:effectLst/>
                          <a:latin typeface="+mn-lt"/>
                        </a:rPr>
                        <a:t>Aggregate (MW</a:t>
                      </a:r>
                      <a:r>
                        <a:rPr lang="en-US" sz="1300" b="1" i="0" u="none" strike="noStrike" dirty="0">
                          <a:solidFill>
                            <a:srgbClr val="FFFFFF"/>
                          </a:solidFill>
                          <a:effectLst/>
                          <a:latin typeface="+mn-lt"/>
                        </a:rPr>
                        <a:t>)</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D"/>
                    </a:solidFill>
                  </a:tcPr>
                </a:tc>
                <a:tc>
                  <a:txBody>
                    <a:bodyPr/>
                    <a:lstStyle/>
                    <a:p>
                      <a:pPr algn="ctr" fontAlgn="ctr"/>
                      <a:r>
                        <a:rPr lang="en-US" sz="1300" b="1" i="0" u="none" strike="noStrike" dirty="0">
                          <a:solidFill>
                            <a:srgbClr val="FFFFFF"/>
                          </a:solidFill>
                          <a:effectLst/>
                          <a:latin typeface="+mn-lt"/>
                        </a:rPr>
                        <a:t>Total Enrollment</a:t>
                      </a:r>
                    </a:p>
                  </a:txBody>
                  <a:tcPr marL="9525" marR="9525" marT="9525"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D"/>
                    </a:solidFill>
                  </a:tcPr>
                </a:tc>
              </a:tr>
              <a:tr h="299677">
                <a:tc rowSpan="2">
                  <a:txBody>
                    <a:bodyPr/>
                    <a:lstStyle/>
                    <a:p>
                      <a:pPr algn="ctr" fontAlgn="ctr"/>
                      <a:r>
                        <a:rPr lang="en-US" sz="1300" b="0" i="0" u="none" strike="noStrike" dirty="0">
                          <a:solidFill>
                            <a:srgbClr val="000000"/>
                          </a:solidFill>
                          <a:effectLst/>
                          <a:latin typeface="+mn-lt"/>
                        </a:rPr>
                        <a:t>SCE 1-in-2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a:solidFill>
                            <a:srgbClr val="000000"/>
                          </a:solidFill>
                          <a:effectLst/>
                          <a:latin typeface="+mn-lt"/>
                        </a:rPr>
                        <a:t>2017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300" b="1" i="0" u="none" strike="noStrike" dirty="0" smtClean="0">
                          <a:solidFill>
                            <a:srgbClr val="000000"/>
                          </a:solidFill>
                          <a:effectLst/>
                          <a:latin typeface="+mn-lt"/>
                        </a:rPr>
                        <a:t>0.52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mn-lt"/>
                        </a:rPr>
                        <a:t>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mn-lt"/>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1" i="0" u="none" strike="noStrike" dirty="0">
                          <a:solidFill>
                            <a:srgbClr val="000000"/>
                          </a:solidFill>
                          <a:effectLst/>
                          <a:latin typeface="+mn-lt"/>
                        </a:rPr>
                        <a:t>12.3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mn-lt"/>
                        </a:rPr>
                        <a:t>23,644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9677">
                <a:tc vMerge="1">
                  <a:txBody>
                    <a:bodyPr/>
                    <a:lstStyle/>
                    <a:p>
                      <a:endParaRPr lang="en-US"/>
                    </a:p>
                  </a:txBody>
                  <a:tcPr/>
                </a:tc>
                <a:tc>
                  <a:txBody>
                    <a:bodyPr/>
                    <a:lstStyle/>
                    <a:p>
                      <a:pPr algn="ctr" fontAlgn="b"/>
                      <a:r>
                        <a:rPr lang="en-US" sz="1300" b="0" i="0" u="none" strike="noStrike" dirty="0">
                          <a:solidFill>
                            <a:srgbClr val="000000"/>
                          </a:solidFill>
                          <a:effectLst/>
                          <a:latin typeface="+mn-lt"/>
                        </a:rPr>
                        <a:t>2026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sz="1100" b="0" i="0" u="none" strike="noStrike" dirty="0" smtClean="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mn-lt"/>
                        </a:rPr>
                        <a:t>40.8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mn-lt"/>
                        </a:rPr>
                        <a:t>13.9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1" i="0" u="none" strike="noStrike" dirty="0">
                          <a:solidFill>
                            <a:srgbClr val="000000"/>
                          </a:solidFill>
                          <a:effectLst/>
                          <a:latin typeface="+mn-lt"/>
                        </a:rPr>
                        <a:t>54.7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mn-lt"/>
                        </a:rPr>
                        <a:t>104,839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9677">
                <a:tc rowSpan="2">
                  <a:txBody>
                    <a:bodyPr/>
                    <a:lstStyle/>
                    <a:p>
                      <a:pPr algn="ctr" fontAlgn="ctr"/>
                      <a:r>
                        <a:rPr lang="en-US" sz="1300" b="0" i="0" u="none" strike="noStrike" dirty="0">
                          <a:solidFill>
                            <a:srgbClr val="000000"/>
                          </a:solidFill>
                          <a:effectLst/>
                          <a:latin typeface="+mn-lt"/>
                        </a:rPr>
                        <a:t>CAISO 1-in-2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a:solidFill>
                            <a:srgbClr val="000000"/>
                          </a:solidFill>
                          <a:effectLst/>
                          <a:latin typeface="+mn-lt"/>
                        </a:rPr>
                        <a:t>2017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300" b="1" i="0" u="none" strike="noStrike" dirty="0" smtClean="0">
                          <a:solidFill>
                            <a:srgbClr val="000000"/>
                          </a:solidFill>
                          <a:effectLst/>
                          <a:latin typeface="+mn-lt"/>
                        </a:rPr>
                        <a:t>0.51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mn-lt"/>
                        </a:rPr>
                        <a:t>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mn-lt"/>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1" i="0" u="none" strike="noStrike" dirty="0">
                          <a:solidFill>
                            <a:srgbClr val="000000"/>
                          </a:solidFill>
                          <a:effectLst/>
                          <a:latin typeface="+mn-lt"/>
                        </a:rPr>
                        <a:t>12.1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mn-lt"/>
                        </a:rPr>
                        <a:t>23,644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9677">
                <a:tc vMerge="1">
                  <a:txBody>
                    <a:bodyPr/>
                    <a:lstStyle/>
                    <a:p>
                      <a:endParaRPr lang="en-US"/>
                    </a:p>
                  </a:txBody>
                  <a:tcPr/>
                </a:tc>
                <a:tc>
                  <a:txBody>
                    <a:bodyPr/>
                    <a:lstStyle/>
                    <a:p>
                      <a:pPr algn="ctr" fontAlgn="b"/>
                      <a:r>
                        <a:rPr lang="en-US" sz="1300" b="0" i="0" u="none" strike="noStrike" dirty="0">
                          <a:solidFill>
                            <a:srgbClr val="000000"/>
                          </a:solidFill>
                          <a:effectLst/>
                          <a:latin typeface="+mn-lt"/>
                        </a:rPr>
                        <a:t>2026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mn-lt"/>
                        </a:rPr>
                        <a:t>40.1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mn-lt"/>
                        </a:rPr>
                        <a:t>13.5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1" i="0" u="none" strike="noStrike" dirty="0">
                          <a:solidFill>
                            <a:srgbClr val="000000"/>
                          </a:solidFill>
                          <a:effectLst/>
                          <a:latin typeface="+mn-lt"/>
                        </a:rPr>
                        <a:t>53.6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mn-lt"/>
                        </a:rPr>
                        <a:t>104,839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1" name="Content Placeholder 5"/>
          <p:cNvSpPr>
            <a:spLocks noGrp="1"/>
          </p:cNvSpPr>
          <p:nvPr>
            <p:ph idx="1"/>
          </p:nvPr>
        </p:nvSpPr>
        <p:spPr>
          <a:xfrm>
            <a:off x="438429" y="3135990"/>
            <a:ext cx="8267144" cy="2871082"/>
          </a:xfrm>
        </p:spPr>
        <p:txBody>
          <a:bodyPr>
            <a:noAutofit/>
          </a:bodyPr>
          <a:lstStyle/>
          <a:p>
            <a:pPr lvl="0">
              <a:lnSpc>
                <a:spcPct val="100000"/>
              </a:lnSpc>
              <a:spcAft>
                <a:spcPts val="1200"/>
              </a:spcAft>
              <a:buClr>
                <a:srgbClr val="77BC1F"/>
              </a:buClr>
            </a:pPr>
            <a:r>
              <a:rPr lang="en-US" sz="2000" dirty="0">
                <a:solidFill>
                  <a:srgbClr val="464749"/>
                </a:solidFill>
              </a:rPr>
              <a:t>In 2014, the ex ante estimates for August 2017 under SCE 1-in-2 weather conditions were:</a:t>
            </a:r>
          </a:p>
          <a:p>
            <a:pPr lvl="1">
              <a:lnSpc>
                <a:spcPct val="100000"/>
              </a:lnSpc>
              <a:spcAft>
                <a:spcPts val="1200"/>
              </a:spcAft>
              <a:buClr>
                <a:srgbClr val="FB9E4C"/>
              </a:buClr>
            </a:pPr>
            <a:r>
              <a:rPr lang="en-US" dirty="0" smtClean="0"/>
              <a:t>Average per customer: 0.41 kW</a:t>
            </a:r>
          </a:p>
          <a:p>
            <a:pPr lvl="1">
              <a:lnSpc>
                <a:spcPct val="100000"/>
              </a:lnSpc>
              <a:spcAft>
                <a:spcPts val="1200"/>
              </a:spcAft>
              <a:buClr>
                <a:srgbClr val="FB9E4C"/>
              </a:buClr>
            </a:pPr>
            <a:r>
              <a:rPr lang="en-US" dirty="0" smtClean="0"/>
              <a:t>Aggregate: 5.7 MW</a:t>
            </a:r>
          </a:p>
          <a:p>
            <a:pPr>
              <a:lnSpc>
                <a:spcPct val="100000"/>
              </a:lnSpc>
              <a:spcAft>
                <a:spcPts val="1200"/>
              </a:spcAft>
            </a:pPr>
            <a:r>
              <a:rPr lang="en-US" sz="2000" dirty="0" smtClean="0"/>
              <a:t>The difference is driven by:</a:t>
            </a:r>
          </a:p>
          <a:p>
            <a:pPr lvl="1">
              <a:lnSpc>
                <a:spcPct val="100000"/>
              </a:lnSpc>
              <a:spcAft>
                <a:spcPts val="1200"/>
              </a:spcAft>
            </a:pPr>
            <a:r>
              <a:rPr lang="en-US" dirty="0" smtClean="0"/>
              <a:t>The higher average ex post load impacts for 2015 relative to 2014</a:t>
            </a:r>
          </a:p>
          <a:p>
            <a:pPr lvl="1">
              <a:lnSpc>
                <a:spcPct val="100000"/>
              </a:lnSpc>
              <a:spcAft>
                <a:spcPts val="1200"/>
              </a:spcAft>
            </a:pPr>
            <a:r>
              <a:rPr lang="en-US" dirty="0" smtClean="0"/>
              <a:t>The forecasted enrollment used in the 2015 analysis represents an increase of almost 9,700 customers compared to the enrollment used in 2014</a:t>
            </a:r>
          </a:p>
        </p:txBody>
      </p:sp>
    </p:spTree>
    <p:extLst>
      <p:ext uri="{BB962C8B-B14F-4D97-AF65-F5344CB8AC3E}">
        <p14:creationId xmlns:p14="http://schemas.microsoft.com/office/powerpoint/2010/main" val="252867774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overview</a:t>
            </a:r>
            <a:endParaRPr lang="en-US" dirty="0"/>
          </a:p>
        </p:txBody>
      </p:sp>
      <p:sp>
        <p:nvSpPr>
          <p:cNvPr id="4" name="Content Placeholder 3"/>
          <p:cNvSpPr>
            <a:spLocks noGrp="1"/>
          </p:cNvSpPr>
          <p:nvPr>
            <p:ph idx="1"/>
          </p:nvPr>
        </p:nvSpPr>
        <p:spPr/>
        <p:txBody>
          <a:bodyPr/>
          <a:lstStyle/>
          <a:p>
            <a:pPr>
              <a:lnSpc>
                <a:spcPct val="100000"/>
              </a:lnSpc>
              <a:spcBef>
                <a:spcPts val="0"/>
              </a:spcBef>
              <a:spcAft>
                <a:spcPts val="1200"/>
              </a:spcAft>
            </a:pPr>
            <a:r>
              <a:rPr lang="en-US" dirty="0" smtClean="0"/>
              <a:t>Program Overview</a:t>
            </a:r>
            <a:endParaRPr lang="en-US" dirty="0"/>
          </a:p>
          <a:p>
            <a:pPr>
              <a:lnSpc>
                <a:spcPct val="100000"/>
              </a:lnSpc>
              <a:spcBef>
                <a:spcPts val="0"/>
              </a:spcBef>
              <a:spcAft>
                <a:spcPts val="1200"/>
              </a:spcAft>
            </a:pPr>
            <a:r>
              <a:rPr lang="en-US" dirty="0"/>
              <a:t>Ex </a:t>
            </a:r>
            <a:r>
              <a:rPr lang="en-US" dirty="0" smtClean="0"/>
              <a:t>Post Methodology</a:t>
            </a:r>
            <a:endParaRPr lang="en-US" dirty="0"/>
          </a:p>
          <a:p>
            <a:pPr>
              <a:lnSpc>
                <a:spcPct val="100000"/>
              </a:lnSpc>
              <a:spcBef>
                <a:spcPts val="0"/>
              </a:spcBef>
              <a:spcAft>
                <a:spcPts val="1200"/>
              </a:spcAft>
            </a:pPr>
            <a:r>
              <a:rPr lang="en-US" dirty="0"/>
              <a:t>Ex </a:t>
            </a:r>
            <a:r>
              <a:rPr lang="en-US" dirty="0" smtClean="0"/>
              <a:t>Post Results</a:t>
            </a:r>
            <a:endParaRPr lang="en-US" dirty="0"/>
          </a:p>
          <a:p>
            <a:pPr>
              <a:lnSpc>
                <a:spcPct val="100000"/>
              </a:lnSpc>
              <a:spcBef>
                <a:spcPts val="0"/>
              </a:spcBef>
              <a:spcAft>
                <a:spcPts val="1200"/>
              </a:spcAft>
            </a:pPr>
            <a:r>
              <a:rPr lang="en-US" dirty="0"/>
              <a:t>Ex </a:t>
            </a:r>
            <a:r>
              <a:rPr lang="en-US" dirty="0" smtClean="0"/>
              <a:t>Ante Methodology</a:t>
            </a:r>
          </a:p>
          <a:p>
            <a:pPr>
              <a:lnSpc>
                <a:spcPct val="100000"/>
              </a:lnSpc>
              <a:spcBef>
                <a:spcPts val="0"/>
              </a:spcBef>
              <a:spcAft>
                <a:spcPts val="1200"/>
              </a:spcAft>
            </a:pPr>
            <a:r>
              <a:rPr lang="en-US" dirty="0" smtClean="0"/>
              <a:t>Enrollment Forecast</a:t>
            </a:r>
            <a:endParaRPr lang="en-US" dirty="0"/>
          </a:p>
          <a:p>
            <a:pPr>
              <a:lnSpc>
                <a:spcPct val="100000"/>
              </a:lnSpc>
              <a:spcBef>
                <a:spcPts val="0"/>
              </a:spcBef>
              <a:spcAft>
                <a:spcPts val="1200"/>
              </a:spcAft>
            </a:pPr>
            <a:r>
              <a:rPr lang="en-US" dirty="0"/>
              <a:t>Ex </a:t>
            </a:r>
            <a:r>
              <a:rPr lang="en-US" dirty="0" smtClean="0"/>
              <a:t>Ante Results</a:t>
            </a:r>
          </a:p>
          <a:p>
            <a:pPr>
              <a:lnSpc>
                <a:spcPct val="100000"/>
              </a:lnSpc>
              <a:spcBef>
                <a:spcPts val="0"/>
              </a:spcBef>
              <a:spcAft>
                <a:spcPts val="1200"/>
              </a:spcAft>
            </a:pPr>
            <a:r>
              <a:rPr lang="en-US" dirty="0" smtClean="0"/>
              <a:t>Ex Post Results for Program Subgroups</a:t>
            </a:r>
          </a:p>
          <a:p>
            <a:pPr>
              <a:lnSpc>
                <a:spcPct val="100000"/>
              </a:lnSpc>
              <a:spcBef>
                <a:spcPts val="0"/>
              </a:spcBef>
              <a:spcAft>
                <a:spcPts val="1200"/>
              </a:spcAft>
            </a:pPr>
            <a:r>
              <a:rPr lang="en-US" dirty="0" smtClean="0"/>
              <a:t>Recommendations and Conclusion</a:t>
            </a:r>
            <a:endParaRPr lang="en-US" dirty="0"/>
          </a:p>
        </p:txBody>
      </p:sp>
      <p:sp>
        <p:nvSpPr>
          <p:cNvPr id="6" name="Slide Number Placeholder 5"/>
          <p:cNvSpPr>
            <a:spLocks noGrp="1"/>
          </p:cNvSpPr>
          <p:nvPr>
            <p:ph type="sldNum" sz="quarter" idx="12"/>
          </p:nvPr>
        </p:nvSpPr>
        <p:spPr/>
        <p:txBody>
          <a:bodyPr/>
          <a:lstStyle/>
          <a:p>
            <a:fld id="{276DE07D-12F9-FF40-B07B-9B015B6B1FBE}" type="slidenum">
              <a:rPr lang="en-US" smtClean="0"/>
              <a:pPr/>
              <a:t>2</a:t>
            </a:fld>
            <a:endParaRPr lang="en-US" dirty="0"/>
          </a:p>
        </p:txBody>
      </p:sp>
    </p:spTree>
    <p:extLst>
      <p:ext uri="{BB962C8B-B14F-4D97-AF65-F5344CB8AC3E}">
        <p14:creationId xmlns:p14="http://schemas.microsoft.com/office/powerpoint/2010/main" val="3516653476"/>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85" y="354610"/>
            <a:ext cx="8235915" cy="676706"/>
          </a:xfrm>
        </p:spPr>
        <p:txBody>
          <a:bodyPr/>
          <a:lstStyle/>
          <a:p>
            <a:r>
              <a:rPr lang="en-US" dirty="0"/>
              <a:t>Comparison of </a:t>
            </a:r>
            <a:r>
              <a:rPr lang="en-US" dirty="0" smtClean="0"/>
              <a:t>PCT ex post </a:t>
            </a:r>
            <a:r>
              <a:rPr lang="en-US" dirty="0"/>
              <a:t>and </a:t>
            </a:r>
            <a:r>
              <a:rPr lang="en-US" dirty="0" smtClean="0"/>
              <a:t>August 2017 ex ante</a:t>
            </a:r>
            <a:br>
              <a:rPr lang="en-US" dirty="0" smtClean="0"/>
            </a:br>
            <a:r>
              <a:rPr lang="en-US" dirty="0" smtClean="0"/>
              <a:t>estimates under SCE 1-in-2 weather conditions</a:t>
            </a:r>
            <a:endParaRPr lang="en-US" dirty="0"/>
          </a:p>
        </p:txBody>
      </p:sp>
      <p:sp>
        <p:nvSpPr>
          <p:cNvPr id="7" name="Content Placeholder 6"/>
          <p:cNvSpPr>
            <a:spLocks noGrp="1"/>
          </p:cNvSpPr>
          <p:nvPr>
            <p:ph idx="1"/>
          </p:nvPr>
        </p:nvSpPr>
        <p:spPr>
          <a:xfrm>
            <a:off x="448208" y="4109682"/>
            <a:ext cx="8238591" cy="2519082"/>
          </a:xfrm>
        </p:spPr>
        <p:txBody>
          <a:bodyPr>
            <a:noAutofit/>
          </a:bodyPr>
          <a:lstStyle/>
          <a:p>
            <a:pPr>
              <a:lnSpc>
                <a:spcPct val="100000"/>
              </a:lnSpc>
              <a:spcAft>
                <a:spcPts val="1200"/>
              </a:spcAft>
            </a:pPr>
            <a:r>
              <a:rPr lang="en-US" sz="1800" dirty="0" smtClean="0"/>
              <a:t>August 2017 temperatures under 1-in-2 conditions are most similar to the temperatures for the August 17, 2015 event</a:t>
            </a:r>
          </a:p>
          <a:p>
            <a:pPr lvl="1">
              <a:lnSpc>
                <a:spcPct val="100000"/>
              </a:lnSpc>
              <a:spcAft>
                <a:spcPts val="1200"/>
              </a:spcAft>
            </a:pPr>
            <a:r>
              <a:rPr lang="en-US" sz="1600" dirty="0" smtClean="0"/>
              <a:t>As expected, the average 2-6 PM impacts are very similar, with the event ex post impacts slightly smaller due to the slightly cooler temperature</a:t>
            </a:r>
          </a:p>
          <a:p>
            <a:pPr marL="228600" indent="-228600">
              <a:lnSpc>
                <a:spcPct val="100000"/>
              </a:lnSpc>
              <a:spcAft>
                <a:spcPts val="1200"/>
              </a:spcAft>
            </a:pPr>
            <a:r>
              <a:rPr lang="en-US" sz="1800" dirty="0" smtClean="0"/>
              <a:t>When scaled by the number of participants, the August 2017 estimated aggregate load impacts are much larger due to the 23,644 forecasted participants compared to the 2,619 customers participating on the August 17, 2015 event day</a:t>
            </a:r>
            <a:endParaRPr lang="en-US" sz="1800" dirty="0"/>
          </a:p>
        </p:txBody>
      </p:sp>
      <p:sp>
        <p:nvSpPr>
          <p:cNvPr id="6" name="Slide Number Placeholder 5"/>
          <p:cNvSpPr>
            <a:spLocks noGrp="1"/>
          </p:cNvSpPr>
          <p:nvPr>
            <p:ph type="sldNum" sz="quarter" idx="12"/>
          </p:nvPr>
        </p:nvSpPr>
        <p:spPr/>
        <p:txBody>
          <a:bodyPr/>
          <a:lstStyle/>
          <a:p>
            <a:fld id="{276DE07D-12F9-FF40-B07B-9B015B6B1FBE}" type="slidenum">
              <a:rPr lang="en-US" smtClean="0"/>
              <a:pPr/>
              <a:t>20</a:t>
            </a:fld>
            <a:endParaRPr lang="en-US" dirty="0"/>
          </a:p>
        </p:txBody>
      </p:sp>
      <p:pic>
        <p:nvPicPr>
          <p:cNvPr id="1127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269" y="1346564"/>
            <a:ext cx="4321016" cy="2552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7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6171" y="1346564"/>
            <a:ext cx="4321016" cy="2552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986113" y="1028022"/>
            <a:ext cx="2689411" cy="399227"/>
          </a:xfrm>
          <a:prstGeom prst="rect">
            <a:avLst/>
          </a:prstGeom>
          <a:noFill/>
        </p:spPr>
        <p:txBody>
          <a:bodyPr wrap="square" rtlCol="0">
            <a:noAutofit/>
          </a:bodyPr>
          <a:lstStyle/>
          <a:p>
            <a:pPr algn="ctr"/>
            <a:r>
              <a:rPr lang="en-US" sz="1600" b="1" dirty="0" smtClean="0"/>
              <a:t>Average Load Impact</a:t>
            </a:r>
          </a:p>
        </p:txBody>
      </p:sp>
      <p:sp>
        <p:nvSpPr>
          <p:cNvPr id="9" name="TextBox 8"/>
          <p:cNvSpPr txBox="1"/>
          <p:nvPr/>
        </p:nvSpPr>
        <p:spPr>
          <a:xfrm>
            <a:off x="5511050" y="1028022"/>
            <a:ext cx="2689411" cy="399227"/>
          </a:xfrm>
          <a:prstGeom prst="rect">
            <a:avLst/>
          </a:prstGeom>
          <a:noFill/>
        </p:spPr>
        <p:txBody>
          <a:bodyPr wrap="square" rtlCol="0">
            <a:noAutofit/>
          </a:bodyPr>
          <a:lstStyle/>
          <a:p>
            <a:pPr algn="ctr"/>
            <a:r>
              <a:rPr lang="en-US" sz="1600" b="1" dirty="0" smtClean="0"/>
              <a:t>Aggregate Load Impact</a:t>
            </a:r>
          </a:p>
        </p:txBody>
      </p:sp>
    </p:spTree>
    <p:extLst>
      <p:ext uri="{BB962C8B-B14F-4D97-AF65-F5344CB8AC3E}">
        <p14:creationId xmlns:p14="http://schemas.microsoft.com/office/powerpoint/2010/main" val="218740881"/>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Ex Post Results for Program Subgroups</a:t>
            </a:r>
          </a:p>
        </p:txBody>
      </p:sp>
      <p:sp>
        <p:nvSpPr>
          <p:cNvPr id="6" name="Slide Number Placeholder 5"/>
          <p:cNvSpPr>
            <a:spLocks noGrp="1"/>
          </p:cNvSpPr>
          <p:nvPr>
            <p:ph type="sldNum" sz="quarter" idx="12"/>
          </p:nvPr>
        </p:nvSpPr>
        <p:spPr/>
        <p:txBody>
          <a:bodyPr/>
          <a:lstStyle/>
          <a:p>
            <a:fld id="{276DE07D-12F9-FF40-B07B-9B015B6B1FBE}" type="slidenum">
              <a:rPr lang="en-US" smtClean="0"/>
              <a:pPr/>
              <a:t>21</a:t>
            </a:fld>
            <a:endParaRPr lang="en-US" dirty="0"/>
          </a:p>
        </p:txBody>
      </p:sp>
    </p:spTree>
    <p:extLst>
      <p:ext uri="{BB962C8B-B14F-4D97-AF65-F5344CB8AC3E}">
        <p14:creationId xmlns:p14="http://schemas.microsoft.com/office/powerpoint/2010/main" val="1435946851"/>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85" y="286365"/>
            <a:ext cx="8235915" cy="676706"/>
          </a:xfrm>
        </p:spPr>
        <p:txBody>
          <a:bodyPr/>
          <a:lstStyle/>
          <a:p>
            <a:r>
              <a:rPr lang="en-US" dirty="0" smtClean="0"/>
              <a:t>Opt-in PTR ex post load impact estimates by customer </a:t>
            </a:r>
            <a:br>
              <a:rPr lang="en-US" dirty="0" smtClean="0"/>
            </a:br>
            <a:r>
              <a:rPr lang="en-US" dirty="0" smtClean="0"/>
              <a:t>category for the average event (2-6 PM)</a:t>
            </a:r>
            <a:endParaRPr lang="en-US" dirty="0"/>
          </a:p>
        </p:txBody>
      </p:sp>
      <p:sp>
        <p:nvSpPr>
          <p:cNvPr id="6" name="Slide Number Placeholder 5"/>
          <p:cNvSpPr>
            <a:spLocks noGrp="1"/>
          </p:cNvSpPr>
          <p:nvPr>
            <p:ph type="sldNum" sz="quarter" idx="12"/>
          </p:nvPr>
        </p:nvSpPr>
        <p:spPr/>
        <p:txBody>
          <a:bodyPr/>
          <a:lstStyle/>
          <a:p>
            <a:fld id="{276DE07D-12F9-FF40-B07B-9B015B6B1FBE}" type="slidenum">
              <a:rPr lang="en-US" smtClean="0"/>
              <a:pPr/>
              <a:t>22</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761359141"/>
              </p:ext>
            </p:extLst>
          </p:nvPr>
        </p:nvGraphicFramePr>
        <p:xfrm>
          <a:off x="557138" y="1187015"/>
          <a:ext cx="8029724" cy="5346518"/>
        </p:xfrm>
        <a:graphic>
          <a:graphicData uri="http://schemas.openxmlformats.org/drawingml/2006/table">
            <a:tbl>
              <a:tblPr firstRow="1" firstCol="1" bandRow="1"/>
              <a:tblGrid>
                <a:gridCol w="2042517"/>
                <a:gridCol w="879784"/>
                <a:gridCol w="879784"/>
                <a:gridCol w="750004"/>
                <a:gridCol w="750004"/>
                <a:gridCol w="750004"/>
                <a:gridCol w="955992"/>
                <a:gridCol w="1021635"/>
              </a:tblGrid>
              <a:tr h="788803">
                <a:tc>
                  <a:txBody>
                    <a:bodyPr/>
                    <a:lstStyle/>
                    <a:p>
                      <a:pPr marL="0" marR="0" algn="ctr">
                        <a:lnSpc>
                          <a:spcPct val="115000"/>
                        </a:lnSpc>
                        <a:spcBef>
                          <a:spcPts val="0"/>
                        </a:spcBef>
                        <a:spcAft>
                          <a:spcPts val="0"/>
                        </a:spcAft>
                      </a:pPr>
                      <a:r>
                        <a:rPr lang="en-US" sz="900" b="1" dirty="0">
                          <a:solidFill>
                            <a:srgbClr val="FFFFFF"/>
                          </a:solidFill>
                          <a:effectLst/>
                          <a:latin typeface="Arial"/>
                          <a:ea typeface="Times New Roman"/>
                          <a:cs typeface="Times New Roman"/>
                        </a:rPr>
                        <a:t>Customer Category</a:t>
                      </a:r>
                      <a:endParaRPr lang="en-US" sz="1050" dirty="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D"/>
                    </a:solidFill>
                  </a:tcPr>
                </a:tc>
                <a:tc>
                  <a:txBody>
                    <a:bodyPr/>
                    <a:lstStyle/>
                    <a:p>
                      <a:pPr marL="0" marR="0" algn="ctr">
                        <a:lnSpc>
                          <a:spcPct val="115000"/>
                        </a:lnSpc>
                        <a:spcBef>
                          <a:spcPts val="0"/>
                        </a:spcBef>
                        <a:spcAft>
                          <a:spcPts val="0"/>
                        </a:spcAft>
                      </a:pPr>
                      <a:r>
                        <a:rPr lang="en-US" sz="900" b="1">
                          <a:solidFill>
                            <a:srgbClr val="FFFFFF"/>
                          </a:solidFill>
                          <a:effectLst/>
                          <a:latin typeface="Arial"/>
                          <a:ea typeface="Times New Roman"/>
                          <a:cs typeface="Times New Roman"/>
                        </a:rPr>
                        <a:t>Number of Customers</a:t>
                      </a:r>
                      <a:endParaRPr lang="en-US" sz="1050">
                        <a:effectLst/>
                        <a:latin typeface="Calibri"/>
                        <a:ea typeface="Times New Roman"/>
                        <a:cs typeface="Times New Roman"/>
                      </a:endParaRPr>
                    </a:p>
                  </a:txBody>
                  <a:tcPr marL="60013" marR="60013"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D"/>
                    </a:solidFill>
                  </a:tcPr>
                </a:tc>
                <a:tc>
                  <a:txBody>
                    <a:bodyPr/>
                    <a:lstStyle/>
                    <a:p>
                      <a:pPr marL="0" marR="0" algn="ctr">
                        <a:lnSpc>
                          <a:spcPct val="115000"/>
                        </a:lnSpc>
                        <a:spcBef>
                          <a:spcPts val="0"/>
                        </a:spcBef>
                        <a:spcAft>
                          <a:spcPts val="0"/>
                        </a:spcAft>
                      </a:pPr>
                      <a:r>
                        <a:rPr lang="en-US" sz="900" b="1">
                          <a:solidFill>
                            <a:srgbClr val="FFFFFF"/>
                          </a:solidFill>
                          <a:effectLst/>
                          <a:latin typeface="Arial"/>
                          <a:ea typeface="Times New Roman"/>
                          <a:cs typeface="Times New Roman"/>
                        </a:rPr>
                        <a:t>Avg. Reference Load (kW)</a:t>
                      </a:r>
                      <a:endParaRPr lang="en-US" sz="1050">
                        <a:effectLst/>
                        <a:latin typeface="Calibri"/>
                        <a:ea typeface="Times New Roman"/>
                        <a:cs typeface="Times New Roman"/>
                      </a:endParaRPr>
                    </a:p>
                  </a:txBody>
                  <a:tcPr marL="60013" marR="60013"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D"/>
                    </a:solidFill>
                  </a:tcPr>
                </a:tc>
                <a:tc>
                  <a:txBody>
                    <a:bodyPr/>
                    <a:lstStyle/>
                    <a:p>
                      <a:pPr marL="0" marR="0" algn="ctr">
                        <a:lnSpc>
                          <a:spcPct val="115000"/>
                        </a:lnSpc>
                        <a:spcBef>
                          <a:spcPts val="0"/>
                        </a:spcBef>
                        <a:spcAft>
                          <a:spcPts val="0"/>
                        </a:spcAft>
                      </a:pPr>
                      <a:r>
                        <a:rPr lang="en-US" sz="900" b="1">
                          <a:solidFill>
                            <a:srgbClr val="FFFFFF"/>
                          </a:solidFill>
                          <a:effectLst/>
                          <a:latin typeface="Arial"/>
                          <a:ea typeface="Times New Roman"/>
                          <a:cs typeface="Times New Roman"/>
                        </a:rPr>
                        <a:t>Avg. Load w/ DR (kW)</a:t>
                      </a:r>
                      <a:endParaRPr lang="en-US" sz="1050">
                        <a:effectLst/>
                        <a:latin typeface="Calibri"/>
                        <a:ea typeface="Times New Roman"/>
                        <a:cs typeface="Times New Roman"/>
                      </a:endParaRPr>
                    </a:p>
                  </a:txBody>
                  <a:tcPr marL="60013" marR="60013"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D"/>
                    </a:solidFill>
                  </a:tcPr>
                </a:tc>
                <a:tc>
                  <a:txBody>
                    <a:bodyPr/>
                    <a:lstStyle/>
                    <a:p>
                      <a:pPr marL="0" marR="0" algn="ctr">
                        <a:lnSpc>
                          <a:spcPct val="115000"/>
                        </a:lnSpc>
                        <a:spcBef>
                          <a:spcPts val="0"/>
                        </a:spcBef>
                        <a:spcAft>
                          <a:spcPts val="0"/>
                        </a:spcAft>
                      </a:pPr>
                      <a:r>
                        <a:rPr lang="en-US" sz="900" b="1">
                          <a:solidFill>
                            <a:srgbClr val="FFFFFF"/>
                          </a:solidFill>
                          <a:effectLst/>
                          <a:latin typeface="Arial"/>
                          <a:ea typeface="Times New Roman"/>
                          <a:cs typeface="Times New Roman"/>
                        </a:rPr>
                        <a:t>Avg. Load Impact (kW)</a:t>
                      </a:r>
                      <a:endParaRPr lang="en-US" sz="1050">
                        <a:effectLst/>
                        <a:latin typeface="Calibri"/>
                        <a:ea typeface="Times New Roman"/>
                        <a:cs typeface="Times New Roman"/>
                      </a:endParaRPr>
                    </a:p>
                  </a:txBody>
                  <a:tcPr marL="60013" marR="60013"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D"/>
                    </a:solidFill>
                  </a:tcPr>
                </a:tc>
                <a:tc>
                  <a:txBody>
                    <a:bodyPr/>
                    <a:lstStyle/>
                    <a:p>
                      <a:pPr marL="0" marR="0" algn="ctr">
                        <a:lnSpc>
                          <a:spcPct val="115000"/>
                        </a:lnSpc>
                        <a:spcBef>
                          <a:spcPts val="0"/>
                        </a:spcBef>
                        <a:spcAft>
                          <a:spcPts val="0"/>
                        </a:spcAft>
                      </a:pPr>
                      <a:r>
                        <a:rPr lang="en-US" sz="900" b="1">
                          <a:solidFill>
                            <a:srgbClr val="FFFFFF"/>
                          </a:solidFill>
                          <a:effectLst/>
                          <a:latin typeface="Arial"/>
                          <a:ea typeface="Times New Roman"/>
                          <a:cs typeface="Times New Roman"/>
                        </a:rPr>
                        <a:t>% Load Impact</a:t>
                      </a:r>
                      <a:endParaRPr lang="en-US" sz="1050">
                        <a:effectLst/>
                        <a:latin typeface="Calibri"/>
                        <a:ea typeface="Times New Roman"/>
                        <a:cs typeface="Times New Roman"/>
                      </a:endParaRPr>
                    </a:p>
                  </a:txBody>
                  <a:tcPr marL="60013" marR="60013"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D"/>
                    </a:solidFill>
                  </a:tcPr>
                </a:tc>
                <a:tc>
                  <a:txBody>
                    <a:bodyPr/>
                    <a:lstStyle/>
                    <a:p>
                      <a:pPr marL="0" marR="0" algn="ctr">
                        <a:lnSpc>
                          <a:spcPct val="115000"/>
                        </a:lnSpc>
                        <a:spcBef>
                          <a:spcPts val="0"/>
                        </a:spcBef>
                        <a:spcAft>
                          <a:spcPts val="0"/>
                        </a:spcAft>
                      </a:pPr>
                      <a:r>
                        <a:rPr lang="en-US" sz="900" b="1">
                          <a:solidFill>
                            <a:srgbClr val="FFFFFF"/>
                          </a:solidFill>
                          <a:effectLst/>
                          <a:latin typeface="Arial"/>
                          <a:ea typeface="Times New Roman"/>
                          <a:cs typeface="Times New Roman"/>
                        </a:rPr>
                        <a:t>% of Aggregate Load Impact</a:t>
                      </a:r>
                      <a:endParaRPr lang="en-US" sz="1050">
                        <a:effectLst/>
                        <a:latin typeface="Calibri"/>
                        <a:ea typeface="Times New Roman"/>
                        <a:cs typeface="Times New Roman"/>
                      </a:endParaRPr>
                    </a:p>
                  </a:txBody>
                  <a:tcPr marL="60013" marR="60013"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D"/>
                    </a:solidFill>
                  </a:tcPr>
                </a:tc>
                <a:tc>
                  <a:txBody>
                    <a:bodyPr/>
                    <a:lstStyle/>
                    <a:p>
                      <a:pPr marL="0" marR="0" algn="ctr">
                        <a:lnSpc>
                          <a:spcPct val="115000"/>
                        </a:lnSpc>
                        <a:spcBef>
                          <a:spcPts val="0"/>
                        </a:spcBef>
                        <a:spcAft>
                          <a:spcPts val="0"/>
                        </a:spcAft>
                      </a:pPr>
                      <a:r>
                        <a:rPr lang="en-US" sz="900" b="1">
                          <a:solidFill>
                            <a:srgbClr val="FFFFFF"/>
                          </a:solidFill>
                          <a:effectLst/>
                          <a:latin typeface="Arial"/>
                          <a:ea typeface="Times New Roman"/>
                          <a:cs typeface="Times New Roman"/>
                        </a:rPr>
                        <a:t>Heat Buildup (Avg. °F, 12 AM to 5 PM)</a:t>
                      </a:r>
                      <a:endParaRPr lang="en-US" sz="1050">
                        <a:effectLst/>
                        <a:latin typeface="Calibri"/>
                        <a:ea typeface="Times New Roman"/>
                        <a:cs typeface="Times New Roman"/>
                      </a:endParaRPr>
                    </a:p>
                  </a:txBody>
                  <a:tcPr marL="60013" marR="60013"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D"/>
                    </a:solidFill>
                  </a:tcPr>
                </a:tc>
              </a:tr>
              <a:tr h="204504">
                <a:tc>
                  <a:txBody>
                    <a:bodyPr/>
                    <a:lstStyle/>
                    <a:p>
                      <a:pPr marL="0" marR="0">
                        <a:lnSpc>
                          <a:spcPct val="115000"/>
                        </a:lnSpc>
                        <a:spcBef>
                          <a:spcPts val="0"/>
                        </a:spcBef>
                        <a:spcAft>
                          <a:spcPts val="0"/>
                        </a:spcAft>
                      </a:pPr>
                      <a:r>
                        <a:rPr lang="en-US" sz="900">
                          <a:solidFill>
                            <a:srgbClr val="000000"/>
                          </a:solidFill>
                          <a:effectLst/>
                          <a:latin typeface="Arial"/>
                          <a:ea typeface="Times New Roman"/>
                          <a:cs typeface="Times New Roman"/>
                        </a:rPr>
                        <a:t>LCA - LA Basin</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Arial"/>
                          <a:ea typeface="Times New Roman"/>
                          <a:cs typeface="Times New Roman"/>
                        </a:rPr>
                        <a:t>269,026</a:t>
                      </a:r>
                      <a:endParaRPr lang="en-US" sz="1050" dirty="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1.84</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1.77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0.07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3.8%</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78%</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80.5</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504">
                <a:tc>
                  <a:txBody>
                    <a:bodyPr/>
                    <a:lstStyle/>
                    <a:p>
                      <a:pPr marL="0" marR="0">
                        <a:lnSpc>
                          <a:spcPct val="115000"/>
                        </a:lnSpc>
                        <a:spcBef>
                          <a:spcPts val="0"/>
                        </a:spcBef>
                        <a:spcAft>
                          <a:spcPts val="0"/>
                        </a:spcAft>
                      </a:pPr>
                      <a:r>
                        <a:rPr lang="en-US" sz="900">
                          <a:solidFill>
                            <a:srgbClr val="000000"/>
                          </a:solidFill>
                          <a:effectLst/>
                          <a:latin typeface="Arial"/>
                          <a:ea typeface="Times New Roman"/>
                          <a:cs typeface="Times New Roman"/>
                        </a:rPr>
                        <a:t>LCA - Outside LA Basin</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Arial"/>
                          <a:ea typeface="Times New Roman"/>
                          <a:cs typeface="Times New Roman"/>
                        </a:rPr>
                        <a:t>23,837</a:t>
                      </a:r>
                      <a:endParaRPr lang="en-US" sz="1050" dirty="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2.08</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1.97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0.11</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5.1%</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10%</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81.3</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504">
                <a:tc>
                  <a:txBody>
                    <a:bodyPr/>
                    <a:lstStyle/>
                    <a:p>
                      <a:pPr marL="0" marR="0">
                        <a:lnSpc>
                          <a:spcPct val="115000"/>
                        </a:lnSpc>
                        <a:spcBef>
                          <a:spcPts val="0"/>
                        </a:spcBef>
                        <a:spcAft>
                          <a:spcPts val="0"/>
                        </a:spcAft>
                      </a:pPr>
                      <a:r>
                        <a:rPr lang="en-US" sz="900">
                          <a:solidFill>
                            <a:srgbClr val="000000"/>
                          </a:solidFill>
                          <a:effectLst/>
                          <a:latin typeface="Arial"/>
                          <a:ea typeface="Times New Roman"/>
                          <a:cs typeface="Times New Roman"/>
                        </a:rPr>
                        <a:t>LCA - Ventura</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31,818</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1.87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1.78</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0.09</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4.9%</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12%</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78.7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504">
                <a:tc>
                  <a:txBody>
                    <a:bodyPr/>
                    <a:lstStyle/>
                    <a:p>
                      <a:pPr marL="0" marR="0">
                        <a:lnSpc>
                          <a:spcPct val="115000"/>
                        </a:lnSpc>
                        <a:spcBef>
                          <a:spcPts val="0"/>
                        </a:spcBef>
                        <a:spcAft>
                          <a:spcPts val="0"/>
                        </a:spcAft>
                      </a:pPr>
                      <a:r>
                        <a:rPr lang="en-US" sz="900">
                          <a:solidFill>
                            <a:srgbClr val="000000"/>
                          </a:solidFill>
                          <a:effectLst/>
                          <a:latin typeface="Arial"/>
                          <a:ea typeface="Times New Roman"/>
                          <a:cs typeface="Times New Roman"/>
                        </a:rPr>
                        <a:t>Region - South of Lugo</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95,244</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Arial"/>
                          <a:ea typeface="Times New Roman"/>
                          <a:cs typeface="Times New Roman"/>
                        </a:rPr>
                        <a:t>2.15</a:t>
                      </a:r>
                      <a:endParaRPr lang="en-US" sz="1050" dirty="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2.08</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0.07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3.3%</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28%</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82.8</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131">
                <a:tc>
                  <a:txBody>
                    <a:bodyPr/>
                    <a:lstStyle/>
                    <a:p>
                      <a:pPr marL="0" marR="0">
                        <a:lnSpc>
                          <a:spcPct val="115000"/>
                        </a:lnSpc>
                        <a:spcBef>
                          <a:spcPts val="0"/>
                        </a:spcBef>
                        <a:spcAft>
                          <a:spcPts val="0"/>
                        </a:spcAft>
                      </a:pPr>
                      <a:r>
                        <a:rPr lang="en-US" sz="900">
                          <a:solidFill>
                            <a:srgbClr val="000000"/>
                          </a:solidFill>
                          <a:effectLst/>
                          <a:latin typeface="Arial"/>
                          <a:ea typeface="Times New Roman"/>
                          <a:cs typeface="Times New Roman"/>
                        </a:rPr>
                        <a:t>Region - South Orange County</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37,545</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1.35</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1.31</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0.05</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3.3%</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77.3</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504">
                <a:tc>
                  <a:txBody>
                    <a:bodyPr/>
                    <a:lstStyle/>
                    <a:p>
                      <a:pPr marL="0" marR="0">
                        <a:lnSpc>
                          <a:spcPct val="115000"/>
                        </a:lnSpc>
                        <a:spcBef>
                          <a:spcPts val="0"/>
                        </a:spcBef>
                        <a:spcAft>
                          <a:spcPts val="0"/>
                        </a:spcAft>
                      </a:pPr>
                      <a:r>
                        <a:rPr lang="en-US" sz="900">
                          <a:solidFill>
                            <a:srgbClr val="000000"/>
                          </a:solidFill>
                          <a:effectLst/>
                          <a:latin typeface="Arial"/>
                          <a:ea typeface="Times New Roman"/>
                          <a:cs typeface="Times New Roman"/>
                        </a:rPr>
                        <a:t>Region - Neither</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191,892</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1.82</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Arial"/>
                          <a:ea typeface="Times New Roman"/>
                          <a:cs typeface="Times New Roman"/>
                        </a:rPr>
                        <a:t>1.73</a:t>
                      </a:r>
                      <a:endParaRPr lang="en-US" sz="1050" dirty="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0.08</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4.6%</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65%</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79.8</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504">
                <a:tc>
                  <a:txBody>
                    <a:bodyPr/>
                    <a:lstStyle/>
                    <a:p>
                      <a:pPr marL="0" marR="0">
                        <a:lnSpc>
                          <a:spcPct val="115000"/>
                        </a:lnSpc>
                        <a:spcBef>
                          <a:spcPts val="0"/>
                        </a:spcBef>
                        <a:spcAft>
                          <a:spcPts val="0"/>
                        </a:spcAft>
                      </a:pPr>
                      <a:r>
                        <a:rPr lang="en-US" sz="900">
                          <a:solidFill>
                            <a:srgbClr val="000000"/>
                          </a:solidFill>
                          <a:effectLst/>
                          <a:latin typeface="Arial"/>
                          <a:ea typeface="Times New Roman"/>
                          <a:cs typeface="Times New Roman"/>
                        </a:rPr>
                        <a:t>Non-SDP</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290,935</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1.81</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Arial"/>
                          <a:ea typeface="Times New Roman"/>
                          <a:cs typeface="Times New Roman"/>
                        </a:rPr>
                        <a:t>1.74</a:t>
                      </a:r>
                      <a:endParaRPr lang="en-US" sz="1050" dirty="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0.07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3.7%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79%</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80.2</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504">
                <a:tc>
                  <a:txBody>
                    <a:bodyPr/>
                    <a:lstStyle/>
                    <a:p>
                      <a:pPr marL="0" marR="0">
                        <a:lnSpc>
                          <a:spcPct val="115000"/>
                        </a:lnSpc>
                        <a:spcBef>
                          <a:spcPts val="0"/>
                        </a:spcBef>
                        <a:spcAft>
                          <a:spcPts val="0"/>
                        </a:spcAft>
                      </a:pPr>
                      <a:r>
                        <a:rPr lang="en-US" sz="900">
                          <a:solidFill>
                            <a:srgbClr val="000000"/>
                          </a:solidFill>
                          <a:effectLst/>
                          <a:latin typeface="Arial"/>
                          <a:ea typeface="Times New Roman"/>
                          <a:cs typeface="Times New Roman"/>
                        </a:rPr>
                        <a:t>SDP</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89,991</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2.26</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2.10</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Arial"/>
                          <a:ea typeface="Times New Roman"/>
                          <a:cs typeface="Times New Roman"/>
                        </a:rPr>
                        <a:t>0.16</a:t>
                      </a:r>
                      <a:endParaRPr lang="en-US" sz="1050" dirty="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7.2%</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60%</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81.3</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504">
                <a:tc>
                  <a:txBody>
                    <a:bodyPr/>
                    <a:lstStyle/>
                    <a:p>
                      <a:pPr marL="0" marR="0">
                        <a:lnSpc>
                          <a:spcPct val="115000"/>
                        </a:lnSpc>
                        <a:spcBef>
                          <a:spcPts val="0"/>
                        </a:spcBef>
                        <a:spcAft>
                          <a:spcPts val="0"/>
                        </a:spcAft>
                      </a:pPr>
                      <a:r>
                        <a:rPr lang="en-US" sz="900">
                          <a:solidFill>
                            <a:srgbClr val="000000"/>
                          </a:solidFill>
                          <a:effectLst/>
                          <a:latin typeface="Arial"/>
                          <a:ea typeface="Times New Roman"/>
                          <a:cs typeface="Times New Roman"/>
                        </a:rPr>
                        <a:t>Non-CARE</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214,177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1.94</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1.87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Arial"/>
                          <a:ea typeface="Times New Roman"/>
                          <a:cs typeface="Times New Roman"/>
                        </a:rPr>
                        <a:t>0.07</a:t>
                      </a:r>
                      <a:endParaRPr lang="en-US" sz="1050" dirty="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3.7%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62%</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80.0</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504">
                <a:tc>
                  <a:txBody>
                    <a:bodyPr/>
                    <a:lstStyle/>
                    <a:p>
                      <a:pPr marL="0" marR="0">
                        <a:lnSpc>
                          <a:spcPct val="115000"/>
                        </a:lnSpc>
                        <a:spcBef>
                          <a:spcPts val="0"/>
                        </a:spcBef>
                        <a:spcAft>
                          <a:spcPts val="0"/>
                        </a:spcAft>
                      </a:pPr>
                      <a:r>
                        <a:rPr lang="en-US" sz="900">
                          <a:solidFill>
                            <a:srgbClr val="000000"/>
                          </a:solidFill>
                          <a:effectLst/>
                          <a:latin typeface="Arial"/>
                          <a:ea typeface="Times New Roman"/>
                          <a:cs typeface="Times New Roman"/>
                        </a:rPr>
                        <a:t>CARE</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110,504</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1.71</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1.63</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0.08</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5.0%</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38%</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81.0</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504">
                <a:tc>
                  <a:txBody>
                    <a:bodyPr/>
                    <a:lstStyle/>
                    <a:p>
                      <a:pPr marL="0" marR="0">
                        <a:lnSpc>
                          <a:spcPct val="115000"/>
                        </a:lnSpc>
                        <a:spcBef>
                          <a:spcPts val="0"/>
                        </a:spcBef>
                        <a:spcAft>
                          <a:spcPts val="0"/>
                        </a:spcAft>
                      </a:pPr>
                      <a:r>
                        <a:rPr lang="en-US" sz="900">
                          <a:solidFill>
                            <a:srgbClr val="000000"/>
                          </a:solidFill>
                          <a:effectLst/>
                          <a:latin typeface="Arial"/>
                          <a:ea typeface="Times New Roman"/>
                          <a:cs typeface="Times New Roman"/>
                        </a:rPr>
                        <a:t>Avg. kW Less than 1 kW</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231,361</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1.32</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1.25</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Arial"/>
                          <a:ea typeface="Times New Roman"/>
                          <a:cs typeface="Times New Roman"/>
                        </a:rPr>
                        <a:t>0.07</a:t>
                      </a:r>
                      <a:endParaRPr lang="en-US" sz="1050" dirty="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5.2%</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65%</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79.8</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504">
                <a:tc>
                  <a:txBody>
                    <a:bodyPr/>
                    <a:lstStyle/>
                    <a:p>
                      <a:pPr marL="0" marR="0">
                        <a:lnSpc>
                          <a:spcPct val="115000"/>
                        </a:lnSpc>
                        <a:spcBef>
                          <a:spcPts val="0"/>
                        </a:spcBef>
                        <a:spcAft>
                          <a:spcPts val="0"/>
                        </a:spcAft>
                      </a:pPr>
                      <a:r>
                        <a:rPr lang="en-US" sz="900">
                          <a:solidFill>
                            <a:srgbClr val="000000"/>
                          </a:solidFill>
                          <a:effectLst/>
                          <a:latin typeface="Arial"/>
                          <a:ea typeface="Times New Roman"/>
                          <a:cs typeface="Times New Roman"/>
                        </a:rPr>
                        <a:t>Avg. kW More than 1 kW</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93,320</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3.25</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3.16</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Arial"/>
                          <a:ea typeface="Times New Roman"/>
                          <a:cs typeface="Times New Roman"/>
                        </a:rPr>
                        <a:t>0.09</a:t>
                      </a:r>
                      <a:endParaRPr lang="en-US" sz="1050" dirty="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2.8%</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35%</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81.7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504">
                <a:tc>
                  <a:txBody>
                    <a:bodyPr/>
                    <a:lstStyle/>
                    <a:p>
                      <a:pPr marL="0" marR="0">
                        <a:lnSpc>
                          <a:spcPct val="115000"/>
                        </a:lnSpc>
                        <a:spcBef>
                          <a:spcPts val="0"/>
                        </a:spcBef>
                        <a:spcAft>
                          <a:spcPts val="0"/>
                        </a:spcAft>
                      </a:pPr>
                      <a:r>
                        <a:rPr lang="en-US" sz="900">
                          <a:solidFill>
                            <a:srgbClr val="000000"/>
                          </a:solidFill>
                          <a:effectLst/>
                          <a:latin typeface="Arial"/>
                          <a:ea typeface="Times New Roman"/>
                          <a:cs typeface="Times New Roman"/>
                        </a:rPr>
                        <a:t>Alert Type - Text Only</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71,533</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1.97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1.86</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Arial"/>
                          <a:ea typeface="Times New Roman"/>
                          <a:cs typeface="Times New Roman"/>
                        </a:rPr>
                        <a:t>0.11</a:t>
                      </a:r>
                      <a:endParaRPr lang="en-US" sz="1050" dirty="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Arial"/>
                          <a:ea typeface="Times New Roman"/>
                          <a:cs typeface="Times New Roman"/>
                        </a:rPr>
                        <a:t>5.6%</a:t>
                      </a:r>
                      <a:endParaRPr lang="en-US" sz="1050" dirty="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32%</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80.7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504">
                <a:tc>
                  <a:txBody>
                    <a:bodyPr/>
                    <a:lstStyle/>
                    <a:p>
                      <a:pPr marL="0" marR="0">
                        <a:lnSpc>
                          <a:spcPct val="115000"/>
                        </a:lnSpc>
                        <a:spcBef>
                          <a:spcPts val="0"/>
                        </a:spcBef>
                        <a:spcAft>
                          <a:spcPts val="0"/>
                        </a:spcAft>
                      </a:pPr>
                      <a:r>
                        <a:rPr lang="en-US" sz="900">
                          <a:solidFill>
                            <a:srgbClr val="000000"/>
                          </a:solidFill>
                          <a:effectLst/>
                          <a:latin typeface="Arial"/>
                          <a:ea typeface="Times New Roman"/>
                          <a:cs typeface="Times New Roman"/>
                        </a:rPr>
                        <a:t>Alert Type - Phone Only</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29,834</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1.69</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1.57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0.13</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Arial"/>
                          <a:ea typeface="Times New Roman"/>
                          <a:cs typeface="Times New Roman"/>
                        </a:rPr>
                        <a:t>7.5%</a:t>
                      </a:r>
                      <a:endParaRPr lang="en-US" sz="1050" dirty="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15%</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80.1</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504">
                <a:tc>
                  <a:txBody>
                    <a:bodyPr/>
                    <a:lstStyle/>
                    <a:p>
                      <a:pPr marL="0" marR="0">
                        <a:lnSpc>
                          <a:spcPct val="115000"/>
                        </a:lnSpc>
                        <a:spcBef>
                          <a:spcPts val="0"/>
                        </a:spcBef>
                        <a:spcAft>
                          <a:spcPts val="0"/>
                        </a:spcAft>
                      </a:pPr>
                      <a:r>
                        <a:rPr lang="en-US" sz="900">
                          <a:solidFill>
                            <a:srgbClr val="000000"/>
                          </a:solidFill>
                          <a:effectLst/>
                          <a:latin typeface="Arial"/>
                          <a:ea typeface="Times New Roman"/>
                          <a:cs typeface="Times New Roman"/>
                        </a:rPr>
                        <a:t>Alert Type - Email Only</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223,314</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1.85</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1.79</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0.06</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Arial"/>
                          <a:ea typeface="Times New Roman"/>
                          <a:cs typeface="Times New Roman"/>
                        </a:rPr>
                        <a:t>3.1%</a:t>
                      </a:r>
                      <a:endParaRPr lang="en-US" sz="1050" dirty="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52%</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80.3</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504">
                <a:tc>
                  <a:txBody>
                    <a:bodyPr/>
                    <a:lstStyle/>
                    <a:p>
                      <a:pPr marL="0" marR="0">
                        <a:lnSpc>
                          <a:spcPct val="115000"/>
                        </a:lnSpc>
                        <a:spcBef>
                          <a:spcPts val="0"/>
                        </a:spcBef>
                        <a:spcAft>
                          <a:spcPts val="0"/>
                        </a:spcAft>
                      </a:pPr>
                      <a:r>
                        <a:rPr lang="en-US" sz="900">
                          <a:solidFill>
                            <a:srgbClr val="000000"/>
                          </a:solidFill>
                          <a:effectLst/>
                          <a:latin typeface="Arial"/>
                          <a:ea typeface="Times New Roman"/>
                          <a:cs typeface="Times New Roman"/>
                        </a:rPr>
                        <a:t>Non-NEM</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307,469</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1.88</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1.80</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0.07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3.9%</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93%</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80.3</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504">
                <a:tc>
                  <a:txBody>
                    <a:bodyPr/>
                    <a:lstStyle/>
                    <a:p>
                      <a:pPr marL="0" marR="0">
                        <a:lnSpc>
                          <a:spcPct val="115000"/>
                        </a:lnSpc>
                        <a:spcBef>
                          <a:spcPts val="0"/>
                        </a:spcBef>
                        <a:spcAft>
                          <a:spcPts val="0"/>
                        </a:spcAft>
                      </a:pPr>
                      <a:r>
                        <a:rPr lang="en-US" sz="900">
                          <a:solidFill>
                            <a:srgbClr val="000000"/>
                          </a:solidFill>
                          <a:effectLst/>
                          <a:latin typeface="Arial"/>
                          <a:ea typeface="Times New Roman"/>
                          <a:cs typeface="Times New Roman"/>
                        </a:rPr>
                        <a:t>NEM</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17,212</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1.47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1.36</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0.10</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7.1%</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81.6</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504">
                <a:tc>
                  <a:txBody>
                    <a:bodyPr/>
                    <a:lstStyle/>
                    <a:p>
                      <a:pPr marL="0" marR="0">
                        <a:lnSpc>
                          <a:spcPct val="115000"/>
                        </a:lnSpc>
                        <a:spcBef>
                          <a:spcPts val="0"/>
                        </a:spcBef>
                        <a:spcAft>
                          <a:spcPts val="0"/>
                        </a:spcAft>
                      </a:pPr>
                      <a:r>
                        <a:rPr lang="en-US" sz="900">
                          <a:solidFill>
                            <a:srgbClr val="000000"/>
                          </a:solidFill>
                          <a:effectLst/>
                          <a:latin typeface="Arial"/>
                          <a:ea typeface="Times New Roman"/>
                          <a:cs typeface="Times New Roman"/>
                        </a:rPr>
                        <a:t>Non-SDP Non-NEM</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276,556</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1.82</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1.76</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0.06</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Arial"/>
                          <a:ea typeface="Times New Roman"/>
                          <a:cs typeface="Times New Roman"/>
                        </a:rPr>
                        <a:t>3.5%</a:t>
                      </a:r>
                      <a:endParaRPr lang="en-US" sz="1050" dirty="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Arial"/>
                          <a:ea typeface="Times New Roman"/>
                          <a:cs typeface="Times New Roman"/>
                        </a:rPr>
                        <a:t>73%</a:t>
                      </a:r>
                      <a:endParaRPr lang="en-US" sz="1050" dirty="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80.2</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504">
                <a:tc>
                  <a:txBody>
                    <a:bodyPr/>
                    <a:lstStyle/>
                    <a:p>
                      <a:pPr marL="0" marR="0">
                        <a:lnSpc>
                          <a:spcPct val="115000"/>
                        </a:lnSpc>
                        <a:spcBef>
                          <a:spcPts val="0"/>
                        </a:spcBef>
                        <a:spcAft>
                          <a:spcPts val="0"/>
                        </a:spcAft>
                      </a:pPr>
                      <a:r>
                        <a:rPr lang="en-US" sz="900">
                          <a:solidFill>
                            <a:srgbClr val="000000"/>
                          </a:solidFill>
                          <a:effectLst/>
                          <a:latin typeface="Arial"/>
                          <a:ea typeface="Times New Roman"/>
                          <a:cs typeface="Times New Roman"/>
                        </a:rPr>
                        <a:t>Non-SDP NEM</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14,379</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1.45</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1.35</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0.10</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6.9%</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Arial"/>
                          <a:ea typeface="Times New Roman"/>
                          <a:cs typeface="Times New Roman"/>
                        </a:rPr>
                        <a:t>6%</a:t>
                      </a:r>
                      <a:endParaRPr lang="en-US" sz="1050" dirty="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81.5</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504">
                <a:tc>
                  <a:txBody>
                    <a:bodyPr/>
                    <a:lstStyle/>
                    <a:p>
                      <a:pPr marL="0" marR="0">
                        <a:lnSpc>
                          <a:spcPct val="115000"/>
                        </a:lnSpc>
                        <a:spcBef>
                          <a:spcPts val="0"/>
                        </a:spcBef>
                        <a:spcAft>
                          <a:spcPts val="0"/>
                        </a:spcAft>
                      </a:pPr>
                      <a:r>
                        <a:rPr lang="en-US" sz="900">
                          <a:solidFill>
                            <a:srgbClr val="000000"/>
                          </a:solidFill>
                          <a:effectLst/>
                          <a:latin typeface="Arial"/>
                          <a:ea typeface="Times New Roman"/>
                          <a:cs typeface="Times New Roman"/>
                        </a:rPr>
                        <a:t>SDP Non-NEM</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82,437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2.31</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2.15</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0.17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7.2%</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Arial"/>
                          <a:ea typeface="Times New Roman"/>
                          <a:cs typeface="Times New Roman"/>
                        </a:rPr>
                        <a:t>56%</a:t>
                      </a:r>
                      <a:endParaRPr lang="en-US" sz="1050" dirty="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81.3</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504">
                <a:tc>
                  <a:txBody>
                    <a:bodyPr/>
                    <a:lstStyle/>
                    <a:p>
                      <a:pPr marL="0" marR="0">
                        <a:lnSpc>
                          <a:spcPct val="115000"/>
                        </a:lnSpc>
                        <a:spcBef>
                          <a:spcPts val="0"/>
                        </a:spcBef>
                        <a:spcAft>
                          <a:spcPts val="0"/>
                        </a:spcAft>
                      </a:pPr>
                      <a:r>
                        <a:rPr lang="en-US" sz="900">
                          <a:solidFill>
                            <a:srgbClr val="000000"/>
                          </a:solidFill>
                          <a:effectLst/>
                          <a:latin typeface="Arial"/>
                          <a:ea typeface="Times New Roman"/>
                          <a:cs typeface="Times New Roman"/>
                        </a:rPr>
                        <a:t>SDP NEM</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7,554</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1.57</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1.46</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0.12</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Arial"/>
                          <a:ea typeface="Times New Roman"/>
                          <a:cs typeface="Times New Roman"/>
                        </a:rPr>
                        <a:t>7.3%</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Arial"/>
                          <a:ea typeface="Times New Roman"/>
                          <a:cs typeface="Times New Roman"/>
                        </a:rPr>
                        <a:t>4%</a:t>
                      </a:r>
                      <a:endParaRPr lang="en-US" sz="1050" dirty="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Arial"/>
                          <a:ea typeface="Times New Roman"/>
                          <a:cs typeface="Times New Roman"/>
                        </a:rPr>
                        <a:t>81.7</a:t>
                      </a:r>
                      <a:endParaRPr lang="en-US" sz="1050" dirty="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504">
                <a:tc>
                  <a:txBody>
                    <a:bodyPr/>
                    <a:lstStyle/>
                    <a:p>
                      <a:pPr marL="0" marR="0">
                        <a:lnSpc>
                          <a:spcPct val="115000"/>
                        </a:lnSpc>
                        <a:spcBef>
                          <a:spcPts val="0"/>
                        </a:spcBef>
                        <a:spcAft>
                          <a:spcPts val="0"/>
                        </a:spcAft>
                      </a:pPr>
                      <a:r>
                        <a:rPr lang="en-US" sz="900" b="1">
                          <a:solidFill>
                            <a:srgbClr val="000000"/>
                          </a:solidFill>
                          <a:effectLst/>
                          <a:latin typeface="Arial"/>
                          <a:ea typeface="Times New Roman"/>
                          <a:cs typeface="Times New Roman"/>
                        </a:rPr>
                        <a:t>All Customers</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effectLst/>
                          <a:latin typeface="Arial"/>
                          <a:ea typeface="Times New Roman"/>
                          <a:cs typeface="Times New Roman"/>
                        </a:rPr>
                        <a:t>324,681</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effectLst/>
                          <a:latin typeface="Arial"/>
                          <a:ea typeface="Times New Roman"/>
                          <a:cs typeface="Times New Roman"/>
                        </a:rPr>
                        <a:t>1.86</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effectLst/>
                          <a:latin typeface="Arial"/>
                          <a:ea typeface="Times New Roman"/>
                          <a:cs typeface="Times New Roman"/>
                        </a:rPr>
                        <a:t>1.79</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effectLst/>
                          <a:latin typeface="Arial"/>
                          <a:ea typeface="Times New Roman"/>
                          <a:cs typeface="Times New Roman"/>
                        </a:rPr>
                        <a:t>0.08</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effectLst/>
                          <a:latin typeface="Arial"/>
                          <a:ea typeface="Times New Roman"/>
                          <a:cs typeface="Times New Roman"/>
                        </a:rPr>
                        <a:t>4.1%</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effectLst/>
                          <a:latin typeface="Arial"/>
                          <a:ea typeface="Times New Roman"/>
                          <a:cs typeface="Times New Roman"/>
                        </a:rPr>
                        <a:t>100%</a:t>
                      </a:r>
                      <a:endParaRPr lang="en-US" sz="105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effectLst/>
                          <a:latin typeface="Arial"/>
                          <a:ea typeface="Times New Roman"/>
                          <a:cs typeface="Times New Roman"/>
                        </a:rPr>
                        <a:t>80.4</a:t>
                      </a:r>
                      <a:endParaRPr lang="en-US" sz="1050" dirty="0">
                        <a:effectLst/>
                        <a:latin typeface="Calibri"/>
                        <a:ea typeface="Times New Roman"/>
                        <a:cs typeface="Times New Roman"/>
                      </a:endParaRPr>
                    </a:p>
                  </a:txBody>
                  <a:tcPr marL="60013" marR="600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23920812"/>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Recommendations and </a:t>
            </a:r>
            <a:r>
              <a:rPr lang="en-US" dirty="0" smtClean="0"/>
              <a:t>Conclusions</a:t>
            </a:r>
            <a:endParaRPr lang="en-US" dirty="0"/>
          </a:p>
        </p:txBody>
      </p:sp>
      <p:sp>
        <p:nvSpPr>
          <p:cNvPr id="6" name="Slide Number Placeholder 5"/>
          <p:cNvSpPr>
            <a:spLocks noGrp="1"/>
          </p:cNvSpPr>
          <p:nvPr>
            <p:ph type="sldNum" sz="quarter" idx="12"/>
          </p:nvPr>
        </p:nvSpPr>
        <p:spPr/>
        <p:txBody>
          <a:bodyPr/>
          <a:lstStyle/>
          <a:p>
            <a:fld id="{276DE07D-12F9-FF40-B07B-9B015B6B1FBE}" type="slidenum">
              <a:rPr lang="en-US" smtClean="0"/>
              <a:pPr/>
              <a:t>23</a:t>
            </a:fld>
            <a:endParaRPr lang="en-US" dirty="0"/>
          </a:p>
        </p:txBody>
      </p:sp>
    </p:spTree>
    <p:extLst>
      <p:ext uri="{BB962C8B-B14F-4D97-AF65-F5344CB8AC3E}">
        <p14:creationId xmlns:p14="http://schemas.microsoft.com/office/powerpoint/2010/main" val="1481256799"/>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77537" y="1274901"/>
            <a:ext cx="8189719" cy="4876866"/>
          </a:xfrm>
        </p:spPr>
        <p:txBody>
          <a:bodyPr/>
          <a:lstStyle/>
          <a:p>
            <a:pPr>
              <a:lnSpc>
                <a:spcPct val="100000"/>
              </a:lnSpc>
              <a:spcAft>
                <a:spcPts val="1200"/>
              </a:spcAft>
            </a:pPr>
            <a:r>
              <a:rPr lang="en-US" sz="2000" dirty="0" smtClean="0"/>
              <a:t>PTR program is dispatched from 2-6 PM, whereas the resource adequacy (RA) hours are from 1-6 PM</a:t>
            </a:r>
          </a:p>
          <a:p>
            <a:pPr>
              <a:lnSpc>
                <a:spcPct val="100000"/>
              </a:lnSpc>
              <a:spcAft>
                <a:spcPts val="1200"/>
              </a:spcAft>
            </a:pPr>
            <a:r>
              <a:rPr lang="en-US" sz="2000" dirty="0" smtClean="0"/>
              <a:t>PCTs precool during the hour before the program event, </a:t>
            </a:r>
            <a:r>
              <a:rPr lang="en-US" sz="2000" u="sng" dirty="0" smtClean="0"/>
              <a:t>resulting in a significant negative load impact</a:t>
            </a:r>
            <a:r>
              <a:rPr lang="en-US" sz="2000" dirty="0" smtClean="0"/>
              <a:t> during the first hour of the RA window calculation</a:t>
            </a:r>
          </a:p>
          <a:p>
            <a:pPr lvl="1">
              <a:lnSpc>
                <a:spcPct val="100000"/>
              </a:lnSpc>
              <a:spcAft>
                <a:spcPts val="1200"/>
              </a:spcAft>
            </a:pPr>
            <a:r>
              <a:rPr lang="en-US" dirty="0" smtClean="0"/>
              <a:t>Difference in the average hourly load impact between the program event window and the RA window is 0.26 kW</a:t>
            </a:r>
          </a:p>
          <a:p>
            <a:pPr lvl="1">
              <a:lnSpc>
                <a:spcPct val="100000"/>
              </a:lnSpc>
              <a:spcAft>
                <a:spcPts val="1200"/>
              </a:spcAft>
            </a:pPr>
            <a:r>
              <a:rPr lang="en-US" dirty="0" smtClean="0"/>
              <a:t>This difference results in a </a:t>
            </a:r>
            <a:r>
              <a:rPr lang="en-US" u="sng" dirty="0" smtClean="0"/>
              <a:t>nearly 33% lower average hourly impact</a:t>
            </a:r>
            <a:r>
              <a:rPr lang="en-US" dirty="0" smtClean="0"/>
              <a:t> for the RA window directly attributable to the timing of the program event hours relative to the RA hours</a:t>
            </a:r>
          </a:p>
          <a:p>
            <a:pPr>
              <a:lnSpc>
                <a:spcPct val="100000"/>
              </a:lnSpc>
              <a:spcAft>
                <a:spcPts val="1200"/>
              </a:spcAft>
            </a:pPr>
            <a:r>
              <a:rPr lang="en-US" dirty="0" smtClean="0"/>
              <a:t>Given that SCE plans to only include PCT-enabled customers moving forward with the PTR program, Nexant recommends SCE take this issue into consideration for any future changes in program design</a:t>
            </a:r>
            <a:endParaRPr lang="en-US" dirty="0"/>
          </a:p>
          <a:p>
            <a:pPr>
              <a:lnSpc>
                <a:spcPct val="100000"/>
              </a:lnSpc>
              <a:spcAft>
                <a:spcPts val="1200"/>
              </a:spcAft>
            </a:pPr>
            <a:endParaRPr lang="en-US" sz="1600" dirty="0"/>
          </a:p>
          <a:p>
            <a:pPr>
              <a:lnSpc>
                <a:spcPct val="100000"/>
              </a:lnSpc>
              <a:spcAft>
                <a:spcPts val="1200"/>
              </a:spcAft>
            </a:pPr>
            <a:endParaRPr lang="en-US" sz="1600" dirty="0"/>
          </a:p>
          <a:p>
            <a:pPr>
              <a:lnSpc>
                <a:spcPct val="100000"/>
              </a:lnSpc>
              <a:spcAft>
                <a:spcPts val="1200"/>
              </a:spcAft>
            </a:pPr>
            <a:endParaRPr lang="en-US" sz="1600" dirty="0"/>
          </a:p>
        </p:txBody>
      </p:sp>
      <p:sp>
        <p:nvSpPr>
          <p:cNvPr id="3" name="Slide Number Placeholder 2"/>
          <p:cNvSpPr>
            <a:spLocks noGrp="1"/>
          </p:cNvSpPr>
          <p:nvPr>
            <p:ph type="sldNum" sz="quarter" idx="16"/>
          </p:nvPr>
        </p:nvSpPr>
        <p:spPr/>
        <p:txBody>
          <a:bodyPr/>
          <a:lstStyle/>
          <a:p>
            <a:fld id="{9BD6FA6A-A86D-4D06-AFF9-1E656D8048A1}" type="slidenum">
              <a:rPr lang="en-GB"/>
              <a:pPr/>
              <a:t>24</a:t>
            </a:fld>
            <a:endParaRPr lang="en-GB" dirty="0"/>
          </a:p>
        </p:txBody>
      </p:sp>
      <p:sp>
        <p:nvSpPr>
          <p:cNvPr id="4" name="Title 3"/>
          <p:cNvSpPr>
            <a:spLocks noGrp="1"/>
          </p:cNvSpPr>
          <p:nvPr>
            <p:ph type="title"/>
          </p:nvPr>
        </p:nvSpPr>
        <p:spPr>
          <a:xfrm>
            <a:off x="450885" y="74680"/>
            <a:ext cx="8235915" cy="676706"/>
          </a:xfrm>
        </p:spPr>
        <p:txBody>
          <a:bodyPr/>
          <a:lstStyle/>
          <a:p>
            <a:r>
              <a:rPr lang="en-US" dirty="0" smtClean="0"/>
              <a:t>Recommendations and Conclusions</a:t>
            </a:r>
            <a:endParaRPr lang="en-US" dirty="0"/>
          </a:p>
        </p:txBody>
      </p:sp>
    </p:spTree>
    <p:extLst>
      <p:ext uri="{BB962C8B-B14F-4D97-AF65-F5344CB8AC3E}">
        <p14:creationId xmlns:p14="http://schemas.microsoft.com/office/powerpoint/2010/main" val="36015530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quarter" idx="13"/>
          </p:nvPr>
        </p:nvSpPr>
        <p:spPr/>
        <p:txBody>
          <a:bodyPr/>
          <a:lstStyle/>
          <a:p>
            <a:r>
              <a:rPr lang="en-US" dirty="0"/>
              <a:t>Nexant, Inc.</a:t>
            </a:r>
            <a:br>
              <a:rPr lang="en-US" dirty="0"/>
            </a:br>
            <a:r>
              <a:rPr lang="en-US" dirty="0"/>
              <a:t>101 </a:t>
            </a:r>
            <a:r>
              <a:rPr lang="en-US" dirty="0" smtClean="0"/>
              <a:t>Second </a:t>
            </a:r>
            <a:r>
              <a:rPr lang="en-US" dirty="0"/>
              <a:t>St., </a:t>
            </a:r>
            <a:r>
              <a:rPr lang="en-US" dirty="0" err="1" smtClean="0"/>
              <a:t>Ste</a:t>
            </a:r>
            <a:r>
              <a:rPr lang="en-US" dirty="0" smtClean="0"/>
              <a:t> 1000</a:t>
            </a:r>
            <a:r>
              <a:rPr lang="en-US" dirty="0"/>
              <a:t/>
            </a:r>
            <a:br>
              <a:rPr lang="en-US" dirty="0"/>
            </a:br>
            <a:r>
              <a:rPr lang="en-US" dirty="0"/>
              <a:t>San Francisco, CA </a:t>
            </a:r>
            <a:r>
              <a:rPr lang="en-US" dirty="0" smtClean="0"/>
              <a:t>94105</a:t>
            </a:r>
            <a:r>
              <a:rPr lang="en-US" dirty="0"/>
              <a:t/>
            </a:r>
            <a:br>
              <a:rPr lang="en-US" dirty="0"/>
            </a:br>
            <a:r>
              <a:rPr lang="en-US" dirty="0"/>
              <a:t>(415) 369-1197</a:t>
            </a:r>
          </a:p>
        </p:txBody>
      </p:sp>
      <p:sp>
        <p:nvSpPr>
          <p:cNvPr id="4" name="Content Placeholder 3"/>
          <p:cNvSpPr>
            <a:spLocks noGrp="1"/>
          </p:cNvSpPr>
          <p:nvPr>
            <p:ph idx="1"/>
          </p:nvPr>
        </p:nvSpPr>
        <p:spPr/>
        <p:txBody>
          <a:bodyPr/>
          <a:lstStyle/>
          <a:p>
            <a:pPr marL="0" indent="0">
              <a:buNone/>
            </a:pPr>
            <a:r>
              <a:rPr lang="en-US" dirty="0"/>
              <a:t>For comments or questions, contact:</a:t>
            </a:r>
            <a:br>
              <a:rPr lang="en-US" dirty="0"/>
            </a:br>
            <a:r>
              <a:rPr lang="en-US" dirty="0"/>
              <a:t/>
            </a:r>
            <a:br>
              <a:rPr lang="en-US" dirty="0"/>
            </a:br>
            <a:r>
              <a:rPr lang="en-US" dirty="0" smtClean="0"/>
              <a:t>Dr. Eric Bell</a:t>
            </a:r>
            <a:r>
              <a:rPr lang="en-US" dirty="0"/>
              <a:t/>
            </a:r>
            <a:br>
              <a:rPr lang="en-US" dirty="0"/>
            </a:br>
            <a:r>
              <a:rPr lang="en-US" dirty="0" smtClean="0"/>
              <a:t>Managing Consultant</a:t>
            </a:r>
            <a:r>
              <a:rPr lang="en-US" dirty="0"/>
              <a:t/>
            </a:r>
            <a:br>
              <a:rPr lang="en-US" dirty="0"/>
            </a:br>
            <a:r>
              <a:rPr lang="en-US" dirty="0" smtClean="0">
                <a:hlinkClick r:id="rId2"/>
              </a:rPr>
              <a:t>EBell@nexant.com</a:t>
            </a:r>
            <a:endParaRPr lang="en-US" dirty="0"/>
          </a:p>
          <a:p>
            <a:pPr marL="0" indent="0">
              <a:buNone/>
            </a:pPr>
            <a:r>
              <a:rPr lang="en-US" dirty="0"/>
              <a:t/>
            </a:r>
            <a:br>
              <a:rPr lang="en-US" dirty="0"/>
            </a:br>
            <a:endParaRPr lang="en-US" dirty="0"/>
          </a:p>
        </p:txBody>
      </p:sp>
      <p:sp>
        <p:nvSpPr>
          <p:cNvPr id="3" name="Slide Number Placeholder 2"/>
          <p:cNvSpPr>
            <a:spLocks noGrp="1"/>
          </p:cNvSpPr>
          <p:nvPr>
            <p:ph type="sldNum" sz="quarter" idx="12"/>
          </p:nvPr>
        </p:nvSpPr>
        <p:spPr/>
        <p:txBody>
          <a:bodyPr/>
          <a:lstStyle/>
          <a:p>
            <a:fld id="{276DE07D-12F9-FF40-B07B-9B015B6B1FBE}" type="slidenum">
              <a:rPr lang="en-US" smtClean="0"/>
              <a:pPr/>
              <a:t>25</a:t>
            </a:fld>
            <a:endParaRPr lang="en-US"/>
          </a:p>
        </p:txBody>
      </p:sp>
    </p:spTree>
    <p:extLst>
      <p:ext uri="{BB962C8B-B14F-4D97-AF65-F5344CB8AC3E}">
        <p14:creationId xmlns:p14="http://schemas.microsoft.com/office/powerpoint/2010/main" val="1390011401"/>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6" name="Slide Number Placeholder 5"/>
          <p:cNvSpPr>
            <a:spLocks noGrp="1"/>
          </p:cNvSpPr>
          <p:nvPr>
            <p:ph type="sldNum" sz="quarter" idx="12"/>
          </p:nvPr>
        </p:nvSpPr>
        <p:spPr/>
        <p:txBody>
          <a:bodyPr/>
          <a:lstStyle/>
          <a:p>
            <a:fld id="{276DE07D-12F9-FF40-B07B-9B015B6B1FBE}" type="slidenum">
              <a:rPr lang="en-US" smtClean="0"/>
              <a:pPr/>
              <a:t>26</a:t>
            </a:fld>
            <a:endParaRPr lang="en-US" dirty="0"/>
          </a:p>
        </p:txBody>
      </p:sp>
    </p:spTree>
    <p:extLst>
      <p:ext uri="{BB962C8B-B14F-4D97-AF65-F5344CB8AC3E}">
        <p14:creationId xmlns:p14="http://schemas.microsoft.com/office/powerpoint/2010/main" val="2971875200"/>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1900" dirty="0"/>
              <a:t>In 2012 and 2013, PTR was the default rate option for residential customers with a smart meter (nearly everyone was eligible for a rebate)</a:t>
            </a:r>
          </a:p>
          <a:p>
            <a:r>
              <a:rPr lang="en-US" sz="1900" dirty="0"/>
              <a:t>Additionally, SCE encouraged residential customers to directly enroll in notifications of PTR events by email, text message and/or phone</a:t>
            </a:r>
          </a:p>
          <a:p>
            <a:r>
              <a:rPr lang="en-US" sz="1900" dirty="0"/>
              <a:t>My Account customers were defaulted onto email PTR notifications</a:t>
            </a:r>
          </a:p>
          <a:p>
            <a:r>
              <a:rPr lang="en-US" sz="1900" dirty="0"/>
              <a:t>Default notification customers were ultimately contacted and asked if they would like to opt-in for PTR notifications, dropping non-responsive and declining customers from the program</a:t>
            </a:r>
          </a:p>
          <a:p>
            <a:r>
              <a:rPr lang="en-US" sz="1900" dirty="0"/>
              <a:t>Starting in 2014, SCE </a:t>
            </a:r>
            <a:r>
              <a:rPr lang="en-US" sz="1900" dirty="0" smtClean="0"/>
              <a:t>required </a:t>
            </a:r>
            <a:r>
              <a:rPr lang="en-US" sz="1900" dirty="0"/>
              <a:t>that residential customers directly enroll in the SPD program to receive notification in order to receive PTR credits</a:t>
            </a:r>
          </a:p>
          <a:p>
            <a:endParaRPr lang="en-US" sz="1900" dirty="0"/>
          </a:p>
        </p:txBody>
      </p:sp>
      <p:sp>
        <p:nvSpPr>
          <p:cNvPr id="3" name="Slide Number Placeholder 2"/>
          <p:cNvSpPr>
            <a:spLocks noGrp="1"/>
          </p:cNvSpPr>
          <p:nvPr>
            <p:ph type="sldNum" sz="quarter" idx="16"/>
          </p:nvPr>
        </p:nvSpPr>
        <p:spPr/>
        <p:txBody>
          <a:bodyPr/>
          <a:lstStyle/>
          <a:p>
            <a:fld id="{9BD6FA6A-A86D-4D06-AFF9-1E656D8048A1}" type="slidenum">
              <a:rPr lang="en-GB" smtClean="0"/>
              <a:pPr/>
              <a:t>27</a:t>
            </a:fld>
            <a:endParaRPr lang="en-GB"/>
          </a:p>
        </p:txBody>
      </p:sp>
      <p:sp>
        <p:nvSpPr>
          <p:cNvPr id="4" name="Title 3"/>
          <p:cNvSpPr>
            <a:spLocks noGrp="1"/>
          </p:cNvSpPr>
          <p:nvPr>
            <p:ph type="title"/>
          </p:nvPr>
        </p:nvSpPr>
        <p:spPr/>
        <p:txBody>
          <a:bodyPr/>
          <a:lstStyle/>
          <a:p>
            <a:r>
              <a:rPr lang="en-US" dirty="0" smtClean="0"/>
              <a:t>Brief history of SPD (PTR) program eligibility</a:t>
            </a:r>
            <a:endParaRPr lang="en-US" dirty="0"/>
          </a:p>
        </p:txBody>
      </p:sp>
      <p:sp>
        <p:nvSpPr>
          <p:cNvPr id="6" name="Text Placeholder 9"/>
          <p:cNvSpPr txBox="1">
            <a:spLocks/>
          </p:cNvSpPr>
          <p:nvPr/>
        </p:nvSpPr>
        <p:spPr>
          <a:xfrm>
            <a:off x="450886" y="164522"/>
            <a:ext cx="7042243" cy="253620"/>
          </a:xfrm>
          <a:prstGeom prst="rect">
            <a:avLst/>
          </a:prstGeom>
        </p:spPr>
        <p:txBody>
          <a:bodyPr vert="horz" wrap="none" lIns="0" tIns="45715" rIns="91428" bIns="45715" rtlCol="0">
            <a:noAutofit/>
          </a:bodyPr>
          <a:lstStyle>
            <a:lvl1pPr indent="0">
              <a:lnSpc>
                <a:spcPct val="120000"/>
              </a:lnSpc>
              <a:spcBef>
                <a:spcPts val="0"/>
              </a:spcBef>
              <a:spcAft>
                <a:spcPts val="263"/>
              </a:spcAft>
              <a:buClr>
                <a:schemeClr val="accent2"/>
              </a:buClr>
              <a:buFont typeface="Wingdings" panose="05000000000000000000" pitchFamily="2" charset="2"/>
              <a:buNone/>
              <a:defRPr sz="1100" b="0">
                <a:solidFill>
                  <a:schemeClr val="accent5"/>
                </a:solidFill>
                <a:latin typeface="Arial" pitchFamily="34" charset="0"/>
                <a:cs typeface="Arial" pitchFamily="34" charset="0"/>
              </a:defRPr>
            </a:lvl1pPr>
            <a:lvl2pPr marL="400827" indent="-200414">
              <a:lnSpc>
                <a:spcPct val="130000"/>
              </a:lnSpc>
              <a:spcBef>
                <a:spcPts val="32"/>
              </a:spcBef>
              <a:spcAft>
                <a:spcPts val="263"/>
              </a:spcAft>
              <a:buClr>
                <a:schemeClr val="accent3"/>
              </a:buClr>
              <a:buFont typeface="Arial" panose="020B0604020202020204" pitchFamily="34" charset="0"/>
              <a:buChar char="−"/>
              <a:defRPr sz="1600">
                <a:latin typeface="Arial"/>
                <a:cs typeface="Arial"/>
              </a:defRPr>
            </a:lvl2pPr>
            <a:lvl3pPr marL="501034" indent="-150310">
              <a:lnSpc>
                <a:spcPct val="110000"/>
              </a:lnSpc>
              <a:spcBef>
                <a:spcPts val="526"/>
              </a:spcBef>
              <a:spcAft>
                <a:spcPts val="263"/>
              </a:spcAft>
              <a:buClr>
                <a:schemeClr val="accent5"/>
              </a:buClr>
              <a:buSzPct val="100000"/>
              <a:buFont typeface="Arial" panose="020B0604020202020204" pitchFamily="34" charset="0"/>
              <a:buChar char="−"/>
              <a:defRPr sz="1400">
                <a:latin typeface="Arial"/>
                <a:cs typeface="Arial"/>
              </a:defRPr>
            </a:lvl3pPr>
            <a:lvl4pPr marL="701448" indent="-200414">
              <a:lnSpc>
                <a:spcPct val="110000"/>
              </a:lnSpc>
              <a:spcBef>
                <a:spcPts val="526"/>
              </a:spcBef>
              <a:spcAft>
                <a:spcPts val="263"/>
              </a:spcAft>
              <a:buClr>
                <a:schemeClr val="accent5"/>
              </a:buClr>
              <a:buFont typeface="Arial" panose="020B0604020202020204" pitchFamily="34" charset="0"/>
              <a:buChar char="-"/>
              <a:defRPr sz="1200">
                <a:latin typeface="Arial"/>
                <a:cs typeface="Arial"/>
              </a:defRPr>
            </a:lvl4pPr>
            <a:lvl5pPr marL="851758" indent="-200414">
              <a:lnSpc>
                <a:spcPct val="110000"/>
              </a:lnSpc>
              <a:spcBef>
                <a:spcPts val="526"/>
              </a:spcBef>
              <a:spcAft>
                <a:spcPts val="263"/>
              </a:spcAft>
              <a:buClr>
                <a:schemeClr val="accent5"/>
              </a:buClr>
              <a:buFont typeface="Arial" panose="020B0604020202020204" pitchFamily="34" charset="0"/>
              <a:buChar char="-"/>
              <a:defRPr sz="1200" baseline="0">
                <a:latin typeface="Arial"/>
                <a:cs typeface="Arial"/>
              </a:defRPr>
            </a:lvl5pPr>
            <a:lvl6pPr marL="673390" indent="-160331">
              <a:lnSpc>
                <a:spcPct val="110000"/>
              </a:lnSpc>
              <a:spcBef>
                <a:spcPts val="526"/>
              </a:spcBef>
              <a:spcAft>
                <a:spcPts val="0"/>
              </a:spcAft>
              <a:buClr>
                <a:schemeClr val="accent5"/>
              </a:buClr>
              <a:buFont typeface="Lucida Grande"/>
              <a:buChar char="-"/>
              <a:defRPr sz="1200">
                <a:latin typeface="Arial"/>
                <a:cs typeface="Arial"/>
              </a:defRPr>
            </a:lvl6pPr>
            <a:lvl7pPr marL="887832" indent="-150310">
              <a:lnSpc>
                <a:spcPct val="110000"/>
              </a:lnSpc>
              <a:spcBef>
                <a:spcPts val="526"/>
              </a:spcBef>
              <a:buClr>
                <a:schemeClr val="accent5"/>
              </a:buClr>
              <a:buFont typeface="Lucida Grande"/>
              <a:buChar char="-"/>
              <a:defRPr sz="1200">
                <a:latin typeface="Arial"/>
                <a:cs typeface="Arial"/>
              </a:defRPr>
            </a:lvl7pPr>
            <a:lvl8pPr marL="3428576" indent="-228571">
              <a:spcBef>
                <a:spcPct val="20000"/>
              </a:spcBef>
              <a:buFont typeface="Arial"/>
              <a:buChar char="•"/>
              <a:defRPr sz="2000"/>
            </a:lvl8pPr>
            <a:lvl9pPr marL="3885719" indent="-228571">
              <a:spcBef>
                <a:spcPct val="20000"/>
              </a:spcBef>
              <a:buFont typeface="Arial"/>
              <a:buChar char="•"/>
              <a:defRPr sz="2000"/>
            </a:lvl9pPr>
          </a:lstStyle>
          <a:p>
            <a:r>
              <a:rPr lang="en-US" dirty="0"/>
              <a:t>Program Overview</a:t>
            </a:r>
          </a:p>
        </p:txBody>
      </p:sp>
    </p:spTree>
    <p:extLst>
      <p:ext uri="{BB962C8B-B14F-4D97-AF65-F5344CB8AC3E}">
        <p14:creationId xmlns:p14="http://schemas.microsoft.com/office/powerpoint/2010/main" val="36607488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77537" y="1405535"/>
            <a:ext cx="8031981" cy="4876866"/>
          </a:xfrm>
        </p:spPr>
        <p:txBody>
          <a:bodyPr/>
          <a:lstStyle/>
          <a:p>
            <a:endParaRPr lang="en-US" dirty="0" smtClean="0">
              <a:solidFill>
                <a:schemeClr val="tx2"/>
              </a:solidFill>
            </a:endParaRPr>
          </a:p>
          <a:p>
            <a:endParaRPr lang="en-US" dirty="0">
              <a:solidFill>
                <a:schemeClr val="tx2"/>
              </a:solidFill>
            </a:endParaRPr>
          </a:p>
          <a:p>
            <a:endParaRPr lang="en-US" dirty="0" smtClean="0">
              <a:solidFill>
                <a:schemeClr val="tx2"/>
              </a:solidFill>
            </a:endParaRPr>
          </a:p>
          <a:p>
            <a:endParaRPr lang="en-US" dirty="0" smtClean="0">
              <a:solidFill>
                <a:schemeClr val="tx2"/>
              </a:solidFill>
            </a:endParaRPr>
          </a:p>
          <a:p>
            <a:r>
              <a:rPr lang="en-US" dirty="0" smtClean="0"/>
              <a:t>Ex post</a:t>
            </a:r>
          </a:p>
          <a:p>
            <a:pPr lvl="1"/>
            <a:r>
              <a:rPr lang="en-US" sz="1400" dirty="0"/>
              <a:t>Estimate hourly </a:t>
            </a:r>
            <a:r>
              <a:rPr lang="en-US" sz="1400" dirty="0" smtClean="0"/>
              <a:t>load </a:t>
            </a:r>
            <a:r>
              <a:rPr lang="en-US" sz="1400" dirty="0"/>
              <a:t>reductions on the eight </a:t>
            </a:r>
            <a:r>
              <a:rPr lang="en-US" sz="1400" dirty="0" smtClean="0"/>
              <a:t>2015 </a:t>
            </a:r>
            <a:r>
              <a:rPr lang="en-US" sz="1400" dirty="0"/>
              <a:t>PTR event days (aggregate and per-customer level)</a:t>
            </a:r>
          </a:p>
          <a:p>
            <a:pPr lvl="1"/>
            <a:r>
              <a:rPr lang="en-US" sz="1400" dirty="0"/>
              <a:t>Estimate </a:t>
            </a:r>
            <a:r>
              <a:rPr lang="en-US" sz="1400" dirty="0" smtClean="0"/>
              <a:t>load </a:t>
            </a:r>
            <a:r>
              <a:rPr lang="en-US" sz="1400" dirty="0"/>
              <a:t>reductions for each SCE local capacity area (LCA) and for areas affected by the SONGS closure (South of Lugo and Southern Orange County)</a:t>
            </a:r>
          </a:p>
          <a:p>
            <a:r>
              <a:rPr lang="en-US" dirty="0" smtClean="0"/>
              <a:t>Ex ante</a:t>
            </a:r>
          </a:p>
          <a:p>
            <a:pPr lvl="1"/>
            <a:r>
              <a:rPr lang="en-US" sz="1400" dirty="0"/>
              <a:t>Forecast </a:t>
            </a:r>
            <a:r>
              <a:rPr lang="en-US" sz="1400" dirty="0" smtClean="0"/>
              <a:t>2016–2025 </a:t>
            </a:r>
            <a:r>
              <a:rPr lang="en-US" sz="1400" dirty="0"/>
              <a:t>PTR hourly ex ante load impacts for a 1-in-2 and 1-in-10 weather year by month, coincident with </a:t>
            </a:r>
            <a:r>
              <a:rPr lang="en-US" sz="1400" u="sng" dirty="0" smtClean="0"/>
              <a:t>SCE and CAISO</a:t>
            </a:r>
            <a:r>
              <a:rPr lang="en-US" sz="1400" dirty="0" smtClean="0"/>
              <a:t> monthly </a:t>
            </a:r>
            <a:r>
              <a:rPr lang="en-US" sz="1400" dirty="0"/>
              <a:t>system </a:t>
            </a:r>
            <a:r>
              <a:rPr lang="en-US" sz="1400" dirty="0" smtClean="0"/>
              <a:t>peak conditions  </a:t>
            </a:r>
            <a:r>
              <a:rPr lang="en-US" sz="1400" dirty="0"/>
              <a:t>(aggregate and per-customer level)</a:t>
            </a:r>
          </a:p>
          <a:p>
            <a:pPr lvl="1"/>
            <a:r>
              <a:rPr lang="en-US" sz="1400" dirty="0"/>
              <a:t>Estimate ex ante load reductions for each LCA and for areas affected by the SONGS closure</a:t>
            </a:r>
          </a:p>
          <a:p>
            <a:pPr lvl="1"/>
            <a:endParaRPr lang="en-US" sz="1400" dirty="0"/>
          </a:p>
          <a:p>
            <a:pPr lvl="1"/>
            <a:endParaRPr lang="en-US" sz="1400" dirty="0">
              <a:solidFill>
                <a:srgbClr val="C00000"/>
              </a:solidFill>
            </a:endParaRPr>
          </a:p>
          <a:p>
            <a:endParaRPr lang="en-US" dirty="0"/>
          </a:p>
        </p:txBody>
      </p:sp>
      <p:sp>
        <p:nvSpPr>
          <p:cNvPr id="3" name="Slide Number Placeholder 2"/>
          <p:cNvSpPr>
            <a:spLocks noGrp="1"/>
          </p:cNvSpPr>
          <p:nvPr>
            <p:ph type="sldNum" sz="quarter" idx="16"/>
          </p:nvPr>
        </p:nvSpPr>
        <p:spPr/>
        <p:txBody>
          <a:bodyPr/>
          <a:lstStyle/>
          <a:p>
            <a:fld id="{9BD6FA6A-A86D-4D06-AFF9-1E656D8048A1}" type="slidenum">
              <a:rPr lang="en-GB" smtClean="0"/>
              <a:pPr/>
              <a:t>28</a:t>
            </a:fld>
            <a:endParaRPr lang="en-GB"/>
          </a:p>
        </p:txBody>
      </p:sp>
      <p:sp>
        <p:nvSpPr>
          <p:cNvPr id="4" name="Title 3"/>
          <p:cNvSpPr>
            <a:spLocks noGrp="1"/>
          </p:cNvSpPr>
          <p:nvPr>
            <p:ph type="title"/>
          </p:nvPr>
        </p:nvSpPr>
        <p:spPr/>
        <p:txBody>
          <a:bodyPr/>
          <a:lstStyle/>
          <a:p>
            <a:r>
              <a:rPr lang="en-US" dirty="0" smtClean="0"/>
              <a:t>Evaluation objectives</a:t>
            </a:r>
            <a:endParaRPr lang="en-US" dirty="0"/>
          </a:p>
        </p:txBody>
      </p:sp>
      <p:sp>
        <p:nvSpPr>
          <p:cNvPr id="6" name="Text Placeholder 6"/>
          <p:cNvSpPr txBox="1">
            <a:spLocks/>
          </p:cNvSpPr>
          <p:nvPr/>
        </p:nvSpPr>
        <p:spPr>
          <a:xfrm>
            <a:off x="450886" y="164522"/>
            <a:ext cx="7042243" cy="253620"/>
          </a:xfrm>
          <a:prstGeom prst="rect">
            <a:avLst/>
          </a:prstGeom>
        </p:spPr>
        <p:txBody>
          <a:bodyPr vert="horz" wrap="none" lIns="0" tIns="45715" rIns="91428" bIns="45715" rtlCol="0">
            <a:noAutofit/>
          </a:bodyPr>
          <a:lstStyle>
            <a:lvl1pPr indent="0">
              <a:lnSpc>
                <a:spcPct val="120000"/>
              </a:lnSpc>
              <a:spcBef>
                <a:spcPts val="0"/>
              </a:spcBef>
              <a:spcAft>
                <a:spcPts val="263"/>
              </a:spcAft>
              <a:buClr>
                <a:schemeClr val="accent2"/>
              </a:buClr>
              <a:buFont typeface="Wingdings" panose="05000000000000000000" pitchFamily="2" charset="2"/>
              <a:buNone/>
              <a:defRPr sz="1100" b="0">
                <a:solidFill>
                  <a:schemeClr val="accent5"/>
                </a:solidFill>
                <a:latin typeface="Arial" pitchFamily="34" charset="0"/>
                <a:cs typeface="Arial" pitchFamily="34" charset="0"/>
              </a:defRPr>
            </a:lvl1pPr>
            <a:lvl2pPr marL="400827" indent="-200414">
              <a:lnSpc>
                <a:spcPct val="130000"/>
              </a:lnSpc>
              <a:spcBef>
                <a:spcPts val="32"/>
              </a:spcBef>
              <a:spcAft>
                <a:spcPts val="263"/>
              </a:spcAft>
              <a:buClr>
                <a:schemeClr val="accent3"/>
              </a:buClr>
              <a:buFont typeface="Arial" panose="020B0604020202020204" pitchFamily="34" charset="0"/>
              <a:buChar char="−"/>
              <a:defRPr sz="1600">
                <a:latin typeface="Arial"/>
                <a:cs typeface="Arial"/>
              </a:defRPr>
            </a:lvl2pPr>
            <a:lvl3pPr marL="501034" indent="-150310">
              <a:lnSpc>
                <a:spcPct val="110000"/>
              </a:lnSpc>
              <a:spcBef>
                <a:spcPts val="526"/>
              </a:spcBef>
              <a:spcAft>
                <a:spcPts val="263"/>
              </a:spcAft>
              <a:buClr>
                <a:schemeClr val="accent5"/>
              </a:buClr>
              <a:buSzPct val="100000"/>
              <a:buFont typeface="Arial" panose="020B0604020202020204" pitchFamily="34" charset="0"/>
              <a:buChar char="−"/>
              <a:defRPr sz="1400">
                <a:latin typeface="Arial"/>
                <a:cs typeface="Arial"/>
              </a:defRPr>
            </a:lvl3pPr>
            <a:lvl4pPr marL="701448" indent="-200414">
              <a:lnSpc>
                <a:spcPct val="110000"/>
              </a:lnSpc>
              <a:spcBef>
                <a:spcPts val="526"/>
              </a:spcBef>
              <a:spcAft>
                <a:spcPts val="263"/>
              </a:spcAft>
              <a:buClr>
                <a:schemeClr val="accent5"/>
              </a:buClr>
              <a:buFont typeface="Arial" panose="020B0604020202020204" pitchFamily="34" charset="0"/>
              <a:buChar char="-"/>
              <a:defRPr sz="1200">
                <a:latin typeface="Arial"/>
                <a:cs typeface="Arial"/>
              </a:defRPr>
            </a:lvl4pPr>
            <a:lvl5pPr marL="851758" indent="-200414">
              <a:lnSpc>
                <a:spcPct val="110000"/>
              </a:lnSpc>
              <a:spcBef>
                <a:spcPts val="526"/>
              </a:spcBef>
              <a:spcAft>
                <a:spcPts val="263"/>
              </a:spcAft>
              <a:buClr>
                <a:schemeClr val="accent5"/>
              </a:buClr>
              <a:buFont typeface="Arial" panose="020B0604020202020204" pitchFamily="34" charset="0"/>
              <a:buChar char="-"/>
              <a:defRPr sz="1200" baseline="0">
                <a:latin typeface="Arial"/>
                <a:cs typeface="Arial"/>
              </a:defRPr>
            </a:lvl5pPr>
            <a:lvl6pPr marL="673390" indent="-160331">
              <a:lnSpc>
                <a:spcPct val="110000"/>
              </a:lnSpc>
              <a:spcBef>
                <a:spcPts val="526"/>
              </a:spcBef>
              <a:spcAft>
                <a:spcPts val="0"/>
              </a:spcAft>
              <a:buClr>
                <a:schemeClr val="accent5"/>
              </a:buClr>
              <a:buFont typeface="Lucida Grande"/>
              <a:buChar char="-"/>
              <a:defRPr sz="1200">
                <a:latin typeface="Arial"/>
                <a:cs typeface="Arial"/>
              </a:defRPr>
            </a:lvl6pPr>
            <a:lvl7pPr marL="887832" indent="-150310">
              <a:lnSpc>
                <a:spcPct val="110000"/>
              </a:lnSpc>
              <a:spcBef>
                <a:spcPts val="526"/>
              </a:spcBef>
              <a:buClr>
                <a:schemeClr val="accent5"/>
              </a:buClr>
              <a:buFont typeface="Lucida Grande"/>
              <a:buChar char="-"/>
              <a:defRPr sz="1200">
                <a:latin typeface="Arial"/>
                <a:cs typeface="Arial"/>
              </a:defRPr>
            </a:lvl7pPr>
            <a:lvl8pPr marL="3428576" indent="-228571">
              <a:spcBef>
                <a:spcPct val="20000"/>
              </a:spcBef>
              <a:buFont typeface="Arial"/>
              <a:buChar char="•"/>
              <a:defRPr sz="2000"/>
            </a:lvl8pPr>
            <a:lvl9pPr marL="3885719" indent="-228571">
              <a:spcBef>
                <a:spcPct val="20000"/>
              </a:spcBef>
              <a:buFont typeface="Arial"/>
              <a:buChar char="•"/>
              <a:defRPr sz="2000"/>
            </a:lvl9pPr>
          </a:lstStyle>
          <a:p>
            <a:r>
              <a:rPr lang="en-US" dirty="0"/>
              <a:t>Evaluation Objectives</a:t>
            </a:r>
          </a:p>
        </p:txBody>
      </p:sp>
      <p:graphicFrame>
        <p:nvGraphicFramePr>
          <p:cNvPr id="5" name="Table 4"/>
          <p:cNvGraphicFramePr>
            <a:graphicFrameLocks noGrp="1"/>
          </p:cNvGraphicFramePr>
          <p:nvPr>
            <p:extLst>
              <p:ext uri="{D42A27DB-BD31-4B8C-83A1-F6EECF244321}">
                <p14:modId xmlns:p14="http://schemas.microsoft.com/office/powerpoint/2010/main" val="1269835493"/>
              </p:ext>
            </p:extLst>
          </p:nvPr>
        </p:nvGraphicFramePr>
        <p:xfrm>
          <a:off x="1391938" y="1415664"/>
          <a:ext cx="5997907" cy="1483360"/>
        </p:xfrm>
        <a:graphic>
          <a:graphicData uri="http://schemas.openxmlformats.org/drawingml/2006/table">
            <a:tbl>
              <a:tblPr firstRow="1" bandRow="1">
                <a:tableStyleId>{5C22544A-7EE6-4342-B048-85BDC9FD1C3A}</a:tableStyleId>
              </a:tblPr>
              <a:tblGrid>
                <a:gridCol w="2442944"/>
                <a:gridCol w="1782147"/>
                <a:gridCol w="1772816"/>
              </a:tblGrid>
              <a:tr h="370840">
                <a:tc>
                  <a:txBody>
                    <a:bodyPr/>
                    <a:lstStyle/>
                    <a:p>
                      <a:r>
                        <a:rPr lang="en-US" dirty="0" smtClean="0"/>
                        <a:t>Customer</a:t>
                      </a:r>
                      <a:r>
                        <a:rPr lang="en-US" baseline="0" dirty="0" smtClean="0"/>
                        <a:t> Segment</a:t>
                      </a:r>
                      <a:endParaRPr lang="en-US" dirty="0"/>
                    </a:p>
                  </a:txBody>
                  <a:tcPr/>
                </a:tc>
                <a:tc>
                  <a:txBody>
                    <a:bodyPr/>
                    <a:lstStyle/>
                    <a:p>
                      <a:pPr algn="ctr"/>
                      <a:r>
                        <a:rPr lang="en-US" dirty="0" smtClean="0"/>
                        <a:t>Ex Post</a:t>
                      </a:r>
                      <a:endParaRPr lang="en-US" dirty="0"/>
                    </a:p>
                  </a:txBody>
                  <a:tcPr/>
                </a:tc>
                <a:tc>
                  <a:txBody>
                    <a:bodyPr/>
                    <a:lstStyle/>
                    <a:p>
                      <a:pPr algn="ctr"/>
                      <a:r>
                        <a:rPr lang="en-US" dirty="0" smtClean="0"/>
                        <a:t>Ex Ante</a:t>
                      </a:r>
                      <a:endParaRPr lang="en-US" dirty="0"/>
                    </a:p>
                  </a:txBody>
                  <a:tcPr/>
                </a:tc>
              </a:tr>
              <a:tr h="370840">
                <a:tc>
                  <a:txBody>
                    <a:bodyPr/>
                    <a:lstStyle/>
                    <a:p>
                      <a:pPr lvl="0"/>
                      <a:r>
                        <a:rPr lang="en-US" dirty="0" smtClean="0"/>
                        <a:t>  Opt-in</a:t>
                      </a:r>
                      <a:r>
                        <a:rPr lang="en-US" baseline="0" dirty="0" smtClean="0"/>
                        <a:t> PTR</a:t>
                      </a:r>
                      <a:endParaRPr lang="en-US" dirty="0"/>
                    </a:p>
                  </a:txBody>
                  <a:tcPr/>
                </a:tc>
                <a:tc>
                  <a:txBody>
                    <a:bodyPr/>
                    <a:lstStyle/>
                    <a:p>
                      <a:pPr algn="ctr"/>
                      <a:r>
                        <a:rPr lang="en-US" dirty="0" smtClean="0">
                          <a:sym typeface="Wingdings"/>
                        </a:rPr>
                        <a:t></a:t>
                      </a:r>
                      <a:endParaRPr lang="en-US" dirty="0"/>
                    </a:p>
                  </a:txBody>
                  <a:tcPr/>
                </a:tc>
                <a:tc>
                  <a:txBody>
                    <a:bodyPr/>
                    <a:lstStyle/>
                    <a:p>
                      <a:pPr marL="0" marR="0" indent="0" algn="ctr" defTabSz="457144" rtl="0" eaLnBrk="1" fontAlgn="auto" latinLnBrk="0" hangingPunct="1">
                        <a:lnSpc>
                          <a:spcPct val="100000"/>
                        </a:lnSpc>
                        <a:spcBef>
                          <a:spcPts val="0"/>
                        </a:spcBef>
                        <a:spcAft>
                          <a:spcPts val="0"/>
                        </a:spcAft>
                        <a:buClrTx/>
                        <a:buSzTx/>
                        <a:buFontTx/>
                        <a:buNone/>
                        <a:tabLst/>
                        <a:defRPr/>
                      </a:pPr>
                      <a:endParaRPr lang="en-US" dirty="0" smtClean="0"/>
                    </a:p>
                  </a:txBody>
                  <a:tcPr/>
                </a:tc>
              </a:tr>
              <a:tr h="370840">
                <a:tc>
                  <a:txBody>
                    <a:bodyPr/>
                    <a:lstStyle/>
                    <a:p>
                      <a:pPr lvl="0"/>
                      <a:r>
                        <a:rPr lang="en-US" dirty="0" smtClean="0"/>
                        <a:t>  IHD</a:t>
                      </a:r>
                      <a:endParaRPr lang="en-US" dirty="0"/>
                    </a:p>
                  </a:txBody>
                  <a:tcPr/>
                </a:tc>
                <a:tc>
                  <a:txBody>
                    <a:bodyPr/>
                    <a:lstStyle/>
                    <a:p>
                      <a:pPr marL="0" marR="0" indent="0" algn="ctr" defTabSz="457144" rtl="0" eaLnBrk="1" fontAlgn="auto" latinLnBrk="0" hangingPunct="1">
                        <a:lnSpc>
                          <a:spcPct val="100000"/>
                        </a:lnSpc>
                        <a:spcBef>
                          <a:spcPts val="0"/>
                        </a:spcBef>
                        <a:spcAft>
                          <a:spcPts val="0"/>
                        </a:spcAft>
                        <a:buClrTx/>
                        <a:buSzTx/>
                        <a:buFontTx/>
                        <a:buNone/>
                        <a:tabLst/>
                        <a:defRPr/>
                      </a:pPr>
                      <a:r>
                        <a:rPr lang="en-US" dirty="0" smtClean="0">
                          <a:sym typeface="Wingdings"/>
                        </a:rPr>
                        <a:t></a:t>
                      </a:r>
                      <a:endParaRPr lang="en-US" dirty="0" smtClean="0"/>
                    </a:p>
                  </a:txBody>
                  <a:tcPr/>
                </a:tc>
                <a:tc>
                  <a:txBody>
                    <a:bodyPr/>
                    <a:lstStyle/>
                    <a:p>
                      <a:pPr algn="ctr"/>
                      <a:endParaRPr lang="en-US" dirty="0"/>
                    </a:p>
                  </a:txBody>
                  <a:tcPr/>
                </a:tc>
              </a:tr>
              <a:tr h="370840">
                <a:tc>
                  <a:txBody>
                    <a:bodyPr/>
                    <a:lstStyle/>
                    <a:p>
                      <a:pPr lvl="0"/>
                      <a:r>
                        <a:rPr lang="en-US" dirty="0" smtClean="0"/>
                        <a:t>  PCT</a:t>
                      </a:r>
                      <a:endParaRPr lang="en-US" dirty="0"/>
                    </a:p>
                  </a:txBody>
                  <a:tcPr/>
                </a:tc>
                <a:tc>
                  <a:txBody>
                    <a:bodyPr/>
                    <a:lstStyle/>
                    <a:p>
                      <a:pPr marL="0" marR="0" indent="0" algn="ctr" defTabSz="457144" rtl="0" eaLnBrk="1" fontAlgn="auto" latinLnBrk="0" hangingPunct="1">
                        <a:lnSpc>
                          <a:spcPct val="100000"/>
                        </a:lnSpc>
                        <a:spcBef>
                          <a:spcPts val="0"/>
                        </a:spcBef>
                        <a:spcAft>
                          <a:spcPts val="0"/>
                        </a:spcAft>
                        <a:buClrTx/>
                        <a:buSzTx/>
                        <a:buFontTx/>
                        <a:buNone/>
                        <a:tabLst/>
                        <a:defRPr/>
                      </a:pPr>
                      <a:r>
                        <a:rPr lang="en-US" dirty="0" smtClean="0">
                          <a:sym typeface="Wingdings"/>
                        </a:rPr>
                        <a:t></a:t>
                      </a:r>
                      <a:endParaRPr lang="en-US" dirty="0" smtClean="0"/>
                    </a:p>
                  </a:txBody>
                  <a:tcPr/>
                </a:tc>
                <a:tc>
                  <a:txBody>
                    <a:bodyPr/>
                    <a:lstStyle/>
                    <a:p>
                      <a:pPr marL="0" marR="0" indent="0" algn="ctr" defTabSz="457144" rtl="0" eaLnBrk="1" fontAlgn="auto" latinLnBrk="0" hangingPunct="1">
                        <a:lnSpc>
                          <a:spcPct val="100000"/>
                        </a:lnSpc>
                        <a:spcBef>
                          <a:spcPts val="0"/>
                        </a:spcBef>
                        <a:spcAft>
                          <a:spcPts val="0"/>
                        </a:spcAft>
                        <a:buClrTx/>
                        <a:buSzTx/>
                        <a:buFontTx/>
                        <a:buNone/>
                        <a:tabLst/>
                        <a:defRPr/>
                      </a:pPr>
                      <a:r>
                        <a:rPr lang="en-US" dirty="0" smtClean="0">
                          <a:sym typeface="Wingdings"/>
                        </a:rPr>
                        <a:t></a:t>
                      </a:r>
                      <a:endParaRPr lang="en-US" dirty="0" smtClean="0"/>
                    </a:p>
                  </a:txBody>
                  <a:tcPr/>
                </a:tc>
              </a:tr>
            </a:tbl>
          </a:graphicData>
        </a:graphic>
      </p:graphicFrame>
    </p:spTree>
    <p:extLst>
      <p:ext uri="{BB962C8B-B14F-4D97-AF65-F5344CB8AC3E}">
        <p14:creationId xmlns:p14="http://schemas.microsoft.com/office/powerpoint/2010/main" val="28389570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4337" y="2037938"/>
            <a:ext cx="7115326" cy="4604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p:cNvSpPr>
            <a:spLocks noGrp="1"/>
          </p:cNvSpPr>
          <p:nvPr>
            <p:ph type="title"/>
          </p:nvPr>
        </p:nvSpPr>
        <p:spPr/>
        <p:txBody>
          <a:bodyPr/>
          <a:lstStyle/>
          <a:p>
            <a:r>
              <a:rPr lang="en-US" dirty="0" smtClean="0"/>
              <a:t>Matched control group</a:t>
            </a:r>
            <a:endParaRPr lang="en-US" dirty="0"/>
          </a:p>
        </p:txBody>
      </p:sp>
      <p:sp>
        <p:nvSpPr>
          <p:cNvPr id="8" name="Content Placeholder 7"/>
          <p:cNvSpPr>
            <a:spLocks noGrp="1"/>
          </p:cNvSpPr>
          <p:nvPr>
            <p:ph idx="1"/>
          </p:nvPr>
        </p:nvSpPr>
        <p:spPr/>
        <p:txBody>
          <a:bodyPr>
            <a:normAutofit/>
          </a:bodyPr>
          <a:lstStyle/>
          <a:p>
            <a:r>
              <a:rPr lang="en-US" sz="1800" dirty="0"/>
              <a:t>There were many non-event weekdays with similar load as event days, which is ideal for developing a matched control group</a:t>
            </a:r>
          </a:p>
        </p:txBody>
      </p:sp>
      <p:sp>
        <p:nvSpPr>
          <p:cNvPr id="9" name="Text Placeholder 8"/>
          <p:cNvSpPr>
            <a:spLocks noGrp="1"/>
          </p:cNvSpPr>
          <p:nvPr>
            <p:ph type="body" sz="quarter" idx="17"/>
          </p:nvPr>
        </p:nvSpPr>
        <p:spPr/>
        <p:txBody>
          <a:bodyPr/>
          <a:lstStyle/>
          <a:p>
            <a:r>
              <a:rPr lang="en-US" dirty="0" smtClean="0"/>
              <a:t>Ex Post Methodology</a:t>
            </a:r>
            <a:endParaRPr lang="en-US" dirty="0"/>
          </a:p>
        </p:txBody>
      </p:sp>
      <p:sp>
        <p:nvSpPr>
          <p:cNvPr id="3" name="Slide Number Placeholder 2"/>
          <p:cNvSpPr>
            <a:spLocks noGrp="1"/>
          </p:cNvSpPr>
          <p:nvPr>
            <p:ph type="sldNum" sz="quarter" idx="12"/>
          </p:nvPr>
        </p:nvSpPr>
        <p:spPr/>
        <p:txBody>
          <a:bodyPr/>
          <a:lstStyle/>
          <a:p>
            <a:fld id="{9BD6FA6A-A86D-4D06-AFF9-1E656D8048A1}" type="slidenum">
              <a:rPr lang="en-GB" smtClean="0"/>
              <a:pPr/>
              <a:t>29</a:t>
            </a:fld>
            <a:endParaRPr lang="en-GB" dirty="0"/>
          </a:p>
        </p:txBody>
      </p:sp>
      <p:sp>
        <p:nvSpPr>
          <p:cNvPr id="7" name="TextBox 6"/>
          <p:cNvSpPr txBox="1"/>
          <p:nvPr/>
        </p:nvSpPr>
        <p:spPr>
          <a:xfrm>
            <a:off x="2918011" y="5619728"/>
            <a:ext cx="3307977" cy="246221"/>
          </a:xfrm>
          <a:prstGeom prst="rect">
            <a:avLst/>
          </a:prstGeom>
          <a:noFill/>
        </p:spPr>
        <p:txBody>
          <a:bodyPr wrap="square" lIns="0" tIns="0" rIns="0" bIns="0" rtlCol="0">
            <a:spAutoFit/>
          </a:bodyPr>
          <a:lstStyle/>
          <a:p>
            <a:pPr algn="r"/>
            <a:r>
              <a:rPr lang="en-US" sz="1600" dirty="0" smtClean="0">
                <a:solidFill>
                  <a:schemeClr val="tx2"/>
                </a:solidFill>
                <a:latin typeface="+mj-lt"/>
                <a:ea typeface="+mj-ea"/>
                <a:cs typeface="+mj-cs"/>
              </a:rPr>
              <a:t>*PTR </a:t>
            </a:r>
            <a:r>
              <a:rPr lang="en-US" sz="1600" dirty="0">
                <a:solidFill>
                  <a:schemeClr val="tx2"/>
                </a:solidFill>
                <a:latin typeface="+mj-lt"/>
                <a:ea typeface="+mj-ea"/>
                <a:cs typeface="+mj-cs"/>
              </a:rPr>
              <a:t>event days are marked by squares</a:t>
            </a:r>
          </a:p>
        </p:txBody>
      </p:sp>
    </p:spTree>
    <p:extLst>
      <p:ext uri="{BB962C8B-B14F-4D97-AF65-F5344CB8AC3E}">
        <p14:creationId xmlns:p14="http://schemas.microsoft.com/office/powerpoint/2010/main" val="383164543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Program Overview</a:t>
            </a:r>
            <a:endParaRPr lang="en-US" dirty="0"/>
          </a:p>
        </p:txBody>
      </p:sp>
      <p:sp>
        <p:nvSpPr>
          <p:cNvPr id="4" name="Slide Number Placeholder 3"/>
          <p:cNvSpPr>
            <a:spLocks noGrp="1"/>
          </p:cNvSpPr>
          <p:nvPr>
            <p:ph type="sldNum" sz="quarter" idx="12"/>
          </p:nvPr>
        </p:nvSpPr>
        <p:spPr/>
        <p:txBody>
          <a:bodyPr/>
          <a:lstStyle/>
          <a:p>
            <a:fld id="{276DE07D-12F9-FF40-B07B-9B015B6B1FBE}" type="slidenum">
              <a:rPr lang="en-US" smtClean="0"/>
              <a:pPr/>
              <a:t>3</a:t>
            </a:fld>
            <a:endParaRPr lang="en-US" dirty="0"/>
          </a:p>
        </p:txBody>
      </p:sp>
    </p:spTree>
    <p:extLst>
      <p:ext uri="{BB962C8B-B14F-4D97-AF65-F5344CB8AC3E}">
        <p14:creationId xmlns:p14="http://schemas.microsoft.com/office/powerpoint/2010/main" val="2149314806"/>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Matching results</a:t>
            </a:r>
            <a:endParaRPr lang="en-US" dirty="0"/>
          </a:p>
        </p:txBody>
      </p:sp>
      <p:sp>
        <p:nvSpPr>
          <p:cNvPr id="3" name="Content Placeholder 2"/>
          <p:cNvSpPr>
            <a:spLocks noGrp="1"/>
          </p:cNvSpPr>
          <p:nvPr>
            <p:ph idx="1"/>
          </p:nvPr>
        </p:nvSpPr>
        <p:spPr>
          <a:xfrm>
            <a:off x="448208" y="1313817"/>
            <a:ext cx="3657627" cy="2289740"/>
          </a:xfrm>
        </p:spPr>
        <p:txBody>
          <a:bodyPr>
            <a:normAutofit/>
          </a:bodyPr>
          <a:lstStyle/>
          <a:p>
            <a:r>
              <a:rPr lang="en-US" sz="1600" dirty="0"/>
              <a:t>Report includes many validations to show that the model produced accurate </a:t>
            </a:r>
            <a:r>
              <a:rPr lang="en-US" sz="1600" dirty="0" smtClean="0"/>
              <a:t>estimates</a:t>
            </a:r>
          </a:p>
          <a:p>
            <a:r>
              <a:rPr lang="en-US" sz="1600" dirty="0"/>
              <a:t>Difference-in-differences was used to calculate impacts, but the magnitude of the adjustment was small</a:t>
            </a:r>
          </a:p>
          <a:p>
            <a:endParaRPr lang="en-US" sz="1600" dirty="0"/>
          </a:p>
        </p:txBody>
      </p:sp>
      <p:sp>
        <p:nvSpPr>
          <p:cNvPr id="4" name="Text Placeholder 3"/>
          <p:cNvSpPr>
            <a:spLocks noGrp="1"/>
          </p:cNvSpPr>
          <p:nvPr>
            <p:ph type="body" sz="quarter" idx="17"/>
          </p:nvPr>
        </p:nvSpPr>
        <p:spPr/>
        <p:txBody>
          <a:bodyPr/>
          <a:lstStyle/>
          <a:p>
            <a:r>
              <a:rPr lang="en-US" dirty="0" smtClean="0"/>
              <a:t>Ex Post Methodology</a:t>
            </a:r>
            <a:endParaRPr lang="en-US" dirty="0"/>
          </a:p>
        </p:txBody>
      </p:sp>
      <p:sp>
        <p:nvSpPr>
          <p:cNvPr id="7" name="Slide Number Placeholder 3"/>
          <p:cNvSpPr txBox="1">
            <a:spLocks/>
          </p:cNvSpPr>
          <p:nvPr/>
        </p:nvSpPr>
        <p:spPr>
          <a:xfrm>
            <a:off x="8281146" y="6356351"/>
            <a:ext cx="642836" cy="365125"/>
          </a:xfrm>
          <a:prstGeom prst="rect">
            <a:avLst/>
          </a:prstGeom>
        </p:spPr>
        <p:txBody>
          <a:bodyPr anchor="ctr"/>
          <a:lstStyle>
            <a:defPPr>
              <a:defRPr lang="en-US"/>
            </a:defPPr>
            <a:lvl1pPr marL="0" algn="l" defTabSz="457144" rtl="0" eaLnBrk="1" latinLnBrk="0" hangingPunct="1">
              <a:defRPr sz="1800" kern="1200">
                <a:solidFill>
                  <a:schemeClr val="tx1"/>
                </a:solidFill>
                <a:latin typeface="+mn-lt"/>
                <a:ea typeface="+mn-ea"/>
                <a:cs typeface="+mn-cs"/>
              </a:defRPr>
            </a:lvl1pPr>
            <a:lvl2pPr marL="457144" algn="l" defTabSz="457144" rtl="0" eaLnBrk="1" latinLnBrk="0" hangingPunct="1">
              <a:defRPr sz="1800" kern="1200">
                <a:solidFill>
                  <a:schemeClr val="tx1"/>
                </a:solidFill>
                <a:latin typeface="+mn-lt"/>
                <a:ea typeface="+mn-ea"/>
                <a:cs typeface="+mn-cs"/>
              </a:defRPr>
            </a:lvl2pPr>
            <a:lvl3pPr marL="914287" algn="l" defTabSz="457144" rtl="0" eaLnBrk="1" latinLnBrk="0" hangingPunct="1">
              <a:defRPr sz="1800" kern="1200">
                <a:solidFill>
                  <a:schemeClr val="tx1"/>
                </a:solidFill>
                <a:latin typeface="+mn-lt"/>
                <a:ea typeface="+mn-ea"/>
                <a:cs typeface="+mn-cs"/>
              </a:defRPr>
            </a:lvl3pPr>
            <a:lvl4pPr marL="1371431" algn="l" defTabSz="457144" rtl="0" eaLnBrk="1" latinLnBrk="0" hangingPunct="1">
              <a:defRPr sz="1800" kern="1200">
                <a:solidFill>
                  <a:schemeClr val="tx1"/>
                </a:solidFill>
                <a:latin typeface="+mn-lt"/>
                <a:ea typeface="+mn-ea"/>
                <a:cs typeface="+mn-cs"/>
              </a:defRPr>
            </a:lvl4pPr>
            <a:lvl5pPr marL="1828574" algn="l" defTabSz="457144" rtl="0" eaLnBrk="1" latinLnBrk="0" hangingPunct="1">
              <a:defRPr sz="1800" kern="1200">
                <a:solidFill>
                  <a:schemeClr val="tx1"/>
                </a:solidFill>
                <a:latin typeface="+mn-lt"/>
                <a:ea typeface="+mn-ea"/>
                <a:cs typeface="+mn-cs"/>
              </a:defRPr>
            </a:lvl5pPr>
            <a:lvl6pPr marL="2285717" algn="l" defTabSz="457144" rtl="0" eaLnBrk="1" latinLnBrk="0" hangingPunct="1">
              <a:defRPr sz="1800" kern="1200">
                <a:solidFill>
                  <a:schemeClr val="tx1"/>
                </a:solidFill>
                <a:latin typeface="+mn-lt"/>
                <a:ea typeface="+mn-ea"/>
                <a:cs typeface="+mn-cs"/>
              </a:defRPr>
            </a:lvl6pPr>
            <a:lvl7pPr marL="2742861" algn="l" defTabSz="457144" rtl="0" eaLnBrk="1" latinLnBrk="0" hangingPunct="1">
              <a:defRPr sz="1800" kern="1200">
                <a:solidFill>
                  <a:schemeClr val="tx1"/>
                </a:solidFill>
                <a:latin typeface="+mn-lt"/>
                <a:ea typeface="+mn-ea"/>
                <a:cs typeface="+mn-cs"/>
              </a:defRPr>
            </a:lvl7pPr>
            <a:lvl8pPr marL="3200004" algn="l" defTabSz="457144" rtl="0" eaLnBrk="1" latinLnBrk="0" hangingPunct="1">
              <a:defRPr sz="1800" kern="1200">
                <a:solidFill>
                  <a:schemeClr val="tx1"/>
                </a:solidFill>
                <a:latin typeface="+mn-lt"/>
                <a:ea typeface="+mn-ea"/>
                <a:cs typeface="+mn-cs"/>
              </a:defRPr>
            </a:lvl8pPr>
            <a:lvl9pPr marL="3657148" algn="l" defTabSz="457144" rtl="0" eaLnBrk="1" latinLnBrk="0" hangingPunct="1">
              <a:defRPr sz="1800" kern="1200">
                <a:solidFill>
                  <a:schemeClr val="tx1"/>
                </a:solidFill>
                <a:latin typeface="+mn-lt"/>
                <a:ea typeface="+mn-ea"/>
                <a:cs typeface="+mn-cs"/>
              </a:defRPr>
            </a:lvl9pPr>
          </a:lstStyle>
          <a:p>
            <a:pPr algn="r"/>
            <a:fld id="{276DE07D-12F9-FF40-B07B-9B015B6B1FBE}" type="slidenum">
              <a:rPr lang="en-US" sz="1400" b="1">
                <a:solidFill>
                  <a:schemeClr val="tx2"/>
                </a:solidFill>
              </a:rPr>
              <a:pPr algn="r"/>
              <a:t>30</a:t>
            </a:fld>
            <a:endParaRPr lang="en-US" sz="1400" b="1" dirty="0">
              <a:solidFill>
                <a:schemeClr val="tx2"/>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7626" y="814016"/>
            <a:ext cx="3893520" cy="2752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7626" y="3603557"/>
            <a:ext cx="3893520" cy="2752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439" y="3603557"/>
            <a:ext cx="3893520" cy="2752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3113449"/>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 post impacts versus </a:t>
            </a:r>
            <a:r>
              <a:rPr lang="en-US" i="1" dirty="0" smtClean="0"/>
              <a:t>Mean17</a:t>
            </a:r>
            <a:r>
              <a:rPr lang="en-US" dirty="0" smtClean="0"/>
              <a:t> for PCT customers</a:t>
            </a:r>
            <a:endParaRPr lang="en-US" dirty="0"/>
          </a:p>
        </p:txBody>
      </p:sp>
      <p:sp>
        <p:nvSpPr>
          <p:cNvPr id="4" name="Slide Number Placeholder 3"/>
          <p:cNvSpPr>
            <a:spLocks noGrp="1"/>
          </p:cNvSpPr>
          <p:nvPr>
            <p:ph type="sldNum" sz="quarter" idx="10"/>
          </p:nvPr>
        </p:nvSpPr>
        <p:spPr/>
        <p:txBody>
          <a:bodyPr/>
          <a:lstStyle/>
          <a:p>
            <a:fld id="{276DE07D-12F9-FF40-B07B-9B015B6B1FBE}" type="slidenum">
              <a:rPr lang="en-US" smtClean="0"/>
              <a:pPr/>
              <a:t>31</a:t>
            </a:fld>
            <a:endParaRPr lang="en-US" dirty="0"/>
          </a:p>
        </p:txBody>
      </p:sp>
      <p:sp>
        <p:nvSpPr>
          <p:cNvPr id="7" name="Text Placeholder 6"/>
          <p:cNvSpPr>
            <a:spLocks noGrp="1"/>
          </p:cNvSpPr>
          <p:nvPr>
            <p:ph type="body" sz="quarter" idx="17"/>
          </p:nvPr>
        </p:nvSpPr>
        <p:spPr/>
        <p:txBody>
          <a:bodyPr/>
          <a:lstStyle/>
          <a:p>
            <a:r>
              <a:rPr lang="en-US" dirty="0" smtClean="0"/>
              <a:t>Ex Ante Methodology</a:t>
            </a:r>
            <a:endParaRPr lang="en-US" dirty="0"/>
          </a:p>
        </p:txBody>
      </p:sp>
      <p:sp>
        <p:nvSpPr>
          <p:cNvPr id="2" name="Content Placeholder 1"/>
          <p:cNvSpPr>
            <a:spLocks noGrp="1"/>
          </p:cNvSpPr>
          <p:nvPr>
            <p:ph sz="quarter" idx="24"/>
          </p:nvPr>
        </p:nvSpPr>
        <p:spPr>
          <a:xfrm>
            <a:off x="450885" y="1330399"/>
            <a:ext cx="3989516" cy="731428"/>
          </a:xfrm>
        </p:spPr>
        <p:txBody>
          <a:bodyPr/>
          <a:lstStyle/>
          <a:p>
            <a:pPr marL="0" indent="0" algn="ctr">
              <a:buNone/>
            </a:pPr>
            <a:r>
              <a:rPr lang="en-US" sz="1400" dirty="0"/>
              <a:t>Population Weighted Ex Post Impacts versus </a:t>
            </a:r>
            <a:r>
              <a:rPr lang="en-US" sz="1400" i="1" dirty="0" smtClean="0"/>
              <a:t>Mean17</a:t>
            </a:r>
            <a:r>
              <a:rPr lang="en-US" sz="1400" dirty="0" smtClean="0"/>
              <a:t> for PCT-</a:t>
            </a:r>
            <a:r>
              <a:rPr lang="en-US" sz="1400" u="sng" dirty="0"/>
              <a:t>O</a:t>
            </a:r>
            <a:r>
              <a:rPr lang="en-US" sz="1400" u="sng" dirty="0" smtClean="0"/>
              <a:t>nly</a:t>
            </a:r>
            <a:r>
              <a:rPr lang="en-US" sz="1400" dirty="0" smtClean="0"/>
              <a:t> </a:t>
            </a:r>
            <a:r>
              <a:rPr lang="en-US" sz="1400" dirty="0"/>
              <a:t>Customers</a:t>
            </a:r>
          </a:p>
        </p:txBody>
      </p:sp>
      <p:sp>
        <p:nvSpPr>
          <p:cNvPr id="3" name="Content Placeholder 2"/>
          <p:cNvSpPr>
            <a:spLocks noGrp="1"/>
          </p:cNvSpPr>
          <p:nvPr>
            <p:ph sz="quarter" idx="26"/>
          </p:nvPr>
        </p:nvSpPr>
        <p:spPr/>
        <p:txBody>
          <a:bodyPr/>
          <a:lstStyle/>
          <a:p>
            <a:pPr marL="0" indent="0" algn="ctr">
              <a:buNone/>
            </a:pPr>
            <a:r>
              <a:rPr lang="en-US" sz="1400" dirty="0"/>
              <a:t>Population Weighted Ex Post Impacts versus </a:t>
            </a:r>
            <a:r>
              <a:rPr lang="en-US" sz="1400" i="1" dirty="0"/>
              <a:t>Mean17</a:t>
            </a:r>
            <a:r>
              <a:rPr lang="en-US" sz="1400" dirty="0"/>
              <a:t> </a:t>
            </a:r>
            <a:r>
              <a:rPr lang="en-US" sz="1400" dirty="0" smtClean="0"/>
              <a:t>for Customers </a:t>
            </a:r>
            <a:r>
              <a:rPr lang="en-US" sz="1400" u="sng" dirty="0" smtClean="0"/>
              <a:t>Dually Enrolled with SDP</a:t>
            </a:r>
            <a:endParaRPr lang="en-US" sz="1400" u="sng"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355" y="2061826"/>
            <a:ext cx="4091046" cy="2995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p:cNvPicPr/>
          <p:nvPr/>
        </p:nvPicPr>
        <p:blipFill>
          <a:blip r:embed="rId3">
            <a:extLst>
              <a:ext uri="{28A0092B-C50C-407E-A947-70E740481C1C}">
                <a14:useLocalDpi xmlns:a14="http://schemas.microsoft.com/office/drawing/2010/main" val="0"/>
              </a:ext>
            </a:extLst>
          </a:blip>
          <a:srcRect/>
          <a:stretch>
            <a:fillRect/>
          </a:stretch>
        </p:blipFill>
        <p:spPr bwMode="auto">
          <a:xfrm>
            <a:off x="4688116" y="2061826"/>
            <a:ext cx="4238833" cy="2995366"/>
          </a:xfrm>
          <a:prstGeom prst="rect">
            <a:avLst/>
          </a:prstGeom>
          <a:noFill/>
        </p:spPr>
      </p:pic>
    </p:spTree>
    <p:extLst>
      <p:ext uri="{BB962C8B-B14F-4D97-AF65-F5344CB8AC3E}">
        <p14:creationId xmlns:p14="http://schemas.microsoft.com/office/powerpoint/2010/main" val="1903787815"/>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Relationship </a:t>
            </a:r>
            <a:r>
              <a:rPr lang="en-US" dirty="0" smtClean="0"/>
              <a:t>between ex post </a:t>
            </a:r>
            <a:r>
              <a:rPr lang="en-US" dirty="0"/>
              <a:t>and </a:t>
            </a:r>
            <a:r>
              <a:rPr lang="en-US" dirty="0" smtClean="0"/>
              <a:t>ex ante estimates </a:t>
            </a:r>
            <a:r>
              <a:rPr lang="en-US" dirty="0"/>
              <a:t/>
            </a:r>
            <a:br>
              <a:rPr lang="en-US" dirty="0"/>
            </a:br>
            <a:r>
              <a:rPr lang="en-US" dirty="0" smtClean="0"/>
              <a:t>(PCT-only plus dually enrolled with SDP)</a:t>
            </a:r>
            <a:endParaRPr lang="en-US" dirty="0"/>
          </a:p>
        </p:txBody>
      </p:sp>
      <p:sp>
        <p:nvSpPr>
          <p:cNvPr id="5" name="Text Placeholder 4"/>
          <p:cNvSpPr>
            <a:spLocks noGrp="1"/>
          </p:cNvSpPr>
          <p:nvPr>
            <p:ph type="body" sz="quarter" idx="17"/>
          </p:nvPr>
        </p:nvSpPr>
        <p:spPr/>
        <p:txBody>
          <a:bodyPr/>
          <a:lstStyle/>
          <a:p>
            <a:r>
              <a:rPr lang="en-US" dirty="0"/>
              <a:t>Ex Ante Results</a:t>
            </a:r>
          </a:p>
          <a:p>
            <a:endParaRPr lang="en-US" dirty="0"/>
          </a:p>
        </p:txBody>
      </p:sp>
      <p:sp>
        <p:nvSpPr>
          <p:cNvPr id="6" name="Slide Number Placeholder 5"/>
          <p:cNvSpPr>
            <a:spLocks noGrp="1"/>
          </p:cNvSpPr>
          <p:nvPr>
            <p:ph type="sldNum" sz="quarter" idx="12"/>
          </p:nvPr>
        </p:nvSpPr>
        <p:spPr/>
        <p:txBody>
          <a:bodyPr/>
          <a:lstStyle/>
          <a:p>
            <a:fld id="{276DE07D-12F9-FF40-B07B-9B015B6B1FBE}" type="slidenum">
              <a:rPr lang="en-US" smtClean="0"/>
              <a:pPr/>
              <a:t>32</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642805422"/>
              </p:ext>
            </p:extLst>
          </p:nvPr>
        </p:nvGraphicFramePr>
        <p:xfrm>
          <a:off x="450886" y="1371600"/>
          <a:ext cx="8235913" cy="4810348"/>
        </p:xfrm>
        <a:graphic>
          <a:graphicData uri="http://schemas.openxmlformats.org/drawingml/2006/table">
            <a:tbl>
              <a:tblPr firstRow="1" firstCol="1" bandRow="1"/>
              <a:tblGrid>
                <a:gridCol w="2745304"/>
                <a:gridCol w="2641216"/>
                <a:gridCol w="2849393"/>
              </a:tblGrid>
              <a:tr h="349658">
                <a:tc>
                  <a:txBody>
                    <a:bodyPr/>
                    <a:lstStyle/>
                    <a:p>
                      <a:pPr algn="ctr" fontAlgn="b"/>
                      <a:r>
                        <a:rPr lang="en-US" sz="1400" b="1" i="0" u="none" strike="noStrike" dirty="0">
                          <a:solidFill>
                            <a:srgbClr val="FFFFFF"/>
                          </a:solidFill>
                          <a:effectLst/>
                          <a:latin typeface="+mn-lt"/>
                        </a:rPr>
                        <a:t>Factor</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b"/>
                      <a:r>
                        <a:rPr lang="en-US" sz="1400" b="1" i="0" u="none" strike="noStrike" dirty="0">
                          <a:solidFill>
                            <a:srgbClr val="FFFFFF"/>
                          </a:solidFill>
                          <a:effectLst/>
                          <a:latin typeface="+mn-lt"/>
                        </a:rPr>
                        <a:t>Aggregate Load Impact (MW)</a:t>
                      </a:r>
                    </a:p>
                  </a:txBody>
                  <a:tcPr marL="4749" marR="4749" marT="474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b"/>
                      <a:r>
                        <a:rPr lang="en-US" sz="1400" b="1" i="0" u="none" strike="noStrike" dirty="0">
                          <a:solidFill>
                            <a:srgbClr val="FFFFFF"/>
                          </a:solidFill>
                          <a:effectLst/>
                          <a:latin typeface="+mn-lt"/>
                        </a:rPr>
                        <a:t>Explanation</a:t>
                      </a:r>
                    </a:p>
                  </a:txBody>
                  <a:tcPr marL="4749" marR="4749" marT="4749"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r>
              <a:tr h="507141">
                <a:tc>
                  <a:txBody>
                    <a:bodyPr/>
                    <a:lstStyle/>
                    <a:p>
                      <a:pPr marL="91440" algn="ctr" fontAlgn="b"/>
                      <a:r>
                        <a:rPr lang="en-US" sz="1400" b="0" i="0" u="none" strike="noStrike" dirty="0">
                          <a:solidFill>
                            <a:srgbClr val="000000"/>
                          </a:solidFill>
                          <a:effectLst/>
                          <a:latin typeface="+mn-lt"/>
                        </a:rPr>
                        <a:t>Ex-Post </a:t>
                      </a:r>
                      <a:r>
                        <a:rPr lang="en-US" sz="1400" b="0" i="0" u="none" strike="noStrike" dirty="0" smtClean="0">
                          <a:solidFill>
                            <a:srgbClr val="000000"/>
                          </a:solidFill>
                          <a:effectLst/>
                          <a:latin typeface="+mn-lt"/>
                        </a:rPr>
                        <a:t>Impact</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2.08</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l" fontAlgn="b"/>
                      <a:r>
                        <a:rPr lang="en-US" sz="1400" b="0" i="0" u="none" strike="noStrike" dirty="0">
                          <a:solidFill>
                            <a:srgbClr val="000000"/>
                          </a:solidFill>
                          <a:effectLst/>
                          <a:latin typeface="+mn-lt"/>
                        </a:rPr>
                        <a:t>Combined </a:t>
                      </a:r>
                      <a:r>
                        <a:rPr lang="en-US" sz="1400" b="0" i="0" u="none" strike="noStrike" dirty="0" smtClean="0">
                          <a:solidFill>
                            <a:srgbClr val="000000"/>
                          </a:solidFill>
                          <a:effectLst/>
                          <a:latin typeface="+mn-lt"/>
                        </a:rPr>
                        <a:t>PCT-only </a:t>
                      </a:r>
                      <a:r>
                        <a:rPr lang="en-US" sz="1400" b="0" i="0" u="none" strike="noStrike" dirty="0">
                          <a:solidFill>
                            <a:srgbClr val="000000"/>
                          </a:solidFill>
                          <a:effectLst/>
                          <a:latin typeface="+mn-lt"/>
                        </a:rPr>
                        <a:t>&amp; dually </a:t>
                      </a:r>
                      <a:r>
                        <a:rPr lang="en-US" sz="1400" b="0" i="0" u="none" strike="noStrike" dirty="0" smtClean="0">
                          <a:solidFill>
                            <a:srgbClr val="000000"/>
                          </a:solidFill>
                          <a:effectLst/>
                          <a:latin typeface="+mn-lt"/>
                        </a:rPr>
                        <a:t>enrolled with SDP</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1238">
                <a:tc>
                  <a:txBody>
                    <a:bodyPr/>
                    <a:lstStyle/>
                    <a:p>
                      <a:pPr marL="91440" algn="ctr" fontAlgn="b"/>
                      <a:r>
                        <a:rPr lang="en-US" sz="1400" b="0" i="0" u="none" strike="noStrike" dirty="0">
                          <a:solidFill>
                            <a:srgbClr val="000000"/>
                          </a:solidFill>
                          <a:effectLst/>
                          <a:latin typeface="+mn-lt"/>
                        </a:rPr>
                        <a:t>Ex-Post Impact with Ex-Ante </a:t>
                      </a:r>
                      <a:r>
                        <a:rPr lang="en-US" sz="1400" b="0" i="0" u="none" strike="noStrike" dirty="0" smtClean="0">
                          <a:solidFill>
                            <a:srgbClr val="000000"/>
                          </a:solidFill>
                          <a:effectLst/>
                          <a:latin typeface="+mn-lt"/>
                        </a:rPr>
                        <a:t>Enrollment*</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13.1</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l" fontAlgn="b"/>
                      <a:r>
                        <a:rPr lang="en-US" sz="1400" b="0" i="0" u="none" strike="noStrike" dirty="0" smtClean="0">
                          <a:solidFill>
                            <a:srgbClr val="000000"/>
                          </a:solidFill>
                          <a:effectLst/>
                          <a:latin typeface="+mn-lt"/>
                        </a:rPr>
                        <a:t>2016 enrollment </a:t>
                      </a:r>
                      <a:r>
                        <a:rPr lang="en-US" sz="1400" b="0" i="0" u="none" strike="noStrike" dirty="0">
                          <a:solidFill>
                            <a:srgbClr val="000000"/>
                          </a:solidFill>
                          <a:effectLst/>
                          <a:latin typeface="+mn-lt"/>
                        </a:rPr>
                        <a:t>is projected to increase </a:t>
                      </a:r>
                      <a:r>
                        <a:rPr lang="en-US" sz="1400" b="0" i="0" u="none" strike="noStrike" dirty="0" smtClean="0">
                          <a:solidFill>
                            <a:srgbClr val="000000"/>
                          </a:solidFill>
                          <a:effectLst/>
                          <a:latin typeface="+mn-lt"/>
                        </a:rPr>
                        <a:t>considerably compared to 2015</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8157">
                <a:tc>
                  <a:txBody>
                    <a:bodyPr/>
                    <a:lstStyle/>
                    <a:p>
                      <a:pPr marL="91440" algn="ctr" fontAlgn="b"/>
                      <a:r>
                        <a:rPr lang="en-US" sz="1400" b="0" i="0" u="none" strike="noStrike" dirty="0">
                          <a:solidFill>
                            <a:srgbClr val="000000"/>
                          </a:solidFill>
                          <a:effectLst/>
                          <a:latin typeface="+mn-lt"/>
                        </a:rPr>
                        <a:t>Ex Ante Model  </a:t>
                      </a:r>
                      <a:endParaRPr lang="en-US" sz="1400" b="0" i="0" u="none" strike="noStrike" dirty="0" smtClean="0">
                        <a:solidFill>
                          <a:srgbClr val="000000"/>
                        </a:solidFill>
                        <a:effectLst/>
                        <a:latin typeface="+mn-lt"/>
                      </a:endParaRPr>
                    </a:p>
                    <a:p>
                      <a:pPr marL="91440" algn="ctr" fontAlgn="b"/>
                      <a:r>
                        <a:rPr lang="en-US" sz="1400" b="0" i="0" u="none" strike="noStrike" dirty="0" smtClean="0">
                          <a:solidFill>
                            <a:srgbClr val="000000"/>
                          </a:solidFill>
                          <a:effectLst/>
                          <a:latin typeface="+mn-lt"/>
                        </a:rPr>
                        <a:t>Ex </a:t>
                      </a:r>
                      <a:r>
                        <a:rPr lang="en-US" sz="1400" b="0" i="0" u="none" strike="noStrike" dirty="0">
                          <a:solidFill>
                            <a:srgbClr val="000000"/>
                          </a:solidFill>
                          <a:effectLst/>
                          <a:latin typeface="+mn-lt"/>
                        </a:rPr>
                        <a:t>Post </a:t>
                      </a:r>
                      <a:r>
                        <a:rPr lang="en-US" sz="1400" b="0" i="0" u="none" strike="noStrike" dirty="0" smtClean="0">
                          <a:solidFill>
                            <a:srgbClr val="000000"/>
                          </a:solidFill>
                          <a:effectLst/>
                          <a:latin typeface="+mn-lt"/>
                        </a:rPr>
                        <a:t>Event Window*</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14.1</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l" fontAlgn="b"/>
                      <a:r>
                        <a:rPr lang="en-US" sz="1400" b="0" i="0" u="none" strike="noStrike" dirty="0" smtClean="0">
                          <a:solidFill>
                            <a:srgbClr val="000000"/>
                          </a:solidFill>
                          <a:effectLst/>
                          <a:latin typeface="+mn-lt"/>
                        </a:rPr>
                        <a:t>Only impacts </a:t>
                      </a:r>
                      <a:r>
                        <a:rPr lang="en-US" sz="1400" b="0" i="0" u="none" strike="noStrike" dirty="0">
                          <a:solidFill>
                            <a:srgbClr val="000000"/>
                          </a:solidFill>
                          <a:effectLst/>
                          <a:latin typeface="+mn-lt"/>
                        </a:rPr>
                        <a:t>from </a:t>
                      </a:r>
                      <a:r>
                        <a:rPr lang="en-US" sz="1400" b="0" i="0" u="none" strike="noStrike" dirty="0" smtClean="0">
                          <a:solidFill>
                            <a:srgbClr val="000000"/>
                          </a:solidFill>
                          <a:effectLst/>
                          <a:latin typeface="+mn-lt"/>
                        </a:rPr>
                        <a:t>2014 were used to </a:t>
                      </a:r>
                      <a:r>
                        <a:rPr lang="en-US" sz="1400" b="0" i="0" u="none" strike="noStrike" dirty="0">
                          <a:solidFill>
                            <a:srgbClr val="000000"/>
                          </a:solidFill>
                          <a:effectLst/>
                          <a:latin typeface="+mn-lt"/>
                        </a:rPr>
                        <a:t>estimate the ex ante </a:t>
                      </a:r>
                      <a:r>
                        <a:rPr lang="en-US" sz="1400" b="0" i="0" u="none" strike="noStrike" dirty="0" smtClean="0">
                          <a:solidFill>
                            <a:srgbClr val="000000"/>
                          </a:solidFill>
                          <a:effectLst/>
                          <a:latin typeface="+mn-lt"/>
                        </a:rPr>
                        <a:t>model due to program</a:t>
                      </a:r>
                      <a:r>
                        <a:rPr lang="en-US" sz="1400" b="0" i="0" u="none" strike="noStrike" baseline="0" dirty="0" smtClean="0">
                          <a:solidFill>
                            <a:srgbClr val="000000"/>
                          </a:solidFill>
                          <a:effectLst/>
                          <a:latin typeface="+mn-lt"/>
                        </a:rPr>
                        <a:t> changes</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594">
                <a:tc>
                  <a:txBody>
                    <a:bodyPr/>
                    <a:lstStyle/>
                    <a:p>
                      <a:pPr marL="91440" algn="ctr" fontAlgn="b"/>
                      <a:r>
                        <a:rPr lang="en-US" sz="1400" b="0" i="0" u="none" strike="noStrike" dirty="0">
                          <a:solidFill>
                            <a:srgbClr val="000000"/>
                          </a:solidFill>
                          <a:effectLst/>
                          <a:latin typeface="+mn-lt"/>
                        </a:rPr>
                        <a:t>Ex Ante Model  </a:t>
                      </a:r>
                      <a:endParaRPr lang="en-US" sz="1400" b="0" i="0" u="none" strike="noStrike" dirty="0" smtClean="0">
                        <a:solidFill>
                          <a:srgbClr val="000000"/>
                        </a:solidFill>
                        <a:effectLst/>
                        <a:latin typeface="+mn-lt"/>
                      </a:endParaRPr>
                    </a:p>
                    <a:p>
                      <a:pPr marL="91440" algn="ctr" fontAlgn="b"/>
                      <a:r>
                        <a:rPr lang="en-US" sz="1400" b="0" i="0" u="none" strike="noStrike" dirty="0" smtClean="0">
                          <a:solidFill>
                            <a:srgbClr val="000000"/>
                          </a:solidFill>
                          <a:effectLst/>
                          <a:latin typeface="+mn-lt"/>
                        </a:rPr>
                        <a:t>RA </a:t>
                      </a:r>
                      <a:r>
                        <a:rPr lang="en-US" sz="1400" b="0" i="0" u="none" strike="noStrike" dirty="0">
                          <a:solidFill>
                            <a:srgbClr val="000000"/>
                          </a:solidFill>
                          <a:effectLst/>
                          <a:latin typeface="+mn-lt"/>
                        </a:rPr>
                        <a:t>Event </a:t>
                      </a:r>
                      <a:r>
                        <a:rPr lang="en-US" sz="1400" b="0" i="0" u="none" strike="noStrike" dirty="0" smtClean="0">
                          <a:solidFill>
                            <a:srgbClr val="000000"/>
                          </a:solidFill>
                          <a:effectLst/>
                          <a:latin typeface="+mn-lt"/>
                        </a:rPr>
                        <a:t>Window*</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9.5</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l" fontAlgn="b"/>
                      <a:r>
                        <a:rPr lang="en-US" sz="1400" b="0" i="0" u="none" strike="noStrike" dirty="0">
                          <a:solidFill>
                            <a:srgbClr val="000000"/>
                          </a:solidFill>
                          <a:effectLst/>
                          <a:latin typeface="+mn-lt"/>
                        </a:rPr>
                        <a:t>The event window includes an hour that is not in the RA </a:t>
                      </a:r>
                      <a:r>
                        <a:rPr lang="en-US" sz="1400" b="0" i="0" u="none" strike="noStrike" dirty="0" smtClean="0">
                          <a:solidFill>
                            <a:srgbClr val="000000"/>
                          </a:solidFill>
                          <a:effectLst/>
                          <a:latin typeface="+mn-lt"/>
                        </a:rPr>
                        <a:t>window</a:t>
                      </a:r>
                      <a:r>
                        <a:rPr lang="en-US" sz="1400" b="0" i="0" u="none" strike="noStrike" baseline="0" dirty="0" smtClean="0">
                          <a:solidFill>
                            <a:srgbClr val="000000"/>
                          </a:solidFill>
                          <a:effectLst/>
                          <a:latin typeface="+mn-lt"/>
                        </a:rPr>
                        <a:t> – reduces impacts by 33%</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9140">
                <a:tc>
                  <a:txBody>
                    <a:bodyPr/>
                    <a:lstStyle/>
                    <a:p>
                      <a:pPr marL="91440" algn="ctr" fontAlgn="b"/>
                      <a:r>
                        <a:rPr lang="en-US" sz="1400" b="0" i="0" u="none" strike="noStrike" dirty="0">
                          <a:solidFill>
                            <a:srgbClr val="000000"/>
                          </a:solidFill>
                          <a:effectLst/>
                          <a:latin typeface="+mn-lt"/>
                        </a:rPr>
                        <a:t>CAISO </a:t>
                      </a:r>
                      <a:r>
                        <a:rPr lang="en-US" sz="1400" b="0" i="0" u="none" strike="noStrike" dirty="0" smtClean="0">
                          <a:solidFill>
                            <a:srgbClr val="000000"/>
                          </a:solidFill>
                          <a:effectLst/>
                          <a:latin typeface="+mn-lt"/>
                        </a:rPr>
                        <a:t>1-in-2</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8.3</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l" fontAlgn="b"/>
                      <a:r>
                        <a:rPr lang="en-US" sz="1400" b="0" i="0" u="none" strike="noStrike" dirty="0" smtClean="0">
                          <a:solidFill>
                            <a:srgbClr val="000000"/>
                          </a:solidFill>
                          <a:effectLst/>
                          <a:latin typeface="+mn-lt"/>
                        </a:rPr>
                        <a:t>Ex post </a:t>
                      </a:r>
                      <a:r>
                        <a:rPr lang="en-US" sz="1400" b="0" i="1" u="none" strike="noStrike" dirty="0" smtClean="0">
                          <a:solidFill>
                            <a:srgbClr val="000000"/>
                          </a:solidFill>
                          <a:effectLst/>
                          <a:latin typeface="+mn-lt"/>
                        </a:rPr>
                        <a:t>mean17</a:t>
                      </a:r>
                      <a:r>
                        <a:rPr lang="en-US" sz="1400" b="0" i="0" u="none" strike="noStrike" dirty="0" smtClean="0">
                          <a:solidFill>
                            <a:srgbClr val="000000"/>
                          </a:solidFill>
                          <a:effectLst/>
                          <a:latin typeface="+mn-lt"/>
                        </a:rPr>
                        <a:t> = 80.4</a:t>
                      </a:r>
                      <a:endParaRPr lang="en-US" sz="1400" b="0" i="0" u="none" strike="noStrike" baseline="0" dirty="0" smtClean="0">
                        <a:solidFill>
                          <a:srgbClr val="000000"/>
                        </a:solidFill>
                        <a:effectLst/>
                        <a:latin typeface="+mn-lt"/>
                      </a:endParaRPr>
                    </a:p>
                    <a:p>
                      <a:pPr marL="91440" algn="l" fontAlgn="b"/>
                      <a:r>
                        <a:rPr lang="en-US" sz="1400" b="0" i="0" u="none" strike="noStrike" baseline="0" dirty="0" smtClean="0">
                          <a:solidFill>
                            <a:srgbClr val="000000"/>
                          </a:solidFill>
                          <a:effectLst/>
                          <a:latin typeface="+mn-lt"/>
                        </a:rPr>
                        <a:t>CAISO </a:t>
                      </a:r>
                      <a:r>
                        <a:rPr lang="en-US" sz="1400" b="0" i="1" u="none" strike="noStrike" baseline="0" dirty="0" smtClean="0">
                          <a:solidFill>
                            <a:srgbClr val="000000"/>
                          </a:solidFill>
                          <a:effectLst/>
                          <a:latin typeface="+mn-lt"/>
                        </a:rPr>
                        <a:t>mean 17 </a:t>
                      </a:r>
                      <a:r>
                        <a:rPr lang="en-US" sz="1400" b="0" i="0" u="none" strike="noStrike" baseline="0" dirty="0" smtClean="0">
                          <a:solidFill>
                            <a:srgbClr val="000000"/>
                          </a:solidFill>
                          <a:effectLst/>
                          <a:latin typeface="+mn-lt"/>
                        </a:rPr>
                        <a:t>= 79</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9140">
                <a:tc>
                  <a:txBody>
                    <a:bodyPr/>
                    <a:lstStyle/>
                    <a:p>
                      <a:pPr marL="91440" algn="ctr" fontAlgn="b"/>
                      <a:r>
                        <a:rPr lang="en-US" sz="1400" b="0" i="0" u="none" strike="noStrike" dirty="0" smtClean="0">
                          <a:solidFill>
                            <a:srgbClr val="000000"/>
                          </a:solidFill>
                          <a:effectLst/>
                          <a:latin typeface="+mn-lt"/>
                        </a:rPr>
                        <a:t>SCE 1-in-2</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7.68</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marR="0" indent="0" algn="l" defTabSz="457144"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mn-lt"/>
                        </a:rPr>
                        <a:t>Ex post </a:t>
                      </a:r>
                      <a:r>
                        <a:rPr lang="en-US" sz="1400" b="0" i="1" u="none" strike="noStrike" dirty="0" smtClean="0">
                          <a:solidFill>
                            <a:srgbClr val="000000"/>
                          </a:solidFill>
                          <a:effectLst/>
                          <a:latin typeface="+mn-lt"/>
                        </a:rPr>
                        <a:t>mean17</a:t>
                      </a:r>
                      <a:r>
                        <a:rPr lang="en-US" sz="1400" b="0" i="0" u="none" strike="noStrike" dirty="0" smtClean="0">
                          <a:solidFill>
                            <a:srgbClr val="000000"/>
                          </a:solidFill>
                          <a:effectLst/>
                          <a:latin typeface="+mn-lt"/>
                        </a:rPr>
                        <a:t> = 80.4</a:t>
                      </a:r>
                      <a:endParaRPr lang="en-US" sz="1400" b="0" i="0" u="none" strike="noStrike" baseline="0" dirty="0" smtClean="0">
                        <a:solidFill>
                          <a:srgbClr val="000000"/>
                        </a:solidFill>
                        <a:effectLst/>
                        <a:latin typeface="+mn-lt"/>
                      </a:endParaRPr>
                    </a:p>
                    <a:p>
                      <a:pPr marL="91440" algn="l" fontAlgn="b"/>
                      <a:r>
                        <a:rPr lang="en-US" sz="1400" b="0" i="0" u="none" strike="noStrike" dirty="0" smtClean="0">
                          <a:solidFill>
                            <a:srgbClr val="000000"/>
                          </a:solidFill>
                          <a:effectLst/>
                          <a:latin typeface="+mn-lt"/>
                        </a:rPr>
                        <a:t>SCE</a:t>
                      </a:r>
                      <a:r>
                        <a:rPr lang="en-US" sz="1400" b="0" i="0" u="none" strike="noStrike" baseline="0" dirty="0" smtClean="0">
                          <a:solidFill>
                            <a:srgbClr val="000000"/>
                          </a:solidFill>
                          <a:effectLst/>
                          <a:latin typeface="+mn-lt"/>
                        </a:rPr>
                        <a:t> </a:t>
                      </a:r>
                      <a:r>
                        <a:rPr lang="en-US" sz="1400" b="0" i="1" u="none" strike="noStrike" baseline="0" dirty="0" smtClean="0">
                          <a:solidFill>
                            <a:srgbClr val="000000"/>
                          </a:solidFill>
                          <a:effectLst/>
                          <a:latin typeface="+mn-lt"/>
                        </a:rPr>
                        <a:t>mean 17 </a:t>
                      </a:r>
                      <a:r>
                        <a:rPr lang="en-US" sz="1400" b="0" i="0" u="none" strike="noStrike" baseline="0" dirty="0" smtClean="0">
                          <a:solidFill>
                            <a:srgbClr val="000000"/>
                          </a:solidFill>
                          <a:effectLst/>
                          <a:latin typeface="+mn-lt"/>
                        </a:rPr>
                        <a:t>= 76</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9140">
                <a:tc>
                  <a:txBody>
                    <a:bodyPr/>
                    <a:lstStyle/>
                    <a:p>
                      <a:pPr marL="91440" algn="ctr" fontAlgn="b"/>
                      <a:r>
                        <a:rPr lang="en-US" sz="1400" b="0" i="0" u="none" strike="noStrike" dirty="0">
                          <a:solidFill>
                            <a:srgbClr val="000000"/>
                          </a:solidFill>
                          <a:effectLst/>
                          <a:latin typeface="+mn-lt"/>
                        </a:rPr>
                        <a:t>CAISO </a:t>
                      </a:r>
                      <a:r>
                        <a:rPr lang="en-US" sz="1400" b="0" i="0" u="none" strike="noStrike" dirty="0" smtClean="0">
                          <a:solidFill>
                            <a:srgbClr val="000000"/>
                          </a:solidFill>
                          <a:effectLst/>
                          <a:latin typeface="+mn-lt"/>
                        </a:rPr>
                        <a:t>1-in-10</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9.66</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marR="0" indent="0" algn="l" defTabSz="457144"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mn-lt"/>
                        </a:rPr>
                        <a:t>Ex post </a:t>
                      </a:r>
                      <a:r>
                        <a:rPr lang="en-US" sz="1400" b="0" i="1" u="none" strike="noStrike" dirty="0" smtClean="0">
                          <a:solidFill>
                            <a:srgbClr val="000000"/>
                          </a:solidFill>
                          <a:effectLst/>
                          <a:latin typeface="+mn-lt"/>
                        </a:rPr>
                        <a:t>mean17</a:t>
                      </a:r>
                      <a:r>
                        <a:rPr lang="en-US" sz="1400" b="0" i="0" u="none" strike="noStrike" dirty="0" smtClean="0">
                          <a:solidFill>
                            <a:srgbClr val="000000"/>
                          </a:solidFill>
                          <a:effectLst/>
                          <a:latin typeface="+mn-lt"/>
                        </a:rPr>
                        <a:t> = 80.4</a:t>
                      </a:r>
                      <a:endParaRPr lang="en-US" sz="1400" b="0" i="0" u="none" strike="noStrike" baseline="0" dirty="0" smtClean="0">
                        <a:solidFill>
                          <a:srgbClr val="000000"/>
                        </a:solidFill>
                        <a:effectLst/>
                        <a:latin typeface="+mn-lt"/>
                      </a:endParaRPr>
                    </a:p>
                    <a:p>
                      <a:pPr marL="91440" algn="l" fontAlgn="b"/>
                      <a:r>
                        <a:rPr lang="en-US" sz="1400" b="0" i="0" u="none" strike="noStrike" baseline="0" dirty="0" smtClean="0">
                          <a:solidFill>
                            <a:srgbClr val="000000"/>
                          </a:solidFill>
                          <a:effectLst/>
                          <a:latin typeface="+mn-lt"/>
                        </a:rPr>
                        <a:t>CAISO </a:t>
                      </a:r>
                      <a:r>
                        <a:rPr lang="en-US" sz="1400" b="0" i="1" u="none" strike="noStrike" baseline="0" dirty="0" smtClean="0">
                          <a:solidFill>
                            <a:srgbClr val="000000"/>
                          </a:solidFill>
                          <a:effectLst/>
                          <a:latin typeface="+mn-lt"/>
                        </a:rPr>
                        <a:t>mean 17 </a:t>
                      </a:r>
                      <a:r>
                        <a:rPr lang="en-US" sz="1400" b="0" i="0" u="none" strike="noStrike" baseline="0" dirty="0" smtClean="0">
                          <a:solidFill>
                            <a:srgbClr val="000000"/>
                          </a:solidFill>
                          <a:effectLst/>
                          <a:latin typeface="+mn-lt"/>
                        </a:rPr>
                        <a:t>= 84</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9140">
                <a:tc>
                  <a:txBody>
                    <a:bodyPr/>
                    <a:lstStyle/>
                    <a:p>
                      <a:pPr marL="91440" algn="ctr" fontAlgn="b"/>
                      <a:r>
                        <a:rPr lang="en-US" sz="1400" b="0" i="0" u="none" strike="noStrike" dirty="0" smtClean="0">
                          <a:solidFill>
                            <a:srgbClr val="000000"/>
                          </a:solidFill>
                          <a:effectLst/>
                          <a:latin typeface="+mn-lt"/>
                        </a:rPr>
                        <a:t>SCE 1-in-10</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9.5</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marR="0" indent="0" algn="l" defTabSz="457144"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mn-lt"/>
                        </a:rPr>
                        <a:t>Ex post </a:t>
                      </a:r>
                      <a:r>
                        <a:rPr lang="en-US" sz="1400" b="0" i="1" u="none" strike="noStrike" dirty="0" smtClean="0">
                          <a:solidFill>
                            <a:srgbClr val="000000"/>
                          </a:solidFill>
                          <a:effectLst/>
                          <a:latin typeface="+mn-lt"/>
                        </a:rPr>
                        <a:t>mean17</a:t>
                      </a:r>
                      <a:r>
                        <a:rPr lang="en-US" sz="1400" b="0" i="0" u="none" strike="noStrike" dirty="0" smtClean="0">
                          <a:solidFill>
                            <a:srgbClr val="000000"/>
                          </a:solidFill>
                          <a:effectLst/>
                          <a:latin typeface="+mn-lt"/>
                        </a:rPr>
                        <a:t> = 80.4</a:t>
                      </a:r>
                      <a:endParaRPr lang="en-US" sz="1400" b="0" i="0" u="none" strike="noStrike" baseline="0" dirty="0" smtClean="0">
                        <a:solidFill>
                          <a:srgbClr val="000000"/>
                        </a:solidFill>
                        <a:effectLst/>
                        <a:latin typeface="+mn-lt"/>
                      </a:endParaRPr>
                    </a:p>
                    <a:p>
                      <a:pPr marL="91440" algn="l" fontAlgn="b"/>
                      <a:r>
                        <a:rPr lang="en-US" sz="1400" b="0" i="0" u="none" strike="noStrike" dirty="0" smtClean="0">
                          <a:solidFill>
                            <a:srgbClr val="000000"/>
                          </a:solidFill>
                          <a:effectLst/>
                          <a:latin typeface="+mn-lt"/>
                        </a:rPr>
                        <a:t>SCE</a:t>
                      </a:r>
                      <a:r>
                        <a:rPr lang="en-US" sz="1400" b="0" i="0" u="none" strike="noStrike" baseline="0" dirty="0" smtClean="0">
                          <a:solidFill>
                            <a:srgbClr val="000000"/>
                          </a:solidFill>
                          <a:effectLst/>
                          <a:latin typeface="+mn-lt"/>
                        </a:rPr>
                        <a:t> </a:t>
                      </a:r>
                      <a:r>
                        <a:rPr lang="en-US" sz="1400" b="0" i="1" u="none" strike="noStrike" baseline="0" dirty="0" smtClean="0">
                          <a:solidFill>
                            <a:srgbClr val="000000"/>
                          </a:solidFill>
                          <a:effectLst/>
                          <a:latin typeface="+mn-lt"/>
                        </a:rPr>
                        <a:t>mean 17 </a:t>
                      </a:r>
                      <a:r>
                        <a:rPr lang="en-US" sz="1400" b="0" i="0" u="none" strike="noStrike" baseline="0" dirty="0" smtClean="0">
                          <a:solidFill>
                            <a:srgbClr val="000000"/>
                          </a:solidFill>
                          <a:effectLst/>
                          <a:latin typeface="+mn-lt"/>
                        </a:rPr>
                        <a:t>= 83</a:t>
                      </a:r>
                      <a:endParaRPr lang="en-US" sz="1400" b="0" i="0" u="none" strike="noStrike" dirty="0">
                        <a:solidFill>
                          <a:srgbClr val="000000"/>
                        </a:solidFill>
                        <a:effectLst/>
                        <a:latin typeface="+mn-lt"/>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464819" y="6356351"/>
            <a:ext cx="7064971" cy="365125"/>
          </a:xfrm>
          <a:prstGeom prst="rect">
            <a:avLst/>
          </a:prstGeom>
          <a:noFill/>
        </p:spPr>
        <p:txBody>
          <a:bodyPr wrap="square" rtlCol="0">
            <a:noAutofit/>
          </a:bodyPr>
          <a:lstStyle/>
          <a:p>
            <a:r>
              <a:rPr lang="en-US" sz="1400" dirty="0" smtClean="0"/>
              <a:t>* Assuming 2015 average event day under SCE specific 1-in-10 conditions</a:t>
            </a:r>
          </a:p>
        </p:txBody>
      </p:sp>
    </p:spTree>
    <p:extLst>
      <p:ext uri="{BB962C8B-B14F-4D97-AF65-F5344CB8AC3E}">
        <p14:creationId xmlns:p14="http://schemas.microsoft.com/office/powerpoint/2010/main" val="550674435"/>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0885" y="939004"/>
            <a:ext cx="8189719" cy="4950816"/>
          </a:xfrm>
        </p:spPr>
        <p:txBody>
          <a:bodyPr/>
          <a:lstStyle/>
          <a:p>
            <a:pPr>
              <a:lnSpc>
                <a:spcPct val="100000"/>
              </a:lnSpc>
              <a:spcAft>
                <a:spcPts val="1200"/>
              </a:spcAft>
            </a:pPr>
            <a:r>
              <a:rPr lang="en-US" dirty="0"/>
              <a:t>SCE may call PTR events on a </a:t>
            </a:r>
            <a:r>
              <a:rPr lang="en-US" b="1" dirty="0"/>
              <a:t>day-ahead basis year-round </a:t>
            </a:r>
            <a:r>
              <a:rPr lang="en-US" dirty="0"/>
              <a:t>on </a:t>
            </a:r>
            <a:r>
              <a:rPr lang="en-US" b="1" dirty="0"/>
              <a:t>non-holiday weekdays</a:t>
            </a:r>
            <a:r>
              <a:rPr lang="en-US" dirty="0"/>
              <a:t>. </a:t>
            </a:r>
          </a:p>
          <a:p>
            <a:pPr>
              <a:lnSpc>
                <a:spcPct val="100000"/>
              </a:lnSpc>
              <a:spcAft>
                <a:spcPts val="1200"/>
              </a:spcAft>
            </a:pPr>
            <a:r>
              <a:rPr lang="en-US" dirty="0" smtClean="0"/>
              <a:t>Customers </a:t>
            </a:r>
            <a:r>
              <a:rPr lang="en-US" dirty="0"/>
              <a:t>signed up for notification receive </a:t>
            </a:r>
            <a:r>
              <a:rPr lang="en-US" b="1" dirty="0"/>
              <a:t>phone</a:t>
            </a:r>
            <a:r>
              <a:rPr lang="en-US" dirty="0"/>
              <a:t>, </a:t>
            </a:r>
            <a:r>
              <a:rPr lang="en-US" b="1" dirty="0"/>
              <a:t>text message </a:t>
            </a:r>
            <a:r>
              <a:rPr lang="en-US" dirty="0"/>
              <a:t>or </a:t>
            </a:r>
            <a:r>
              <a:rPr lang="en-US" b="1" dirty="0"/>
              <a:t>email</a:t>
            </a:r>
            <a:r>
              <a:rPr lang="en-US" dirty="0"/>
              <a:t> alerts that PTR credits are in effect from </a:t>
            </a:r>
            <a:r>
              <a:rPr lang="en-US" b="1" dirty="0"/>
              <a:t>2 to 6 PM </a:t>
            </a:r>
            <a:r>
              <a:rPr lang="en-US" dirty="0"/>
              <a:t>the following day</a:t>
            </a:r>
          </a:p>
          <a:p>
            <a:pPr>
              <a:lnSpc>
                <a:spcPct val="100000"/>
              </a:lnSpc>
              <a:spcAft>
                <a:spcPts val="1200"/>
              </a:spcAft>
            </a:pPr>
            <a:r>
              <a:rPr lang="en-US" dirty="0"/>
              <a:t>Most customers earn a rebate of </a:t>
            </a:r>
            <a:r>
              <a:rPr lang="en-US" b="1" dirty="0"/>
              <a:t>$0.75 </a:t>
            </a:r>
            <a:r>
              <a:rPr lang="en-US" dirty="0"/>
              <a:t>per kWh reduced</a:t>
            </a:r>
          </a:p>
          <a:p>
            <a:pPr>
              <a:lnSpc>
                <a:spcPct val="100000"/>
              </a:lnSpc>
              <a:spcAft>
                <a:spcPts val="1200"/>
              </a:spcAft>
            </a:pPr>
            <a:r>
              <a:rPr lang="en-US" dirty="0"/>
              <a:t>Customers with approved </a:t>
            </a:r>
            <a:r>
              <a:rPr lang="en-US" b="1" dirty="0"/>
              <a:t>enabling technology</a:t>
            </a:r>
            <a:r>
              <a:rPr lang="en-US" dirty="0"/>
              <a:t>, such as programmable communicating thermostats (PCT), are eligible to earn an additional $0.50 per kWh reduced, for a total incentive of </a:t>
            </a:r>
            <a:r>
              <a:rPr lang="en-US" b="1" dirty="0"/>
              <a:t>$1.25 </a:t>
            </a:r>
            <a:r>
              <a:rPr lang="en-US" dirty="0"/>
              <a:t>per kWh</a:t>
            </a:r>
          </a:p>
          <a:p>
            <a:pPr>
              <a:lnSpc>
                <a:spcPct val="100000"/>
              </a:lnSpc>
              <a:spcAft>
                <a:spcPts val="1200"/>
              </a:spcAft>
            </a:pPr>
            <a:r>
              <a:rPr lang="en-US" dirty="0"/>
              <a:t>Bill credit is calculated based on 2 to 6 PM load reduction below customer-specific reference level (CSRL)</a:t>
            </a:r>
          </a:p>
          <a:p>
            <a:pPr lvl="1">
              <a:lnSpc>
                <a:spcPct val="100000"/>
              </a:lnSpc>
              <a:spcAft>
                <a:spcPts val="1200"/>
              </a:spcAft>
            </a:pPr>
            <a:r>
              <a:rPr lang="en-US" dirty="0"/>
              <a:t>The CSRL is defined as the average 2:00 </a:t>
            </a:r>
            <a:r>
              <a:rPr lang="en-US" dirty="0" smtClean="0"/>
              <a:t>PM </a:t>
            </a:r>
            <a:r>
              <a:rPr lang="en-US" dirty="0"/>
              <a:t>through 6:00 </a:t>
            </a:r>
            <a:r>
              <a:rPr lang="en-US" dirty="0" smtClean="0"/>
              <a:t>PM </a:t>
            </a:r>
            <a:r>
              <a:rPr lang="en-US" dirty="0"/>
              <a:t>usage for the highest three (3) of five (5) previous weekdays, excluding PTR event days and holidays. Customers with event period usage below their CSRL receive PTR credits</a:t>
            </a:r>
            <a:r>
              <a:rPr lang="en-US" dirty="0" smtClean="0"/>
              <a:t>.</a:t>
            </a:r>
          </a:p>
          <a:p>
            <a:pPr>
              <a:lnSpc>
                <a:spcPct val="100000"/>
              </a:lnSpc>
              <a:spcAft>
                <a:spcPts val="1200"/>
              </a:spcAft>
            </a:pPr>
            <a:r>
              <a:rPr lang="en-US" dirty="0"/>
              <a:t>8 Events in </a:t>
            </a:r>
            <a:r>
              <a:rPr lang="en-US" dirty="0" smtClean="0"/>
              <a:t>2015</a:t>
            </a:r>
            <a:endParaRPr lang="en-US" dirty="0"/>
          </a:p>
          <a:p>
            <a:pPr lvl="1">
              <a:lnSpc>
                <a:spcPct val="100000"/>
              </a:lnSpc>
              <a:spcAft>
                <a:spcPts val="1200"/>
              </a:spcAft>
            </a:pPr>
            <a:r>
              <a:rPr lang="en-US" dirty="0" smtClean="0"/>
              <a:t>7/1, 7/29, 7/30, 8/17, 8/26, 8/27, 9/9, 9/10</a:t>
            </a:r>
            <a:endParaRPr lang="en-US" dirty="0"/>
          </a:p>
          <a:p>
            <a:pPr>
              <a:lnSpc>
                <a:spcPct val="100000"/>
              </a:lnSpc>
              <a:spcAft>
                <a:spcPts val="1200"/>
              </a:spcAft>
            </a:pPr>
            <a:endParaRPr lang="en-US" dirty="0"/>
          </a:p>
          <a:p>
            <a:pPr>
              <a:lnSpc>
                <a:spcPct val="100000"/>
              </a:lnSpc>
              <a:spcAft>
                <a:spcPts val="1200"/>
              </a:spcAft>
            </a:pPr>
            <a:endParaRPr lang="en-US" dirty="0"/>
          </a:p>
          <a:p>
            <a:pPr>
              <a:lnSpc>
                <a:spcPct val="100000"/>
              </a:lnSpc>
              <a:spcAft>
                <a:spcPts val="1200"/>
              </a:spcAft>
            </a:pPr>
            <a:endParaRPr lang="en-US" dirty="0"/>
          </a:p>
        </p:txBody>
      </p:sp>
      <p:sp>
        <p:nvSpPr>
          <p:cNvPr id="3" name="Slide Number Placeholder 2"/>
          <p:cNvSpPr>
            <a:spLocks noGrp="1"/>
          </p:cNvSpPr>
          <p:nvPr>
            <p:ph type="sldNum" sz="quarter" idx="16"/>
          </p:nvPr>
        </p:nvSpPr>
        <p:spPr/>
        <p:txBody>
          <a:bodyPr/>
          <a:lstStyle/>
          <a:p>
            <a:fld id="{9BD6FA6A-A86D-4D06-AFF9-1E656D8048A1}" type="slidenum">
              <a:rPr lang="en-GB"/>
              <a:pPr/>
              <a:t>4</a:t>
            </a:fld>
            <a:endParaRPr lang="en-GB" dirty="0"/>
          </a:p>
        </p:txBody>
      </p:sp>
      <p:sp>
        <p:nvSpPr>
          <p:cNvPr id="4" name="Title 3"/>
          <p:cNvSpPr>
            <a:spLocks noGrp="1"/>
          </p:cNvSpPr>
          <p:nvPr>
            <p:ph type="title"/>
          </p:nvPr>
        </p:nvSpPr>
        <p:spPr>
          <a:xfrm>
            <a:off x="450885" y="32"/>
            <a:ext cx="8235915" cy="676706"/>
          </a:xfrm>
        </p:spPr>
        <p:txBody>
          <a:bodyPr/>
          <a:lstStyle/>
          <a:p>
            <a:r>
              <a:rPr lang="en-US" dirty="0" smtClean="0"/>
              <a:t>SCE Save Power Days (SPD) program overview</a:t>
            </a:r>
            <a:endParaRPr lang="en-US" dirty="0"/>
          </a:p>
        </p:txBody>
      </p:sp>
    </p:spTree>
    <p:extLst>
      <p:ext uri="{BB962C8B-B14F-4D97-AF65-F5344CB8AC3E}">
        <p14:creationId xmlns:p14="http://schemas.microsoft.com/office/powerpoint/2010/main" val="4074022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SCE Save Power Days (SPD) program overview</a:t>
            </a:r>
          </a:p>
        </p:txBody>
      </p:sp>
      <p:sp>
        <p:nvSpPr>
          <p:cNvPr id="6" name="Content Placeholder 5"/>
          <p:cNvSpPr>
            <a:spLocks noGrp="1"/>
          </p:cNvSpPr>
          <p:nvPr>
            <p:ph idx="1"/>
          </p:nvPr>
        </p:nvSpPr>
        <p:spPr/>
        <p:txBody>
          <a:bodyPr/>
          <a:lstStyle/>
          <a:p>
            <a:r>
              <a:rPr lang="en-US" sz="2000" dirty="0"/>
              <a:t>The </a:t>
            </a:r>
            <a:r>
              <a:rPr lang="en-US" sz="2000" dirty="0" smtClean="0"/>
              <a:t>2015 </a:t>
            </a:r>
            <a:r>
              <a:rPr lang="en-US" sz="2000" dirty="0"/>
              <a:t>SCE PTR load impact evaluation </a:t>
            </a:r>
            <a:r>
              <a:rPr lang="en-US" sz="2000" dirty="0" smtClean="0"/>
              <a:t>focused </a:t>
            </a:r>
            <a:r>
              <a:rPr lang="en-US" sz="2000" dirty="0"/>
              <a:t>on the following three customer segments:</a:t>
            </a:r>
          </a:p>
          <a:p>
            <a:pPr lvl="1"/>
            <a:r>
              <a:rPr lang="en-US" b="1" dirty="0"/>
              <a:t>Opt-in alert PTR customers </a:t>
            </a:r>
            <a:r>
              <a:rPr lang="en-US" b="1" dirty="0" smtClean="0"/>
              <a:t>(Opt-in</a:t>
            </a:r>
            <a:r>
              <a:rPr lang="en-US" b="1" dirty="0"/>
              <a:t>):</a:t>
            </a:r>
            <a:r>
              <a:rPr lang="en-US" dirty="0"/>
              <a:t> Customers that voluntarily enrolled in PTR event notification by phone, text message, or email (approximately </a:t>
            </a:r>
            <a:r>
              <a:rPr lang="en-US" dirty="0" smtClean="0"/>
              <a:t>380,000 </a:t>
            </a:r>
            <a:r>
              <a:rPr lang="en-US" dirty="0"/>
              <a:t>customers);</a:t>
            </a:r>
          </a:p>
          <a:p>
            <a:pPr lvl="1"/>
            <a:r>
              <a:rPr lang="en-US" b="1" dirty="0"/>
              <a:t>Customers with in-home displays (IHD):</a:t>
            </a:r>
            <a:r>
              <a:rPr lang="en-US" dirty="0"/>
              <a:t> Customers who received IHDs </a:t>
            </a:r>
            <a:r>
              <a:rPr lang="en-US" dirty="0" smtClean="0"/>
              <a:t>as part of pilot program (approximately 750 </a:t>
            </a:r>
            <a:r>
              <a:rPr lang="en-US" dirty="0"/>
              <a:t>customers); and</a:t>
            </a:r>
          </a:p>
          <a:p>
            <a:pPr lvl="1"/>
            <a:r>
              <a:rPr lang="en-US" b="1" dirty="0"/>
              <a:t>Third-party PCT customers:</a:t>
            </a:r>
            <a:r>
              <a:rPr lang="en-US" dirty="0"/>
              <a:t> Customers that have a programmable communicating thermostat (PCT) and </a:t>
            </a:r>
            <a:r>
              <a:rPr lang="en-US" dirty="0" smtClean="0"/>
              <a:t>who participated </a:t>
            </a:r>
            <a:r>
              <a:rPr lang="en-US" dirty="0"/>
              <a:t>in the third-party PCT study, which enabled demand response during </a:t>
            </a:r>
            <a:r>
              <a:rPr lang="en-US" dirty="0" smtClean="0"/>
              <a:t>2015 </a:t>
            </a:r>
            <a:r>
              <a:rPr lang="en-US" dirty="0"/>
              <a:t>PTR events (approximately </a:t>
            </a:r>
            <a:r>
              <a:rPr lang="en-US" dirty="0" smtClean="0"/>
              <a:t>3,800 </a:t>
            </a:r>
            <a:r>
              <a:rPr lang="en-US" dirty="0"/>
              <a:t>customers</a:t>
            </a:r>
            <a:r>
              <a:rPr lang="en-US" dirty="0" smtClean="0"/>
              <a:t>).</a:t>
            </a:r>
            <a:endParaRPr lang="en-US" dirty="0"/>
          </a:p>
        </p:txBody>
      </p:sp>
      <p:sp>
        <p:nvSpPr>
          <p:cNvPr id="4" name="Slide Number Placeholder 3"/>
          <p:cNvSpPr>
            <a:spLocks noGrp="1"/>
          </p:cNvSpPr>
          <p:nvPr>
            <p:ph type="sldNum" sz="quarter" idx="12"/>
          </p:nvPr>
        </p:nvSpPr>
        <p:spPr/>
        <p:txBody>
          <a:bodyPr/>
          <a:lstStyle/>
          <a:p>
            <a:fld id="{276DE07D-12F9-FF40-B07B-9B015B6B1FBE}" type="slidenum">
              <a:rPr lang="en-US" smtClean="0"/>
              <a:pPr/>
              <a:t>5</a:t>
            </a:fld>
            <a:endParaRPr lang="en-US" dirty="0"/>
          </a:p>
        </p:txBody>
      </p:sp>
    </p:spTree>
    <p:extLst>
      <p:ext uri="{BB962C8B-B14F-4D97-AF65-F5344CB8AC3E}">
        <p14:creationId xmlns:p14="http://schemas.microsoft.com/office/powerpoint/2010/main" val="302786056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Ex Post Methodology</a:t>
            </a:r>
            <a:endParaRPr lang="en-US" dirty="0"/>
          </a:p>
        </p:txBody>
      </p:sp>
      <p:sp>
        <p:nvSpPr>
          <p:cNvPr id="3" name="Slide Number Placeholder 2"/>
          <p:cNvSpPr>
            <a:spLocks noGrp="1"/>
          </p:cNvSpPr>
          <p:nvPr>
            <p:ph type="sldNum" sz="quarter" idx="12"/>
          </p:nvPr>
        </p:nvSpPr>
        <p:spPr/>
        <p:txBody>
          <a:bodyPr/>
          <a:lstStyle/>
          <a:p>
            <a:fld id="{9BD6FA6A-A86D-4D06-AFF9-1E656D8048A1}" type="slidenum">
              <a:rPr lang="en-GB" smtClean="0"/>
              <a:pPr/>
              <a:t>6</a:t>
            </a:fld>
            <a:endParaRPr lang="en-GB"/>
          </a:p>
        </p:txBody>
      </p:sp>
    </p:spTree>
    <p:extLst>
      <p:ext uri="{BB962C8B-B14F-4D97-AF65-F5344CB8AC3E}">
        <p14:creationId xmlns:p14="http://schemas.microsoft.com/office/powerpoint/2010/main" val="2922946510"/>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37577" y="920348"/>
            <a:ext cx="8189719" cy="4876866"/>
          </a:xfrm>
        </p:spPr>
        <p:txBody>
          <a:bodyPr/>
          <a:lstStyle/>
          <a:p>
            <a:pPr>
              <a:lnSpc>
                <a:spcPct val="100000"/>
              </a:lnSpc>
              <a:spcAft>
                <a:spcPts val="1200"/>
              </a:spcAft>
            </a:pPr>
            <a:r>
              <a:rPr lang="en-US" sz="2000" dirty="0"/>
              <a:t>Reference loads for the </a:t>
            </a:r>
            <a:r>
              <a:rPr lang="en-US" sz="2000" dirty="0" smtClean="0"/>
              <a:t>PTR </a:t>
            </a:r>
            <a:r>
              <a:rPr lang="en-US" sz="2000" dirty="0"/>
              <a:t>impact estimates </a:t>
            </a:r>
            <a:r>
              <a:rPr lang="en-US" sz="2000" dirty="0" smtClean="0"/>
              <a:t>were </a:t>
            </a:r>
            <a:r>
              <a:rPr lang="en-US" sz="2000" dirty="0"/>
              <a:t>calculated using a </a:t>
            </a:r>
            <a:r>
              <a:rPr lang="en-US" sz="2000" u="sng" dirty="0"/>
              <a:t>matched control group</a:t>
            </a:r>
            <a:r>
              <a:rPr lang="en-US" sz="2000" dirty="0"/>
              <a:t> drawn from the non-participant population</a:t>
            </a:r>
          </a:p>
          <a:p>
            <a:pPr>
              <a:lnSpc>
                <a:spcPct val="100000"/>
              </a:lnSpc>
              <a:spcBef>
                <a:spcPts val="0"/>
              </a:spcBef>
              <a:spcAft>
                <a:spcPts val="1200"/>
              </a:spcAft>
            </a:pPr>
            <a:r>
              <a:rPr lang="en-US" sz="2000" u="sng" dirty="0" smtClean="0"/>
              <a:t>Control </a:t>
            </a:r>
            <a:r>
              <a:rPr lang="en-US" sz="2000" u="sng" dirty="0"/>
              <a:t>group was selected using </a:t>
            </a:r>
            <a:r>
              <a:rPr lang="en-US" sz="2000" u="sng" dirty="0" smtClean="0"/>
              <a:t>propensity </a:t>
            </a:r>
            <a:r>
              <a:rPr lang="en-US" sz="2000" u="sng" dirty="0"/>
              <a:t>score </a:t>
            </a:r>
            <a:r>
              <a:rPr lang="en-US" sz="2000" u="sng" dirty="0" smtClean="0"/>
              <a:t>matching</a:t>
            </a:r>
            <a:r>
              <a:rPr lang="en-US" sz="2000" dirty="0" smtClean="0"/>
              <a:t> </a:t>
            </a:r>
            <a:r>
              <a:rPr lang="en-US" sz="2000" dirty="0"/>
              <a:t>to find non-participant customers who had similar load shapes </a:t>
            </a:r>
            <a:r>
              <a:rPr lang="en-US" sz="2000" dirty="0" smtClean="0"/>
              <a:t>to PTR </a:t>
            </a:r>
            <a:r>
              <a:rPr lang="en-US" sz="2000" dirty="0"/>
              <a:t>customers </a:t>
            </a:r>
            <a:r>
              <a:rPr lang="en-US" sz="2000" dirty="0" smtClean="0"/>
              <a:t>on proxy event days (within </a:t>
            </a:r>
            <a:r>
              <a:rPr lang="en-US" sz="2000" dirty="0"/>
              <a:t>the same weather station </a:t>
            </a:r>
            <a:r>
              <a:rPr lang="en-US" sz="2000" dirty="0" smtClean="0"/>
              <a:t>area and average daily energy use quartile)</a:t>
            </a:r>
          </a:p>
          <a:p>
            <a:pPr lvl="1">
              <a:lnSpc>
                <a:spcPct val="100000"/>
              </a:lnSpc>
              <a:spcAft>
                <a:spcPts val="1200"/>
              </a:spcAft>
            </a:pPr>
            <a:r>
              <a:rPr lang="en-US" dirty="0" smtClean="0"/>
              <a:t>Probit model matching variables: </a:t>
            </a:r>
            <a:r>
              <a:rPr lang="en-US" dirty="0"/>
              <a:t>Average Daily kWh, </a:t>
            </a:r>
            <a:r>
              <a:rPr lang="en-US" dirty="0" smtClean="0"/>
              <a:t>Hourly kWh: 11 AM to 9 PM </a:t>
            </a:r>
          </a:p>
          <a:p>
            <a:pPr lvl="1">
              <a:lnSpc>
                <a:spcPct val="100000"/>
              </a:lnSpc>
              <a:spcAft>
                <a:spcPts val="1200"/>
              </a:spcAft>
            </a:pPr>
            <a:r>
              <a:rPr lang="en-US" dirty="0" smtClean="0"/>
              <a:t>The </a:t>
            </a:r>
            <a:r>
              <a:rPr lang="en-US" dirty="0"/>
              <a:t>analysis included the </a:t>
            </a:r>
            <a:r>
              <a:rPr lang="en-US" u="sng" dirty="0"/>
              <a:t>entire population of </a:t>
            </a:r>
            <a:r>
              <a:rPr lang="en-US" u="sng" dirty="0" smtClean="0"/>
              <a:t>PTR customers</a:t>
            </a:r>
            <a:r>
              <a:rPr lang="en-US" dirty="0" smtClean="0"/>
              <a:t> (Not </a:t>
            </a:r>
            <a:r>
              <a:rPr lang="en-US" dirty="0"/>
              <a:t>based on a </a:t>
            </a:r>
            <a:r>
              <a:rPr lang="en-US" dirty="0" smtClean="0"/>
              <a:t>sample)</a:t>
            </a:r>
            <a:endParaRPr lang="en-US" dirty="0"/>
          </a:p>
          <a:p>
            <a:pPr lvl="1">
              <a:lnSpc>
                <a:spcPct val="100000"/>
              </a:lnSpc>
              <a:spcAft>
                <a:spcPts val="1200"/>
              </a:spcAft>
            </a:pPr>
            <a:r>
              <a:rPr lang="en-US" dirty="0" smtClean="0"/>
              <a:t>A </a:t>
            </a:r>
            <a:r>
              <a:rPr lang="en-US" u="sng" dirty="0" smtClean="0"/>
              <a:t>sample of SCE’s </a:t>
            </a:r>
            <a:r>
              <a:rPr lang="en-US" u="sng" dirty="0"/>
              <a:t>residential non-participant population </a:t>
            </a:r>
            <a:r>
              <a:rPr lang="en-US" dirty="0"/>
              <a:t>was used as a pool for matching (approximately </a:t>
            </a:r>
            <a:r>
              <a:rPr lang="en-US" dirty="0" smtClean="0"/>
              <a:t>1.8M </a:t>
            </a:r>
            <a:r>
              <a:rPr lang="en-US" dirty="0"/>
              <a:t>customers)</a:t>
            </a:r>
          </a:p>
          <a:p>
            <a:pPr>
              <a:lnSpc>
                <a:spcPct val="100000"/>
              </a:lnSpc>
              <a:spcAft>
                <a:spcPts val="1200"/>
              </a:spcAft>
            </a:pPr>
            <a:r>
              <a:rPr lang="en-US" sz="2000" dirty="0"/>
              <a:t>Load impact estimates were based on </a:t>
            </a:r>
            <a:r>
              <a:rPr lang="en-US" sz="2000" dirty="0" smtClean="0"/>
              <a:t>a </a:t>
            </a:r>
            <a:r>
              <a:rPr lang="en-US" sz="2000" u="sng" dirty="0" smtClean="0"/>
              <a:t>difference-in-difference analysis</a:t>
            </a:r>
            <a:r>
              <a:rPr lang="en-US" sz="2000" dirty="0" smtClean="0"/>
              <a:t> </a:t>
            </a:r>
          </a:p>
          <a:p>
            <a:pPr lvl="1">
              <a:lnSpc>
                <a:spcPct val="100000"/>
              </a:lnSpc>
              <a:spcAft>
                <a:spcPts val="1200"/>
              </a:spcAft>
            </a:pPr>
            <a:r>
              <a:rPr lang="en-US" dirty="0" smtClean="0"/>
              <a:t>Difference </a:t>
            </a:r>
            <a:r>
              <a:rPr lang="en-US" dirty="0"/>
              <a:t>in loads for the participant and control group customers on the event day minus the difference in load between the two groups on similar, nonevent </a:t>
            </a:r>
            <a:r>
              <a:rPr lang="en-US" dirty="0" smtClean="0"/>
              <a:t>days</a:t>
            </a:r>
            <a:endParaRPr lang="en-US" dirty="0"/>
          </a:p>
        </p:txBody>
      </p:sp>
      <p:sp>
        <p:nvSpPr>
          <p:cNvPr id="3" name="Slide Number Placeholder 2"/>
          <p:cNvSpPr>
            <a:spLocks noGrp="1"/>
          </p:cNvSpPr>
          <p:nvPr>
            <p:ph type="sldNum" sz="quarter" idx="16"/>
          </p:nvPr>
        </p:nvSpPr>
        <p:spPr/>
        <p:txBody>
          <a:bodyPr/>
          <a:lstStyle/>
          <a:p>
            <a:fld id="{9BD6FA6A-A86D-4D06-AFF9-1E656D8048A1}" type="slidenum">
              <a:rPr lang="en-GB" smtClean="0"/>
              <a:pPr/>
              <a:t>7</a:t>
            </a:fld>
            <a:endParaRPr lang="en-GB"/>
          </a:p>
        </p:txBody>
      </p:sp>
      <p:sp>
        <p:nvSpPr>
          <p:cNvPr id="4" name="Title 3"/>
          <p:cNvSpPr>
            <a:spLocks noGrp="1"/>
          </p:cNvSpPr>
          <p:nvPr>
            <p:ph type="title"/>
          </p:nvPr>
        </p:nvSpPr>
        <p:spPr>
          <a:xfrm>
            <a:off x="431341" y="9384"/>
            <a:ext cx="8235915" cy="676706"/>
          </a:xfrm>
        </p:spPr>
        <p:txBody>
          <a:bodyPr/>
          <a:lstStyle/>
          <a:p>
            <a:r>
              <a:rPr lang="en-US" dirty="0" smtClean="0"/>
              <a:t>Overview of ex post analysis methodology</a:t>
            </a:r>
            <a:endParaRPr lang="en-US" dirty="0"/>
          </a:p>
        </p:txBody>
      </p:sp>
    </p:spTree>
    <p:extLst>
      <p:ext uri="{BB962C8B-B14F-4D97-AF65-F5344CB8AC3E}">
        <p14:creationId xmlns:p14="http://schemas.microsoft.com/office/powerpoint/2010/main" val="875691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Ex Post Results</a:t>
            </a:r>
            <a:endParaRPr lang="en-US" dirty="0"/>
          </a:p>
        </p:txBody>
      </p:sp>
      <p:sp>
        <p:nvSpPr>
          <p:cNvPr id="3" name="Slide Number Placeholder 2"/>
          <p:cNvSpPr>
            <a:spLocks noGrp="1"/>
          </p:cNvSpPr>
          <p:nvPr>
            <p:ph type="sldNum" sz="quarter" idx="12"/>
          </p:nvPr>
        </p:nvSpPr>
        <p:spPr/>
        <p:txBody>
          <a:bodyPr/>
          <a:lstStyle/>
          <a:p>
            <a:fld id="{9BD6FA6A-A86D-4D06-AFF9-1E656D8048A1}" type="slidenum">
              <a:rPr lang="en-GB" smtClean="0"/>
              <a:pPr/>
              <a:t>8</a:t>
            </a:fld>
            <a:endParaRPr lang="en-GB"/>
          </a:p>
        </p:txBody>
      </p:sp>
    </p:spTree>
    <p:extLst>
      <p:ext uri="{BB962C8B-B14F-4D97-AF65-F5344CB8AC3E}">
        <p14:creationId xmlns:p14="http://schemas.microsoft.com/office/powerpoint/2010/main" val="1644029808"/>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85" y="32"/>
            <a:ext cx="8235915" cy="676706"/>
          </a:xfrm>
        </p:spPr>
        <p:txBody>
          <a:bodyPr/>
          <a:lstStyle/>
          <a:p>
            <a:r>
              <a:rPr lang="en-US" dirty="0" smtClean="0"/>
              <a:t>Average event ex post load impact estimates </a:t>
            </a:r>
            <a:r>
              <a:rPr lang="en-US" dirty="0"/>
              <a:t>(2-6 PM</a:t>
            </a:r>
            <a:r>
              <a:rPr lang="en-US" dirty="0" smtClean="0"/>
              <a:t>)</a:t>
            </a:r>
            <a:endParaRPr lang="en-US" dirty="0"/>
          </a:p>
        </p:txBody>
      </p:sp>
      <p:sp>
        <p:nvSpPr>
          <p:cNvPr id="4" name="Content Placeholder 3"/>
          <p:cNvSpPr>
            <a:spLocks noGrp="1"/>
          </p:cNvSpPr>
          <p:nvPr>
            <p:ph idx="1"/>
          </p:nvPr>
        </p:nvSpPr>
        <p:spPr>
          <a:xfrm>
            <a:off x="448208" y="2754711"/>
            <a:ext cx="8238591" cy="3209738"/>
          </a:xfrm>
        </p:spPr>
        <p:txBody>
          <a:bodyPr>
            <a:noAutofit/>
          </a:bodyPr>
          <a:lstStyle/>
          <a:p>
            <a:pPr>
              <a:lnSpc>
                <a:spcPct val="100000"/>
              </a:lnSpc>
              <a:spcAft>
                <a:spcPts val="1200"/>
              </a:spcAft>
            </a:pPr>
            <a:r>
              <a:rPr lang="en-US" sz="1700" dirty="0" smtClean="0"/>
              <a:t>Opt-in PTR load </a:t>
            </a:r>
            <a:r>
              <a:rPr lang="en-US" sz="1700" dirty="0"/>
              <a:t>impacts were similar to the </a:t>
            </a:r>
            <a:r>
              <a:rPr lang="en-US" sz="1700" dirty="0" smtClean="0"/>
              <a:t>2014 impacts</a:t>
            </a:r>
          </a:p>
          <a:p>
            <a:pPr>
              <a:lnSpc>
                <a:spcPct val="100000"/>
              </a:lnSpc>
              <a:spcAft>
                <a:spcPts val="1200"/>
              </a:spcAft>
            </a:pPr>
            <a:r>
              <a:rPr lang="en-US" sz="1700" dirty="0" smtClean="0"/>
              <a:t>PCT </a:t>
            </a:r>
            <a:r>
              <a:rPr lang="en-US" sz="1700" dirty="0"/>
              <a:t>average load impacts per customer </a:t>
            </a:r>
            <a:r>
              <a:rPr lang="en-US" sz="1700" u="sng" dirty="0" smtClean="0"/>
              <a:t>increased </a:t>
            </a:r>
            <a:r>
              <a:rPr lang="en-US" sz="1700" u="sng" dirty="0"/>
              <a:t>by </a:t>
            </a:r>
            <a:r>
              <a:rPr lang="en-US" sz="1700" u="sng" dirty="0" smtClean="0"/>
              <a:t>30%</a:t>
            </a:r>
            <a:r>
              <a:rPr lang="en-US" sz="1700" dirty="0" smtClean="0"/>
              <a:t> compared to 2014</a:t>
            </a:r>
            <a:endParaRPr lang="en-US" sz="1700" dirty="0"/>
          </a:p>
          <a:p>
            <a:pPr lvl="1">
              <a:lnSpc>
                <a:spcPct val="100000"/>
              </a:lnSpc>
              <a:spcAft>
                <a:spcPts val="1200"/>
              </a:spcAft>
            </a:pPr>
            <a:r>
              <a:rPr lang="en-US" sz="1500" dirty="0" smtClean="0">
                <a:solidFill>
                  <a:schemeClr val="tx1"/>
                </a:solidFill>
                <a:latin typeface="+mn-lt"/>
                <a:cs typeface="Arial" pitchFamily="34" charset="0"/>
              </a:rPr>
              <a:t>Reference </a:t>
            </a:r>
            <a:r>
              <a:rPr lang="en-US" sz="1500" dirty="0">
                <a:solidFill>
                  <a:schemeClr val="tx1"/>
                </a:solidFill>
                <a:latin typeface="+mn-lt"/>
                <a:cs typeface="Arial" pitchFamily="34" charset="0"/>
              </a:rPr>
              <a:t>loads </a:t>
            </a:r>
            <a:r>
              <a:rPr lang="en-US" sz="1500" dirty="0" smtClean="0">
                <a:solidFill>
                  <a:schemeClr val="tx1"/>
                </a:solidFill>
                <a:latin typeface="+mn-lt"/>
                <a:cs typeface="Arial" pitchFamily="34" charset="0"/>
              </a:rPr>
              <a:t>increased </a:t>
            </a:r>
            <a:r>
              <a:rPr lang="en-US" sz="1500" dirty="0">
                <a:solidFill>
                  <a:schemeClr val="tx1"/>
                </a:solidFill>
                <a:latin typeface="+mn-lt"/>
                <a:cs typeface="Arial" pitchFamily="34" charset="0"/>
              </a:rPr>
              <a:t>by </a:t>
            </a:r>
            <a:r>
              <a:rPr lang="en-US" sz="1500" dirty="0" smtClean="0">
                <a:solidFill>
                  <a:schemeClr val="tx1"/>
                </a:solidFill>
                <a:latin typeface="+mn-lt"/>
                <a:cs typeface="Arial" pitchFamily="34" charset="0"/>
              </a:rPr>
              <a:t>approximately 3% </a:t>
            </a:r>
            <a:r>
              <a:rPr lang="en-US" sz="1500" dirty="0">
                <a:solidFill>
                  <a:schemeClr val="tx1"/>
                </a:solidFill>
                <a:latin typeface="+mn-lt"/>
                <a:cs typeface="Arial" pitchFamily="34" charset="0"/>
              </a:rPr>
              <a:t>in </a:t>
            </a:r>
            <a:r>
              <a:rPr lang="en-US" sz="1500" dirty="0" smtClean="0">
                <a:solidFill>
                  <a:schemeClr val="tx1"/>
                </a:solidFill>
                <a:latin typeface="+mn-lt"/>
                <a:cs typeface="Arial" pitchFamily="34" charset="0"/>
              </a:rPr>
              <a:t>2015 </a:t>
            </a:r>
            <a:r>
              <a:rPr lang="en-US" sz="1500" dirty="0">
                <a:solidFill>
                  <a:schemeClr val="tx1"/>
                </a:solidFill>
                <a:latin typeface="+mn-lt"/>
                <a:cs typeface="Arial" pitchFamily="34" charset="0"/>
              </a:rPr>
              <a:t>compared to </a:t>
            </a:r>
            <a:r>
              <a:rPr lang="en-US" sz="1500" dirty="0" smtClean="0">
                <a:solidFill>
                  <a:schemeClr val="tx1"/>
                </a:solidFill>
                <a:latin typeface="+mn-lt"/>
                <a:cs typeface="Arial" pitchFamily="34" charset="0"/>
              </a:rPr>
              <a:t>2014</a:t>
            </a:r>
          </a:p>
          <a:p>
            <a:pPr lvl="1">
              <a:lnSpc>
                <a:spcPct val="100000"/>
              </a:lnSpc>
              <a:spcAft>
                <a:spcPts val="1200"/>
              </a:spcAft>
            </a:pPr>
            <a:r>
              <a:rPr lang="en-US" sz="1500" dirty="0" smtClean="0">
                <a:solidFill>
                  <a:schemeClr val="tx1"/>
                </a:solidFill>
                <a:latin typeface="+mn-lt"/>
                <a:cs typeface="Arial" pitchFamily="34" charset="0"/>
              </a:rPr>
              <a:t>Average heat buildup 80.4 </a:t>
            </a:r>
            <a:r>
              <a:rPr lang="en-US" sz="1500" dirty="0" smtClean="0">
                <a:solidFill>
                  <a:schemeClr val="tx1"/>
                </a:solidFill>
                <a:ea typeface="Times New Roman"/>
                <a:cs typeface="Times New Roman"/>
              </a:rPr>
              <a:t>°</a:t>
            </a:r>
            <a:r>
              <a:rPr lang="en-US" sz="1500" dirty="0">
                <a:solidFill>
                  <a:schemeClr val="tx1"/>
                </a:solidFill>
                <a:cs typeface="Arial" pitchFamily="34" charset="0"/>
              </a:rPr>
              <a:t>F</a:t>
            </a:r>
            <a:r>
              <a:rPr lang="en-US" sz="1500" dirty="0" smtClean="0">
                <a:solidFill>
                  <a:schemeClr val="tx1"/>
                </a:solidFill>
                <a:latin typeface="+mn-lt"/>
                <a:cs typeface="Arial" pitchFamily="34" charset="0"/>
              </a:rPr>
              <a:t> in 2015 compared to 77.8 </a:t>
            </a:r>
            <a:r>
              <a:rPr lang="en-US" sz="1500" dirty="0">
                <a:solidFill>
                  <a:schemeClr val="tx1"/>
                </a:solidFill>
                <a:ea typeface="Times New Roman"/>
                <a:cs typeface="Times New Roman"/>
              </a:rPr>
              <a:t>°F</a:t>
            </a:r>
            <a:r>
              <a:rPr lang="en-US" sz="1500" dirty="0" smtClean="0">
                <a:solidFill>
                  <a:schemeClr val="tx1"/>
                </a:solidFill>
                <a:latin typeface="+mn-lt"/>
                <a:cs typeface="Arial" pitchFamily="34" charset="0"/>
              </a:rPr>
              <a:t> in 2014</a:t>
            </a:r>
            <a:endParaRPr lang="en-US" sz="1500" dirty="0">
              <a:solidFill>
                <a:schemeClr val="tx1"/>
              </a:solidFill>
              <a:latin typeface="+mn-lt"/>
              <a:cs typeface="Arial" pitchFamily="34" charset="0"/>
            </a:endParaRPr>
          </a:p>
          <a:p>
            <a:pPr lvl="1">
              <a:lnSpc>
                <a:spcPct val="100000"/>
              </a:lnSpc>
              <a:spcAft>
                <a:spcPts val="1200"/>
              </a:spcAft>
            </a:pPr>
            <a:r>
              <a:rPr lang="en-US" sz="1500" dirty="0" smtClean="0">
                <a:solidFill>
                  <a:schemeClr val="tx1"/>
                </a:solidFill>
                <a:latin typeface="+mn-lt"/>
                <a:cs typeface="Arial" pitchFamily="34" charset="0"/>
              </a:rPr>
              <a:t>Significant customer turnover between years (46% of 2014 PCT customers left the program before 2015, 44% of customers in 2015 were new to the program)</a:t>
            </a:r>
          </a:p>
          <a:p>
            <a:pPr lvl="1">
              <a:lnSpc>
                <a:spcPct val="100000"/>
              </a:lnSpc>
              <a:spcAft>
                <a:spcPts val="1200"/>
              </a:spcAft>
            </a:pPr>
            <a:r>
              <a:rPr lang="en-US" sz="1500" dirty="0" smtClean="0">
                <a:solidFill>
                  <a:schemeClr val="tx1"/>
                </a:solidFill>
                <a:latin typeface="+mn-lt"/>
                <a:cs typeface="Arial" pitchFamily="34" charset="0"/>
              </a:rPr>
              <a:t>Resolved </a:t>
            </a:r>
            <a:r>
              <a:rPr lang="en-US" sz="1500" dirty="0">
                <a:solidFill>
                  <a:schemeClr val="tx1"/>
                </a:solidFill>
                <a:latin typeface="+mn-lt"/>
                <a:cs typeface="Arial" pitchFamily="34" charset="0"/>
              </a:rPr>
              <a:t>NEM </a:t>
            </a:r>
            <a:r>
              <a:rPr lang="en-US" sz="1500" dirty="0" smtClean="0">
                <a:solidFill>
                  <a:schemeClr val="tx1"/>
                </a:solidFill>
                <a:latin typeface="+mn-lt"/>
                <a:cs typeface="Arial" pitchFamily="34" charset="0"/>
              </a:rPr>
              <a:t>customer missing data issue from prior years (NEM 16% of PCT population)</a:t>
            </a:r>
            <a:endParaRPr lang="en-US" sz="1500" dirty="0">
              <a:solidFill>
                <a:schemeClr val="tx1"/>
              </a:solidFill>
              <a:latin typeface="+mn-lt"/>
              <a:cs typeface="Arial" pitchFamily="34" charset="0"/>
            </a:endParaRPr>
          </a:p>
          <a:p>
            <a:pPr>
              <a:lnSpc>
                <a:spcPct val="100000"/>
              </a:lnSpc>
              <a:spcAft>
                <a:spcPts val="1200"/>
              </a:spcAft>
            </a:pPr>
            <a:r>
              <a:rPr lang="en-US" sz="1700" b="1" dirty="0" smtClean="0"/>
              <a:t>Note</a:t>
            </a:r>
            <a:r>
              <a:rPr lang="en-US" sz="1700" b="1" dirty="0"/>
              <a:t>: </a:t>
            </a:r>
            <a:r>
              <a:rPr lang="en-US" sz="1700" dirty="0"/>
              <a:t>For each event day, if a PTR participant was also activated for SDP – SCE’s AC cycling program – that participant was removed from the ex post load impact estimates for PTR in order to avoid overestimating PTR </a:t>
            </a:r>
            <a:r>
              <a:rPr lang="en-US" sz="1700" dirty="0" smtClean="0"/>
              <a:t>impacts</a:t>
            </a:r>
            <a:endParaRPr lang="en-US" sz="1700" dirty="0"/>
          </a:p>
        </p:txBody>
      </p:sp>
      <p:sp>
        <p:nvSpPr>
          <p:cNvPr id="6" name="Slide Number Placeholder 5"/>
          <p:cNvSpPr>
            <a:spLocks noGrp="1"/>
          </p:cNvSpPr>
          <p:nvPr>
            <p:ph type="sldNum" sz="quarter" idx="12"/>
          </p:nvPr>
        </p:nvSpPr>
        <p:spPr/>
        <p:txBody>
          <a:bodyPr/>
          <a:lstStyle/>
          <a:p>
            <a:fld id="{276DE07D-12F9-FF40-B07B-9B015B6B1FBE}" type="slidenum">
              <a:rPr lang="en-US" smtClean="0"/>
              <a:pPr/>
              <a:t>9</a:t>
            </a:fld>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1949848127"/>
              </p:ext>
            </p:extLst>
          </p:nvPr>
        </p:nvGraphicFramePr>
        <p:xfrm>
          <a:off x="435728" y="851569"/>
          <a:ext cx="8272544" cy="1720184"/>
        </p:xfrm>
        <a:graphic>
          <a:graphicData uri="http://schemas.openxmlformats.org/drawingml/2006/table">
            <a:tbl>
              <a:tblPr firstRow="1" firstCol="1" bandRow="1"/>
              <a:tblGrid>
                <a:gridCol w="1034068"/>
                <a:gridCol w="1034068"/>
                <a:gridCol w="1034068"/>
                <a:gridCol w="1034068"/>
                <a:gridCol w="1034068"/>
                <a:gridCol w="1034068"/>
                <a:gridCol w="1034068"/>
                <a:gridCol w="1034068"/>
              </a:tblGrid>
              <a:tr h="955658">
                <a:tc>
                  <a:txBody>
                    <a:bodyPr/>
                    <a:lstStyle/>
                    <a:p>
                      <a:pPr marL="0" marR="0" algn="ctr">
                        <a:lnSpc>
                          <a:spcPct val="115000"/>
                        </a:lnSpc>
                        <a:spcBef>
                          <a:spcPts val="0"/>
                        </a:spcBef>
                        <a:spcAft>
                          <a:spcPts val="0"/>
                        </a:spcAft>
                      </a:pPr>
                      <a:r>
                        <a:rPr lang="en-US" sz="1200" b="1" dirty="0">
                          <a:solidFill>
                            <a:srgbClr val="FFFFFF"/>
                          </a:solidFill>
                          <a:effectLst/>
                          <a:latin typeface="Arial"/>
                          <a:ea typeface="Times New Roman"/>
                          <a:cs typeface="Times New Roman"/>
                        </a:rPr>
                        <a:t>Participant Group</a:t>
                      </a:r>
                      <a:endParaRPr lang="en-US" sz="18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D"/>
                    </a:solidFill>
                  </a:tcPr>
                </a:tc>
                <a:tc>
                  <a:txBody>
                    <a:bodyPr/>
                    <a:lstStyle/>
                    <a:p>
                      <a:pPr marL="0" marR="0" algn="ctr">
                        <a:lnSpc>
                          <a:spcPct val="115000"/>
                        </a:lnSpc>
                        <a:spcBef>
                          <a:spcPts val="0"/>
                        </a:spcBef>
                        <a:spcAft>
                          <a:spcPts val="0"/>
                        </a:spcAft>
                      </a:pPr>
                      <a:r>
                        <a:rPr lang="en-US" sz="1200" b="1" dirty="0">
                          <a:solidFill>
                            <a:srgbClr val="FFFFFF"/>
                          </a:solidFill>
                          <a:effectLst/>
                          <a:latin typeface="Arial"/>
                          <a:ea typeface="Times New Roman"/>
                          <a:cs typeface="Times New Roman"/>
                        </a:rPr>
                        <a:t>Number of Customers</a:t>
                      </a:r>
                      <a:endParaRPr lang="en-US" sz="1800" dirty="0">
                        <a:effectLst/>
                        <a:latin typeface="Calibri"/>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D"/>
                    </a:solidFill>
                  </a:tcPr>
                </a:tc>
                <a:tc>
                  <a:txBody>
                    <a:bodyPr/>
                    <a:lstStyle/>
                    <a:p>
                      <a:pPr marL="0" marR="0" algn="ctr">
                        <a:lnSpc>
                          <a:spcPct val="115000"/>
                        </a:lnSpc>
                        <a:spcBef>
                          <a:spcPts val="0"/>
                        </a:spcBef>
                        <a:spcAft>
                          <a:spcPts val="0"/>
                        </a:spcAft>
                      </a:pPr>
                      <a:r>
                        <a:rPr lang="en-US" sz="1200" b="1" dirty="0">
                          <a:solidFill>
                            <a:srgbClr val="FFFFFF"/>
                          </a:solidFill>
                          <a:effectLst/>
                          <a:latin typeface="Arial"/>
                          <a:ea typeface="Times New Roman"/>
                          <a:cs typeface="Times New Roman"/>
                        </a:rPr>
                        <a:t>Avg. Reference Load (kW)</a:t>
                      </a:r>
                      <a:endParaRPr lang="en-US" sz="1800" dirty="0">
                        <a:effectLst/>
                        <a:latin typeface="Calibri"/>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D"/>
                    </a:solidFill>
                  </a:tcPr>
                </a:tc>
                <a:tc>
                  <a:txBody>
                    <a:bodyPr/>
                    <a:lstStyle/>
                    <a:p>
                      <a:pPr marL="0" marR="0" algn="ctr">
                        <a:lnSpc>
                          <a:spcPct val="115000"/>
                        </a:lnSpc>
                        <a:spcBef>
                          <a:spcPts val="0"/>
                        </a:spcBef>
                        <a:spcAft>
                          <a:spcPts val="0"/>
                        </a:spcAft>
                      </a:pPr>
                      <a:r>
                        <a:rPr lang="en-US" sz="1200" b="1" dirty="0">
                          <a:solidFill>
                            <a:srgbClr val="FFFFFF"/>
                          </a:solidFill>
                          <a:effectLst/>
                          <a:latin typeface="Arial"/>
                          <a:ea typeface="Times New Roman"/>
                          <a:cs typeface="Times New Roman"/>
                        </a:rPr>
                        <a:t>Avg. Load w/ DR (kW)</a:t>
                      </a:r>
                      <a:endParaRPr lang="en-US" sz="1800" dirty="0">
                        <a:effectLst/>
                        <a:latin typeface="Calibri"/>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D"/>
                    </a:solidFill>
                  </a:tcPr>
                </a:tc>
                <a:tc>
                  <a:txBody>
                    <a:bodyPr/>
                    <a:lstStyle/>
                    <a:p>
                      <a:pPr marL="0" marR="0" algn="ctr">
                        <a:lnSpc>
                          <a:spcPct val="115000"/>
                        </a:lnSpc>
                        <a:spcBef>
                          <a:spcPts val="0"/>
                        </a:spcBef>
                        <a:spcAft>
                          <a:spcPts val="0"/>
                        </a:spcAft>
                      </a:pPr>
                      <a:r>
                        <a:rPr lang="en-US" sz="1200" b="1" dirty="0">
                          <a:solidFill>
                            <a:srgbClr val="FFFFFF"/>
                          </a:solidFill>
                          <a:effectLst/>
                          <a:latin typeface="Arial"/>
                          <a:ea typeface="Times New Roman"/>
                          <a:cs typeface="Times New Roman"/>
                        </a:rPr>
                        <a:t>Avg. Load Impact (kW)</a:t>
                      </a:r>
                      <a:endParaRPr lang="en-US" sz="1800" dirty="0">
                        <a:effectLst/>
                        <a:latin typeface="Calibri"/>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D"/>
                    </a:solidFill>
                  </a:tcPr>
                </a:tc>
                <a:tc>
                  <a:txBody>
                    <a:bodyPr/>
                    <a:lstStyle/>
                    <a:p>
                      <a:pPr marL="0" marR="0" algn="ctr">
                        <a:lnSpc>
                          <a:spcPct val="115000"/>
                        </a:lnSpc>
                        <a:spcBef>
                          <a:spcPts val="0"/>
                        </a:spcBef>
                        <a:spcAft>
                          <a:spcPts val="0"/>
                        </a:spcAft>
                      </a:pPr>
                      <a:r>
                        <a:rPr lang="en-US" sz="1200" b="1" dirty="0">
                          <a:solidFill>
                            <a:srgbClr val="FFFFFF"/>
                          </a:solidFill>
                          <a:effectLst/>
                          <a:latin typeface="Arial"/>
                          <a:ea typeface="Times New Roman"/>
                          <a:cs typeface="Times New Roman"/>
                        </a:rPr>
                        <a:t>% Load Impact</a:t>
                      </a:r>
                      <a:endParaRPr lang="en-US" sz="1800" dirty="0">
                        <a:effectLst/>
                        <a:latin typeface="Calibri"/>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D"/>
                    </a:solidFill>
                  </a:tcPr>
                </a:tc>
                <a:tc>
                  <a:txBody>
                    <a:bodyPr/>
                    <a:lstStyle/>
                    <a:p>
                      <a:pPr marL="0" marR="0" algn="ctr">
                        <a:lnSpc>
                          <a:spcPct val="115000"/>
                        </a:lnSpc>
                        <a:spcBef>
                          <a:spcPts val="0"/>
                        </a:spcBef>
                        <a:spcAft>
                          <a:spcPts val="0"/>
                        </a:spcAft>
                      </a:pPr>
                      <a:r>
                        <a:rPr lang="en-US" sz="1200" b="1">
                          <a:solidFill>
                            <a:srgbClr val="FFFFFF"/>
                          </a:solidFill>
                          <a:effectLst/>
                          <a:latin typeface="Arial"/>
                          <a:ea typeface="Times New Roman"/>
                          <a:cs typeface="Times New Roman"/>
                        </a:rPr>
                        <a:t>Aggregate Load Impact (MW)</a:t>
                      </a:r>
                      <a:endParaRPr lang="en-US" sz="1800">
                        <a:effectLst/>
                        <a:latin typeface="Calibri"/>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D"/>
                    </a:solidFill>
                  </a:tcPr>
                </a:tc>
                <a:tc>
                  <a:txBody>
                    <a:bodyPr/>
                    <a:lstStyle/>
                    <a:p>
                      <a:pPr marL="0" marR="0" algn="ctr">
                        <a:lnSpc>
                          <a:spcPct val="115000"/>
                        </a:lnSpc>
                        <a:spcBef>
                          <a:spcPts val="0"/>
                        </a:spcBef>
                        <a:spcAft>
                          <a:spcPts val="0"/>
                        </a:spcAft>
                      </a:pPr>
                      <a:r>
                        <a:rPr lang="en-US" sz="1200" b="1" dirty="0">
                          <a:solidFill>
                            <a:srgbClr val="FFFFFF"/>
                          </a:solidFill>
                          <a:effectLst/>
                          <a:latin typeface="Arial"/>
                          <a:ea typeface="Times New Roman"/>
                          <a:cs typeface="Times New Roman"/>
                        </a:rPr>
                        <a:t>Heat Buildup (Avg. °F, 12 AM to 5 PM)</a:t>
                      </a:r>
                      <a:endParaRPr lang="en-US" sz="1800" dirty="0">
                        <a:effectLst/>
                        <a:latin typeface="Calibri"/>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D"/>
                    </a:solidFill>
                  </a:tcPr>
                </a:tc>
              </a:tr>
              <a:tr h="254842">
                <a:tc>
                  <a:txBody>
                    <a:bodyPr/>
                    <a:lstStyle/>
                    <a:p>
                      <a:pPr marL="0" marR="0">
                        <a:lnSpc>
                          <a:spcPct val="115000"/>
                        </a:lnSpc>
                        <a:spcBef>
                          <a:spcPts val="0"/>
                        </a:spcBef>
                        <a:spcAft>
                          <a:spcPts val="0"/>
                        </a:spcAft>
                      </a:pPr>
                      <a:r>
                        <a:rPr lang="en-US" sz="1200">
                          <a:solidFill>
                            <a:srgbClr val="000000"/>
                          </a:solidFill>
                          <a:effectLst/>
                          <a:latin typeface="Arial"/>
                          <a:ea typeface="Times New Roman"/>
                          <a:cs typeface="Times New Roman"/>
                        </a:rPr>
                        <a:t>Opt-in PTR</a:t>
                      </a:r>
                      <a:endParaRPr lang="en-US" sz="1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Arial"/>
                          <a:ea typeface="Times New Roman"/>
                          <a:cs typeface="Times New Roman"/>
                        </a:rPr>
                        <a:t>324,681</a:t>
                      </a:r>
                      <a:endParaRPr lang="en-US" sz="1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Arial"/>
                          <a:ea typeface="Times New Roman"/>
                          <a:cs typeface="Times New Roman"/>
                        </a:rPr>
                        <a:t>1.86</a:t>
                      </a:r>
                      <a:endParaRPr lang="en-US" sz="1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Arial"/>
                          <a:ea typeface="Times New Roman"/>
                          <a:cs typeface="Times New Roman"/>
                        </a:rPr>
                        <a:t>1.79</a:t>
                      </a:r>
                      <a:endParaRPr lang="en-US" sz="1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Arial"/>
                          <a:ea typeface="Times New Roman"/>
                          <a:cs typeface="Times New Roman"/>
                        </a:rPr>
                        <a:t>0.08</a:t>
                      </a:r>
                      <a:endParaRPr lang="en-US" sz="1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effectLst/>
                          <a:latin typeface="Arial"/>
                          <a:ea typeface="Times New Roman"/>
                          <a:cs typeface="Times New Roman"/>
                        </a:rPr>
                        <a:t>4.1%</a:t>
                      </a:r>
                      <a:endParaRPr lang="en-US" sz="18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Arial"/>
                          <a:ea typeface="Times New Roman"/>
                          <a:cs typeface="Times New Roman"/>
                        </a:rPr>
                        <a:t>24.5</a:t>
                      </a:r>
                      <a:endParaRPr lang="en-US" sz="1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Arial"/>
                          <a:ea typeface="Times New Roman"/>
                          <a:cs typeface="Times New Roman"/>
                        </a:rPr>
                        <a:t>80.4</a:t>
                      </a:r>
                      <a:endParaRPr lang="en-US" sz="1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842">
                <a:tc>
                  <a:txBody>
                    <a:bodyPr/>
                    <a:lstStyle/>
                    <a:p>
                      <a:pPr marL="0" marR="0">
                        <a:lnSpc>
                          <a:spcPct val="115000"/>
                        </a:lnSpc>
                        <a:spcBef>
                          <a:spcPts val="0"/>
                        </a:spcBef>
                        <a:spcAft>
                          <a:spcPts val="0"/>
                        </a:spcAft>
                      </a:pPr>
                      <a:r>
                        <a:rPr lang="en-US" sz="1200">
                          <a:solidFill>
                            <a:srgbClr val="000000"/>
                          </a:solidFill>
                          <a:effectLst/>
                          <a:latin typeface="Arial"/>
                          <a:ea typeface="Times New Roman"/>
                          <a:cs typeface="Times New Roman"/>
                        </a:rPr>
                        <a:t>IHD</a:t>
                      </a:r>
                      <a:endParaRPr lang="en-US" sz="1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Arial"/>
                          <a:ea typeface="Times New Roman"/>
                          <a:cs typeface="Times New Roman"/>
                        </a:rPr>
                        <a:t>634</a:t>
                      </a:r>
                      <a:endParaRPr lang="en-US" sz="1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Arial"/>
                          <a:ea typeface="Times New Roman"/>
                          <a:cs typeface="Times New Roman"/>
                        </a:rPr>
                        <a:t>2.19</a:t>
                      </a:r>
                      <a:endParaRPr lang="en-US" sz="1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Arial"/>
                          <a:ea typeface="Times New Roman"/>
                          <a:cs typeface="Times New Roman"/>
                        </a:rPr>
                        <a:t>2.12</a:t>
                      </a:r>
                      <a:endParaRPr lang="en-US" sz="1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Arial"/>
                          <a:ea typeface="Times New Roman"/>
                          <a:cs typeface="Times New Roman"/>
                        </a:rPr>
                        <a:t>0.07</a:t>
                      </a:r>
                      <a:endParaRPr lang="en-US" sz="1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Arial"/>
                          <a:ea typeface="Times New Roman"/>
                          <a:cs typeface="Times New Roman"/>
                        </a:rPr>
                        <a:t>3.5%</a:t>
                      </a:r>
                      <a:endParaRPr lang="en-US" sz="1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effectLst/>
                          <a:latin typeface="Arial"/>
                          <a:ea typeface="Times New Roman"/>
                          <a:cs typeface="Times New Roman"/>
                        </a:rPr>
                        <a:t>0.05</a:t>
                      </a:r>
                      <a:endParaRPr lang="en-US" sz="18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Arial"/>
                          <a:ea typeface="Times New Roman"/>
                          <a:cs typeface="Times New Roman"/>
                        </a:rPr>
                        <a:t>81.3</a:t>
                      </a:r>
                      <a:endParaRPr lang="en-US" sz="1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842">
                <a:tc>
                  <a:txBody>
                    <a:bodyPr/>
                    <a:lstStyle/>
                    <a:p>
                      <a:pPr marL="0" marR="0">
                        <a:lnSpc>
                          <a:spcPct val="115000"/>
                        </a:lnSpc>
                        <a:spcBef>
                          <a:spcPts val="0"/>
                        </a:spcBef>
                        <a:spcAft>
                          <a:spcPts val="0"/>
                        </a:spcAft>
                      </a:pPr>
                      <a:r>
                        <a:rPr lang="en-US" sz="1200">
                          <a:solidFill>
                            <a:srgbClr val="000000"/>
                          </a:solidFill>
                          <a:effectLst/>
                          <a:latin typeface="Arial"/>
                          <a:ea typeface="Times New Roman"/>
                          <a:cs typeface="Times New Roman"/>
                        </a:rPr>
                        <a:t>PCT</a:t>
                      </a:r>
                      <a:endParaRPr lang="en-US" sz="1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Arial"/>
                          <a:ea typeface="Times New Roman"/>
                          <a:cs typeface="Times New Roman"/>
                        </a:rPr>
                        <a:t>2,682</a:t>
                      </a:r>
                      <a:endParaRPr lang="en-US" sz="1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Arial"/>
                          <a:ea typeface="Times New Roman"/>
                          <a:cs typeface="Times New Roman"/>
                        </a:rPr>
                        <a:t>2.31</a:t>
                      </a:r>
                      <a:endParaRPr lang="en-US" sz="1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Arial"/>
                          <a:ea typeface="Times New Roman"/>
                          <a:cs typeface="Times New Roman"/>
                        </a:rPr>
                        <a:t>1.53</a:t>
                      </a:r>
                      <a:endParaRPr lang="en-US" sz="1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Arial"/>
                          <a:ea typeface="Times New Roman"/>
                          <a:cs typeface="Times New Roman"/>
                        </a:rPr>
                        <a:t>0.78</a:t>
                      </a:r>
                      <a:endParaRPr lang="en-US" sz="1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Arial"/>
                          <a:ea typeface="Times New Roman"/>
                          <a:cs typeface="Times New Roman"/>
                        </a:rPr>
                        <a:t>34.2%</a:t>
                      </a:r>
                      <a:endParaRPr lang="en-US" sz="1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effectLst/>
                          <a:latin typeface="Arial"/>
                          <a:ea typeface="Times New Roman"/>
                          <a:cs typeface="Times New Roman"/>
                        </a:rPr>
                        <a:t>2.08</a:t>
                      </a:r>
                      <a:endParaRPr lang="en-US" sz="18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effectLst/>
                          <a:latin typeface="Arial"/>
                          <a:ea typeface="Times New Roman"/>
                          <a:cs typeface="Times New Roman"/>
                        </a:rPr>
                        <a:t>80.4</a:t>
                      </a:r>
                      <a:endParaRPr lang="en-US" sz="18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5" name="Rectangle 6"/>
          <p:cNvSpPr>
            <a:spLocks noChangeArrowheads="1"/>
          </p:cNvSpPr>
          <p:nvPr/>
        </p:nvSpPr>
        <p:spPr bwMode="auto">
          <a:xfrm>
            <a:off x="200957" y="6406005"/>
            <a:ext cx="829160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30000" dirty="0" smtClean="0">
                <a:ln>
                  <a:noFill/>
                </a:ln>
                <a:solidFill>
                  <a:schemeClr val="tx1"/>
                </a:solidFill>
                <a:effectLst/>
                <a:latin typeface="Franklin Gothic Book" pitchFamily="34" charset="0"/>
                <a:ea typeface="Times New Roman" pitchFamily="18" charset="0"/>
                <a:cs typeface="Times New Roman" pitchFamily="18" charset="0"/>
                <a:hlinkClick r:id="rId2"/>
              </a:rPr>
              <a:t>[</a:t>
            </a:r>
            <a:r>
              <a:rPr kumimoji="0" lang="en-US" altLang="en-US" sz="1000" b="0" i="0" u="none" strike="noStrike" cap="none" normalizeH="0" baseline="30000" dirty="0" smtClean="0" bmk="">
                <a:ln>
                  <a:noFill/>
                </a:ln>
                <a:solidFill>
                  <a:schemeClr val="tx1"/>
                </a:solidFill>
                <a:effectLst/>
                <a:latin typeface="Franklin Gothic Book" pitchFamily="34" charset="0"/>
                <a:ea typeface="Times New Roman" pitchFamily="18" charset="0"/>
                <a:cs typeface="Times New Roman" pitchFamily="18" charset="0"/>
                <a:hlinkClick r:id="rId2"/>
              </a:rPr>
              <a:t>1]</a:t>
            </a:r>
            <a:r>
              <a:rPr kumimoji="0" lang="en-US" altLang="en-US" sz="1000" b="0" i="0" u="none" strike="noStrike" cap="none" normalizeH="0" baseline="0" dirty="0" smtClean="0">
                <a:ln>
                  <a:noFill/>
                </a:ln>
                <a:solidFill>
                  <a:schemeClr val="tx1"/>
                </a:solidFill>
                <a:effectLst/>
                <a:latin typeface="Franklin Gothic Book" pitchFamily="34" charset="0"/>
                <a:ea typeface="Times New Roman" pitchFamily="18" charset="0"/>
                <a:cs typeface="Times New Roman" pitchFamily="18" charset="0"/>
              </a:rPr>
              <a:t> Average population across all events for the season. SDP customers are excluded from the count on SDP event days, lowering the overall average across all events.</a:t>
            </a:r>
            <a:endParaRPr kumimoji="0" lang="en-US" altLang="en-US"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4253139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Blank">
  <a:themeElements>
    <a:clrScheme name="Nexant_PP">
      <a:dk1>
        <a:srgbClr val="464749"/>
      </a:dk1>
      <a:lt1>
        <a:sysClr val="window" lastClr="FFFFFF"/>
      </a:lt1>
      <a:dk2>
        <a:srgbClr val="0070CD"/>
      </a:dk2>
      <a:lt2>
        <a:srgbClr val="C7C9CB"/>
      </a:lt2>
      <a:accent1>
        <a:srgbClr val="0070CD"/>
      </a:accent1>
      <a:accent2>
        <a:srgbClr val="77BC1F"/>
      </a:accent2>
      <a:accent3>
        <a:srgbClr val="FB9E4C"/>
      </a:accent3>
      <a:accent4>
        <a:srgbClr val="5A5B5E"/>
      </a:accent4>
      <a:accent5>
        <a:srgbClr val="818386"/>
      </a:accent5>
      <a:accent6>
        <a:srgbClr val="FB9E4C"/>
      </a:accent6>
      <a:hlink>
        <a:srgbClr val="77BC1F"/>
      </a:hlink>
      <a:folHlink>
        <a:srgbClr val="77BC1F"/>
      </a:folHlink>
    </a:clrScheme>
    <a:fontScheme name="Nexant">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noAutofit/>
      </a:bodyPr>
      <a:lstStyle>
        <a:defPPr>
          <a:defRPr sz="1800"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8062</TotalTime>
  <Words>2587</Words>
  <Application>Microsoft Office PowerPoint</Application>
  <PresentationFormat>Letter Paper (8.5x11 in)</PresentationFormat>
  <Paragraphs>548</Paragraphs>
  <Slides>32</Slides>
  <Notes>8</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Blank</vt:lpstr>
      <vt:lpstr> 2015 Load Impact Evaluation of Southern California Edison’s Peak Time Rebate Program</vt:lpstr>
      <vt:lpstr>Presentation overview</vt:lpstr>
      <vt:lpstr>Program Overview</vt:lpstr>
      <vt:lpstr>SCE Save Power Days (SPD) program overview</vt:lpstr>
      <vt:lpstr>SCE Save Power Days (SPD) program overview</vt:lpstr>
      <vt:lpstr>Ex Post Methodology</vt:lpstr>
      <vt:lpstr>Overview of ex post analysis methodology</vt:lpstr>
      <vt:lpstr>Ex Post Results</vt:lpstr>
      <vt:lpstr>Average event ex post load impact estimates (2-6 PM)</vt:lpstr>
      <vt:lpstr>Aggregate impacts for statewide system peak day</vt:lpstr>
      <vt:lpstr>Aggregate load reductions (MW) by event day and group</vt:lpstr>
      <vt:lpstr>Average event aggregate ex post results for PCT customers</vt:lpstr>
      <vt:lpstr>Comparing PCT vs Opt-in PTR load impacts</vt:lpstr>
      <vt:lpstr>Ex Ante Methodology</vt:lpstr>
      <vt:lpstr>Overview of ex ante methodology</vt:lpstr>
      <vt:lpstr>Enrollment Forecast</vt:lpstr>
      <vt:lpstr>Enrollment forecast for PCT customers</vt:lpstr>
      <vt:lpstr>Ex Ante Results</vt:lpstr>
      <vt:lpstr>PCT ex ante load impact estimates for August (2017 &amp; 2026)</vt:lpstr>
      <vt:lpstr>Comparison of PCT ex post and August 2017 ex ante estimates under SCE 1-in-2 weather conditions</vt:lpstr>
      <vt:lpstr>Ex Post Results for Program Subgroups</vt:lpstr>
      <vt:lpstr>Opt-in PTR ex post load impact estimates by customer  category for the average event (2-6 PM)</vt:lpstr>
      <vt:lpstr>Recommendations and Conclusions</vt:lpstr>
      <vt:lpstr>Recommendations and Conclusions</vt:lpstr>
      <vt:lpstr>PowerPoint Presentation</vt:lpstr>
      <vt:lpstr>Appendix</vt:lpstr>
      <vt:lpstr>Brief history of SPD (PTR) program eligibility</vt:lpstr>
      <vt:lpstr>Evaluation objectives</vt:lpstr>
      <vt:lpstr>Matched control group</vt:lpstr>
      <vt:lpstr>Matching results</vt:lpstr>
      <vt:lpstr>Ex post impacts versus Mean17 for PCT customers</vt:lpstr>
      <vt:lpstr>Relationship between ex post and ex ante estimates  (PCT-only plus dually enrolled with SDP)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Name</dc:title>
  <dc:creator>Lemarchand, Alana</dc:creator>
  <cp:lastModifiedBy>Chow, Dorris</cp:lastModifiedBy>
  <cp:revision>143</cp:revision>
  <cp:lastPrinted>2016-05-02T19:00:22Z</cp:lastPrinted>
  <dcterms:created xsi:type="dcterms:W3CDTF">2015-01-21T23:24:51Z</dcterms:created>
  <dcterms:modified xsi:type="dcterms:W3CDTF">2016-05-06T23:12:28Z</dcterms:modified>
</cp:coreProperties>
</file>