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2" r:id="rId1"/>
  </p:sldMasterIdLst>
  <p:notesMasterIdLst>
    <p:notesMasterId r:id="rId23"/>
  </p:notesMasterIdLst>
  <p:sldIdLst>
    <p:sldId id="269" r:id="rId2"/>
    <p:sldId id="300" r:id="rId3"/>
    <p:sldId id="305" r:id="rId4"/>
    <p:sldId id="306" r:id="rId5"/>
    <p:sldId id="309" r:id="rId6"/>
    <p:sldId id="311" r:id="rId7"/>
    <p:sldId id="310" r:id="rId8"/>
    <p:sldId id="312" r:id="rId9"/>
    <p:sldId id="313" r:id="rId10"/>
    <p:sldId id="298" r:id="rId11"/>
    <p:sldId id="299" r:id="rId12"/>
    <p:sldId id="293" r:id="rId13"/>
    <p:sldId id="281" r:id="rId14"/>
    <p:sldId id="291" r:id="rId15"/>
    <p:sldId id="283" r:id="rId16"/>
    <p:sldId id="303" r:id="rId17"/>
    <p:sldId id="304" r:id="rId18"/>
    <p:sldId id="294" r:id="rId19"/>
    <p:sldId id="301" r:id="rId20"/>
    <p:sldId id="297" r:id="rId21"/>
    <p:sldId id="292" r:id="rId2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880" userDrawn="1">
          <p15:clr>
            <a:srgbClr val="A4A3A4"/>
          </p15:clr>
        </p15:guide>
        <p15:guide id="2" orient="horz"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um Pinsky" initials="NP" lastIdx="2" clrIdx="0">
    <p:extLst>
      <p:ext uri="{19B8F6BF-5375-455C-9EA6-DF929625EA0E}">
        <p15:presenceInfo xmlns:p15="http://schemas.microsoft.com/office/powerpoint/2012/main" userId="S-1-5-21-2559334742-469970549-2024990295-14741" providerId="AD"/>
      </p:ext>
    </p:extLst>
  </p:cmAuthor>
  <p:cmAuthor id="2" name="Dean Taylor" initials="DT" lastIdx="4" clrIdx="1">
    <p:extLst>
      <p:ext uri="{19B8F6BF-5375-455C-9EA6-DF929625EA0E}">
        <p15:presenceInfo xmlns:p15="http://schemas.microsoft.com/office/powerpoint/2012/main" userId="S-1-5-21-2559334742-469970549-2024990295-14748" providerId="AD"/>
      </p:ext>
    </p:extLst>
  </p:cmAuthor>
  <p:cmAuthor id="3" name="Laura Renger" initials="LR" lastIdx="1" clrIdx="2">
    <p:extLst>
      <p:ext uri="{19B8F6BF-5375-455C-9EA6-DF929625EA0E}">
        <p15:presenceInfo xmlns:p15="http://schemas.microsoft.com/office/powerpoint/2012/main" userId="S-1-5-21-2559334742-469970549-2024990295-2260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86" autoAdjust="0"/>
  </p:normalViewPr>
  <p:slideViewPr>
    <p:cSldViewPr snapToGrid="0">
      <p:cViewPr>
        <p:scale>
          <a:sx n="75" d="100"/>
          <a:sy n="75" d="100"/>
        </p:scale>
        <p:origin x="972" y="-416"/>
      </p:cViewPr>
      <p:guideLst>
        <p:guide pos="2880"/>
        <p:guide orient="horz" pos="216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FF39167B-4C5F-40D3-82EB-BE1B73D87767}" type="datetimeFigureOut">
              <a:rPr lang="en-US" smtClean="0"/>
              <a:t>6/11/2017</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FC1F724-BCC4-4105-BD35-DD740E626CD9}" type="slidenum">
              <a:rPr lang="en-US" smtClean="0"/>
              <a:t>‹#›</a:t>
            </a:fld>
            <a:endParaRPr lang="en-US"/>
          </a:p>
        </p:txBody>
      </p:sp>
    </p:spTree>
    <p:extLst>
      <p:ext uri="{BB962C8B-B14F-4D97-AF65-F5344CB8AC3E}">
        <p14:creationId xmlns:p14="http://schemas.microsoft.com/office/powerpoint/2010/main" val="163832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0C8EF3-0A66-43AA-9F5A-CD3BB4A2275F}" type="slidenum">
              <a:rPr lang="en-US" smtClean="0"/>
              <a:t>0</a:t>
            </a:fld>
            <a:endParaRPr lang="en-US"/>
          </a:p>
        </p:txBody>
      </p:sp>
    </p:spTree>
    <p:extLst>
      <p:ext uri="{BB962C8B-B14F-4D97-AF65-F5344CB8AC3E}">
        <p14:creationId xmlns:p14="http://schemas.microsoft.com/office/powerpoint/2010/main" val="3846076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FC1F724-BCC4-4105-BD35-DD740E626CD9}" type="slidenum">
              <a:rPr lang="en-US" smtClean="0"/>
              <a:t>12</a:t>
            </a:fld>
            <a:endParaRPr lang="en-US"/>
          </a:p>
        </p:txBody>
      </p:sp>
    </p:spTree>
    <p:extLst>
      <p:ext uri="{BB962C8B-B14F-4D97-AF65-F5344CB8AC3E}">
        <p14:creationId xmlns:p14="http://schemas.microsoft.com/office/powerpoint/2010/main" val="1959059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FC1F724-BCC4-4105-BD35-DD740E626CD9}" type="slidenum">
              <a:rPr lang="en-US" smtClean="0"/>
              <a:t>13</a:t>
            </a:fld>
            <a:endParaRPr lang="en-US"/>
          </a:p>
        </p:txBody>
      </p:sp>
    </p:spTree>
    <p:extLst>
      <p:ext uri="{BB962C8B-B14F-4D97-AF65-F5344CB8AC3E}">
        <p14:creationId xmlns:p14="http://schemas.microsoft.com/office/powerpoint/2010/main" val="2221053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FC1F724-BCC4-4105-BD35-DD740E626CD9}" type="slidenum">
              <a:rPr lang="en-US" smtClean="0"/>
              <a:t>14</a:t>
            </a:fld>
            <a:endParaRPr lang="en-US"/>
          </a:p>
        </p:txBody>
      </p:sp>
    </p:spTree>
    <p:extLst>
      <p:ext uri="{BB962C8B-B14F-4D97-AF65-F5344CB8AC3E}">
        <p14:creationId xmlns:p14="http://schemas.microsoft.com/office/powerpoint/2010/main" val="30883492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CE Title Slide White ">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96775" y="2048449"/>
            <a:ext cx="6858000" cy="1076495"/>
          </a:xfrm>
        </p:spPr>
        <p:txBody>
          <a:bodyPr/>
          <a:lstStyle>
            <a:lvl1pPr marL="0" indent="0" algn="l">
              <a:buNone/>
              <a:defRPr sz="2400">
                <a:latin typeface="Segoe UI" panose="020B0502040204020203" pitchFamily="34" charset="0"/>
                <a:ea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a:p>
            <a:endParaRPr lang="en-US" dirty="0"/>
          </a:p>
          <a:p>
            <a:endParaRPr lang="en-US" dirty="0"/>
          </a:p>
        </p:txBody>
      </p:sp>
      <p:sp>
        <p:nvSpPr>
          <p:cNvPr id="14" name="Rectangle 13"/>
          <p:cNvSpPr/>
          <p:nvPr userDrawn="1"/>
        </p:nvSpPr>
        <p:spPr>
          <a:xfrm>
            <a:off x="1" y="6027939"/>
            <a:ext cx="6828818" cy="460414"/>
          </a:xfrm>
          <a:prstGeom prst="rect">
            <a:avLst/>
          </a:prstGeom>
          <a:solidFill>
            <a:srgbClr val="FED1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cxnSp>
        <p:nvCxnSpPr>
          <p:cNvPr id="16" name="Straight Connector 15"/>
          <p:cNvCxnSpPr/>
          <p:nvPr userDrawn="1"/>
        </p:nvCxnSpPr>
        <p:spPr>
          <a:xfrm>
            <a:off x="6828818" y="5987598"/>
            <a:ext cx="0" cy="525294"/>
          </a:xfrm>
          <a:prstGeom prst="line">
            <a:avLst/>
          </a:prstGeom>
          <a:ln w="3175">
            <a:solidFill>
              <a:srgbClr val="D0D0D2"/>
            </a:solidFill>
          </a:ln>
          <a:effectLst/>
        </p:spPr>
        <p:style>
          <a:lnRef idx="2">
            <a:schemeClr val="accent1"/>
          </a:lnRef>
          <a:fillRef idx="0">
            <a:schemeClr val="accent1"/>
          </a:fillRef>
          <a:effectRef idx="1">
            <a:schemeClr val="accent1"/>
          </a:effectRef>
          <a:fontRef idx="minor">
            <a:schemeClr val="tx1"/>
          </a:fontRef>
        </p:style>
      </p:cxnSp>
      <p:sp>
        <p:nvSpPr>
          <p:cNvPr id="4" name="Title 3"/>
          <p:cNvSpPr>
            <a:spLocks noGrp="1"/>
          </p:cNvSpPr>
          <p:nvPr>
            <p:ph type="title"/>
          </p:nvPr>
        </p:nvSpPr>
        <p:spPr>
          <a:xfrm>
            <a:off x="752937" y="675859"/>
            <a:ext cx="7886700" cy="1325563"/>
          </a:xfrm>
        </p:spPr>
        <p:txBody>
          <a:bodyPr anchor="b" anchorCtr="0"/>
          <a:lstStyle>
            <a:lvl1pPr>
              <a:defRPr>
                <a:solidFill>
                  <a:srgbClr val="006369"/>
                </a:solidFill>
              </a:defRPr>
            </a:lvl1pPr>
          </a:lstStyle>
          <a:p>
            <a:r>
              <a:rPr lang="en-US" dirty="0"/>
              <a:t>Click to edit Master title style</a:t>
            </a:r>
          </a:p>
        </p:txBody>
      </p:sp>
      <p:pic>
        <p:nvPicPr>
          <p:cNvPr id="12" name="Picture 11"/>
          <p:cNvPicPr>
            <a:picLocks noChangeAspect="1"/>
          </p:cNvPicPr>
          <p:nvPr userDrawn="1"/>
        </p:nvPicPr>
        <p:blipFill>
          <a:blip r:embed="rId2"/>
          <a:stretch>
            <a:fillRect/>
          </a:stretch>
        </p:blipFill>
        <p:spPr>
          <a:xfrm>
            <a:off x="7158404" y="6024477"/>
            <a:ext cx="1657123" cy="455336"/>
          </a:xfrm>
          <a:prstGeom prst="rect">
            <a:avLst/>
          </a:prstGeom>
        </p:spPr>
      </p:pic>
    </p:spTree>
    <p:extLst>
      <p:ext uri="{BB962C8B-B14F-4D97-AF65-F5344CB8AC3E}">
        <p14:creationId xmlns:p14="http://schemas.microsoft.com/office/powerpoint/2010/main" val="1331401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3 Photos">
    <p:spTree>
      <p:nvGrpSpPr>
        <p:cNvPr id="1" name=""/>
        <p:cNvGrpSpPr/>
        <p:nvPr/>
      </p:nvGrpSpPr>
      <p:grpSpPr>
        <a:xfrm>
          <a:off x="0" y="0"/>
          <a:ext cx="0" cy="0"/>
          <a:chOff x="0" y="0"/>
          <a:chExt cx="0" cy="0"/>
        </a:xfrm>
      </p:grpSpPr>
      <p:sp>
        <p:nvSpPr>
          <p:cNvPr id="12" name="Picture Placeholder 2"/>
          <p:cNvSpPr>
            <a:spLocks noGrp="1" noChangeAspect="1"/>
          </p:cNvSpPr>
          <p:nvPr>
            <p:ph type="pic" idx="13"/>
          </p:nvPr>
        </p:nvSpPr>
        <p:spPr>
          <a:xfrm>
            <a:off x="4130859" y="401239"/>
            <a:ext cx="5013142" cy="2786196"/>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13" name="Picture Placeholder 2"/>
          <p:cNvSpPr>
            <a:spLocks noGrp="1" noChangeAspect="1"/>
          </p:cNvSpPr>
          <p:nvPr>
            <p:ph type="pic" idx="14"/>
          </p:nvPr>
        </p:nvSpPr>
        <p:spPr>
          <a:xfrm>
            <a:off x="4130859" y="3190425"/>
            <a:ext cx="2551790" cy="2698753"/>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14" name="Picture Placeholder 2"/>
          <p:cNvSpPr>
            <a:spLocks noGrp="1" noChangeAspect="1"/>
          </p:cNvSpPr>
          <p:nvPr>
            <p:ph type="pic" idx="15"/>
          </p:nvPr>
        </p:nvSpPr>
        <p:spPr>
          <a:xfrm>
            <a:off x="6671269" y="3190425"/>
            <a:ext cx="2472732" cy="2698753"/>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7" name="Content Placeholder 2"/>
          <p:cNvSpPr>
            <a:spLocks noGrp="1"/>
          </p:cNvSpPr>
          <p:nvPr>
            <p:ph sz="half" idx="1"/>
          </p:nvPr>
        </p:nvSpPr>
        <p:spPr>
          <a:xfrm>
            <a:off x="291298" y="1000002"/>
            <a:ext cx="3170993" cy="4351338"/>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4"/>
          <p:cNvSpPr>
            <a:spLocks noGrp="1"/>
          </p:cNvSpPr>
          <p:nvPr>
            <p:ph type="sldNum" sz="quarter" idx="12"/>
          </p:nvPr>
        </p:nvSpPr>
        <p:spPr>
          <a:xfrm>
            <a:off x="8478173" y="6374107"/>
            <a:ext cx="516570" cy="365125"/>
          </a:xfrm>
        </p:spPr>
        <p:txBody>
          <a:bodyPr/>
          <a:lstStyle/>
          <a:p>
            <a:fld id="{5E94BA17-8AE8-4651-9FD9-8589E5D42325}" type="slidenum">
              <a:rPr lang="en-US" smtClean="0"/>
              <a:t>‹#›</a:t>
            </a:fld>
            <a:endParaRPr lang="en-US"/>
          </a:p>
        </p:txBody>
      </p:sp>
      <p:sp>
        <p:nvSpPr>
          <p:cNvPr id="11" name="Date Placeholder 3"/>
          <p:cNvSpPr>
            <a:spLocks noGrp="1"/>
          </p:cNvSpPr>
          <p:nvPr>
            <p:ph type="dt" sz="half" idx="2"/>
          </p:nvPr>
        </p:nvSpPr>
        <p:spPr>
          <a:xfrm>
            <a:off x="158128" y="6356351"/>
            <a:ext cx="1280049" cy="365125"/>
          </a:xfrm>
          <a:prstGeom prst="rect">
            <a:avLst/>
          </a:prstGeom>
        </p:spPr>
        <p:txBody>
          <a:bodyPr vert="horz" lIns="91440" tIns="45720" rIns="91440" bIns="45720" rtlCol="0" anchor="ctr"/>
          <a:lstStyle>
            <a:lvl1pPr algn="l">
              <a:defRPr sz="1050">
                <a:solidFill>
                  <a:schemeClr val="tx1"/>
                </a:solidFill>
                <a:latin typeface="Segoe UI Semibold" panose="020B0702040204020203" pitchFamily="34" charset="0"/>
              </a:defRPr>
            </a:lvl1pPr>
          </a:lstStyle>
          <a:p>
            <a:fld id="{DAB3E1B7-C8AB-444F-9436-7E144280DAE6}" type="datetime1">
              <a:rPr lang="en-US" smtClean="0"/>
              <a:t>6/11/2017</a:t>
            </a:fld>
            <a:endParaRPr lang="en-US" dirty="0"/>
          </a:p>
        </p:txBody>
      </p:sp>
      <p:sp>
        <p:nvSpPr>
          <p:cNvPr id="15" name="Footer Placeholder 4"/>
          <p:cNvSpPr>
            <a:spLocks noGrp="1"/>
          </p:cNvSpPr>
          <p:nvPr>
            <p:ph type="ftr" sz="quarter" idx="3"/>
          </p:nvPr>
        </p:nvSpPr>
        <p:spPr>
          <a:xfrm>
            <a:off x="2363121" y="6356351"/>
            <a:ext cx="3086100" cy="365125"/>
          </a:xfrm>
          <a:prstGeom prst="rect">
            <a:avLst/>
          </a:prstGeom>
        </p:spPr>
        <p:txBody>
          <a:bodyPr vert="horz" lIns="91440" tIns="45720" rIns="91440" bIns="45720" rtlCol="0" anchor="ctr"/>
          <a:lstStyle>
            <a:lvl1pPr algn="l">
              <a:defRPr sz="1100">
                <a:solidFill>
                  <a:schemeClr val="tx1">
                    <a:tint val="75000"/>
                  </a:schemeClr>
                </a:solidFill>
                <a:latin typeface="Segoe UI Semibold" panose="020B0702040204020203" pitchFamily="34" charset="0"/>
              </a:defRPr>
            </a:lvl1pPr>
          </a:lstStyle>
          <a:p>
            <a:endParaRPr lang="en-US" dirty="0"/>
          </a:p>
        </p:txBody>
      </p:sp>
    </p:spTree>
    <p:extLst>
      <p:ext uri="{BB962C8B-B14F-4D97-AF65-F5344CB8AC3E}">
        <p14:creationId xmlns:p14="http://schemas.microsoft.com/office/powerpoint/2010/main" val="432243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art ">
    <p:spTree>
      <p:nvGrpSpPr>
        <p:cNvPr id="1" name=""/>
        <p:cNvGrpSpPr/>
        <p:nvPr/>
      </p:nvGrpSpPr>
      <p:grpSpPr>
        <a:xfrm>
          <a:off x="0" y="0"/>
          <a:ext cx="0" cy="0"/>
          <a:chOff x="0" y="0"/>
          <a:chExt cx="0" cy="0"/>
        </a:xfrm>
      </p:grpSpPr>
      <p:sp>
        <p:nvSpPr>
          <p:cNvPr id="7" name="Content Placeholder 2"/>
          <p:cNvSpPr>
            <a:spLocks noGrp="1"/>
          </p:cNvSpPr>
          <p:nvPr>
            <p:ph sz="half" idx="1"/>
          </p:nvPr>
        </p:nvSpPr>
        <p:spPr>
          <a:xfrm>
            <a:off x="202521" y="1621438"/>
            <a:ext cx="3170993" cy="4351338"/>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4"/>
          <p:cNvSpPr>
            <a:spLocks noGrp="1"/>
          </p:cNvSpPr>
          <p:nvPr>
            <p:ph type="sldNum" sz="quarter" idx="12"/>
          </p:nvPr>
        </p:nvSpPr>
        <p:spPr>
          <a:xfrm>
            <a:off x="8478173" y="6374107"/>
            <a:ext cx="516570" cy="365125"/>
          </a:xfrm>
        </p:spPr>
        <p:txBody>
          <a:bodyPr/>
          <a:lstStyle/>
          <a:p>
            <a:fld id="{5E94BA17-8AE8-4651-9FD9-8589E5D42325}" type="slidenum">
              <a:rPr lang="en-US" smtClean="0"/>
              <a:t>‹#›</a:t>
            </a:fld>
            <a:endParaRPr lang="en-US"/>
          </a:p>
        </p:txBody>
      </p:sp>
      <p:sp>
        <p:nvSpPr>
          <p:cNvPr id="6" name="Chart Placeholder 5"/>
          <p:cNvSpPr>
            <a:spLocks noGrp="1"/>
          </p:cNvSpPr>
          <p:nvPr>
            <p:ph type="chart" sz="quarter" idx="13"/>
          </p:nvPr>
        </p:nvSpPr>
        <p:spPr>
          <a:xfrm>
            <a:off x="3701989" y="1683711"/>
            <a:ext cx="5220070" cy="4042386"/>
          </a:xfrm>
          <a:solidFill>
            <a:schemeClr val="bg1">
              <a:lumMod val="75000"/>
            </a:schemeClr>
          </a:solidFill>
        </p:spPr>
        <p:txBody>
          <a:bodyPr/>
          <a:lstStyle>
            <a:lvl1pPr marL="0" indent="0">
              <a:buNone/>
              <a:defRPr/>
            </a:lvl1pPr>
          </a:lstStyle>
          <a:p>
            <a:endParaRPr lang="en-US" dirty="0"/>
          </a:p>
        </p:txBody>
      </p:sp>
      <p:sp>
        <p:nvSpPr>
          <p:cNvPr id="15" name="Title 1"/>
          <p:cNvSpPr>
            <a:spLocks noGrp="1"/>
          </p:cNvSpPr>
          <p:nvPr>
            <p:ph type="title"/>
          </p:nvPr>
        </p:nvSpPr>
        <p:spPr>
          <a:xfrm>
            <a:off x="353442" y="186434"/>
            <a:ext cx="7886700" cy="909454"/>
          </a:xfrm>
        </p:spPr>
        <p:txBody>
          <a:bodyPr/>
          <a:lstStyle/>
          <a:p>
            <a:r>
              <a:rPr lang="en-US"/>
              <a:t>Click to edit Master title style</a:t>
            </a:r>
            <a:endParaRPr lang="en-US" dirty="0"/>
          </a:p>
        </p:txBody>
      </p:sp>
      <p:sp>
        <p:nvSpPr>
          <p:cNvPr id="16" name="Date Placeholder 3"/>
          <p:cNvSpPr>
            <a:spLocks noGrp="1"/>
          </p:cNvSpPr>
          <p:nvPr>
            <p:ph type="dt" sz="half" idx="2"/>
          </p:nvPr>
        </p:nvSpPr>
        <p:spPr>
          <a:xfrm>
            <a:off x="158128" y="6356351"/>
            <a:ext cx="1280049" cy="365125"/>
          </a:xfrm>
          <a:prstGeom prst="rect">
            <a:avLst/>
          </a:prstGeom>
        </p:spPr>
        <p:txBody>
          <a:bodyPr vert="horz" lIns="91440" tIns="45720" rIns="91440" bIns="45720" rtlCol="0" anchor="ctr"/>
          <a:lstStyle>
            <a:lvl1pPr algn="l">
              <a:defRPr sz="1050">
                <a:solidFill>
                  <a:schemeClr val="tx1"/>
                </a:solidFill>
                <a:latin typeface="Segoe UI Semibold" panose="020B0702040204020203" pitchFamily="34" charset="0"/>
              </a:defRPr>
            </a:lvl1pPr>
          </a:lstStyle>
          <a:p>
            <a:fld id="{B644F7EB-0B13-4C01-98CD-9D1A0F2187E6}" type="datetime1">
              <a:rPr lang="en-US" smtClean="0"/>
              <a:t>6/11/2017</a:t>
            </a:fld>
            <a:endParaRPr lang="en-US"/>
          </a:p>
        </p:txBody>
      </p:sp>
      <p:sp>
        <p:nvSpPr>
          <p:cNvPr id="17" name="Footer Placeholder 4"/>
          <p:cNvSpPr>
            <a:spLocks noGrp="1"/>
          </p:cNvSpPr>
          <p:nvPr>
            <p:ph type="ftr" sz="quarter" idx="3"/>
          </p:nvPr>
        </p:nvSpPr>
        <p:spPr>
          <a:xfrm>
            <a:off x="2363121" y="6356351"/>
            <a:ext cx="3086100" cy="365125"/>
          </a:xfrm>
          <a:prstGeom prst="rect">
            <a:avLst/>
          </a:prstGeom>
        </p:spPr>
        <p:txBody>
          <a:bodyPr vert="horz" lIns="91440" tIns="45720" rIns="91440" bIns="45720" rtlCol="0" anchor="ctr"/>
          <a:lstStyle>
            <a:lvl1pPr algn="l">
              <a:defRPr sz="1100">
                <a:solidFill>
                  <a:schemeClr val="tx1">
                    <a:tint val="75000"/>
                  </a:schemeClr>
                </a:solidFill>
                <a:latin typeface="Segoe UI Semibold" panose="020B0702040204020203" pitchFamily="34" charset="0"/>
              </a:defRPr>
            </a:lvl1pPr>
          </a:lstStyle>
          <a:p>
            <a:endParaRPr lang="en-US" dirty="0"/>
          </a:p>
        </p:txBody>
      </p:sp>
    </p:spTree>
    <p:extLst>
      <p:ext uri="{BB962C8B-B14F-4D97-AF65-F5344CB8AC3E}">
        <p14:creationId xmlns:p14="http://schemas.microsoft.com/office/powerpoint/2010/main" val="9645165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normAutofit/>
          </a:bodyPr>
          <a:lstStyle>
            <a:lvl1pPr algn="ctr">
              <a:defRPr sz="3600">
                <a:solidFill>
                  <a:schemeClr val="tx1"/>
                </a:solidFill>
                <a:latin typeface="Segoe UI" panose="020B0502040204020203" pitchFamily="34" charset="0"/>
                <a:ea typeface="Segoe UI" panose="020B0502040204020203" pitchFamily="34" charset="0"/>
                <a:cs typeface="Segoe UI" panose="020B0502040204020203"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Footer Placeholder 4"/>
          <p:cNvSpPr>
            <a:spLocks noGrp="1"/>
          </p:cNvSpPr>
          <p:nvPr>
            <p:ph type="ftr" sz="quarter" idx="3"/>
          </p:nvPr>
        </p:nvSpPr>
        <p:spPr>
          <a:xfrm>
            <a:off x="5429250" y="6489521"/>
            <a:ext cx="3086100" cy="365125"/>
          </a:xfrm>
          <a:prstGeom prst="rect">
            <a:avLst/>
          </a:prstGeom>
        </p:spPr>
        <p:txBody>
          <a:bodyPr vert="horz" lIns="91440" tIns="45720" rIns="91440" bIns="45720" rtlCol="0" anchor="ctr"/>
          <a:lstStyle>
            <a:lvl1pPr algn="r">
              <a:defRPr sz="120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solidFill>
                <a:srgbClr val="FFFFFF"/>
              </a:solidFill>
            </a:endParaRPr>
          </a:p>
        </p:txBody>
      </p:sp>
      <p:sp>
        <p:nvSpPr>
          <p:cNvPr id="11" name="Slide Number Placeholder 5"/>
          <p:cNvSpPr>
            <a:spLocks noGrp="1"/>
          </p:cNvSpPr>
          <p:nvPr>
            <p:ph type="sldNum" sz="quarter" idx="4"/>
          </p:nvPr>
        </p:nvSpPr>
        <p:spPr>
          <a:xfrm>
            <a:off x="628650" y="6489521"/>
            <a:ext cx="2057400" cy="365125"/>
          </a:xfrm>
          <a:prstGeom prst="rect">
            <a:avLst/>
          </a:prstGeom>
        </p:spPr>
        <p:txBody>
          <a:bodyPr vert="horz" lIns="91440" tIns="45720" rIns="91440" bIns="45720" rtlCol="0" anchor="ctr"/>
          <a:lstStyle>
            <a:lvl1pPr algn="l">
              <a:defRPr sz="120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fld id="{186DC542-6CB9-419E-B49C-81182B59E367}"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08761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Presentation - 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2478" y="1012427"/>
            <a:ext cx="8251296" cy="5225521"/>
          </a:xfrm>
        </p:spPr>
        <p:txBody>
          <a:bodyPr>
            <a:noAutofit/>
          </a:bodyPr>
          <a:lstStyle>
            <a:lvl1pPr marL="304109" indent="-304109">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7"/>
          <p:cNvSpPr>
            <a:spLocks noGrp="1"/>
          </p:cNvSpPr>
          <p:nvPr>
            <p:ph sz="quarter" idx="14" hasCustomPrompt="1"/>
          </p:nvPr>
        </p:nvSpPr>
        <p:spPr>
          <a:xfrm>
            <a:off x="452479" y="6241033"/>
            <a:ext cx="5843864" cy="262108"/>
          </a:xfrm>
        </p:spPr>
        <p:txBody>
          <a:bodyPr anchor="b">
            <a:noAutofit/>
          </a:bodyPr>
          <a:lstStyle>
            <a:lvl1pPr marL="0" indent="0">
              <a:buNone/>
              <a:defRPr sz="855" cap="none" baseline="0">
                <a:solidFill>
                  <a:schemeClr val="tx1"/>
                </a:solidFill>
              </a:defRPr>
            </a:lvl1pPr>
          </a:lstStyle>
          <a:p>
            <a:pPr lvl="0"/>
            <a:r>
              <a:rPr lang="en-US" dirty="0"/>
              <a:t>Click to add Note</a:t>
            </a:r>
          </a:p>
        </p:txBody>
      </p:sp>
      <p:sp>
        <p:nvSpPr>
          <p:cNvPr id="7" name="Content Placeholder 7"/>
          <p:cNvSpPr>
            <a:spLocks noGrp="1"/>
          </p:cNvSpPr>
          <p:nvPr>
            <p:ph sz="quarter" idx="18" hasCustomPrompt="1"/>
          </p:nvPr>
        </p:nvSpPr>
        <p:spPr>
          <a:xfrm>
            <a:off x="6419510" y="6241033"/>
            <a:ext cx="2284265" cy="262108"/>
          </a:xfrm>
        </p:spPr>
        <p:txBody>
          <a:bodyPr anchor="b">
            <a:noAutofit/>
          </a:bodyPr>
          <a:lstStyle>
            <a:lvl1pPr marL="0" indent="0" algn="l">
              <a:buNone/>
              <a:defRPr sz="855" cap="none" baseline="0">
                <a:solidFill>
                  <a:schemeClr val="tx1"/>
                </a:solidFill>
              </a:defRPr>
            </a:lvl1pPr>
          </a:lstStyle>
          <a:p>
            <a:pPr lvl="0"/>
            <a:r>
              <a:rPr lang="en-US" dirty="0"/>
              <a:t>Click to add Source</a:t>
            </a:r>
          </a:p>
        </p:txBody>
      </p:sp>
      <p:sp>
        <p:nvSpPr>
          <p:cNvPr id="4" name="Date Placeholder 3"/>
          <p:cNvSpPr>
            <a:spLocks noGrp="1"/>
          </p:cNvSpPr>
          <p:nvPr>
            <p:ph type="dt" sz="half" idx="19"/>
          </p:nvPr>
        </p:nvSpPr>
        <p:spPr>
          <a:xfrm>
            <a:off x="448030" y="6618316"/>
            <a:ext cx="4001100" cy="139604"/>
          </a:xfrm>
          <a:prstGeom prst="rect">
            <a:avLst/>
          </a:prstGeom>
        </p:spPr>
        <p:txBody>
          <a:bodyPr/>
          <a:lstStyle/>
          <a:p>
            <a:fld id="{30059BAD-6375-495F-9D35-23237CAEEEA3}" type="datetime1">
              <a:rPr lang="en-US" smtClean="0"/>
              <a:t>6/11/2017</a:t>
            </a:fld>
            <a:endParaRPr lang="en-GB" dirty="0"/>
          </a:p>
        </p:txBody>
      </p:sp>
      <p:sp>
        <p:nvSpPr>
          <p:cNvPr id="8" name="Title 7"/>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894909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38439"/>
            <a:ext cx="8229600" cy="4906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4"/>
          </p:nvPr>
        </p:nvSpPr>
        <p:spPr>
          <a:xfrm>
            <a:off x="3505200" y="6477000"/>
            <a:ext cx="2133600" cy="381000"/>
          </a:xfrm>
          <a:prstGeom prst="rect">
            <a:avLst/>
          </a:prstGeom>
          <a:ln/>
        </p:spPr>
        <p:txBody>
          <a:bodyPr anchor="ctr" anchorCtr="0"/>
          <a:lstStyle>
            <a:lvl1pPr algn="ctr">
              <a:defRPr sz="1200" b="1"/>
            </a:lvl1pPr>
          </a:lstStyle>
          <a:p>
            <a:pPr>
              <a:defRPr/>
            </a:pPr>
            <a:fld id="{347A61EE-7B57-426F-803A-828428028A15}" type="slidenum">
              <a:rPr lang="en-US" smtClean="0"/>
              <a:pPr>
                <a:defRPr/>
              </a:pPr>
              <a:t>‹#›</a:t>
            </a:fld>
            <a:endParaRPr lang="en-US" dirty="0"/>
          </a:p>
        </p:txBody>
      </p:sp>
      <p:cxnSp>
        <p:nvCxnSpPr>
          <p:cNvPr id="7" name="Straight Connector 6"/>
          <p:cNvCxnSpPr/>
          <p:nvPr userDrawn="1"/>
        </p:nvCxnSpPr>
        <p:spPr>
          <a:xfrm>
            <a:off x="457200" y="990600"/>
            <a:ext cx="8458200" cy="0"/>
          </a:xfrm>
          <a:prstGeom prst="line">
            <a:avLst/>
          </a:prstGeom>
          <a:ln w="19050">
            <a:solidFill>
              <a:srgbClr val="006A53"/>
            </a:soli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1160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38439"/>
            <a:ext cx="8229600" cy="4906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4"/>
          </p:nvPr>
        </p:nvSpPr>
        <p:spPr>
          <a:xfrm>
            <a:off x="3505200" y="6477000"/>
            <a:ext cx="2133600" cy="381000"/>
          </a:xfrm>
          <a:prstGeom prst="rect">
            <a:avLst/>
          </a:prstGeom>
          <a:ln/>
        </p:spPr>
        <p:txBody>
          <a:bodyPr anchor="ctr" anchorCtr="0"/>
          <a:lstStyle>
            <a:lvl1pPr algn="ctr">
              <a:defRPr sz="1200" b="1"/>
            </a:lvl1pPr>
          </a:lstStyle>
          <a:p>
            <a:pPr>
              <a:defRPr/>
            </a:pPr>
            <a:fld id="{347A61EE-7B57-426F-803A-828428028A15}" type="slidenum">
              <a:rPr lang="en-US" smtClean="0"/>
              <a:pPr>
                <a:defRPr/>
              </a:pPr>
              <a:t>‹#›</a:t>
            </a:fld>
            <a:endParaRPr lang="en-US" dirty="0"/>
          </a:p>
        </p:txBody>
      </p:sp>
      <p:cxnSp>
        <p:nvCxnSpPr>
          <p:cNvPr id="7" name="Straight Connector 6"/>
          <p:cNvCxnSpPr/>
          <p:nvPr userDrawn="1"/>
        </p:nvCxnSpPr>
        <p:spPr>
          <a:xfrm>
            <a:off x="457200" y="990600"/>
            <a:ext cx="8458200" cy="0"/>
          </a:xfrm>
          <a:prstGeom prst="line">
            <a:avLst/>
          </a:prstGeom>
          <a:ln w="19050">
            <a:solidFill>
              <a:srgbClr val="006A53"/>
            </a:soli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2862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CE Divider Slide Green">
    <p:bg>
      <p:bgPr>
        <a:solidFill>
          <a:srgbClr val="006369"/>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2118" y="1554730"/>
            <a:ext cx="5931948" cy="1325563"/>
          </a:xfrm>
        </p:spPr>
        <p:txBody>
          <a:bodyPr/>
          <a:lstStyle>
            <a:lvl1pPr>
              <a:defRPr baseline="0">
                <a:solidFill>
                  <a:schemeClr val="bg1"/>
                </a:solidFill>
              </a:defRPr>
            </a:lvl1pPr>
          </a:lstStyle>
          <a:p>
            <a:r>
              <a:rPr lang="en-US" dirty="0"/>
              <a:t>Divider Slide Title</a:t>
            </a:r>
          </a:p>
        </p:txBody>
      </p:sp>
      <p:sp>
        <p:nvSpPr>
          <p:cNvPr id="9" name="Rectangle 8"/>
          <p:cNvSpPr/>
          <p:nvPr userDrawn="1"/>
        </p:nvSpPr>
        <p:spPr>
          <a:xfrm>
            <a:off x="1" y="6027939"/>
            <a:ext cx="6828818" cy="460414"/>
          </a:xfrm>
          <a:prstGeom prst="rect">
            <a:avLst/>
          </a:prstGeom>
          <a:solidFill>
            <a:srgbClr val="FED1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6826928" y="0"/>
            <a:ext cx="2308194"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2"/>
          <a:stretch>
            <a:fillRect/>
          </a:stretch>
        </p:blipFill>
        <p:spPr>
          <a:xfrm>
            <a:off x="7158404" y="6024477"/>
            <a:ext cx="1657123" cy="455336"/>
          </a:xfrm>
          <a:prstGeom prst="rect">
            <a:avLst/>
          </a:prstGeom>
        </p:spPr>
      </p:pic>
    </p:spTree>
    <p:extLst>
      <p:ext uri="{BB962C8B-B14F-4D97-AF65-F5344CB8AC3E}">
        <p14:creationId xmlns:p14="http://schemas.microsoft.com/office/powerpoint/2010/main" val="3313767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CE Divider Slide Grey">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2118" y="1554730"/>
            <a:ext cx="5931948" cy="1325563"/>
          </a:xfrm>
        </p:spPr>
        <p:txBody>
          <a:bodyPr/>
          <a:lstStyle>
            <a:lvl1pPr>
              <a:defRPr baseline="0">
                <a:solidFill>
                  <a:schemeClr val="tx1"/>
                </a:solidFill>
              </a:defRPr>
            </a:lvl1pPr>
          </a:lstStyle>
          <a:p>
            <a:r>
              <a:rPr lang="en-US" dirty="0"/>
              <a:t>Divider Slide Title</a:t>
            </a:r>
          </a:p>
        </p:txBody>
      </p:sp>
      <p:sp>
        <p:nvSpPr>
          <p:cNvPr id="9" name="Rectangle 8"/>
          <p:cNvSpPr/>
          <p:nvPr userDrawn="1"/>
        </p:nvSpPr>
        <p:spPr>
          <a:xfrm>
            <a:off x="1" y="6027939"/>
            <a:ext cx="6828818" cy="460414"/>
          </a:xfrm>
          <a:prstGeom prst="rect">
            <a:avLst/>
          </a:prstGeom>
          <a:solidFill>
            <a:srgbClr val="FED1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6826928" y="0"/>
            <a:ext cx="2308194"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2"/>
          <a:stretch>
            <a:fillRect/>
          </a:stretch>
        </p:blipFill>
        <p:spPr>
          <a:xfrm>
            <a:off x="7158404" y="6024477"/>
            <a:ext cx="1657123" cy="455336"/>
          </a:xfrm>
          <a:prstGeom prst="rect">
            <a:avLst/>
          </a:prstGeom>
        </p:spPr>
      </p:pic>
    </p:spTree>
    <p:extLst>
      <p:ext uri="{BB962C8B-B14F-4D97-AF65-F5344CB8AC3E}">
        <p14:creationId xmlns:p14="http://schemas.microsoft.com/office/powerpoint/2010/main" val="362084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Slide White">
    <p:spTree>
      <p:nvGrpSpPr>
        <p:cNvPr id="1" name=""/>
        <p:cNvGrpSpPr/>
        <p:nvPr/>
      </p:nvGrpSpPr>
      <p:grpSpPr>
        <a:xfrm>
          <a:off x="0" y="0"/>
          <a:ext cx="0" cy="0"/>
          <a:chOff x="0" y="0"/>
          <a:chExt cx="0" cy="0"/>
        </a:xfrm>
      </p:grpSpPr>
      <p:sp>
        <p:nvSpPr>
          <p:cNvPr id="2" name="Title 1"/>
          <p:cNvSpPr>
            <a:spLocks noGrp="1"/>
          </p:cNvSpPr>
          <p:nvPr>
            <p:ph type="title"/>
          </p:nvPr>
        </p:nvSpPr>
        <p:spPr>
          <a:xfrm>
            <a:off x="628650" y="69563"/>
            <a:ext cx="7886700" cy="1057273"/>
          </a:xfrm>
        </p:spPr>
        <p:txBody>
          <a:bodyPr>
            <a:normAutofit/>
          </a:bodyPr>
          <a:lstStyle>
            <a:lvl1pPr>
              <a:defRPr sz="3200">
                <a:latin typeface="Segoe UI Semibold" panose="020B0702040204020203" pitchFamily="34"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C5BAEA9-BAC0-413C-92E7-EB205E3311CE}" type="datetime1">
              <a:rPr lang="en-US" smtClean="0"/>
              <a:t>6/11/2017</a:t>
            </a:fld>
            <a:endParaRPr lang="en-US"/>
          </a:p>
        </p:txBody>
      </p:sp>
      <p:sp>
        <p:nvSpPr>
          <p:cNvPr id="6" name="Slide Number Placeholder 5"/>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421338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lumn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B3C07B-B455-4F02-AF46-22EB288AFF8E}" type="datetime1">
              <a:rPr lang="en-US" smtClean="0"/>
              <a:t>6/11/2017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4132734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BFCA40-CCC2-4D90-9DD0-96DF2B6354D7}" type="datetime1">
              <a:rPr lang="en-US" smtClean="0"/>
              <a:t>6/11/2017</a:t>
            </a:fld>
            <a:endParaRPr lang="en-US"/>
          </a:p>
        </p:txBody>
      </p:sp>
      <p:sp>
        <p:nvSpPr>
          <p:cNvPr id="4" name="Slide Number Placeholder 3"/>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2983058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rge Photo White">
    <p:spTree>
      <p:nvGrpSpPr>
        <p:cNvPr id="1" name=""/>
        <p:cNvGrpSpPr/>
        <p:nvPr/>
      </p:nvGrpSpPr>
      <p:grpSpPr>
        <a:xfrm>
          <a:off x="0" y="0"/>
          <a:ext cx="0" cy="0"/>
          <a:chOff x="0" y="0"/>
          <a:chExt cx="0" cy="0"/>
        </a:xfrm>
      </p:grpSpPr>
      <p:sp>
        <p:nvSpPr>
          <p:cNvPr id="4" name="Picture Placeholder 2"/>
          <p:cNvSpPr>
            <a:spLocks noGrp="1" noChangeAspect="1"/>
          </p:cNvSpPr>
          <p:nvPr>
            <p:ph type="pic" idx="13"/>
          </p:nvPr>
        </p:nvSpPr>
        <p:spPr>
          <a:xfrm>
            <a:off x="0" y="1049311"/>
            <a:ext cx="9144000" cy="5811864"/>
          </a:xfrm>
          <a:prstGeom prst="rect">
            <a:avLst/>
          </a:prstGeom>
          <a:solidFill>
            <a:schemeClr val="bg2">
              <a:lumMod val="75000"/>
            </a:schemeClr>
          </a:solidFill>
          <a:ln>
            <a:no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3" name="Title 1"/>
          <p:cNvSpPr>
            <a:spLocks noGrp="1"/>
          </p:cNvSpPr>
          <p:nvPr>
            <p:ph type="title"/>
          </p:nvPr>
        </p:nvSpPr>
        <p:spPr>
          <a:xfrm>
            <a:off x="353442" y="97654"/>
            <a:ext cx="7886700" cy="909454"/>
          </a:xfrm>
        </p:spPr>
        <p:txBody>
          <a:bodyPr/>
          <a:lstStyle/>
          <a:p>
            <a:r>
              <a:rPr lang="en-US" dirty="0"/>
              <a:t>Click to edit Master title style</a:t>
            </a:r>
          </a:p>
        </p:txBody>
      </p:sp>
      <p:sp>
        <p:nvSpPr>
          <p:cNvPr id="5" name="Slide Number Placeholder 4"/>
          <p:cNvSpPr>
            <a:spLocks noGrp="1"/>
          </p:cNvSpPr>
          <p:nvPr>
            <p:ph type="sldNum" sz="quarter" idx="12"/>
          </p:nvPr>
        </p:nvSpPr>
        <p:spPr>
          <a:xfrm>
            <a:off x="8478173" y="6374107"/>
            <a:ext cx="516570" cy="365125"/>
          </a:xfrm>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1213889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Photo ">
    <p:spTree>
      <p:nvGrpSpPr>
        <p:cNvPr id="1" name=""/>
        <p:cNvGrpSpPr/>
        <p:nvPr/>
      </p:nvGrpSpPr>
      <p:grpSpPr>
        <a:xfrm>
          <a:off x="0" y="0"/>
          <a:ext cx="0" cy="0"/>
          <a:chOff x="0" y="0"/>
          <a:chExt cx="0" cy="0"/>
        </a:xfrm>
      </p:grpSpPr>
      <p:sp>
        <p:nvSpPr>
          <p:cNvPr id="4" name="Picture Placeholder 2"/>
          <p:cNvSpPr>
            <a:spLocks noGrp="1" noChangeAspect="1"/>
          </p:cNvSpPr>
          <p:nvPr>
            <p:ph type="pic" idx="13"/>
          </p:nvPr>
        </p:nvSpPr>
        <p:spPr>
          <a:xfrm>
            <a:off x="0" y="0"/>
            <a:ext cx="9144000" cy="6861175"/>
          </a:xfrm>
          <a:prstGeom prst="rect">
            <a:avLst/>
          </a:prstGeom>
          <a:solidFill>
            <a:schemeClr val="bg2">
              <a:lumMod val="75000"/>
            </a:schemeClr>
          </a:solidFill>
          <a:ln>
            <a:no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5" name="Slide Number Placeholder 4"/>
          <p:cNvSpPr>
            <a:spLocks noGrp="1"/>
          </p:cNvSpPr>
          <p:nvPr>
            <p:ph type="sldNum" sz="quarter" idx="12"/>
          </p:nvPr>
        </p:nvSpPr>
        <p:spPr>
          <a:xfrm>
            <a:off x="8478173" y="6374107"/>
            <a:ext cx="516570" cy="365125"/>
          </a:xfrm>
        </p:spPr>
        <p:txBody>
          <a:bodyPr/>
          <a:lstStyle/>
          <a:p>
            <a:fld id="{5E94BA17-8AE8-4651-9FD9-8589E5D42325}" type="slidenum">
              <a:rPr lang="en-US" smtClean="0"/>
              <a:t>‹#›</a:t>
            </a:fld>
            <a:endParaRPr lang="en-US"/>
          </a:p>
        </p:txBody>
      </p:sp>
      <p:sp>
        <p:nvSpPr>
          <p:cNvPr id="6" name="Title 1"/>
          <p:cNvSpPr>
            <a:spLocks noGrp="1"/>
          </p:cNvSpPr>
          <p:nvPr>
            <p:ph type="title"/>
          </p:nvPr>
        </p:nvSpPr>
        <p:spPr>
          <a:xfrm>
            <a:off x="353442" y="301848"/>
            <a:ext cx="7886700" cy="909454"/>
          </a:xfrm>
        </p:spPr>
        <p:txBody>
          <a:bodyPr/>
          <a:lstStyle/>
          <a:p>
            <a:r>
              <a:rPr lang="en-US"/>
              <a:t>Click to edit Master title style</a:t>
            </a:r>
            <a:endParaRPr lang="en-US" dirty="0"/>
          </a:p>
        </p:txBody>
      </p:sp>
    </p:spTree>
    <p:extLst>
      <p:ext uri="{BB962C8B-B14F-4D97-AF65-F5344CB8AC3E}">
        <p14:creationId xmlns:p14="http://schemas.microsoft.com/office/powerpoint/2010/main" val="2551601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Photo ">
    <p:spTree>
      <p:nvGrpSpPr>
        <p:cNvPr id="1" name=""/>
        <p:cNvGrpSpPr/>
        <p:nvPr/>
      </p:nvGrpSpPr>
      <p:grpSpPr>
        <a:xfrm>
          <a:off x="0" y="0"/>
          <a:ext cx="0" cy="0"/>
          <a:chOff x="0" y="0"/>
          <a:chExt cx="0" cy="0"/>
        </a:xfrm>
      </p:grpSpPr>
      <p:sp>
        <p:nvSpPr>
          <p:cNvPr id="6" name="Picture Placeholder 2"/>
          <p:cNvSpPr>
            <a:spLocks noGrp="1" noChangeAspect="1"/>
          </p:cNvSpPr>
          <p:nvPr>
            <p:ph type="pic" idx="13"/>
          </p:nvPr>
        </p:nvSpPr>
        <p:spPr>
          <a:xfrm>
            <a:off x="4409375" y="1084825"/>
            <a:ext cx="4752381" cy="5191691"/>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7" name="Content Placeholder 2"/>
          <p:cNvSpPr>
            <a:spLocks noGrp="1"/>
          </p:cNvSpPr>
          <p:nvPr>
            <p:ph sz="half" idx="1"/>
          </p:nvPr>
        </p:nvSpPr>
        <p:spPr>
          <a:xfrm>
            <a:off x="628650" y="1541539"/>
            <a:ext cx="3170993" cy="4351338"/>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353442" y="186434"/>
            <a:ext cx="7886700" cy="909454"/>
          </a:xfrm>
        </p:spPr>
        <p:txBody>
          <a:bodyPr/>
          <a:lstStyle/>
          <a:p>
            <a:r>
              <a:rPr lang="en-US"/>
              <a:t>Click to edit Master title style</a:t>
            </a:r>
            <a:endParaRPr lang="en-US" dirty="0"/>
          </a:p>
        </p:txBody>
      </p:sp>
      <p:sp>
        <p:nvSpPr>
          <p:cNvPr id="2" name="Date Placeholder 1"/>
          <p:cNvSpPr>
            <a:spLocks noGrp="1"/>
          </p:cNvSpPr>
          <p:nvPr>
            <p:ph type="dt" sz="half" idx="14"/>
          </p:nvPr>
        </p:nvSpPr>
        <p:spPr/>
        <p:txBody>
          <a:bodyPr/>
          <a:lstStyle/>
          <a:p>
            <a:fld id="{ECFB9D96-97A7-4AC3-B7EF-8E1F5F8A5B38}" type="datetime1">
              <a:rPr lang="en-US" smtClean="0"/>
              <a:t>6/11/2017</a:t>
            </a:fld>
            <a:endParaRPr lang="en-US"/>
          </a:p>
        </p:txBody>
      </p:sp>
      <p:sp>
        <p:nvSpPr>
          <p:cNvPr id="3" name="Footer Placeholder 2"/>
          <p:cNvSpPr>
            <a:spLocks noGrp="1"/>
          </p:cNvSpPr>
          <p:nvPr>
            <p:ph type="ftr" sz="quarter" idx="15"/>
          </p:nvPr>
        </p:nvSpPr>
        <p:spPr/>
        <p:txBody>
          <a:bodyPr/>
          <a:lstStyle/>
          <a:p>
            <a:endParaRPr lang="en-US" dirty="0"/>
          </a:p>
        </p:txBody>
      </p:sp>
      <p:sp>
        <p:nvSpPr>
          <p:cNvPr id="4" name="Slide Number Placeholder 3"/>
          <p:cNvSpPr>
            <a:spLocks noGrp="1"/>
          </p:cNvSpPr>
          <p:nvPr>
            <p:ph type="sldNum" sz="quarter" idx="16"/>
          </p:nvPr>
        </p:nvSpPr>
        <p:spPr/>
        <p:txBody>
          <a:bodyPr/>
          <a:lstStyle/>
          <a:p>
            <a:fld id="{5E94BA17-8AE8-4651-9FD9-8589E5D42325}" type="slidenum">
              <a:rPr lang="en-US" smtClean="0"/>
              <a:pPr/>
              <a:t>‹#›</a:t>
            </a:fld>
            <a:endParaRPr lang="en-US" dirty="0"/>
          </a:p>
        </p:txBody>
      </p:sp>
    </p:spTree>
    <p:extLst>
      <p:ext uri="{BB962C8B-B14F-4D97-AF65-F5344CB8AC3E}">
        <p14:creationId xmlns:p14="http://schemas.microsoft.com/office/powerpoint/2010/main" val="2071873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69563"/>
            <a:ext cx="7886700" cy="83560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197551"/>
            <a:ext cx="7886700" cy="49723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8128" y="6356351"/>
            <a:ext cx="1280049" cy="365125"/>
          </a:xfrm>
          <a:prstGeom prst="rect">
            <a:avLst/>
          </a:prstGeom>
        </p:spPr>
        <p:txBody>
          <a:bodyPr vert="horz" lIns="91440" tIns="45720" rIns="91440" bIns="45720" rtlCol="0" anchor="ctr"/>
          <a:lstStyle>
            <a:lvl1pPr algn="l">
              <a:defRPr sz="1000">
                <a:solidFill>
                  <a:schemeClr val="tx1"/>
                </a:solidFill>
                <a:latin typeface="Segoe UI Semibold" panose="020B0702040204020203" pitchFamily="34" charset="0"/>
              </a:defRPr>
            </a:lvl1pPr>
          </a:lstStyle>
          <a:p>
            <a:fld id="{46B6F274-D7EF-4722-9503-7CB6E9B7619B}" type="datetime1">
              <a:rPr lang="en-US" smtClean="0"/>
              <a:t>6/11/2017</a:t>
            </a:fld>
            <a:endParaRPr lang="en-US" dirty="0"/>
          </a:p>
        </p:txBody>
      </p:sp>
      <p:sp>
        <p:nvSpPr>
          <p:cNvPr id="5" name="Footer Placeholder 4"/>
          <p:cNvSpPr>
            <a:spLocks noGrp="1"/>
          </p:cNvSpPr>
          <p:nvPr>
            <p:ph type="ftr" sz="quarter" idx="3"/>
          </p:nvPr>
        </p:nvSpPr>
        <p:spPr>
          <a:xfrm>
            <a:off x="2363121" y="6356351"/>
            <a:ext cx="3086100" cy="365125"/>
          </a:xfrm>
          <a:prstGeom prst="rect">
            <a:avLst/>
          </a:prstGeom>
        </p:spPr>
        <p:txBody>
          <a:bodyPr vert="horz" lIns="91440" tIns="45720" rIns="91440" bIns="45720" rtlCol="0" anchor="ctr"/>
          <a:lstStyle>
            <a:lvl1pPr algn="l">
              <a:defRPr sz="1000">
                <a:solidFill>
                  <a:schemeClr val="tx1">
                    <a:tint val="75000"/>
                  </a:schemeClr>
                </a:solidFill>
                <a:latin typeface="Segoe UI Semibold" panose="020B0702040204020203" pitchFamily="34" charset="0"/>
              </a:defRPr>
            </a:lvl1pPr>
          </a:lstStyle>
          <a:p>
            <a:endParaRPr lang="en-US" dirty="0"/>
          </a:p>
        </p:txBody>
      </p:sp>
      <p:sp>
        <p:nvSpPr>
          <p:cNvPr id="6" name="Slide Number Placeholder 5"/>
          <p:cNvSpPr>
            <a:spLocks noGrp="1"/>
          </p:cNvSpPr>
          <p:nvPr>
            <p:ph type="sldNum" sz="quarter" idx="4"/>
          </p:nvPr>
        </p:nvSpPr>
        <p:spPr>
          <a:xfrm>
            <a:off x="8478173" y="6374107"/>
            <a:ext cx="516570" cy="365125"/>
          </a:xfrm>
          <a:prstGeom prst="rect">
            <a:avLst/>
          </a:prstGeom>
        </p:spPr>
        <p:txBody>
          <a:bodyPr vert="horz" lIns="91440" tIns="45720" rIns="91440" bIns="45720" rtlCol="0" anchor="ctr"/>
          <a:lstStyle>
            <a:lvl1pPr algn="r">
              <a:defRPr sz="1200" b="1">
                <a:solidFill>
                  <a:schemeClr val="bg1">
                    <a:lumMod val="50000"/>
                  </a:schemeClr>
                </a:solidFill>
                <a:latin typeface="Segoe UI Semibold" panose="020B0702040204020203" pitchFamily="34" charset="0"/>
                <a:ea typeface="Segoe UI" panose="020B0502040204020203" pitchFamily="34" charset="0"/>
                <a:cs typeface="Segoe UI" panose="020B0502040204020203" pitchFamily="34" charset="0"/>
              </a:defRPr>
            </a:lvl1pPr>
          </a:lstStyle>
          <a:p>
            <a:fld id="{5E94BA17-8AE8-4651-9FD9-8589E5D42325}" type="slidenum">
              <a:rPr lang="en-US" smtClean="0"/>
              <a:pPr/>
              <a:t>‹#›</a:t>
            </a:fld>
            <a:endParaRPr lang="en-US" dirty="0"/>
          </a:p>
        </p:txBody>
      </p:sp>
      <p:cxnSp>
        <p:nvCxnSpPr>
          <p:cNvPr id="9" name="Straight Connector 8"/>
          <p:cNvCxnSpPr/>
          <p:nvPr userDrawn="1"/>
        </p:nvCxnSpPr>
        <p:spPr>
          <a:xfrm>
            <a:off x="8542214" y="6383045"/>
            <a:ext cx="0" cy="325158"/>
          </a:xfrm>
          <a:prstGeom prst="line">
            <a:avLst/>
          </a:prstGeom>
          <a:ln w="12700">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7" name="Rectangle 6"/>
          <p:cNvSpPr/>
          <p:nvPr userDrawn="1"/>
        </p:nvSpPr>
        <p:spPr>
          <a:xfrm>
            <a:off x="0" y="6795855"/>
            <a:ext cx="9144000" cy="71021"/>
          </a:xfrm>
          <a:prstGeom prst="rect">
            <a:avLst/>
          </a:prstGeom>
          <a:solidFill>
            <a:srgbClr val="FED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10"/>
          <p:cNvSpPr txBox="1"/>
          <p:nvPr userDrawn="1"/>
        </p:nvSpPr>
        <p:spPr>
          <a:xfrm>
            <a:off x="6103398" y="6407746"/>
            <a:ext cx="2352583" cy="29238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300" dirty="0">
                <a:solidFill>
                  <a:schemeClr val="tx1"/>
                </a:solidFill>
              </a:rPr>
              <a:t>Southern</a:t>
            </a:r>
            <a:r>
              <a:rPr lang="en-US" sz="1300" baseline="0" dirty="0">
                <a:solidFill>
                  <a:schemeClr val="tx1"/>
                </a:solidFill>
              </a:rPr>
              <a:t> California Edison</a:t>
            </a:r>
            <a:endParaRPr lang="en-US" sz="1300" dirty="0">
              <a:solidFill>
                <a:schemeClr val="tx1"/>
              </a:solidFill>
            </a:endParaRPr>
          </a:p>
        </p:txBody>
      </p:sp>
    </p:spTree>
    <p:extLst>
      <p:ext uri="{BB962C8B-B14F-4D97-AF65-F5344CB8AC3E}">
        <p14:creationId xmlns:p14="http://schemas.microsoft.com/office/powerpoint/2010/main" val="4175749647"/>
      </p:ext>
    </p:extLst>
  </p:cSld>
  <p:clrMap bg1="lt1" tx1="dk1" bg2="lt2" tx2="dk2" accent1="accent1" accent2="accent2" accent3="accent3" accent4="accent4" accent5="accent5" accent6="accent6" hlink="hlink" folHlink="folHlink"/>
  <p:sldLayoutIdLst>
    <p:sldLayoutId id="2147483673" r:id="rId1"/>
    <p:sldLayoutId id="2147483679" r:id="rId2"/>
    <p:sldLayoutId id="2147483681" r:id="rId3"/>
    <p:sldLayoutId id="2147483683" r:id="rId4"/>
    <p:sldLayoutId id="2147483686" r:id="rId5"/>
    <p:sldLayoutId id="2147483689" r:id="rId6"/>
    <p:sldLayoutId id="2147483692" r:id="rId7"/>
    <p:sldLayoutId id="2147483695" r:id="rId8"/>
    <p:sldLayoutId id="2147483696" r:id="rId9"/>
    <p:sldLayoutId id="2147483699" r:id="rId10"/>
    <p:sldLayoutId id="2147483702" r:id="rId11"/>
    <p:sldLayoutId id="2147483703" r:id="rId12"/>
    <p:sldLayoutId id="2147483704" r:id="rId13"/>
    <p:sldLayoutId id="2147483705" r:id="rId14"/>
    <p:sldLayoutId id="2147483706" r:id="rId15"/>
  </p:sldLayoutIdLst>
  <p:hf hdr="0" ftr="0" dt="0"/>
  <p:txStyles>
    <p:titleStyle>
      <a:lvl1pPr algn="l" defTabSz="914400" rtl="0" eaLnBrk="1" latinLnBrk="0" hangingPunct="1">
        <a:lnSpc>
          <a:spcPct val="90000"/>
        </a:lnSpc>
        <a:spcBef>
          <a:spcPct val="0"/>
        </a:spcBef>
        <a:buNone/>
        <a:defRPr sz="2800" kern="1200">
          <a:solidFill>
            <a:schemeClr val="tx1"/>
          </a:solidFill>
          <a:latin typeface="Segoe UI Light" panose="020B05020402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mailto:Dean.Taylor@sce.com" TargetMode="Externa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70000" lnSpcReduction="20000"/>
          </a:bodyPr>
          <a:lstStyle/>
          <a:p>
            <a:r>
              <a:rPr lang="en-US" sz="3200" dirty="0"/>
              <a:t>Dean Taylor</a:t>
            </a:r>
          </a:p>
          <a:p>
            <a:r>
              <a:rPr lang="en-US" sz="3200" dirty="0"/>
              <a:t>Southern California Edison</a:t>
            </a:r>
          </a:p>
          <a:p>
            <a:r>
              <a:rPr lang="en-US" sz="3200" dirty="0"/>
              <a:t>June 12, 2017</a:t>
            </a:r>
          </a:p>
        </p:txBody>
      </p:sp>
      <p:sp>
        <p:nvSpPr>
          <p:cNvPr id="2" name="Title 1"/>
          <p:cNvSpPr>
            <a:spLocks noGrp="1"/>
          </p:cNvSpPr>
          <p:nvPr>
            <p:ph type="title"/>
          </p:nvPr>
        </p:nvSpPr>
        <p:spPr/>
        <p:txBody>
          <a:bodyPr>
            <a:normAutofit/>
          </a:bodyPr>
          <a:lstStyle/>
          <a:p>
            <a:r>
              <a:rPr lang="en-US" sz="4000" dirty="0"/>
              <a:t>Overview of 3</a:t>
            </a:r>
            <a:r>
              <a:rPr lang="en-US" sz="4000" baseline="30000" dirty="0"/>
              <a:t>rd</a:t>
            </a:r>
            <a:r>
              <a:rPr lang="en-US" sz="4000" dirty="0"/>
              <a:t>  Draft VGI Glossary: Terms and Definitions </a:t>
            </a:r>
          </a:p>
        </p:txBody>
      </p:sp>
    </p:spTree>
    <p:extLst>
      <p:ext uri="{BB962C8B-B14F-4D97-AF65-F5344CB8AC3E}">
        <p14:creationId xmlns:p14="http://schemas.microsoft.com/office/powerpoint/2010/main" val="226576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VGI Benefit Groupings – Draft Option 1 </a:t>
            </a:r>
          </a:p>
        </p:txBody>
      </p:sp>
      <p:sp>
        <p:nvSpPr>
          <p:cNvPr id="3" name="Content Placeholder 2"/>
          <p:cNvSpPr>
            <a:spLocks noGrp="1"/>
          </p:cNvSpPr>
          <p:nvPr>
            <p:ph idx="1"/>
          </p:nvPr>
        </p:nvSpPr>
        <p:spPr>
          <a:xfrm>
            <a:off x="628650" y="1197551"/>
            <a:ext cx="7886700" cy="5176556"/>
          </a:xfrm>
        </p:spPr>
        <p:txBody>
          <a:bodyPr>
            <a:normAutofit fontScale="92500" lnSpcReduction="10000"/>
          </a:bodyPr>
          <a:lstStyle/>
          <a:p>
            <a:r>
              <a:rPr lang="en-US" u="sng" dirty="0"/>
              <a:t>Wholesale market services (ISO / RTO):</a:t>
            </a:r>
            <a:r>
              <a:rPr lang="en-US" dirty="0"/>
              <a:t>  1) frequency regulation, 2) spinning, non-spinning and supplemental reserve, 3) load following / ramping support for renewables 4) capacity markets  5) Demand Response Auction Mechanism 6) real-time and day-ahead energy markets 7) energy arbitrage  8) black start,  9) voltage and/or reactive power support  </a:t>
            </a:r>
          </a:p>
          <a:p>
            <a:r>
              <a:rPr lang="en-US" u="sng" dirty="0"/>
              <a:t>Distribution infrastructure benefits:</a:t>
            </a:r>
            <a:r>
              <a:rPr lang="en-US" dirty="0"/>
              <a:t>  1) distribution upgrade deferral 2) local distributed generation support 3) peak load shedding: 4) resource adequacy?</a:t>
            </a:r>
          </a:p>
          <a:p>
            <a:r>
              <a:rPr lang="en-US" u="sng" dirty="0">
                <a:solidFill>
                  <a:srgbClr val="FF0000"/>
                </a:solidFill>
              </a:rPr>
              <a:t>DSO / utility market benefits</a:t>
            </a:r>
            <a:r>
              <a:rPr lang="en-US" dirty="0">
                <a:solidFill>
                  <a:srgbClr val="FF0000"/>
                </a:solidFill>
              </a:rPr>
              <a:t>: 1) DERMS,  2) ADMS;  3) Rule 21 smart inverter management</a:t>
            </a:r>
          </a:p>
          <a:p>
            <a:r>
              <a:rPr lang="en-US" u="sng" dirty="0"/>
              <a:t>Customer facing benefits: </a:t>
            </a:r>
            <a:r>
              <a:rPr lang="en-US" dirty="0"/>
              <a:t>1) retail energy time shift with rates, 2) demand leveling with  rates or controls, 3) power quality, 4) power reliability, 5) monetizing of GHG and air pollution reduction benefits, 6) maximizing customer use of  renewable generation 7) demand leveling with BMS or parking lot EVEMS  8) back-up power </a:t>
            </a:r>
          </a:p>
          <a:p>
            <a:r>
              <a:rPr lang="en-US" u="sng" dirty="0"/>
              <a:t>Societal benefits: </a:t>
            </a:r>
            <a:r>
              <a:rPr lang="en-US" dirty="0"/>
              <a:t>1) adoption of EVs,  2) low-cost reductions in GHG and air pollutants, 3) low cost of EV ownership, 4) net jobs </a:t>
            </a:r>
          </a:p>
          <a:p>
            <a:endParaRPr lang="en-US" dirty="0"/>
          </a:p>
        </p:txBody>
      </p:sp>
      <p:sp>
        <p:nvSpPr>
          <p:cNvPr id="4" name="Slide Number Placeholder 3"/>
          <p:cNvSpPr>
            <a:spLocks noGrp="1"/>
          </p:cNvSpPr>
          <p:nvPr>
            <p:ph type="sldNum" sz="quarter" idx="12"/>
          </p:nvPr>
        </p:nvSpPr>
        <p:spPr/>
        <p:txBody>
          <a:bodyPr/>
          <a:lstStyle/>
          <a:p>
            <a:fld id="{5E94BA17-8AE8-4651-9FD9-8589E5D42325}" type="slidenum">
              <a:rPr lang="en-US" smtClean="0"/>
              <a:t>9</a:t>
            </a:fld>
            <a:endParaRPr lang="en-US"/>
          </a:p>
        </p:txBody>
      </p:sp>
    </p:spTree>
    <p:extLst>
      <p:ext uri="{BB962C8B-B14F-4D97-AF65-F5344CB8AC3E}">
        <p14:creationId xmlns:p14="http://schemas.microsoft.com/office/powerpoint/2010/main" val="2759605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Draft Options for Grouping VGI</a:t>
            </a:r>
          </a:p>
        </p:txBody>
      </p:sp>
      <p:sp>
        <p:nvSpPr>
          <p:cNvPr id="3" name="Content Placeholder 2"/>
          <p:cNvSpPr>
            <a:spLocks noGrp="1"/>
          </p:cNvSpPr>
          <p:nvPr>
            <p:ph idx="1"/>
          </p:nvPr>
        </p:nvSpPr>
        <p:spPr/>
        <p:txBody>
          <a:bodyPr>
            <a:normAutofit fontScale="92500" lnSpcReduction="20000"/>
          </a:bodyPr>
          <a:lstStyle/>
          <a:p>
            <a:pPr lvl="0"/>
            <a:r>
              <a:rPr lang="en-US" u="sng" dirty="0"/>
              <a:t>VGI Beneficiary groupings (option 2) by level  </a:t>
            </a:r>
            <a:endParaRPr lang="en-US" sz="1800" dirty="0"/>
          </a:p>
          <a:p>
            <a:pPr lvl="1"/>
            <a:r>
              <a:rPr lang="en-US" dirty="0"/>
              <a:t>Site host / customer benefits   - includes commercial and residential situations including homes </a:t>
            </a:r>
            <a:endParaRPr lang="en-US" sz="1600" dirty="0"/>
          </a:p>
          <a:p>
            <a:pPr lvl="1"/>
            <a:r>
              <a:rPr lang="en-US" dirty="0"/>
              <a:t>All utility customer benefits – TBD</a:t>
            </a:r>
            <a:endParaRPr lang="en-US" sz="1600" dirty="0"/>
          </a:p>
          <a:p>
            <a:pPr lvl="1"/>
            <a:r>
              <a:rPr lang="en-US" dirty="0"/>
              <a:t>ISO whole sale market benefits -  TBD </a:t>
            </a:r>
          </a:p>
          <a:p>
            <a:pPr lvl="1"/>
            <a:r>
              <a:rPr lang="en-US" sz="1700" dirty="0">
                <a:solidFill>
                  <a:srgbClr val="FF0000"/>
                </a:solidFill>
              </a:rPr>
              <a:t>DSO / utility markets </a:t>
            </a:r>
            <a:r>
              <a:rPr lang="en-US" sz="1600" dirty="0">
                <a:solidFill>
                  <a:srgbClr val="FF0000"/>
                </a:solidFill>
              </a:rPr>
              <a:t>– TBD </a:t>
            </a:r>
          </a:p>
          <a:p>
            <a:pPr lvl="1"/>
            <a:r>
              <a:rPr lang="en-US" dirty="0"/>
              <a:t>Societal benefits – TBD </a:t>
            </a:r>
            <a:endParaRPr lang="en-US" sz="1600" dirty="0"/>
          </a:p>
          <a:p>
            <a:pPr lvl="0"/>
            <a:r>
              <a:rPr lang="en-US" u="sng" dirty="0"/>
              <a:t>VGI grouping (option 3) </a:t>
            </a:r>
            <a:endParaRPr lang="en-US" sz="1800" dirty="0"/>
          </a:p>
          <a:p>
            <a:pPr lvl="1"/>
            <a:r>
              <a:rPr lang="en-US" dirty="0"/>
              <a:t>Wholesale market solutions   TBD  </a:t>
            </a:r>
          </a:p>
          <a:p>
            <a:pPr lvl="1"/>
            <a:r>
              <a:rPr lang="en-US" dirty="0">
                <a:solidFill>
                  <a:srgbClr val="FF0000"/>
                </a:solidFill>
              </a:rPr>
              <a:t>DSO / utility markets – TBD   </a:t>
            </a:r>
            <a:endParaRPr lang="en-US" sz="1600" dirty="0">
              <a:solidFill>
                <a:srgbClr val="FF0000"/>
              </a:solidFill>
            </a:endParaRPr>
          </a:p>
          <a:p>
            <a:pPr lvl="1"/>
            <a:r>
              <a:rPr lang="en-US" dirty="0"/>
              <a:t>Non-market solutions – TBD </a:t>
            </a:r>
            <a:endParaRPr lang="en-US" sz="1600" dirty="0"/>
          </a:p>
          <a:p>
            <a:pPr lvl="0"/>
            <a:r>
              <a:rPr lang="en-US" u="sng" dirty="0"/>
              <a:t>VGI benefit grouping (option 4)  by value category </a:t>
            </a:r>
            <a:endParaRPr lang="en-US" sz="1800" dirty="0"/>
          </a:p>
          <a:p>
            <a:pPr lvl="1"/>
            <a:r>
              <a:rPr lang="en-US" dirty="0"/>
              <a:t>Reducing energy generation cost - TBD</a:t>
            </a:r>
            <a:endParaRPr lang="en-US" sz="1600" dirty="0"/>
          </a:p>
          <a:p>
            <a:pPr lvl="1"/>
            <a:r>
              <a:rPr lang="en-US" dirty="0"/>
              <a:t>Reducing site hosts and EV driver’s electric bills - TBD</a:t>
            </a:r>
            <a:endParaRPr lang="en-US" sz="1600" dirty="0"/>
          </a:p>
          <a:p>
            <a:pPr lvl="1"/>
            <a:r>
              <a:rPr lang="en-US" dirty="0"/>
              <a:t>Deferring distribution upgrades - TBD</a:t>
            </a:r>
            <a:endParaRPr lang="en-US" sz="1600" dirty="0"/>
          </a:p>
          <a:p>
            <a:pPr lvl="1"/>
            <a:r>
              <a:rPr lang="en-US" dirty="0"/>
              <a:t>Improving reliability - TBD</a:t>
            </a:r>
            <a:endParaRPr lang="en-US" sz="1600" dirty="0"/>
          </a:p>
          <a:p>
            <a:pPr lvl="1"/>
            <a:r>
              <a:rPr lang="en-US" dirty="0"/>
              <a:t>Aligning EV load with renewable integration - TBD</a:t>
            </a:r>
            <a:endParaRPr lang="en-US" sz="1600" dirty="0"/>
          </a:p>
          <a:p>
            <a:pPr lvl="1"/>
            <a:r>
              <a:rPr lang="en-US" dirty="0"/>
              <a:t>Measuring fuel switching – gasoline to EV (required by Low Carbon Fuel Standard for non-residential charging) </a:t>
            </a:r>
            <a:endParaRPr lang="en-US" sz="1600" dirty="0"/>
          </a:p>
          <a:p>
            <a:endParaRPr lang="en-US" dirty="0"/>
          </a:p>
        </p:txBody>
      </p:sp>
      <p:sp>
        <p:nvSpPr>
          <p:cNvPr id="4" name="Slide Number Placeholder 3"/>
          <p:cNvSpPr>
            <a:spLocks noGrp="1"/>
          </p:cNvSpPr>
          <p:nvPr>
            <p:ph type="sldNum" sz="quarter" idx="12"/>
          </p:nvPr>
        </p:nvSpPr>
        <p:spPr/>
        <p:txBody>
          <a:bodyPr/>
          <a:lstStyle/>
          <a:p>
            <a:fld id="{5E94BA17-8AE8-4651-9FD9-8589E5D42325}" type="slidenum">
              <a:rPr lang="en-US" smtClean="0"/>
              <a:t>10</a:t>
            </a:fld>
            <a:endParaRPr lang="en-US"/>
          </a:p>
        </p:txBody>
      </p:sp>
    </p:spTree>
    <p:extLst>
      <p:ext uri="{BB962C8B-B14F-4D97-AF65-F5344CB8AC3E}">
        <p14:creationId xmlns:p14="http://schemas.microsoft.com/office/powerpoint/2010/main" val="183190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grouping option (6) VGI types</a:t>
            </a:r>
          </a:p>
        </p:txBody>
      </p:sp>
      <p:sp>
        <p:nvSpPr>
          <p:cNvPr id="3" name="Content Placeholder 2"/>
          <p:cNvSpPr>
            <a:spLocks noGrp="1"/>
          </p:cNvSpPr>
          <p:nvPr>
            <p:ph idx="1"/>
          </p:nvPr>
        </p:nvSpPr>
        <p:spPr/>
        <p:txBody>
          <a:bodyPr/>
          <a:lstStyle/>
          <a:p>
            <a:r>
              <a:rPr lang="en-US" u="sng" dirty="0"/>
              <a:t>Charging level incentives   (foundational) </a:t>
            </a:r>
            <a:endParaRPr lang="en-US" dirty="0"/>
          </a:p>
          <a:p>
            <a:pPr lvl="1"/>
            <a:r>
              <a:rPr lang="en-US" dirty="0"/>
              <a:t>Tools include rebates for lower level charging, modifying current allowance policy, demand charge design</a:t>
            </a:r>
          </a:p>
          <a:p>
            <a:r>
              <a:rPr lang="en-US" u="sng" dirty="0"/>
              <a:t>TOU Rate Design and Adoption Policy (foundational) </a:t>
            </a:r>
            <a:endParaRPr lang="en-US" dirty="0"/>
          </a:p>
          <a:p>
            <a:pPr lvl="1"/>
            <a:r>
              <a:rPr lang="en-US" dirty="0"/>
              <a:t>Tools include TOU rate design and policies to require or encourage TOU rate adoption for EVs </a:t>
            </a:r>
          </a:p>
          <a:p>
            <a:r>
              <a:rPr lang="en-US" u="sng" dirty="0"/>
              <a:t>V1G (or managed or controlled charging):  U</a:t>
            </a:r>
            <a:r>
              <a:rPr lang="en-US" dirty="0"/>
              <a:t>nidirectional power flow under central or customer control enabling vehicles to charge and provide wholesale market services.  Includes varying the charge rate at the charging station, EV management system, parking lot EV Energy management system or building management system in order to provide demand response, ancillary services or other market services.  </a:t>
            </a:r>
          </a:p>
          <a:p>
            <a:r>
              <a:rPr lang="en-US" u="sng" dirty="0"/>
              <a:t>V2G</a:t>
            </a:r>
            <a:r>
              <a:rPr lang="en-US" dirty="0"/>
              <a:t>   Similar to V1G but bidirectional  power flow to the grid.  (we have two lengthy alternative definitions in glossary) </a:t>
            </a:r>
          </a:p>
          <a:p>
            <a:endParaRPr lang="en-US" dirty="0"/>
          </a:p>
        </p:txBody>
      </p:sp>
      <p:sp>
        <p:nvSpPr>
          <p:cNvPr id="4" name="Slide Number Placeholder 3"/>
          <p:cNvSpPr>
            <a:spLocks noGrp="1"/>
          </p:cNvSpPr>
          <p:nvPr>
            <p:ph type="sldNum" sz="quarter" idx="12"/>
          </p:nvPr>
        </p:nvSpPr>
        <p:spPr/>
        <p:txBody>
          <a:bodyPr/>
          <a:lstStyle/>
          <a:p>
            <a:fld id="{5E94BA17-8AE8-4651-9FD9-8589E5D42325}" type="slidenum">
              <a:rPr lang="en-US" smtClean="0"/>
              <a:t>11</a:t>
            </a:fld>
            <a:endParaRPr lang="en-US"/>
          </a:p>
        </p:txBody>
      </p:sp>
    </p:spTree>
    <p:extLst>
      <p:ext uri="{BB962C8B-B14F-4D97-AF65-F5344CB8AC3E}">
        <p14:creationId xmlns:p14="http://schemas.microsoft.com/office/powerpoint/2010/main" val="4221964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600" dirty="0"/>
              <a:t>Thank you </a:t>
            </a:r>
          </a:p>
        </p:txBody>
      </p:sp>
      <p:sp>
        <p:nvSpPr>
          <p:cNvPr id="4" name="Slide Number Placeholder 3"/>
          <p:cNvSpPr>
            <a:spLocks noGrp="1"/>
          </p:cNvSpPr>
          <p:nvPr>
            <p:ph type="sldNum" sz="quarter" idx="4294967295"/>
          </p:nvPr>
        </p:nvSpPr>
        <p:spPr>
          <a:xfrm>
            <a:off x="0" y="6477000"/>
            <a:ext cx="2133600" cy="381000"/>
          </a:xfrm>
        </p:spPr>
        <p:txBody>
          <a:bodyPr/>
          <a:lstStyle/>
          <a:p>
            <a:pPr>
              <a:defRPr/>
            </a:pPr>
            <a:fld id="{347A61EE-7B57-426F-803A-828428028A15}" type="slidenum">
              <a:rPr lang="en-US" smtClean="0"/>
              <a:pPr>
                <a:defRPr/>
              </a:pPr>
              <a:t>12</a:t>
            </a:fld>
            <a:endParaRPr lang="en-US" dirty="0"/>
          </a:p>
        </p:txBody>
      </p:sp>
    </p:spTree>
    <p:extLst>
      <p:ext uri="{BB962C8B-B14F-4D97-AF65-F5344CB8AC3E}">
        <p14:creationId xmlns:p14="http://schemas.microsoft.com/office/powerpoint/2010/main" val="700713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Appendix </a:t>
            </a:r>
          </a:p>
        </p:txBody>
      </p:sp>
      <p:sp>
        <p:nvSpPr>
          <p:cNvPr id="4" name="Slide Number Placeholder 3"/>
          <p:cNvSpPr>
            <a:spLocks noGrp="1"/>
          </p:cNvSpPr>
          <p:nvPr>
            <p:ph type="sldNum" sz="quarter" idx="12"/>
          </p:nvPr>
        </p:nvSpPr>
        <p:spPr/>
        <p:txBody>
          <a:bodyPr/>
          <a:lstStyle/>
          <a:p>
            <a:fld id="{5E94BA17-8AE8-4651-9FD9-8589E5D42325}" type="slidenum">
              <a:rPr lang="en-US" smtClean="0"/>
              <a:t>13</a:t>
            </a:fld>
            <a:endParaRPr lang="en-US"/>
          </a:p>
        </p:txBody>
      </p:sp>
    </p:spTree>
    <p:extLst>
      <p:ext uri="{BB962C8B-B14F-4D97-AF65-F5344CB8AC3E}">
        <p14:creationId xmlns:p14="http://schemas.microsoft.com/office/powerpoint/2010/main" val="3601662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Used Existing Glossaries to large extent </a:t>
            </a:r>
          </a:p>
        </p:txBody>
      </p:sp>
      <p:sp>
        <p:nvSpPr>
          <p:cNvPr id="3" name="Content Placeholder 2"/>
          <p:cNvSpPr>
            <a:spLocks noGrp="1"/>
          </p:cNvSpPr>
          <p:nvPr>
            <p:ph idx="1"/>
          </p:nvPr>
        </p:nvSpPr>
        <p:spPr>
          <a:xfrm>
            <a:off x="628650" y="1197550"/>
            <a:ext cx="7886700" cy="5339727"/>
          </a:xfrm>
        </p:spPr>
        <p:txBody>
          <a:bodyPr>
            <a:noAutofit/>
          </a:bodyPr>
          <a:lstStyle/>
          <a:p>
            <a:pPr marL="457200" lvl="0" indent="-457200">
              <a:buFont typeface="+mj-lt"/>
              <a:buAutoNum type="arabicPeriod"/>
            </a:pPr>
            <a:r>
              <a:rPr lang="en-US" sz="2200" dirty="0"/>
              <a:t>VGI White paper, CPUC Energy Division </a:t>
            </a:r>
          </a:p>
          <a:p>
            <a:pPr marL="457200" lvl="0" indent="-457200">
              <a:buFont typeface="+mj-lt"/>
              <a:buAutoNum type="arabicPeriod"/>
            </a:pPr>
            <a:r>
              <a:rPr lang="en-US" sz="2200" dirty="0"/>
              <a:t>California VGI Roadmap, Cal-ISO with CPUC &amp; CEC </a:t>
            </a:r>
          </a:p>
          <a:p>
            <a:pPr marL="457200" lvl="0" indent="-457200">
              <a:buFont typeface="+mj-lt"/>
              <a:buAutoNum type="arabicPeriod"/>
            </a:pPr>
            <a:r>
              <a:rPr lang="en-US" sz="2200" dirty="0"/>
              <a:t>Modern Distribution Grid 2017, Vol 1, USDOE</a:t>
            </a:r>
          </a:p>
          <a:p>
            <a:pPr marL="457200" lvl="0" indent="-457200">
              <a:buFont typeface="+mj-lt"/>
              <a:buAutoNum type="arabicPeriod"/>
            </a:pPr>
            <a:r>
              <a:rPr lang="en-US" sz="2200" dirty="0"/>
              <a:t>Electrical Energy Storage, CPUC Planning and Policy Division report</a:t>
            </a:r>
          </a:p>
          <a:p>
            <a:pPr marL="457200" lvl="0" indent="-457200">
              <a:buFont typeface="+mj-lt"/>
              <a:buAutoNum type="arabicPeriod"/>
            </a:pPr>
            <a:r>
              <a:rPr lang="en-US" sz="2200" dirty="0"/>
              <a:t>2020 Strategic Analysis of Energy Storage in CA, CEC</a:t>
            </a:r>
            <a:endParaRPr lang="en-US" sz="2200" u="sng" dirty="0"/>
          </a:p>
          <a:p>
            <a:pPr marL="457200" lvl="0" indent="-457200">
              <a:buFont typeface="+mj-lt"/>
              <a:buAutoNum type="arabicPeriod"/>
            </a:pPr>
            <a:r>
              <a:rPr lang="en-US" sz="2200" dirty="0"/>
              <a:t>Energy Storage Phase 2 Interim Staff Report, CPUC Energy Division </a:t>
            </a:r>
          </a:p>
          <a:p>
            <a:pPr marL="457200" lvl="0" indent="-457200">
              <a:buFont typeface="+mj-lt"/>
              <a:buAutoNum type="arabicPeriod"/>
            </a:pPr>
            <a:r>
              <a:rPr lang="en-US" sz="2200" dirty="0"/>
              <a:t>Battery Storage Economics, Rocky Mountain Institute  </a:t>
            </a:r>
          </a:p>
          <a:p>
            <a:pPr marL="457200" lvl="0" indent="-457200">
              <a:buFont typeface="+mj-lt"/>
              <a:buAutoNum type="arabicPeriod"/>
            </a:pPr>
            <a:r>
              <a:rPr lang="en-US" sz="2200" dirty="0"/>
              <a:t>Engaging Utilities in TE in the U.S., Europe and China, E3</a:t>
            </a:r>
          </a:p>
          <a:p>
            <a:pPr marL="457200" lvl="0" indent="-457200">
              <a:buFont typeface="+mj-lt"/>
              <a:buAutoNum type="arabicPeriod"/>
            </a:pPr>
            <a:r>
              <a:rPr lang="en-US" sz="2200" dirty="0"/>
              <a:t>Glossary of Definitions, North America Energy Reliability Council  </a:t>
            </a:r>
          </a:p>
        </p:txBody>
      </p:sp>
      <p:sp>
        <p:nvSpPr>
          <p:cNvPr id="4" name="Slide Number Placeholder 3"/>
          <p:cNvSpPr>
            <a:spLocks noGrp="1"/>
          </p:cNvSpPr>
          <p:nvPr>
            <p:ph type="sldNum" sz="quarter" idx="12"/>
          </p:nvPr>
        </p:nvSpPr>
        <p:spPr/>
        <p:txBody>
          <a:bodyPr/>
          <a:lstStyle/>
          <a:p>
            <a:fld id="{5E94BA17-8AE8-4651-9FD9-8589E5D42325}" type="slidenum">
              <a:rPr lang="en-US" smtClean="0"/>
              <a:t>14</a:t>
            </a:fld>
            <a:endParaRPr lang="en-US"/>
          </a:p>
        </p:txBody>
      </p:sp>
    </p:spTree>
    <p:extLst>
      <p:ext uri="{BB962C8B-B14F-4D97-AF65-F5344CB8AC3E}">
        <p14:creationId xmlns:p14="http://schemas.microsoft.com/office/powerpoint/2010/main" val="2395870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473" y="-298926"/>
            <a:ext cx="7886700" cy="1057273"/>
          </a:xfrm>
        </p:spPr>
        <p:txBody>
          <a:bodyPr>
            <a:normAutofit/>
          </a:bodyPr>
          <a:lstStyle/>
          <a:p>
            <a:r>
              <a:rPr lang="en-US" sz="2400" dirty="0"/>
              <a:t>More 3rd draft terms and definitions  </a:t>
            </a:r>
          </a:p>
        </p:txBody>
      </p:sp>
      <p:sp>
        <p:nvSpPr>
          <p:cNvPr id="3" name="Content Placeholder 2"/>
          <p:cNvSpPr>
            <a:spLocks noGrp="1"/>
          </p:cNvSpPr>
          <p:nvPr>
            <p:ph idx="1"/>
          </p:nvPr>
        </p:nvSpPr>
        <p:spPr>
          <a:xfrm>
            <a:off x="369998" y="602294"/>
            <a:ext cx="8391865" cy="6535485"/>
          </a:xfrm>
        </p:spPr>
        <p:txBody>
          <a:bodyPr>
            <a:normAutofit fontScale="47500" lnSpcReduction="20000"/>
          </a:bodyPr>
          <a:lstStyle/>
          <a:p>
            <a:pPr lvl="0"/>
            <a:r>
              <a:rPr lang="en-US" sz="4600" u="sng" dirty="0"/>
              <a:t>Short-dwell or opportunity charging locations</a:t>
            </a:r>
            <a:r>
              <a:rPr lang="en-US" sz="4600" dirty="0"/>
              <a:t>:  locations where a vehicle is parked for a few minutes or few hours and can charge.   An EV may or may not need a charge at these locations.  Examples include charging at restaurants, retail, rest-stops, gas stations, doctors, dentists and similar service providers </a:t>
            </a:r>
          </a:p>
          <a:p>
            <a:pPr lvl="0"/>
            <a:r>
              <a:rPr lang="en-US" sz="4600" u="sng" dirty="0"/>
              <a:t>Long-dwell charging locations</a:t>
            </a:r>
            <a:r>
              <a:rPr lang="en-US" sz="4600" dirty="0"/>
              <a:t>: locations where vehicles are typically parked for more than four hours and can charge.  Examples includes homes, workplaces, fleets, destination centers and mixed-use locations</a:t>
            </a:r>
          </a:p>
          <a:p>
            <a:pPr lvl="0"/>
            <a:r>
              <a:rPr lang="en-US" sz="4600" u="sng" dirty="0"/>
              <a:t>Fleet charging</a:t>
            </a:r>
            <a:r>
              <a:rPr lang="en-US" sz="4600" dirty="0"/>
              <a:t>:  charging stations for a business’s own commercial EVs  </a:t>
            </a:r>
          </a:p>
          <a:p>
            <a:pPr lvl="0"/>
            <a:r>
              <a:rPr lang="en-US" sz="4600" u="sng" dirty="0"/>
              <a:t>Workplace Charging</a:t>
            </a:r>
            <a:r>
              <a:rPr lang="en-US" sz="4600" dirty="0"/>
              <a:t>: charging stations for a employees, staff, students, teachers, professors (but not visitors) </a:t>
            </a:r>
          </a:p>
          <a:p>
            <a:pPr lvl="0"/>
            <a:r>
              <a:rPr lang="en-US" sz="4600" u="sng" dirty="0"/>
              <a:t>Destination Center Charging</a:t>
            </a:r>
            <a:r>
              <a:rPr lang="en-US" sz="4600" dirty="0"/>
              <a:t>: Charging stations located at sites that attract longer distance trips including, but not limited to, hotels, resorts, theme parks, major malls, parks, beaches, theaters, sports centers, concert halls, casinos  </a:t>
            </a:r>
          </a:p>
          <a:p>
            <a:pPr lvl="0"/>
            <a:r>
              <a:rPr lang="en-US" sz="4600" u="sng" dirty="0"/>
              <a:t>Multi-unit dwelling charging</a:t>
            </a:r>
            <a:r>
              <a:rPr lang="en-US" sz="4600" dirty="0"/>
              <a:t>:  refers to charging stations in common areas of condos and apartments (usually a commercial account for a utility) </a:t>
            </a:r>
          </a:p>
          <a:p>
            <a:endParaRPr lang="en-US" dirty="0"/>
          </a:p>
        </p:txBody>
      </p:sp>
      <p:sp>
        <p:nvSpPr>
          <p:cNvPr id="4" name="Slide Number Placeholder 3"/>
          <p:cNvSpPr>
            <a:spLocks noGrp="1"/>
          </p:cNvSpPr>
          <p:nvPr>
            <p:ph type="sldNum" sz="quarter" idx="12"/>
          </p:nvPr>
        </p:nvSpPr>
        <p:spPr/>
        <p:txBody>
          <a:bodyPr/>
          <a:lstStyle/>
          <a:p>
            <a:fld id="{5E94BA17-8AE8-4651-9FD9-8589E5D42325}" type="slidenum">
              <a:rPr lang="en-US" smtClean="0"/>
              <a:t>15</a:t>
            </a:fld>
            <a:endParaRPr lang="en-US"/>
          </a:p>
        </p:txBody>
      </p:sp>
    </p:spTree>
    <p:extLst>
      <p:ext uri="{BB962C8B-B14F-4D97-AF65-F5344CB8AC3E}">
        <p14:creationId xmlns:p14="http://schemas.microsoft.com/office/powerpoint/2010/main" val="2433085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3rd draft terms and definitions </a:t>
            </a:r>
          </a:p>
        </p:txBody>
      </p:sp>
      <p:sp>
        <p:nvSpPr>
          <p:cNvPr id="3" name="Content Placeholder 2"/>
          <p:cNvSpPr>
            <a:spLocks noGrp="1"/>
          </p:cNvSpPr>
          <p:nvPr>
            <p:ph idx="1"/>
          </p:nvPr>
        </p:nvSpPr>
        <p:spPr/>
        <p:txBody>
          <a:bodyPr>
            <a:normAutofit fontScale="92500" lnSpcReduction="20000"/>
          </a:bodyPr>
          <a:lstStyle/>
          <a:p>
            <a:pPr lvl="0"/>
            <a:r>
              <a:rPr lang="en-US" u="sng" dirty="0"/>
              <a:t>Single family home charging</a:t>
            </a:r>
            <a:r>
              <a:rPr lang="en-US" dirty="0"/>
              <a:t>:  Charging stations in driveways, carports or garages in residences designed for individuals or a family.  Includes both attached and detached homes, but excludes large apartment and condo complexes without individual garages or carports near the home. </a:t>
            </a:r>
          </a:p>
          <a:p>
            <a:pPr lvl="0"/>
            <a:r>
              <a:rPr lang="en-US" u="sng" dirty="0"/>
              <a:t>Urban DC fast charging plaza</a:t>
            </a:r>
            <a:r>
              <a:rPr lang="en-US" dirty="0"/>
              <a:t>: large cluster of away-from-home, public-access, DC fast charge stations in urban and suburban areas  (could be on a travel corridor or not) </a:t>
            </a:r>
          </a:p>
          <a:p>
            <a:pPr lvl="0"/>
            <a:r>
              <a:rPr lang="en-US" u="sng" dirty="0"/>
              <a:t>Corridor DC fast charging plaza</a:t>
            </a:r>
            <a:r>
              <a:rPr lang="en-US" dirty="0"/>
              <a:t>:  large cluster of away-from-home, public –access, DC fast charge stations away-from urban areas along travel corridors </a:t>
            </a:r>
          </a:p>
          <a:p>
            <a:pPr lvl="0"/>
            <a:r>
              <a:rPr lang="en-US" u="sng" dirty="0"/>
              <a:t>Restaurant, retail and rest-stop charging</a:t>
            </a:r>
            <a:r>
              <a:rPr lang="en-US" dirty="0"/>
              <a:t>  (can be level 1, 2 or DC) –includes small clusters of charging at those locations but excludes large scale charging plazas</a:t>
            </a:r>
          </a:p>
          <a:p>
            <a:pPr lvl="0"/>
            <a:r>
              <a:rPr lang="en-US" u="sng" dirty="0"/>
              <a:t>Mixed use charging</a:t>
            </a:r>
            <a:r>
              <a:rPr lang="en-US" dirty="0"/>
              <a:t>:  charging where multiple types of users typically charge.  For example, city parking structures used by residents of MUDs, workplaces, city fleet vehicles and visitor to regional destination centers </a:t>
            </a:r>
          </a:p>
          <a:p>
            <a:pPr lvl="0"/>
            <a:r>
              <a:rPr lang="en-US" u="sng" dirty="0"/>
              <a:t>Street or curbside charging</a:t>
            </a:r>
            <a:r>
              <a:rPr lang="en-US" dirty="0"/>
              <a:t>:  Charging stations (AC or DC) on a curb  </a:t>
            </a:r>
          </a:p>
          <a:p>
            <a:endParaRPr lang="en-US" dirty="0"/>
          </a:p>
        </p:txBody>
      </p:sp>
      <p:sp>
        <p:nvSpPr>
          <p:cNvPr id="4" name="Slide Number Placeholder 3"/>
          <p:cNvSpPr>
            <a:spLocks noGrp="1"/>
          </p:cNvSpPr>
          <p:nvPr>
            <p:ph type="sldNum" sz="quarter" idx="12"/>
          </p:nvPr>
        </p:nvSpPr>
        <p:spPr/>
        <p:txBody>
          <a:bodyPr/>
          <a:lstStyle/>
          <a:p>
            <a:fld id="{5E94BA17-8AE8-4651-9FD9-8589E5D42325}" type="slidenum">
              <a:rPr lang="en-US" smtClean="0"/>
              <a:t>16</a:t>
            </a:fld>
            <a:endParaRPr lang="en-US"/>
          </a:p>
        </p:txBody>
      </p:sp>
    </p:spTree>
    <p:extLst>
      <p:ext uri="{BB962C8B-B14F-4D97-AF65-F5344CB8AC3E}">
        <p14:creationId xmlns:p14="http://schemas.microsoft.com/office/powerpoint/2010/main" val="703116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case” draft definition</a:t>
            </a:r>
          </a:p>
        </p:txBody>
      </p:sp>
      <p:sp>
        <p:nvSpPr>
          <p:cNvPr id="3" name="Content Placeholder 2"/>
          <p:cNvSpPr>
            <a:spLocks noGrp="1"/>
          </p:cNvSpPr>
          <p:nvPr>
            <p:ph idx="1"/>
          </p:nvPr>
        </p:nvSpPr>
        <p:spPr>
          <a:xfrm>
            <a:off x="628650" y="1197551"/>
            <a:ext cx="7886700" cy="5298783"/>
          </a:xfrm>
        </p:spPr>
        <p:txBody>
          <a:bodyPr>
            <a:normAutofit fontScale="92500" lnSpcReduction="20000"/>
          </a:bodyPr>
          <a:lstStyle/>
          <a:p>
            <a:pPr lvl="0"/>
            <a:r>
              <a:rPr lang="en-US" u="sng" dirty="0"/>
              <a:t>Use case</a:t>
            </a:r>
            <a:r>
              <a:rPr lang="en-US" dirty="0"/>
              <a:t>:   </a:t>
            </a:r>
            <a:r>
              <a:rPr lang="en-US" u="sng" dirty="0"/>
              <a:t>Defines a</a:t>
            </a:r>
            <a:r>
              <a:rPr lang="en-US" dirty="0"/>
              <a:t> </a:t>
            </a:r>
            <a:r>
              <a:rPr lang="en-US" u="sng" dirty="0"/>
              <a:t>grid problem that can be solved </a:t>
            </a:r>
            <a:r>
              <a:rPr lang="en-US" dirty="0"/>
              <a:t>with one or more solutions (technical and/or non-technical) and </a:t>
            </a:r>
            <a:r>
              <a:rPr lang="en-US" u="sng" dirty="0"/>
              <a:t>describes the solutions</a:t>
            </a:r>
            <a:r>
              <a:rPr lang="en-US" dirty="0"/>
              <a:t>.  Use cases are generally </a:t>
            </a:r>
            <a:r>
              <a:rPr lang="en-US" u="sng" dirty="0"/>
              <a:t>vision documents </a:t>
            </a:r>
            <a:r>
              <a:rPr lang="en-US" dirty="0"/>
              <a:t>that help clarify a goal or vision of a project or a solution including its </a:t>
            </a:r>
            <a:r>
              <a:rPr lang="en-US" u="sng" dirty="0"/>
              <a:t>usefulness</a:t>
            </a:r>
            <a:r>
              <a:rPr lang="en-US" dirty="0"/>
              <a:t>. </a:t>
            </a:r>
            <a:r>
              <a:rPr lang="en-US" dirty="0">
                <a:solidFill>
                  <a:srgbClr val="FF0000"/>
                </a:solidFill>
              </a:rPr>
              <a:t>Use Case is a list of actions or event steps, typically defining the interactions between Actor(s) or Role(s) and a system, to achieve a goal” means that each use case has to be tied to a specific value it is providing (i.e. describe how it is producing that value). </a:t>
            </a:r>
            <a:r>
              <a:rPr lang="en-US" dirty="0"/>
              <a:t>Typically VGI use case questions include: </a:t>
            </a:r>
            <a:endParaRPr lang="en-US" sz="1800" dirty="0"/>
          </a:p>
          <a:p>
            <a:pPr lvl="1"/>
            <a:r>
              <a:rPr lang="en-US" dirty="0"/>
              <a:t>Is VGI operationally </a:t>
            </a:r>
            <a:r>
              <a:rPr lang="en-US" u="sng" dirty="0"/>
              <a:t>viable</a:t>
            </a:r>
            <a:r>
              <a:rPr lang="en-US" dirty="0"/>
              <a:t> for this use? </a:t>
            </a:r>
            <a:endParaRPr lang="en-US" sz="1600" dirty="0"/>
          </a:p>
          <a:p>
            <a:pPr lvl="1"/>
            <a:r>
              <a:rPr lang="en-US" dirty="0"/>
              <a:t>What are the </a:t>
            </a:r>
            <a:r>
              <a:rPr lang="en-US" u="sng" dirty="0"/>
              <a:t>potential benefits </a:t>
            </a:r>
            <a:r>
              <a:rPr lang="en-US" dirty="0"/>
              <a:t>of VGI in this use case?  Can these benefits be monetized via existing market structure?  If not, how should they be valued? </a:t>
            </a:r>
            <a:endParaRPr lang="en-US" sz="1600" dirty="0"/>
          </a:p>
          <a:p>
            <a:pPr lvl="1"/>
            <a:r>
              <a:rPr lang="en-US" dirty="0"/>
              <a:t>Is VGI </a:t>
            </a:r>
            <a:r>
              <a:rPr lang="en-US" u="sng" dirty="0"/>
              <a:t>cost-effective</a:t>
            </a:r>
            <a:r>
              <a:rPr lang="en-US" dirty="0"/>
              <a:t> for this use? </a:t>
            </a:r>
            <a:endParaRPr lang="en-US" sz="1600" dirty="0"/>
          </a:p>
          <a:p>
            <a:pPr lvl="1"/>
            <a:r>
              <a:rPr lang="en-US" dirty="0"/>
              <a:t>What </a:t>
            </a:r>
            <a:r>
              <a:rPr lang="en-US" u="sng" dirty="0"/>
              <a:t>barriers or trade-offs</a:t>
            </a:r>
            <a:r>
              <a:rPr lang="en-US" dirty="0"/>
              <a:t> are preventing or slowing deployment of VGI in this use? </a:t>
            </a:r>
            <a:endParaRPr lang="en-US" sz="1600" dirty="0"/>
          </a:p>
          <a:p>
            <a:pPr lvl="1"/>
            <a:r>
              <a:rPr lang="en-US" dirty="0"/>
              <a:t>What are the </a:t>
            </a:r>
            <a:r>
              <a:rPr lang="en-US" u="sng" dirty="0"/>
              <a:t>policy options to address </a:t>
            </a:r>
            <a:r>
              <a:rPr lang="en-US" dirty="0"/>
              <a:t>the identified barriers or trade-offs encountered by VGI implementation? </a:t>
            </a:r>
            <a:endParaRPr lang="en-US" sz="1600" dirty="0"/>
          </a:p>
          <a:p>
            <a:pPr lvl="1"/>
            <a:r>
              <a:rPr lang="en-US" dirty="0"/>
              <a:t>Should procurement targets or other policies to encourage VGI be considered for this use? </a:t>
            </a:r>
          </a:p>
          <a:p>
            <a:pPr lvl="1"/>
            <a:r>
              <a:rPr lang="en-US" i="1" dirty="0"/>
              <a:t>Note – above definition was modified from #6: Energy Storage Phase 2 staff report </a:t>
            </a:r>
          </a:p>
        </p:txBody>
      </p:sp>
      <p:sp>
        <p:nvSpPr>
          <p:cNvPr id="4" name="Slide Number Placeholder 3"/>
          <p:cNvSpPr>
            <a:spLocks noGrp="1"/>
          </p:cNvSpPr>
          <p:nvPr>
            <p:ph type="sldNum" sz="quarter" idx="12"/>
          </p:nvPr>
        </p:nvSpPr>
        <p:spPr/>
        <p:txBody>
          <a:bodyPr/>
          <a:lstStyle/>
          <a:p>
            <a:fld id="{5E94BA17-8AE8-4651-9FD9-8589E5D42325}" type="slidenum">
              <a:rPr lang="en-US" smtClean="0"/>
              <a:t>17</a:t>
            </a:fld>
            <a:endParaRPr lang="en-US"/>
          </a:p>
        </p:txBody>
      </p:sp>
    </p:spTree>
    <p:extLst>
      <p:ext uri="{BB962C8B-B14F-4D97-AF65-F5344CB8AC3E}">
        <p14:creationId xmlns:p14="http://schemas.microsoft.com/office/powerpoint/2010/main" val="4005099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r>
              <a:rPr lang="en-US" baseline="30000" dirty="0"/>
              <a:t>st</a:t>
            </a:r>
            <a:r>
              <a:rPr lang="en-US" dirty="0"/>
              <a:t> Draft terms and definitions</a:t>
            </a:r>
          </a:p>
        </p:txBody>
      </p:sp>
      <p:sp>
        <p:nvSpPr>
          <p:cNvPr id="3" name="Content Placeholder 2"/>
          <p:cNvSpPr>
            <a:spLocks noGrp="1"/>
          </p:cNvSpPr>
          <p:nvPr>
            <p:ph idx="1"/>
          </p:nvPr>
        </p:nvSpPr>
        <p:spPr>
          <a:xfrm>
            <a:off x="628650" y="1197551"/>
            <a:ext cx="7886700" cy="4834759"/>
          </a:xfrm>
        </p:spPr>
        <p:txBody>
          <a:bodyPr>
            <a:normAutofit fontScale="92500" lnSpcReduction="20000"/>
          </a:bodyPr>
          <a:lstStyle/>
          <a:p>
            <a:pPr lvl="0"/>
            <a:r>
              <a:rPr lang="en-US" u="sng" dirty="0"/>
              <a:t>Charging station manufacturer</a:t>
            </a:r>
            <a:r>
              <a:rPr lang="en-US" dirty="0"/>
              <a:t>:  company that makes the charging station</a:t>
            </a:r>
          </a:p>
          <a:p>
            <a:pPr lvl="0"/>
            <a:r>
              <a:rPr lang="en-US" u="sng" dirty="0"/>
              <a:t>Charging station maintainer</a:t>
            </a:r>
            <a:r>
              <a:rPr lang="en-US" dirty="0"/>
              <a:t>: company that provides repair and maintenance service to the charging stations and may only provide that service</a:t>
            </a:r>
          </a:p>
          <a:p>
            <a:pPr lvl="0"/>
            <a:r>
              <a:rPr lang="en-US" u="sng" dirty="0"/>
              <a:t>Charging station installer</a:t>
            </a:r>
            <a:r>
              <a:rPr lang="en-US" dirty="0"/>
              <a:t>: company that provides installation service and may only provide that service </a:t>
            </a:r>
          </a:p>
          <a:p>
            <a:pPr lvl="0"/>
            <a:r>
              <a:rPr lang="en-US" u="sng" dirty="0"/>
              <a:t>Charging infrastructure provider</a:t>
            </a:r>
            <a:r>
              <a:rPr lang="en-US" dirty="0"/>
              <a:t>: company or companies that provides the electrical and civil work associated with the make-ready and utility side infrastructure for the charging station </a:t>
            </a:r>
          </a:p>
          <a:p>
            <a:pPr lvl="0"/>
            <a:r>
              <a:rPr lang="en-US" u="sng" dirty="0"/>
              <a:t>Charging station services provider</a:t>
            </a:r>
            <a:r>
              <a:rPr lang="en-US" dirty="0"/>
              <a:t>:  provides services to the owner of the charging station but the number of services may depend on the package selected or vary between different companies in the market</a:t>
            </a:r>
          </a:p>
          <a:p>
            <a:r>
              <a:rPr lang="en-US" u="sng" dirty="0"/>
              <a:t>Charging Station Operator </a:t>
            </a:r>
            <a:r>
              <a:rPr lang="en-US" dirty="0"/>
              <a:t>(CSO): the charging station operator installs, operates and maintains the EVSE to facilitate a reliable charging experience for PEV owners. (aka Charge Spot Operator or charge point operator) </a:t>
            </a:r>
            <a:r>
              <a:rPr lang="en-US" i="1" dirty="0"/>
              <a:t>(from glossary #8)</a:t>
            </a:r>
          </a:p>
          <a:p>
            <a:r>
              <a:rPr lang="en-US" u="sng" dirty="0"/>
              <a:t>Charging network operator</a:t>
            </a:r>
            <a:r>
              <a:rPr lang="en-US" dirty="0"/>
              <a:t>: provides services including ISO wholesale market services </a:t>
            </a:r>
          </a:p>
        </p:txBody>
      </p:sp>
      <p:sp>
        <p:nvSpPr>
          <p:cNvPr id="4" name="Slide Number Placeholder 3"/>
          <p:cNvSpPr>
            <a:spLocks noGrp="1"/>
          </p:cNvSpPr>
          <p:nvPr>
            <p:ph type="sldNum" sz="quarter" idx="12"/>
          </p:nvPr>
        </p:nvSpPr>
        <p:spPr/>
        <p:txBody>
          <a:bodyPr/>
          <a:lstStyle/>
          <a:p>
            <a:fld id="{5E94BA17-8AE8-4651-9FD9-8589E5D42325}" type="slidenum">
              <a:rPr lang="en-US" smtClean="0"/>
              <a:t>18</a:t>
            </a:fld>
            <a:endParaRPr lang="en-US"/>
          </a:p>
        </p:txBody>
      </p:sp>
    </p:spTree>
    <p:extLst>
      <p:ext uri="{BB962C8B-B14F-4D97-AF65-F5344CB8AC3E}">
        <p14:creationId xmlns:p14="http://schemas.microsoft.com/office/powerpoint/2010/main" val="523801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a:t>
            </a:r>
          </a:p>
        </p:txBody>
      </p:sp>
      <p:sp>
        <p:nvSpPr>
          <p:cNvPr id="3" name="Content Placeholder 2"/>
          <p:cNvSpPr>
            <a:spLocks noGrp="1"/>
          </p:cNvSpPr>
          <p:nvPr>
            <p:ph idx="1"/>
          </p:nvPr>
        </p:nvSpPr>
        <p:spPr>
          <a:xfrm>
            <a:off x="628649" y="1039021"/>
            <a:ext cx="8366093" cy="5335086"/>
          </a:xfrm>
        </p:spPr>
        <p:txBody>
          <a:bodyPr>
            <a:normAutofit lnSpcReduction="10000"/>
          </a:bodyPr>
          <a:lstStyle/>
          <a:p>
            <a:r>
              <a:rPr lang="en-US" sz="2400" dirty="0"/>
              <a:t>Three industries and several regulators need to come together, understand each other and share a common customer </a:t>
            </a:r>
          </a:p>
          <a:p>
            <a:r>
              <a:rPr lang="en-US" sz="2400" dirty="0"/>
              <a:t>Existing glossaries were used as much as possible, but could be missing several </a:t>
            </a:r>
          </a:p>
          <a:p>
            <a:r>
              <a:rPr lang="en-US" sz="2400" dirty="0"/>
              <a:t>3rd Draft is a work-in-progress – sent to google-groups and posted on google-drive on June 11</a:t>
            </a:r>
          </a:p>
          <a:p>
            <a:pPr lvl="1"/>
            <a:r>
              <a:rPr lang="en-US" sz="2200" dirty="0"/>
              <a:t>Since May 30 meeting</a:t>
            </a:r>
          </a:p>
          <a:p>
            <a:pPr lvl="2"/>
            <a:r>
              <a:rPr lang="en-US" sz="2000" dirty="0"/>
              <a:t>Received request to define about 90 new terms. </a:t>
            </a:r>
          </a:p>
          <a:p>
            <a:pPr lvl="2"/>
            <a:r>
              <a:rPr lang="en-US" sz="2000" dirty="0"/>
              <a:t>Added large section explaining the standards</a:t>
            </a:r>
          </a:p>
          <a:p>
            <a:pPr lvl="2"/>
            <a:r>
              <a:rPr lang="en-US" sz="2000" dirty="0"/>
              <a:t>Added about 60</a:t>
            </a:r>
            <a:r>
              <a:rPr lang="en-US" sz="2000" dirty="0">
                <a:solidFill>
                  <a:srgbClr val="FF0000"/>
                </a:solidFill>
              </a:rPr>
              <a:t> </a:t>
            </a:r>
            <a:r>
              <a:rPr lang="en-US" sz="2000" dirty="0"/>
              <a:t>definitions </a:t>
            </a:r>
          </a:p>
          <a:p>
            <a:r>
              <a:rPr lang="en-US" sz="2400" dirty="0"/>
              <a:t>Glossary should be living document </a:t>
            </a:r>
          </a:p>
          <a:p>
            <a:r>
              <a:rPr lang="en-US" sz="2400" dirty="0"/>
              <a:t>Send e-mail to </a:t>
            </a:r>
            <a:r>
              <a:rPr lang="en-US" sz="2400" dirty="0">
                <a:hlinkClick r:id="rId2"/>
              </a:rPr>
              <a:t>Dean.Taylor@sce.com</a:t>
            </a:r>
            <a:r>
              <a:rPr lang="en-US" sz="2400" dirty="0"/>
              <a:t> to join subgroup </a:t>
            </a:r>
          </a:p>
          <a:p>
            <a:r>
              <a:rPr lang="en-US" sz="2400" dirty="0"/>
              <a:t>Future drafts to be posted on the google-groups site and separate folder on the google-drive site </a:t>
            </a:r>
          </a:p>
          <a:p>
            <a:pPr marL="0" indent="0">
              <a:buNone/>
            </a:pPr>
            <a:endParaRPr lang="en-US" sz="2400" dirty="0"/>
          </a:p>
        </p:txBody>
      </p:sp>
      <p:sp>
        <p:nvSpPr>
          <p:cNvPr id="4" name="Slide Number Placeholder 3"/>
          <p:cNvSpPr>
            <a:spLocks noGrp="1"/>
          </p:cNvSpPr>
          <p:nvPr>
            <p:ph type="sldNum" sz="quarter" idx="12"/>
          </p:nvPr>
        </p:nvSpPr>
        <p:spPr/>
        <p:txBody>
          <a:bodyPr/>
          <a:lstStyle/>
          <a:p>
            <a:fld id="{5E94BA17-8AE8-4651-9FD9-8589E5D42325}" type="slidenum">
              <a:rPr lang="en-US" smtClean="0"/>
              <a:t>1</a:t>
            </a:fld>
            <a:endParaRPr lang="en-US"/>
          </a:p>
        </p:txBody>
      </p:sp>
    </p:spTree>
    <p:extLst>
      <p:ext uri="{BB962C8B-B14F-4D97-AF65-F5344CB8AC3E}">
        <p14:creationId xmlns:p14="http://schemas.microsoft.com/office/powerpoint/2010/main" val="32490691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r>
              <a:rPr lang="en-US" baseline="30000" dirty="0"/>
              <a:t>st</a:t>
            </a:r>
            <a:r>
              <a:rPr lang="en-US" dirty="0"/>
              <a:t> Draft Terms and Definitions </a:t>
            </a:r>
          </a:p>
        </p:txBody>
      </p:sp>
      <p:sp>
        <p:nvSpPr>
          <p:cNvPr id="3" name="Content Placeholder 2"/>
          <p:cNvSpPr>
            <a:spLocks noGrp="1"/>
          </p:cNvSpPr>
          <p:nvPr>
            <p:ph idx="1"/>
          </p:nvPr>
        </p:nvSpPr>
        <p:spPr/>
        <p:txBody>
          <a:bodyPr>
            <a:normAutofit lnSpcReduction="10000"/>
          </a:bodyPr>
          <a:lstStyle/>
          <a:p>
            <a:pPr lvl="0"/>
            <a:r>
              <a:rPr lang="en-US" u="sng" dirty="0"/>
              <a:t>Charging station / device:</a:t>
            </a:r>
            <a:r>
              <a:rPr lang="en-US" dirty="0"/>
              <a:t>  The off-board-the-EV unit that contains a charging connector that is used to insert into the EV.  This is a broad term that may include AC, DC, inductive (e.g. wireless) or conductive charging and may include or exclude the charger</a:t>
            </a:r>
          </a:p>
          <a:p>
            <a:pPr lvl="0"/>
            <a:r>
              <a:rPr lang="en-US" u="sng" dirty="0"/>
              <a:t>Charging plaza or center</a:t>
            </a:r>
            <a:r>
              <a:rPr lang="en-US" dirty="0"/>
              <a:t>: is large collection of public-access charging stations</a:t>
            </a:r>
          </a:p>
          <a:p>
            <a:pPr lvl="0"/>
            <a:r>
              <a:rPr lang="en-US" u="sng" dirty="0"/>
              <a:t>Make-ready</a:t>
            </a:r>
            <a:r>
              <a:rPr lang="en-US" dirty="0"/>
              <a:t>: refers to the behind-the-meter infrastructure up-to stub, but not including charging station or the utility side equipment.   It typically the does not utility meter or charging station, but may include hardware (panel, trenching, wiring)  and civil work (trenching, planning, installation)  </a:t>
            </a:r>
          </a:p>
          <a:p>
            <a:pPr lvl="0"/>
            <a:r>
              <a:rPr lang="en-US" u="sng" dirty="0"/>
              <a:t>Traditional utility distribution service equipment or utility side-of-the meter infrastructure</a:t>
            </a:r>
            <a:r>
              <a:rPr lang="en-US" dirty="0"/>
              <a:t>:  includes the meter, overhead or underground service to the meter, transformer upgrade, etc. </a:t>
            </a:r>
          </a:p>
          <a:p>
            <a:pPr lvl="0"/>
            <a:r>
              <a:rPr lang="en-US" u="sng" dirty="0"/>
              <a:t>Charging infrastructure</a:t>
            </a:r>
            <a:r>
              <a:rPr lang="en-US" dirty="0"/>
              <a:t>  includes the make-ready and the utility-side-of the meter infrastructure, but not include charging station </a:t>
            </a:r>
          </a:p>
          <a:p>
            <a:endParaRPr lang="en-US" dirty="0"/>
          </a:p>
        </p:txBody>
      </p:sp>
      <p:sp>
        <p:nvSpPr>
          <p:cNvPr id="4" name="Slide Number Placeholder 3"/>
          <p:cNvSpPr>
            <a:spLocks noGrp="1"/>
          </p:cNvSpPr>
          <p:nvPr>
            <p:ph type="sldNum" sz="quarter" idx="12"/>
          </p:nvPr>
        </p:nvSpPr>
        <p:spPr/>
        <p:txBody>
          <a:bodyPr/>
          <a:lstStyle/>
          <a:p>
            <a:fld id="{5E94BA17-8AE8-4651-9FD9-8589E5D42325}" type="slidenum">
              <a:rPr lang="en-US" smtClean="0"/>
              <a:t>19</a:t>
            </a:fld>
            <a:endParaRPr lang="en-US"/>
          </a:p>
        </p:txBody>
      </p:sp>
    </p:spTree>
    <p:extLst>
      <p:ext uri="{BB962C8B-B14F-4D97-AF65-F5344CB8AC3E}">
        <p14:creationId xmlns:p14="http://schemas.microsoft.com/office/powerpoint/2010/main" val="38018662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 level 1</a:t>
            </a:r>
            <a:r>
              <a:rPr lang="en-US" baseline="30000" dirty="0"/>
              <a:t>st</a:t>
            </a:r>
            <a:r>
              <a:rPr lang="en-US" dirty="0"/>
              <a:t> draft terms and definitions</a:t>
            </a:r>
          </a:p>
        </p:txBody>
      </p:sp>
      <p:sp>
        <p:nvSpPr>
          <p:cNvPr id="3" name="Content Placeholder 2"/>
          <p:cNvSpPr>
            <a:spLocks noGrp="1"/>
          </p:cNvSpPr>
          <p:nvPr>
            <p:ph idx="1"/>
          </p:nvPr>
        </p:nvSpPr>
        <p:spPr/>
        <p:txBody>
          <a:bodyPr/>
          <a:lstStyle/>
          <a:p>
            <a:pPr lvl="0"/>
            <a:r>
              <a:rPr lang="en-US" u="sng" dirty="0"/>
              <a:t>VGI</a:t>
            </a:r>
            <a:r>
              <a:rPr lang="en-US" dirty="0"/>
              <a:t>  Vehicle Grid Integration </a:t>
            </a:r>
          </a:p>
          <a:p>
            <a:pPr lvl="1"/>
            <a:r>
              <a:rPr lang="en-US" dirty="0"/>
              <a:t>very broad term that encompasses the many ways in which an EV can provide benefits or services to the grid and bring benefit to society</a:t>
            </a:r>
          </a:p>
          <a:p>
            <a:pPr lvl="1"/>
            <a:r>
              <a:rPr lang="en-US" dirty="0"/>
              <a:t>optimizing EV interaction with the grid</a:t>
            </a:r>
          </a:p>
          <a:p>
            <a:pPr lvl="0"/>
            <a:r>
              <a:rPr lang="en-US" u="sng" dirty="0"/>
              <a:t>Technical solutions</a:t>
            </a:r>
            <a:r>
              <a:rPr lang="en-US" dirty="0"/>
              <a:t>:   </a:t>
            </a:r>
          </a:p>
          <a:p>
            <a:pPr lvl="1"/>
            <a:r>
              <a:rPr lang="en-US" dirty="0"/>
              <a:t>VGI solutions that need a communication protocol.  </a:t>
            </a:r>
          </a:p>
          <a:p>
            <a:pPr lvl="0"/>
            <a:r>
              <a:rPr lang="en-US" u="sng" dirty="0"/>
              <a:t>Non-Technical or foundational solutions</a:t>
            </a:r>
            <a:r>
              <a:rPr lang="en-US" dirty="0"/>
              <a:t>:   </a:t>
            </a:r>
          </a:p>
          <a:p>
            <a:pPr lvl="1"/>
            <a:r>
              <a:rPr lang="en-US" dirty="0"/>
              <a:t>VGI solutions that do not need a communication protocol (e.g. rates, charging station rebates, allowances, fuel switching measurement) </a:t>
            </a:r>
          </a:p>
          <a:p>
            <a:pPr lvl="0"/>
            <a:r>
              <a:rPr lang="en-US" u="sng" dirty="0"/>
              <a:t>Market services</a:t>
            </a:r>
            <a:r>
              <a:rPr lang="en-US" dirty="0"/>
              <a:t>:  </a:t>
            </a:r>
          </a:p>
          <a:p>
            <a:pPr lvl="1"/>
            <a:r>
              <a:rPr lang="en-US" dirty="0">
                <a:solidFill>
                  <a:srgbClr val="FF0000"/>
                </a:solidFill>
              </a:rPr>
              <a:t>TBD  -  probably means ISO wholesale market and DSO / utility market</a:t>
            </a:r>
          </a:p>
          <a:p>
            <a:pPr lvl="0"/>
            <a:r>
              <a:rPr lang="en-US" u="sng" dirty="0"/>
              <a:t>Non-market services and benefits</a:t>
            </a:r>
            <a:r>
              <a:rPr lang="en-US" dirty="0"/>
              <a:t>:   </a:t>
            </a:r>
          </a:p>
          <a:p>
            <a:pPr lvl="1"/>
            <a:r>
              <a:rPr lang="en-US" dirty="0">
                <a:solidFill>
                  <a:srgbClr val="FF0000"/>
                </a:solidFill>
              </a:rPr>
              <a:t>TBD  - probably same </a:t>
            </a:r>
            <a:r>
              <a:rPr lang="en-US">
                <a:solidFill>
                  <a:srgbClr val="FF0000"/>
                </a:solidFill>
              </a:rPr>
              <a:t>as non-technical  </a:t>
            </a:r>
            <a:endParaRPr lang="en-US" dirty="0">
              <a:solidFill>
                <a:srgbClr val="FF0000"/>
              </a:solidFill>
            </a:endParaRPr>
          </a:p>
          <a:p>
            <a:endParaRPr lang="en-US" dirty="0"/>
          </a:p>
        </p:txBody>
      </p:sp>
      <p:sp>
        <p:nvSpPr>
          <p:cNvPr id="4" name="Slide Number Placeholder 3"/>
          <p:cNvSpPr>
            <a:spLocks noGrp="1"/>
          </p:cNvSpPr>
          <p:nvPr>
            <p:ph type="sldNum" sz="quarter" idx="12"/>
          </p:nvPr>
        </p:nvSpPr>
        <p:spPr/>
        <p:txBody>
          <a:bodyPr/>
          <a:lstStyle/>
          <a:p>
            <a:fld id="{5E94BA17-8AE8-4651-9FD9-8589E5D42325}" type="slidenum">
              <a:rPr lang="en-US" smtClean="0"/>
              <a:t>20</a:t>
            </a:fld>
            <a:endParaRPr lang="en-US"/>
          </a:p>
        </p:txBody>
      </p:sp>
    </p:spTree>
    <p:extLst>
      <p:ext uri="{BB962C8B-B14F-4D97-AF65-F5344CB8AC3E}">
        <p14:creationId xmlns:p14="http://schemas.microsoft.com/office/powerpoint/2010/main" val="3134430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definitions still to be added </a:t>
            </a:r>
          </a:p>
        </p:txBody>
      </p:sp>
      <p:sp>
        <p:nvSpPr>
          <p:cNvPr id="3" name="Content Placeholder 2"/>
          <p:cNvSpPr>
            <a:spLocks noGrp="1"/>
          </p:cNvSpPr>
          <p:nvPr>
            <p:ph idx="1"/>
          </p:nvPr>
        </p:nvSpPr>
        <p:spPr/>
        <p:txBody>
          <a:bodyPr/>
          <a:lstStyle/>
          <a:p>
            <a:r>
              <a:rPr lang="en-US" sz="2400" dirty="0"/>
              <a:t>Late on June 9, the subgroup was provided new reports and glossaries to review</a:t>
            </a:r>
          </a:p>
          <a:p>
            <a:pPr lvl="1"/>
            <a:r>
              <a:rPr lang="en-US" sz="2000" dirty="0"/>
              <a:t>IDER Competitive Solicitation Framework Working group final report (CPUC August 2016) </a:t>
            </a:r>
          </a:p>
          <a:p>
            <a:pPr lvl="1"/>
            <a:r>
              <a:rPr lang="en-US" sz="2000" dirty="0"/>
              <a:t>Storage Multi-Use Application CPUC whitepaper (May 2017)</a:t>
            </a:r>
          </a:p>
          <a:p>
            <a:pPr lvl="1"/>
            <a:r>
              <a:rPr lang="en-US" sz="2000" dirty="0"/>
              <a:t> CAISO glossary 2016  (Business Practice Manual for Definitions and Acronyms)</a:t>
            </a:r>
          </a:p>
          <a:p>
            <a:r>
              <a:rPr lang="en-US" sz="2400" dirty="0"/>
              <a:t>Over the weekend many new definitions were provided, but they have not been added to the 3</a:t>
            </a:r>
            <a:r>
              <a:rPr lang="en-US" sz="2400" baseline="30000" dirty="0"/>
              <a:t>rd</a:t>
            </a:r>
            <a:r>
              <a:rPr lang="en-US" sz="2400" dirty="0"/>
              <a:t> draft</a:t>
            </a:r>
          </a:p>
          <a:p>
            <a:r>
              <a:rPr lang="en-US" sz="2400" dirty="0"/>
              <a:t>After draft 4 we’ll have a call of the subgroup the week of June 19 to review and add a few definitions</a:t>
            </a:r>
          </a:p>
          <a:p>
            <a:endParaRPr lang="en-US" dirty="0"/>
          </a:p>
        </p:txBody>
      </p:sp>
      <p:sp>
        <p:nvSpPr>
          <p:cNvPr id="4" name="Slide Number Placeholder 3"/>
          <p:cNvSpPr>
            <a:spLocks noGrp="1"/>
          </p:cNvSpPr>
          <p:nvPr>
            <p:ph type="sldNum" sz="quarter" idx="12"/>
          </p:nvPr>
        </p:nvSpPr>
        <p:spPr/>
        <p:txBody>
          <a:bodyPr/>
          <a:lstStyle/>
          <a:p>
            <a:fld id="{5E94BA17-8AE8-4651-9FD9-8589E5D42325}" type="slidenum">
              <a:rPr lang="en-US" smtClean="0"/>
              <a:t>2</a:t>
            </a:fld>
            <a:endParaRPr lang="en-US"/>
          </a:p>
        </p:txBody>
      </p:sp>
    </p:spTree>
    <p:extLst>
      <p:ext uri="{BB962C8B-B14F-4D97-AF65-F5344CB8AC3E}">
        <p14:creationId xmlns:p14="http://schemas.microsoft.com/office/powerpoint/2010/main" val="3784624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Possible Frameworks / Structures for Organizing Use Cases / Deliverables</a:t>
            </a:r>
          </a:p>
        </p:txBody>
      </p:sp>
      <p:sp>
        <p:nvSpPr>
          <p:cNvPr id="3" name="Content Placeholder 2"/>
          <p:cNvSpPr>
            <a:spLocks noGrp="1"/>
          </p:cNvSpPr>
          <p:nvPr>
            <p:ph idx="1"/>
          </p:nvPr>
        </p:nvSpPr>
        <p:spPr>
          <a:xfrm>
            <a:off x="591472" y="1401768"/>
            <a:ext cx="8095327" cy="4972339"/>
          </a:xfrm>
        </p:spPr>
        <p:txBody>
          <a:bodyPr>
            <a:normAutofit fontScale="85000" lnSpcReduction="20000"/>
          </a:bodyPr>
          <a:lstStyle/>
          <a:p>
            <a:r>
              <a:rPr lang="en-US" sz="2800" dirty="0"/>
              <a:t>VGI white paper framework (CPUC 2013) </a:t>
            </a:r>
          </a:p>
          <a:p>
            <a:endParaRPr lang="en-US" sz="2800" dirty="0"/>
          </a:p>
          <a:p>
            <a:r>
              <a:rPr lang="en-US" sz="2800" dirty="0"/>
              <a:t>Adam Langton’s framework (to be updated based on June 8 call)</a:t>
            </a:r>
          </a:p>
          <a:p>
            <a:endParaRPr lang="en-US" sz="2800" dirty="0"/>
          </a:p>
          <a:p>
            <a:r>
              <a:rPr lang="en-US" sz="2800" dirty="0"/>
              <a:t>Abigail Tinker’s framework </a:t>
            </a:r>
          </a:p>
          <a:p>
            <a:endParaRPr lang="en-US" sz="2800" dirty="0"/>
          </a:p>
          <a:p>
            <a:r>
              <a:rPr lang="en-US" sz="2800" dirty="0"/>
              <a:t>Storage Multi-Use Application whitepaper (May 2017 CPUC) </a:t>
            </a:r>
          </a:p>
          <a:p>
            <a:endParaRPr lang="en-US" sz="2800" dirty="0"/>
          </a:p>
          <a:p>
            <a:r>
              <a:rPr lang="en-US" sz="2800" dirty="0"/>
              <a:t>3</a:t>
            </a:r>
            <a:r>
              <a:rPr lang="en-US" sz="2800" baseline="30000" dirty="0"/>
              <a:t>rd</a:t>
            </a:r>
            <a:r>
              <a:rPr lang="en-US" sz="2800" dirty="0"/>
              <a:t> Draft Glossary has five more frameworks (see slides 9 to 11)</a:t>
            </a:r>
          </a:p>
          <a:p>
            <a:endParaRPr lang="en-US" sz="2800" dirty="0"/>
          </a:p>
          <a:p>
            <a:r>
              <a:rPr lang="en-US" sz="2800" dirty="0"/>
              <a:t>E3’s framework (see next slides)</a:t>
            </a:r>
          </a:p>
          <a:p>
            <a:endParaRPr lang="en-US" sz="2800" dirty="0"/>
          </a:p>
        </p:txBody>
      </p:sp>
      <p:sp>
        <p:nvSpPr>
          <p:cNvPr id="4" name="Slide Number Placeholder 3"/>
          <p:cNvSpPr>
            <a:spLocks noGrp="1"/>
          </p:cNvSpPr>
          <p:nvPr>
            <p:ph type="sldNum" sz="quarter" idx="12"/>
          </p:nvPr>
        </p:nvSpPr>
        <p:spPr/>
        <p:txBody>
          <a:bodyPr/>
          <a:lstStyle/>
          <a:p>
            <a:fld id="{5E94BA17-8AE8-4651-9FD9-8589E5D42325}" type="slidenum">
              <a:rPr lang="en-US" smtClean="0"/>
              <a:t>3</a:t>
            </a:fld>
            <a:endParaRPr lang="en-US"/>
          </a:p>
        </p:txBody>
      </p:sp>
    </p:spTree>
    <p:extLst>
      <p:ext uri="{BB962C8B-B14F-4D97-AF65-F5344CB8AC3E}">
        <p14:creationId xmlns:p14="http://schemas.microsoft.com/office/powerpoint/2010/main" val="1944968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E3’s VGI Benefit Matrix	</a:t>
            </a:r>
          </a:p>
        </p:txBody>
      </p:sp>
      <p:sp>
        <p:nvSpPr>
          <p:cNvPr id="3" name="Content Placeholder 2"/>
          <p:cNvSpPr>
            <a:spLocks noGrp="1"/>
          </p:cNvSpPr>
          <p:nvPr>
            <p:ph idx="1"/>
          </p:nvPr>
        </p:nvSpPr>
        <p:spPr/>
        <p:txBody>
          <a:bodyPr>
            <a:normAutofit/>
          </a:bodyPr>
          <a:lstStyle/>
          <a:p>
            <a:r>
              <a:rPr lang="en-US" sz="2800" dirty="0"/>
              <a:t>Drawn from energy storage, electric vehicle and smart grid frameworks</a:t>
            </a:r>
          </a:p>
          <a:p>
            <a:r>
              <a:rPr lang="en-US" sz="2800" dirty="0"/>
              <a:t>Not exhaustively comprehensive, but intended to emphasize:</a:t>
            </a:r>
          </a:p>
          <a:p>
            <a:pPr lvl="1">
              <a:lnSpc>
                <a:spcPct val="150000"/>
              </a:lnSpc>
              <a:spcAft>
                <a:spcPts val="600"/>
              </a:spcAft>
            </a:pPr>
            <a:r>
              <a:rPr lang="en-US" sz="2600" dirty="0"/>
              <a:t>Mutually exclusive definitions </a:t>
            </a:r>
          </a:p>
          <a:p>
            <a:pPr lvl="1">
              <a:lnSpc>
                <a:spcPct val="150000"/>
              </a:lnSpc>
              <a:spcAft>
                <a:spcPts val="600"/>
              </a:spcAft>
            </a:pPr>
            <a:r>
              <a:rPr lang="en-US" sz="2600" dirty="0"/>
              <a:t>Focus on high value benefits</a:t>
            </a:r>
          </a:p>
          <a:p>
            <a:pPr lvl="1">
              <a:lnSpc>
                <a:spcPct val="150000"/>
              </a:lnSpc>
              <a:spcAft>
                <a:spcPts val="600"/>
              </a:spcAft>
            </a:pPr>
            <a:r>
              <a:rPr lang="en-US" sz="2600" dirty="0"/>
              <a:t>Different approaches to quantifying benefit value</a:t>
            </a:r>
          </a:p>
          <a:p>
            <a:pPr lvl="1"/>
            <a:endParaRPr lang="en-US" sz="2600" dirty="0"/>
          </a:p>
          <a:p>
            <a:endParaRPr lang="en-US" dirty="0"/>
          </a:p>
        </p:txBody>
      </p:sp>
      <p:sp>
        <p:nvSpPr>
          <p:cNvPr id="4" name="Slide Number Placeholder 3"/>
          <p:cNvSpPr>
            <a:spLocks noGrp="1"/>
          </p:cNvSpPr>
          <p:nvPr>
            <p:ph type="sldNum" sz="quarter" idx="12"/>
          </p:nvPr>
        </p:nvSpPr>
        <p:spPr/>
        <p:txBody>
          <a:bodyPr/>
          <a:lstStyle/>
          <a:p>
            <a:fld id="{5E94BA17-8AE8-4651-9FD9-8589E5D42325}" type="slidenum">
              <a:rPr lang="en-US" smtClean="0"/>
              <a:t>4</a:t>
            </a:fld>
            <a:endParaRPr lang="en-US"/>
          </a:p>
        </p:txBody>
      </p:sp>
      <p:graphicFrame>
        <p:nvGraphicFramePr>
          <p:cNvPr id="6" name="Table 5"/>
          <p:cNvGraphicFramePr>
            <a:graphicFrameLocks noGrp="1"/>
          </p:cNvGraphicFramePr>
          <p:nvPr>
            <p:extLst/>
          </p:nvPr>
        </p:nvGraphicFramePr>
        <p:xfrm>
          <a:off x="591475" y="5143539"/>
          <a:ext cx="7886698" cy="1026351"/>
        </p:xfrm>
        <a:graphic>
          <a:graphicData uri="http://schemas.openxmlformats.org/drawingml/2006/table">
            <a:tbl>
              <a:tblPr/>
              <a:tblGrid>
                <a:gridCol w="1584542">
                  <a:extLst>
                    <a:ext uri="{9D8B030D-6E8A-4147-A177-3AD203B41FA5}">
                      <a16:colId xmlns:a16="http://schemas.microsoft.com/office/drawing/2014/main" val="2840686797"/>
                    </a:ext>
                  </a:extLst>
                </a:gridCol>
                <a:gridCol w="1548530">
                  <a:extLst>
                    <a:ext uri="{9D8B030D-6E8A-4147-A177-3AD203B41FA5}">
                      <a16:colId xmlns:a16="http://schemas.microsoft.com/office/drawing/2014/main" val="1106839722"/>
                    </a:ext>
                  </a:extLst>
                </a:gridCol>
                <a:gridCol w="1584542">
                  <a:extLst>
                    <a:ext uri="{9D8B030D-6E8A-4147-A177-3AD203B41FA5}">
                      <a16:colId xmlns:a16="http://schemas.microsoft.com/office/drawing/2014/main" val="2809946741"/>
                    </a:ext>
                  </a:extLst>
                </a:gridCol>
                <a:gridCol w="1584542">
                  <a:extLst>
                    <a:ext uri="{9D8B030D-6E8A-4147-A177-3AD203B41FA5}">
                      <a16:colId xmlns:a16="http://schemas.microsoft.com/office/drawing/2014/main" val="1400252691"/>
                    </a:ext>
                  </a:extLst>
                </a:gridCol>
                <a:gridCol w="1584542">
                  <a:extLst>
                    <a:ext uri="{9D8B030D-6E8A-4147-A177-3AD203B41FA5}">
                      <a16:colId xmlns:a16="http://schemas.microsoft.com/office/drawing/2014/main" val="177801035"/>
                    </a:ext>
                  </a:extLst>
                </a:gridCol>
              </a:tblGrid>
              <a:tr h="1026351">
                <a:tc>
                  <a:txBody>
                    <a:bodyPr/>
                    <a:lstStyle/>
                    <a:p>
                      <a:pPr algn="ctr" fontAlgn="ctr"/>
                      <a:r>
                        <a:rPr lang="en-US" sz="1400" b="1" i="0" u="none" strike="noStrike">
                          <a:solidFill>
                            <a:srgbClr val="60497A"/>
                          </a:solidFill>
                          <a:effectLst/>
                          <a:latin typeface="Calibri" panose="020F0502020204030204" pitchFamily="34" charset="0"/>
                        </a:rPr>
                        <a:t>Capital Expansion Planning Model with Operational Requirements</a:t>
                      </a:r>
                    </a:p>
                  </a:txBody>
                  <a:tcPr marL="6350" marR="6350" marT="6350" anchor="ctr">
                    <a:lnL>
                      <a:noFill/>
                    </a:lnL>
                    <a:lnR>
                      <a:noFill/>
                    </a:lnR>
                    <a:lnT>
                      <a:noFill/>
                    </a:lnT>
                    <a:lnB>
                      <a:noFill/>
                    </a:lnB>
                    <a:solidFill>
                      <a:srgbClr val="CCC0DA"/>
                    </a:solidFill>
                  </a:tcPr>
                </a:tc>
                <a:tc>
                  <a:txBody>
                    <a:bodyPr/>
                    <a:lstStyle/>
                    <a:p>
                      <a:pPr algn="ctr" fontAlgn="ctr"/>
                      <a:r>
                        <a:rPr lang="en-US" sz="1400" b="1" i="0" u="none" strike="noStrike">
                          <a:solidFill>
                            <a:srgbClr val="C0504D"/>
                          </a:solidFill>
                          <a:effectLst/>
                          <a:latin typeface="Calibri" panose="020F0502020204030204" pitchFamily="34" charset="0"/>
                        </a:rPr>
                        <a:t>Stochastic Production Simulation</a:t>
                      </a:r>
                    </a:p>
                  </a:txBody>
                  <a:tcPr marL="6350" marR="6350" marT="6350" anchor="ctr">
                    <a:lnL>
                      <a:noFill/>
                    </a:lnL>
                    <a:lnR>
                      <a:noFill/>
                    </a:lnR>
                    <a:lnT>
                      <a:noFill/>
                    </a:lnT>
                    <a:lnB>
                      <a:noFill/>
                    </a:lnB>
                    <a:solidFill>
                      <a:srgbClr val="F2DCDB"/>
                    </a:solidFill>
                  </a:tcPr>
                </a:tc>
                <a:tc>
                  <a:txBody>
                    <a:bodyPr/>
                    <a:lstStyle/>
                    <a:p>
                      <a:pPr algn="ctr" fontAlgn="ctr"/>
                      <a:r>
                        <a:rPr lang="en-US" sz="1400" b="1" i="0" u="none" strike="noStrike">
                          <a:solidFill>
                            <a:srgbClr val="494529"/>
                          </a:solidFill>
                          <a:effectLst/>
                          <a:latin typeface="Calibri" panose="020F0502020204030204" pitchFamily="34" charset="0"/>
                        </a:rPr>
                        <a:t>Integrated Distributed Energy Resource modeling</a:t>
                      </a:r>
                    </a:p>
                  </a:txBody>
                  <a:tcPr marL="6350" marR="6350" marT="6350" anchor="ctr">
                    <a:lnL>
                      <a:noFill/>
                    </a:lnL>
                    <a:lnR>
                      <a:noFill/>
                    </a:lnR>
                    <a:lnT>
                      <a:noFill/>
                    </a:lnT>
                    <a:lnB>
                      <a:noFill/>
                    </a:lnB>
                    <a:solidFill>
                      <a:srgbClr val="C4BD97"/>
                    </a:solidFill>
                  </a:tcPr>
                </a:tc>
                <a:tc>
                  <a:txBody>
                    <a:bodyPr/>
                    <a:lstStyle/>
                    <a:p>
                      <a:pPr algn="ctr" fontAlgn="ctr"/>
                      <a:r>
                        <a:rPr lang="en-US" sz="1400" b="1" i="0" u="none" strike="noStrike">
                          <a:solidFill>
                            <a:srgbClr val="4F6228"/>
                          </a:solidFill>
                          <a:effectLst/>
                          <a:latin typeface="Calibri" panose="020F0502020204030204" pitchFamily="34" charset="0"/>
                        </a:rPr>
                        <a:t>Distribution/Power Flow Modeling</a:t>
                      </a:r>
                    </a:p>
                  </a:txBody>
                  <a:tcPr marL="6350" marR="6350" marT="6350" anchor="ctr">
                    <a:lnL>
                      <a:noFill/>
                    </a:lnL>
                    <a:lnR>
                      <a:noFill/>
                    </a:lnR>
                    <a:lnT>
                      <a:noFill/>
                    </a:lnT>
                    <a:lnB>
                      <a:noFill/>
                    </a:lnB>
                    <a:solidFill>
                      <a:srgbClr val="D8E4BC"/>
                    </a:solidFill>
                  </a:tcPr>
                </a:tc>
                <a:tc>
                  <a:txBody>
                    <a:bodyPr/>
                    <a:lstStyle/>
                    <a:p>
                      <a:pPr algn="ctr" fontAlgn="ctr"/>
                      <a:r>
                        <a:rPr lang="en-US" sz="1400" b="1" i="0" u="none" strike="noStrike" dirty="0">
                          <a:solidFill>
                            <a:srgbClr val="1F497D"/>
                          </a:solidFill>
                          <a:effectLst/>
                          <a:latin typeface="Calibri" panose="020F0502020204030204" pitchFamily="34" charset="0"/>
                        </a:rPr>
                        <a:t>Individual Asset Dispatch Optimization</a:t>
                      </a:r>
                    </a:p>
                  </a:txBody>
                  <a:tcPr marL="6350" marR="6350" marT="6350" anchor="ctr">
                    <a:lnL>
                      <a:noFill/>
                    </a:lnL>
                    <a:lnR>
                      <a:noFill/>
                    </a:lnR>
                    <a:lnT>
                      <a:noFill/>
                    </a:lnT>
                    <a:lnB>
                      <a:noFill/>
                    </a:lnB>
                    <a:solidFill>
                      <a:srgbClr val="C5D9F1"/>
                    </a:solidFill>
                  </a:tcPr>
                </a:tc>
                <a:extLst>
                  <a:ext uri="{0D108BD9-81ED-4DB2-BD59-A6C34878D82A}">
                    <a16:rowId xmlns:a16="http://schemas.microsoft.com/office/drawing/2014/main" val="4158939551"/>
                  </a:ext>
                </a:extLst>
              </a:tr>
            </a:tbl>
          </a:graphicData>
        </a:graphic>
      </p:graphicFrame>
    </p:spTree>
    <p:extLst>
      <p:ext uri="{BB962C8B-B14F-4D97-AF65-F5344CB8AC3E}">
        <p14:creationId xmlns:p14="http://schemas.microsoft.com/office/powerpoint/2010/main" val="4000896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E3 VGI Benefits Framework: Planning &amp; Capacity</a:t>
            </a:r>
          </a:p>
        </p:txBody>
      </p:sp>
      <p:sp>
        <p:nvSpPr>
          <p:cNvPr id="4" name="Slide Number Placeholder 3"/>
          <p:cNvSpPr>
            <a:spLocks noGrp="1"/>
          </p:cNvSpPr>
          <p:nvPr>
            <p:ph type="sldNum" sz="quarter" idx="12"/>
          </p:nvPr>
        </p:nvSpPr>
        <p:spPr/>
        <p:txBody>
          <a:bodyPr/>
          <a:lstStyle/>
          <a:p>
            <a:fld id="{5E94BA17-8AE8-4651-9FD9-8589E5D42325}" type="slidenum">
              <a:rPr lang="en-US" smtClean="0"/>
              <a:t>5</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477507822"/>
              </p:ext>
            </p:extLst>
          </p:nvPr>
        </p:nvGraphicFramePr>
        <p:xfrm>
          <a:off x="740526" y="1256967"/>
          <a:ext cx="7387376" cy="4987009"/>
        </p:xfrm>
        <a:graphic>
          <a:graphicData uri="http://schemas.openxmlformats.org/drawingml/2006/table">
            <a:tbl>
              <a:tblPr/>
              <a:tblGrid>
                <a:gridCol w="1246736">
                  <a:extLst>
                    <a:ext uri="{9D8B030D-6E8A-4147-A177-3AD203B41FA5}">
                      <a16:colId xmlns:a16="http://schemas.microsoft.com/office/drawing/2014/main" val="3265884756"/>
                    </a:ext>
                  </a:extLst>
                </a:gridCol>
                <a:gridCol w="1228128">
                  <a:extLst>
                    <a:ext uri="{9D8B030D-6E8A-4147-A177-3AD203B41FA5}">
                      <a16:colId xmlns:a16="http://schemas.microsoft.com/office/drawing/2014/main" val="3093821856"/>
                    </a:ext>
                  </a:extLst>
                </a:gridCol>
                <a:gridCol w="1228128">
                  <a:extLst>
                    <a:ext uri="{9D8B030D-6E8A-4147-A177-3AD203B41FA5}">
                      <a16:colId xmlns:a16="http://schemas.microsoft.com/office/drawing/2014/main" val="1816235724"/>
                    </a:ext>
                  </a:extLst>
                </a:gridCol>
                <a:gridCol w="1228128">
                  <a:extLst>
                    <a:ext uri="{9D8B030D-6E8A-4147-A177-3AD203B41FA5}">
                      <a16:colId xmlns:a16="http://schemas.microsoft.com/office/drawing/2014/main" val="3898587562"/>
                    </a:ext>
                  </a:extLst>
                </a:gridCol>
                <a:gridCol w="1228128">
                  <a:extLst>
                    <a:ext uri="{9D8B030D-6E8A-4147-A177-3AD203B41FA5}">
                      <a16:colId xmlns:a16="http://schemas.microsoft.com/office/drawing/2014/main" val="1066257596"/>
                    </a:ext>
                  </a:extLst>
                </a:gridCol>
                <a:gridCol w="1228128">
                  <a:extLst>
                    <a:ext uri="{9D8B030D-6E8A-4147-A177-3AD203B41FA5}">
                      <a16:colId xmlns:a16="http://schemas.microsoft.com/office/drawing/2014/main" val="3528474308"/>
                    </a:ext>
                  </a:extLst>
                </a:gridCol>
              </a:tblGrid>
              <a:tr h="262434">
                <a:tc rowSpan="2">
                  <a:txBody>
                    <a:bodyPr/>
                    <a:lstStyle/>
                    <a:p>
                      <a:pPr algn="ctr" fontAlgn="ctr"/>
                      <a:r>
                        <a:rPr lang="en-US" sz="1500" b="1" i="0" u="none" strike="noStrike" dirty="0">
                          <a:solidFill>
                            <a:srgbClr val="1F497D"/>
                          </a:solidFill>
                          <a:effectLst/>
                          <a:latin typeface="Calibri" panose="020F0502020204030204" pitchFamily="34" charset="0"/>
                        </a:rPr>
                        <a:t>Category</a:t>
                      </a:r>
                    </a:p>
                  </a:txBody>
                  <a:tcPr marL="4670" marR="4670" marT="4670" marB="33621"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gridSpan="5">
                  <a:txBody>
                    <a:bodyPr/>
                    <a:lstStyle/>
                    <a:p>
                      <a:pPr algn="ctr" fontAlgn="b"/>
                      <a:r>
                        <a:rPr lang="en-US" sz="1500" b="1" i="0" u="none" strike="noStrike" dirty="0">
                          <a:solidFill>
                            <a:srgbClr val="1F497D"/>
                          </a:solidFill>
                          <a:effectLst/>
                          <a:latin typeface="Calibri" panose="020F0502020204030204" pitchFamily="34" charset="0"/>
                        </a:rPr>
                        <a:t>VGI Services</a:t>
                      </a:r>
                    </a:p>
                  </a:txBody>
                  <a:tcPr marL="4670" marR="4670" marT="4670" marB="33621"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4909477"/>
                  </a:ext>
                </a:extLst>
              </a:tr>
              <a:tr h="486577">
                <a:tc vMerge="1">
                  <a:txBody>
                    <a:bodyPr/>
                    <a:lstStyle/>
                    <a:p>
                      <a:endParaRPr lang="en-US"/>
                    </a:p>
                  </a:txBody>
                  <a:tcPr/>
                </a:tc>
                <a:tc>
                  <a:txBody>
                    <a:bodyPr/>
                    <a:lstStyle/>
                    <a:p>
                      <a:pPr algn="ctr" fontAlgn="b"/>
                      <a:r>
                        <a:rPr lang="en-US" sz="1500" b="1" i="0" u="none" strike="noStrike">
                          <a:solidFill>
                            <a:srgbClr val="1F497D"/>
                          </a:solidFill>
                          <a:effectLst/>
                          <a:latin typeface="Calibri" panose="020F0502020204030204" pitchFamily="34" charset="0"/>
                        </a:rPr>
                        <a:t>Customer/ Driver</a:t>
                      </a:r>
                    </a:p>
                  </a:txBody>
                  <a:tcPr marL="4670" marR="4670" marT="4670" marB="33621"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500" b="1" i="0" u="none" strike="noStrike" dirty="0">
                          <a:solidFill>
                            <a:srgbClr val="1F497D"/>
                          </a:solidFill>
                          <a:effectLst/>
                          <a:latin typeface="Calibri" panose="020F0502020204030204" pitchFamily="34" charset="0"/>
                        </a:rPr>
                        <a:t>Distribution</a:t>
                      </a:r>
                    </a:p>
                  </a:txBody>
                  <a:tcPr marL="4670" marR="4670" marT="4670" marB="3362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500" b="1" i="0" u="none" strike="noStrike">
                          <a:solidFill>
                            <a:srgbClr val="1F497D"/>
                          </a:solidFill>
                          <a:effectLst/>
                          <a:latin typeface="Calibri" panose="020F0502020204030204" pitchFamily="34" charset="0"/>
                        </a:rPr>
                        <a:t>Transmission</a:t>
                      </a:r>
                    </a:p>
                  </a:txBody>
                  <a:tcPr marL="4670" marR="4670" marT="4670" marB="3362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500" b="1" i="0" u="none" strike="noStrike">
                          <a:solidFill>
                            <a:srgbClr val="1F497D"/>
                          </a:solidFill>
                          <a:effectLst/>
                          <a:latin typeface="Calibri" panose="020F0502020204030204" pitchFamily="34" charset="0"/>
                        </a:rPr>
                        <a:t>Generation</a:t>
                      </a:r>
                    </a:p>
                  </a:txBody>
                  <a:tcPr marL="4670" marR="4670" marT="4670" marB="3362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500" b="1" i="0" u="none" strike="noStrike">
                          <a:solidFill>
                            <a:srgbClr val="1F497D"/>
                          </a:solidFill>
                          <a:effectLst/>
                          <a:latin typeface="Calibri" panose="020F0502020204030204" pitchFamily="34" charset="0"/>
                        </a:rPr>
                        <a:t>Renewable and GHG</a:t>
                      </a:r>
                    </a:p>
                  </a:txBody>
                  <a:tcPr marL="4670" marR="4670" marT="4670" marB="33621"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extLst>
                  <a:ext uri="{0D108BD9-81ED-4DB2-BD59-A6C34878D82A}">
                    <a16:rowId xmlns:a16="http://schemas.microsoft.com/office/drawing/2014/main" val="3836802113"/>
                  </a:ext>
                </a:extLst>
              </a:tr>
              <a:tr h="966616">
                <a:tc>
                  <a:txBody>
                    <a:bodyPr/>
                    <a:lstStyle/>
                    <a:p>
                      <a:pPr algn="ctr" fontAlgn="ctr"/>
                      <a:r>
                        <a:rPr lang="en-US" sz="1500" b="1" i="0" u="none" strike="noStrike">
                          <a:solidFill>
                            <a:srgbClr val="1F497D"/>
                          </a:solidFill>
                          <a:effectLst/>
                          <a:latin typeface="Calibri" panose="020F0502020204030204" pitchFamily="34" charset="0"/>
                        </a:rPr>
                        <a:t>Planning &amp; Procurement</a:t>
                      </a:r>
                    </a:p>
                  </a:txBody>
                  <a:tcPr marL="4670" marR="4670" marT="4670" marB="33621"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endParaRPr lang="en-US" sz="1000" b="1" i="0" u="none" strike="noStrike">
                        <a:solidFill>
                          <a:srgbClr val="000000"/>
                        </a:solidFill>
                        <a:effectLst/>
                        <a:latin typeface="Calibri" panose="020F0502020204030204" pitchFamily="34" charset="0"/>
                      </a:endParaRPr>
                    </a:p>
                  </a:txBody>
                  <a:tcPr marL="4670" marR="4670" marT="4670" marB="33621"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C0504D"/>
                          </a:solidFill>
                          <a:effectLst/>
                          <a:latin typeface="Calibri" panose="020F0502020204030204" pitchFamily="34" charset="0"/>
                        </a:rPr>
                        <a:t>Reduce Long-term Distribution Resource Plan Costs</a:t>
                      </a:r>
                    </a:p>
                  </a:txBody>
                  <a:tcPr marL="4670" marR="4670" marT="4670" marB="33621"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ctr"/>
                      <a:r>
                        <a:rPr lang="en-US" sz="1000" b="1" i="0" u="none" strike="noStrike">
                          <a:solidFill>
                            <a:srgbClr val="C0504D"/>
                          </a:solidFill>
                          <a:effectLst/>
                          <a:latin typeface="Calibri" panose="020F0502020204030204" pitchFamily="34" charset="0"/>
                        </a:rPr>
                        <a:t>Reduced procurement of Ancillary Services </a:t>
                      </a:r>
                    </a:p>
                  </a:txBody>
                  <a:tcPr marL="4670" marR="4670" marT="4670" marB="33621"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ctr"/>
                      <a:r>
                        <a:rPr lang="en-US" sz="1000" b="1" i="0" u="none" strike="noStrike">
                          <a:solidFill>
                            <a:srgbClr val="60497A"/>
                          </a:solidFill>
                          <a:effectLst/>
                          <a:latin typeface="Calibri" panose="020F0502020204030204" pitchFamily="34" charset="0"/>
                        </a:rPr>
                        <a:t>Reduced portfolio procurement costs  to meet forecasted </a:t>
                      </a:r>
                      <a:r>
                        <a:rPr lang="en-US" sz="1000" b="1" i="0" u="sng" strike="noStrike">
                          <a:solidFill>
                            <a:srgbClr val="60497A"/>
                          </a:solidFill>
                          <a:effectLst/>
                          <a:latin typeface="Calibri" panose="020F0502020204030204" pitchFamily="34" charset="0"/>
                        </a:rPr>
                        <a:t>load and reliaiblity targets</a:t>
                      </a:r>
                      <a:endParaRPr lang="en-US" sz="1000" b="1" i="0" u="none" strike="noStrike">
                        <a:solidFill>
                          <a:srgbClr val="60497A"/>
                        </a:solidFill>
                        <a:effectLst/>
                        <a:latin typeface="Calibri" panose="020F0502020204030204" pitchFamily="34" charset="0"/>
                      </a:endParaRPr>
                    </a:p>
                  </a:txBody>
                  <a:tcPr marL="4670" marR="4670" marT="4670" marB="33621"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en-US" sz="1000" b="1" i="0" u="none" strike="noStrike">
                          <a:solidFill>
                            <a:srgbClr val="60497A"/>
                          </a:solidFill>
                          <a:effectLst/>
                          <a:latin typeface="Calibri" panose="020F0502020204030204" pitchFamily="34" charset="0"/>
                        </a:rPr>
                        <a:t>Reduced portfolio procurement costs  to meet </a:t>
                      </a:r>
                      <a:r>
                        <a:rPr lang="en-US" sz="1000" b="1" i="0" u="sng" strike="noStrike">
                          <a:solidFill>
                            <a:srgbClr val="60497A"/>
                          </a:solidFill>
                          <a:effectLst/>
                          <a:latin typeface="Calibri" panose="020F0502020204030204" pitchFamily="34" charset="0"/>
                        </a:rPr>
                        <a:t>RPS and GHG targets</a:t>
                      </a:r>
                      <a:endParaRPr lang="en-US" sz="1000" b="1" i="0" u="none" strike="noStrike">
                        <a:solidFill>
                          <a:srgbClr val="60497A"/>
                        </a:solidFill>
                        <a:effectLst/>
                        <a:latin typeface="Calibri" panose="020F0502020204030204" pitchFamily="34" charset="0"/>
                      </a:endParaRPr>
                    </a:p>
                  </a:txBody>
                  <a:tcPr marL="4670" marR="4670" marT="4670" marB="33621"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extLst>
                  <a:ext uri="{0D108BD9-81ED-4DB2-BD59-A6C34878D82A}">
                    <a16:rowId xmlns:a16="http://schemas.microsoft.com/office/drawing/2014/main" val="429220915"/>
                  </a:ext>
                </a:extLst>
              </a:tr>
              <a:tr h="735469">
                <a:tc rowSpan="2">
                  <a:txBody>
                    <a:bodyPr/>
                    <a:lstStyle/>
                    <a:p>
                      <a:pPr algn="ctr" fontAlgn="ctr"/>
                      <a:r>
                        <a:rPr lang="en-US" sz="1500" b="1" i="0" u="none" strike="noStrike">
                          <a:solidFill>
                            <a:srgbClr val="1F497D"/>
                          </a:solidFill>
                          <a:effectLst/>
                          <a:latin typeface="Calibri" panose="020F0502020204030204" pitchFamily="34" charset="0"/>
                        </a:rPr>
                        <a:t>Reliability</a:t>
                      </a:r>
                    </a:p>
                  </a:txBody>
                  <a:tcPr marL="4670" marR="4670" marT="4670" marB="33621"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US" sz="1000" b="1" i="0" u="none" strike="noStrike">
                          <a:solidFill>
                            <a:srgbClr val="1F497D"/>
                          </a:solidFill>
                          <a:effectLst/>
                          <a:latin typeface="Calibri" panose="020F0502020204030204" pitchFamily="34" charset="0"/>
                        </a:rPr>
                        <a:t>Improve Customer Reliability/Back-up Power</a:t>
                      </a:r>
                    </a:p>
                  </a:txBody>
                  <a:tcPr marL="4670" marR="4670" marT="4670" marB="33621"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ctr" fontAlgn="ctr"/>
                      <a:r>
                        <a:rPr lang="en-US" sz="1000" b="1" i="0" u="none" strike="noStrike">
                          <a:solidFill>
                            <a:srgbClr val="494529"/>
                          </a:solidFill>
                          <a:effectLst/>
                          <a:latin typeface="Calibri" panose="020F0502020204030204" pitchFamily="34" charset="0"/>
                        </a:rPr>
                        <a:t>Distribution Investment Deferral (Reliability)</a:t>
                      </a:r>
                    </a:p>
                  </a:txBody>
                  <a:tcPr marL="4670" marR="4670" marT="4670" marB="33621" anchor="ctr">
                    <a:lnL>
                      <a:noFill/>
                    </a:lnL>
                    <a:lnR>
                      <a:noFill/>
                    </a:lnR>
                    <a:lnT w="6350" cap="flat" cmpd="sng" algn="ctr">
                      <a:solidFill>
                        <a:srgbClr val="000000"/>
                      </a:solidFill>
                      <a:prstDash val="solid"/>
                      <a:round/>
                      <a:headEnd type="none" w="med" len="med"/>
                      <a:tailEnd type="none" w="med" len="med"/>
                    </a:lnT>
                    <a:lnB>
                      <a:noFill/>
                    </a:lnB>
                    <a:solidFill>
                      <a:srgbClr val="C4BD97"/>
                    </a:solidFill>
                  </a:tcPr>
                </a:tc>
                <a:tc>
                  <a:txBody>
                    <a:bodyPr/>
                    <a:lstStyle/>
                    <a:p>
                      <a:pPr algn="ctr" fontAlgn="ctr"/>
                      <a:r>
                        <a:rPr lang="en-US" sz="1000" b="1" i="0" u="none" strike="noStrike" dirty="0">
                          <a:solidFill>
                            <a:srgbClr val="C0504D"/>
                          </a:solidFill>
                          <a:effectLst/>
                          <a:latin typeface="Calibri" panose="020F0502020204030204" pitchFamily="34" charset="0"/>
                        </a:rPr>
                        <a:t>Reduce NERC N-1 Contingency</a:t>
                      </a:r>
                    </a:p>
                  </a:txBody>
                  <a:tcPr marL="4670" marR="4670" marT="4670" marB="33621" anchor="ctr">
                    <a:lnL>
                      <a:noFill/>
                    </a:lnL>
                    <a:lnR>
                      <a:noFill/>
                    </a:lnR>
                    <a:lnT w="6350" cap="flat" cmpd="sng" algn="ctr">
                      <a:solidFill>
                        <a:srgbClr val="000000"/>
                      </a:solidFill>
                      <a:prstDash val="solid"/>
                      <a:round/>
                      <a:headEnd type="none" w="med" len="med"/>
                      <a:tailEnd type="none" w="med" len="med"/>
                    </a:lnT>
                    <a:lnB>
                      <a:noFill/>
                    </a:lnB>
                    <a:solidFill>
                      <a:srgbClr val="F2DCDB"/>
                    </a:solidFill>
                  </a:tcPr>
                </a:tc>
                <a:tc>
                  <a:txBody>
                    <a:bodyPr/>
                    <a:lstStyle/>
                    <a:p>
                      <a:pPr algn="ctr" fontAlgn="ctr"/>
                      <a:endParaRPr lang="en-US" sz="1000" b="1" i="0" u="none" strike="noStrike" dirty="0">
                        <a:solidFill>
                          <a:srgbClr val="C0504D"/>
                        </a:solidFill>
                        <a:effectLst/>
                        <a:latin typeface="Calibri" panose="020F0502020204030204" pitchFamily="34" charset="0"/>
                      </a:endParaRPr>
                    </a:p>
                  </a:txBody>
                  <a:tcPr marL="4670" marR="4670" marT="4670" marB="33621"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endParaRPr lang="en-US" sz="1000" b="1" i="0" u="none" strike="noStrike">
                        <a:solidFill>
                          <a:srgbClr val="000000"/>
                        </a:solidFill>
                        <a:effectLst/>
                        <a:latin typeface="Calibri" panose="020F0502020204030204" pitchFamily="34" charset="0"/>
                      </a:endParaRPr>
                    </a:p>
                  </a:txBody>
                  <a:tcPr marL="4670" marR="4670" marT="4670" marB="33621"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348892040"/>
                  </a:ext>
                </a:extLst>
              </a:tr>
              <a:tr h="195191">
                <a:tc vMerge="1">
                  <a:txBody>
                    <a:bodyPr/>
                    <a:lstStyle/>
                    <a:p>
                      <a:endParaRPr lang="en-US"/>
                    </a:p>
                  </a:txBody>
                  <a:tcPr/>
                </a:tc>
                <a:tc gridSpan="2">
                  <a:txBody>
                    <a:bodyPr/>
                    <a:lstStyle/>
                    <a:p>
                      <a:pPr algn="ctr" fontAlgn="ctr"/>
                      <a:r>
                        <a:rPr lang="en-US" sz="1000" b="1" i="0" u="none" strike="noStrike">
                          <a:solidFill>
                            <a:srgbClr val="4F6228"/>
                          </a:solidFill>
                          <a:effectLst/>
                          <a:latin typeface="Calibri" panose="020F0502020204030204" pitchFamily="34" charset="0"/>
                        </a:rPr>
                        <a:t>Islanding</a:t>
                      </a:r>
                    </a:p>
                  </a:txBody>
                  <a:tcPr marL="4670" marR="4670" marT="4670" marB="33621"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8E4BC"/>
                    </a:solidFill>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4670" marR="4670" marT="4670" marB="33621"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670" marR="4670" marT="4670" marB="33621"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670" marR="4670" marT="4670" marB="33621" anchor="b">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61936930"/>
                  </a:ext>
                </a:extLst>
              </a:tr>
              <a:tr h="630402">
                <a:tc rowSpan="5">
                  <a:txBody>
                    <a:bodyPr/>
                    <a:lstStyle/>
                    <a:p>
                      <a:pPr algn="ctr" fontAlgn="ctr"/>
                      <a:r>
                        <a:rPr lang="en-US" sz="1500" b="1" i="0" u="none" strike="noStrike">
                          <a:solidFill>
                            <a:srgbClr val="1F497D"/>
                          </a:solidFill>
                          <a:effectLst/>
                          <a:latin typeface="Calibri" panose="020F0502020204030204" pitchFamily="34" charset="0"/>
                        </a:rPr>
                        <a:t>Capacity</a:t>
                      </a:r>
                    </a:p>
                  </a:txBody>
                  <a:tcPr marL="4670" marR="4670" marT="4670" marB="33621"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2"/>
                    </a:solidFill>
                  </a:tcPr>
                </a:tc>
                <a:tc>
                  <a:txBody>
                    <a:bodyPr/>
                    <a:lstStyle/>
                    <a:p>
                      <a:pPr algn="ctr" fontAlgn="ctr"/>
                      <a:endParaRPr lang="en-US" sz="1000" b="1" i="0" u="none" strike="noStrike">
                        <a:solidFill>
                          <a:srgbClr val="000000"/>
                        </a:solidFill>
                        <a:effectLst/>
                        <a:latin typeface="Calibri" panose="020F0502020204030204" pitchFamily="34" charset="0"/>
                      </a:endParaRPr>
                    </a:p>
                  </a:txBody>
                  <a:tcPr marL="4670" marR="4670" marT="4670" marB="33621"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gridSpan="2">
                  <a:txBody>
                    <a:bodyPr/>
                    <a:lstStyle/>
                    <a:p>
                      <a:pPr algn="ctr" fontAlgn="ctr"/>
                      <a:r>
                        <a:rPr lang="en-US" sz="1000" b="1" i="0" u="none" strike="noStrike">
                          <a:solidFill>
                            <a:srgbClr val="1F497D"/>
                          </a:solidFill>
                          <a:effectLst/>
                          <a:latin typeface="Calibri" panose="020F0502020204030204" pitchFamily="34" charset="0"/>
                        </a:rPr>
                        <a:t>Broad reduction of load growth related infrastructure upgrade costs</a:t>
                      </a:r>
                    </a:p>
                  </a:txBody>
                  <a:tcPr marL="4670" marR="4670" marT="4670" marB="33621" anchor="ctr">
                    <a:lnL>
                      <a:noFill/>
                    </a:lnL>
                    <a:lnR>
                      <a:noFill/>
                    </a:lnR>
                    <a:lnT w="6350" cap="flat" cmpd="sng" algn="ctr">
                      <a:solidFill>
                        <a:srgbClr val="000000"/>
                      </a:solidFill>
                      <a:prstDash val="solid"/>
                      <a:round/>
                      <a:headEnd type="none" w="med" len="med"/>
                      <a:tailEnd type="none" w="med" len="med"/>
                    </a:lnT>
                    <a:lnB>
                      <a:noFill/>
                    </a:lnB>
                    <a:solidFill>
                      <a:srgbClr val="C5D9F1"/>
                    </a:solidFill>
                  </a:tcPr>
                </a:tc>
                <a:tc hMerge="1">
                  <a:txBody>
                    <a:bodyPr/>
                    <a:lstStyle/>
                    <a:p>
                      <a:endParaRPr lang="en-US"/>
                    </a:p>
                  </a:txBody>
                  <a:tcPr/>
                </a:tc>
                <a:tc>
                  <a:txBody>
                    <a:bodyPr/>
                    <a:lstStyle/>
                    <a:p>
                      <a:pPr algn="ctr" fontAlgn="ctr"/>
                      <a:r>
                        <a:rPr lang="en-US" sz="1000" b="1" i="0" u="none" strike="noStrike" dirty="0">
                          <a:solidFill>
                            <a:srgbClr val="1F497D"/>
                          </a:solidFill>
                          <a:effectLst/>
                          <a:latin typeface="Calibri" panose="020F0502020204030204" pitchFamily="34" charset="0"/>
                        </a:rPr>
                        <a:t>System Generation Capacity (Reduce LOLP)</a:t>
                      </a:r>
                    </a:p>
                  </a:txBody>
                  <a:tcPr marL="4670" marR="4670" marT="4670" marB="33621" anchor="ctr">
                    <a:lnL>
                      <a:noFill/>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ctr" fontAlgn="ctr"/>
                      <a:r>
                        <a:rPr lang="en-US" sz="1000" b="1" i="0" u="none" strike="noStrike">
                          <a:solidFill>
                            <a:srgbClr val="C0504D"/>
                          </a:solidFill>
                          <a:effectLst/>
                          <a:latin typeface="Calibri" panose="020F0502020204030204" pitchFamily="34" charset="0"/>
                        </a:rPr>
                        <a:t>Renewable Firming (Increase NQC/ELCC)</a:t>
                      </a:r>
                    </a:p>
                  </a:txBody>
                  <a:tcPr marL="4670" marR="4670" marT="4670" marB="33621"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DCDB"/>
                    </a:solidFill>
                  </a:tcPr>
                </a:tc>
                <a:extLst>
                  <a:ext uri="{0D108BD9-81ED-4DB2-BD59-A6C34878D82A}">
                    <a16:rowId xmlns:a16="http://schemas.microsoft.com/office/drawing/2014/main" val="967301713"/>
                  </a:ext>
                </a:extLst>
              </a:tr>
              <a:tr h="630402">
                <a:tc vMerge="1">
                  <a:txBody>
                    <a:bodyPr/>
                    <a:lstStyle/>
                    <a:p>
                      <a:endParaRPr lang="en-US"/>
                    </a:p>
                  </a:txBody>
                  <a:tcPr/>
                </a:tc>
                <a:tc>
                  <a:txBody>
                    <a:bodyPr/>
                    <a:lstStyle/>
                    <a:p>
                      <a:pPr algn="ctr" fontAlgn="ctr"/>
                      <a:endParaRPr lang="en-US" sz="1000" b="1" i="0" u="none" strike="noStrike">
                        <a:solidFill>
                          <a:srgbClr val="000000"/>
                        </a:solidFill>
                        <a:effectLst/>
                        <a:latin typeface="Calibri" panose="020F0502020204030204" pitchFamily="34" charset="0"/>
                      </a:endParaRPr>
                    </a:p>
                  </a:txBody>
                  <a:tcPr marL="4670" marR="4670" marT="4670" marB="33621"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gridSpan="2">
                  <a:txBody>
                    <a:bodyPr/>
                    <a:lstStyle/>
                    <a:p>
                      <a:pPr algn="ctr" fontAlgn="ctr"/>
                      <a:r>
                        <a:rPr lang="en-US" sz="1000" b="1" i="0" u="none" strike="noStrike">
                          <a:solidFill>
                            <a:srgbClr val="1F497D"/>
                          </a:solidFill>
                          <a:effectLst/>
                          <a:latin typeface="Calibri" panose="020F0502020204030204" pitchFamily="34" charset="0"/>
                        </a:rPr>
                        <a:t>Targeted placement for high value deferrals (e.g. Non-Wires Alternatives and Local Integrated Resource Plans)</a:t>
                      </a:r>
                    </a:p>
                  </a:txBody>
                  <a:tcPr marL="4670" marR="4670" marT="4670" marB="33621" anchor="ctr">
                    <a:lnL>
                      <a:noFill/>
                    </a:lnL>
                    <a:lnR>
                      <a:noFill/>
                    </a:lnR>
                    <a:lnT>
                      <a:noFill/>
                    </a:lnT>
                    <a:lnB>
                      <a:noFill/>
                    </a:lnB>
                    <a:solidFill>
                      <a:srgbClr val="C5D9F1"/>
                    </a:solidFill>
                  </a:tcPr>
                </a:tc>
                <a:tc hMerge="1">
                  <a:txBody>
                    <a:bodyPr/>
                    <a:lstStyle/>
                    <a:p>
                      <a:endParaRPr lang="en-US"/>
                    </a:p>
                  </a:txBody>
                  <a:tcPr/>
                </a:tc>
                <a:tc>
                  <a:txBody>
                    <a:bodyPr/>
                    <a:lstStyle/>
                    <a:p>
                      <a:pPr algn="ctr" fontAlgn="ctr"/>
                      <a:r>
                        <a:rPr lang="en-US" sz="1000" b="1" i="0" u="none" strike="noStrike">
                          <a:solidFill>
                            <a:srgbClr val="1F497D"/>
                          </a:solidFill>
                          <a:effectLst/>
                          <a:latin typeface="Calibri" panose="020F0502020204030204" pitchFamily="34" charset="0"/>
                        </a:rPr>
                        <a:t>Local Generation Capacity (Reduce LOLP)</a:t>
                      </a:r>
                    </a:p>
                  </a:txBody>
                  <a:tcPr marL="4670" marR="4670" marT="4670" marB="33621" anchor="ctr">
                    <a:lnL>
                      <a:noFill/>
                    </a:lnL>
                    <a:lnR>
                      <a:noFill/>
                    </a:lnR>
                    <a:lnT>
                      <a:noFill/>
                    </a:lnT>
                    <a:lnB>
                      <a:noFill/>
                    </a:lnB>
                    <a:solidFill>
                      <a:srgbClr val="C5D9F1"/>
                    </a:solidFill>
                  </a:tcPr>
                </a:tc>
                <a:tc>
                  <a:txBody>
                    <a:bodyPr/>
                    <a:lstStyle/>
                    <a:p>
                      <a:pPr algn="ctr" fontAlgn="ctr"/>
                      <a:endParaRPr lang="en-US" sz="1000" b="1" i="0" u="none" strike="noStrike">
                        <a:solidFill>
                          <a:srgbClr val="000000"/>
                        </a:solidFill>
                        <a:effectLst/>
                        <a:latin typeface="Calibri" panose="020F0502020204030204" pitchFamily="34" charset="0"/>
                      </a:endParaRPr>
                    </a:p>
                  </a:txBody>
                  <a:tcPr marL="4670" marR="4670" marT="4670" marB="33621"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4238391114"/>
                  </a:ext>
                </a:extLst>
              </a:tr>
              <a:tr h="352091">
                <a:tc vMerge="1">
                  <a:txBody>
                    <a:bodyPr/>
                    <a:lstStyle/>
                    <a:p>
                      <a:endParaRPr lang="en-US"/>
                    </a:p>
                  </a:txBody>
                  <a:tcPr/>
                </a:tc>
                <a:tc>
                  <a:txBody>
                    <a:bodyPr/>
                    <a:lstStyle/>
                    <a:p>
                      <a:pPr algn="ctr" fontAlgn="ctr"/>
                      <a:r>
                        <a:rPr lang="en-US" sz="1000" b="1" i="0" u="none" strike="noStrike">
                          <a:solidFill>
                            <a:srgbClr val="1F497D"/>
                          </a:solidFill>
                          <a:effectLst/>
                          <a:latin typeface="Calibri" panose="020F0502020204030204" pitchFamily="34" charset="0"/>
                        </a:rPr>
                        <a:t>Demand Charge Reduction</a:t>
                      </a:r>
                    </a:p>
                  </a:txBody>
                  <a:tcPr marL="4670" marR="4670" marT="4670" marB="33621"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ctr" fontAlgn="ctr"/>
                      <a:endParaRPr lang="en-US" sz="1000" b="1" i="0" u="none" strike="noStrike">
                        <a:solidFill>
                          <a:srgbClr val="000000"/>
                        </a:solidFill>
                        <a:effectLst/>
                        <a:latin typeface="Calibri" panose="020F0502020204030204" pitchFamily="34" charset="0"/>
                      </a:endParaRPr>
                    </a:p>
                  </a:txBody>
                  <a:tcPr marL="4670" marR="4670" marT="4670" marB="33621" anchor="ctr">
                    <a:lnL>
                      <a:noFill/>
                    </a:lnL>
                    <a:lnR>
                      <a:noFill/>
                    </a:lnR>
                    <a:lnT>
                      <a:noFill/>
                    </a:lnT>
                    <a:lnB>
                      <a:noFill/>
                    </a:lnB>
                    <a:solidFill>
                      <a:srgbClr val="FFFFFF"/>
                    </a:solidFill>
                  </a:tcPr>
                </a:tc>
                <a:tc>
                  <a:txBody>
                    <a:bodyPr/>
                    <a:lstStyle/>
                    <a:p>
                      <a:pPr algn="ctr" fontAlgn="ctr"/>
                      <a:r>
                        <a:rPr lang="en-US" sz="1000" b="1" i="0" u="none" strike="noStrike">
                          <a:solidFill>
                            <a:srgbClr val="1F497D"/>
                          </a:solidFill>
                          <a:effectLst/>
                          <a:latin typeface="Calibri" panose="020F0502020204030204" pitchFamily="34" charset="0"/>
                        </a:rPr>
                        <a:t>Transmission Access Charge Reduction</a:t>
                      </a:r>
                    </a:p>
                  </a:txBody>
                  <a:tcPr marL="4670" marR="4670" marT="4670" marB="33621" anchor="ctr">
                    <a:lnL>
                      <a:noFill/>
                    </a:lnL>
                    <a:lnR>
                      <a:noFill/>
                    </a:lnR>
                    <a:lnT>
                      <a:noFill/>
                    </a:lnT>
                    <a:lnB>
                      <a:noFill/>
                    </a:lnB>
                    <a:solidFill>
                      <a:srgbClr val="C5D9F1"/>
                    </a:solidFill>
                  </a:tcPr>
                </a:tc>
                <a:tc>
                  <a:txBody>
                    <a:bodyPr/>
                    <a:lstStyle/>
                    <a:p>
                      <a:pPr algn="ctr" fontAlgn="ctr"/>
                      <a:endParaRPr lang="en-US" sz="1000" b="1" i="0" u="none" strike="noStrike" dirty="0">
                        <a:solidFill>
                          <a:srgbClr val="000000"/>
                        </a:solidFill>
                        <a:effectLst/>
                        <a:latin typeface="Calibri" panose="020F0502020204030204" pitchFamily="34" charset="0"/>
                      </a:endParaRPr>
                    </a:p>
                  </a:txBody>
                  <a:tcPr marL="4670" marR="4670" marT="4670" marB="33621" anchor="ctr">
                    <a:lnL>
                      <a:noFill/>
                    </a:lnL>
                    <a:lnR>
                      <a:noFill/>
                    </a:lnR>
                    <a:lnT>
                      <a:noFill/>
                    </a:lnT>
                    <a:lnB>
                      <a:noFill/>
                    </a:lnB>
                    <a:solidFill>
                      <a:srgbClr val="FFFFFF"/>
                    </a:solidFill>
                  </a:tcPr>
                </a:tc>
                <a:tc>
                  <a:txBody>
                    <a:bodyPr/>
                    <a:lstStyle/>
                    <a:p>
                      <a:pPr algn="ctr" fontAlgn="ctr"/>
                      <a:endParaRPr lang="en-US" sz="1000" b="1" i="0" u="none" strike="noStrike">
                        <a:solidFill>
                          <a:srgbClr val="000000"/>
                        </a:solidFill>
                        <a:effectLst/>
                        <a:latin typeface="Calibri" panose="020F0502020204030204" pitchFamily="34" charset="0"/>
                      </a:endParaRPr>
                    </a:p>
                  </a:txBody>
                  <a:tcPr marL="4670" marR="4670" marT="4670" marB="33621"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1939051850"/>
                  </a:ext>
                </a:extLst>
              </a:tr>
              <a:tr h="406259">
                <a:tc vMerge="1">
                  <a:txBody>
                    <a:bodyPr/>
                    <a:lstStyle/>
                    <a:p>
                      <a:endParaRPr lang="en-US"/>
                    </a:p>
                  </a:txBody>
                  <a:tcPr/>
                </a:tc>
                <a:tc>
                  <a:txBody>
                    <a:bodyPr/>
                    <a:lstStyle/>
                    <a:p>
                      <a:pPr algn="ctr" fontAlgn="ctr"/>
                      <a:endParaRPr lang="en-US" sz="1000" b="1" i="0" u="none" strike="noStrike">
                        <a:solidFill>
                          <a:srgbClr val="000000"/>
                        </a:solidFill>
                        <a:effectLst/>
                        <a:latin typeface="Calibri" panose="020F0502020204030204" pitchFamily="34" charset="0"/>
                      </a:endParaRPr>
                    </a:p>
                  </a:txBody>
                  <a:tcPr marL="4670" marR="4670" marT="4670" marB="33621"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1000" b="1" i="0" u="none" strike="noStrike">
                        <a:solidFill>
                          <a:srgbClr val="000000"/>
                        </a:solidFill>
                        <a:effectLst/>
                        <a:latin typeface="Calibri" panose="020F0502020204030204" pitchFamily="34" charset="0"/>
                      </a:endParaRPr>
                    </a:p>
                  </a:txBody>
                  <a:tcPr marL="4670" marR="4670" marT="4670" marB="33621" anchor="ctr">
                    <a:lnL>
                      <a:noFill/>
                    </a:lnL>
                    <a:lnR>
                      <a:noFill/>
                    </a:lnR>
                    <a:lnT>
                      <a:noFill/>
                    </a:lnT>
                    <a:lnB>
                      <a:noFill/>
                    </a:lnB>
                    <a:solidFill>
                      <a:srgbClr val="FFFFFF"/>
                    </a:solidFill>
                  </a:tcPr>
                </a:tc>
                <a:tc>
                  <a:txBody>
                    <a:bodyPr/>
                    <a:lstStyle/>
                    <a:p>
                      <a:pPr algn="ctr" fontAlgn="ctr"/>
                      <a:endParaRPr lang="en-US" sz="1000" b="1" i="0" u="none" strike="noStrike">
                        <a:solidFill>
                          <a:srgbClr val="000000"/>
                        </a:solidFill>
                        <a:effectLst/>
                        <a:latin typeface="Calibri" panose="020F0502020204030204" pitchFamily="34" charset="0"/>
                      </a:endParaRPr>
                    </a:p>
                  </a:txBody>
                  <a:tcPr marL="4670" marR="4670" marT="4670" marB="33621" anchor="ctr">
                    <a:lnL>
                      <a:noFill/>
                    </a:lnL>
                    <a:lnR>
                      <a:noFill/>
                    </a:lnR>
                    <a:lnT>
                      <a:noFill/>
                    </a:lnT>
                    <a:lnB>
                      <a:noFill/>
                    </a:lnB>
                  </a:tcPr>
                </a:tc>
                <a:tc>
                  <a:txBody>
                    <a:bodyPr/>
                    <a:lstStyle/>
                    <a:p>
                      <a:pPr algn="ctr" fontAlgn="ctr"/>
                      <a:r>
                        <a:rPr lang="en-US" sz="1000" b="1" i="0" u="none" strike="noStrike" dirty="0">
                          <a:solidFill>
                            <a:srgbClr val="C0504D"/>
                          </a:solidFill>
                          <a:effectLst/>
                          <a:latin typeface="Calibri" panose="020F0502020204030204" pitchFamily="34" charset="0"/>
                        </a:rPr>
                        <a:t>Flexible Capacity</a:t>
                      </a:r>
                    </a:p>
                  </a:txBody>
                  <a:tcPr marL="4670" marR="4670" marT="4670" marB="33621" anchor="ctr">
                    <a:lnL>
                      <a:noFill/>
                    </a:lnL>
                    <a:lnR>
                      <a:noFill/>
                    </a:lnR>
                    <a:lnT>
                      <a:noFill/>
                    </a:lnT>
                    <a:lnB>
                      <a:noFill/>
                    </a:lnB>
                    <a:solidFill>
                      <a:srgbClr val="F2DCDB"/>
                    </a:solidFill>
                  </a:tcPr>
                </a:tc>
                <a:tc>
                  <a:txBody>
                    <a:bodyPr/>
                    <a:lstStyle/>
                    <a:p>
                      <a:pPr algn="ctr" fontAlgn="ctr"/>
                      <a:endParaRPr lang="en-US" sz="1000" b="1" i="0" u="none" strike="noStrike" dirty="0">
                        <a:solidFill>
                          <a:srgbClr val="000000"/>
                        </a:solidFill>
                        <a:effectLst/>
                        <a:latin typeface="Calibri" panose="020F0502020204030204" pitchFamily="34" charset="0"/>
                      </a:endParaRPr>
                    </a:p>
                  </a:txBody>
                  <a:tcPr marL="4670" marR="4670" marT="4670" marB="33621"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1242610763"/>
                  </a:ext>
                </a:extLst>
              </a:tr>
              <a:tr h="308197">
                <a:tc vMerge="1">
                  <a:txBody>
                    <a:bodyPr/>
                    <a:lstStyle/>
                    <a:p>
                      <a:endParaRPr lang="en-US"/>
                    </a:p>
                  </a:txBody>
                  <a:tcPr/>
                </a:tc>
                <a:tc>
                  <a:txBody>
                    <a:bodyPr/>
                    <a:lstStyle/>
                    <a:p>
                      <a:pPr algn="ctr" fontAlgn="ctr"/>
                      <a:endParaRPr lang="en-US" sz="1000" b="1" i="0" u="none" strike="noStrike">
                        <a:solidFill>
                          <a:srgbClr val="494529"/>
                        </a:solidFill>
                        <a:effectLst/>
                        <a:latin typeface="Calibri" panose="020F0502020204030204" pitchFamily="34" charset="0"/>
                      </a:endParaRPr>
                    </a:p>
                  </a:txBody>
                  <a:tcPr marL="4670" marR="4670" marT="4670" marB="33621" anchor="ctr">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FFFFFF"/>
                    </a:solidFill>
                  </a:tcPr>
                </a:tc>
                <a:tc gridSpan="4">
                  <a:txBody>
                    <a:bodyPr/>
                    <a:lstStyle/>
                    <a:p>
                      <a:pPr algn="ctr" fontAlgn="ctr"/>
                      <a:r>
                        <a:rPr lang="en-US" sz="1000" b="1" i="0" u="none" strike="noStrike" dirty="0">
                          <a:solidFill>
                            <a:srgbClr val="494529"/>
                          </a:solidFill>
                          <a:effectLst/>
                          <a:latin typeface="Calibri" panose="020F0502020204030204" pitchFamily="34" charset="0"/>
                        </a:rPr>
                        <a:t>Option Value (Modularity)</a:t>
                      </a:r>
                    </a:p>
                  </a:txBody>
                  <a:tcPr marL="4670" marR="4670" marT="4670" marB="33621"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C4BD97"/>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64067079"/>
                  </a:ext>
                </a:extLst>
              </a:tr>
            </a:tbl>
          </a:graphicData>
        </a:graphic>
      </p:graphicFrame>
      <p:sp>
        <p:nvSpPr>
          <p:cNvPr id="7" name="Rectangle: Rounded Corners 6"/>
          <p:cNvSpPr/>
          <p:nvPr/>
        </p:nvSpPr>
        <p:spPr>
          <a:xfrm>
            <a:off x="5867503" y="3200400"/>
            <a:ext cx="2836230" cy="626534"/>
          </a:xfrm>
          <a:prstGeom prst="roundRect">
            <a:avLst/>
          </a:prstGeom>
          <a:solidFill>
            <a:schemeClr val="accent4">
              <a:lumMod val="20000"/>
              <a:lumOff val="80000"/>
            </a:schemeClr>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4">
                    <a:lumMod val="50000"/>
                  </a:schemeClr>
                </a:solidFill>
              </a:rPr>
              <a:t>Important distinction between utility planning and policy goals</a:t>
            </a:r>
          </a:p>
        </p:txBody>
      </p:sp>
      <p:cxnSp>
        <p:nvCxnSpPr>
          <p:cNvPr id="9" name="Straight Arrow Connector 8"/>
          <p:cNvCxnSpPr/>
          <p:nvPr/>
        </p:nvCxnSpPr>
        <p:spPr>
          <a:xfrm flipV="1">
            <a:off x="6248400" y="2971800"/>
            <a:ext cx="0" cy="211667"/>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7594600" y="2967567"/>
            <a:ext cx="0" cy="211667"/>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Rectangle: Rounded Corners 10"/>
          <p:cNvSpPr/>
          <p:nvPr/>
        </p:nvSpPr>
        <p:spPr>
          <a:xfrm>
            <a:off x="7385466" y="4671098"/>
            <a:ext cx="1197007" cy="536865"/>
          </a:xfrm>
          <a:prstGeom prst="roundRect">
            <a:avLst/>
          </a:prstGeom>
          <a:solidFill>
            <a:schemeClr val="accent4">
              <a:lumMod val="20000"/>
              <a:lumOff val="80000"/>
            </a:schemeClr>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4">
                    <a:lumMod val="50000"/>
                  </a:schemeClr>
                </a:solidFill>
              </a:rPr>
              <a:t>Targeted Deployment</a:t>
            </a:r>
          </a:p>
        </p:txBody>
      </p:sp>
      <p:cxnSp>
        <p:nvCxnSpPr>
          <p:cNvPr id="12" name="Straight Arrow Connector 11"/>
          <p:cNvCxnSpPr>
            <a:cxnSpLocks/>
          </p:cNvCxnSpPr>
          <p:nvPr/>
        </p:nvCxnSpPr>
        <p:spPr>
          <a:xfrm flipH="1" flipV="1">
            <a:off x="6951134" y="4939531"/>
            <a:ext cx="434332" cy="2"/>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6714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E3 VGI Benefits Framework: Operational</a:t>
            </a:r>
          </a:p>
        </p:txBody>
      </p:sp>
      <p:sp>
        <p:nvSpPr>
          <p:cNvPr id="4" name="Slide Number Placeholder 3"/>
          <p:cNvSpPr>
            <a:spLocks noGrp="1"/>
          </p:cNvSpPr>
          <p:nvPr>
            <p:ph type="sldNum" sz="quarter" idx="12"/>
          </p:nvPr>
        </p:nvSpPr>
        <p:spPr/>
        <p:txBody>
          <a:bodyPr/>
          <a:lstStyle/>
          <a:p>
            <a:fld id="{5E94BA17-8AE8-4651-9FD9-8589E5D42325}" type="slidenum">
              <a:rPr lang="en-US" smtClean="0"/>
              <a:t>6</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3296553191"/>
              </p:ext>
            </p:extLst>
          </p:nvPr>
        </p:nvGraphicFramePr>
        <p:xfrm>
          <a:off x="628650" y="980985"/>
          <a:ext cx="6740026" cy="5308108"/>
        </p:xfrm>
        <a:graphic>
          <a:graphicData uri="http://schemas.openxmlformats.org/drawingml/2006/table">
            <a:tbl>
              <a:tblPr/>
              <a:tblGrid>
                <a:gridCol w="1137486">
                  <a:extLst>
                    <a:ext uri="{9D8B030D-6E8A-4147-A177-3AD203B41FA5}">
                      <a16:colId xmlns:a16="http://schemas.microsoft.com/office/drawing/2014/main" val="3123140667"/>
                    </a:ext>
                  </a:extLst>
                </a:gridCol>
                <a:gridCol w="1120508">
                  <a:extLst>
                    <a:ext uri="{9D8B030D-6E8A-4147-A177-3AD203B41FA5}">
                      <a16:colId xmlns:a16="http://schemas.microsoft.com/office/drawing/2014/main" val="1914944781"/>
                    </a:ext>
                  </a:extLst>
                </a:gridCol>
                <a:gridCol w="1120508">
                  <a:extLst>
                    <a:ext uri="{9D8B030D-6E8A-4147-A177-3AD203B41FA5}">
                      <a16:colId xmlns:a16="http://schemas.microsoft.com/office/drawing/2014/main" val="1361108833"/>
                    </a:ext>
                  </a:extLst>
                </a:gridCol>
                <a:gridCol w="1120508">
                  <a:extLst>
                    <a:ext uri="{9D8B030D-6E8A-4147-A177-3AD203B41FA5}">
                      <a16:colId xmlns:a16="http://schemas.microsoft.com/office/drawing/2014/main" val="931456197"/>
                    </a:ext>
                  </a:extLst>
                </a:gridCol>
                <a:gridCol w="1120508">
                  <a:extLst>
                    <a:ext uri="{9D8B030D-6E8A-4147-A177-3AD203B41FA5}">
                      <a16:colId xmlns:a16="http://schemas.microsoft.com/office/drawing/2014/main" val="3651155018"/>
                    </a:ext>
                  </a:extLst>
                </a:gridCol>
                <a:gridCol w="1120508">
                  <a:extLst>
                    <a:ext uri="{9D8B030D-6E8A-4147-A177-3AD203B41FA5}">
                      <a16:colId xmlns:a16="http://schemas.microsoft.com/office/drawing/2014/main" val="1300684325"/>
                    </a:ext>
                  </a:extLst>
                </a:gridCol>
              </a:tblGrid>
              <a:tr h="233829">
                <a:tc rowSpan="2">
                  <a:txBody>
                    <a:bodyPr/>
                    <a:lstStyle/>
                    <a:p>
                      <a:pPr algn="ctr" fontAlgn="ctr"/>
                      <a:r>
                        <a:rPr lang="en-US" sz="1200" b="1" i="0" u="none" strike="noStrike" dirty="0">
                          <a:solidFill>
                            <a:srgbClr val="1F497D"/>
                          </a:solidFill>
                          <a:effectLst/>
                          <a:latin typeface="Calibri" panose="020F0502020204030204" pitchFamily="34" charset="0"/>
                        </a:rPr>
                        <a:t>Category</a:t>
                      </a:r>
                    </a:p>
                  </a:txBody>
                  <a:tcPr marL="3960" marR="3960" marT="3960" marB="285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gridSpan="5">
                  <a:txBody>
                    <a:bodyPr/>
                    <a:lstStyle/>
                    <a:p>
                      <a:pPr algn="ctr" fontAlgn="b"/>
                      <a:r>
                        <a:rPr lang="en-US" sz="1200" b="1" i="0" u="none" strike="noStrike" dirty="0">
                          <a:solidFill>
                            <a:srgbClr val="1F497D"/>
                          </a:solidFill>
                          <a:effectLst/>
                          <a:latin typeface="Calibri" panose="020F0502020204030204" pitchFamily="34" charset="0"/>
                        </a:rPr>
                        <a:t>VGI Services</a:t>
                      </a:r>
                    </a:p>
                  </a:txBody>
                  <a:tcPr marL="3960" marR="3960" marT="3960" marB="28514"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45142598"/>
                  </a:ext>
                </a:extLst>
              </a:tr>
              <a:tr h="480557">
                <a:tc vMerge="1">
                  <a:txBody>
                    <a:bodyPr/>
                    <a:lstStyle/>
                    <a:p>
                      <a:endParaRPr lang="en-US"/>
                    </a:p>
                  </a:txBody>
                  <a:tcPr/>
                </a:tc>
                <a:tc>
                  <a:txBody>
                    <a:bodyPr/>
                    <a:lstStyle/>
                    <a:p>
                      <a:pPr algn="ctr" fontAlgn="b"/>
                      <a:r>
                        <a:rPr lang="en-US" sz="1200" b="1" i="0" u="none" strike="noStrike" dirty="0">
                          <a:solidFill>
                            <a:srgbClr val="1F497D"/>
                          </a:solidFill>
                          <a:effectLst/>
                          <a:latin typeface="Calibri" panose="020F0502020204030204" pitchFamily="34" charset="0"/>
                        </a:rPr>
                        <a:t>Customer/ Driver</a:t>
                      </a:r>
                    </a:p>
                  </a:txBody>
                  <a:tcPr marL="3960" marR="3960" marT="3960" marB="28514" anchor="b">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200" b="1" i="0" u="none" strike="noStrike">
                          <a:solidFill>
                            <a:srgbClr val="1F497D"/>
                          </a:solidFill>
                          <a:effectLst/>
                          <a:latin typeface="Calibri" panose="020F0502020204030204" pitchFamily="34" charset="0"/>
                        </a:rPr>
                        <a:t>Distribution</a:t>
                      </a:r>
                    </a:p>
                  </a:txBody>
                  <a:tcPr marL="3960" marR="3960" marT="3960" marB="28514"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200" b="1" i="0" u="none" strike="noStrike">
                          <a:solidFill>
                            <a:srgbClr val="1F497D"/>
                          </a:solidFill>
                          <a:effectLst/>
                          <a:latin typeface="Calibri" panose="020F0502020204030204" pitchFamily="34" charset="0"/>
                        </a:rPr>
                        <a:t>Transmission</a:t>
                      </a:r>
                    </a:p>
                  </a:txBody>
                  <a:tcPr marL="3960" marR="3960" marT="3960" marB="28514"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200" b="1" i="0" u="none" strike="noStrike">
                          <a:solidFill>
                            <a:srgbClr val="1F497D"/>
                          </a:solidFill>
                          <a:effectLst/>
                          <a:latin typeface="Calibri" panose="020F0502020204030204" pitchFamily="34" charset="0"/>
                        </a:rPr>
                        <a:t>Generation</a:t>
                      </a:r>
                    </a:p>
                  </a:txBody>
                  <a:tcPr marL="3960" marR="3960" marT="3960" marB="28514"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200" b="1" i="0" u="none" strike="noStrike">
                          <a:solidFill>
                            <a:srgbClr val="1F497D"/>
                          </a:solidFill>
                          <a:effectLst/>
                          <a:latin typeface="Calibri" panose="020F0502020204030204" pitchFamily="34" charset="0"/>
                        </a:rPr>
                        <a:t>Renewable and GHG</a:t>
                      </a:r>
                    </a:p>
                  </a:txBody>
                  <a:tcPr marL="3960" marR="3960" marT="3960" marB="28514"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extLst>
                  <a:ext uri="{0D108BD9-81ED-4DB2-BD59-A6C34878D82A}">
                    <a16:rowId xmlns:a16="http://schemas.microsoft.com/office/drawing/2014/main" val="3725954408"/>
                  </a:ext>
                </a:extLst>
              </a:tr>
              <a:tr h="466425">
                <a:tc rowSpan="2">
                  <a:txBody>
                    <a:bodyPr/>
                    <a:lstStyle/>
                    <a:p>
                      <a:pPr algn="ctr" fontAlgn="ctr"/>
                      <a:r>
                        <a:rPr lang="en-US" sz="1200" b="1" i="0" u="none" strike="noStrike">
                          <a:solidFill>
                            <a:srgbClr val="1F497D"/>
                          </a:solidFill>
                          <a:effectLst/>
                          <a:latin typeface="Calibri" panose="020F0502020204030204" pitchFamily="34" charset="0"/>
                        </a:rPr>
                        <a:t>Time Shfit</a:t>
                      </a:r>
                    </a:p>
                  </a:txBody>
                  <a:tcPr marL="3960" marR="3960" marT="3960" marB="285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US" sz="900" b="1" i="0" u="none" strike="noStrike">
                          <a:solidFill>
                            <a:srgbClr val="1F497D"/>
                          </a:solidFill>
                          <a:effectLst/>
                          <a:latin typeface="Calibri" panose="020F0502020204030204" pitchFamily="34" charset="0"/>
                        </a:rPr>
                        <a:t>TOU Energy Charge Reduction</a:t>
                      </a:r>
                    </a:p>
                  </a:txBody>
                  <a:tcPr marL="3960" marR="3960" marT="3960" marB="28514"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ctr" fontAlgn="ctr"/>
                      <a:r>
                        <a:rPr lang="en-US" sz="900" b="1" i="0" u="none" strike="noStrike" dirty="0">
                          <a:solidFill>
                            <a:srgbClr val="1F497D"/>
                          </a:solidFill>
                          <a:effectLst/>
                          <a:latin typeface="Calibri" panose="020F0502020204030204" pitchFamily="34" charset="0"/>
                        </a:rPr>
                        <a:t>Distribution Peak Shaving</a:t>
                      </a:r>
                    </a:p>
                  </a:txBody>
                  <a:tcPr marL="3960" marR="3960" marT="3960" marB="28514" anchor="ctr">
                    <a:lnL>
                      <a:noFill/>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ctr" fontAlgn="ctr"/>
                      <a:r>
                        <a:rPr lang="en-US" sz="900" b="1" i="0" u="none" strike="noStrike">
                          <a:solidFill>
                            <a:srgbClr val="C0504D"/>
                          </a:solidFill>
                          <a:effectLst/>
                          <a:latin typeface="Calibri" panose="020F0502020204030204" pitchFamily="34" charset="0"/>
                        </a:rPr>
                        <a:t>Reduce Transmission Congestion</a:t>
                      </a:r>
                    </a:p>
                  </a:txBody>
                  <a:tcPr marL="3960" marR="3960" marT="3960" marB="28514" anchor="ctr">
                    <a:lnL>
                      <a:noFill/>
                    </a:lnL>
                    <a:lnR>
                      <a:noFill/>
                    </a:lnR>
                    <a:lnT w="6350" cap="flat" cmpd="sng" algn="ctr">
                      <a:solidFill>
                        <a:srgbClr val="000000"/>
                      </a:solidFill>
                      <a:prstDash val="solid"/>
                      <a:round/>
                      <a:headEnd type="none" w="med" len="med"/>
                      <a:tailEnd type="none" w="med" len="med"/>
                    </a:lnT>
                    <a:lnB>
                      <a:noFill/>
                    </a:lnB>
                    <a:solidFill>
                      <a:srgbClr val="F2DCDB"/>
                    </a:solidFill>
                  </a:tcPr>
                </a:tc>
                <a:tc>
                  <a:txBody>
                    <a:bodyPr/>
                    <a:lstStyle/>
                    <a:p>
                      <a:pPr algn="ctr" fontAlgn="ctr"/>
                      <a:r>
                        <a:rPr lang="en-US" sz="900" b="1" i="0" u="none" strike="noStrike">
                          <a:solidFill>
                            <a:srgbClr val="1F497D"/>
                          </a:solidFill>
                          <a:effectLst/>
                          <a:latin typeface="Calibri" panose="020F0502020204030204" pitchFamily="34" charset="0"/>
                        </a:rPr>
                        <a:t>Wholesale Time Shift/Arbitrage</a:t>
                      </a:r>
                    </a:p>
                  </a:txBody>
                  <a:tcPr marL="3960" marR="3960" marT="3960" marB="28514" anchor="ctr">
                    <a:lnL>
                      <a:noFill/>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ctr" fontAlgn="ctr"/>
                      <a:r>
                        <a:rPr lang="en-US" sz="900" b="1" i="0" u="none" strike="noStrike">
                          <a:solidFill>
                            <a:srgbClr val="1F497D"/>
                          </a:solidFill>
                          <a:effectLst/>
                          <a:latin typeface="Calibri" panose="020F0502020204030204" pitchFamily="34" charset="0"/>
                        </a:rPr>
                        <a:t>Renewable Generation Time Shift</a:t>
                      </a:r>
                    </a:p>
                  </a:txBody>
                  <a:tcPr marL="3960" marR="3960" marT="3960" marB="28514"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5D9F1"/>
                    </a:solidFill>
                  </a:tcPr>
                </a:tc>
                <a:extLst>
                  <a:ext uri="{0D108BD9-81ED-4DB2-BD59-A6C34878D82A}">
                    <a16:rowId xmlns:a16="http://schemas.microsoft.com/office/drawing/2014/main" val="3397194205"/>
                  </a:ext>
                </a:extLst>
              </a:tr>
              <a:tr h="322323">
                <a:tc vMerge="1">
                  <a:txBody>
                    <a:bodyPr/>
                    <a:lstStyle/>
                    <a:p>
                      <a:endParaRPr lang="en-US"/>
                    </a:p>
                  </a:txBody>
                  <a:tcPr/>
                </a:tc>
                <a:tc>
                  <a:txBody>
                    <a:bodyPr/>
                    <a:lstStyle/>
                    <a:p>
                      <a:pPr algn="ctr" fontAlgn="ctr"/>
                      <a:r>
                        <a:rPr lang="en-US" sz="900" b="1" i="0" u="none" strike="noStrike">
                          <a:solidFill>
                            <a:srgbClr val="1F497D"/>
                          </a:solidFill>
                          <a:effectLst/>
                          <a:latin typeface="Calibri" panose="020F0502020204030204" pitchFamily="34" charset="0"/>
                        </a:rPr>
                        <a:t>Option value (Volatility)</a:t>
                      </a:r>
                    </a:p>
                  </a:txBody>
                  <a:tcPr marL="3960" marR="3960" marT="3960" marB="28514" anchor="ctr">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5D9F1"/>
                    </a:solidFill>
                  </a:tcPr>
                </a:tc>
                <a:tc>
                  <a:txBody>
                    <a:bodyPr/>
                    <a:lstStyle/>
                    <a:p>
                      <a:pPr algn="ctr" fontAlgn="ctr"/>
                      <a:endParaRPr lang="en-US" sz="900" b="1" i="0" u="none" strike="noStrike">
                        <a:solidFill>
                          <a:srgbClr val="1F497D"/>
                        </a:solidFill>
                        <a:effectLst/>
                        <a:latin typeface="Calibri" panose="020F0502020204030204" pitchFamily="34" charset="0"/>
                      </a:endParaRPr>
                    </a:p>
                  </a:txBody>
                  <a:tcPr marL="3960" marR="3960" marT="3960" marB="28514"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en-US" sz="900" b="1" i="0" u="none" strike="noStrike">
                        <a:solidFill>
                          <a:srgbClr val="1F497D"/>
                        </a:solidFill>
                        <a:effectLst/>
                        <a:latin typeface="Calibri" panose="020F0502020204030204" pitchFamily="34" charset="0"/>
                      </a:endParaRPr>
                    </a:p>
                  </a:txBody>
                  <a:tcPr marL="3960" marR="3960" marT="3960" marB="28514"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900" b="1" i="0" u="none" strike="noStrike" dirty="0">
                          <a:solidFill>
                            <a:srgbClr val="1F497D"/>
                          </a:solidFill>
                          <a:effectLst/>
                          <a:latin typeface="Calibri" panose="020F0502020204030204" pitchFamily="34" charset="0"/>
                        </a:rPr>
                        <a:t>Option value (Volatility)</a:t>
                      </a:r>
                    </a:p>
                  </a:txBody>
                  <a:tcPr marL="3960" marR="3960" marT="3960" marB="28514" anchor="ctr">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5D9F1"/>
                    </a:solidFill>
                  </a:tcPr>
                </a:tc>
                <a:tc hMerge="1">
                  <a:txBody>
                    <a:bodyPr/>
                    <a:lstStyle/>
                    <a:p>
                      <a:endParaRPr lang="en-US"/>
                    </a:p>
                  </a:txBody>
                  <a:tcPr/>
                </a:tc>
                <a:extLst>
                  <a:ext uri="{0D108BD9-81ED-4DB2-BD59-A6C34878D82A}">
                    <a16:rowId xmlns:a16="http://schemas.microsoft.com/office/drawing/2014/main" val="1795114506"/>
                  </a:ext>
                </a:extLst>
              </a:tr>
              <a:tr h="322323">
                <a:tc>
                  <a:txBody>
                    <a:bodyPr/>
                    <a:lstStyle/>
                    <a:p>
                      <a:pPr algn="ctr" fontAlgn="ctr"/>
                      <a:endParaRPr lang="en-US" sz="1200" b="1" i="0" u="none" strike="noStrike" dirty="0">
                        <a:solidFill>
                          <a:srgbClr val="1F497D"/>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8DB4E2"/>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900" b="1" i="0" u="none" strike="noStrike">
                          <a:solidFill>
                            <a:srgbClr val="4F6228"/>
                          </a:solidFill>
                          <a:effectLst/>
                          <a:latin typeface="Calibri" panose="020F0502020204030204" pitchFamily="34" charset="0"/>
                        </a:rPr>
                        <a:t>Backflow Prevention</a:t>
                      </a:r>
                    </a:p>
                  </a:txBody>
                  <a:tcPr marL="3960" marR="3960" marT="3960" marB="28514" anchor="ctr">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ctr"/>
                      <a:endParaRPr lang="en-US" sz="900" b="1" i="0" u="none" strike="noStrike">
                        <a:solidFill>
                          <a:srgbClr val="FF0000"/>
                        </a:solidFill>
                        <a:effectLst/>
                        <a:latin typeface="Calibri" panose="020F0502020204030204" pitchFamily="34" charset="0"/>
                      </a:endParaRPr>
                    </a:p>
                  </a:txBody>
                  <a:tcPr marL="3960" marR="3960" marT="3960" marB="28514"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endParaRPr lang="en-US" sz="900" b="1" i="0" u="none" strike="noStrike">
                        <a:solidFill>
                          <a:srgbClr val="FF0000"/>
                        </a:solidFill>
                        <a:effectLst/>
                        <a:latin typeface="Calibri" panose="020F0502020204030204" pitchFamily="34" charset="0"/>
                      </a:endParaRPr>
                    </a:p>
                  </a:txBody>
                  <a:tcPr marL="3960" marR="3960" marT="3960" marB="28514"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900" b="1" i="0" u="none" strike="noStrike">
                          <a:solidFill>
                            <a:srgbClr val="C0504D"/>
                          </a:solidFill>
                          <a:effectLst/>
                          <a:latin typeface="Calibri" panose="020F0502020204030204" pitchFamily="34" charset="0"/>
                        </a:rPr>
                        <a:t>Reduce Renewable Curtailment</a:t>
                      </a:r>
                    </a:p>
                  </a:txBody>
                  <a:tcPr marL="3960" marR="3960" marT="3960" marB="28514"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DCDB"/>
                    </a:solidFill>
                  </a:tcPr>
                </a:tc>
                <a:extLst>
                  <a:ext uri="{0D108BD9-81ED-4DB2-BD59-A6C34878D82A}">
                    <a16:rowId xmlns:a16="http://schemas.microsoft.com/office/drawing/2014/main" val="3818058017"/>
                  </a:ext>
                </a:extLst>
              </a:tr>
              <a:tr h="466425">
                <a:tc>
                  <a:txBody>
                    <a:bodyPr/>
                    <a:lstStyle/>
                    <a:p>
                      <a:pPr algn="ctr" fontAlgn="ctr"/>
                      <a:endParaRPr lang="en-US" sz="1200" b="1" i="0" u="none" strike="noStrike" dirty="0">
                        <a:solidFill>
                          <a:srgbClr val="1F497D"/>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8DB4E2"/>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ctr" fontAlgn="ctr"/>
                      <a:endParaRPr lang="en-US" sz="900" b="1" i="0" u="none" strike="noStrike" dirty="0">
                        <a:solidFill>
                          <a:srgbClr val="000000"/>
                        </a:solidFill>
                        <a:effectLst/>
                        <a:latin typeface="Calibri" panose="020F0502020204030204" pitchFamily="34" charset="0"/>
                      </a:endParaRPr>
                    </a:p>
                  </a:txBody>
                  <a:tcPr marL="3960" marR="3960" marT="3960" marB="28514" anchor="ctr">
                    <a:lnL>
                      <a:noFill/>
                    </a:lnL>
                    <a:lnR>
                      <a:noFill/>
                    </a:lnR>
                    <a:lnT>
                      <a:noFill/>
                    </a:lnT>
                    <a:lnB>
                      <a:noFill/>
                    </a:lnB>
                    <a:solidFill>
                      <a:srgbClr val="FFFFFF"/>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a:noFill/>
                    </a:lnR>
                    <a:lnT>
                      <a:noFill/>
                    </a:lnT>
                    <a:lnB>
                      <a:noFill/>
                    </a:lnB>
                    <a:solidFill>
                      <a:srgbClr val="FFFFFF"/>
                    </a:solidFill>
                  </a:tcPr>
                </a:tc>
                <a:tc>
                  <a:txBody>
                    <a:bodyPr/>
                    <a:lstStyle/>
                    <a:p>
                      <a:pPr algn="ctr" fontAlgn="ctr"/>
                      <a:r>
                        <a:rPr lang="en-US" sz="900" b="1" i="0" u="none" strike="noStrike">
                          <a:solidFill>
                            <a:srgbClr val="C0504D"/>
                          </a:solidFill>
                          <a:effectLst/>
                          <a:latin typeface="Calibri" panose="020F0502020204030204" pitchFamily="34" charset="0"/>
                        </a:rPr>
                        <a:t>Unit Commitment/Start Up Cost Reduction</a:t>
                      </a:r>
                    </a:p>
                  </a:txBody>
                  <a:tcPr marL="3960" marR="3960" marT="3960" marB="28514" anchor="ctr">
                    <a:lnL>
                      <a:noFill/>
                    </a:lnL>
                    <a:lnR>
                      <a:noFill/>
                    </a:lnR>
                    <a:lnT>
                      <a:noFill/>
                    </a:lnT>
                    <a:lnB>
                      <a:noFill/>
                    </a:lnB>
                    <a:solidFill>
                      <a:srgbClr val="F2DCDB"/>
                    </a:solidFill>
                  </a:tcPr>
                </a:tc>
                <a:tc>
                  <a:txBody>
                    <a:bodyPr/>
                    <a:lstStyle/>
                    <a:p>
                      <a:pPr algn="ctr" fontAlgn="ctr"/>
                      <a:endParaRPr lang="en-US" sz="900" b="1" i="0" u="none" strike="noStrike" dirty="0">
                        <a:solidFill>
                          <a:srgbClr val="000000"/>
                        </a:solidFill>
                        <a:effectLst/>
                        <a:latin typeface="Calibri" panose="020F0502020204030204" pitchFamily="34" charset="0"/>
                      </a:endParaRPr>
                    </a:p>
                  </a:txBody>
                  <a:tcPr marL="3960" marR="3960" marT="3960" marB="28514"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511420002"/>
                  </a:ext>
                </a:extLst>
              </a:tr>
              <a:tr h="493039">
                <a:tc>
                  <a:txBody>
                    <a:bodyPr/>
                    <a:lstStyle/>
                    <a:p>
                      <a:pPr algn="ctr" fontAlgn="ctr"/>
                      <a:r>
                        <a:rPr lang="en-US" sz="1200" b="1" i="0" u="none" strike="noStrike" dirty="0">
                          <a:solidFill>
                            <a:srgbClr val="1F497D"/>
                          </a:solidFill>
                          <a:effectLst/>
                          <a:latin typeface="Calibri" panose="020F0502020204030204" pitchFamily="34" charset="0"/>
                        </a:rPr>
                        <a:t>Generation Operation</a:t>
                      </a:r>
                    </a:p>
                  </a:txBody>
                  <a:tcPr marL="3960" marR="3960" marT="3960" marB="285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8DB4E2"/>
                    </a:solidFill>
                  </a:tcPr>
                </a:tc>
                <a:tc>
                  <a:txBody>
                    <a:bodyPr/>
                    <a:lstStyle/>
                    <a:p>
                      <a:pPr algn="ctr" fontAlgn="ctr"/>
                      <a:endParaRPr lang="en-US" sz="900" b="1" i="0" u="none" strike="noStrike" dirty="0">
                        <a:solidFill>
                          <a:srgbClr val="000000"/>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ctr" fontAlgn="ctr"/>
                      <a:endParaRPr lang="en-US" sz="900" b="1" i="0" u="none" strike="noStrike" dirty="0">
                        <a:solidFill>
                          <a:srgbClr val="000000"/>
                        </a:solidFill>
                        <a:effectLst/>
                        <a:latin typeface="Calibri" panose="020F0502020204030204" pitchFamily="34" charset="0"/>
                      </a:endParaRPr>
                    </a:p>
                  </a:txBody>
                  <a:tcPr marL="3960" marR="3960" marT="3960" marB="28514" anchor="ctr">
                    <a:lnL>
                      <a:noFill/>
                    </a:lnL>
                    <a:lnR>
                      <a:noFill/>
                    </a:lnR>
                    <a:lnT>
                      <a:noFill/>
                    </a:lnT>
                    <a:lnB>
                      <a:noFill/>
                    </a:lnB>
                    <a:solidFill>
                      <a:srgbClr val="FFFFFF"/>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a:noFill/>
                    </a:lnR>
                    <a:lnT>
                      <a:noFill/>
                    </a:lnT>
                    <a:lnB>
                      <a:noFill/>
                    </a:lnB>
                    <a:solidFill>
                      <a:srgbClr val="FFFFFF"/>
                    </a:solidFill>
                  </a:tcPr>
                </a:tc>
                <a:tc>
                  <a:txBody>
                    <a:bodyPr/>
                    <a:lstStyle/>
                    <a:p>
                      <a:pPr algn="ctr" fontAlgn="ctr"/>
                      <a:r>
                        <a:rPr lang="en-US" sz="900" b="1" i="0" u="none" strike="noStrike">
                          <a:solidFill>
                            <a:srgbClr val="C0504D"/>
                          </a:solidFill>
                          <a:effectLst/>
                          <a:latin typeface="Calibri" panose="020F0502020204030204" pitchFamily="34" charset="0"/>
                        </a:rPr>
                        <a:t>Efficiency Improvement/ Emissions Reduction</a:t>
                      </a:r>
                    </a:p>
                  </a:txBody>
                  <a:tcPr marL="3960" marR="3960" marT="3960" marB="28514" anchor="ctr">
                    <a:lnL>
                      <a:noFill/>
                    </a:lnL>
                    <a:lnR>
                      <a:noFill/>
                    </a:lnR>
                    <a:lnT>
                      <a:noFill/>
                    </a:lnT>
                    <a:lnB>
                      <a:noFill/>
                    </a:lnB>
                    <a:solidFill>
                      <a:srgbClr val="F2DCDB"/>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2584065134"/>
                  </a:ext>
                </a:extLst>
              </a:tr>
              <a:tr h="322323">
                <a:tc>
                  <a:txBody>
                    <a:bodyPr/>
                    <a:lstStyle/>
                    <a:p>
                      <a:pPr algn="ctr" fontAlgn="ctr"/>
                      <a:endParaRPr lang="en-US" sz="1200" b="1" i="0" u="none" strike="noStrike" dirty="0">
                        <a:solidFill>
                          <a:srgbClr val="1F497D"/>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8DB4E2"/>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ctr" fontAlgn="ctr"/>
                      <a:endParaRPr lang="en-US" sz="900" b="1" i="0" u="none" strike="noStrike" dirty="0">
                        <a:solidFill>
                          <a:srgbClr val="000000"/>
                        </a:solidFill>
                        <a:effectLst/>
                        <a:latin typeface="Calibri" panose="020F0502020204030204" pitchFamily="34" charset="0"/>
                      </a:endParaRPr>
                    </a:p>
                  </a:txBody>
                  <a:tcPr marL="3960" marR="3960" marT="3960" marB="28514" anchor="ctr">
                    <a:lnL>
                      <a:noFill/>
                    </a:lnL>
                    <a:lnR>
                      <a:noFill/>
                    </a:lnR>
                    <a:lnT>
                      <a:noFill/>
                    </a:lnT>
                    <a:lnB>
                      <a:noFill/>
                    </a:lnB>
                    <a:solidFill>
                      <a:srgbClr val="FFFFFF"/>
                    </a:solidFill>
                  </a:tcPr>
                </a:tc>
                <a:tc>
                  <a:txBody>
                    <a:bodyPr/>
                    <a:lstStyle/>
                    <a:p>
                      <a:pPr algn="ctr" fontAlgn="ctr"/>
                      <a:endParaRPr lang="en-US" sz="900" b="1" i="0" u="none" strike="noStrike" dirty="0">
                        <a:solidFill>
                          <a:srgbClr val="C0504D"/>
                        </a:solidFill>
                        <a:effectLst/>
                        <a:latin typeface="Calibri" panose="020F0502020204030204" pitchFamily="34" charset="0"/>
                      </a:endParaRPr>
                    </a:p>
                  </a:txBody>
                  <a:tcPr marL="3960" marR="3960" marT="3960" marB="28514" anchor="ctr">
                    <a:lnL>
                      <a:noFill/>
                    </a:lnL>
                    <a:lnR>
                      <a:noFill/>
                    </a:lnR>
                    <a:lnT>
                      <a:noFill/>
                    </a:lnT>
                    <a:lnB>
                      <a:noFill/>
                    </a:lnB>
                    <a:solidFill>
                      <a:srgbClr val="FFFFFF"/>
                    </a:solidFill>
                  </a:tcPr>
                </a:tc>
                <a:tc>
                  <a:txBody>
                    <a:bodyPr/>
                    <a:lstStyle/>
                    <a:p>
                      <a:pPr algn="ctr" fontAlgn="ctr"/>
                      <a:r>
                        <a:rPr lang="en-US" sz="900" b="1" i="0" u="none" strike="noStrike" dirty="0">
                          <a:solidFill>
                            <a:srgbClr val="C0504D"/>
                          </a:solidFill>
                          <a:effectLst/>
                          <a:latin typeface="Calibri" panose="020F0502020204030204" pitchFamily="34" charset="0"/>
                        </a:rPr>
                        <a:t>Reduce System Production Cost</a:t>
                      </a:r>
                    </a:p>
                  </a:txBody>
                  <a:tcPr marL="3960" marR="3960" marT="3960" marB="28514" anchor="ctr">
                    <a:lnL>
                      <a:noFill/>
                    </a:lnL>
                    <a:lnR>
                      <a:noFill/>
                    </a:lnR>
                    <a:lnT>
                      <a:noFill/>
                    </a:lnT>
                    <a:lnB>
                      <a:noFill/>
                    </a:lnB>
                    <a:solidFill>
                      <a:srgbClr val="F2DCDB"/>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188844535"/>
                  </a:ext>
                </a:extLst>
              </a:tr>
              <a:tr h="287086">
                <a:tc>
                  <a:txBody>
                    <a:bodyPr/>
                    <a:lstStyle/>
                    <a:p>
                      <a:pPr algn="ctr" fontAlgn="ctr"/>
                      <a:endParaRPr lang="en-US" sz="1200" b="1" i="0" u="none" strike="noStrike" dirty="0">
                        <a:solidFill>
                          <a:srgbClr val="1F497D"/>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8DB4E2"/>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gridSpan="3">
                  <a:txBody>
                    <a:bodyPr/>
                    <a:lstStyle/>
                    <a:p>
                      <a:pPr algn="ctr" fontAlgn="ctr"/>
                      <a:r>
                        <a:rPr lang="en-US" sz="900" b="1" i="0" u="none" strike="noStrike">
                          <a:solidFill>
                            <a:srgbClr val="4F6228"/>
                          </a:solidFill>
                          <a:effectLst/>
                          <a:latin typeface="Calibri" panose="020F0502020204030204" pitchFamily="34" charset="0"/>
                        </a:rPr>
                        <a:t>O&amp;M Reduction/Equipment Life Extension</a:t>
                      </a:r>
                    </a:p>
                  </a:txBody>
                  <a:tcPr marL="3960" marR="3960" marT="3960" marB="28514" anchor="ctr">
                    <a:lnL>
                      <a:noFill/>
                    </a:lnL>
                    <a:lnR>
                      <a:noFill/>
                    </a:lnR>
                    <a:lnT>
                      <a:noFill/>
                    </a:lnT>
                    <a:lnB>
                      <a:noFill/>
                    </a:lnB>
                    <a:solidFill>
                      <a:srgbClr val="D8E4BC"/>
                    </a:solidFill>
                  </a:tcPr>
                </a:tc>
                <a:tc hMerge="1">
                  <a:txBody>
                    <a:bodyPr/>
                    <a:lstStyle/>
                    <a:p>
                      <a:endParaRPr lang="en-US"/>
                    </a:p>
                  </a:txBody>
                  <a:tcPr/>
                </a:tc>
                <a:tc hMerge="1">
                  <a:txBody>
                    <a:bodyPr/>
                    <a:lstStyle/>
                    <a:p>
                      <a:endParaRPr lang="en-US"/>
                    </a:p>
                  </a:txBody>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1672201207"/>
                  </a:ext>
                </a:extLst>
              </a:tr>
              <a:tr h="243399">
                <a:tc>
                  <a:txBody>
                    <a:bodyPr/>
                    <a:lstStyle/>
                    <a:p>
                      <a:pPr algn="l" fontAlgn="ctr"/>
                      <a:endParaRPr lang="en-US" sz="1200" b="1" i="0" u="none" strike="noStrike">
                        <a:solidFill>
                          <a:srgbClr val="1F497D"/>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8DB4E2"/>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gridSpan="2">
                  <a:txBody>
                    <a:bodyPr/>
                    <a:lstStyle/>
                    <a:p>
                      <a:pPr algn="ctr" fontAlgn="ctr"/>
                      <a:r>
                        <a:rPr lang="en-US" sz="900" b="1" i="0" u="none" strike="noStrike" dirty="0">
                          <a:solidFill>
                            <a:srgbClr val="4F6228"/>
                          </a:solidFill>
                          <a:effectLst/>
                          <a:latin typeface="Calibri" panose="020F0502020204030204" pitchFamily="34" charset="0"/>
                        </a:rPr>
                        <a:t>Loss Reduction</a:t>
                      </a:r>
                    </a:p>
                  </a:txBody>
                  <a:tcPr marL="3960" marR="3960" marT="3960" marB="28514" anchor="ctr">
                    <a:lnL>
                      <a:noFill/>
                    </a:lnL>
                    <a:lnR>
                      <a:noFill/>
                    </a:lnR>
                    <a:lnT>
                      <a:noFill/>
                    </a:lnT>
                    <a:lnB>
                      <a:noFill/>
                    </a:lnB>
                    <a:solidFill>
                      <a:srgbClr val="D8E4BC"/>
                    </a:solidFill>
                  </a:tcPr>
                </a:tc>
                <a:tc hMerge="1">
                  <a:txBody>
                    <a:bodyPr/>
                    <a:lstStyle/>
                    <a:p>
                      <a:endParaRPr lang="en-US"/>
                    </a:p>
                  </a:txBody>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a:noFill/>
                    </a:lnR>
                    <a:lnT>
                      <a:noFill/>
                    </a:lnT>
                    <a:lnB>
                      <a:noFill/>
                    </a:lnB>
                    <a:solidFill>
                      <a:srgbClr val="FFFFFF"/>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128091771"/>
                  </a:ext>
                </a:extLst>
              </a:tr>
              <a:tr h="322323">
                <a:tc rowSpan="2">
                  <a:txBody>
                    <a:bodyPr/>
                    <a:lstStyle/>
                    <a:p>
                      <a:pPr algn="ctr" fontAlgn="ctr"/>
                      <a:r>
                        <a:rPr lang="en-US" sz="1200" b="1" i="0" u="none" strike="noStrike" dirty="0">
                          <a:solidFill>
                            <a:srgbClr val="1F497D"/>
                          </a:solidFill>
                          <a:effectLst/>
                          <a:latin typeface="Calibri" panose="020F0502020204030204" pitchFamily="34" charset="0"/>
                        </a:rPr>
                        <a:t>Transmission &amp; Distribution Operations</a:t>
                      </a:r>
                    </a:p>
                  </a:txBody>
                  <a:tcPr marL="3960" marR="3960" marT="3960" marB="285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8DB4E2"/>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900" b="1" i="0" u="none" strike="noStrike">
                          <a:solidFill>
                            <a:srgbClr val="4F6228"/>
                          </a:solidFill>
                          <a:effectLst/>
                          <a:latin typeface="Calibri" panose="020F0502020204030204" pitchFamily="34" charset="0"/>
                        </a:rPr>
                        <a:t>Voltage Support</a:t>
                      </a:r>
                    </a:p>
                  </a:txBody>
                  <a:tcPr marL="3960" marR="3960" marT="3960" marB="28514" anchor="ctr">
                    <a:lnL>
                      <a:noFill/>
                    </a:lnL>
                    <a:lnR>
                      <a:noFill/>
                    </a:lnR>
                    <a:lnT>
                      <a:noFill/>
                    </a:lnT>
                    <a:lnB>
                      <a:noFill/>
                    </a:lnB>
                    <a:solidFill>
                      <a:srgbClr val="D8E4BC"/>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a:noFill/>
                    </a:lnR>
                    <a:lnT>
                      <a:noFill/>
                    </a:lnT>
                    <a:lnB>
                      <a:noFill/>
                    </a:lnB>
                    <a:solidFill>
                      <a:srgbClr val="FFFFFF"/>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a:noFill/>
                    </a:lnR>
                    <a:lnT>
                      <a:noFill/>
                    </a:lnT>
                    <a:lnB>
                      <a:noFill/>
                    </a:lnB>
                    <a:solidFill>
                      <a:srgbClr val="FFFFFF"/>
                    </a:solidFill>
                  </a:tcPr>
                </a:tc>
                <a:tc>
                  <a:txBody>
                    <a:bodyPr/>
                    <a:lstStyle/>
                    <a:p>
                      <a:pPr algn="ctr" fontAlgn="ctr"/>
                      <a:r>
                        <a:rPr lang="en-US" sz="900" b="1" i="0" u="none" strike="noStrike">
                          <a:solidFill>
                            <a:srgbClr val="4F6228"/>
                          </a:solidFill>
                          <a:effectLst/>
                          <a:latin typeface="Calibri" panose="020F0502020204030204" pitchFamily="34" charset="0"/>
                        </a:rPr>
                        <a:t>Renewable Power Smoothing</a:t>
                      </a:r>
                    </a:p>
                  </a:txBody>
                  <a:tcPr marL="3960" marR="3960" marT="3960" marB="28514" anchor="ctr">
                    <a:lnL>
                      <a:noFill/>
                    </a:lnL>
                    <a:lnR w="12700" cap="flat" cmpd="sng" algn="ctr">
                      <a:solidFill>
                        <a:schemeClr val="tx1"/>
                      </a:solidFill>
                      <a:prstDash val="solid"/>
                      <a:round/>
                      <a:headEnd type="none" w="med" len="med"/>
                      <a:tailEnd type="none" w="med" len="med"/>
                    </a:lnR>
                    <a:lnT>
                      <a:noFill/>
                    </a:lnT>
                    <a:lnB>
                      <a:noFill/>
                    </a:lnB>
                    <a:solidFill>
                      <a:srgbClr val="D8E4BC"/>
                    </a:solidFill>
                  </a:tcPr>
                </a:tc>
                <a:extLst>
                  <a:ext uri="{0D108BD9-81ED-4DB2-BD59-A6C34878D82A}">
                    <a16:rowId xmlns:a16="http://schemas.microsoft.com/office/drawing/2014/main" val="232011740"/>
                  </a:ext>
                </a:extLst>
              </a:tr>
              <a:tr h="493039">
                <a:tc vMerge="1">
                  <a:txBody>
                    <a:bodyPr/>
                    <a:lstStyle/>
                    <a:p>
                      <a:endParaRPr lang="en-US"/>
                    </a:p>
                  </a:txBody>
                  <a:tcPr/>
                </a:tc>
                <a:tc>
                  <a:txBody>
                    <a:bodyPr/>
                    <a:lstStyle/>
                    <a:p>
                      <a:pPr algn="ctr" fontAlgn="ctr"/>
                      <a:r>
                        <a:rPr lang="en-US" sz="900" b="1" i="0" u="none" strike="noStrike">
                          <a:solidFill>
                            <a:srgbClr val="4F6228"/>
                          </a:solidFill>
                          <a:effectLst/>
                          <a:latin typeface="Calibri" panose="020F0502020204030204" pitchFamily="34" charset="0"/>
                        </a:rPr>
                        <a:t>Customer Power Factor Improvement</a:t>
                      </a:r>
                    </a:p>
                  </a:txBody>
                  <a:tcPr marL="3960" marR="3960" marT="3960" marB="28514" anchor="ctr">
                    <a:lnL w="12700" cap="flat" cmpd="sng" algn="ctr">
                      <a:solidFill>
                        <a:schemeClr val="tx1"/>
                      </a:solidFill>
                      <a:prstDash val="solid"/>
                      <a:round/>
                      <a:headEnd type="none" w="med" len="med"/>
                      <a:tailEnd type="none" w="med" len="med"/>
                    </a:lnL>
                    <a:lnR>
                      <a:noFill/>
                    </a:lnR>
                    <a:lnT>
                      <a:noFill/>
                    </a:lnT>
                    <a:lnB>
                      <a:noFill/>
                    </a:lnB>
                    <a:solidFill>
                      <a:srgbClr val="D8E4BC"/>
                    </a:solidFill>
                  </a:tcPr>
                </a:tc>
                <a:tc gridSpan="2">
                  <a:txBody>
                    <a:bodyPr/>
                    <a:lstStyle/>
                    <a:p>
                      <a:pPr algn="ctr" fontAlgn="ctr"/>
                      <a:r>
                        <a:rPr lang="en-US" sz="900" b="1" i="0" u="none" strike="noStrike" dirty="0">
                          <a:solidFill>
                            <a:srgbClr val="4F6228"/>
                          </a:solidFill>
                          <a:effectLst/>
                          <a:latin typeface="Calibri" panose="020F0502020204030204" pitchFamily="34" charset="0"/>
                        </a:rPr>
                        <a:t>VAR Support</a:t>
                      </a:r>
                    </a:p>
                  </a:txBody>
                  <a:tcPr marL="3960" marR="3960" marT="3960" marB="28514" anchor="ctr">
                    <a:lnL>
                      <a:noFill/>
                    </a:lnL>
                    <a:lnR>
                      <a:noFill/>
                    </a:lnR>
                    <a:lnT>
                      <a:noFill/>
                    </a:lnT>
                    <a:lnB>
                      <a:noFill/>
                    </a:lnB>
                    <a:solidFill>
                      <a:srgbClr val="D8E4BC"/>
                    </a:solidFill>
                  </a:tcPr>
                </a:tc>
                <a:tc hMerge="1">
                  <a:txBody>
                    <a:bodyPr/>
                    <a:lstStyle/>
                    <a:p>
                      <a:endParaRPr lang="en-US"/>
                    </a:p>
                  </a:txBody>
                  <a:tcPr/>
                </a:tc>
                <a:tc>
                  <a:txBody>
                    <a:bodyPr/>
                    <a:lstStyle/>
                    <a:p>
                      <a:pPr algn="ctr" fontAlgn="ctr"/>
                      <a:r>
                        <a:rPr lang="en-US" sz="900" b="1" i="0" u="none" strike="noStrike">
                          <a:solidFill>
                            <a:srgbClr val="4F6228"/>
                          </a:solidFill>
                          <a:effectLst/>
                          <a:latin typeface="Calibri" panose="020F0502020204030204" pitchFamily="34" charset="0"/>
                        </a:rPr>
                        <a:t>Power Factor Improvement/Loss Reduction</a:t>
                      </a:r>
                    </a:p>
                  </a:txBody>
                  <a:tcPr marL="3960" marR="3960" marT="3960" marB="28514" anchor="ctr">
                    <a:lnL>
                      <a:noFill/>
                    </a:lnL>
                    <a:lnR>
                      <a:noFill/>
                    </a:lnR>
                    <a:lnT>
                      <a:noFill/>
                    </a:lnT>
                    <a:lnB>
                      <a:noFill/>
                    </a:lnB>
                    <a:solidFill>
                      <a:srgbClr val="D8E4BC"/>
                    </a:solidFill>
                  </a:tcPr>
                </a:tc>
                <a:tc>
                  <a:txBody>
                    <a:bodyPr/>
                    <a:lstStyle/>
                    <a:p>
                      <a:pPr algn="ctr" fontAlgn="ctr"/>
                      <a:r>
                        <a:rPr lang="en-US" sz="900" b="1" i="0" u="none" strike="noStrike">
                          <a:solidFill>
                            <a:srgbClr val="4F6228"/>
                          </a:solidFill>
                          <a:effectLst/>
                          <a:latin typeface="Calibri" panose="020F0502020204030204" pitchFamily="34" charset="0"/>
                        </a:rPr>
                        <a:t>Renewable Generation Power Factor Improvement</a:t>
                      </a:r>
                    </a:p>
                  </a:txBody>
                  <a:tcPr marL="3960" marR="3960" marT="3960" marB="28514" anchor="ctr">
                    <a:lnL>
                      <a:noFill/>
                    </a:lnL>
                    <a:lnR w="12700" cap="flat" cmpd="sng" algn="ctr">
                      <a:solidFill>
                        <a:schemeClr val="tx1"/>
                      </a:solidFill>
                      <a:prstDash val="solid"/>
                      <a:round/>
                      <a:headEnd type="none" w="med" len="med"/>
                      <a:tailEnd type="none" w="med" len="med"/>
                    </a:lnR>
                    <a:lnT>
                      <a:noFill/>
                    </a:lnT>
                    <a:lnB>
                      <a:noFill/>
                    </a:lnB>
                    <a:solidFill>
                      <a:srgbClr val="D8E4BC"/>
                    </a:solidFill>
                  </a:tcPr>
                </a:tc>
                <a:extLst>
                  <a:ext uri="{0D108BD9-81ED-4DB2-BD59-A6C34878D82A}">
                    <a16:rowId xmlns:a16="http://schemas.microsoft.com/office/drawing/2014/main" val="3508117563"/>
                  </a:ext>
                </a:extLst>
              </a:tr>
              <a:tr h="524244">
                <a:tc>
                  <a:txBody>
                    <a:bodyPr/>
                    <a:lstStyle/>
                    <a:p>
                      <a:pPr algn="l" fontAlgn="ctr"/>
                      <a:endParaRPr lang="en-US" sz="1200" b="1" i="0" u="none" strike="noStrike" dirty="0">
                        <a:solidFill>
                          <a:srgbClr val="1F497D"/>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8DB4E2"/>
                    </a:solidFill>
                  </a:tcPr>
                </a:tc>
                <a:tc>
                  <a:txBody>
                    <a:bodyPr/>
                    <a:lstStyle/>
                    <a:p>
                      <a:pPr algn="ctr" fontAlgn="ctr"/>
                      <a:r>
                        <a:rPr lang="en-US" sz="900" b="1" i="0" u="none" strike="noStrike">
                          <a:solidFill>
                            <a:srgbClr val="4F6228"/>
                          </a:solidFill>
                          <a:effectLst/>
                          <a:latin typeface="Calibri" panose="020F0502020204030204" pitchFamily="34" charset="0"/>
                        </a:rPr>
                        <a:t>Improve Customer Power Quality</a:t>
                      </a:r>
                    </a:p>
                  </a:txBody>
                  <a:tcPr marL="3960" marR="3960" marT="3960" marB="28514" anchor="ctr">
                    <a:lnL w="12700" cap="flat" cmpd="sng" algn="ctr">
                      <a:solidFill>
                        <a:schemeClr val="tx1"/>
                      </a:solidFill>
                      <a:prstDash val="solid"/>
                      <a:round/>
                      <a:headEnd type="none" w="med" len="med"/>
                      <a:tailEnd type="none" w="med" len="med"/>
                    </a:lnL>
                    <a:lnR>
                      <a:noFill/>
                    </a:lnR>
                    <a:lnT>
                      <a:noFill/>
                    </a:lnT>
                    <a:lnB>
                      <a:noFill/>
                    </a:lnB>
                    <a:solidFill>
                      <a:srgbClr val="D8E4BC"/>
                    </a:solidFill>
                  </a:tcPr>
                </a:tc>
                <a:tc>
                  <a:txBody>
                    <a:bodyPr/>
                    <a:lstStyle/>
                    <a:p>
                      <a:pPr algn="ctr" fontAlgn="ctr"/>
                      <a:r>
                        <a:rPr lang="en-US" sz="900" b="1" i="0" u="none" strike="noStrike">
                          <a:solidFill>
                            <a:srgbClr val="4F6228"/>
                          </a:solidFill>
                          <a:effectLst/>
                          <a:latin typeface="Calibri" panose="020F0502020204030204" pitchFamily="34" charset="0"/>
                        </a:rPr>
                        <a:t>Distribution Investment Deferral (Power Quality)</a:t>
                      </a:r>
                    </a:p>
                  </a:txBody>
                  <a:tcPr marL="3960" marR="3960" marT="3960" marB="28514" anchor="ctr">
                    <a:lnL>
                      <a:noFill/>
                    </a:lnL>
                    <a:lnR>
                      <a:noFill/>
                    </a:lnR>
                    <a:lnT>
                      <a:noFill/>
                    </a:lnT>
                    <a:lnB>
                      <a:noFill/>
                    </a:lnB>
                    <a:solidFill>
                      <a:srgbClr val="D8E4BC"/>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a:noFill/>
                    </a:lnR>
                    <a:lnT>
                      <a:noFill/>
                    </a:lnT>
                    <a:lnB>
                      <a:noFill/>
                    </a:lnB>
                    <a:solidFill>
                      <a:srgbClr val="FFFFFF"/>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a:noFill/>
                    </a:lnR>
                    <a:lnT>
                      <a:noFill/>
                    </a:lnT>
                    <a:lnB>
                      <a:noFill/>
                    </a:lnB>
                    <a:solidFill>
                      <a:srgbClr val="FFFFFF"/>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435206893"/>
                  </a:ext>
                </a:extLst>
              </a:tr>
              <a:tr h="330773">
                <a:tc>
                  <a:txBody>
                    <a:bodyPr/>
                    <a:lstStyle/>
                    <a:p>
                      <a:pPr algn="l" fontAlgn="ctr"/>
                      <a:endParaRPr lang="en-US" sz="1200" b="1" i="0" u="none" strike="noStrike" dirty="0">
                        <a:solidFill>
                          <a:srgbClr val="1F497D"/>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8DB4E2"/>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endParaRPr lang="en-US" sz="900" b="1" i="0" u="none" strike="noStrike">
                        <a:solidFill>
                          <a:srgbClr val="000000"/>
                        </a:solidFill>
                        <a:effectLst/>
                        <a:latin typeface="Calibri" panose="020F0502020204030204" pitchFamily="34" charset="0"/>
                      </a:endParaRPr>
                    </a:p>
                  </a:txBody>
                  <a:tcPr marL="3960" marR="3960" marT="3960" marB="28514" anchor="ctr">
                    <a:lnL>
                      <a:noFill/>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endParaRPr lang="en-US" sz="900" b="1" i="0" u="none" strike="noStrike" dirty="0">
                        <a:solidFill>
                          <a:srgbClr val="000000"/>
                        </a:solidFill>
                        <a:effectLst/>
                        <a:latin typeface="Calibri" panose="020F0502020204030204" pitchFamily="34" charset="0"/>
                      </a:endParaRPr>
                    </a:p>
                  </a:txBody>
                  <a:tcPr marL="3960" marR="3960" marT="3960" marB="28514" anchor="ctr">
                    <a:lnL>
                      <a:noFill/>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n-US" sz="900" b="1" i="0" u="none" strike="noStrike" dirty="0">
                          <a:solidFill>
                            <a:srgbClr val="4F6228"/>
                          </a:solidFill>
                          <a:effectLst/>
                          <a:latin typeface="Calibri" panose="020F0502020204030204" pitchFamily="34" charset="0"/>
                        </a:rPr>
                        <a:t>Increase Renewable DG Hosting Capacity</a:t>
                      </a:r>
                    </a:p>
                  </a:txBody>
                  <a:tcPr marL="3960" marR="3960" marT="3960" marB="28514"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D8E4BC"/>
                    </a:solidFill>
                  </a:tcPr>
                </a:tc>
                <a:extLst>
                  <a:ext uri="{0D108BD9-81ED-4DB2-BD59-A6C34878D82A}">
                    <a16:rowId xmlns:a16="http://schemas.microsoft.com/office/drawing/2014/main" val="878598329"/>
                  </a:ext>
                </a:extLst>
              </a:tr>
            </a:tbl>
          </a:graphicData>
        </a:graphic>
      </p:graphicFrame>
      <p:sp>
        <p:nvSpPr>
          <p:cNvPr id="6" name="Rectangle: Rounded Corners 5"/>
          <p:cNvSpPr/>
          <p:nvPr/>
        </p:nvSpPr>
        <p:spPr>
          <a:xfrm>
            <a:off x="7501467" y="4216400"/>
            <a:ext cx="1426011" cy="1921932"/>
          </a:xfrm>
          <a:prstGeom prst="roundRect">
            <a:avLst/>
          </a:prstGeom>
          <a:solidFill>
            <a:schemeClr val="accent4">
              <a:lumMod val="20000"/>
              <a:lumOff val="80000"/>
            </a:schemeClr>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dirty="0">
                <a:solidFill>
                  <a:schemeClr val="accent4">
                    <a:lumMod val="50000"/>
                  </a:schemeClr>
                </a:solidFill>
              </a:rPr>
              <a:t>$ values for T&amp;D operating benefits have been hard to generalize and small relative to other categories</a:t>
            </a:r>
          </a:p>
        </p:txBody>
      </p:sp>
    </p:spTree>
    <p:extLst>
      <p:ext uri="{BB962C8B-B14F-4D97-AF65-F5344CB8AC3E}">
        <p14:creationId xmlns:p14="http://schemas.microsoft.com/office/powerpoint/2010/main" val="2934911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E3 VGI Benefits Framework: Operating AS</a:t>
            </a:r>
          </a:p>
        </p:txBody>
      </p:sp>
      <p:sp>
        <p:nvSpPr>
          <p:cNvPr id="4" name="Slide Number Placeholder 3"/>
          <p:cNvSpPr>
            <a:spLocks noGrp="1"/>
          </p:cNvSpPr>
          <p:nvPr>
            <p:ph type="sldNum" sz="quarter" idx="12"/>
          </p:nvPr>
        </p:nvSpPr>
        <p:spPr/>
        <p:txBody>
          <a:bodyPr/>
          <a:lstStyle/>
          <a:p>
            <a:fld id="{5E94BA17-8AE8-4651-9FD9-8589E5D42325}" type="slidenum">
              <a:rPr lang="en-US" smtClean="0"/>
              <a:t>7</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967645849"/>
              </p:ext>
            </p:extLst>
          </p:nvPr>
        </p:nvGraphicFramePr>
        <p:xfrm>
          <a:off x="1045220" y="1196974"/>
          <a:ext cx="7053560" cy="4981793"/>
        </p:xfrm>
        <a:graphic>
          <a:graphicData uri="http://schemas.openxmlformats.org/drawingml/2006/table">
            <a:tbl>
              <a:tblPr/>
              <a:tblGrid>
                <a:gridCol w="1150124">
                  <a:extLst>
                    <a:ext uri="{9D8B030D-6E8A-4147-A177-3AD203B41FA5}">
                      <a16:colId xmlns:a16="http://schemas.microsoft.com/office/drawing/2014/main" val="1716187396"/>
                    </a:ext>
                  </a:extLst>
                </a:gridCol>
                <a:gridCol w="1515419">
                  <a:extLst>
                    <a:ext uri="{9D8B030D-6E8A-4147-A177-3AD203B41FA5}">
                      <a16:colId xmlns:a16="http://schemas.microsoft.com/office/drawing/2014/main" val="243481463"/>
                    </a:ext>
                  </a:extLst>
                </a:gridCol>
                <a:gridCol w="4388017">
                  <a:extLst>
                    <a:ext uri="{9D8B030D-6E8A-4147-A177-3AD203B41FA5}">
                      <a16:colId xmlns:a16="http://schemas.microsoft.com/office/drawing/2014/main" val="3167578528"/>
                    </a:ext>
                  </a:extLst>
                </a:gridCol>
              </a:tblGrid>
              <a:tr h="353226">
                <a:tc>
                  <a:txBody>
                    <a:bodyPr/>
                    <a:lstStyle/>
                    <a:p>
                      <a:pPr algn="ctr" fontAlgn="ctr"/>
                      <a:r>
                        <a:rPr lang="en-US" sz="1700" b="1" i="0" u="none" strike="noStrike">
                          <a:solidFill>
                            <a:srgbClr val="1F497D"/>
                          </a:solidFill>
                          <a:effectLst/>
                          <a:latin typeface="Calibri" panose="020F0502020204030204" pitchFamily="34" charset="0"/>
                        </a:rPr>
                        <a:t>Category</a:t>
                      </a:r>
                    </a:p>
                  </a:txBody>
                  <a:tcPr marL="5476" marR="5476" marT="5476" marB="3943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700" b="1" i="0" u="none" strike="noStrike">
                          <a:solidFill>
                            <a:srgbClr val="1F497D"/>
                          </a:solidFill>
                          <a:effectLst/>
                          <a:latin typeface="Calibri" panose="020F0502020204030204" pitchFamily="34" charset="0"/>
                        </a:rPr>
                        <a:t>Service</a:t>
                      </a:r>
                    </a:p>
                  </a:txBody>
                  <a:tcPr marL="5476" marR="5476" marT="5476" marB="3943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US" sz="1700" b="1" i="0" u="none" strike="noStrike">
                          <a:solidFill>
                            <a:srgbClr val="1F497D"/>
                          </a:solidFill>
                          <a:effectLst/>
                          <a:latin typeface="Calibri" panose="020F0502020204030204" pitchFamily="34" charset="0"/>
                        </a:rPr>
                        <a:t>Description</a:t>
                      </a:r>
                    </a:p>
                  </a:txBody>
                  <a:tcPr marL="5476" marR="5476" marT="5476" marB="3943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extLst>
                  <a:ext uri="{0D108BD9-81ED-4DB2-BD59-A6C34878D82A}">
                    <a16:rowId xmlns:a16="http://schemas.microsoft.com/office/drawing/2014/main" val="1013940533"/>
                  </a:ext>
                </a:extLst>
              </a:tr>
              <a:tr h="623211">
                <a:tc rowSpan="8">
                  <a:txBody>
                    <a:bodyPr/>
                    <a:lstStyle/>
                    <a:p>
                      <a:pPr algn="ctr" fontAlgn="ctr"/>
                      <a:r>
                        <a:rPr lang="en-US" sz="1700" b="1" i="0" u="none" strike="noStrike">
                          <a:solidFill>
                            <a:srgbClr val="1F497D"/>
                          </a:solidFill>
                          <a:effectLst/>
                          <a:latin typeface="Calibri" panose="020F0502020204030204" pitchFamily="34" charset="0"/>
                        </a:rPr>
                        <a:t>Operating Ancillary Services</a:t>
                      </a:r>
                    </a:p>
                  </a:txBody>
                  <a:tcPr marL="5476" marR="5476" marT="5476" marB="3943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8DB4E2"/>
                    </a:solidFill>
                  </a:tcPr>
                </a:tc>
                <a:tc>
                  <a:txBody>
                    <a:bodyPr/>
                    <a:lstStyle/>
                    <a:p>
                      <a:pPr algn="ctr" fontAlgn="ctr"/>
                      <a:r>
                        <a:rPr lang="en-US" sz="1200" b="1" i="0" u="none" strike="noStrike">
                          <a:solidFill>
                            <a:srgbClr val="C0504D"/>
                          </a:solidFill>
                          <a:effectLst/>
                          <a:latin typeface="Calibri" panose="020F0502020204030204" pitchFamily="34" charset="0"/>
                        </a:rPr>
                        <a:t>Inertial Frequency Response</a:t>
                      </a:r>
                    </a:p>
                  </a:txBody>
                  <a:tcPr marL="5476" marR="5476" marT="5476" marB="3943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DCDB"/>
                    </a:solidFill>
                  </a:tcPr>
                </a:tc>
                <a:tc>
                  <a:txBody>
                    <a:bodyPr/>
                    <a:lstStyle/>
                    <a:p>
                      <a:pPr algn="l" fontAlgn="ctr"/>
                      <a:r>
                        <a:rPr lang="en-US" sz="1000" b="0" i="0" u="none" strike="noStrike" dirty="0">
                          <a:solidFill>
                            <a:srgbClr val="000000"/>
                          </a:solidFill>
                          <a:effectLst/>
                          <a:latin typeface="Calibri" panose="020F0502020204030204" pitchFamily="34" charset="0"/>
                        </a:rPr>
                        <a:t>Inherent in the system due to rotating characteristic of  conventional generation (synchronous generators). The Inertial Frequency Response provides counter response within seconds to arrest the frequency deviation. </a:t>
                      </a: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88739275"/>
                  </a:ext>
                </a:extLst>
              </a:tr>
              <a:tr h="623211">
                <a:tc vMerge="1">
                  <a:txBody>
                    <a:bodyPr/>
                    <a:lstStyle/>
                    <a:p>
                      <a:endParaRPr lang="en-US"/>
                    </a:p>
                  </a:txBody>
                  <a:tcPr/>
                </a:tc>
                <a:tc>
                  <a:txBody>
                    <a:bodyPr/>
                    <a:lstStyle/>
                    <a:p>
                      <a:pPr algn="ctr" fontAlgn="ctr"/>
                      <a:r>
                        <a:rPr lang="en-US" sz="1200" b="1" i="0" u="none" strike="noStrike">
                          <a:solidFill>
                            <a:srgbClr val="C0504D"/>
                          </a:solidFill>
                          <a:effectLst/>
                          <a:latin typeface="Calibri" panose="020F0502020204030204" pitchFamily="34" charset="0"/>
                        </a:rPr>
                        <a:t>Primary Frequency Response</a:t>
                      </a:r>
                    </a:p>
                  </a:txBody>
                  <a:tcPr marL="5476" marR="5476" marT="5476" marB="3943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2DCDB"/>
                    </a:solidFill>
                  </a:tcPr>
                </a:tc>
                <a:tc>
                  <a:txBody>
                    <a:bodyPr/>
                    <a:lstStyle/>
                    <a:p>
                      <a:pPr algn="l" fontAlgn="ctr"/>
                      <a:r>
                        <a:rPr lang="en-US" sz="1000" b="0" i="0" u="none" strike="noStrike" dirty="0">
                          <a:solidFill>
                            <a:srgbClr val="000000"/>
                          </a:solidFill>
                          <a:effectLst/>
                          <a:latin typeface="Calibri" panose="020F0502020204030204" pitchFamily="34" charset="0"/>
                        </a:rPr>
                        <a:t>The instantaneous proportional increase or decrease in real power output  in response to system frequency deviations. The Primary Frequency Response is generally delivered completely within 14 seconds. </a:t>
                      </a: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922077941"/>
                  </a:ext>
                </a:extLst>
              </a:tr>
              <a:tr h="478635">
                <a:tc vMerge="1">
                  <a:txBody>
                    <a:bodyPr/>
                    <a:lstStyle/>
                    <a:p>
                      <a:endParaRPr lang="en-US"/>
                    </a:p>
                  </a:txBody>
                  <a:tcPr/>
                </a:tc>
                <a:tc>
                  <a:txBody>
                    <a:bodyPr/>
                    <a:lstStyle/>
                    <a:p>
                      <a:pPr algn="ctr" fontAlgn="ctr"/>
                      <a:r>
                        <a:rPr lang="en-US" sz="1200" b="1" i="0" u="none" strike="noStrike">
                          <a:solidFill>
                            <a:srgbClr val="C0504D"/>
                          </a:solidFill>
                          <a:effectLst/>
                          <a:latin typeface="Calibri" panose="020F0502020204030204" pitchFamily="34" charset="0"/>
                        </a:rPr>
                        <a:t>Fast/Accurate Frequency Regulation</a:t>
                      </a:r>
                    </a:p>
                  </a:txBody>
                  <a:tcPr marL="5476" marR="5476" marT="5476" marB="3943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2DCDB"/>
                    </a:solidFill>
                  </a:tcPr>
                </a:tc>
                <a:tc>
                  <a:txBody>
                    <a:bodyPr/>
                    <a:lstStyle/>
                    <a:p>
                      <a:pPr algn="l" fontAlgn="ctr"/>
                      <a:r>
                        <a:rPr lang="en-US" sz="1000" b="0" i="0" u="none" strike="noStrike" dirty="0">
                          <a:solidFill>
                            <a:srgbClr val="000000"/>
                          </a:solidFill>
                          <a:effectLst/>
                          <a:latin typeface="Calibri" panose="020F0502020204030204" pitchFamily="34" charset="0"/>
                        </a:rPr>
                        <a:t>Provide AGC frequency regulation in AS markets that is faster and more accurate than traditional generation resources</a:t>
                      </a: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52589689"/>
                  </a:ext>
                </a:extLst>
              </a:tr>
              <a:tr h="767787">
                <a:tc vMerge="1">
                  <a:txBody>
                    <a:bodyPr/>
                    <a:lstStyle/>
                    <a:p>
                      <a:endParaRPr lang="en-US"/>
                    </a:p>
                  </a:txBody>
                  <a:tcPr/>
                </a:tc>
                <a:tc>
                  <a:txBody>
                    <a:bodyPr/>
                    <a:lstStyle/>
                    <a:p>
                      <a:pPr algn="ctr" fontAlgn="ctr"/>
                      <a:r>
                        <a:rPr lang="en-US" sz="1200" b="1" i="0" u="none" strike="noStrike">
                          <a:solidFill>
                            <a:srgbClr val="1F497D"/>
                          </a:solidFill>
                          <a:effectLst/>
                          <a:latin typeface="Calibri" panose="020F0502020204030204" pitchFamily="34" charset="0"/>
                        </a:rPr>
                        <a:t>Frequency Regulation (Secondary)</a:t>
                      </a:r>
                    </a:p>
                  </a:txBody>
                  <a:tcPr marL="5476" marR="5476" marT="5476" marB="3943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5D9F1"/>
                    </a:solidFill>
                  </a:tcPr>
                </a:tc>
                <a:tc>
                  <a:txBody>
                    <a:bodyPr/>
                    <a:lstStyle/>
                    <a:p>
                      <a:pPr algn="l" fontAlgn="ctr"/>
                      <a:r>
                        <a:rPr lang="en-US" sz="1000" b="0" i="0" u="none" strike="noStrike" dirty="0">
                          <a:solidFill>
                            <a:srgbClr val="000000"/>
                          </a:solidFill>
                          <a:effectLst/>
                          <a:latin typeface="Calibri" panose="020F0502020204030204" pitchFamily="34" charset="0"/>
                        </a:rPr>
                        <a:t>Executed by Automatic Generation Control (AGC) . The AGC system deploys regulating reserves to restore the frequency closer to scheduled frequency.  AGC action can take anywhere from seconds to minutes depending on the resource </a:t>
                      </a: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45118441"/>
                  </a:ext>
                </a:extLst>
              </a:tr>
              <a:tr h="402513">
                <a:tc vMerge="1">
                  <a:txBody>
                    <a:bodyPr/>
                    <a:lstStyle/>
                    <a:p>
                      <a:endParaRPr lang="en-US"/>
                    </a:p>
                  </a:txBody>
                  <a:tcPr/>
                </a:tc>
                <a:tc>
                  <a:txBody>
                    <a:bodyPr/>
                    <a:lstStyle/>
                    <a:p>
                      <a:pPr algn="ctr" fontAlgn="ctr"/>
                      <a:r>
                        <a:rPr lang="en-US" sz="1200" b="1" i="0" u="none" strike="noStrike">
                          <a:solidFill>
                            <a:srgbClr val="1F497D"/>
                          </a:solidFill>
                          <a:effectLst/>
                          <a:latin typeface="Calibri" panose="020F0502020204030204" pitchFamily="34" charset="0"/>
                        </a:rPr>
                        <a:t>Real-Time/Balancing Energy</a:t>
                      </a:r>
                    </a:p>
                  </a:txBody>
                  <a:tcPr marL="5476" marR="5476" marT="5476" marB="3943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5D9F1"/>
                    </a:solidFill>
                  </a:tcPr>
                </a:tc>
                <a:tc>
                  <a:txBody>
                    <a:bodyPr/>
                    <a:lstStyle/>
                    <a:p>
                      <a:pPr algn="l" fontAlgn="ctr"/>
                      <a:r>
                        <a:rPr lang="en-US" sz="1000" b="0" i="0" u="none" strike="noStrike" dirty="0">
                          <a:solidFill>
                            <a:srgbClr val="000000"/>
                          </a:solidFill>
                          <a:effectLst/>
                          <a:latin typeface="Calibri" panose="020F0502020204030204" pitchFamily="34" charset="0"/>
                        </a:rPr>
                        <a:t>Energy dispatched directed by the grid operator every 5-10 minutes to balance load and generation within the hour</a:t>
                      </a: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26895618"/>
                  </a:ext>
                </a:extLst>
              </a:tr>
              <a:tr h="478635">
                <a:tc vMerge="1">
                  <a:txBody>
                    <a:bodyPr/>
                    <a:lstStyle/>
                    <a:p>
                      <a:endParaRPr lang="en-US"/>
                    </a:p>
                  </a:txBody>
                  <a:tcPr/>
                </a:tc>
                <a:tc>
                  <a:txBody>
                    <a:bodyPr/>
                    <a:lstStyle/>
                    <a:p>
                      <a:pPr algn="ctr" fontAlgn="ctr"/>
                      <a:r>
                        <a:rPr lang="en-US" sz="1200" b="1" i="0" u="none" strike="noStrike">
                          <a:solidFill>
                            <a:srgbClr val="C0504D"/>
                          </a:solidFill>
                          <a:effectLst/>
                          <a:latin typeface="Calibri" panose="020F0502020204030204" pitchFamily="34" charset="0"/>
                        </a:rPr>
                        <a:t>Ramp (MW/min)</a:t>
                      </a:r>
                    </a:p>
                  </a:txBody>
                  <a:tcPr marL="5476" marR="5476" marT="5476" marB="3943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2DCDB"/>
                    </a:solidFill>
                  </a:tcPr>
                </a:tc>
                <a:tc>
                  <a:txBody>
                    <a:bodyPr/>
                    <a:lstStyle/>
                    <a:p>
                      <a:pPr algn="l" fontAlgn="ctr"/>
                      <a:r>
                        <a:rPr lang="en-US" sz="1000" b="0" i="0" u="none" strike="noStrike">
                          <a:solidFill>
                            <a:srgbClr val="000000"/>
                          </a:solidFill>
                          <a:effectLst/>
                          <a:latin typeface="Calibri" panose="020F0502020204030204" pitchFamily="34" charset="0"/>
                        </a:rPr>
                        <a:t>Ability to rapidly increase or decrease output (measured in MW/Min) to manage uncertainty and forecast error for generation and load</a:t>
                      </a: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063439320"/>
                  </a:ext>
                </a:extLst>
              </a:tr>
              <a:tr h="623211">
                <a:tc vMerge="1">
                  <a:txBody>
                    <a:bodyPr/>
                    <a:lstStyle/>
                    <a:p>
                      <a:endParaRPr lang="en-US"/>
                    </a:p>
                  </a:txBody>
                  <a:tcPr/>
                </a:tc>
                <a:tc>
                  <a:txBody>
                    <a:bodyPr/>
                    <a:lstStyle/>
                    <a:p>
                      <a:pPr algn="ctr" fontAlgn="ctr"/>
                      <a:r>
                        <a:rPr lang="en-US" sz="1200" b="1" i="0" u="none" strike="noStrike">
                          <a:solidFill>
                            <a:srgbClr val="C0504D"/>
                          </a:solidFill>
                          <a:effectLst/>
                          <a:latin typeface="Calibri" panose="020F0502020204030204" pitchFamily="34" charset="0"/>
                        </a:rPr>
                        <a:t>Load Following                           (5 - 60 minutes)</a:t>
                      </a:r>
                    </a:p>
                  </a:txBody>
                  <a:tcPr marL="5476" marR="5476" marT="5476" marB="3943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2DCDB"/>
                    </a:solidFill>
                  </a:tcPr>
                </a:tc>
                <a:tc>
                  <a:txBody>
                    <a:bodyPr/>
                    <a:lstStyle/>
                    <a:p>
                      <a:pPr algn="l" fontAlgn="ctr"/>
                      <a:r>
                        <a:rPr lang="en-US" sz="1000" b="0" i="0" u="none" strike="noStrike" dirty="0">
                          <a:solidFill>
                            <a:srgbClr val="000000"/>
                          </a:solidFill>
                          <a:effectLst/>
                          <a:latin typeface="Calibri" panose="020F0502020204030204" pitchFamily="34" charset="0"/>
                        </a:rPr>
                        <a:t>balancing load and generation in the 5-60 minute time frame between 5 minute imbalance energy and hourly real-time energy markets (e.g. CAISO Flexi-Ramp and FRAC-MOO)</a:t>
                      </a: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19788907"/>
                  </a:ext>
                </a:extLst>
              </a:tr>
              <a:tr h="623211">
                <a:tc vMerge="1">
                  <a:txBody>
                    <a:bodyPr/>
                    <a:lstStyle/>
                    <a:p>
                      <a:endParaRPr lang="en-US"/>
                    </a:p>
                  </a:txBody>
                  <a:tcPr/>
                </a:tc>
                <a:tc>
                  <a:txBody>
                    <a:bodyPr/>
                    <a:lstStyle/>
                    <a:p>
                      <a:pPr algn="ctr" fontAlgn="ctr"/>
                      <a:r>
                        <a:rPr lang="en-US" sz="1200" b="1" i="0" u="none" strike="noStrike">
                          <a:solidFill>
                            <a:srgbClr val="C0504D"/>
                          </a:solidFill>
                          <a:effectLst/>
                          <a:latin typeface="Calibri" panose="020F0502020204030204" pitchFamily="34" charset="0"/>
                        </a:rPr>
                        <a:t>Hour to Hour Ramp                 </a:t>
                      </a:r>
                    </a:p>
                  </a:txBody>
                  <a:tcPr marL="5476" marR="5476" marT="5476" marB="3943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2DCDB"/>
                    </a:solidFill>
                  </a:tcPr>
                </a:tc>
                <a:tc>
                  <a:txBody>
                    <a:bodyPr/>
                    <a:lstStyle/>
                    <a:p>
                      <a:pPr algn="l" fontAlgn="ctr"/>
                      <a:r>
                        <a:rPr lang="en-US" sz="1000" b="0" i="0" u="none" strike="noStrike" dirty="0">
                          <a:solidFill>
                            <a:srgbClr val="000000"/>
                          </a:solidFill>
                          <a:effectLst/>
                          <a:latin typeface="Calibri" panose="020F0502020204030204" pitchFamily="34" charset="0"/>
                        </a:rPr>
                        <a:t>Increase generation over multiple hours, typically considered for morning and evening hours when large increases/decreases in net load are expected over several hours. </a:t>
                      </a: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497325"/>
                  </a:ext>
                </a:extLst>
              </a:tr>
            </a:tbl>
          </a:graphicData>
        </a:graphic>
      </p:graphicFrame>
      <p:sp>
        <p:nvSpPr>
          <p:cNvPr id="5" name="Rectangle: Rounded Corners 4"/>
          <p:cNvSpPr/>
          <p:nvPr/>
        </p:nvSpPr>
        <p:spPr>
          <a:xfrm>
            <a:off x="2112335" y="3218121"/>
            <a:ext cx="1651591" cy="1282995"/>
          </a:xfrm>
          <a:prstGeom prst="roundRect">
            <a:avLst/>
          </a:prstGeom>
          <a:no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p:cNvSpPr/>
          <p:nvPr/>
        </p:nvSpPr>
        <p:spPr>
          <a:xfrm>
            <a:off x="113414" y="2395869"/>
            <a:ext cx="1828799" cy="545806"/>
          </a:xfrm>
          <a:prstGeom prst="roundRect">
            <a:avLst/>
          </a:prstGeom>
          <a:solidFill>
            <a:schemeClr val="accent4">
              <a:lumMod val="20000"/>
              <a:lumOff val="80000"/>
            </a:schemeClr>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4">
                    <a:lumMod val="50000"/>
                  </a:schemeClr>
                </a:solidFill>
              </a:rPr>
              <a:t>Existing</a:t>
            </a:r>
            <a:r>
              <a:rPr lang="en-US" dirty="0">
                <a:solidFill>
                  <a:schemeClr val="accent2">
                    <a:lumMod val="50000"/>
                  </a:schemeClr>
                </a:solidFill>
              </a:rPr>
              <a:t> Markets (for loads)</a:t>
            </a:r>
          </a:p>
        </p:txBody>
      </p:sp>
      <p:cxnSp>
        <p:nvCxnSpPr>
          <p:cNvPr id="8" name="Straight Arrow Connector 7"/>
          <p:cNvCxnSpPr>
            <a:cxnSpLocks/>
          </p:cNvCxnSpPr>
          <p:nvPr/>
        </p:nvCxnSpPr>
        <p:spPr>
          <a:xfrm>
            <a:off x="1878419" y="2941675"/>
            <a:ext cx="290623" cy="340241"/>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567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E3 VGI Benefits Framework: Contingency AS</a:t>
            </a:r>
          </a:p>
        </p:txBody>
      </p:sp>
      <p:sp>
        <p:nvSpPr>
          <p:cNvPr id="4" name="Slide Number Placeholder 3"/>
          <p:cNvSpPr>
            <a:spLocks noGrp="1"/>
          </p:cNvSpPr>
          <p:nvPr>
            <p:ph type="sldNum" sz="quarter" idx="12"/>
          </p:nvPr>
        </p:nvSpPr>
        <p:spPr/>
        <p:txBody>
          <a:bodyPr/>
          <a:lstStyle/>
          <a:p>
            <a:fld id="{5E94BA17-8AE8-4651-9FD9-8589E5D42325}" type="slidenum">
              <a:rPr lang="en-US" smtClean="0"/>
              <a:t>8</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4157330611"/>
              </p:ext>
            </p:extLst>
          </p:nvPr>
        </p:nvGraphicFramePr>
        <p:xfrm>
          <a:off x="591472" y="1279945"/>
          <a:ext cx="7886701" cy="3016227"/>
        </p:xfrm>
        <a:graphic>
          <a:graphicData uri="http://schemas.openxmlformats.org/drawingml/2006/table">
            <a:tbl>
              <a:tblPr/>
              <a:tblGrid>
                <a:gridCol w="1285973">
                  <a:extLst>
                    <a:ext uri="{9D8B030D-6E8A-4147-A177-3AD203B41FA5}">
                      <a16:colId xmlns:a16="http://schemas.microsoft.com/office/drawing/2014/main" val="1546709626"/>
                    </a:ext>
                  </a:extLst>
                </a:gridCol>
                <a:gridCol w="1402735">
                  <a:extLst>
                    <a:ext uri="{9D8B030D-6E8A-4147-A177-3AD203B41FA5}">
                      <a16:colId xmlns:a16="http://schemas.microsoft.com/office/drawing/2014/main" val="2639175531"/>
                    </a:ext>
                  </a:extLst>
                </a:gridCol>
                <a:gridCol w="5197993">
                  <a:extLst>
                    <a:ext uri="{9D8B030D-6E8A-4147-A177-3AD203B41FA5}">
                      <a16:colId xmlns:a16="http://schemas.microsoft.com/office/drawing/2014/main" val="3854018341"/>
                    </a:ext>
                  </a:extLst>
                </a:gridCol>
              </a:tblGrid>
              <a:tr h="394947">
                <a:tc>
                  <a:txBody>
                    <a:bodyPr/>
                    <a:lstStyle/>
                    <a:p>
                      <a:pPr algn="ctr" fontAlgn="ctr"/>
                      <a:r>
                        <a:rPr lang="en-US" sz="1900" b="1" i="0" u="none" strike="noStrike" dirty="0">
                          <a:solidFill>
                            <a:srgbClr val="1F497D"/>
                          </a:solidFill>
                          <a:effectLst/>
                          <a:latin typeface="Calibri" panose="020F0502020204030204" pitchFamily="34" charset="0"/>
                        </a:rPr>
                        <a:t>Category</a:t>
                      </a:r>
                    </a:p>
                  </a:txBody>
                  <a:tcPr marL="6123" marR="6123" marT="6123" marB="44087"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2"/>
                    </a:solidFill>
                  </a:tcPr>
                </a:tc>
                <a:tc>
                  <a:txBody>
                    <a:bodyPr/>
                    <a:lstStyle/>
                    <a:p>
                      <a:pPr algn="ctr" fontAlgn="b"/>
                      <a:r>
                        <a:rPr lang="en-US" sz="1900" b="1" i="0" u="none" strike="noStrike" dirty="0">
                          <a:solidFill>
                            <a:srgbClr val="1F497D"/>
                          </a:solidFill>
                          <a:effectLst/>
                          <a:latin typeface="Calibri" panose="020F0502020204030204" pitchFamily="34" charset="0"/>
                        </a:rPr>
                        <a:t>Service</a:t>
                      </a:r>
                    </a:p>
                  </a:txBody>
                  <a:tcPr marL="6123" marR="6123" marT="6123" marB="44087"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2"/>
                    </a:solidFill>
                  </a:tcPr>
                </a:tc>
                <a:tc>
                  <a:txBody>
                    <a:bodyPr/>
                    <a:lstStyle/>
                    <a:p>
                      <a:pPr algn="ctr" fontAlgn="ctr"/>
                      <a:r>
                        <a:rPr lang="en-US" sz="1900" b="1" i="0" u="none" strike="noStrike" dirty="0">
                          <a:solidFill>
                            <a:srgbClr val="1F497D"/>
                          </a:solidFill>
                          <a:effectLst/>
                          <a:latin typeface="Calibri" panose="020F0502020204030204" pitchFamily="34" charset="0"/>
                        </a:rPr>
                        <a:t>Description</a:t>
                      </a:r>
                    </a:p>
                  </a:txBody>
                  <a:tcPr marL="6123" marR="6123" marT="6123" marB="44087"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2"/>
                    </a:solidFill>
                  </a:tcPr>
                </a:tc>
                <a:extLst>
                  <a:ext uri="{0D108BD9-81ED-4DB2-BD59-A6C34878D82A}">
                    <a16:rowId xmlns:a16="http://schemas.microsoft.com/office/drawing/2014/main" val="2934366046"/>
                  </a:ext>
                </a:extLst>
              </a:tr>
              <a:tr h="1020128">
                <a:tc rowSpan="3">
                  <a:txBody>
                    <a:bodyPr/>
                    <a:lstStyle/>
                    <a:p>
                      <a:pPr algn="ctr" fontAlgn="ctr"/>
                      <a:r>
                        <a:rPr lang="en-US" sz="1900" b="1" i="0" u="none" strike="noStrike" dirty="0">
                          <a:solidFill>
                            <a:srgbClr val="1F497D"/>
                          </a:solidFill>
                          <a:effectLst/>
                          <a:latin typeface="Calibri" panose="020F0502020204030204" pitchFamily="34" charset="0"/>
                        </a:rPr>
                        <a:t>Contingency Reserves</a:t>
                      </a:r>
                    </a:p>
                  </a:txBody>
                  <a:tcPr marL="6123" marR="6123" marT="6123" marB="4408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2"/>
                    </a:solidFill>
                  </a:tcPr>
                </a:tc>
                <a:tc>
                  <a:txBody>
                    <a:bodyPr/>
                    <a:lstStyle/>
                    <a:p>
                      <a:pPr algn="ctr" fontAlgn="ctr"/>
                      <a:r>
                        <a:rPr lang="en-US" sz="1400" b="1" i="0" u="none" strike="noStrike" dirty="0">
                          <a:solidFill>
                            <a:srgbClr val="1F497D"/>
                          </a:solidFill>
                          <a:effectLst/>
                          <a:latin typeface="Calibri" panose="020F0502020204030204" pitchFamily="34" charset="0"/>
                        </a:rPr>
                        <a:t>Sync/Spinning Reserve</a:t>
                      </a:r>
                    </a:p>
                  </a:txBody>
                  <a:tcPr marL="6123" marR="6123" marT="6123" marB="4408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C5D9F1"/>
                    </a:solidFill>
                  </a:tcPr>
                </a:tc>
                <a:tc>
                  <a:txBody>
                    <a:bodyPr/>
                    <a:lstStyle/>
                    <a:p>
                      <a:pPr algn="l" fontAlgn="ctr"/>
                      <a:r>
                        <a:rPr lang="en-US" sz="1400" b="0" i="0" u="none" strike="noStrike" dirty="0">
                          <a:solidFill>
                            <a:srgbClr val="000000"/>
                          </a:solidFill>
                          <a:effectLst/>
                          <a:latin typeface="Calibri" panose="020F0502020204030204" pitchFamily="34" charset="0"/>
                        </a:rPr>
                        <a:t>Generation (or responsive load) that is ready to respond immediately, in case a generator or transmission line fails unexpectedly. Spinning reserve begins to respond immediately and must fully respond within ten minutes. ISO rules differ on whether 10 minute reserves must be synchronized to the grid</a:t>
                      </a:r>
                    </a:p>
                  </a:txBody>
                  <a:tcPr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4075693502"/>
                  </a:ext>
                </a:extLst>
              </a:tr>
              <a:tr h="696822">
                <a:tc vMerge="1">
                  <a:txBody>
                    <a:bodyPr/>
                    <a:lstStyle/>
                    <a:p>
                      <a:endParaRPr lang="en-US"/>
                    </a:p>
                  </a:txBody>
                  <a:tcPr/>
                </a:tc>
                <a:tc>
                  <a:txBody>
                    <a:bodyPr/>
                    <a:lstStyle/>
                    <a:p>
                      <a:pPr algn="ctr" fontAlgn="ctr"/>
                      <a:r>
                        <a:rPr lang="en-US" sz="1400" b="1" i="0" u="none" strike="noStrike" dirty="0">
                          <a:solidFill>
                            <a:srgbClr val="1F497D"/>
                          </a:solidFill>
                          <a:effectLst/>
                          <a:latin typeface="Calibri" panose="020F0502020204030204" pitchFamily="34" charset="0"/>
                        </a:rPr>
                        <a:t>Non-spinning Reserve</a:t>
                      </a:r>
                    </a:p>
                  </a:txBody>
                  <a:tcPr marL="6123" marR="6123" marT="6123" marB="4408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C5D9F1"/>
                    </a:solidFill>
                  </a:tcPr>
                </a:tc>
                <a:tc>
                  <a:txBody>
                    <a:bodyPr/>
                    <a:lstStyle/>
                    <a:p>
                      <a:pPr algn="l" fontAlgn="ctr"/>
                      <a:r>
                        <a:rPr lang="en-US" sz="1400" b="0" i="0" u="none" strike="noStrike" dirty="0">
                          <a:solidFill>
                            <a:srgbClr val="000000"/>
                          </a:solidFill>
                          <a:effectLst/>
                          <a:latin typeface="Calibri" panose="020F0502020204030204" pitchFamily="34" charset="0"/>
                        </a:rPr>
                        <a:t>Similar to spinning reserve, except that the resource is not necessarily required to be synchronized to the grid and the response does not need to begin immediately. Full response is generally required within 10 to 30 minutes.</a:t>
                      </a:r>
                    </a:p>
                  </a:txBody>
                  <a:tcPr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44600544"/>
                  </a:ext>
                </a:extLst>
              </a:tr>
              <a:tr h="373516">
                <a:tc vMerge="1">
                  <a:txBody>
                    <a:bodyPr/>
                    <a:lstStyle/>
                    <a:p>
                      <a:endParaRPr lang="en-US"/>
                    </a:p>
                  </a:txBody>
                  <a:tcPr/>
                </a:tc>
                <a:tc>
                  <a:txBody>
                    <a:bodyPr/>
                    <a:lstStyle/>
                    <a:p>
                      <a:pPr algn="ctr" fontAlgn="ctr"/>
                      <a:r>
                        <a:rPr lang="en-US" sz="1400" b="1" i="0" u="none" strike="noStrike" dirty="0">
                          <a:solidFill>
                            <a:srgbClr val="1F497D"/>
                          </a:solidFill>
                          <a:effectLst/>
                          <a:latin typeface="Calibri" panose="020F0502020204030204" pitchFamily="34" charset="0"/>
                        </a:rPr>
                        <a:t>Replacement Reserve</a:t>
                      </a:r>
                    </a:p>
                  </a:txBody>
                  <a:tcPr marL="6123" marR="6123" marT="6123" marB="4408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C5D9F1"/>
                    </a:solidFill>
                  </a:tcPr>
                </a:tc>
                <a:tc>
                  <a:txBody>
                    <a:bodyPr/>
                    <a:lstStyle/>
                    <a:p>
                      <a:pPr algn="l" fontAlgn="ctr"/>
                      <a:r>
                        <a:rPr lang="en-US" sz="1400" b="0" i="0" u="none" strike="noStrike" dirty="0">
                          <a:solidFill>
                            <a:srgbClr val="000000"/>
                          </a:solidFill>
                          <a:effectLst/>
                          <a:latin typeface="Calibri" panose="020F0502020204030204" pitchFamily="34" charset="0"/>
                        </a:rPr>
                        <a:t>An additional reserve required in some regions. It begins responding in 30 to 60 minutes. </a:t>
                      </a:r>
                    </a:p>
                  </a:txBody>
                  <a:tcPr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393178"/>
                  </a:ext>
                </a:extLst>
              </a:tr>
            </a:tbl>
          </a:graphicData>
        </a:graphic>
      </p:graphicFrame>
      <p:sp>
        <p:nvSpPr>
          <p:cNvPr id="8" name="Rectangle: Rounded Corners 7"/>
          <p:cNvSpPr/>
          <p:nvPr/>
        </p:nvSpPr>
        <p:spPr>
          <a:xfrm>
            <a:off x="591472" y="4648199"/>
            <a:ext cx="7923877" cy="1253065"/>
          </a:xfrm>
          <a:prstGeom prst="roundRect">
            <a:avLst/>
          </a:prstGeom>
          <a:solidFill>
            <a:schemeClr val="accent4">
              <a:lumMod val="20000"/>
              <a:lumOff val="80000"/>
            </a:schemeClr>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lang="en-US" sz="2000" dirty="0">
                <a:solidFill>
                  <a:schemeClr val="accent4">
                    <a:lumMod val="50000"/>
                  </a:schemeClr>
                </a:solidFill>
              </a:rPr>
              <a:t>Mutually exhaustive definitions</a:t>
            </a:r>
          </a:p>
          <a:p>
            <a:pPr marL="285750" indent="-285750">
              <a:buFont typeface="Arial" panose="020B0604020202020204" pitchFamily="34" charset="0"/>
              <a:buChar char="•"/>
            </a:pPr>
            <a:r>
              <a:rPr lang="en-US" sz="2000" dirty="0">
                <a:solidFill>
                  <a:schemeClr val="accent4">
                    <a:lumMod val="50000"/>
                  </a:schemeClr>
                </a:solidFill>
              </a:rPr>
              <a:t>Focus initially on high value benefits that easily generalized</a:t>
            </a:r>
          </a:p>
          <a:p>
            <a:pPr marL="285750" indent="-285750">
              <a:buFont typeface="Arial" panose="020B0604020202020204" pitchFamily="34" charset="0"/>
              <a:buChar char="•"/>
            </a:pPr>
            <a:r>
              <a:rPr lang="en-US" sz="2000" dirty="0">
                <a:solidFill>
                  <a:schemeClr val="accent4">
                    <a:lumMod val="50000"/>
                  </a:schemeClr>
                </a:solidFill>
              </a:rPr>
              <a:t>Define how $ benefits are to be quantified</a:t>
            </a:r>
          </a:p>
        </p:txBody>
      </p:sp>
    </p:spTree>
    <p:extLst>
      <p:ext uri="{BB962C8B-B14F-4D97-AF65-F5344CB8AC3E}">
        <p14:creationId xmlns:p14="http://schemas.microsoft.com/office/powerpoint/2010/main" val="284170584"/>
      </p:ext>
    </p:extLst>
  </p:cSld>
  <p:clrMapOvr>
    <a:masterClrMapping/>
  </p:clrMapOvr>
</p:sld>
</file>

<file path=ppt/theme/theme1.xml><?xml version="1.0" encoding="utf-8"?>
<a:theme xmlns:a="http://schemas.openxmlformats.org/drawingml/2006/main" name="SCE 4x3 White Template_External Us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and Guidelines.potx" id="{30045ACF-AAE3-460A-9933-965EF3C49868}" vid="{329C0C72-CDA0-4F4F-BD5A-8598C0C0A67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2059</TotalTime>
  <Words>2525</Words>
  <Application>Microsoft Office PowerPoint</Application>
  <PresentationFormat>On-screen Show (4:3)</PresentationFormat>
  <Paragraphs>262</Paragraphs>
  <Slides>21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Segoe UI</vt:lpstr>
      <vt:lpstr>Segoe UI Light</vt:lpstr>
      <vt:lpstr>Segoe UI Semibold</vt:lpstr>
      <vt:lpstr>SCE 4x3 White Template_External Use</vt:lpstr>
      <vt:lpstr>Overview of 3rd  Draft VGI Glossary: Terms and Definitions </vt:lpstr>
      <vt:lpstr>Overview </vt:lpstr>
      <vt:lpstr>New definitions still to be added </vt:lpstr>
      <vt:lpstr>Possible Frameworks / Structures for Organizing Use Cases / Deliverables</vt:lpstr>
      <vt:lpstr>E3’s VGI Benefit Matrix </vt:lpstr>
      <vt:lpstr>E3 VGI Benefits Framework: Planning &amp; Capacity</vt:lpstr>
      <vt:lpstr>E3 VGI Benefits Framework: Operational</vt:lpstr>
      <vt:lpstr>E3 VGI Benefits Framework: Operating AS</vt:lpstr>
      <vt:lpstr>E3 VGI Benefits Framework: Contingency AS</vt:lpstr>
      <vt:lpstr>VGI Benefit Groupings – Draft Option 1 </vt:lpstr>
      <vt:lpstr>Other Draft Options for Grouping VGI</vt:lpstr>
      <vt:lpstr>Another grouping option (6) VGI types</vt:lpstr>
      <vt:lpstr>Thank you </vt:lpstr>
      <vt:lpstr>Appendix </vt:lpstr>
      <vt:lpstr>Used Existing Glossaries to large extent </vt:lpstr>
      <vt:lpstr>More 3rd draft terms and definitions  </vt:lpstr>
      <vt:lpstr>More 3rd draft terms and definitions </vt:lpstr>
      <vt:lpstr>“Use case” draft definition</vt:lpstr>
      <vt:lpstr>1st Draft terms and definitions</vt:lpstr>
      <vt:lpstr>1st Draft Terms and Definitions </vt:lpstr>
      <vt:lpstr>High level 1st draft terms and definitions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Olivieri, Douglas</dc:creator>
  <cp:lastModifiedBy>Eric Cutter</cp:lastModifiedBy>
  <cp:revision>111</cp:revision>
  <cp:lastPrinted>2017-05-15T14:51:52Z</cp:lastPrinted>
  <dcterms:created xsi:type="dcterms:W3CDTF">2017-04-10T17:50:05Z</dcterms:created>
  <dcterms:modified xsi:type="dcterms:W3CDTF">2017-06-11T19:36:14Z</dcterms:modified>
</cp:coreProperties>
</file>