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686" r:id="rId2"/>
  </p:sldMasterIdLst>
  <p:notesMasterIdLst>
    <p:notesMasterId r:id="rId19"/>
  </p:notesMasterIdLst>
  <p:handoutMasterIdLst>
    <p:handoutMasterId r:id="rId20"/>
  </p:handoutMasterIdLst>
  <p:sldIdLst>
    <p:sldId id="399" r:id="rId3"/>
    <p:sldId id="445" r:id="rId4"/>
    <p:sldId id="381" r:id="rId5"/>
    <p:sldId id="447" r:id="rId6"/>
    <p:sldId id="446" r:id="rId7"/>
    <p:sldId id="448" r:id="rId8"/>
    <p:sldId id="458" r:id="rId9"/>
    <p:sldId id="450" r:id="rId10"/>
    <p:sldId id="451" r:id="rId11"/>
    <p:sldId id="452" r:id="rId12"/>
    <p:sldId id="453" r:id="rId13"/>
    <p:sldId id="457" r:id="rId14"/>
    <p:sldId id="460" r:id="rId15"/>
    <p:sldId id="459" r:id="rId16"/>
    <p:sldId id="397" r:id="rId17"/>
    <p:sldId id="456" r:id="rId18"/>
  </p:sldIdLst>
  <p:sldSz cx="9144000" cy="6858000" type="letter"/>
  <p:notesSz cx="7077075" cy="9363075"/>
  <p:defaultTextStyle>
    <a:defPPr>
      <a:defRPr lang="en-US"/>
    </a:defPPr>
    <a:lvl1pPr marL="0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0">
          <p15:clr>
            <a:srgbClr val="A4A3A4"/>
          </p15:clr>
        </p15:guide>
        <p15:guide id="2" pos="2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i, Jennifer" initials="JG" lastIdx="1" clrIdx="0"/>
  <p:cmAuthor id="1" name="Bell, Eric" initials="EB" lastIdx="4" clrIdx="1"/>
  <p:cmAuthor id="2" name="George, Stephen" initials="SG" lastIdx="4" clrIdx="2"/>
  <p:cmAuthor id="3" name="Hees, Shannon" initials="SVH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0CD"/>
    <a:srgbClr val="77B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2629" autoAdjust="0"/>
  </p:normalViewPr>
  <p:slideViewPr>
    <p:cSldViewPr snapToGrid="0" snapToObjects="1" showGuides="1">
      <p:cViewPr varScale="1">
        <p:scale>
          <a:sx n="56" d="100"/>
          <a:sy n="56" d="100"/>
        </p:scale>
        <p:origin x="56" y="100"/>
      </p:cViewPr>
      <p:guideLst>
        <p:guide orient="horz" pos="3150"/>
        <p:guide pos="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034"/>
    </p:cViewPr>
  </p:sorterViewPr>
  <p:notesViewPr>
    <p:cSldViewPr snapToGrid="0" snapToObjects="1">
      <p:cViewPr varScale="1">
        <p:scale>
          <a:sx n="86" d="100"/>
          <a:sy n="86" d="100"/>
        </p:scale>
        <p:origin x="-3786" y="-9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jects\610077%20SCE%202018%20SEP%20(PTR)%20Evaluation\Output\2.%20SEP%20Figures%20for%20ex-pos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jects\610077%20SCE%202018%20SEP%20(PTR)%20Evaluation\Output\3.%20SEP%20Figures%20for%20ex-ant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jects\610077%20SCE%202018%20SEP%20(PTR)%20Evaluation\Output\X%20SEP%20ex%20ante%20loadshape%20-%20EA%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SEP Event </a:t>
            </a:r>
            <a:r>
              <a:rPr lang="en-US" sz="1400" dirty="0"/>
              <a:t>Reference Loads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08/07/18 - Tues.</c:v>
          </c:tx>
          <c:marker>
            <c:symbol val="none"/>
          </c:marker>
          <c:val>
            <c:numRef>
              <c:f>'2 Load graphs by event'!$C$26:$C$49</c:f>
              <c:numCache>
                <c:formatCode>General</c:formatCode>
                <c:ptCount val="24"/>
                <c:pt idx="0">
                  <c:v>1.5838025</c:v>
                </c:pt>
                <c:pt idx="1">
                  <c:v>1.3041844</c:v>
                </c:pt>
                <c:pt idx="2">
                  <c:v>1.1176389</c:v>
                </c:pt>
                <c:pt idx="3">
                  <c:v>0.98025929000000001</c:v>
                </c:pt>
                <c:pt idx="4">
                  <c:v>0.88278528000000001</c:v>
                </c:pt>
                <c:pt idx="5">
                  <c:v>0.83661883000000004</c:v>
                </c:pt>
                <c:pt idx="6">
                  <c:v>0.82690189999999997</c:v>
                </c:pt>
                <c:pt idx="7">
                  <c:v>0.81810053999999999</c:v>
                </c:pt>
                <c:pt idx="8">
                  <c:v>0.79901215999999997</c:v>
                </c:pt>
                <c:pt idx="9">
                  <c:v>0.82055993999999999</c:v>
                </c:pt>
                <c:pt idx="10">
                  <c:v>0.94962117999999995</c:v>
                </c:pt>
                <c:pt idx="11">
                  <c:v>1.1594732000000001</c:v>
                </c:pt>
                <c:pt idx="12">
                  <c:v>1.4268445999999999</c:v>
                </c:pt>
                <c:pt idx="13">
                  <c:v>1.7174195999999999</c:v>
                </c:pt>
                <c:pt idx="14">
                  <c:v>2.0330815000000002</c:v>
                </c:pt>
                <c:pt idx="15">
                  <c:v>2.3890159999999998</c:v>
                </c:pt>
                <c:pt idx="16">
                  <c:v>2.7302924000000002</c:v>
                </c:pt>
                <c:pt idx="17">
                  <c:v>3.0161430999999999</c:v>
                </c:pt>
                <c:pt idx="18">
                  <c:v>3.1475909</c:v>
                </c:pt>
                <c:pt idx="19">
                  <c:v>3.0483052000000002</c:v>
                </c:pt>
                <c:pt idx="20">
                  <c:v>2.9194830000000001</c:v>
                </c:pt>
                <c:pt idx="21">
                  <c:v>2.6837536000000002</c:v>
                </c:pt>
                <c:pt idx="22">
                  <c:v>2.3542795000000001</c:v>
                </c:pt>
                <c:pt idx="23">
                  <c:v>1.9480595000000001</c:v>
                </c:pt>
              </c:numCache>
            </c:numRef>
          </c:val>
          <c:smooth val="0"/>
        </c:ser>
        <c:ser>
          <c:idx val="3"/>
          <c:order val="1"/>
          <c:tx>
            <c:v>09/14/18 - Fri.</c:v>
          </c:tx>
          <c:marker>
            <c:symbol val="none"/>
          </c:marker>
          <c:val>
            <c:numRef>
              <c:f>'2 Load graphs by event'!$C$74:$C$97</c:f>
              <c:numCache>
                <c:formatCode>General</c:formatCode>
                <c:ptCount val="24"/>
                <c:pt idx="0">
                  <c:v>0.93693077999999996</c:v>
                </c:pt>
                <c:pt idx="1">
                  <c:v>0.77296562999999996</c:v>
                </c:pt>
                <c:pt idx="2">
                  <c:v>0.68025994999999995</c:v>
                </c:pt>
                <c:pt idx="3">
                  <c:v>0.61701433999999999</c:v>
                </c:pt>
                <c:pt idx="4">
                  <c:v>0.57785237</c:v>
                </c:pt>
                <c:pt idx="5">
                  <c:v>0.58332503999999996</c:v>
                </c:pt>
                <c:pt idx="6">
                  <c:v>0.64614302000000001</c:v>
                </c:pt>
                <c:pt idx="7">
                  <c:v>0.62811735999999996</c:v>
                </c:pt>
                <c:pt idx="8">
                  <c:v>0.50046327999999995</c:v>
                </c:pt>
                <c:pt idx="9">
                  <c:v>0.38106951999999999</c:v>
                </c:pt>
                <c:pt idx="10">
                  <c:v>0.32882718</c:v>
                </c:pt>
                <c:pt idx="11">
                  <c:v>0.35849271999999999</c:v>
                </c:pt>
                <c:pt idx="12">
                  <c:v>0.48942077</c:v>
                </c:pt>
                <c:pt idx="13">
                  <c:v>0.72551467000000003</c:v>
                </c:pt>
                <c:pt idx="14">
                  <c:v>1.0290355</c:v>
                </c:pt>
                <c:pt idx="15">
                  <c:v>1.4214015</c:v>
                </c:pt>
                <c:pt idx="16">
                  <c:v>1.7759166</c:v>
                </c:pt>
                <c:pt idx="17">
                  <c:v>2.0011451</c:v>
                </c:pt>
                <c:pt idx="18">
                  <c:v>1.9941621</c:v>
                </c:pt>
                <c:pt idx="19">
                  <c:v>1.8673666</c:v>
                </c:pt>
                <c:pt idx="20">
                  <c:v>1.7620502</c:v>
                </c:pt>
                <c:pt idx="21">
                  <c:v>1.6025697999999999</c:v>
                </c:pt>
                <c:pt idx="22">
                  <c:v>1.4274544</c:v>
                </c:pt>
                <c:pt idx="23">
                  <c:v>1.2074459</c:v>
                </c:pt>
              </c:numCache>
            </c:numRef>
          </c:val>
          <c:smooth val="0"/>
        </c:ser>
        <c:ser>
          <c:idx val="2"/>
          <c:order val="2"/>
          <c:tx>
            <c:v>09/13/18 - Thurs.</c:v>
          </c:tx>
          <c:marker>
            <c:symbol val="none"/>
          </c:marker>
          <c:val>
            <c:numRef>
              <c:f>'2 Load graphs by event'!$C$50:$C$73</c:f>
              <c:numCache>
                <c:formatCode>General</c:formatCode>
                <c:ptCount val="24"/>
                <c:pt idx="0">
                  <c:v>0.92518595999999997</c:v>
                </c:pt>
                <c:pt idx="1">
                  <c:v>0.78674822</c:v>
                </c:pt>
                <c:pt idx="2">
                  <c:v>0.69428729</c:v>
                </c:pt>
                <c:pt idx="3">
                  <c:v>0.63440478</c:v>
                </c:pt>
                <c:pt idx="4">
                  <c:v>0.59993841000000003</c:v>
                </c:pt>
                <c:pt idx="5">
                  <c:v>0.60143367000000003</c:v>
                </c:pt>
                <c:pt idx="6">
                  <c:v>0.66382059999999998</c:v>
                </c:pt>
                <c:pt idx="7">
                  <c:v>0.63174034999999995</c:v>
                </c:pt>
                <c:pt idx="8">
                  <c:v>0.49485924999999997</c:v>
                </c:pt>
                <c:pt idx="9">
                  <c:v>0.36368223999999999</c:v>
                </c:pt>
                <c:pt idx="10">
                  <c:v>0.27832324000000003</c:v>
                </c:pt>
                <c:pt idx="11">
                  <c:v>0.27226824999999999</c:v>
                </c:pt>
                <c:pt idx="12">
                  <c:v>0.36544658000000002</c:v>
                </c:pt>
                <c:pt idx="13">
                  <c:v>0.55488815999999996</c:v>
                </c:pt>
                <c:pt idx="14">
                  <c:v>0.81563291000000004</c:v>
                </c:pt>
                <c:pt idx="15">
                  <c:v>1.1700535999999999</c:v>
                </c:pt>
                <c:pt idx="16">
                  <c:v>1.5192718999999999</c:v>
                </c:pt>
                <c:pt idx="17">
                  <c:v>1.7629429999999999</c:v>
                </c:pt>
                <c:pt idx="18">
                  <c:v>1.8240654000000001</c:v>
                </c:pt>
                <c:pt idx="19">
                  <c:v>1.767371</c:v>
                </c:pt>
                <c:pt idx="20">
                  <c:v>1.7074024999999999</c:v>
                </c:pt>
                <c:pt idx="21">
                  <c:v>1.5512086</c:v>
                </c:pt>
                <c:pt idx="22">
                  <c:v>1.3668419999999999</c:v>
                </c:pt>
                <c:pt idx="23">
                  <c:v>1.1235572</c:v>
                </c:pt>
              </c:numCache>
            </c:numRef>
          </c:val>
          <c:smooth val="0"/>
        </c:ser>
        <c:ser>
          <c:idx val="4"/>
          <c:order val="3"/>
          <c:tx>
            <c:v>09/20/18 - Thurs.</c:v>
          </c:tx>
          <c:marker>
            <c:symbol val="none"/>
          </c:marker>
          <c:val>
            <c:numRef>
              <c:f>'2 Load graphs by event'!$C$98:$C$121</c:f>
              <c:numCache>
                <c:formatCode>General</c:formatCode>
                <c:ptCount val="24"/>
                <c:pt idx="0">
                  <c:v>0.86201543999999997</c:v>
                </c:pt>
                <c:pt idx="1">
                  <c:v>0.73529951999999998</c:v>
                </c:pt>
                <c:pt idx="2">
                  <c:v>0.65651236000000002</c:v>
                </c:pt>
                <c:pt idx="3">
                  <c:v>0.60656204000000002</c:v>
                </c:pt>
                <c:pt idx="4">
                  <c:v>0.57488428999999996</c:v>
                </c:pt>
                <c:pt idx="5">
                  <c:v>0.58356711999999999</c:v>
                </c:pt>
                <c:pt idx="6">
                  <c:v>0.65651079999999995</c:v>
                </c:pt>
                <c:pt idx="7">
                  <c:v>0.64546451000000005</c:v>
                </c:pt>
                <c:pt idx="8">
                  <c:v>0.51798100999999996</c:v>
                </c:pt>
                <c:pt idx="9">
                  <c:v>0.38504743000000002</c:v>
                </c:pt>
                <c:pt idx="10">
                  <c:v>0.28439932000000001</c:v>
                </c:pt>
                <c:pt idx="11">
                  <c:v>0.26536831</c:v>
                </c:pt>
                <c:pt idx="12">
                  <c:v>0.33433557000000003</c:v>
                </c:pt>
                <c:pt idx="13">
                  <c:v>0.49467413999999998</c:v>
                </c:pt>
                <c:pt idx="14">
                  <c:v>0.71298375999999997</c:v>
                </c:pt>
                <c:pt idx="15">
                  <c:v>1.0145959</c:v>
                </c:pt>
                <c:pt idx="16">
                  <c:v>1.3044403</c:v>
                </c:pt>
                <c:pt idx="17">
                  <c:v>1.4962329000000001</c:v>
                </c:pt>
                <c:pt idx="18">
                  <c:v>1.5268018999999999</c:v>
                </c:pt>
                <c:pt idx="19">
                  <c:v>1.5236206000000001</c:v>
                </c:pt>
                <c:pt idx="20">
                  <c:v>1.4852432</c:v>
                </c:pt>
                <c:pt idx="21">
                  <c:v>1.3694659</c:v>
                </c:pt>
                <c:pt idx="22">
                  <c:v>1.2377880000000001</c:v>
                </c:pt>
                <c:pt idx="23">
                  <c:v>1.0417717</c:v>
                </c:pt>
              </c:numCache>
            </c:numRef>
          </c:val>
          <c:smooth val="0"/>
        </c:ser>
        <c:ser>
          <c:idx val="1"/>
          <c:order val="4"/>
          <c:tx>
            <c:v>06/08/18 - Fri.</c:v>
          </c:tx>
          <c:marker>
            <c:symbol val="none"/>
          </c:marker>
          <c:val>
            <c:numRef>
              <c:f>'2 Load graphs by event'!$C$2:$C$25</c:f>
              <c:numCache>
                <c:formatCode>General</c:formatCode>
                <c:ptCount val="24"/>
                <c:pt idx="0">
                  <c:v>0.81893724000000001</c:v>
                </c:pt>
                <c:pt idx="1">
                  <c:v>0.68492966</c:v>
                </c:pt>
                <c:pt idx="2">
                  <c:v>0.61005381999999997</c:v>
                </c:pt>
                <c:pt idx="3">
                  <c:v>0.56258912999999999</c:v>
                </c:pt>
                <c:pt idx="4">
                  <c:v>0.53509220999999996</c:v>
                </c:pt>
                <c:pt idx="5">
                  <c:v>0.53862856000000003</c:v>
                </c:pt>
                <c:pt idx="6">
                  <c:v>0.53931357000000002</c:v>
                </c:pt>
                <c:pt idx="7">
                  <c:v>0.48561406000000001</c:v>
                </c:pt>
                <c:pt idx="8">
                  <c:v>0.34297085999999999</c:v>
                </c:pt>
                <c:pt idx="9">
                  <c:v>0.20738687</c:v>
                </c:pt>
                <c:pt idx="10">
                  <c:v>0.11863725</c:v>
                </c:pt>
                <c:pt idx="11">
                  <c:v>9.4137739999999998E-2</c:v>
                </c:pt>
                <c:pt idx="12">
                  <c:v>0.13808572</c:v>
                </c:pt>
                <c:pt idx="13">
                  <c:v>0.26107856000000002</c:v>
                </c:pt>
                <c:pt idx="14">
                  <c:v>0.45110935000000002</c:v>
                </c:pt>
                <c:pt idx="15">
                  <c:v>0.71483472000000003</c:v>
                </c:pt>
                <c:pt idx="16">
                  <c:v>1.0062046</c:v>
                </c:pt>
                <c:pt idx="17">
                  <c:v>1.2916439</c:v>
                </c:pt>
                <c:pt idx="18">
                  <c:v>1.4682325000000001</c:v>
                </c:pt>
                <c:pt idx="19">
                  <c:v>1.4740796</c:v>
                </c:pt>
                <c:pt idx="20">
                  <c:v>1.4442003000000001</c:v>
                </c:pt>
                <c:pt idx="21">
                  <c:v>1.3892477999999999</c:v>
                </c:pt>
                <c:pt idx="22">
                  <c:v>1.2918502999999999</c:v>
                </c:pt>
                <c:pt idx="23">
                  <c:v>1.095583</c:v>
                </c:pt>
              </c:numCache>
            </c:numRef>
          </c:val>
          <c:smooth val="0"/>
        </c:ser>
        <c:ser>
          <c:idx val="5"/>
          <c:order val="5"/>
          <c:tx>
            <c:v>10/02/18 - Tues.</c:v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'2 Load graphs by event'!$C$122:$C$145</c:f>
              <c:numCache>
                <c:formatCode>General</c:formatCode>
                <c:ptCount val="24"/>
                <c:pt idx="0">
                  <c:v>1.0381537999999999</c:v>
                </c:pt>
                <c:pt idx="1">
                  <c:v>0.92263428999999997</c:v>
                </c:pt>
                <c:pt idx="2">
                  <c:v>0.82684789999999997</c:v>
                </c:pt>
                <c:pt idx="3">
                  <c:v>0.76169474000000004</c:v>
                </c:pt>
                <c:pt idx="4">
                  <c:v>0.71299787999999997</c:v>
                </c:pt>
                <c:pt idx="5">
                  <c:v>0.70698817999999997</c:v>
                </c:pt>
                <c:pt idx="6">
                  <c:v>0.77008272</c:v>
                </c:pt>
                <c:pt idx="7">
                  <c:v>0.78568565999999995</c:v>
                </c:pt>
                <c:pt idx="8">
                  <c:v>0.70987327</c:v>
                </c:pt>
                <c:pt idx="9">
                  <c:v>0.63127133000000002</c:v>
                </c:pt>
                <c:pt idx="10">
                  <c:v>0.59479590999999998</c:v>
                </c:pt>
                <c:pt idx="11">
                  <c:v>0.60119381999999999</c:v>
                </c:pt>
                <c:pt idx="12">
                  <c:v>0.67875233000000001</c:v>
                </c:pt>
                <c:pt idx="13">
                  <c:v>0.76752377000000005</c:v>
                </c:pt>
                <c:pt idx="14">
                  <c:v>0.84126069999999997</c:v>
                </c:pt>
                <c:pt idx="15">
                  <c:v>0.98594375999999995</c:v>
                </c:pt>
                <c:pt idx="16">
                  <c:v>1.1141719999999999</c:v>
                </c:pt>
                <c:pt idx="17">
                  <c:v>1.2047876</c:v>
                </c:pt>
                <c:pt idx="18">
                  <c:v>1.2834823</c:v>
                </c:pt>
                <c:pt idx="19">
                  <c:v>1.3446126</c:v>
                </c:pt>
                <c:pt idx="20">
                  <c:v>1.3409892999999999</c:v>
                </c:pt>
                <c:pt idx="21">
                  <c:v>1.2630124</c:v>
                </c:pt>
                <c:pt idx="22">
                  <c:v>1.1580124999999999</c:v>
                </c:pt>
                <c:pt idx="23">
                  <c:v>0.98737618000000005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871088"/>
        <c:axId val="99874616"/>
      </c:lineChart>
      <c:catAx>
        <c:axId val="99871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Hour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9874616"/>
        <c:crosses val="autoZero"/>
        <c:auto val="1"/>
        <c:lblAlgn val="ctr"/>
        <c:lblOffset val="100"/>
        <c:noMultiLvlLbl val="0"/>
      </c:catAx>
      <c:valAx>
        <c:axId val="99874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Reference Load (kW)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871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73614662123733"/>
          <c:y val="0.17856605679388227"/>
          <c:w val="0.781561146222579"/>
          <c:h val="0.30226390008723769"/>
        </c:manualLayout>
      </c:layout>
      <c:lineChart>
        <c:grouping val="standard"/>
        <c:varyColors val="0"/>
        <c:ser>
          <c:idx val="1"/>
          <c:order val="0"/>
          <c:tx>
            <c:strRef>
              <c:f>'2 SEP future enroll'!$B$11</c:f>
              <c:strCache>
                <c:ptCount val="1"/>
                <c:pt idx="0">
                  <c:v>This year forecast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'2 SEP future enroll'!$A$12:$A$23</c:f>
              <c:strCache>
                <c:ptCount val="12"/>
                <c:pt idx="0">
                  <c:v>Oct, 2018 (Actual)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</c:strCache>
            </c:strRef>
          </c:cat>
          <c:val>
            <c:numRef>
              <c:f>'2 SEP future enroll'!$B$12:$B$23</c:f>
              <c:numCache>
                <c:formatCode>#,##0</c:formatCode>
                <c:ptCount val="12"/>
                <c:pt idx="0">
                  <c:v>52795</c:v>
                </c:pt>
                <c:pt idx="1">
                  <c:v>63477</c:v>
                </c:pt>
                <c:pt idx="2">
                  <c:v>73563</c:v>
                </c:pt>
                <c:pt idx="3">
                  <c:v>89971</c:v>
                </c:pt>
                <c:pt idx="4">
                  <c:v>104462</c:v>
                </c:pt>
                <c:pt idx="5">
                  <c:v>122261</c:v>
                </c:pt>
                <c:pt idx="6">
                  <c:v>137981</c:v>
                </c:pt>
                <c:pt idx="7">
                  <c:v>151865</c:v>
                </c:pt>
                <c:pt idx="8">
                  <c:v>164127</c:v>
                </c:pt>
                <c:pt idx="9">
                  <c:v>174957</c:v>
                </c:pt>
                <c:pt idx="10">
                  <c:v>184522</c:v>
                </c:pt>
                <c:pt idx="11">
                  <c:v>192970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'2 SEP future enroll'!$C$11</c:f>
              <c:strCache>
                <c:ptCount val="1"/>
                <c:pt idx="0">
                  <c:v>Last year forecast</c:v>
                </c:pt>
              </c:strCache>
            </c:strRef>
          </c:tx>
          <c:marker>
            <c:symbol val="none"/>
          </c:marker>
          <c:cat>
            <c:strRef>
              <c:f>'2 SEP future enroll'!$A$12:$A$23</c:f>
              <c:strCache>
                <c:ptCount val="12"/>
                <c:pt idx="0">
                  <c:v>Oct, 2018 (Actual)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</c:strCache>
            </c:strRef>
          </c:cat>
          <c:val>
            <c:numRef>
              <c:f>'2 SEP future enroll'!$C$12:$C$23</c:f>
              <c:numCache>
                <c:formatCode>#,##0</c:formatCode>
                <c:ptCount val="12"/>
                <c:pt idx="0">
                  <c:v>52795</c:v>
                </c:pt>
                <c:pt idx="1">
                  <c:v>73000</c:v>
                </c:pt>
                <c:pt idx="2">
                  <c:v>92000</c:v>
                </c:pt>
                <c:pt idx="3">
                  <c:v>109000</c:v>
                </c:pt>
                <c:pt idx="4">
                  <c:v>126000</c:v>
                </c:pt>
                <c:pt idx="5">
                  <c:v>144000</c:v>
                </c:pt>
                <c:pt idx="6">
                  <c:v>162000</c:v>
                </c:pt>
                <c:pt idx="7">
                  <c:v>179000</c:v>
                </c:pt>
                <c:pt idx="8">
                  <c:v>195000</c:v>
                </c:pt>
                <c:pt idx="9">
                  <c:v>209000</c:v>
                </c:pt>
                <c:pt idx="10">
                  <c:v>229000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677648"/>
        <c:axId val="118680392"/>
      </c:lineChart>
      <c:catAx>
        <c:axId val="11867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680392"/>
        <c:crosses val="autoZero"/>
        <c:auto val="1"/>
        <c:lblAlgn val="ctr"/>
        <c:lblOffset val="100"/>
        <c:noMultiLvlLbl val="0"/>
      </c:catAx>
      <c:valAx>
        <c:axId val="118680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Enrollment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18677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764547044346755"/>
          <c:y val="9.1474562318157759E-2"/>
          <c:w val="0.61990293997267865"/>
          <c:h val="9.7301563965038834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Avg. Aggregate Impact (MW)</c:v>
          </c:tx>
          <c:spPr>
            <a:solidFill>
              <a:srgbClr val="92D050"/>
            </a:solidFill>
            <a:ln>
              <a:solidFill>
                <a:srgbClr val="77BC1F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cat>
            <c:numRef>
              <c:f>'[1]R12 mw imp enroll by year'!$B$2:$B$12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'7 mw imp enroll by year'!$D$2:$D$12</c:f>
              <c:numCache>
                <c:formatCode>General</c:formatCode>
                <c:ptCount val="11"/>
                <c:pt idx="0">
                  <c:v>43.296898186808789</c:v>
                </c:pt>
                <c:pt idx="1">
                  <c:v>50.17643747052027</c:v>
                </c:pt>
                <c:pt idx="2">
                  <c:v>61.368136912037016</c:v>
                </c:pt>
                <c:pt idx="3">
                  <c:v>71.252273711587179</c:v>
                </c:pt>
                <c:pt idx="4">
                  <c:v>83.392757521896584</c:v>
                </c:pt>
                <c:pt idx="5">
                  <c:v>94.115180438805609</c:v>
                </c:pt>
                <c:pt idx="6">
                  <c:v>103.58528983946496</c:v>
                </c:pt>
                <c:pt idx="7">
                  <c:v>111.94905254984272</c:v>
                </c:pt>
                <c:pt idx="8">
                  <c:v>119.33606528458347</c:v>
                </c:pt>
                <c:pt idx="9">
                  <c:v>125.86023673498009</c:v>
                </c:pt>
                <c:pt idx="10">
                  <c:v>131.62251592086096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71480"/>
        <c:axId val="99870304"/>
      </c:barChart>
      <c:lineChart>
        <c:grouping val="standard"/>
        <c:varyColors val="0"/>
        <c:ser>
          <c:idx val="0"/>
          <c:order val="0"/>
          <c:tx>
            <c:v>Forecasted Enrollment</c:v>
          </c:tx>
          <c:spPr>
            <a:ln>
              <a:solidFill>
                <a:srgbClr val="0070CD"/>
              </a:solidFill>
            </a:ln>
          </c:spPr>
          <c:marker>
            <c:symbol val="none"/>
          </c:marker>
          <c:cat>
            <c:numRef>
              <c:f>'7 mw imp enroll by year'!$B$2:$B$12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'7 mw imp enroll by year'!$C$2:$C$12</c:f>
              <c:numCache>
                <c:formatCode>General</c:formatCode>
                <c:ptCount val="11"/>
                <c:pt idx="0">
                  <c:v>63477</c:v>
                </c:pt>
                <c:pt idx="1">
                  <c:v>73563</c:v>
                </c:pt>
                <c:pt idx="2">
                  <c:v>89971</c:v>
                </c:pt>
                <c:pt idx="3">
                  <c:v>104462</c:v>
                </c:pt>
                <c:pt idx="4">
                  <c:v>122261</c:v>
                </c:pt>
                <c:pt idx="5">
                  <c:v>137981</c:v>
                </c:pt>
                <c:pt idx="6">
                  <c:v>151865</c:v>
                </c:pt>
                <c:pt idx="7">
                  <c:v>164127</c:v>
                </c:pt>
                <c:pt idx="8">
                  <c:v>174957</c:v>
                </c:pt>
                <c:pt idx="9">
                  <c:v>184522</c:v>
                </c:pt>
                <c:pt idx="10">
                  <c:v>192970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70696"/>
        <c:axId val="99873440"/>
      </c:lineChart>
      <c:catAx>
        <c:axId val="99871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870304"/>
        <c:crosses val="autoZero"/>
        <c:auto val="1"/>
        <c:lblAlgn val="ctr"/>
        <c:lblOffset val="100"/>
        <c:noMultiLvlLbl val="0"/>
      </c:catAx>
      <c:valAx>
        <c:axId val="99870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MW Impact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871480"/>
        <c:crosses val="autoZero"/>
        <c:crossBetween val="between"/>
      </c:valAx>
      <c:valAx>
        <c:axId val="998734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# of Customers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870696"/>
        <c:crosses val="max"/>
        <c:crossBetween val="between"/>
      </c:valAx>
      <c:catAx>
        <c:axId val="99870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873440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3"/>
          <c:order val="3"/>
          <c:tx>
            <c:strRef>
              <c:f>'Hybrid final'!$G$1</c:f>
              <c:strCache>
                <c:ptCount val="1"/>
                <c:pt idx="0">
                  <c:v>Previous RA Window</c:v>
                </c:pt>
              </c:strCache>
            </c:strRef>
          </c:tx>
          <c:spPr>
            <a:solidFill>
              <a:srgbClr val="0070CD">
                <a:alpha val="50000"/>
              </a:srgbClr>
            </a:solidFill>
          </c:spPr>
          <c:val>
            <c:numRef>
              <c:f>'Hybrid final'!$G$2:$G$25</c:f>
              <c:numCache>
                <c:formatCode>General</c:formatCode>
                <c:ptCount val="24"/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</c:numCache>
            </c:numRef>
          </c:val>
        </c:ser>
        <c:ser>
          <c:idx val="4"/>
          <c:order val="4"/>
          <c:tx>
            <c:strRef>
              <c:f>'Hybrid final'!$H$1</c:f>
              <c:strCache>
                <c:ptCount val="1"/>
                <c:pt idx="0">
                  <c:v>Current RA Window</c:v>
                </c:pt>
              </c:strCache>
            </c:strRef>
          </c:tx>
          <c:spPr>
            <a:solidFill>
              <a:srgbClr val="77BC1F">
                <a:alpha val="33000"/>
              </a:srgbClr>
            </a:solidFill>
          </c:spPr>
          <c:val>
            <c:numRef>
              <c:f>'Hybrid final'!$H$2:$H$25</c:f>
              <c:numCache>
                <c:formatCode>General</c:formatCode>
                <c:ptCount val="24"/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873048"/>
        <c:axId val="99876576"/>
      </c:areaChart>
      <c:lineChart>
        <c:grouping val="standard"/>
        <c:varyColors val="0"/>
        <c:ser>
          <c:idx val="0"/>
          <c:order val="0"/>
          <c:tx>
            <c:v>Ref. Load</c:v>
          </c:tx>
          <c:spPr>
            <a:ln>
              <a:solidFill>
                <a:srgbClr val="FB9E4C"/>
              </a:solidFill>
            </a:ln>
          </c:spPr>
          <c:marker>
            <c:symbol val="none"/>
          </c:marker>
          <c:val>
            <c:numRef>
              <c:f>'Hybrid final'!$B$2:$B$25</c:f>
              <c:numCache>
                <c:formatCode>General</c:formatCode>
                <c:ptCount val="24"/>
                <c:pt idx="0">
                  <c:v>1.5094909000000001</c:v>
                </c:pt>
                <c:pt idx="1">
                  <c:v>1.2618852</c:v>
                </c:pt>
                <c:pt idx="2">
                  <c:v>1.0882567999999999</c:v>
                </c:pt>
                <c:pt idx="3">
                  <c:v>0.96205362000000005</c:v>
                </c:pt>
                <c:pt idx="4">
                  <c:v>0.87307299000000005</c:v>
                </c:pt>
                <c:pt idx="5">
                  <c:v>0.82939938000000002</c:v>
                </c:pt>
                <c:pt idx="6">
                  <c:v>0.83319748000000005</c:v>
                </c:pt>
                <c:pt idx="7">
                  <c:v>0.82872073999999996</c:v>
                </c:pt>
                <c:pt idx="8">
                  <c:v>0.79326026000000005</c:v>
                </c:pt>
                <c:pt idx="9">
                  <c:v>0.77873197999999999</c:v>
                </c:pt>
                <c:pt idx="10">
                  <c:v>0.85250923999999995</c:v>
                </c:pt>
                <c:pt idx="11">
                  <c:v>1.0262567</c:v>
                </c:pt>
                <c:pt idx="12">
                  <c:v>1.2893209000000001</c:v>
                </c:pt>
                <c:pt idx="13">
                  <c:v>1.5944952999999999</c:v>
                </c:pt>
                <c:pt idx="14">
                  <c:v>1.872806</c:v>
                </c:pt>
                <c:pt idx="15">
                  <c:v>2.1868527000000002</c:v>
                </c:pt>
                <c:pt idx="16">
                  <c:v>2.4661282</c:v>
                </c:pt>
                <c:pt idx="17">
                  <c:v>2.7156688</c:v>
                </c:pt>
                <c:pt idx="18">
                  <c:v>2.8244277000000002</c:v>
                </c:pt>
                <c:pt idx="19">
                  <c:v>2.7412046000000001</c:v>
                </c:pt>
                <c:pt idx="20">
                  <c:v>2.6688198000000001</c:v>
                </c:pt>
                <c:pt idx="21">
                  <c:v>2.4963856</c:v>
                </c:pt>
                <c:pt idx="22">
                  <c:v>2.2162232999999998</c:v>
                </c:pt>
                <c:pt idx="23">
                  <c:v>1.8443461000000001</c:v>
                </c:pt>
              </c:numCache>
            </c:numRef>
          </c:val>
          <c:smooth val="0"/>
        </c:ser>
        <c:ser>
          <c:idx val="1"/>
          <c:order val="1"/>
          <c:tx>
            <c:v>Previous</c:v>
          </c:tx>
          <c:spPr>
            <a:ln>
              <a:solidFill>
                <a:srgbClr val="0070CD"/>
              </a:solidFill>
            </a:ln>
          </c:spPr>
          <c:marker>
            <c:symbol val="none"/>
          </c:marker>
          <c:val>
            <c:numRef>
              <c:f>'Hybrid final'!$C$2:$C$25</c:f>
              <c:numCache>
                <c:formatCode>General</c:formatCode>
                <c:ptCount val="24"/>
                <c:pt idx="0">
                  <c:v>1.5094909000000001</c:v>
                </c:pt>
                <c:pt idx="1">
                  <c:v>1.2618852</c:v>
                </c:pt>
                <c:pt idx="2">
                  <c:v>1.0882567999999999</c:v>
                </c:pt>
                <c:pt idx="3">
                  <c:v>0.96205362000000005</c:v>
                </c:pt>
                <c:pt idx="4">
                  <c:v>0.87307299000000005</c:v>
                </c:pt>
                <c:pt idx="5">
                  <c:v>0.82939938000000002</c:v>
                </c:pt>
                <c:pt idx="6">
                  <c:v>0.83319748000000005</c:v>
                </c:pt>
                <c:pt idx="7">
                  <c:v>0.82872073999999996</c:v>
                </c:pt>
                <c:pt idx="8">
                  <c:v>0.79326026000000005</c:v>
                </c:pt>
                <c:pt idx="9">
                  <c:v>0.77873197999999999</c:v>
                </c:pt>
                <c:pt idx="10">
                  <c:v>0.85250923999999995</c:v>
                </c:pt>
                <c:pt idx="11">
                  <c:v>1.0262567</c:v>
                </c:pt>
                <c:pt idx="12">
                  <c:v>1.2893209000000001</c:v>
                </c:pt>
                <c:pt idx="13">
                  <c:v>0.76832681999999997</c:v>
                </c:pt>
                <c:pt idx="14">
                  <c:v>0.90257222999999998</c:v>
                </c:pt>
                <c:pt idx="15">
                  <c:v>1.4782341999999999</c:v>
                </c:pt>
                <c:pt idx="16">
                  <c:v>1.9282542</c:v>
                </c:pt>
                <c:pt idx="17">
                  <c:v>2.2722091999999998</c:v>
                </c:pt>
                <c:pt idx="18">
                  <c:v>3.2366996000000001</c:v>
                </c:pt>
                <c:pt idx="19">
                  <c:v>3.0271148999999999</c:v>
                </c:pt>
                <c:pt idx="20">
                  <c:v>2.8696109000000001</c:v>
                </c:pt>
                <c:pt idx="21">
                  <c:v>2.6531104000000001</c:v>
                </c:pt>
                <c:pt idx="22">
                  <c:v>2.3448316</c:v>
                </c:pt>
                <c:pt idx="23">
                  <c:v>1.9516088</c:v>
                </c:pt>
              </c:numCache>
            </c:numRef>
          </c:val>
          <c:smooth val="0"/>
        </c:ser>
        <c:ser>
          <c:idx val="2"/>
          <c:order val="2"/>
          <c:tx>
            <c:v>Current</c:v>
          </c:tx>
          <c:spPr>
            <a:ln>
              <a:solidFill>
                <a:srgbClr val="77BC1F"/>
              </a:solidFill>
            </a:ln>
          </c:spPr>
          <c:marker>
            <c:symbol val="none"/>
          </c:marker>
          <c:val>
            <c:numRef>
              <c:f>'Hybrid final'!$D$2:$D$25</c:f>
              <c:numCache>
                <c:formatCode>General</c:formatCode>
                <c:ptCount val="24"/>
                <c:pt idx="0">
                  <c:v>1.5094909000000001</c:v>
                </c:pt>
                <c:pt idx="1">
                  <c:v>1.2618852</c:v>
                </c:pt>
                <c:pt idx="2">
                  <c:v>1.0882567999999999</c:v>
                </c:pt>
                <c:pt idx="3">
                  <c:v>0.96205362000000005</c:v>
                </c:pt>
                <c:pt idx="4">
                  <c:v>0.87307299000000005</c:v>
                </c:pt>
                <c:pt idx="5">
                  <c:v>0.82939938000000002</c:v>
                </c:pt>
                <c:pt idx="6">
                  <c:v>0.83319748000000005</c:v>
                </c:pt>
                <c:pt idx="7">
                  <c:v>0.82872073999999996</c:v>
                </c:pt>
                <c:pt idx="8">
                  <c:v>0.79326026000000005</c:v>
                </c:pt>
                <c:pt idx="9">
                  <c:v>0.77873197999999999</c:v>
                </c:pt>
                <c:pt idx="10">
                  <c:v>0.85250923999999995</c:v>
                </c:pt>
                <c:pt idx="11">
                  <c:v>1.0262567</c:v>
                </c:pt>
                <c:pt idx="12">
                  <c:v>1.2893209000000001</c:v>
                </c:pt>
                <c:pt idx="13">
                  <c:v>1.5944952999999999</c:v>
                </c:pt>
                <c:pt idx="14">
                  <c:v>1.872806</c:v>
                </c:pt>
                <c:pt idx="15">
                  <c:v>2.1868527000000002</c:v>
                </c:pt>
                <c:pt idx="16">
                  <c:v>1.1889391</c:v>
                </c:pt>
                <c:pt idx="17">
                  <c:v>1.8358436</c:v>
                </c:pt>
                <c:pt idx="18">
                  <c:v>2.2084253999999999</c:v>
                </c:pt>
                <c:pt idx="19">
                  <c:v>2.2935759999999998</c:v>
                </c:pt>
                <c:pt idx="20">
                  <c:v>2.2330117</c:v>
                </c:pt>
                <c:pt idx="21">
                  <c:v>2.8607778000000001</c:v>
                </c:pt>
                <c:pt idx="22">
                  <c:v>2.4473406</c:v>
                </c:pt>
                <c:pt idx="23">
                  <c:v>1.9830852000000001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73048"/>
        <c:axId val="99876576"/>
      </c:lineChart>
      <c:catAx>
        <c:axId val="99873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Hour Ending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9876576"/>
        <c:crosses val="autoZero"/>
        <c:auto val="1"/>
        <c:lblAlgn val="ctr"/>
        <c:lblOffset val="100"/>
        <c:noMultiLvlLbl val="0"/>
      </c:catAx>
      <c:valAx>
        <c:axId val="99876576"/>
        <c:scaling>
          <c:orientation val="minMax"/>
          <c:max val="3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Load (kW)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8730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007ED88-A3DE-6346-B89F-42FEE829C83F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C3B1715-F5D1-1143-A571-DB0067BDEA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15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18C8B96-99EB-F142-AF3F-550E1DF4348F}" type="datetime1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AA62965-E266-D34A-8021-2656AF3E09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257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827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54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482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3309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4136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963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791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6618" algn="l" defTabSz="4008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3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Prior availability</a:t>
            </a:r>
            <a:r>
              <a:rPr lang="en-US" baseline="0" dirty="0" smtClean="0"/>
              <a:t> was 2:00 PM – 6:00 PM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Signup payment: $75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Capacity payment: Up to $40 per year, or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$0.3275 per summer season enrolled day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Bundled customers are eligible to participate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6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-Matched over Abank and care status</a:t>
            </a:r>
          </a:p>
          <a:p>
            <a:r>
              <a:rPr lang="en-US" dirty="0" smtClean="0"/>
              <a:t>-cold matched on </a:t>
            </a:r>
            <a:r>
              <a:rPr lang="pl-PL" dirty="0" smtClean="0"/>
              <a:t>kw1-kw3 kw7 kw15-kw18 kw22-kw23</a:t>
            </a:r>
            <a:endParaRPr lang="en-US" dirty="0" smtClean="0"/>
          </a:p>
          <a:p>
            <a:r>
              <a:rPr lang="en-US" dirty="0" smtClean="0"/>
              <a:t>-mod matched on kw8-kw21 total_kwh nem status</a:t>
            </a:r>
            <a:endParaRPr lang="pl-PL" dirty="0" smtClean="0"/>
          </a:p>
          <a:p>
            <a:r>
              <a:rPr lang="en-US" dirty="0" smtClean="0"/>
              <a:t>-hot</a:t>
            </a:r>
            <a:r>
              <a:rPr lang="en-US" baseline="0" dirty="0" smtClean="0"/>
              <a:t> matched on </a:t>
            </a:r>
            <a:r>
              <a:rPr lang="pl-PL" dirty="0" smtClean="0"/>
              <a:t>kw6-kw7 kw12 kw17-kw20 kw23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 and treatment customers were matched by load shape to ensure that any observed impacts on load are due to program effects</a:t>
            </a:r>
          </a:p>
          <a:p>
            <a:r>
              <a:rPr lang="en-US" dirty="0" smtClean="0"/>
              <a:t>Since program events were called across a wide range of temperatures, we compared behavior on cold, moderate and hot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2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5DC3-9868-434D-AD07-95D67094A9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83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5DC3-9868-434D-AD07-95D67094A9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2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75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0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0" y="1990820"/>
            <a:ext cx="9146716" cy="25069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3967" y="2303238"/>
            <a:ext cx="5867399" cy="1298734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&lt;Insert headline&gt;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967" y="3601971"/>
            <a:ext cx="5867399" cy="712537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FFFFFF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&lt;Insert subtitle&gt;</a:t>
            </a:r>
            <a:endParaRPr lang="en-US" dirty="0"/>
          </a:p>
        </p:txBody>
      </p:sp>
      <p:pic>
        <p:nvPicPr>
          <p:cNvPr id="7" name="Picture 6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5" y="388461"/>
            <a:ext cx="2517957" cy="106759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3967" y="6244472"/>
            <a:ext cx="2118616" cy="472171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&lt;Insert date&gt;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3967" y="4975761"/>
            <a:ext cx="5792476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buNone/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&lt;Insert Author or Prepared by &gt;</a:t>
            </a:r>
          </a:p>
        </p:txBody>
      </p:sp>
    </p:spTree>
    <p:extLst>
      <p:ext uri="{BB962C8B-B14F-4D97-AF65-F5344CB8AC3E}">
        <p14:creationId xmlns:p14="http://schemas.microsoft.com/office/powerpoint/2010/main" val="119510476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Columns with phase / process chevrons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636874"/>
            <a:ext cx="2659678" cy="4488397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3234828" y="1636874"/>
            <a:ext cx="2659678" cy="4488397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018772" y="1636874"/>
            <a:ext cx="2659678" cy="4488397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2659678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3241294" y="1282637"/>
            <a:ext cx="2659678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018772" y="1282637"/>
            <a:ext cx="2659678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Phase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683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 with theme / category boxes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636874"/>
            <a:ext cx="3989516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4688116" y="1636874"/>
            <a:ext cx="3990334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3989516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Theme 1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688116" y="1282637"/>
            <a:ext cx="3990334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Theme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456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330398"/>
            <a:ext cx="3989516" cy="4794873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4688116" y="1330398"/>
            <a:ext cx="3990334" cy="4794873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3645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0"/>
          </p:nvPr>
        </p:nvSpPr>
        <p:spPr>
          <a:xfrm>
            <a:off x="4774940" y="1313818"/>
            <a:ext cx="3907949" cy="481234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1"/>
          </p:nvPr>
        </p:nvSpPr>
        <p:spPr>
          <a:xfrm>
            <a:off x="450884" y="1313818"/>
            <a:ext cx="3911290" cy="481234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288294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ev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8"/>
          </p:nvPr>
        </p:nvSpPr>
        <p:spPr>
          <a:xfrm>
            <a:off x="450884" y="1283177"/>
            <a:ext cx="3911290" cy="35369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2"/>
          </p:nvPr>
        </p:nvSpPr>
        <p:spPr>
          <a:xfrm>
            <a:off x="4766886" y="1283177"/>
            <a:ext cx="3908351" cy="35369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23"/>
          </p:nvPr>
        </p:nvSpPr>
        <p:spPr>
          <a:xfrm>
            <a:off x="4766886" y="1636874"/>
            <a:ext cx="3908351" cy="448839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1"/>
          </p:nvPr>
        </p:nvSpPr>
        <p:spPr>
          <a:xfrm>
            <a:off x="450885" y="1636874"/>
            <a:ext cx="3911290" cy="448839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lnSpc>
                <a:spcPct val="110000"/>
              </a:lnSpc>
              <a:defRPr sz="1400"/>
            </a:lvl3pPr>
            <a:lvl4pPr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 sz="1200"/>
            </a:lvl5pPr>
            <a:lvl6pPr>
              <a:lnSpc>
                <a:spcPct val="11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2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950870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with Footer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548257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0020" y="6357038"/>
            <a:ext cx="7716650" cy="3642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7524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4470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0886" y="1627076"/>
            <a:ext cx="2602040" cy="4810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22" tIns="63122" rIns="63122" bIns="63122" rtlCol="0" anchor="ctr"/>
          <a:lstStyle/>
          <a:p>
            <a:pPr algn="ctr"/>
            <a:endParaRPr lang="ru-RU" dirty="0" err="1" smtClean="0">
              <a:solidFill>
                <a:srgbClr val="0070CD"/>
              </a:solidFill>
              <a:cs typeface="Arial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/>
          </p:nvPr>
        </p:nvSpPr>
        <p:spPr bwMode="gray">
          <a:xfrm>
            <a:off x="630868" y="1887110"/>
            <a:ext cx="2257107" cy="4353726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1000" b="0">
                <a:solidFill>
                  <a:srgbClr val="0070CD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157806" indent="0">
              <a:buNone/>
              <a:defRPr b="0">
                <a:solidFill>
                  <a:schemeClr val="bg1"/>
                </a:solidFill>
              </a:defRPr>
            </a:lvl4pPr>
            <a:lvl5pPr marL="315612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8" name="Picture 17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5" y="318594"/>
            <a:ext cx="2732351" cy="11584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36593" y="1702676"/>
            <a:ext cx="5350207" cy="32444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672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477537" y="1405535"/>
            <a:ext cx="8189719" cy="4876866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8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0673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9146716" cy="5146380"/>
          </a:xfrm>
          <a:prstGeom prst="rect">
            <a:avLst/>
          </a:prstGeom>
        </p:spPr>
        <p:txBody>
          <a:bodyPr/>
          <a:lstStyle>
            <a:lvl1pPr algn="ctr">
              <a:defRPr b="0" i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Insert picture. This is an optional cover slide that has a large visual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" y="3117743"/>
            <a:ext cx="3752975" cy="1044730"/>
          </a:xfrm>
          <a:prstGeom prst="rect">
            <a:avLst/>
          </a:prstGeom>
          <a:solidFill>
            <a:srgbClr val="0070CD">
              <a:alpha val="80000"/>
            </a:srgbClr>
          </a:solidFill>
        </p:spPr>
        <p:txBody>
          <a:bodyPr lIns="320544" rIns="160272" anchor="ctr" anchorCtr="0"/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1011826"/>
            <a:ext cx="3752975" cy="2105914"/>
          </a:xfrm>
          <a:solidFill>
            <a:srgbClr val="77BC1F">
              <a:alpha val="80000"/>
            </a:srgbClr>
          </a:solidFill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proposal title&gt;</a:t>
            </a:r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23397" y="6301333"/>
            <a:ext cx="3559352" cy="26291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&lt;Insert confidentiality statement&gt;</a:t>
            </a:r>
            <a:endParaRPr lang="en-GB" dirty="0"/>
          </a:p>
        </p:txBody>
      </p:sp>
      <p:pic>
        <p:nvPicPr>
          <p:cNvPr id="22" name="Picture 21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9" y="5357105"/>
            <a:ext cx="2517957" cy="1067595"/>
          </a:xfrm>
          <a:prstGeom prst="rect">
            <a:avLst/>
          </a:prstGeom>
        </p:spPr>
      </p:pic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053180" y="5742443"/>
            <a:ext cx="3977830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/>
              <a:t>&lt;Insert Author or Prepared by &gt;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299135" y="5687225"/>
            <a:ext cx="1502135" cy="375274"/>
          </a:xfrm>
        </p:spPr>
        <p:txBody>
          <a:bodyPr lIns="0"/>
          <a:lstStyle>
            <a:lvl1pPr algn="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&lt;Insert date&gt;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37721" y="6398773"/>
            <a:ext cx="1293032" cy="165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8" rIns="80137" bIns="4006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5404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bode.NEXANT\Pictures\Shutterstock\shutterstock_352437077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/>
          <a:stretch/>
        </p:blipFill>
        <p:spPr bwMode="auto">
          <a:xfrm>
            <a:off x="0" y="0"/>
            <a:ext cx="9144000" cy="563447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239" y="2952605"/>
            <a:ext cx="5867399" cy="1298734"/>
          </a:xfrm>
          <a:solidFill>
            <a:schemeClr val="accent2"/>
          </a:solidFill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&lt;Insert headline&gt;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239" y="4251338"/>
            <a:ext cx="5867399" cy="712537"/>
          </a:xfrm>
          <a:solidFill>
            <a:schemeClr val="tx2"/>
          </a:solidFill>
        </p:spPr>
        <p:txBody>
          <a:bodyPr/>
          <a:lstStyle>
            <a:lvl1pPr marL="0" indent="0" algn="l">
              <a:buNone/>
              <a:defRPr b="0">
                <a:solidFill>
                  <a:srgbClr val="FFFFFF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&lt;Insert subtitle&gt;</a:t>
            </a:r>
            <a:endParaRPr lang="en-US" dirty="0"/>
          </a:p>
        </p:txBody>
      </p:sp>
      <p:pic>
        <p:nvPicPr>
          <p:cNvPr id="7" name="Picture 6" descr="Nexant_Tagline_Logo_PNG_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6" y="5649048"/>
            <a:ext cx="2517957" cy="106759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3967" y="6244472"/>
            <a:ext cx="2118616" cy="472171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&lt;Insert date&gt;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61299" y="5750882"/>
            <a:ext cx="5792476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buNone/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 smtClean="0"/>
              <a:t>&lt;Insert Author or Prepared by &gt;</a:t>
            </a:r>
          </a:p>
        </p:txBody>
      </p:sp>
    </p:spTree>
    <p:extLst>
      <p:ext uri="{BB962C8B-B14F-4D97-AF65-F5344CB8AC3E}">
        <p14:creationId xmlns:p14="http://schemas.microsoft.com/office/powerpoint/2010/main" val="34994024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7880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2042826"/>
            <a:ext cx="9146716" cy="2506938"/>
          </a:xfrm>
          <a:prstGeom prst="rect">
            <a:avLst/>
          </a:prstGeom>
          <a:solidFill>
            <a:srgbClr val="7B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699"/>
            <a:ext cx="5694895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600" b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 of slide&gt;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5" y="381031"/>
            <a:ext cx="2517957" cy="106759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3" y="3492855"/>
            <a:ext cx="4503855" cy="644935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2374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6023795" y="1313817"/>
            <a:ext cx="2663005" cy="4811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313817"/>
            <a:ext cx="5436692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 with comments on right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35376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6023795" y="1636873"/>
            <a:ext cx="2663005" cy="44883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636332"/>
            <a:ext cx="5436692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 with comments on right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5436692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023794" y="1282637"/>
            <a:ext cx="2654656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9156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3251261" y="1313817"/>
            <a:ext cx="5435539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313817"/>
            <a:ext cx="2659678" cy="4811454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Content with comments on left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286779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3251261" y="1636332"/>
            <a:ext cx="5435539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636332"/>
            <a:ext cx="2659678" cy="448894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Content with comments on left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40020" y="1282636"/>
            <a:ext cx="2670543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251261" y="1282637"/>
            <a:ext cx="5427189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3209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Three Columns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>
          <a:xfrm>
            <a:off x="450883" y="1313818"/>
            <a:ext cx="2659678" cy="481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>
          <a:xfrm>
            <a:off x="3238653" y="1313818"/>
            <a:ext cx="2659678" cy="481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6026423" y="1313818"/>
            <a:ext cx="2659678" cy="481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9993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Columns with theme / category boxes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636874"/>
            <a:ext cx="2659678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3234828" y="1636874"/>
            <a:ext cx="2659678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018772" y="1636874"/>
            <a:ext cx="2659678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2659678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Theme 1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3241294" y="1282637"/>
            <a:ext cx="2659678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Theme 2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018772" y="1282637"/>
            <a:ext cx="2659678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Theme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906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2042826"/>
            <a:ext cx="9146716" cy="2506938"/>
          </a:xfrm>
          <a:prstGeom prst="rect">
            <a:avLst/>
          </a:prstGeom>
          <a:solidFill>
            <a:srgbClr val="7B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699"/>
            <a:ext cx="5694895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600" b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&lt;Insert title of slide&gt;</a:t>
            </a:r>
            <a:endParaRPr lang="en-GB" noProof="0" dirty="0"/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5" y="381031"/>
            <a:ext cx="2517957" cy="106759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3" y="3492855"/>
            <a:ext cx="4503855" cy="644935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subtitle here&gt;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1231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Columns with phase / process chevrons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636874"/>
            <a:ext cx="2659678" cy="4488397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3234828" y="1636874"/>
            <a:ext cx="2659678" cy="4488397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018772" y="1636874"/>
            <a:ext cx="2659678" cy="4488397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2659678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3241294" y="1282637"/>
            <a:ext cx="2659678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018772" y="1282637"/>
            <a:ext cx="2659678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Phase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6797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 with theme / category boxes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636874"/>
            <a:ext cx="3989516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4688116" y="1636874"/>
            <a:ext cx="3990334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3989516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Theme 1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688116" y="1282637"/>
            <a:ext cx="3990334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Theme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7648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 no content title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330398"/>
            <a:ext cx="3989516" cy="4794873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4688116" y="1330398"/>
            <a:ext cx="3990334" cy="4794873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1520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4151859"/>
            <a:ext cx="8235915" cy="210312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rows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9235" y="3797831"/>
            <a:ext cx="8224969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50886" y="1570614"/>
            <a:ext cx="8235914" cy="210312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450884" y="1216378"/>
            <a:ext cx="823591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0294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4465320" y="4378571"/>
            <a:ext cx="4221479" cy="1746699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4378362"/>
            <a:ext cx="3877275" cy="17469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 with comments below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9236" y="4024334"/>
            <a:ext cx="3872122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465319" y="4024335"/>
            <a:ext cx="4221482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50886" y="1570615"/>
            <a:ext cx="8235914" cy="236668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450884" y="1216378"/>
            <a:ext cx="823591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3326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5044965"/>
            <a:ext cx="8235915" cy="121001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 with comments below, no content tile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50886" y="1570613"/>
            <a:ext cx="8235914" cy="330093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143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7044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with Footer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487436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0020" y="6357038"/>
            <a:ext cx="7716650" cy="364206"/>
          </a:xfr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062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039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6023795" y="1313817"/>
            <a:ext cx="2663005" cy="4811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313817"/>
            <a:ext cx="5436692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 with comments on right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079308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0886" y="1627076"/>
            <a:ext cx="2602040" cy="4810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22" tIns="63122" rIns="63122" bIns="63122" rtlCol="0" anchor="ctr"/>
          <a:lstStyle/>
          <a:p>
            <a:pPr algn="ctr"/>
            <a:endParaRPr lang="ru-RU" dirty="0" err="1" smtClean="0">
              <a:solidFill>
                <a:srgbClr val="0070CD"/>
              </a:solidFill>
              <a:cs typeface="Arial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630868" y="1887110"/>
            <a:ext cx="2257107" cy="4353726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1000" b="0">
                <a:solidFill>
                  <a:srgbClr val="0070CD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157806" indent="0">
              <a:buNone/>
              <a:defRPr b="0">
                <a:solidFill>
                  <a:schemeClr val="bg1"/>
                </a:solidFill>
              </a:defRPr>
            </a:lvl4pPr>
            <a:lvl5pPr marL="315612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Nexant, Inc.</a:t>
            </a:r>
            <a:br>
              <a:rPr lang="en-US" noProof="0" dirty="0" smtClean="0"/>
            </a:br>
            <a:r>
              <a:rPr lang="en-US" noProof="0" dirty="0" smtClean="0"/>
              <a:t>101 Second St, Suite 1000</a:t>
            </a:r>
            <a:br>
              <a:rPr lang="en-US" noProof="0" dirty="0" smtClean="0"/>
            </a:br>
            <a:r>
              <a:rPr lang="en-US" noProof="0" dirty="0" smtClean="0"/>
              <a:t>San Francisco, CA 94105</a:t>
            </a:r>
            <a:br>
              <a:rPr lang="en-US" noProof="0" dirty="0" smtClean="0"/>
            </a:br>
            <a:r>
              <a:rPr lang="en-US" noProof="0" dirty="0" smtClean="0"/>
              <a:t>415-369-1000</a:t>
            </a:r>
          </a:p>
        </p:txBody>
      </p:sp>
      <p:pic>
        <p:nvPicPr>
          <p:cNvPr id="18" name="Picture 17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5" y="318594"/>
            <a:ext cx="2732351" cy="11584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36593" y="1702676"/>
            <a:ext cx="5350207" cy="32444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0117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23C4-CC2D-4018-BA00-1DA5C8FFBF90}" type="slidenum">
              <a:rPr lang="en-US">
                <a:solidFill>
                  <a:srgbClr val="0070C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36134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0304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only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3178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defRPr sz="1600" i="0" baseline="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94100" y="6400800"/>
            <a:ext cx="1951038" cy="201613"/>
          </a:xfrm>
        </p:spPr>
        <p:txBody>
          <a:bodyPr/>
          <a:lstStyle>
            <a:lvl1pPr algn="ctr">
              <a:defRPr sz="1200" i="1"/>
            </a:lvl1pPr>
          </a:lstStyle>
          <a:p>
            <a:pPr>
              <a:defRPr/>
            </a:pPr>
            <a:r>
              <a:rPr lang="en-US" dirty="0">
                <a:solidFill>
                  <a:srgbClr val="0070CD"/>
                </a:solidFill>
              </a:rPr>
              <a:t>Page </a:t>
            </a:r>
            <a:fld id="{D8D417DF-031B-4D40-8BB1-49981ECAE5B0}" type="slidenum">
              <a:rPr lang="en-US">
                <a:solidFill>
                  <a:srgbClr val="0070C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6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33525"/>
            <a:ext cx="4152900" cy="4772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33525"/>
            <a:ext cx="4152900" cy="4772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D958-6395-4ECC-8E70-219E00D07292}" type="slidenum">
              <a:rPr lang="en-US">
                <a:solidFill>
                  <a:srgbClr val="0070C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76041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9144000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852" y="4199"/>
            <a:ext cx="4099547" cy="605916"/>
          </a:xfrm>
          <a:solidFill>
            <a:srgbClr val="77BC1F">
              <a:alpha val="91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25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</p:spTree>
    <p:extLst>
      <p:ext uri="{BB962C8B-B14F-4D97-AF65-F5344CB8AC3E}">
        <p14:creationId xmlns:p14="http://schemas.microsoft.com/office/powerpoint/2010/main" val="7127783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6023795" y="1636873"/>
            <a:ext cx="2663005" cy="44883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636332"/>
            <a:ext cx="5436692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 with comments on right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5436692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023794" y="1282637"/>
            <a:ext cx="2654656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83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3251261" y="1313817"/>
            <a:ext cx="5435539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313817"/>
            <a:ext cx="2659678" cy="4811454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Content with comments on left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85695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3251261" y="1636332"/>
            <a:ext cx="5435539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636332"/>
            <a:ext cx="2659678" cy="448894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Content with comments on left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40020" y="1282636"/>
            <a:ext cx="2670543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251261" y="1282637"/>
            <a:ext cx="5427189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769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Three Columns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>
          <a:xfrm>
            <a:off x="450883" y="1313818"/>
            <a:ext cx="2659678" cy="481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>
          <a:xfrm>
            <a:off x="3238653" y="1313818"/>
            <a:ext cx="2659678" cy="481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6026423" y="1313818"/>
            <a:ext cx="2659678" cy="4812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768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Columns with theme / category boxes (Click to edit)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&lt;Insert section title if required&gt;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636874"/>
            <a:ext cx="2659678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3234828" y="1636874"/>
            <a:ext cx="2659678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018772" y="1636874"/>
            <a:ext cx="2659678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2659678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Theme 1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3241294" y="1282637"/>
            <a:ext cx="2659678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Theme 2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018772" y="1282637"/>
            <a:ext cx="2659678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 smtClean="0"/>
              <a:t>Theme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693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85" y="522568"/>
            <a:ext cx="8235915" cy="676706"/>
          </a:xfrm>
          <a:prstGeom prst="rect">
            <a:avLst/>
          </a:prstGeom>
        </p:spPr>
        <p:txBody>
          <a:bodyPr vert="horz" lIns="0" tIns="45715" rIns="91428" bIns="45715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85" y="1313817"/>
            <a:ext cx="8235915" cy="4525963"/>
          </a:xfrm>
          <a:prstGeom prst="rect">
            <a:avLst/>
          </a:prstGeom>
        </p:spPr>
        <p:txBody>
          <a:bodyPr vert="horz" lIns="0" tIns="45715" rIns="91428" bIns="45715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1" y="-3384"/>
            <a:ext cx="1472386" cy="56792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40020" y="6357038"/>
            <a:ext cx="7716650" cy="36420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 lIns="80165" tIns="40083" rIns="80165" bIns="40083" anchor="ctr"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5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9" r:id="rId3"/>
    <p:sldLayoutId id="2147483676" r:id="rId4"/>
    <p:sldLayoutId id="2147483683" r:id="rId5"/>
    <p:sldLayoutId id="2147483682" r:id="rId6"/>
    <p:sldLayoutId id="2147483684" r:id="rId7"/>
    <p:sldLayoutId id="2147483671" r:id="rId8"/>
    <p:sldLayoutId id="2147483677" r:id="rId9"/>
    <p:sldLayoutId id="2147483679" r:id="rId10"/>
    <p:sldLayoutId id="2147483680" r:id="rId11"/>
    <p:sldLayoutId id="2147483681" r:id="rId12"/>
    <p:sldLayoutId id="2147483667" r:id="rId13"/>
    <p:sldLayoutId id="2147483668" r:id="rId14"/>
    <p:sldLayoutId id="2147483673" r:id="rId15"/>
    <p:sldLayoutId id="2147483674" r:id="rId16"/>
    <p:sldLayoutId id="2147483675" r:id="rId17"/>
    <p:sldLayoutId id="2147483666" r:id="rId18"/>
    <p:sldLayoutId id="2147483685" r:id="rId19"/>
    <p:sldLayoutId id="2147483713" r:id="rId20"/>
  </p:sldLayoutIdLst>
  <p:transition>
    <p:fade/>
  </p:transition>
  <p:hf hdr="0" dt="0"/>
  <p:txStyles>
    <p:titleStyle>
      <a:lvl1pPr algn="l" defTabSz="457144" rtl="0" eaLnBrk="1" latinLnBrk="0" hangingPunct="1">
        <a:lnSpc>
          <a:spcPct val="1000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0517" indent="-250517" algn="l" defTabSz="457144" rtl="0" eaLnBrk="1" latinLnBrk="0" hangingPunct="1">
        <a:lnSpc>
          <a:spcPct val="120000"/>
        </a:lnSpc>
        <a:spcBef>
          <a:spcPct val="20000"/>
        </a:spcBef>
        <a:spcAft>
          <a:spcPts val="263"/>
        </a:spcAft>
        <a:buClr>
          <a:schemeClr val="accent2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400827" indent="-200414" algn="l" defTabSz="457144" rtl="0" eaLnBrk="1" latinLnBrk="0" hangingPunct="1">
        <a:lnSpc>
          <a:spcPct val="130000"/>
        </a:lnSpc>
        <a:spcBef>
          <a:spcPts val="32"/>
        </a:spcBef>
        <a:spcAft>
          <a:spcPts val="263"/>
        </a:spcAft>
        <a:buClr>
          <a:schemeClr val="accent3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01034" indent="-150310" algn="l" defTabSz="457144" rtl="0" eaLnBrk="1" latinLnBrk="0" hangingPunct="1">
        <a:lnSpc>
          <a:spcPct val="110000"/>
        </a:lnSpc>
        <a:spcBef>
          <a:spcPts val="526"/>
        </a:spcBef>
        <a:spcAft>
          <a:spcPts val="263"/>
        </a:spcAft>
        <a:buClr>
          <a:schemeClr val="accent5"/>
        </a:buClr>
        <a:buSzPct val="100000"/>
        <a:buFont typeface="Arial" panose="020B0604020202020204" pitchFamily="34" charset="0"/>
        <a:buChar char="−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701448" indent="-200414" algn="l" defTabSz="457144" rtl="0" eaLnBrk="1" latinLnBrk="0" hangingPunct="1">
        <a:lnSpc>
          <a:spcPct val="110000"/>
        </a:lnSpc>
        <a:spcBef>
          <a:spcPts val="526"/>
        </a:spcBef>
        <a:spcAft>
          <a:spcPts val="263"/>
        </a:spcAft>
        <a:buClr>
          <a:schemeClr val="accent5"/>
        </a:buClr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51758" indent="-200414" algn="l" defTabSz="457144" rtl="0" eaLnBrk="1" latinLnBrk="0" hangingPunct="1">
        <a:lnSpc>
          <a:spcPct val="110000"/>
        </a:lnSpc>
        <a:spcBef>
          <a:spcPts val="526"/>
        </a:spcBef>
        <a:spcAft>
          <a:spcPts val="263"/>
        </a:spcAft>
        <a:buClr>
          <a:schemeClr val="accent5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673390" indent="-160331" algn="l" defTabSz="457144" rtl="0" eaLnBrk="1" latinLnBrk="0" hangingPunct="1">
        <a:lnSpc>
          <a:spcPct val="110000"/>
        </a:lnSpc>
        <a:spcBef>
          <a:spcPts val="526"/>
        </a:spcBef>
        <a:spcAft>
          <a:spcPts val="0"/>
        </a:spcAft>
        <a:buClr>
          <a:schemeClr val="accent5"/>
        </a:buClr>
        <a:buFont typeface="Lucida Grande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6pPr>
      <a:lvl7pPr marL="887832" indent="-150310" algn="l" defTabSz="457144" rtl="0" eaLnBrk="1" latinLnBrk="0" hangingPunct="1">
        <a:lnSpc>
          <a:spcPct val="110000"/>
        </a:lnSpc>
        <a:spcBef>
          <a:spcPts val="526"/>
        </a:spcBef>
        <a:buClr>
          <a:schemeClr val="accent5"/>
        </a:buClr>
        <a:buFont typeface="Lucida Grande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85" y="522568"/>
            <a:ext cx="8235915" cy="676706"/>
          </a:xfrm>
          <a:prstGeom prst="rect">
            <a:avLst/>
          </a:prstGeom>
        </p:spPr>
        <p:txBody>
          <a:bodyPr vert="horz" lIns="0" tIns="45715" rIns="91428" bIns="45715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85" y="1313817"/>
            <a:ext cx="8235915" cy="4525963"/>
          </a:xfrm>
          <a:prstGeom prst="rect">
            <a:avLst/>
          </a:prstGeom>
        </p:spPr>
        <p:txBody>
          <a:bodyPr vert="horz" lIns="0" tIns="45715" rIns="91428" bIns="45715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1" y="-3384"/>
            <a:ext cx="1472386" cy="56792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40020" y="6357038"/>
            <a:ext cx="7716650" cy="36420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 lIns="80165" tIns="40083" rIns="80165" bIns="40083" anchor="ctr"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</p:sldLayoutIdLst>
  <p:transition>
    <p:fade/>
  </p:transition>
  <p:hf hdr="0" dt="0"/>
  <p:txStyles>
    <p:titleStyle>
      <a:lvl1pPr algn="l" defTabSz="457144" rtl="0" eaLnBrk="1" latinLnBrk="0" hangingPunct="1">
        <a:lnSpc>
          <a:spcPct val="1000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0517" indent="-250517" algn="l" defTabSz="457144" rtl="0" eaLnBrk="1" latinLnBrk="0" hangingPunct="1">
        <a:lnSpc>
          <a:spcPct val="120000"/>
        </a:lnSpc>
        <a:spcBef>
          <a:spcPct val="20000"/>
        </a:spcBef>
        <a:spcAft>
          <a:spcPts val="263"/>
        </a:spcAft>
        <a:buClr>
          <a:schemeClr val="accent2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400827" indent="-200414" algn="l" defTabSz="457144" rtl="0" eaLnBrk="1" latinLnBrk="0" hangingPunct="1">
        <a:lnSpc>
          <a:spcPct val="130000"/>
        </a:lnSpc>
        <a:spcBef>
          <a:spcPts val="32"/>
        </a:spcBef>
        <a:spcAft>
          <a:spcPts val="263"/>
        </a:spcAft>
        <a:buClr>
          <a:schemeClr val="accent3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01034" indent="-150310" algn="l" defTabSz="457144" rtl="0" eaLnBrk="1" latinLnBrk="0" hangingPunct="1">
        <a:lnSpc>
          <a:spcPct val="110000"/>
        </a:lnSpc>
        <a:spcBef>
          <a:spcPts val="526"/>
        </a:spcBef>
        <a:spcAft>
          <a:spcPts val="263"/>
        </a:spcAft>
        <a:buClr>
          <a:schemeClr val="accent5"/>
        </a:buClr>
        <a:buSzPct val="100000"/>
        <a:buFont typeface="Arial" panose="020B0604020202020204" pitchFamily="34" charset="0"/>
        <a:buChar char="−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701448" indent="-200414" algn="l" defTabSz="457144" rtl="0" eaLnBrk="1" latinLnBrk="0" hangingPunct="1">
        <a:lnSpc>
          <a:spcPct val="110000"/>
        </a:lnSpc>
        <a:spcBef>
          <a:spcPts val="526"/>
        </a:spcBef>
        <a:spcAft>
          <a:spcPts val="263"/>
        </a:spcAft>
        <a:buClr>
          <a:schemeClr val="accent5"/>
        </a:buClr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51758" indent="-200414" algn="l" defTabSz="457144" rtl="0" eaLnBrk="1" latinLnBrk="0" hangingPunct="1">
        <a:lnSpc>
          <a:spcPct val="110000"/>
        </a:lnSpc>
        <a:spcBef>
          <a:spcPts val="526"/>
        </a:spcBef>
        <a:spcAft>
          <a:spcPts val="263"/>
        </a:spcAft>
        <a:buClr>
          <a:schemeClr val="accent5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673390" indent="-160331" algn="l" defTabSz="457144" rtl="0" eaLnBrk="1" latinLnBrk="0" hangingPunct="1">
        <a:lnSpc>
          <a:spcPct val="110000"/>
        </a:lnSpc>
        <a:spcBef>
          <a:spcPts val="526"/>
        </a:spcBef>
        <a:spcAft>
          <a:spcPts val="0"/>
        </a:spcAft>
        <a:buClr>
          <a:schemeClr val="accent5"/>
        </a:buClr>
        <a:buFont typeface="Lucida Grande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6pPr>
      <a:lvl7pPr marL="887832" indent="-150310" algn="l" defTabSz="457144" rtl="0" eaLnBrk="1" latinLnBrk="0" hangingPunct="1">
        <a:lnSpc>
          <a:spcPct val="110000"/>
        </a:lnSpc>
        <a:spcBef>
          <a:spcPts val="526"/>
        </a:spcBef>
        <a:buClr>
          <a:schemeClr val="accent5"/>
        </a:buClr>
        <a:buFont typeface="Lucida Grande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Potter@nexant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9239" y="2952605"/>
            <a:ext cx="7024511" cy="1298734"/>
          </a:xfrm>
          <a:solidFill>
            <a:srgbClr val="77BC1F">
              <a:alpha val="69804"/>
            </a:srgbClr>
          </a:solidFill>
        </p:spPr>
        <p:txBody>
          <a:bodyPr lIns="91440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FFFF"/>
                </a:solidFill>
                <a:latin typeface="Open Sans"/>
                <a:cs typeface="Open Sans"/>
              </a:rPr>
              <a:t>SCE </a:t>
            </a:r>
            <a:r>
              <a:rPr lang="en-US" sz="2400" b="1" dirty="0" smtClean="0">
                <a:solidFill>
                  <a:srgbClr val="FFFFFF"/>
                </a:solidFill>
                <a:latin typeface="Open Sans"/>
                <a:cs typeface="Open Sans"/>
              </a:rPr>
              <a:t>Smart Energy Program: </a:t>
            </a:r>
            <a:br>
              <a:rPr lang="en-US" sz="2400" b="1" dirty="0" smtClean="0">
                <a:solidFill>
                  <a:srgbClr val="FFFFFF"/>
                </a:solidFill>
                <a:latin typeface="Open Sans"/>
                <a:cs typeface="Open Sans"/>
              </a:rPr>
            </a:br>
            <a:r>
              <a:rPr lang="en-US" sz="2400" b="1" dirty="0" smtClean="0">
                <a:solidFill>
                  <a:srgbClr val="FFFFFF"/>
                </a:solidFill>
                <a:latin typeface="Open Sans"/>
                <a:cs typeface="Open Sans"/>
              </a:rPr>
              <a:t>2018 </a:t>
            </a:r>
            <a:r>
              <a:rPr lang="en-US" sz="2400" b="1" dirty="0">
                <a:solidFill>
                  <a:srgbClr val="FFFFFF"/>
                </a:solidFill>
                <a:latin typeface="Open Sans"/>
                <a:cs typeface="Open Sans"/>
              </a:rPr>
              <a:t>Load Impact Evaluation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2957" y="6244472"/>
            <a:ext cx="2118616" cy="472171"/>
          </a:xfrm>
        </p:spPr>
        <p:txBody>
          <a:bodyPr>
            <a:normAutofit/>
          </a:bodyPr>
          <a:lstStyle/>
          <a:p>
            <a:r>
              <a:rPr lang="en-US" dirty="0" smtClean="0"/>
              <a:t>April 26, 2019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9239" y="4251338"/>
            <a:ext cx="7024511" cy="712537"/>
          </a:xfrm>
          <a:solidFill>
            <a:srgbClr val="0070CD">
              <a:alpha val="69804"/>
            </a:srgbClr>
          </a:solidFill>
        </p:spPr>
        <p:txBody>
          <a:bodyPr/>
          <a:lstStyle/>
          <a:p>
            <a:r>
              <a:rPr lang="en-US" dirty="0" smtClean="0"/>
              <a:t>DRMEC Workshop on the 2019 Load Impact Protocol (LIP) Report Annual Filing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14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customer load impacts – SCE 1-in-2 and 1-in-10 Weather Conditions (kW)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1B19-B4A2-4E32-8393-CF7EF8A8C14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493388"/>
              </p:ext>
            </p:extLst>
          </p:nvPr>
        </p:nvGraphicFramePr>
        <p:xfrm>
          <a:off x="661010" y="1377785"/>
          <a:ext cx="7733843" cy="1321347"/>
        </p:xfrm>
        <a:graphic>
          <a:graphicData uri="http://schemas.openxmlformats.org/drawingml/2006/table">
            <a:tbl>
              <a:tblPr/>
              <a:tblGrid>
                <a:gridCol w="1888730"/>
                <a:gridCol w="954304"/>
                <a:gridCol w="954304"/>
                <a:gridCol w="954304"/>
                <a:gridCol w="954304"/>
                <a:gridCol w="1073593"/>
                <a:gridCol w="954304"/>
              </a:tblGrid>
              <a:tr h="2561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SCE Weather Year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Month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5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June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July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August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September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October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</a:tr>
              <a:tr h="26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1-in-2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0.45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0.50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0.53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0.66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0.60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0.59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1-in-10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0.69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0.64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0.66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0.73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0.79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0.65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50884" y="3353298"/>
            <a:ext cx="8235915" cy="676706"/>
          </a:xfrm>
          <a:prstGeom prst="rect">
            <a:avLst/>
          </a:prstGeom>
        </p:spPr>
        <p:txBody>
          <a:bodyPr vert="horz" lIns="0" tIns="45715" rIns="91428" bIns="45715" rtlCol="0" anchor="b">
            <a:noAutofit/>
          </a:bodyPr>
          <a:lstStyle>
            <a:lvl1pPr algn="l" defTabSz="457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Aggregate load impacts – SCE 1-in-2 and 1-in-10 Weather Conditions (MW) – 2019 Enrollment</a:t>
            </a:r>
            <a:endParaRPr lang="en-US" dirty="0"/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674602"/>
              </p:ext>
            </p:extLst>
          </p:nvPr>
        </p:nvGraphicFramePr>
        <p:xfrm>
          <a:off x="661010" y="4713117"/>
          <a:ext cx="7733842" cy="1248695"/>
        </p:xfrm>
        <a:graphic>
          <a:graphicData uri="http://schemas.openxmlformats.org/drawingml/2006/table">
            <a:tbl>
              <a:tblPr/>
              <a:tblGrid>
                <a:gridCol w="1888730"/>
                <a:gridCol w="954304"/>
                <a:gridCol w="954304"/>
                <a:gridCol w="954304"/>
                <a:gridCol w="954304"/>
                <a:gridCol w="1073592"/>
                <a:gridCol w="954304"/>
              </a:tblGrid>
              <a:tr h="25096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SCE Weather Year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Month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June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July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August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September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October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</a:tr>
              <a:tr h="250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1-in-2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28.54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31.58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33.94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42.13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37.81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37.21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1-in-10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43.63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40.55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42.15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46.42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50.22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41.38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278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Event Day Aggregate Impacts for SCE 1-in-10 Weather Conditions (MW)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1B19-B4A2-4E32-8393-CF7EF8A8C14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224951"/>
              </p:ext>
            </p:extLst>
          </p:nvPr>
        </p:nvGraphicFramePr>
        <p:xfrm>
          <a:off x="963901" y="1515980"/>
          <a:ext cx="7399187" cy="433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2054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PY 2017 ex ante load impacts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smtClean="0"/>
              <a:t>per customer </a:t>
            </a:r>
            <a:r>
              <a:rPr lang="en-US" dirty="0"/>
              <a:t>i</a:t>
            </a:r>
            <a:r>
              <a:rPr lang="en-US" dirty="0" smtClean="0"/>
              <a:t>mpacts for SCE 1-in-10 Weather Conditions </a:t>
            </a:r>
            <a:r>
              <a:rPr lang="en-US" dirty="0"/>
              <a:t>(kW)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1B19-B4A2-4E32-8393-CF7EF8A8C14E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0885" y="1112379"/>
            <a:ext cx="8235915" cy="4712688"/>
          </a:xfrm>
          <a:prstGeom prst="rect">
            <a:avLst/>
          </a:prstGeom>
        </p:spPr>
        <p:txBody>
          <a:bodyPr/>
          <a:lstStyle/>
          <a:p>
            <a:endParaRPr lang="en-US" sz="2000" b="1" dirty="0" smtClean="0">
              <a:solidFill>
                <a:schemeClr val="accent4"/>
              </a:solidFill>
            </a:endParaRPr>
          </a:p>
          <a:p>
            <a:r>
              <a:rPr lang="en-US" sz="2000" b="1" dirty="0" smtClean="0">
                <a:solidFill>
                  <a:schemeClr val="accent4"/>
                </a:solidFill>
              </a:rPr>
              <a:t>The PY 2017 evaluation estimated SEP as capable of delivering 163 MW on a SCE 1-in-10 September peak day</a:t>
            </a:r>
          </a:p>
          <a:p>
            <a:r>
              <a:rPr lang="en-US" sz="2000" b="1" dirty="0" smtClean="0">
                <a:solidFill>
                  <a:schemeClr val="accent4"/>
                </a:solidFill>
              </a:rPr>
              <a:t>The PY 2018 evaluation estimated </a:t>
            </a:r>
            <a:r>
              <a:rPr lang="en-US" sz="2000" b="1" dirty="0" smtClean="0">
                <a:solidFill>
                  <a:schemeClr val="accent4"/>
                </a:solidFill>
              </a:rPr>
              <a:t>153 </a:t>
            </a:r>
            <a:r>
              <a:rPr lang="en-US" sz="2000" b="1" dirty="0" smtClean="0">
                <a:solidFill>
                  <a:schemeClr val="accent4"/>
                </a:solidFill>
              </a:rPr>
              <a:t>MW for the same scenario</a:t>
            </a:r>
          </a:p>
          <a:p>
            <a:r>
              <a:rPr lang="en-US" sz="2000" b="1" dirty="0" smtClean="0">
                <a:solidFill>
                  <a:schemeClr val="accent4"/>
                </a:solidFill>
              </a:rPr>
              <a:t>The difference reflects the net effect of three changes:</a:t>
            </a: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RA window </a:t>
            </a:r>
            <a:r>
              <a:rPr lang="en-US" b="1" dirty="0" smtClean="0">
                <a:solidFill>
                  <a:schemeClr val="accent4"/>
                </a:solidFill>
              </a:rPr>
              <a:t>change 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Enrollment forecast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New PY 2018 ex post data </a:t>
            </a:r>
            <a:endParaRPr lang="en-US" b="1" dirty="0">
              <a:solidFill>
                <a:schemeClr val="accent4"/>
              </a:solidFill>
            </a:endParaRPr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04761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moving the summer RA window later in the day, there’s more load to shed (example here is SCE 1-in-10) :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 Window 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1B19-B4A2-4E32-8393-CF7EF8A8C14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839597"/>
              </p:ext>
            </p:extLst>
          </p:nvPr>
        </p:nvGraphicFramePr>
        <p:xfrm>
          <a:off x="249419" y="2258769"/>
          <a:ext cx="5415109" cy="351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82314"/>
              </p:ext>
            </p:extLst>
          </p:nvPr>
        </p:nvGraphicFramePr>
        <p:xfrm>
          <a:off x="5819672" y="2748010"/>
          <a:ext cx="3104310" cy="2859523"/>
        </p:xfrm>
        <a:graphic>
          <a:graphicData uri="http://schemas.openxmlformats.org/drawingml/2006/table">
            <a:tbl>
              <a:tblPr/>
              <a:tblGrid>
                <a:gridCol w="1139464"/>
                <a:gridCol w="1183290"/>
                <a:gridCol w="781556"/>
              </a:tblGrid>
              <a:tr h="2135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Avg. Customer kW Impact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Previous RA Window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Current RA Window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Avg. Hour in RA Window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499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and New Information Changes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1B19-B4A2-4E32-8393-CF7EF8A8C14E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0885" y="1112379"/>
            <a:ext cx="4143693" cy="3696688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The PY 2017 evaluation projected</a:t>
            </a:r>
            <a:r>
              <a:rPr lang="en-US" sz="2000" b="1" dirty="0" smtClean="0">
                <a:solidFill>
                  <a:schemeClr val="accent2"/>
                </a:solidFill>
              </a:rPr>
              <a:t> 229,000 </a:t>
            </a:r>
            <a:r>
              <a:rPr lang="en-US" sz="2000" dirty="0" smtClean="0"/>
              <a:t>enrolled customers in 2028; the PY 2018 evaluation projects </a:t>
            </a:r>
            <a:r>
              <a:rPr lang="en-US" sz="2000" b="1" dirty="0" smtClean="0">
                <a:solidFill>
                  <a:schemeClr val="accent2"/>
                </a:solidFill>
              </a:rPr>
              <a:t>192,970</a:t>
            </a:r>
            <a:r>
              <a:rPr lang="en-US" sz="2000" dirty="0" smtClean="0"/>
              <a:t> enrolled customers in 2029.</a:t>
            </a:r>
          </a:p>
          <a:p>
            <a:r>
              <a:rPr lang="en-US" sz="2000" dirty="0" smtClean="0"/>
              <a:t>The PY 2018 events added impacts to the ex ante estimation dataset that were much cooler than the PY 2017 events – the new relationship was steeper (lower impacts at cooler temperatures and higher impacts at hotter temperatures)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492547" y="2232734"/>
            <a:ext cx="4651453" cy="30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17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0885" y="1112379"/>
            <a:ext cx="8189719" cy="4876866"/>
          </a:xfrm>
        </p:spPr>
        <p:txBody>
          <a:bodyPr/>
          <a:lstStyle/>
          <a:p>
            <a:r>
              <a:rPr lang="en-US" sz="2000" b="1" dirty="0"/>
              <a:t>SCE </a:t>
            </a:r>
            <a:r>
              <a:rPr lang="en-US" sz="2000" b="1" dirty="0" smtClean="0"/>
              <a:t>should conduct market </a:t>
            </a:r>
            <a:r>
              <a:rPr lang="en-US" sz="2000" b="1" dirty="0"/>
              <a:t>research to understand the characteristics, sentiments, and behaviors of new SEP </a:t>
            </a:r>
            <a:r>
              <a:rPr lang="en-US" sz="2000" b="1" dirty="0" smtClean="0"/>
              <a:t>customers:</a:t>
            </a:r>
          </a:p>
          <a:p>
            <a:pPr lvl="1"/>
            <a:r>
              <a:rPr lang="en-US" dirty="0" smtClean="0"/>
              <a:t>How are the characteristics, sentiments and behaviors of SEP participants changing over time?</a:t>
            </a:r>
            <a:endParaRPr lang="en-US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b="1" dirty="0" smtClean="0"/>
              <a:t>Call events under varying circumstances: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b="1" dirty="0" smtClean="0"/>
              <a:t>Variety of time periods: </a:t>
            </a:r>
            <a:r>
              <a:rPr lang="en-US" dirty="0" smtClean="0"/>
              <a:t>help establish relationship between load impacts and time of day, particularly during the new RA window.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b="1" dirty="0" smtClean="0"/>
              <a:t>Variety of weather conditions: </a:t>
            </a:r>
            <a:r>
              <a:rPr lang="en-US" dirty="0" smtClean="0"/>
              <a:t>calling events on cooler summer days will provide valuable data points for ex ante estimation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b="1" dirty="0" smtClean="0"/>
              <a:t>Vendors should provide override information: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Help identify conditions under which customers opt out of events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6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6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BD6FA6A-A86D-4D06-AFF9-1E656D8048A1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885" y="74680"/>
            <a:ext cx="8235915" cy="676706"/>
          </a:xfrm>
        </p:spPr>
        <p:txBody>
          <a:bodyPr/>
          <a:lstStyle/>
          <a:p>
            <a:r>
              <a:rPr lang="en-US" dirty="0" smtClean="0"/>
              <a:t>Recommendations and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5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" y="0"/>
            <a:ext cx="4749419" cy="1499362"/>
          </a:xfrm>
          <a:solidFill>
            <a:srgbClr val="77BC1F">
              <a:alpha val="80000"/>
            </a:srgbClr>
          </a:solidFill>
        </p:spPr>
        <p:txBody>
          <a:bodyPr/>
          <a:lstStyle/>
          <a:p>
            <a:r>
              <a:rPr lang="en-US" sz="4400" dirty="0"/>
              <a:t>Contact Us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2513" y="1608546"/>
            <a:ext cx="8087206" cy="4273641"/>
          </a:xfrm>
          <a:prstGeom prst="rect">
            <a:avLst/>
          </a:prstGeom>
        </p:spPr>
        <p:txBody>
          <a:bodyPr/>
          <a:lstStyle>
            <a:lvl1pPr marL="342900" indent="-342900" algn="l" defTabSz="995536" rtl="0" eaLnBrk="1" latinLnBrk="0" hangingPunct="1">
              <a:spcBef>
                <a:spcPts val="1200"/>
              </a:spcBef>
              <a:buClr>
                <a:srgbClr val="08187A"/>
              </a:buClr>
              <a:buSzPct val="100000"/>
              <a:buFont typeface="Wingdings" panose="05000000000000000000" pitchFamily="2" charset="2"/>
              <a:buChar char="§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798513" indent="-33655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1146175" indent="-231775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422400" indent="-179388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712913" indent="-179388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90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08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26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b="1" dirty="0"/>
              <a:t>Candice Potter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Principal, </a:t>
            </a:r>
            <a:r>
              <a:rPr lang="en-US" sz="2400" dirty="0"/>
              <a:t>Utility Services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CPotter@nexant.com</a:t>
            </a: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(415) 640-2955</a:t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371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6047" y="57184"/>
            <a:ext cx="2157954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086" y="1214872"/>
            <a:ext cx="8229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Smart Energy Program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overview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Ex post methodology 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Ex post results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Ex ante methodology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Ex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ante results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Conclusions and recommendations 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257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0885" y="936024"/>
            <a:ext cx="8189719" cy="495081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Load impacts are achieved through SCE-approved but customer-installed programmable </a:t>
            </a:r>
            <a:r>
              <a:rPr lang="en-US" sz="2000" dirty="0"/>
              <a:t>communicating </a:t>
            </a:r>
            <a:r>
              <a:rPr lang="en-US" sz="2000" dirty="0" smtClean="0"/>
              <a:t>thermostats (PCTs)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SEP events are called by SCE and dispatched by the PCT manufacturers by remotely raising participants’ cooling setpoints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Event length: 1-4 hours in duration between 11:00 AM and 8:00 PM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Availability: Non-holiday weekdays, year-round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Restrictions: No more than four hours of load control per day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Notification: PCT manufacturers are now given 20 minutes day-of notice, rather than day-ahead – precooling no longer feasible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Dual-enrollment: Customers are no longer permitted to dually enroll with SDP</a:t>
            </a:r>
          </a:p>
          <a:p>
            <a:r>
              <a:rPr lang="en-US" sz="2000" dirty="0" smtClean="0"/>
              <a:t>Customers receive sign-up and capacity payments as incentives to participate</a:t>
            </a:r>
          </a:p>
          <a:p>
            <a:pPr lvl="1"/>
            <a:r>
              <a:rPr lang="en-US" dirty="0" smtClean="0"/>
              <a:t>Incentives are paid as bill credits on June through September bills</a:t>
            </a:r>
          </a:p>
          <a:p>
            <a:pPr lvl="1"/>
            <a:r>
              <a:rPr lang="en-US" dirty="0" smtClean="0"/>
              <a:t>Energy payments are eliminated in 2019 but were in place through 2018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BD6FA6A-A86D-4D06-AFF9-1E656D8048A1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885" y="32"/>
            <a:ext cx="8235915" cy="676706"/>
          </a:xfrm>
        </p:spPr>
        <p:txBody>
          <a:bodyPr/>
          <a:lstStyle/>
          <a:p>
            <a:r>
              <a:rPr lang="en-US" dirty="0" smtClean="0"/>
              <a:t>Smart Energy Program (SEP)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2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2018 </a:t>
            </a:r>
            <a:r>
              <a:rPr lang="en-US" dirty="0" smtClean="0"/>
              <a:t>SEP Events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76617" y="1364060"/>
          <a:ext cx="7358151" cy="2125580"/>
        </p:xfrm>
        <a:graphic>
          <a:graphicData uri="http://schemas.openxmlformats.org/drawingml/2006/table">
            <a:tbl>
              <a:tblPr/>
              <a:tblGrid>
                <a:gridCol w="887496"/>
                <a:gridCol w="855223"/>
                <a:gridCol w="839087"/>
                <a:gridCol w="774543"/>
                <a:gridCol w="774543"/>
                <a:gridCol w="690701"/>
                <a:gridCol w="764583"/>
                <a:gridCol w="919566"/>
                <a:gridCol w="852409"/>
              </a:tblGrid>
              <a:tr h="796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Day of Week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Dispatch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Protocol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Event Start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Event Stop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Event Duration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Average Event Temp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(°F)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Heat Buildup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Avg.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12 AM to 5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PM</a:t>
                      </a:r>
                    </a:p>
                    <a:p>
                      <a:pPr marL="0" marR="0" lvl="0" indent="0" algn="ctr" defTabSz="457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(°F)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Number of Customers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6/8/2018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M&amp;E/Test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2:00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44,848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8/7/2018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Tuesday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Economic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4:00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48,748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9/13/2018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Economic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4:00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51,288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9/14/2018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Economic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4:00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51,344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9/20/2018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Economic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4:00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51,565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10/2/2018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Tuesday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Economic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6:00 PM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4:00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52,498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293812" y="3654426"/>
          <a:ext cx="6556376" cy="27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3701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85" y="231253"/>
            <a:ext cx="8235915" cy="676706"/>
          </a:xfrm>
        </p:spPr>
        <p:txBody>
          <a:bodyPr/>
          <a:lstStyle/>
          <a:p>
            <a:r>
              <a:rPr lang="en-US" dirty="0" smtClean="0"/>
              <a:t>Ex Post Methodology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9868" y="3375006"/>
            <a:ext cx="1285592" cy="32479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Cool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3452" y="3358873"/>
            <a:ext cx="1285592" cy="32479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Moderate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3563" y="3362209"/>
            <a:ext cx="1285592" cy="32479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High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40020" y="856099"/>
            <a:ext cx="8229600" cy="2514600"/>
          </a:xfrm>
        </p:spPr>
        <p:txBody>
          <a:bodyPr>
            <a:no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atched control group selected based on 15 proxy days close in temperature to actual event days</a:t>
            </a:r>
          </a:p>
          <a:p>
            <a:pPr lvl="1"/>
            <a:r>
              <a:rPr lang="en-US" sz="1600" dirty="0" smtClean="0"/>
              <a:t>Each customer was matched for hot, moderate, and cold event days</a:t>
            </a:r>
          </a:p>
          <a:p>
            <a:r>
              <a:rPr lang="en-US" sz="1600" dirty="0"/>
              <a:t>Propensity score matching was performed </a:t>
            </a:r>
            <a:r>
              <a:rPr lang="en-US" sz="1600" dirty="0" smtClean="0"/>
              <a:t>to select control groups</a:t>
            </a:r>
          </a:p>
          <a:p>
            <a:r>
              <a:rPr lang="en-US" sz="1600" dirty="0" smtClean="0"/>
              <a:t>Each participant was matched to a non-participant in the same Abank and with the same CARE status</a:t>
            </a:r>
          </a:p>
          <a:p>
            <a:r>
              <a:rPr lang="en-US" sz="1600" dirty="0"/>
              <a:t>Used difference-in-differences fixed effects regression </a:t>
            </a:r>
            <a:r>
              <a:rPr lang="en-US" sz="1600" dirty="0" smtClean="0"/>
              <a:t>model to estimate impacts</a:t>
            </a:r>
            <a:endParaRPr lang="en-US" sz="1600" dirty="0"/>
          </a:p>
          <a:p>
            <a:endParaRPr lang="en-US" sz="13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4" y="3837041"/>
            <a:ext cx="2888605" cy="21236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323" y="3843390"/>
            <a:ext cx="2888292" cy="21172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677" y="3856091"/>
            <a:ext cx="2899894" cy="21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23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17" y="-193287"/>
            <a:ext cx="8235915" cy="676706"/>
          </a:xfrm>
        </p:spPr>
        <p:txBody>
          <a:bodyPr/>
          <a:lstStyle/>
          <a:p>
            <a:r>
              <a:rPr lang="en-US" dirty="0" smtClean="0"/>
              <a:t>2018 Ex Post Impacts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862796"/>
              </p:ext>
            </p:extLst>
          </p:nvPr>
        </p:nvGraphicFramePr>
        <p:xfrm>
          <a:off x="399436" y="430200"/>
          <a:ext cx="8245598" cy="3808259"/>
        </p:xfrm>
        <a:graphic>
          <a:graphicData uri="http://schemas.openxmlformats.org/drawingml/2006/table">
            <a:tbl>
              <a:tblPr/>
              <a:tblGrid>
                <a:gridCol w="1220349"/>
                <a:gridCol w="939998"/>
                <a:gridCol w="874033"/>
                <a:gridCol w="874033"/>
                <a:gridCol w="824560"/>
                <a:gridCol w="808069"/>
                <a:gridCol w="808069"/>
                <a:gridCol w="989472"/>
                <a:gridCol w="907015"/>
              </a:tblGrid>
              <a:tr h="14585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Event 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Number of Customers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Heat Buildup Avg. 12 AM to 5 PM</a:t>
                      </a:r>
                    </a:p>
                    <a:p>
                      <a:pPr marL="0" marR="0" lvl="0" indent="0" algn="ctr" defTabSz="457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(°F)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Avg. Reference Load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Avg. Load w/ DR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Avg. Load Impact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Load Impact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Snapback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Aggregate Load Impact (MW)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4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*6/8/2018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44,848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9/20/2018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51,565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9/13/2018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51,288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52,498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9/14/2018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51,344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8/7/2018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48,748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Event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51,089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5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Average Event</a:t>
                      </a:r>
                      <a:r>
                        <a:rPr lang="en-US" sz="1600" b="1" i="0" u="none" strike="noStrike" baseline="0" dirty="0" smtClean="0">
                          <a:solidFill>
                            <a:srgbClr val="92D050"/>
                          </a:solidFill>
                          <a:effectLst/>
                          <a:latin typeface="Calibri"/>
                        </a:rPr>
                        <a:t> Day</a:t>
                      </a:r>
                      <a:endParaRPr lang="en-US" sz="1600" b="1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88" y="4238461"/>
            <a:ext cx="5624914" cy="2483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6582" y="4785905"/>
            <a:ext cx="1949128" cy="1388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Calibri"/>
              </a:rPr>
              <a:t>*6/8 </a:t>
            </a:r>
            <a:r>
              <a:rPr lang="en-US" sz="1400" dirty="0" smtClean="0">
                <a:solidFill>
                  <a:schemeClr val="tx2"/>
                </a:solidFill>
                <a:latin typeface="Calibri"/>
              </a:rPr>
              <a:t>TEST EVENT </a:t>
            </a:r>
            <a:r>
              <a:rPr lang="en-US" sz="1400" dirty="0">
                <a:solidFill>
                  <a:schemeClr val="tx2"/>
                </a:solidFill>
                <a:latin typeface="Calibri"/>
              </a:rPr>
              <a:t>NOT INCLUDED IN AVERAGE EVENT CALCULATON 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2634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3050" y="-193287"/>
            <a:ext cx="8235915" cy="676706"/>
          </a:xfrm>
        </p:spPr>
        <p:txBody>
          <a:bodyPr/>
          <a:lstStyle/>
          <a:p>
            <a:r>
              <a:rPr lang="en-US" dirty="0" smtClean="0"/>
              <a:t>2018 vs. 2017 Ex Post Impacts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645244" y="763015"/>
            <a:ext cx="2426328" cy="5275938"/>
          </a:xfrm>
          <a:prstGeom prst="rect">
            <a:avLst/>
          </a:prstGeom>
        </p:spPr>
        <p:txBody>
          <a:bodyPr vert="horz" lIns="0" tIns="45715" rIns="91428" bIns="45715" rtlCol="0">
            <a:normAutofit fontScale="62500" lnSpcReduction="20000"/>
          </a:bodyPr>
          <a:lstStyle>
            <a:lvl1pPr marL="250517" indent="-250517" algn="l" defTabSz="457144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263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1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0827" indent="-200414" algn="l" defTabSz="457144" rtl="0" eaLnBrk="1" latinLnBrk="0" hangingPunct="1">
              <a:lnSpc>
                <a:spcPct val="130000"/>
              </a:lnSpc>
              <a:spcBef>
                <a:spcPts val="32"/>
              </a:spcBef>
              <a:spcAft>
                <a:spcPts val="263"/>
              </a:spcAft>
              <a:buClr>
                <a:schemeClr val="accent3"/>
              </a:buClr>
              <a:buFont typeface="Arial" panose="020B0604020202020204" pitchFamily="34" charset="0"/>
              <a:buChar char="−"/>
              <a:defRPr sz="1800" kern="1200">
                <a:solidFill>
                  <a:srgbClr val="464749"/>
                </a:solidFill>
                <a:latin typeface="Arial"/>
                <a:ea typeface="+mn-ea"/>
                <a:cs typeface="Arial"/>
              </a:defRPr>
            </a:lvl2pPr>
            <a:lvl3pPr marL="501034" indent="-150310" algn="l" defTabSz="457144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263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01448" indent="-200414" algn="l" defTabSz="457144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263"/>
              </a:spcAft>
              <a:buClr>
                <a:schemeClr val="accent5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51758" indent="-200414" algn="l" defTabSz="457144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263"/>
              </a:spcAft>
              <a:buClr>
                <a:schemeClr val="accent5"/>
              </a:buClr>
              <a:buFont typeface="Arial" panose="020B0604020202020204" pitchFamily="34" charset="0"/>
              <a:buChar char="-"/>
              <a:tabLst/>
              <a:defRPr sz="12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390" indent="-160331" algn="l" defTabSz="457144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832" indent="-150310" algn="l" defTabSz="457144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8576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 performed nearly identically in 2018 vs. 2017…</a:t>
            </a:r>
          </a:p>
          <a:p>
            <a:pPr lvl="1"/>
            <a:r>
              <a:rPr lang="en-US" dirty="0" smtClean="0"/>
              <a:t>Same % load reduction</a:t>
            </a:r>
          </a:p>
          <a:p>
            <a:pPr lvl="1"/>
            <a:r>
              <a:rPr lang="en-US" dirty="0" smtClean="0"/>
              <a:t>Same MW</a:t>
            </a:r>
          </a:p>
          <a:p>
            <a:pPr lvl="1"/>
            <a:endParaRPr lang="en-US" dirty="0"/>
          </a:p>
          <a:p>
            <a:r>
              <a:rPr lang="en-US" dirty="0" smtClean="0"/>
              <a:t>… However, that is despite a large increase in the number of enrolled customers</a:t>
            </a:r>
          </a:p>
          <a:p>
            <a:endParaRPr lang="en-US" dirty="0"/>
          </a:p>
          <a:p>
            <a:r>
              <a:rPr lang="en-US" dirty="0" smtClean="0"/>
              <a:t>2018 SEP events were much cooler on average than 2017</a:t>
            </a:r>
          </a:p>
          <a:p>
            <a:pPr lvl="1"/>
            <a:r>
              <a:rPr lang="en-US" dirty="0" smtClean="0"/>
              <a:t>Mean17 of 75.4 vs 81.4 </a:t>
            </a:r>
            <a:r>
              <a:rPr lang="en-US" dirty="0" smtClean="0">
                <a:solidFill>
                  <a:schemeClr val="tx1"/>
                </a:solidFill>
              </a:rPr>
              <a:t>(°F)</a:t>
            </a:r>
          </a:p>
          <a:p>
            <a:pPr marL="200413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Cooler temperatures lead to lower reference loads and lower load impacts</a:t>
            </a:r>
          </a:p>
          <a:p>
            <a:pPr lvl="1"/>
            <a:r>
              <a:rPr lang="en-US" dirty="0" smtClean="0"/>
              <a:t>Ref. load 1.50 kW vs. 2.31 kW</a:t>
            </a:r>
          </a:p>
          <a:p>
            <a:pPr lvl="1"/>
            <a:r>
              <a:rPr lang="en-US" dirty="0" smtClean="0"/>
              <a:t>Load imp. 0.42 kW vs. 0.64 kW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79103" y="584438"/>
          <a:ext cx="6350000" cy="2203450"/>
        </p:xfrm>
        <a:graphic>
          <a:graphicData uri="http://schemas.openxmlformats.org/drawingml/2006/table">
            <a:tbl>
              <a:tblPr/>
              <a:tblGrid>
                <a:gridCol w="939800"/>
                <a:gridCol w="723900"/>
                <a:gridCol w="673100"/>
                <a:gridCol w="673100"/>
                <a:gridCol w="635000"/>
                <a:gridCol w="622300"/>
                <a:gridCol w="622300"/>
                <a:gridCol w="762000"/>
                <a:gridCol w="698500"/>
              </a:tblGrid>
              <a:tr h="730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Event 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Number of Customers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Heat Buildup Avg. 12 AM to 5 PM</a:t>
                      </a:r>
                    </a:p>
                    <a:p>
                      <a:pPr marL="0" marR="0" lvl="0" indent="0" algn="ctr" defTabSz="457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(°F)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Avg. Reference Load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Avg. Load w/ DR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Avg. Load Impact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Load Impact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Snapback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Aggregate Load Impact (MW)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*6/8/2018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44,848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9/20/2018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51,565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9/13/2018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51,288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52,498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9/14/2018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51,344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8/7/2018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48,748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Event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51,089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*6/8 EVENT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NOT INCLUDED IN AVERAGE EVENT CALCULATON 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9103" y="3072090"/>
          <a:ext cx="6350000" cy="3676650"/>
        </p:xfrm>
        <a:graphic>
          <a:graphicData uri="http://schemas.openxmlformats.org/drawingml/2006/table">
            <a:tbl>
              <a:tblPr/>
              <a:tblGrid>
                <a:gridCol w="939800"/>
                <a:gridCol w="723900"/>
                <a:gridCol w="673100"/>
                <a:gridCol w="673100"/>
                <a:gridCol w="635000"/>
                <a:gridCol w="622300"/>
                <a:gridCol w="622300"/>
                <a:gridCol w="762000"/>
                <a:gridCol w="698500"/>
              </a:tblGrid>
              <a:tr h="730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Event 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Number of Customers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Heat Buildup Avg. 12 AM to 5 PM</a:t>
                      </a:r>
                    </a:p>
                    <a:p>
                      <a:pPr marL="0" marR="0" lvl="0" indent="0" algn="ctr" defTabSz="457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(°F)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Avg. Reference Load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Avg. Load w/ DR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Avg. Load Impact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Load Impact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Snapback (kW)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Aggregate Load Impact (MW)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7/31/2017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36,066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6/19/2017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31,036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6/21/2017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25,965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9/5/2017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39,141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6/20/2017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31,231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7/6/2017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32,792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8/1/2017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30,333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8/28/2017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32,515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8/2/2017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35,408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8/3/2017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36,460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8/29/2017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38,953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7/7/2017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32,916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8/30/2017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39,031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8/31/2017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37,160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9/1/2017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32,799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87.8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Avg. 2017 Event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34,120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7712" y="274926"/>
            <a:ext cx="3120402" cy="309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2018 Ex Post Summary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712" y="2762578"/>
            <a:ext cx="3120402" cy="309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2017 Ex Post Summary </a:t>
            </a:r>
          </a:p>
        </p:txBody>
      </p:sp>
    </p:spTree>
    <p:extLst>
      <p:ext uri="{BB962C8B-B14F-4D97-AF65-F5344CB8AC3E}">
        <p14:creationId xmlns:p14="http://schemas.microsoft.com/office/powerpoint/2010/main" val="235055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86" y="125597"/>
            <a:ext cx="8235915" cy="676706"/>
          </a:xfrm>
        </p:spPr>
        <p:txBody>
          <a:bodyPr/>
          <a:lstStyle/>
          <a:p>
            <a:r>
              <a:rPr lang="en-US" dirty="0" smtClean="0"/>
              <a:t>Ex Ante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06" y="716096"/>
            <a:ext cx="8772911" cy="6005379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92D050"/>
                </a:solidFill>
              </a:rPr>
              <a:t>Enrollment </a:t>
            </a:r>
            <a:r>
              <a:rPr lang="en-US" sz="1800" dirty="0" smtClean="0"/>
              <a:t>expected to increase from 52,795 in October 2018 to 192,970 in 2029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evaluation specifically projects load impacts expected to be observed during the resource adequacy (RA) window</a:t>
            </a:r>
          </a:p>
          <a:p>
            <a:pPr lvl="1"/>
            <a:r>
              <a:rPr lang="en-US" dirty="0" smtClean="0"/>
              <a:t>The summer RA window has shifted from 1-6 </a:t>
            </a:r>
            <a:r>
              <a:rPr lang="en-US" dirty="0"/>
              <a:t>PM to </a:t>
            </a:r>
            <a:r>
              <a:rPr lang="en-US" b="1" dirty="0">
                <a:solidFill>
                  <a:srgbClr val="92D050"/>
                </a:solidFill>
              </a:rPr>
              <a:t>4-9 </a:t>
            </a:r>
            <a:r>
              <a:rPr lang="en-US" b="1" dirty="0" smtClean="0">
                <a:solidFill>
                  <a:srgbClr val="92D050"/>
                </a:solidFill>
              </a:rPr>
              <a:t>PM</a:t>
            </a:r>
          </a:p>
          <a:p>
            <a:pPr lvl="1"/>
            <a:r>
              <a:rPr lang="en-US" dirty="0" smtClean="0"/>
              <a:t>The winter RA window is remains unchanged at </a:t>
            </a:r>
            <a:r>
              <a:rPr lang="en-US" b="1" dirty="0">
                <a:solidFill>
                  <a:srgbClr val="92D050"/>
                </a:solidFill>
              </a:rPr>
              <a:t>4-9 PM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00413" lvl="1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634-D4C4-46CF-8F25-A16644C94BF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424544"/>
              </p:ext>
            </p:extLst>
          </p:nvPr>
        </p:nvGraphicFramePr>
        <p:xfrm>
          <a:off x="2442832" y="1551326"/>
          <a:ext cx="4703275" cy="236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44530"/>
              </p:ext>
            </p:extLst>
          </p:nvPr>
        </p:nvGraphicFramePr>
        <p:xfrm>
          <a:off x="1312146" y="5240631"/>
          <a:ext cx="7045029" cy="1229201"/>
        </p:xfrm>
        <a:graphic>
          <a:graphicData uri="http://schemas.openxmlformats.org/drawingml/2006/table">
            <a:tbl>
              <a:tblPr/>
              <a:tblGrid>
                <a:gridCol w="2699181"/>
                <a:gridCol w="543231"/>
                <a:gridCol w="543231"/>
                <a:gridCol w="543231"/>
                <a:gridCol w="543231"/>
                <a:gridCol w="543231"/>
                <a:gridCol w="543231"/>
                <a:gridCol w="543231"/>
                <a:gridCol w="543231"/>
              </a:tblGrid>
              <a:tr h="2392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RA Window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Hour Ending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47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Previous RA Window (Apr - Oct)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Previous RA Window (Nov - Mar)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Current RA Window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109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35915" cy="676706"/>
          </a:xfrm>
        </p:spPr>
        <p:txBody>
          <a:bodyPr/>
          <a:lstStyle/>
          <a:p>
            <a:r>
              <a:rPr lang="en-US" dirty="0" smtClean="0"/>
              <a:t>Ex </a:t>
            </a:r>
            <a:r>
              <a:rPr lang="en-US" dirty="0"/>
              <a:t>P</a:t>
            </a:r>
            <a:r>
              <a:rPr lang="en-US" dirty="0" smtClean="0"/>
              <a:t>ost </a:t>
            </a:r>
            <a:r>
              <a:rPr lang="en-US" dirty="0"/>
              <a:t>L</a:t>
            </a:r>
            <a:r>
              <a:rPr lang="en-US" dirty="0" smtClean="0"/>
              <a:t>oad Impacts vs. Weather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74251" y="1249101"/>
            <a:ext cx="8238591" cy="4811454"/>
          </a:xfrm>
          <a:prstGeom prst="rect">
            <a:avLst/>
          </a:prstGeom>
        </p:spPr>
        <p:txBody>
          <a:bodyPr vert="horz" lIns="0" tIns="45715" rIns="91428" bIns="45715" rtlCol="0">
            <a:normAutofit/>
          </a:bodyPr>
          <a:lstStyle>
            <a:lvl1pPr marL="250517" indent="-250517" algn="l" defTabSz="457144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263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1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0827" indent="-200414" algn="l" defTabSz="457144" rtl="0" eaLnBrk="1" latinLnBrk="0" hangingPunct="1">
              <a:lnSpc>
                <a:spcPct val="130000"/>
              </a:lnSpc>
              <a:spcBef>
                <a:spcPts val="32"/>
              </a:spcBef>
              <a:spcAft>
                <a:spcPts val="263"/>
              </a:spcAft>
              <a:buClr>
                <a:schemeClr val="accent3"/>
              </a:buClr>
              <a:buFont typeface="Arial" panose="020B0604020202020204" pitchFamily="34" charset="0"/>
              <a:buChar char="−"/>
              <a:defRPr sz="1800" kern="1200">
                <a:solidFill>
                  <a:srgbClr val="464749"/>
                </a:solidFill>
                <a:latin typeface="Arial"/>
                <a:ea typeface="+mn-ea"/>
                <a:cs typeface="Arial"/>
              </a:defRPr>
            </a:lvl2pPr>
            <a:lvl3pPr marL="501034" indent="-150310" algn="l" defTabSz="457144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263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01448" indent="-200414" algn="l" defTabSz="457144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263"/>
              </a:spcAft>
              <a:buClr>
                <a:schemeClr val="accent5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51758" indent="-200414" algn="l" defTabSz="457144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263"/>
              </a:spcAft>
              <a:buClr>
                <a:schemeClr val="accent5"/>
              </a:buClr>
              <a:buFont typeface="Arial" panose="020B0604020202020204" pitchFamily="34" charset="0"/>
              <a:buChar char="-"/>
              <a:tabLst/>
              <a:defRPr sz="12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390" indent="-160331" algn="l" defTabSz="457144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832" indent="-150310" algn="l" defTabSz="457144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8576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1B19-B4A2-4E32-8393-CF7EF8A8C14E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886" y="4308618"/>
            <a:ext cx="8473096" cy="2819400"/>
          </a:xfrm>
          <a:prstGeom prst="rect">
            <a:avLst/>
          </a:prstGeom>
        </p:spPr>
        <p:txBody>
          <a:bodyPr vert="horz" lIns="0" tIns="45715" rIns="91428" bIns="45715" rtlCol="0" anchor="ctr">
            <a:noAutofit/>
          </a:bodyPr>
          <a:lstStyle>
            <a:lvl1pPr algn="l" defTabSz="457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rgbClr val="77BC1F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We estimate ex ante load impacts for each hour as a function of heat buildup</a:t>
            </a:r>
          </a:p>
          <a:p>
            <a:pPr marL="285750" indent="-285750">
              <a:buClr>
                <a:srgbClr val="77BC1F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We note a behavioral component unique to SEP that we don’t see in SCE’s direct load control program (SDP):</a:t>
            </a:r>
          </a:p>
          <a:p>
            <a:pPr marL="628594" lvl="1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>
                <a:latin typeface="+mn-lt"/>
              </a:rPr>
              <a:t>ownward trend in </a:t>
            </a:r>
            <a:r>
              <a:rPr lang="en-US" sz="1600" b="1" dirty="0" smtClean="0">
                <a:latin typeface="+mn-lt"/>
              </a:rPr>
              <a:t>magnitude</a:t>
            </a:r>
            <a:r>
              <a:rPr lang="en-US" sz="1600" dirty="0" smtClean="0">
                <a:latin typeface="+mn-lt"/>
              </a:rPr>
              <a:t> across the four event hours</a:t>
            </a:r>
          </a:p>
          <a:p>
            <a:pPr marL="628594" lvl="1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>
                <a:latin typeface="+mn-lt"/>
              </a:rPr>
              <a:t>ownward trend in </a:t>
            </a:r>
            <a:r>
              <a:rPr lang="en-US" sz="1600" b="1" dirty="0" smtClean="0">
                <a:latin typeface="+mn-lt"/>
              </a:rPr>
              <a:t>weather responsiveness </a:t>
            </a:r>
            <a:r>
              <a:rPr lang="en-US" sz="1600" dirty="0" smtClean="0">
                <a:latin typeface="+mn-lt"/>
              </a:rPr>
              <a:t>across the four event hours</a:t>
            </a:r>
          </a:p>
          <a:p>
            <a:pPr marL="342900" indent="-342900">
              <a:buClr>
                <a:srgbClr val="77BC1F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vent fatigue, potentially occupancy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?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SDP does not show this strong an effect and they would be likely be subject to the same occupancy patterns.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806279" y="714079"/>
            <a:ext cx="5537756" cy="40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75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Nexant_PP">
      <a:dk1>
        <a:srgbClr val="464749"/>
      </a:dk1>
      <a:lt1>
        <a:sysClr val="window" lastClr="FFFFFF"/>
      </a:lt1>
      <a:dk2>
        <a:srgbClr val="0070CD"/>
      </a:dk2>
      <a:lt2>
        <a:srgbClr val="C7C9CB"/>
      </a:lt2>
      <a:accent1>
        <a:srgbClr val="0070CD"/>
      </a:accent1>
      <a:accent2>
        <a:srgbClr val="77BC1F"/>
      </a:accent2>
      <a:accent3>
        <a:srgbClr val="FB9E4C"/>
      </a:accent3>
      <a:accent4>
        <a:srgbClr val="5A5B5E"/>
      </a:accent4>
      <a:accent5>
        <a:srgbClr val="818386"/>
      </a:accent5>
      <a:accent6>
        <a:srgbClr val="FB9E4C"/>
      </a:accent6>
      <a:hlink>
        <a:srgbClr val="77BC1F"/>
      </a:hlink>
      <a:folHlink>
        <a:srgbClr val="77BC1F"/>
      </a:folHlink>
    </a:clrScheme>
    <a:fontScheme name="Nexa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Nexant PowerPoint Template">
  <a:themeElements>
    <a:clrScheme name="Nexant_PP">
      <a:dk1>
        <a:srgbClr val="464749"/>
      </a:dk1>
      <a:lt1>
        <a:sysClr val="window" lastClr="FFFFFF"/>
      </a:lt1>
      <a:dk2>
        <a:srgbClr val="0070CD"/>
      </a:dk2>
      <a:lt2>
        <a:srgbClr val="C7C9CB"/>
      </a:lt2>
      <a:accent1>
        <a:srgbClr val="0070CD"/>
      </a:accent1>
      <a:accent2>
        <a:srgbClr val="77BC1F"/>
      </a:accent2>
      <a:accent3>
        <a:srgbClr val="FB9E4C"/>
      </a:accent3>
      <a:accent4>
        <a:srgbClr val="5A5B5E"/>
      </a:accent4>
      <a:accent5>
        <a:srgbClr val="818386"/>
      </a:accent5>
      <a:accent6>
        <a:srgbClr val="FB9E4C"/>
      </a:accent6>
      <a:hlink>
        <a:srgbClr val="77BC1F"/>
      </a:hlink>
      <a:folHlink>
        <a:srgbClr val="77BC1F"/>
      </a:folHlink>
    </a:clrScheme>
    <a:fontScheme name="Nexa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8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20846</TotalTime>
  <Words>1688</Words>
  <Application>Microsoft Office PowerPoint</Application>
  <PresentationFormat>Letter Paper (8.5x11 in)</PresentationFormat>
  <Paragraphs>615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Lucida Grande</vt:lpstr>
      <vt:lpstr>Open Sans</vt:lpstr>
      <vt:lpstr>Wingdings</vt:lpstr>
      <vt:lpstr>Blank</vt:lpstr>
      <vt:lpstr>Nexant PowerPoint Template</vt:lpstr>
      <vt:lpstr>SCE Smart Energy Program:  2018 Load Impact Evaluation</vt:lpstr>
      <vt:lpstr>Agenda</vt:lpstr>
      <vt:lpstr>Smart Energy Program (SEP) Description</vt:lpstr>
      <vt:lpstr>Summary of 2018 SEP Events</vt:lpstr>
      <vt:lpstr>Ex Post Methodology</vt:lpstr>
      <vt:lpstr>2018 Ex Post Impacts </vt:lpstr>
      <vt:lpstr>2018 vs. 2017 Ex Post Impacts </vt:lpstr>
      <vt:lpstr>Ex Ante Assumptions</vt:lpstr>
      <vt:lpstr>Ex Post Load Impacts vs. Weather </vt:lpstr>
      <vt:lpstr>Per customer load impacts – SCE 1-in-2 and 1-in-10 Weather Conditions (kW)</vt:lpstr>
      <vt:lpstr>Typical Event Day Aggregate Impacts for SCE 1-in-10 Weather Conditions (MW)</vt:lpstr>
      <vt:lpstr>Comparison to PY 2017 ex ante load impacts – per customer impacts for SCE 1-in-10 Weather Conditions (kW)</vt:lpstr>
      <vt:lpstr>RA Window Change</vt:lpstr>
      <vt:lpstr>Enrollment and New Information Changes</vt:lpstr>
      <vt:lpstr>Recommendations and Conclusions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Lemarchand, Alana</dc:creator>
  <cp:lastModifiedBy>Potter, Candice</cp:lastModifiedBy>
  <cp:revision>219</cp:revision>
  <cp:lastPrinted>2016-05-02T19:00:22Z</cp:lastPrinted>
  <dcterms:created xsi:type="dcterms:W3CDTF">2015-01-21T23:24:51Z</dcterms:created>
  <dcterms:modified xsi:type="dcterms:W3CDTF">2019-04-25T16:34:35Z</dcterms:modified>
</cp:coreProperties>
</file>