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463" r:id="rId3"/>
    <p:sldId id="477" r:id="rId4"/>
    <p:sldId id="500" r:id="rId5"/>
    <p:sldId id="529" r:id="rId6"/>
    <p:sldId id="531" r:id="rId7"/>
    <p:sldId id="532" r:id="rId8"/>
    <p:sldId id="504" r:id="rId9"/>
    <p:sldId id="533" r:id="rId10"/>
    <p:sldId id="524" r:id="rId11"/>
    <p:sldId id="502" r:id="rId12"/>
    <p:sldId id="503" r:id="rId13"/>
    <p:sldId id="495" r:id="rId14"/>
    <p:sldId id="514" r:id="rId15"/>
    <p:sldId id="517" r:id="rId16"/>
    <p:sldId id="525" r:id="rId17"/>
    <p:sldId id="526" r:id="rId18"/>
    <p:sldId id="518" r:id="rId19"/>
    <p:sldId id="528" r:id="rId20"/>
    <p:sldId id="527" r:id="rId21"/>
    <p:sldId id="437" r:id="rId22"/>
  </p:sldIdLst>
  <p:sldSz cx="9144000" cy="6858000" type="screen4x3"/>
  <p:notesSz cx="68580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3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577"/>
    <a:srgbClr val="700000"/>
    <a:srgbClr val="800000"/>
    <a:srgbClr val="820019"/>
    <a:srgbClr val="F3FAFF"/>
    <a:srgbClr val="FFCC00"/>
    <a:srgbClr val="93D6FF"/>
    <a:srgbClr val="FFFF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974" autoAdjust="0"/>
    <p:restoredTop sz="86412" autoAdjust="0"/>
  </p:normalViewPr>
  <p:slideViewPr>
    <p:cSldViewPr>
      <p:cViewPr varScale="1">
        <p:scale>
          <a:sx n="115" d="100"/>
          <a:sy n="115" d="100"/>
        </p:scale>
        <p:origin x="1433" y="34"/>
      </p:cViewPr>
      <p:guideLst>
        <p:guide orient="horz" pos="1152"/>
        <p:guide pos="384"/>
      </p:guideLst>
    </p:cSldViewPr>
  </p:slideViewPr>
  <p:outlineViewPr>
    <p:cViewPr>
      <p:scale>
        <a:sx n="33" d="100"/>
        <a:sy n="33" d="100"/>
      </p:scale>
      <p:origin x="0" y="-2097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194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DB6655-F43D-40DF-84F7-287DBABED8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5876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8FFEEAE-FBDB-4FB6-8A60-3C391A1797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14224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1BCD0-E911-4A7F-88B1-5F993A1309D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409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FEEAE-FBDB-4FB6-8A60-3C391A17979D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076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FEEAE-FBDB-4FB6-8A60-3C391A17979D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4875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April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472C6-F0AC-438B-A4FA-93F2088BFF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777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April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99FB8-FBFF-4667-ACA1-89C79DDA2D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514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795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795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April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3152B9-2089-4557-8F41-26B93A85E6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9537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986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103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April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810000" y="64198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E328AE1-8B89-4A79-BFB5-9F9FA3CFD0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232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81D46EEC-54E5-44A1-836E-787664100850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4347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April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EA41B1-39D9-43EE-BFA7-6D97E2B456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0673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86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986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April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0B88A3-14C4-408F-956C-BB72B12E4D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123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April 2019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EF5915-ECA5-4D6A-9E20-472371BF4F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45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April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FA2DB7-877A-48F9-981A-1A0E81A030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19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April 2019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7B197E-116B-4419-9DC0-4CC9F25798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8797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April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21376A-F91E-4E8B-AF17-BC2D0889E3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37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April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06A2F2-996F-4583-BEB4-6F4AEFB964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506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986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`Fifth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103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000066"/>
                </a:solidFill>
              </a:defRPr>
            </a:lvl1pPr>
          </a:lstStyle>
          <a:p>
            <a:r>
              <a:rPr lang="en-US" altLang="en-US"/>
              <a:t>April 2019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0" y="64198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66"/>
                </a:solidFill>
              </a:defRPr>
            </a:lvl1pPr>
          </a:lstStyle>
          <a:p>
            <a:fld id="{CB29F59B-25D2-4948-9FB6-7B0EE5277DD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2" name="Picture 8" descr="ca_energy_consulti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6581775"/>
            <a:ext cx="914400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99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0" y="6562725"/>
            <a:ext cx="9144000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44" name="Picture 20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1346200"/>
            <a:ext cx="9148763" cy="7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000" b="1" kern="1200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800000"/>
        </a:buClr>
        <a:buSzPct val="55000"/>
        <a:buFont typeface="Wingdings" panose="05000000000000000000" pitchFamily="2" charset="2"/>
        <a:buChar char="q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85000"/>
        </a:lnSpc>
        <a:spcBef>
          <a:spcPct val="20000"/>
        </a:spcBef>
        <a:spcAft>
          <a:spcPct val="0"/>
        </a:spcAft>
        <a:buClr>
          <a:srgbClr val="820019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85000"/>
        </a:lnSpc>
        <a:spcBef>
          <a:spcPct val="20000"/>
        </a:spcBef>
        <a:spcAft>
          <a:spcPct val="0"/>
        </a:spcAft>
        <a:buClr>
          <a:srgbClr val="820019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820019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820019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mtclark@CAEnergy.comdghansen@CAEnergy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1600200"/>
            <a:ext cx="6553200" cy="2000250"/>
          </a:xfrm>
        </p:spPr>
        <p:txBody>
          <a:bodyPr anchor="ctr"/>
          <a:lstStyle/>
          <a:p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Load Impact Evaluation:</a:t>
            </a:r>
            <a:b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i="1" dirty="0">
                <a:latin typeface="Calibri" panose="020F0502020204030204" pitchFamily="34" charset="0"/>
                <a:cs typeface="Calibri" panose="020F0502020204030204" pitchFamily="34" charset="0"/>
              </a:rPr>
              <a:t>Base Interruptible Program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038600"/>
            <a:ext cx="7162800" cy="24384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 Hansen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Mike Clark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Nick Crowley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Christensen Associates Energy Consulting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n-US" altLang="en-US" sz="2000" b="1" dirty="0">
              <a:solidFill>
                <a:srgbClr val="00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sz="20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DRMEC Spring Workshop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n-US" altLang="en-US" sz="2000" b="1" dirty="0">
              <a:solidFill>
                <a:srgbClr val="00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sz="2000" b="1" i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April 26, 2019</a:t>
            </a:r>
          </a:p>
        </p:txBody>
      </p:sp>
      <p:grpSp>
        <p:nvGrpSpPr>
          <p:cNvPr id="2055" name="Group 7"/>
          <p:cNvGrpSpPr>
            <a:grpSpLocks/>
          </p:cNvGrpSpPr>
          <p:nvPr/>
        </p:nvGrpSpPr>
        <p:grpSpPr bwMode="auto">
          <a:xfrm>
            <a:off x="533400" y="685800"/>
            <a:ext cx="1981200" cy="2895600"/>
            <a:chOff x="0" y="0"/>
            <a:chExt cx="1521" cy="2400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521" cy="19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8A2B6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80808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80808"/>
                    </a:outerShdw>
                  </a:effectLst>
                </a14:hiddenEffects>
              </a:ext>
            </a:extLst>
          </p:spPr>
        </p:pic>
        <p:pic>
          <p:nvPicPr>
            <p:cNvPr id="2053" name="Picture 5" descr="ca_energy_consulti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55"/>
              <a:ext cx="1521" cy="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99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0" y="3814763"/>
            <a:ext cx="9144000" cy="0"/>
          </a:xfrm>
          <a:prstGeom prst="line">
            <a:avLst/>
          </a:prstGeom>
          <a:noFill/>
          <a:ln w="76200">
            <a:solidFill>
              <a:srgbClr val="00007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April 2019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472C6-F0AC-438B-A4FA-93F2088BFF9E}" type="slidenum">
              <a:rPr lang="en-US" alt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</a:t>
            </a:fld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</a:t>
            </a:r>
            <a:r>
              <a:rPr lang="en-US" altLang="en-US" i="1" dirty="0"/>
              <a:t>Ex-post</a:t>
            </a:r>
            <a:r>
              <a:rPr lang="en-US" altLang="en-US" dirty="0"/>
              <a:t> Load Impacts:</a:t>
            </a:r>
            <a:br>
              <a:rPr lang="en-US" altLang="en-US" dirty="0"/>
            </a:br>
            <a:r>
              <a:rPr lang="en-US" altLang="en-US" sz="3600" i="1" dirty="0"/>
              <a:t>SDG&amp;E August 9</a:t>
            </a:r>
            <a:r>
              <a:rPr lang="en-US" altLang="en-US" sz="3600" i="1" baseline="30000" dirty="0"/>
              <a:t>th</a:t>
            </a:r>
            <a:r>
              <a:rPr lang="en-US" altLang="en-US" sz="3600" i="1" dirty="0"/>
              <a:t> Event</a:t>
            </a:r>
            <a:endParaRPr lang="en-US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5B155E-C98A-40D7-BD0D-E325EBEF3E2A}"/>
              </a:ext>
            </a:extLst>
          </p:cNvPr>
          <p:cNvSpPr txBox="1"/>
          <p:nvPr/>
        </p:nvSpPr>
        <p:spPr>
          <a:xfrm>
            <a:off x="6096000" y="1981200"/>
            <a:ext cx="3048000" cy="3070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Event from 12:00 to 4:00 p.m.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3 enrolled customers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Avg. Ref. Load = 1.6 MW 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Avg. Load Impact = 1.1 MW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FSL = 0.34 MW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% Load Impact = 73%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FSL Achievement = 94%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Reference load drops during event hours, so there’s little need for customer response by the later event hours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44E50C-989D-4000-AD47-15F7EB9EA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828800"/>
            <a:ext cx="6146257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469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4. </a:t>
            </a:r>
            <a:r>
              <a:rPr lang="en-US" altLang="en-US" i="1" dirty="0"/>
              <a:t>Ex-ante</a:t>
            </a:r>
            <a:r>
              <a:rPr lang="en-US" altLang="en-US" dirty="0"/>
              <a:t> Methodology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5054600"/>
          </a:xfrm>
        </p:spPr>
        <p:txBody>
          <a:bodyPr/>
          <a:lstStyle/>
          <a:p>
            <a:r>
              <a:rPr lang="en-US" altLang="en-US" sz="2400" i="1" dirty="0"/>
              <a:t>Ex-ante</a:t>
            </a:r>
            <a:r>
              <a:rPr lang="en-US" altLang="en-US" sz="2400" dirty="0"/>
              <a:t> load impacts are based on the most recent full or test / M&amp;E event day, by customer</a:t>
            </a:r>
            <a:endParaRPr lang="en-US" altLang="en-US" sz="2000" dirty="0"/>
          </a:p>
          <a:p>
            <a:r>
              <a:rPr lang="en-US" altLang="en-US" sz="2400" dirty="0"/>
              <a:t>Each customer’s </a:t>
            </a:r>
            <a:r>
              <a:rPr lang="en-US" altLang="en-US" sz="2400" i="1" dirty="0"/>
              <a:t>ex-ante</a:t>
            </a:r>
            <a:r>
              <a:rPr lang="en-US" altLang="en-US" sz="2400" dirty="0"/>
              <a:t> load impact is set to its </a:t>
            </a:r>
            <a:r>
              <a:rPr lang="en-US" altLang="en-US" sz="2400" i="1" dirty="0"/>
              <a:t>ex-post</a:t>
            </a:r>
            <a:r>
              <a:rPr lang="en-US" altLang="en-US" sz="2400" dirty="0"/>
              <a:t> FSL achievement rate:</a:t>
            </a:r>
          </a:p>
          <a:p>
            <a:pPr lvl="1"/>
            <a:r>
              <a:rPr lang="en-US" altLang="en-US" sz="2000" i="1" dirty="0" err="1"/>
              <a:t>ExPost</a:t>
            </a:r>
            <a:r>
              <a:rPr lang="en-US" altLang="en-US" sz="2000" dirty="0"/>
              <a:t> Achievement = </a:t>
            </a:r>
            <a:r>
              <a:rPr lang="en-US" altLang="en-US" sz="2000" i="1" dirty="0" err="1"/>
              <a:t>ExPost</a:t>
            </a:r>
            <a:r>
              <a:rPr lang="en-US" altLang="en-US" sz="2000" dirty="0"/>
              <a:t> Load Impact / (Ref. – FSL)</a:t>
            </a:r>
          </a:p>
          <a:p>
            <a:pPr lvl="1"/>
            <a:r>
              <a:rPr lang="en-US" altLang="en-US" sz="2000" i="1" dirty="0" err="1"/>
              <a:t>ExAnte</a:t>
            </a:r>
            <a:r>
              <a:rPr lang="en-US" altLang="en-US" sz="2000" dirty="0"/>
              <a:t> Impact = </a:t>
            </a:r>
            <a:r>
              <a:rPr lang="en-US" altLang="en-US" sz="2000" i="1" dirty="0" err="1"/>
              <a:t>ExPost</a:t>
            </a:r>
            <a:r>
              <a:rPr lang="en-US" altLang="en-US" sz="2000" dirty="0"/>
              <a:t> Achievement x (Ref. – FSL)</a:t>
            </a:r>
          </a:p>
          <a:p>
            <a:r>
              <a:rPr lang="en-US" altLang="en-US" sz="2400" dirty="0"/>
              <a:t>Load impact is zero if FSL is above the reference load</a:t>
            </a:r>
          </a:p>
          <a:p>
            <a:r>
              <a:rPr lang="en-US" altLang="en-US" sz="2400" dirty="0"/>
              <a:t>We remove customers who have left BIP</a:t>
            </a:r>
          </a:p>
          <a:p>
            <a:r>
              <a:rPr lang="en-US" altLang="en-US" sz="2400" dirty="0"/>
              <a:t>Customers who have joined BIP are assigned the program-level FSL achievement rate (applied to their own reference loads and FSL, if available)</a:t>
            </a:r>
            <a:r>
              <a:rPr lang="en-US" altLang="en-US" sz="2000" dirty="0"/>
              <a:t> 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29912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4. </a:t>
            </a:r>
            <a:r>
              <a:rPr lang="en-US" altLang="en-US" i="1" dirty="0"/>
              <a:t>Ex-ante</a:t>
            </a:r>
            <a:r>
              <a:rPr lang="en-US" altLang="en-US" dirty="0"/>
              <a:t> Methodology (2)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5054600"/>
          </a:xfrm>
        </p:spPr>
        <p:txBody>
          <a:bodyPr/>
          <a:lstStyle/>
          <a:p>
            <a:r>
              <a:rPr lang="en-US" altLang="en-US" sz="2400" dirty="0"/>
              <a:t>Reference loads are simulated using the following:</a:t>
            </a:r>
          </a:p>
          <a:p>
            <a:pPr lvl="1"/>
            <a:r>
              <a:rPr lang="en-US" altLang="en-US" sz="2000" dirty="0"/>
              <a:t>Customer-specific regressions to obtain effect of weather and time-period indicators on usage</a:t>
            </a:r>
          </a:p>
          <a:p>
            <a:pPr lvl="1"/>
            <a:r>
              <a:rPr lang="en-US" altLang="en-US" sz="2000" i="1" dirty="0"/>
              <a:t>Ex-ante</a:t>
            </a:r>
            <a:r>
              <a:rPr lang="en-US" altLang="en-US" sz="2000" dirty="0"/>
              <a:t> day types and weather conditions (</a:t>
            </a:r>
            <a:r>
              <a:rPr lang="en-US" altLang="en-US" sz="2000" i="1" dirty="0"/>
              <a:t>e.g.</a:t>
            </a:r>
            <a:r>
              <a:rPr lang="en-US" altLang="en-US" sz="2000" dirty="0"/>
              <a:t>, August peak month day in a utility-specific 1-in-2 weather year)</a:t>
            </a:r>
          </a:p>
          <a:p>
            <a:r>
              <a:rPr lang="en-US" altLang="en-US" sz="2400" dirty="0"/>
              <a:t>Load impacts display little to no relationship with weather conditions</a:t>
            </a:r>
          </a:p>
          <a:p>
            <a:pPr lvl="1"/>
            <a:r>
              <a:rPr lang="en-US" altLang="en-US" sz="2000" dirty="0"/>
              <a:t>Biggest responders do not tend to have weather-sensitive loads</a:t>
            </a:r>
          </a:p>
        </p:txBody>
      </p:sp>
    </p:spTree>
    <p:extLst>
      <p:ext uri="{BB962C8B-B14F-4D97-AF65-F5344CB8AC3E}">
        <p14:creationId xmlns:p14="http://schemas.microsoft.com/office/powerpoint/2010/main" val="3335680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 Enrollment Forecast</a:t>
            </a:r>
            <a:endParaRPr lang="en-US" altLang="en-US" sz="3600" i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391A464-E7FC-4435-8145-0390707C26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701" b="14464"/>
          <a:stretch/>
        </p:blipFill>
        <p:spPr>
          <a:xfrm>
            <a:off x="457200" y="3124200"/>
            <a:ext cx="8526506" cy="1710087"/>
          </a:xfrm>
          <a:prstGeom prst="rect">
            <a:avLst/>
          </a:prstGeom>
        </p:spPr>
      </p:pic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1397000"/>
          </a:xfrm>
        </p:spPr>
        <p:txBody>
          <a:bodyPr/>
          <a:lstStyle/>
          <a:p>
            <a:r>
              <a:rPr lang="en-US" altLang="en-US" sz="2000" dirty="0"/>
              <a:t>The table below shows August enrollment in each year of the forecast</a:t>
            </a:r>
          </a:p>
          <a:p>
            <a:pPr lvl="1"/>
            <a:r>
              <a:rPr lang="en-US" altLang="en-US" sz="1600" dirty="0"/>
              <a:t>PG&amp;E forecasts flat enrollment</a:t>
            </a:r>
          </a:p>
          <a:p>
            <a:pPr lvl="1"/>
            <a:r>
              <a:rPr lang="en-US" altLang="en-US" sz="1600" dirty="0"/>
              <a:t>SCE forecasts declining enrollment</a:t>
            </a:r>
          </a:p>
          <a:p>
            <a:pPr lvl="1"/>
            <a:r>
              <a:rPr lang="en-US" altLang="en-US" sz="1600" dirty="0"/>
              <a:t>SDG&amp;E forecasts an increase in enrollment</a:t>
            </a:r>
          </a:p>
        </p:txBody>
      </p:sp>
    </p:spTree>
    <p:extLst>
      <p:ext uri="{BB962C8B-B14F-4D97-AF65-F5344CB8AC3E}">
        <p14:creationId xmlns:p14="http://schemas.microsoft.com/office/powerpoint/2010/main" val="1905589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 </a:t>
            </a:r>
            <a:r>
              <a:rPr lang="en-US" altLang="en-US" i="1" dirty="0"/>
              <a:t>Ex-ante</a:t>
            </a:r>
            <a:r>
              <a:rPr lang="en-US" altLang="en-US" dirty="0"/>
              <a:t> Load Impacts:</a:t>
            </a:r>
            <a:br>
              <a:rPr lang="en-US" altLang="en-US" dirty="0"/>
            </a:br>
            <a:r>
              <a:rPr lang="en-US" altLang="en-US" sz="2800" i="1" dirty="0"/>
              <a:t>by Year and Weather Scenario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198031"/>
              </p:ext>
            </p:extLst>
          </p:nvPr>
        </p:nvGraphicFramePr>
        <p:xfrm>
          <a:off x="1198033" y="1507460"/>
          <a:ext cx="6781800" cy="1186128"/>
        </p:xfrm>
        <a:graphic>
          <a:graphicData uri="http://schemas.openxmlformats.org/drawingml/2006/table">
            <a:tbl>
              <a:tblPr firstRow="1" firstCol="1" bandRow="1"/>
              <a:tblGrid>
                <a:gridCol w="1143000">
                  <a:extLst>
                    <a:ext uri="{9D8B030D-6E8A-4147-A177-3AD203B41FA5}">
                      <a16:colId xmlns:a16="http://schemas.microsoft.com/office/drawing/2014/main" val="1051400439"/>
                    </a:ext>
                  </a:extLst>
                </a:gridCol>
                <a:gridCol w="1164167">
                  <a:extLst>
                    <a:ext uri="{9D8B030D-6E8A-4147-A177-3AD203B41FA5}">
                      <a16:colId xmlns:a16="http://schemas.microsoft.com/office/drawing/2014/main" val="583385557"/>
                    </a:ext>
                  </a:extLst>
                </a:gridCol>
                <a:gridCol w="752914">
                  <a:extLst>
                    <a:ext uri="{9D8B030D-6E8A-4147-A177-3AD203B41FA5}">
                      <a16:colId xmlns:a16="http://schemas.microsoft.com/office/drawing/2014/main" val="3907302971"/>
                    </a:ext>
                  </a:extLst>
                </a:gridCol>
                <a:gridCol w="1676414">
                  <a:extLst>
                    <a:ext uri="{9D8B030D-6E8A-4147-A177-3AD203B41FA5}">
                      <a16:colId xmlns:a16="http://schemas.microsoft.com/office/drawing/2014/main" val="3287614513"/>
                    </a:ext>
                  </a:extLst>
                </a:gridCol>
                <a:gridCol w="1052846">
                  <a:extLst>
                    <a:ext uri="{9D8B030D-6E8A-4147-A177-3AD203B41FA5}">
                      <a16:colId xmlns:a16="http://schemas.microsoft.com/office/drawing/2014/main" val="1840736871"/>
                    </a:ext>
                  </a:extLst>
                </a:gridCol>
                <a:gridCol w="992459">
                  <a:extLst>
                    <a:ext uri="{9D8B030D-6E8A-4147-A177-3AD203B41FA5}">
                      <a16:colId xmlns:a16="http://schemas.microsoft.com/office/drawing/2014/main" val="2852980480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Weather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(°F)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35924"/>
                  </a:ext>
                </a:extLst>
              </a:tr>
              <a:tr h="288264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Aug. All Years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PG&amp;E 1in2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253.7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559702"/>
                  </a:ext>
                </a:extLst>
              </a:tr>
              <a:tr h="288264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PG&amp;E 1in10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96.2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5443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805A3B1-A75C-40DA-988F-765830FBAC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3133"/>
              </p:ext>
            </p:extLst>
          </p:nvPr>
        </p:nvGraphicFramePr>
        <p:xfrm>
          <a:off x="1181100" y="4724400"/>
          <a:ext cx="6781800" cy="1762656"/>
        </p:xfrm>
        <a:graphic>
          <a:graphicData uri="http://schemas.openxmlformats.org/drawingml/2006/table">
            <a:tbl>
              <a:tblPr firstRow="1" firstCol="1" bandRow="1"/>
              <a:tblGrid>
                <a:gridCol w="1143000">
                  <a:extLst>
                    <a:ext uri="{9D8B030D-6E8A-4147-A177-3AD203B41FA5}">
                      <a16:colId xmlns:a16="http://schemas.microsoft.com/office/drawing/2014/main" val="1051400439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583385557"/>
                    </a:ext>
                  </a:extLst>
                </a:gridCol>
                <a:gridCol w="735981">
                  <a:extLst>
                    <a:ext uri="{9D8B030D-6E8A-4147-A177-3AD203B41FA5}">
                      <a16:colId xmlns:a16="http://schemas.microsoft.com/office/drawing/2014/main" val="3907302971"/>
                    </a:ext>
                  </a:extLst>
                </a:gridCol>
                <a:gridCol w="1676414">
                  <a:extLst>
                    <a:ext uri="{9D8B030D-6E8A-4147-A177-3AD203B41FA5}">
                      <a16:colId xmlns:a16="http://schemas.microsoft.com/office/drawing/2014/main" val="3287614513"/>
                    </a:ext>
                  </a:extLst>
                </a:gridCol>
                <a:gridCol w="1052846">
                  <a:extLst>
                    <a:ext uri="{9D8B030D-6E8A-4147-A177-3AD203B41FA5}">
                      <a16:colId xmlns:a16="http://schemas.microsoft.com/office/drawing/2014/main" val="1840736871"/>
                    </a:ext>
                  </a:extLst>
                </a:gridCol>
                <a:gridCol w="992459">
                  <a:extLst>
                    <a:ext uri="{9D8B030D-6E8A-4147-A177-3AD203B41FA5}">
                      <a16:colId xmlns:a16="http://schemas.microsoft.com/office/drawing/2014/main" val="2852980480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Weather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(°F)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35924"/>
                  </a:ext>
                </a:extLst>
              </a:tr>
              <a:tr h="288264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Aug. 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SDG&amp;E 1in2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559702"/>
                  </a:ext>
                </a:extLst>
              </a:tr>
              <a:tr h="288264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SDG&amp;E 1in10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54435"/>
                  </a:ext>
                </a:extLst>
              </a:tr>
              <a:tr h="288264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Aug. 2029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SDG&amp;E 1in2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011254"/>
                  </a:ext>
                </a:extLst>
              </a:tr>
              <a:tr h="288264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SDG&amp;E 1in10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52701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2F91E96-A919-4519-A4A4-8E072D37CE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39964"/>
              </p:ext>
            </p:extLst>
          </p:nvPr>
        </p:nvGraphicFramePr>
        <p:xfrm>
          <a:off x="1181100" y="2827666"/>
          <a:ext cx="6781800" cy="1762656"/>
        </p:xfrm>
        <a:graphic>
          <a:graphicData uri="http://schemas.openxmlformats.org/drawingml/2006/table">
            <a:tbl>
              <a:tblPr firstRow="1" firstCol="1" bandRow="1"/>
              <a:tblGrid>
                <a:gridCol w="1143000">
                  <a:extLst>
                    <a:ext uri="{9D8B030D-6E8A-4147-A177-3AD203B41FA5}">
                      <a16:colId xmlns:a16="http://schemas.microsoft.com/office/drawing/2014/main" val="1051400439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583385557"/>
                    </a:ext>
                  </a:extLst>
                </a:gridCol>
                <a:gridCol w="735981">
                  <a:extLst>
                    <a:ext uri="{9D8B030D-6E8A-4147-A177-3AD203B41FA5}">
                      <a16:colId xmlns:a16="http://schemas.microsoft.com/office/drawing/2014/main" val="3907302971"/>
                    </a:ext>
                  </a:extLst>
                </a:gridCol>
                <a:gridCol w="1676414">
                  <a:extLst>
                    <a:ext uri="{9D8B030D-6E8A-4147-A177-3AD203B41FA5}">
                      <a16:colId xmlns:a16="http://schemas.microsoft.com/office/drawing/2014/main" val="3287614513"/>
                    </a:ext>
                  </a:extLst>
                </a:gridCol>
                <a:gridCol w="1052846">
                  <a:extLst>
                    <a:ext uri="{9D8B030D-6E8A-4147-A177-3AD203B41FA5}">
                      <a16:colId xmlns:a16="http://schemas.microsoft.com/office/drawing/2014/main" val="1840736871"/>
                    </a:ext>
                  </a:extLst>
                </a:gridCol>
                <a:gridCol w="992459">
                  <a:extLst>
                    <a:ext uri="{9D8B030D-6E8A-4147-A177-3AD203B41FA5}">
                      <a16:colId xmlns:a16="http://schemas.microsoft.com/office/drawing/2014/main" val="2852980480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Weather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(°F)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35924"/>
                  </a:ext>
                </a:extLst>
              </a:tr>
              <a:tr h="288264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Aug. 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SCE 1in2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622.8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559702"/>
                  </a:ext>
                </a:extLst>
              </a:tr>
              <a:tr h="288264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SCE 1in10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625.9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54435"/>
                  </a:ext>
                </a:extLst>
              </a:tr>
              <a:tr h="288264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Aug. 2029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SCE 1in2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561.0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011254"/>
                  </a:ext>
                </a:extLst>
              </a:tr>
              <a:tr h="288264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SCE 1in10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563.8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52701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B656AD9-61CD-46EA-805B-A1CD8119A248}"/>
              </a:ext>
            </a:extLst>
          </p:cNvPr>
          <p:cNvSpPr txBox="1"/>
          <p:nvPr/>
        </p:nvSpPr>
        <p:spPr>
          <a:xfrm>
            <a:off x="152400" y="2209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PG&amp;E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152C49-FB06-4CA9-B8B9-6F8833C235C6}"/>
              </a:ext>
            </a:extLst>
          </p:cNvPr>
          <p:cNvSpPr txBox="1"/>
          <p:nvPr/>
        </p:nvSpPr>
        <p:spPr>
          <a:xfrm>
            <a:off x="152400" y="3777734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8F72CA-8C1E-48FF-9A9B-1A2D56913E2E}"/>
              </a:ext>
            </a:extLst>
          </p:cNvPr>
          <p:cNvSpPr txBox="1"/>
          <p:nvPr/>
        </p:nvSpPr>
        <p:spPr>
          <a:xfrm>
            <a:off x="156632" y="5715000"/>
            <a:ext cx="910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SDG&amp;E</a:t>
            </a:r>
          </a:p>
        </p:txBody>
      </p:sp>
    </p:spTree>
    <p:extLst>
      <p:ext uri="{BB962C8B-B14F-4D97-AF65-F5344CB8AC3E}">
        <p14:creationId xmlns:p14="http://schemas.microsoft.com/office/powerpoint/2010/main" val="36853968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 </a:t>
            </a:r>
            <a:r>
              <a:rPr lang="en-US" altLang="en-US" i="1" dirty="0"/>
              <a:t>Ex-ante</a:t>
            </a:r>
            <a:r>
              <a:rPr lang="en-US" altLang="en-US" dirty="0"/>
              <a:t> Load Impacts:</a:t>
            </a:r>
            <a:br>
              <a:rPr lang="en-US" altLang="en-US" dirty="0"/>
            </a:br>
            <a:r>
              <a:rPr lang="en-US" altLang="en-US" sz="2800" i="1" dirty="0"/>
              <a:t>PG&amp;E Ex Post vs. Ex Ante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35364"/>
              </p:ext>
            </p:extLst>
          </p:nvPr>
        </p:nvGraphicFramePr>
        <p:xfrm>
          <a:off x="914400" y="1600200"/>
          <a:ext cx="7924799" cy="1311259"/>
        </p:xfrm>
        <a:graphic>
          <a:graphicData uri="http://schemas.openxmlformats.org/drawingml/2006/table">
            <a:tbl>
              <a:tblPr firstRow="1" firstCol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105140043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75785966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58338555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57020347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28761451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4073687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52980480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val="2266427484"/>
                    </a:ext>
                  </a:extLst>
                </a:gridCol>
              </a:tblGrid>
              <a:tr h="5765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Post / Ex Ante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 / Scenario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(°F)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Achievement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35924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</a:t>
                      </a: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9/26/2018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559702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 Ante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Aug. 2019 Typical Event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5443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4E26DD8-9359-402C-9DB6-20BB18094808}"/>
              </a:ext>
            </a:extLst>
          </p:cNvPr>
          <p:cNvSpPr txBox="1"/>
          <p:nvPr/>
        </p:nvSpPr>
        <p:spPr>
          <a:xfrm>
            <a:off x="914399" y="3336964"/>
            <a:ext cx="7924799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total load impact increases even though enrollment decreases by 59 service accounts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Relatively low responders left the program, offset by some joiners and an increase in the load impacts from customers remaining in the program 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All ex-ante forecasts from this point forward reflect the utility-specific 1-in-2 peak day</a:t>
            </a:r>
          </a:p>
        </p:txBody>
      </p:sp>
    </p:spTree>
    <p:extLst>
      <p:ext uri="{BB962C8B-B14F-4D97-AF65-F5344CB8AC3E}">
        <p14:creationId xmlns:p14="http://schemas.microsoft.com/office/powerpoint/2010/main" val="1054859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 </a:t>
            </a:r>
            <a:r>
              <a:rPr lang="en-US" altLang="en-US" i="1" dirty="0"/>
              <a:t>Ex-ante</a:t>
            </a:r>
            <a:r>
              <a:rPr lang="en-US" altLang="en-US" dirty="0"/>
              <a:t> Load Impacts:</a:t>
            </a:r>
            <a:br>
              <a:rPr lang="en-US" altLang="en-US" dirty="0"/>
            </a:br>
            <a:r>
              <a:rPr lang="en-US" altLang="en-US" sz="2800" i="1" dirty="0"/>
              <a:t>SCE Ex Post vs. Ex Ante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ECFB32D-588A-4F9D-A45D-D6EEB86EF0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657310"/>
              </p:ext>
            </p:extLst>
          </p:nvPr>
        </p:nvGraphicFramePr>
        <p:xfrm>
          <a:off x="914400" y="1600200"/>
          <a:ext cx="7924799" cy="1311259"/>
        </p:xfrm>
        <a:graphic>
          <a:graphicData uri="http://schemas.openxmlformats.org/drawingml/2006/table">
            <a:tbl>
              <a:tblPr firstRow="1" firstCol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105140043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75785966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58338555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57020347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28761451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4073687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52980480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val="2266427484"/>
                    </a:ext>
                  </a:extLst>
                </a:gridCol>
              </a:tblGrid>
              <a:tr h="5765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Post / Ex Ante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 / Scenario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(°F)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Achievement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35924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</a:t>
                      </a: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9/27/2018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559702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 Ante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Aug. 2019 Typical Event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54435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57C26D94-5FCD-4AD5-8250-F8572995F1B7}"/>
              </a:ext>
            </a:extLst>
          </p:cNvPr>
          <p:cNvSpPr txBox="1"/>
          <p:nvPr/>
        </p:nvSpPr>
        <p:spPr>
          <a:xfrm>
            <a:off x="914399" y="3336964"/>
            <a:ext cx="7924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Enrollment drops by a larger percentage than load impacts (10% vs. 3%) because relatively low responders left the program</a:t>
            </a:r>
          </a:p>
        </p:txBody>
      </p:sp>
    </p:spTree>
    <p:extLst>
      <p:ext uri="{BB962C8B-B14F-4D97-AF65-F5344CB8AC3E}">
        <p14:creationId xmlns:p14="http://schemas.microsoft.com/office/powerpoint/2010/main" val="1631863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 </a:t>
            </a:r>
            <a:r>
              <a:rPr lang="en-US" altLang="en-US" i="1" dirty="0"/>
              <a:t>Ex-ante</a:t>
            </a:r>
            <a:r>
              <a:rPr lang="en-US" altLang="en-US" dirty="0"/>
              <a:t> Load Impacts:</a:t>
            </a:r>
            <a:br>
              <a:rPr lang="en-US" altLang="en-US" dirty="0"/>
            </a:br>
            <a:r>
              <a:rPr lang="en-US" altLang="en-US" sz="2800" i="1" dirty="0"/>
              <a:t>SDG&amp;E Ex Post vs. Ex Ante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4B3B5DA-C39A-4AFD-906E-176F7E154F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283292"/>
              </p:ext>
            </p:extLst>
          </p:nvPr>
        </p:nvGraphicFramePr>
        <p:xfrm>
          <a:off x="914400" y="1600200"/>
          <a:ext cx="7924799" cy="1311259"/>
        </p:xfrm>
        <a:graphic>
          <a:graphicData uri="http://schemas.openxmlformats.org/drawingml/2006/table">
            <a:tbl>
              <a:tblPr firstRow="1" firstCol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105140043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75785966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58338555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57020347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28761451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4073687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52980480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val="2266427484"/>
                    </a:ext>
                  </a:extLst>
                </a:gridCol>
              </a:tblGrid>
              <a:tr h="5765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Post / Ex Ante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 / Scenario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(°F)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Achievement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35924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</a:t>
                      </a: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8/9/2018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559702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 Ante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Aug. 2019 Typical Event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102.9%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54435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17C8EDFF-C9FB-4DD9-BEB6-BCB8C1C31A6E}"/>
              </a:ext>
            </a:extLst>
          </p:cNvPr>
          <p:cNvSpPr txBox="1"/>
          <p:nvPr/>
        </p:nvSpPr>
        <p:spPr>
          <a:xfrm>
            <a:off x="114299" y="3044444"/>
            <a:ext cx="4229101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Differences are primarily due to program load dropping off in the middle of the RA window</a:t>
            </a:r>
          </a:p>
          <a:p>
            <a:pPr marL="742950" lvl="1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Ex-post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event hours = HE 13 to 16 (12 to 4:00 p.m.)</a:t>
            </a:r>
          </a:p>
          <a:p>
            <a:pPr marL="742950" lvl="1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Ex-ante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RA window = HE 17 to 21 (4 to 7 p.m.)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As a result, there’s a lot less load to curtail during the RA window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The higher FSL achievement is due to some customer-specific reference loads falling below their FSL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00D0021-48E2-4904-8E7B-4C7D4F7111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4746" y="2971800"/>
            <a:ext cx="4932218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320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 </a:t>
            </a:r>
            <a:r>
              <a:rPr lang="en-US" altLang="en-US" i="1" dirty="0"/>
              <a:t>Ex-ante</a:t>
            </a:r>
            <a:r>
              <a:rPr lang="en-US" altLang="en-US" dirty="0"/>
              <a:t> Load Impacts:</a:t>
            </a:r>
            <a:br>
              <a:rPr lang="en-US" altLang="en-US" dirty="0"/>
            </a:br>
            <a:r>
              <a:rPr lang="en-US" altLang="en-US" sz="2800" i="1" dirty="0"/>
              <a:t>PG&amp;E, Previous vs. Current Aug. 2019 Forecast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530867"/>
              </p:ext>
            </p:extLst>
          </p:nvPr>
        </p:nvGraphicFramePr>
        <p:xfrm>
          <a:off x="609599" y="1492779"/>
          <a:ext cx="8077199" cy="2502554"/>
        </p:xfrm>
        <a:graphic>
          <a:graphicData uri="http://schemas.openxmlformats.org/drawingml/2006/table">
            <a:tbl>
              <a:tblPr firstRow="1" firstCol="1" bandRow="1"/>
              <a:tblGrid>
                <a:gridCol w="1116023">
                  <a:extLst>
                    <a:ext uri="{9D8B030D-6E8A-4147-A177-3AD203B41FA5}">
                      <a16:colId xmlns:a16="http://schemas.microsoft.com/office/drawing/2014/main" val="1051400439"/>
                    </a:ext>
                  </a:extLst>
                </a:gridCol>
                <a:gridCol w="985316">
                  <a:extLst>
                    <a:ext uri="{9D8B030D-6E8A-4147-A177-3AD203B41FA5}">
                      <a16:colId xmlns:a16="http://schemas.microsoft.com/office/drawing/2014/main" val="583385557"/>
                    </a:ext>
                  </a:extLst>
                </a:gridCol>
                <a:gridCol w="1403862">
                  <a:extLst>
                    <a:ext uri="{9D8B030D-6E8A-4147-A177-3AD203B41FA5}">
                      <a16:colId xmlns:a16="http://schemas.microsoft.com/office/drawing/2014/main" val="157020347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28761451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7265012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52980480"/>
                    </a:ext>
                  </a:extLst>
                </a:gridCol>
                <a:gridCol w="1295398">
                  <a:extLst>
                    <a:ext uri="{9D8B030D-6E8A-4147-A177-3AD203B41FA5}">
                      <a16:colId xmlns:a16="http://schemas.microsoft.com/office/drawing/2014/main" val="3492650389"/>
                    </a:ext>
                  </a:extLst>
                </a:gridCol>
              </a:tblGrid>
              <a:tr h="57652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Created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Per-customer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055149"/>
                  </a:ext>
                </a:extLst>
              </a:tr>
              <a:tr h="57652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(MW)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(kW)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(kW)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35924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Following PY2017 (Previous)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559702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Following PY2018 (Current)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253.7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5443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599" y="4059806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current forecast has more customers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per-customer reference load is slightly lower, but the per-customer load impact is nearly the same</a:t>
            </a:r>
          </a:p>
        </p:txBody>
      </p:sp>
    </p:spTree>
    <p:extLst>
      <p:ext uri="{BB962C8B-B14F-4D97-AF65-F5344CB8AC3E}">
        <p14:creationId xmlns:p14="http://schemas.microsoft.com/office/powerpoint/2010/main" val="2270083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 </a:t>
            </a:r>
            <a:r>
              <a:rPr lang="en-US" altLang="en-US" i="1" dirty="0"/>
              <a:t>Ex-ante</a:t>
            </a:r>
            <a:r>
              <a:rPr lang="en-US" altLang="en-US" dirty="0"/>
              <a:t> Load Impacts:</a:t>
            </a:r>
            <a:br>
              <a:rPr lang="en-US" altLang="en-US" dirty="0"/>
            </a:br>
            <a:r>
              <a:rPr lang="en-US" altLang="en-US" sz="2800" i="1" dirty="0"/>
              <a:t>SCE, Previous vs. Current Aug. 2019 Forecast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91378"/>
              </p:ext>
            </p:extLst>
          </p:nvPr>
        </p:nvGraphicFramePr>
        <p:xfrm>
          <a:off x="609599" y="1492779"/>
          <a:ext cx="8077199" cy="2502554"/>
        </p:xfrm>
        <a:graphic>
          <a:graphicData uri="http://schemas.openxmlformats.org/drawingml/2006/table">
            <a:tbl>
              <a:tblPr firstRow="1" firstCol="1" bandRow="1"/>
              <a:tblGrid>
                <a:gridCol w="1116023">
                  <a:extLst>
                    <a:ext uri="{9D8B030D-6E8A-4147-A177-3AD203B41FA5}">
                      <a16:colId xmlns:a16="http://schemas.microsoft.com/office/drawing/2014/main" val="1051400439"/>
                    </a:ext>
                  </a:extLst>
                </a:gridCol>
                <a:gridCol w="985316">
                  <a:extLst>
                    <a:ext uri="{9D8B030D-6E8A-4147-A177-3AD203B41FA5}">
                      <a16:colId xmlns:a16="http://schemas.microsoft.com/office/drawing/2014/main" val="583385557"/>
                    </a:ext>
                  </a:extLst>
                </a:gridCol>
                <a:gridCol w="1403862">
                  <a:extLst>
                    <a:ext uri="{9D8B030D-6E8A-4147-A177-3AD203B41FA5}">
                      <a16:colId xmlns:a16="http://schemas.microsoft.com/office/drawing/2014/main" val="157020347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28761451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7265012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52980480"/>
                    </a:ext>
                  </a:extLst>
                </a:gridCol>
                <a:gridCol w="1295398">
                  <a:extLst>
                    <a:ext uri="{9D8B030D-6E8A-4147-A177-3AD203B41FA5}">
                      <a16:colId xmlns:a16="http://schemas.microsoft.com/office/drawing/2014/main" val="3492650389"/>
                    </a:ext>
                  </a:extLst>
                </a:gridCol>
              </a:tblGrid>
              <a:tr h="57652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Created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Per-customer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055149"/>
                  </a:ext>
                </a:extLst>
              </a:tr>
              <a:tr h="57652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(MW)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(kW)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(kW)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35924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Following PY2017 (Previous)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559702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Following PY2018 (Current)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5443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599" y="4059806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Note that the previous forecast uses the HE14-18 RA window while the current forecast uses the HE17-21 RA window</a:t>
            </a:r>
          </a:p>
        </p:txBody>
      </p:sp>
    </p:spTree>
    <p:extLst>
      <p:ext uri="{BB962C8B-B14F-4D97-AF65-F5344CB8AC3E}">
        <p14:creationId xmlns:p14="http://schemas.microsoft.com/office/powerpoint/2010/main" val="3958288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B09429-5864-4E9A-BF6C-66A3FFC6A6D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Presentation Outline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Program Description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i="1" dirty="0"/>
              <a:t>Ex-post</a:t>
            </a:r>
            <a:r>
              <a:rPr lang="en-US" altLang="en-US" dirty="0"/>
              <a:t> Methodology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i="1" dirty="0"/>
              <a:t>Ex-post</a:t>
            </a:r>
            <a:r>
              <a:rPr lang="en-US" altLang="en-US" dirty="0"/>
              <a:t> Load Impacts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i="1" dirty="0"/>
              <a:t>Ex-ante</a:t>
            </a:r>
            <a:r>
              <a:rPr lang="en-US" altLang="en-US" dirty="0"/>
              <a:t> Methodology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Enrollment Forecast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i="1" dirty="0"/>
              <a:t>Ex-ante</a:t>
            </a:r>
            <a:r>
              <a:rPr lang="en-US" altLang="en-US" dirty="0"/>
              <a:t> Load Impacts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 </a:t>
            </a:r>
            <a:r>
              <a:rPr lang="en-US" altLang="en-US" i="1" dirty="0"/>
              <a:t>Ex-ante</a:t>
            </a:r>
            <a:r>
              <a:rPr lang="en-US" altLang="en-US" dirty="0"/>
              <a:t> Load Impacts:</a:t>
            </a:r>
            <a:br>
              <a:rPr lang="en-US" altLang="en-US" dirty="0"/>
            </a:br>
            <a:r>
              <a:rPr lang="en-US" altLang="en-US" sz="2800" i="1" dirty="0"/>
              <a:t>SDG&amp;E, Previous vs. Current Aug. 2019 Forecast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57183"/>
              </p:ext>
            </p:extLst>
          </p:nvPr>
        </p:nvGraphicFramePr>
        <p:xfrm>
          <a:off x="609599" y="1492779"/>
          <a:ext cx="8077199" cy="2502554"/>
        </p:xfrm>
        <a:graphic>
          <a:graphicData uri="http://schemas.openxmlformats.org/drawingml/2006/table">
            <a:tbl>
              <a:tblPr firstRow="1" firstCol="1" bandRow="1"/>
              <a:tblGrid>
                <a:gridCol w="1116023">
                  <a:extLst>
                    <a:ext uri="{9D8B030D-6E8A-4147-A177-3AD203B41FA5}">
                      <a16:colId xmlns:a16="http://schemas.microsoft.com/office/drawing/2014/main" val="1051400439"/>
                    </a:ext>
                  </a:extLst>
                </a:gridCol>
                <a:gridCol w="985316">
                  <a:extLst>
                    <a:ext uri="{9D8B030D-6E8A-4147-A177-3AD203B41FA5}">
                      <a16:colId xmlns:a16="http://schemas.microsoft.com/office/drawing/2014/main" val="583385557"/>
                    </a:ext>
                  </a:extLst>
                </a:gridCol>
                <a:gridCol w="1403862">
                  <a:extLst>
                    <a:ext uri="{9D8B030D-6E8A-4147-A177-3AD203B41FA5}">
                      <a16:colId xmlns:a16="http://schemas.microsoft.com/office/drawing/2014/main" val="157020347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28761451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7265012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52980480"/>
                    </a:ext>
                  </a:extLst>
                </a:gridCol>
                <a:gridCol w="1295398">
                  <a:extLst>
                    <a:ext uri="{9D8B030D-6E8A-4147-A177-3AD203B41FA5}">
                      <a16:colId xmlns:a16="http://schemas.microsoft.com/office/drawing/2014/main" val="3492650389"/>
                    </a:ext>
                  </a:extLst>
                </a:gridCol>
              </a:tblGrid>
              <a:tr h="57652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Created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Per-customer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055149"/>
                  </a:ext>
                </a:extLst>
              </a:tr>
              <a:tr h="57652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(MW)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(kW)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(kW)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35924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Following PY2017 (Previous)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559702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Following PY2018 (Current)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5443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599" y="4059806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previous forecast assumed higher enrollment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higher reference load and load impact from the previous evaluation is largely due to the earlier RA window (1 to 6 p.m. vs. 4 to 9 p.m.)</a:t>
            </a:r>
          </a:p>
        </p:txBody>
      </p:sp>
    </p:spTree>
    <p:extLst>
      <p:ext uri="{BB962C8B-B14F-4D97-AF65-F5344CB8AC3E}">
        <p14:creationId xmlns:p14="http://schemas.microsoft.com/office/powerpoint/2010/main" val="3785517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F8E170-DEB7-4C3F-9859-EC65BE321039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Questions?  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altLang="en-US" sz="2800" dirty="0"/>
              <a:t>Contact – Dan Hansen, </a:t>
            </a:r>
            <a:br>
              <a:rPr lang="en-US" altLang="en-US" sz="2800" dirty="0"/>
            </a:br>
            <a:r>
              <a:rPr lang="en-US" altLang="en-US" sz="2800" dirty="0"/>
              <a:t>Christensen Associates Energy Consulting</a:t>
            </a:r>
            <a:br>
              <a:rPr lang="en-US" altLang="en-US" sz="2800" dirty="0"/>
            </a:br>
            <a:r>
              <a:rPr lang="en-US" altLang="en-US" sz="2800" dirty="0"/>
              <a:t>Madison, Wisconsin</a:t>
            </a:r>
          </a:p>
          <a:p>
            <a:pPr lvl="1">
              <a:lnSpc>
                <a:spcPct val="75000"/>
              </a:lnSpc>
            </a:pPr>
            <a:r>
              <a:rPr lang="en-US" altLang="en-US" sz="2400" dirty="0">
                <a:hlinkClick r:id="rId2"/>
              </a:rPr>
              <a:t>dghansen@CAEnergy.com</a:t>
            </a:r>
            <a:endParaRPr lang="en-US" altLang="en-US" sz="2400" dirty="0"/>
          </a:p>
          <a:p>
            <a:pPr lvl="1">
              <a:lnSpc>
                <a:spcPct val="75000"/>
              </a:lnSpc>
            </a:pPr>
            <a:r>
              <a:rPr lang="en-US" altLang="en-US" sz="2400" dirty="0"/>
              <a:t>608-231-2266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1. BIP Program Description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5054600"/>
          </a:xfrm>
        </p:spPr>
        <p:txBody>
          <a:bodyPr/>
          <a:lstStyle/>
          <a:p>
            <a:r>
              <a:rPr lang="en-US" altLang="en-US" sz="2400" dirty="0"/>
              <a:t>Emergency DR program for non-residential customers, events triggered by CAISO or local system emergencies</a:t>
            </a:r>
          </a:p>
          <a:p>
            <a:r>
              <a:rPr lang="en-US" altLang="en-US" sz="2400" dirty="0"/>
              <a:t>Customers receive a monthly capacity credit in exchange for a commitment to reduce energy consumption to their Firm Service Level (FSL)</a:t>
            </a:r>
          </a:p>
          <a:p>
            <a:r>
              <a:rPr lang="en-US" altLang="en-US" sz="2400" dirty="0"/>
              <a:t>The FSL represents the customer’s minimal operational requirements</a:t>
            </a:r>
          </a:p>
          <a:p>
            <a:r>
              <a:rPr lang="en-US" altLang="en-US" sz="2400" dirty="0"/>
              <a:t>15, 20, or 30-minute notice of events</a:t>
            </a:r>
          </a:p>
          <a:p>
            <a:r>
              <a:rPr lang="en-US" altLang="en-US" sz="2400" dirty="0"/>
              <a:t>Failure to reduce load to the FSL can result in excess energy charges, an increase in the FSL (and commensurate reduction in capacity credits), re-test events, or de-enrollment from the program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2. </a:t>
            </a:r>
            <a:r>
              <a:rPr lang="en-US" altLang="en-US" i="1" dirty="0"/>
              <a:t>Ex-post</a:t>
            </a:r>
            <a:r>
              <a:rPr lang="en-US" altLang="en-US" dirty="0"/>
              <a:t> Methodology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4826000"/>
          </a:xfrm>
        </p:spPr>
        <p:txBody>
          <a:bodyPr/>
          <a:lstStyle/>
          <a:p>
            <a:endParaRPr lang="en-US" altLang="en-US" sz="2400" dirty="0"/>
          </a:p>
          <a:p>
            <a:r>
              <a:rPr lang="en-US" altLang="en-US" sz="2400" dirty="0"/>
              <a:t>Individual regressions were used to estimate BIP </a:t>
            </a:r>
            <a:r>
              <a:rPr lang="en-US" altLang="en-US" sz="2400" i="1" dirty="0"/>
              <a:t>ex-post</a:t>
            </a:r>
            <a:r>
              <a:rPr lang="en-US" altLang="en-US" sz="2400" dirty="0"/>
              <a:t> load impacts</a:t>
            </a:r>
          </a:p>
          <a:p>
            <a:r>
              <a:rPr lang="en-US" altLang="en-US" sz="2400" dirty="0"/>
              <a:t>This method was chosen for two reasons:</a:t>
            </a:r>
          </a:p>
          <a:p>
            <a:pPr lvl="1"/>
            <a:r>
              <a:rPr lang="en-US" altLang="en-US" sz="2000" dirty="0"/>
              <a:t>Difficulty in finding adequate control-group customers</a:t>
            </a:r>
          </a:p>
          <a:p>
            <a:pPr lvl="1"/>
            <a:r>
              <a:rPr lang="en-US" altLang="en-US" sz="2000" dirty="0"/>
              <a:t>Some customers have volatile loads, so even customers that match reasonably well on average may not have a comparable load on a specific day</a:t>
            </a:r>
          </a:p>
          <a:p>
            <a:r>
              <a:rPr lang="en-US" altLang="en-US" sz="2400" dirty="0"/>
              <a:t>Customer-specific specification search conducted to:</a:t>
            </a:r>
          </a:p>
          <a:p>
            <a:pPr lvl="1"/>
            <a:r>
              <a:rPr lang="en-US" altLang="en-US" sz="2000" dirty="0"/>
              <a:t>Determine whether each customer has a weather-sensitive load</a:t>
            </a:r>
          </a:p>
          <a:p>
            <a:pPr lvl="1"/>
            <a:r>
              <a:rPr lang="en-US" altLang="en-US" sz="2000" dirty="0"/>
              <a:t>Find the best fitting weather and shape variables by groups defined by weather sensitivity and industry group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4123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2. </a:t>
            </a:r>
            <a:r>
              <a:rPr lang="en-US" altLang="en-US" i="1" dirty="0"/>
              <a:t>Ex-post</a:t>
            </a:r>
            <a:r>
              <a:rPr lang="en-US" altLang="en-US" dirty="0"/>
              <a:t> Methodology:</a:t>
            </a:r>
            <a:br>
              <a:rPr lang="en-US" altLang="en-US" dirty="0"/>
            </a:br>
            <a:r>
              <a:rPr lang="en-US" altLang="en-US" dirty="0"/>
              <a:t>Weather-sensitivity summary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5130800"/>
          </a:xfrm>
        </p:spPr>
        <p:txBody>
          <a:bodyPr/>
          <a:lstStyle/>
          <a:p>
            <a:r>
              <a:rPr lang="en-US" altLang="en-US" sz="2400" dirty="0"/>
              <a:t>BIP </a:t>
            </a:r>
            <a:r>
              <a:rPr lang="en-US" altLang="en-US" sz="2400" b="1" dirty="0"/>
              <a:t>load impacts </a:t>
            </a:r>
            <a:r>
              <a:rPr lang="en-US" altLang="en-US" sz="2400" dirty="0"/>
              <a:t>do not tend change significantly with temperatures because the biggest responders do not have weather-sensitive loads</a:t>
            </a:r>
          </a:p>
          <a:p>
            <a:r>
              <a:rPr lang="en-US" altLang="en-US" sz="2400" dirty="0"/>
              <a:t>However, there are weather-sensitive customers in BIP that cause the program </a:t>
            </a:r>
            <a:r>
              <a:rPr lang="en-US" altLang="en-US" sz="2400" b="1" dirty="0"/>
              <a:t>reference load</a:t>
            </a:r>
            <a:r>
              <a:rPr lang="en-US" altLang="en-US" sz="2400" dirty="0"/>
              <a:t> to change somewhat with temperatures</a:t>
            </a:r>
          </a:p>
        </p:txBody>
      </p:sp>
    </p:spTree>
    <p:extLst>
      <p:ext uri="{BB962C8B-B14F-4D97-AF65-F5344CB8AC3E}">
        <p14:creationId xmlns:p14="http://schemas.microsoft.com/office/powerpoint/2010/main" val="1898086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</a:t>
            </a:r>
            <a:r>
              <a:rPr lang="en-US" altLang="en-US" i="1" dirty="0"/>
              <a:t>Ex-post</a:t>
            </a:r>
            <a:r>
              <a:rPr lang="en-US" altLang="en-US" dirty="0"/>
              <a:t> Load Impacts:</a:t>
            </a:r>
            <a:br>
              <a:rPr lang="en-US" altLang="en-US" dirty="0"/>
            </a:br>
            <a:r>
              <a:rPr lang="en-US" altLang="en-US" sz="3600" i="1" dirty="0"/>
              <a:t>Events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57200" y="2000250"/>
          <a:ext cx="8229600" cy="4114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45920">
                  <a:extLst>
                    <a:ext uri="{9D8B030D-6E8A-4147-A177-3AD203B41FA5}">
                      <a16:colId xmlns:a16="http://schemas.microsoft.com/office/drawing/2014/main" val="33848578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447942985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105039366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97023891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1700086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 of Week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PG&amp;E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SCE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SDG&amp;E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248257"/>
                  </a:ext>
                </a:extLst>
              </a:tr>
              <a:tr h="3620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7/18/2018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Emergency Event,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10:05-11:59 p.m. (1 </a:t>
                      </a: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subLAP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6658064"/>
                  </a:ext>
                </a:extLst>
              </a:tr>
              <a:tr h="3620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7/27/2018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Friday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Emergency Event,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7:45-11:59 p.m. (1 </a:t>
                      </a: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subLAP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66188"/>
                  </a:ext>
                </a:extLst>
              </a:tr>
              <a:tr h="3620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8/9/2018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Thursday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Temp. and System Load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12:00-4:00 p.m.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0099757"/>
                  </a:ext>
                </a:extLst>
              </a:tr>
              <a:tr h="3620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9/26/2018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Test,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4:00-10:00 p.m.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9195465"/>
                  </a:ext>
                </a:extLst>
              </a:tr>
              <a:tr h="3620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9/27/2018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Thursday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M&amp;E Event,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3:20-7:00 p.m.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898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527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</a:t>
            </a:r>
            <a:r>
              <a:rPr lang="en-US" altLang="en-US" i="1" dirty="0"/>
              <a:t>Ex-post</a:t>
            </a:r>
            <a:r>
              <a:rPr lang="en-US" altLang="en-US" dirty="0"/>
              <a:t> Load Impacts:</a:t>
            </a:r>
            <a:br>
              <a:rPr lang="en-US" altLang="en-US" dirty="0"/>
            </a:br>
            <a:r>
              <a:rPr lang="en-US" altLang="en-US" sz="3600" i="1" dirty="0"/>
              <a:t>Events (2)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221034"/>
              </p:ext>
            </p:extLst>
          </p:nvPr>
        </p:nvGraphicFramePr>
        <p:xfrm>
          <a:off x="954087" y="2286000"/>
          <a:ext cx="7235825" cy="2415993"/>
        </p:xfrm>
        <a:graphic>
          <a:graphicData uri="http://schemas.openxmlformats.org/drawingml/2006/table">
            <a:tbl>
              <a:tblPr firstRow="1" firstCol="1" bandRow="1"/>
              <a:tblGrid>
                <a:gridCol w="1447165">
                  <a:extLst>
                    <a:ext uri="{9D8B030D-6E8A-4147-A177-3AD203B41FA5}">
                      <a16:colId xmlns:a16="http://schemas.microsoft.com/office/drawing/2014/main" val="1402642289"/>
                    </a:ext>
                  </a:extLst>
                </a:gridCol>
                <a:gridCol w="1447165">
                  <a:extLst>
                    <a:ext uri="{9D8B030D-6E8A-4147-A177-3AD203B41FA5}">
                      <a16:colId xmlns:a16="http://schemas.microsoft.com/office/drawing/2014/main" val="2148928452"/>
                    </a:ext>
                  </a:extLst>
                </a:gridCol>
                <a:gridCol w="1447165">
                  <a:extLst>
                    <a:ext uri="{9D8B030D-6E8A-4147-A177-3AD203B41FA5}">
                      <a16:colId xmlns:a16="http://schemas.microsoft.com/office/drawing/2014/main" val="3203593228"/>
                    </a:ext>
                  </a:extLst>
                </a:gridCol>
                <a:gridCol w="1447165">
                  <a:extLst>
                    <a:ext uri="{9D8B030D-6E8A-4147-A177-3AD203B41FA5}">
                      <a16:colId xmlns:a16="http://schemas.microsoft.com/office/drawing/2014/main" val="3864333715"/>
                    </a:ext>
                  </a:extLst>
                </a:gridCol>
                <a:gridCol w="1447165">
                  <a:extLst>
                    <a:ext uri="{9D8B030D-6E8A-4147-A177-3AD203B41FA5}">
                      <a16:colId xmlns:a16="http://schemas.microsoft.com/office/drawing/2014/main" val="2552377013"/>
                    </a:ext>
                  </a:extLst>
                </a:gridCol>
              </a:tblGrid>
              <a:tr h="5482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Utility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Hours of Availability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Hours of Actual Use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Available Dispatches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Actual Dispatches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770190"/>
                  </a:ext>
                </a:extLst>
              </a:tr>
              <a:tr h="5482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PG&amp;E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 / year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/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/ month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/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2652779"/>
                  </a:ext>
                </a:extLst>
              </a:tr>
              <a:tr h="5482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 / year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/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/ month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/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535635"/>
                  </a:ext>
                </a:extLst>
              </a:tr>
              <a:tr h="5482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SDG&amp;E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 / year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/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/ month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368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443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</a:t>
            </a:r>
            <a:r>
              <a:rPr lang="en-US" altLang="en-US" i="1" dirty="0"/>
              <a:t>Ex-post</a:t>
            </a:r>
            <a:r>
              <a:rPr lang="en-US" altLang="en-US" dirty="0"/>
              <a:t> Load Impacts:</a:t>
            </a:r>
            <a:br>
              <a:rPr lang="en-US" altLang="en-US" dirty="0"/>
            </a:br>
            <a:r>
              <a:rPr lang="en-US" altLang="en-US" sz="3600" i="1" dirty="0"/>
              <a:t>PG&amp;E September 26</a:t>
            </a:r>
            <a:r>
              <a:rPr lang="en-US" altLang="en-US" sz="3600" i="1" baseline="30000" dirty="0"/>
              <a:t>th</a:t>
            </a:r>
            <a:r>
              <a:rPr lang="en-US" altLang="en-US" sz="3600" i="1" dirty="0"/>
              <a:t> Event</a:t>
            </a:r>
            <a:endParaRPr lang="en-US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A54F65-F934-41A5-8638-63763B51E13F}"/>
              </a:ext>
            </a:extLst>
          </p:cNvPr>
          <p:cNvSpPr txBox="1"/>
          <p:nvPr/>
        </p:nvSpPr>
        <p:spPr>
          <a:xfrm>
            <a:off x="6096000" y="2081919"/>
            <a:ext cx="2971800" cy="2577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Event from 4:00 to 10:00 p.m.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480 enrolled customers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Avg. Ref. Load = 338 MW 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Avg. Load Impact = 249 MW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FSL = 75.4 MW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% Load Impact = 74%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FSL Achievement = 95%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Top 10 responders account for 45% of the total load impact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8DD8827-1D55-48CA-984B-E421C70B6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0200"/>
            <a:ext cx="6096000" cy="442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176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April 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</a:t>
            </a:r>
            <a:r>
              <a:rPr lang="en-US" altLang="en-US" i="1" dirty="0"/>
              <a:t>Ex-post</a:t>
            </a:r>
            <a:r>
              <a:rPr lang="en-US" altLang="en-US" dirty="0"/>
              <a:t> Load Impacts:</a:t>
            </a:r>
            <a:br>
              <a:rPr lang="en-US" altLang="en-US" dirty="0"/>
            </a:br>
            <a:r>
              <a:rPr lang="en-US" altLang="en-US" sz="3600" i="1" dirty="0"/>
              <a:t>SCE September 27</a:t>
            </a:r>
            <a:r>
              <a:rPr lang="en-US" altLang="en-US" sz="3600" i="1" baseline="30000" dirty="0"/>
              <a:t>th</a:t>
            </a:r>
            <a:r>
              <a:rPr lang="en-US" altLang="en-US" sz="3600" i="1" dirty="0"/>
              <a:t> Event</a:t>
            </a:r>
            <a:endParaRPr lang="en-US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30AEE7-5E1D-488F-8362-096FA23A1C5E}"/>
              </a:ext>
            </a:extLst>
          </p:cNvPr>
          <p:cNvSpPr txBox="1"/>
          <p:nvPr/>
        </p:nvSpPr>
        <p:spPr>
          <a:xfrm>
            <a:off x="6096000" y="1981200"/>
            <a:ext cx="30480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Event from 3:20 to 7:00 p.m.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545 enrolled customers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Avg. Ref. Load = 815 MW 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Avg. Load Impact = 643 MW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FSL = 90.9 MW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% Load Impact = 79%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FSL Achievement = 89%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Top 10 responders account for 39% of the total load impact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Values above represent HE 17-19, excluding the partial event hour of HE 16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2004299-2DBC-48F6-AF26-580D08AD3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7" y="1758550"/>
            <a:ext cx="6171167" cy="380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01426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15905</TotalTime>
  <Words>1615</Words>
  <Application>Microsoft Office PowerPoint</Application>
  <PresentationFormat>On-screen Show (4:3)</PresentationFormat>
  <Paragraphs>416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Palatino Linotype</vt:lpstr>
      <vt:lpstr>Times New Roman</vt:lpstr>
      <vt:lpstr>Wingdings</vt:lpstr>
      <vt:lpstr>Default Design</vt:lpstr>
      <vt:lpstr>Load Impact Evaluation: Base Interruptible Program</vt:lpstr>
      <vt:lpstr>Presentation Outline</vt:lpstr>
      <vt:lpstr>1. BIP Program Description</vt:lpstr>
      <vt:lpstr>2. Ex-post Methodology</vt:lpstr>
      <vt:lpstr>2. Ex-post Methodology: Weather-sensitivity summary</vt:lpstr>
      <vt:lpstr>3. Ex-post Load Impacts: Events</vt:lpstr>
      <vt:lpstr>3. Ex-post Load Impacts: Events (2)</vt:lpstr>
      <vt:lpstr>3. Ex-post Load Impacts: PG&amp;E September 26th Event</vt:lpstr>
      <vt:lpstr>3. Ex-post Load Impacts: SCE September 27th Event</vt:lpstr>
      <vt:lpstr>3. Ex-post Load Impacts: SDG&amp;E August 9th Event</vt:lpstr>
      <vt:lpstr>4. Ex-ante Methodology</vt:lpstr>
      <vt:lpstr>4. Ex-ante Methodology (2)</vt:lpstr>
      <vt:lpstr>5. Enrollment Forecast</vt:lpstr>
      <vt:lpstr>6. Ex-ante Load Impacts: by Year and Weather Scenario</vt:lpstr>
      <vt:lpstr>6. Ex-ante Load Impacts: PG&amp;E Ex Post vs. Ex Ante</vt:lpstr>
      <vt:lpstr>6. Ex-ante Load Impacts: SCE Ex Post vs. Ex Ante</vt:lpstr>
      <vt:lpstr>6. Ex-ante Load Impacts: SDG&amp;E Ex Post vs. Ex Ante</vt:lpstr>
      <vt:lpstr>6. Ex-ante Load Impacts: PG&amp;E, Previous vs. Current Aug. 2019 Forecast</vt:lpstr>
      <vt:lpstr>6. Ex-ante Load Impacts: SCE, Previous vs. Current Aug. 2019 Forecast</vt:lpstr>
      <vt:lpstr>6. Ex-ante Load Impacts: SDG&amp;E, Previous vs. Current Aug. 2019 Forecast</vt:lpstr>
      <vt:lpstr>Questions?  </vt:lpstr>
    </vt:vector>
  </TitlesOfParts>
  <Company>Christensen Associates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kachitwood</dc:creator>
  <cp:lastModifiedBy>Dan Hansen</cp:lastModifiedBy>
  <cp:revision>286</cp:revision>
  <cp:lastPrinted>2016-04-29T18:21:19Z</cp:lastPrinted>
  <dcterms:created xsi:type="dcterms:W3CDTF">2007-12-14T18:57:20Z</dcterms:created>
  <dcterms:modified xsi:type="dcterms:W3CDTF">2019-04-22T20:38:31Z</dcterms:modified>
</cp:coreProperties>
</file>