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3894" r:id="rId4"/>
  </p:sldMasterIdLst>
  <p:notesMasterIdLst>
    <p:notesMasterId r:id="rId26"/>
  </p:notesMasterIdLst>
  <p:handoutMasterIdLst>
    <p:handoutMasterId r:id="rId27"/>
  </p:handoutMasterIdLst>
  <p:sldIdLst>
    <p:sldId id="2355" r:id="rId5"/>
    <p:sldId id="2339" r:id="rId6"/>
    <p:sldId id="2356" r:id="rId7"/>
    <p:sldId id="2386" r:id="rId8"/>
    <p:sldId id="2388" r:id="rId9"/>
    <p:sldId id="2387" r:id="rId10"/>
    <p:sldId id="2379" r:id="rId11"/>
    <p:sldId id="2359" r:id="rId12"/>
    <p:sldId id="2384" r:id="rId13"/>
    <p:sldId id="2360" r:id="rId14"/>
    <p:sldId id="2389" r:id="rId15"/>
    <p:sldId id="2390" r:id="rId16"/>
    <p:sldId id="2391" r:id="rId17"/>
    <p:sldId id="2392" r:id="rId18"/>
    <p:sldId id="2363" r:id="rId19"/>
    <p:sldId id="2364" r:id="rId20"/>
    <p:sldId id="2365" r:id="rId21"/>
    <p:sldId id="2367" r:id="rId22"/>
    <p:sldId id="2380" r:id="rId23"/>
    <p:sldId id="2368" r:id="rId24"/>
    <p:sldId id="2370" r:id="rId25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7A1A920-0157-4B78-BEAE-53ADA9AB4501}">
          <p14:sldIdLst>
            <p14:sldId id="2355"/>
            <p14:sldId id="2339"/>
            <p14:sldId id="2356"/>
            <p14:sldId id="2386"/>
            <p14:sldId id="2388"/>
            <p14:sldId id="2387"/>
            <p14:sldId id="2379"/>
            <p14:sldId id="2359"/>
            <p14:sldId id="2384"/>
            <p14:sldId id="2360"/>
            <p14:sldId id="2389"/>
            <p14:sldId id="2390"/>
            <p14:sldId id="2391"/>
            <p14:sldId id="2392"/>
            <p14:sldId id="2363"/>
            <p14:sldId id="2364"/>
            <p14:sldId id="2365"/>
            <p14:sldId id="2367"/>
            <p14:sldId id="2380"/>
            <p14:sldId id="2368"/>
            <p14:sldId id="23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 pos="435">
          <p15:clr>
            <a:srgbClr val="A4A3A4"/>
          </p15:clr>
        </p15:guide>
        <p15:guide id="3" orient="horz" pos="516">
          <p15:clr>
            <a:srgbClr val="A4A3A4"/>
          </p15:clr>
        </p15:guide>
        <p15:guide id="4" pos="2813">
          <p15:clr>
            <a:srgbClr val="A4A3A4"/>
          </p15:clr>
        </p15:guide>
        <p15:guide id="5" pos="5550">
          <p15:clr>
            <a:srgbClr val="A4A3A4"/>
          </p15:clr>
        </p15:guide>
        <p15:guide id="6" pos="302">
          <p15:clr>
            <a:srgbClr val="A4A3A4"/>
          </p15:clr>
        </p15:guide>
        <p15:guide id="7" pos="27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borstein" initials="JB" lastIdx="5" clrIdx="0"/>
  <p:cmAuthor id="7" name="Wong, Gil (M&amp;E)" initials="GW" lastIdx="3" clrIdx="7"/>
  <p:cmAuthor id="1" name="irohmund" initials="ir" lastIdx="30" clrIdx="1"/>
  <p:cmAuthor id="8" name="Zhang, Xijun" initials="ZX" lastIdx="11" clrIdx="8">
    <p:extLst>
      <p:ext uri="{19B8F6BF-5375-455C-9EA6-DF929625EA0E}">
        <p15:presenceInfo xmlns:p15="http://schemas.microsoft.com/office/powerpoint/2012/main" userId="S::xzhang@ameresco.com::c526fe21-e7dc-4b6b-aebc-2174a9d80c30" providerId="AD"/>
      </p:ext>
    </p:extLst>
  </p:cmAuthor>
  <p:cmAuthor id="2" name="skananizadeh" initials="sk" lastIdx="4" clrIdx="2"/>
  <p:cmAuthor id="3" name="Black Box" initials="BB" lastIdx="2" clrIdx="3"/>
  <p:cmAuthor id="4" name="Rohmund, Ingrid" initials="RI" lastIdx="18" clrIdx="4">
    <p:extLst/>
  </p:cmAuthor>
  <p:cmAuthor id="5" name="Duer, Anthony" initials="DA" lastIdx="12" clrIdx="5">
    <p:extLst/>
  </p:cmAuthor>
  <p:cmAuthor id="6" name="Parmenter, Kelly" initials="PK" lastIdx="16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00"/>
    <a:srgbClr val="1A1D5D"/>
    <a:srgbClr val="EAEAEA"/>
    <a:srgbClr val="DBE5F1"/>
    <a:srgbClr val="B2C5D5"/>
    <a:srgbClr val="FDF3C9"/>
    <a:srgbClr val="003E74"/>
    <a:srgbClr val="4F4F4F"/>
    <a:srgbClr val="4F81BD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54C4C-8B76-483F-B505-3B10714DF7C7}" v="16" dt="2019-04-24T18:00:32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8" autoAdjust="0"/>
    <p:restoredTop sz="94131" autoAdjust="0"/>
  </p:normalViewPr>
  <p:slideViewPr>
    <p:cSldViewPr snapToGrid="0">
      <p:cViewPr varScale="1">
        <p:scale>
          <a:sx n="83" d="100"/>
          <a:sy n="83" d="100"/>
        </p:scale>
        <p:origin x="1061" y="62"/>
      </p:cViewPr>
      <p:guideLst>
        <p:guide orient="horz" pos="4319"/>
        <p:guide orient="horz" pos="435"/>
        <p:guide orient="horz" pos="516"/>
        <p:guide pos="2813"/>
        <p:guide pos="5550"/>
        <p:guide pos="302"/>
        <p:guide pos="27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-8802"/>
    </p:cViewPr>
  </p:sorterViewPr>
  <p:notesViewPr>
    <p:cSldViewPr snapToGrid="0">
      <p:cViewPr varScale="1">
        <p:scale>
          <a:sx n="84" d="100"/>
          <a:sy n="84" d="100"/>
        </p:scale>
        <p:origin x="3786" y="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1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1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8BEC2F4-71E2-4B2A-8DEF-C8AD9D6B9A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160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1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1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EC6DCDCF-3011-43F5-95CB-D486497440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84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6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52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is confidential because of 15/15 rule and/or to protect aggregator confidentiality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28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SDG&amp;E</a:t>
            </a:r>
            <a:r>
              <a:rPr lang="en-US" baseline="0" dirty="0"/>
              <a:t> CBP DO</a:t>
            </a:r>
            <a:r>
              <a:rPr lang="en-US" dirty="0"/>
              <a:t> values include growth in Technical Incentives (TI) program (7%)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55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2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int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221639" y="149107"/>
            <a:ext cx="8717654" cy="65597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21639" y="3722341"/>
            <a:ext cx="8700722" cy="13732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84200" y="3913970"/>
            <a:ext cx="7950200" cy="519823"/>
          </a:xfrm>
        </p:spPr>
        <p:txBody>
          <a:bodyPr lIns="182880" anchor="b" anchorCtr="0"/>
          <a:lstStyle>
            <a:lvl1pPr algn="l">
              <a:defRPr sz="3200" b="0" i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87093" y="4534839"/>
            <a:ext cx="7952127" cy="313932"/>
          </a:xfrm>
          <a:prstGeom prst="rect">
            <a:avLst/>
          </a:prstGeom>
          <a:ln algn="ctr"/>
        </p:spPr>
        <p:txBody>
          <a:bodyPr wrap="square" lIns="182880" anchor="t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 sz="1600" b="0" i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Master subtitle style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21639" y="6337299"/>
            <a:ext cx="8717653" cy="34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dirty="0"/>
              <a:t>    Energy solutions. Delivered.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82" y="165934"/>
            <a:ext cx="1893977" cy="1149012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81" y="1348330"/>
            <a:ext cx="1893977" cy="1149012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83" y="2531478"/>
            <a:ext cx="1893977" cy="1149012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6" y="1338785"/>
            <a:ext cx="3503904" cy="106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8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set 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5148072" y="1524000"/>
            <a:ext cx="0" cy="4823752"/>
          </a:xfrm>
          <a:prstGeom prst="line">
            <a:avLst/>
          </a:prstGeom>
          <a:ln>
            <a:solidFill>
              <a:srgbClr val="91919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1354666"/>
            <a:ext cx="4572000" cy="242180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buFontTx/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5257800" y="3953932"/>
            <a:ext cx="3429000" cy="24560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457199" y="3953932"/>
            <a:ext cx="4572000" cy="245601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buFontTx/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18"/>
          <p:cNvSpPr>
            <a:spLocks noGrp="1"/>
          </p:cNvSpPr>
          <p:nvPr>
            <p:ph sz="quarter" idx="20"/>
          </p:nvPr>
        </p:nvSpPr>
        <p:spPr>
          <a:xfrm>
            <a:off x="5257800" y="1354666"/>
            <a:ext cx="3429000" cy="242180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61272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1"/>
          <p:cNvSpPr>
            <a:spLocks noGrp="1"/>
          </p:cNvSpPr>
          <p:nvPr>
            <p:ph sz="quarter" idx="14"/>
          </p:nvPr>
        </p:nvSpPr>
        <p:spPr>
          <a:xfrm>
            <a:off x="474663" y="1582429"/>
            <a:ext cx="2141537" cy="4149725"/>
          </a:xfrm>
          <a:prstGeom prst="rect">
            <a:avLst/>
          </a:prstGeom>
        </p:spPr>
        <p:txBody>
          <a:bodyPr/>
          <a:lstStyle>
            <a:lvl1pPr marL="6350" indent="-6350">
              <a:lnSpc>
                <a:spcPct val="100000"/>
              </a:lnSpc>
              <a:buNone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5"/>
          </p:nvPr>
        </p:nvSpPr>
        <p:spPr>
          <a:xfrm>
            <a:off x="3084513" y="1582429"/>
            <a:ext cx="5513387" cy="4149725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400"/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260487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2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99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262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1639" y="149107"/>
            <a:ext cx="8717654" cy="65597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1639" y="3722341"/>
            <a:ext cx="8700722" cy="13732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84200" y="3913970"/>
            <a:ext cx="7950200" cy="519823"/>
          </a:xfrm>
        </p:spPr>
        <p:txBody>
          <a:bodyPr lIns="182880" anchor="b" anchorCtr="0"/>
          <a:lstStyle>
            <a:lvl1pPr algn="ctr">
              <a:defRPr sz="3200" b="0" i="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6" y="1338785"/>
            <a:ext cx="3503904" cy="1069928"/>
          </a:xfrm>
          <a:prstGeom prst="rect">
            <a:avLst/>
          </a:prstGeom>
        </p:spPr>
      </p:pic>
      <p:sp>
        <p:nvSpPr>
          <p:cNvPr id="1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94468" y="5206778"/>
            <a:ext cx="4529664" cy="13909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47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inting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21639" y="3722341"/>
            <a:ext cx="8700722" cy="13732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cap="all" baseline="0" dirty="0">
              <a:latin typeface="+mj-lt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84200" y="3913970"/>
            <a:ext cx="7950200" cy="519823"/>
          </a:xfrm>
        </p:spPr>
        <p:txBody>
          <a:bodyPr lIns="182880" anchor="b" anchorCtr="0"/>
          <a:lstStyle>
            <a:lvl1pPr algn="l">
              <a:defRPr sz="3200" b="0" i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87093" y="4534839"/>
            <a:ext cx="7952127" cy="313932"/>
          </a:xfrm>
          <a:prstGeom prst="rect">
            <a:avLst/>
          </a:prstGeom>
          <a:ln algn="ctr"/>
        </p:spPr>
        <p:txBody>
          <a:bodyPr wrap="square" lIns="182880" anchor="t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 sz="1600" b="0" i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Master subtitle style 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6" y="1338785"/>
            <a:ext cx="3503904" cy="106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1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371600" y="1545336"/>
            <a:ext cx="7315200" cy="457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="0">
                <a:solidFill>
                  <a:srgbClr val="4F4F4F"/>
                </a:solidFill>
              </a:defRPr>
            </a:lvl1pPr>
            <a:lvl2pPr marL="347663" indent="-173038">
              <a:spcAft>
                <a:spcPts val="600"/>
              </a:spcAft>
              <a:defRPr>
                <a:solidFill>
                  <a:srgbClr val="4F4F4F"/>
                </a:solidFill>
              </a:defRPr>
            </a:lvl2pPr>
            <a:lvl3pPr marL="508000" indent="-160338">
              <a:spcAft>
                <a:spcPts val="600"/>
              </a:spcAft>
              <a:defRPr/>
            </a:lvl3pPr>
            <a:lvl4pPr marL="623888" indent="-158750">
              <a:spcAft>
                <a:spcPts val="600"/>
              </a:spcAft>
              <a:defRPr/>
            </a:lvl4pPr>
            <a:lvl5pPr marL="798513" indent="-174625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76498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Content Slide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491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247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anes No Sub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71999" y="1554480"/>
            <a:ext cx="0" cy="46634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8"/>
          </p:nvPr>
        </p:nvSpPr>
        <p:spPr>
          <a:xfrm>
            <a:off x="48006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125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anes with Sub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72000" y="1554480"/>
            <a:ext cx="0" cy="457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8"/>
          </p:nvPr>
        </p:nvSpPr>
        <p:spPr>
          <a:xfrm>
            <a:off x="48006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853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577850" indent="-180975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2643128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577850" indent="-180975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4750659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577850" indent="-180975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190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622300" indent="-173038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SmartArt Placeholder 15"/>
          <p:cNvSpPr>
            <a:spLocks noGrp="1"/>
          </p:cNvSpPr>
          <p:nvPr>
            <p:ph type="dgm" sz="quarter" idx="18"/>
          </p:nvPr>
        </p:nvSpPr>
        <p:spPr>
          <a:xfrm>
            <a:off x="457200" y="1545336"/>
            <a:ext cx="8229600" cy="265176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600"/>
            </a:lvl1pPr>
          </a:lstStyle>
          <a:p>
            <a:r>
              <a:rPr lang="en-US" dirty="0"/>
              <a:t>Click icon to add SmartArt graphic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97820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er 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091821" y="1692915"/>
            <a:ext cx="6864823" cy="3984625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099425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77325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4663" y="421461"/>
            <a:ext cx="6255000" cy="4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85200" y="6564650"/>
            <a:ext cx="321733" cy="2337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 </a:t>
            </a:r>
            <a:fld id="{77273EE1-5E38-49C9-BE71-B12C386003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545336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174104"/>
            <a:ext cx="2133263" cy="6513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220133" y="6559167"/>
            <a:ext cx="868680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220133" y="6591465"/>
            <a:ext cx="4089400" cy="2337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Applied Energy Group ·  www.appliedenergygroup.com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0133" y="1267501"/>
            <a:ext cx="868680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89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19" r:id="rId2"/>
    <p:sldLayoutId id="2147483910" r:id="rId3"/>
    <p:sldLayoutId id="2147483928" r:id="rId4"/>
    <p:sldLayoutId id="2147483896" r:id="rId5"/>
    <p:sldLayoutId id="2147483949" r:id="rId6"/>
    <p:sldLayoutId id="2147483898" r:id="rId7"/>
    <p:sldLayoutId id="2147483912" r:id="rId8"/>
    <p:sldLayoutId id="2147483913" r:id="rId9"/>
    <p:sldLayoutId id="2147483914" r:id="rId10"/>
    <p:sldLayoutId id="2147483941" r:id="rId11"/>
    <p:sldLayoutId id="2147483917" r:id="rId12"/>
    <p:sldLayoutId id="2147483918" r:id="rId13"/>
    <p:sldLayoutId id="2147483905" r:id="rId14"/>
    <p:sldLayoutId id="214748391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800" b="0" i="0" cap="all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ts val="600"/>
        </a:spcAft>
        <a:buClrTx/>
        <a:buSzTx/>
        <a:buFont typeface="Arial"/>
        <a:buNone/>
        <a:tabLst/>
        <a:defRPr sz="2000" b="0" i="0" baseline="0">
          <a:ln>
            <a:noFill/>
          </a:ln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36550" marR="0" indent="-161925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5"/>
        </a:buClr>
        <a:buSzTx/>
        <a:buFont typeface="Arial"/>
        <a:buChar char="•"/>
        <a:tabLst/>
        <a:defRPr sz="1800" b="0">
          <a:solidFill>
            <a:schemeClr val="tx1">
              <a:lumMod val="65000"/>
              <a:lumOff val="35000"/>
            </a:schemeClr>
          </a:solidFill>
          <a:latin typeface="+mn-lt"/>
        </a:defRPr>
      </a:lvl2pPr>
      <a:lvl3pPr marL="508000" marR="0" indent="-160338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Tx/>
        <a:buFont typeface="Wingdings" panose="05000000000000000000" pitchFamily="2" charset="2"/>
        <a:buChar char="§"/>
        <a:tabLst/>
        <a:defRPr sz="1600" baseline="0">
          <a:solidFill>
            <a:schemeClr val="tx1">
              <a:lumMod val="65000"/>
              <a:lumOff val="35000"/>
            </a:schemeClr>
          </a:solidFill>
          <a:latin typeface="+mn-lt"/>
        </a:defRPr>
      </a:lvl3pPr>
      <a:lvl4pPr marL="749300" marR="0" indent="-177800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/>
        <a:buChar char="•"/>
        <a:tabLst/>
        <a:defRPr sz="1400" baseline="0">
          <a:solidFill>
            <a:schemeClr val="tx1">
              <a:lumMod val="65000"/>
              <a:lumOff val="35000"/>
            </a:schemeClr>
          </a:solidFill>
          <a:latin typeface="+mn-lt"/>
        </a:defRPr>
      </a:lvl4pPr>
      <a:lvl5pPr marL="908050" marR="0" indent="-109538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6"/>
        </a:buClr>
        <a:buSzTx/>
        <a:buFont typeface="Arial" panose="020B0604020202020204" pitchFamily="34" charset="0"/>
        <a:buChar char="•"/>
        <a:tabLst/>
        <a:defRPr sz="1400" baseline="0">
          <a:solidFill>
            <a:schemeClr val="tx1">
              <a:lumMod val="65000"/>
              <a:lumOff val="35000"/>
            </a:schemeClr>
          </a:solidFill>
          <a:latin typeface="+mn-lt"/>
        </a:defRPr>
      </a:lvl5pPr>
      <a:lvl6pPr marL="24050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8622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194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7766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nguyen@appliedenergygroup.com" TargetMode="External"/><Relationship Id="rId7" Type="http://schemas.openxmlformats.org/officeDocument/2006/relationships/hyperlink" Target="mailto:Edward.Lovelace@sce.com" TargetMode="External"/><Relationship Id="rId2" Type="http://schemas.openxmlformats.org/officeDocument/2006/relationships/hyperlink" Target="mailto:kmarrin@appliedenergygroup.co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LGarcia-Rodriguez@semprautilities.com" TargetMode="External"/><Relationship Id="rId5" Type="http://schemas.openxmlformats.org/officeDocument/2006/relationships/hyperlink" Target="mailto:Gxwf@pge.com" TargetMode="External"/><Relationship Id="rId4" Type="http://schemas.openxmlformats.org/officeDocument/2006/relationships/hyperlink" Target="mailto:xzhang@appliedenergygroup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200" y="4083304"/>
            <a:ext cx="7950200" cy="395563"/>
          </a:xfrm>
        </p:spPr>
        <p:txBody>
          <a:bodyPr/>
          <a:lstStyle/>
          <a:p>
            <a:r>
              <a:rPr lang="en-US" sz="2400" b="1" dirty="0"/>
              <a:t>Statewide Load impact evaluation of California Capacity Bidding Programs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84200" y="4478867"/>
            <a:ext cx="7952127" cy="640175"/>
          </a:xfrm>
        </p:spPr>
        <p:txBody>
          <a:bodyPr/>
          <a:lstStyle/>
          <a:p>
            <a:pPr>
              <a:spcAft>
                <a:spcPts val="500"/>
              </a:spcAft>
            </a:pPr>
            <a:r>
              <a:rPr lang="en-US" sz="1800" dirty="0"/>
              <a:t>2019 DRMEC Load Impact Workshop </a:t>
            </a:r>
            <a:r>
              <a:rPr lang="en-US" sz="1800" dirty="0">
                <a:latin typeface="Calibri" panose="020F0502020204030204" pitchFamily="34" charset="0"/>
                <a:sym typeface="Wingdings" panose="05000000000000000000" pitchFamily="2" charset="2"/>
              </a:rPr>
              <a:t>●</a:t>
            </a:r>
            <a:r>
              <a:rPr lang="en-US" sz="1800" dirty="0"/>
              <a:t> April 26th, 2019</a:t>
            </a:r>
          </a:p>
          <a:p>
            <a:r>
              <a:rPr lang="en-US" dirty="0"/>
              <a:t>Abigail Nguyen,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235244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Average Summer Event (HE19)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217283" y="4227968"/>
            <a:ext cx="8469517" cy="2037030"/>
          </a:xfrm>
        </p:spPr>
        <p:txBody>
          <a:bodyPr>
            <a:noAutofit/>
          </a:bodyPr>
          <a:lstStyle/>
          <a:p>
            <a:pPr marL="174625" lvl="1" indent="0" algn="ctr">
              <a:lnSpc>
                <a:spcPct val="110000"/>
              </a:lnSpc>
              <a:buNone/>
            </a:pPr>
            <a:r>
              <a:rPr lang="en-US" sz="1600" dirty="0"/>
              <a:t>On average, only SCE DO aggregate impacts exceeded nominated capacity.</a:t>
            </a:r>
          </a:p>
          <a:p>
            <a:pPr marL="174625" lvl="1" indent="0" algn="ctr">
              <a:lnSpc>
                <a:spcPct val="110000"/>
              </a:lnSpc>
              <a:buNone/>
            </a:pPr>
            <a:endParaRPr lang="en-US" sz="1600" dirty="0"/>
          </a:p>
          <a:p>
            <a:pPr marL="174625" lvl="1" indent="0">
              <a:lnSpc>
                <a:spcPct val="110000"/>
              </a:lnSpc>
              <a:buNone/>
            </a:pPr>
            <a:r>
              <a:rPr lang="en-US" sz="1200" dirty="0"/>
              <a:t>*Note that the average event day is calculated using all events regardless of participant count and event timing. The results shown are for the common event hour HE19 or 6 PM – 7 PM, which is the hour wherein all events overlap. </a:t>
            </a:r>
            <a:endParaRPr lang="en-US" sz="1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ACAA85C-F7C6-4E71-8079-A69EE1E3D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342408"/>
              </p:ext>
            </p:extLst>
          </p:nvPr>
        </p:nvGraphicFramePr>
        <p:xfrm>
          <a:off x="217283" y="1845023"/>
          <a:ext cx="8682275" cy="205201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40325">
                  <a:extLst>
                    <a:ext uri="{9D8B030D-6E8A-4147-A177-3AD203B41FA5}">
                      <a16:colId xmlns:a16="http://schemas.microsoft.com/office/drawing/2014/main" val="3447288601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4112322343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811461362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1625035199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836856700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3627337367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868320311"/>
                    </a:ext>
                  </a:extLst>
                </a:gridCol>
              </a:tblGrid>
              <a:tr h="391144">
                <a:tc rowSpan="2"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Utility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Ahead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Of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137189"/>
                  </a:ext>
                </a:extLst>
              </a:tr>
              <a:tr h="746475">
                <a:tc v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(MW)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Nominated Capacity (MW)</a:t>
                      </a:r>
                    </a:p>
                  </a:txBody>
                  <a:tcPr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Event Temp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˚F)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(MW)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Nominated Capacity (MW)</a:t>
                      </a:r>
                    </a:p>
                  </a:txBody>
                  <a:tcPr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Event Temp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˚F)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77565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8.8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9.2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82452142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4.9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6314327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SDG&amp;E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03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87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FAC168-4964-4D5B-9E7D-053DC87617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PG&amp;E – Day Ahead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C2DE2DA-5AA2-43CD-9EDA-C797D4BB4A1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945225" y="1383756"/>
            <a:ext cx="3759038" cy="50061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Average event day: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1-13 Sub-LAPs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1-508 Participants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Events between 2pm and 9 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Highest impact achieved occurred during PG&amp;E’s system peak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Second highest impact occurred during CAISO system peak (the hour after)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12F317-30F7-4358-B717-EBD0D0CF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0D75F08-CAC7-49D5-AB01-1AD70D145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053479"/>
              </p:ext>
            </p:extLst>
          </p:nvPr>
        </p:nvGraphicFramePr>
        <p:xfrm>
          <a:off x="242596" y="1383755"/>
          <a:ext cx="4599992" cy="2295525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366855">
                  <a:extLst>
                    <a:ext uri="{9D8B030D-6E8A-4147-A177-3AD203B41FA5}">
                      <a16:colId xmlns:a16="http://schemas.microsoft.com/office/drawing/2014/main" val="570773216"/>
                    </a:ext>
                  </a:extLst>
                </a:gridCol>
                <a:gridCol w="823618">
                  <a:extLst>
                    <a:ext uri="{9D8B030D-6E8A-4147-A177-3AD203B41FA5}">
                      <a16:colId xmlns:a16="http://schemas.microsoft.com/office/drawing/2014/main" val="1061322776"/>
                    </a:ext>
                  </a:extLst>
                </a:gridCol>
                <a:gridCol w="648380">
                  <a:extLst>
                    <a:ext uri="{9D8B030D-6E8A-4147-A177-3AD203B41FA5}">
                      <a16:colId xmlns:a16="http://schemas.microsoft.com/office/drawing/2014/main" val="1678576950"/>
                    </a:ext>
                  </a:extLst>
                </a:gridCol>
                <a:gridCol w="1052012">
                  <a:extLst>
                    <a:ext uri="{9D8B030D-6E8A-4147-A177-3AD203B41FA5}">
                      <a16:colId xmlns:a16="http://schemas.microsoft.com/office/drawing/2014/main" val="3213764520"/>
                    </a:ext>
                  </a:extLst>
                </a:gridCol>
                <a:gridCol w="709127">
                  <a:extLst>
                    <a:ext uri="{9D8B030D-6E8A-4147-A177-3AD203B41FA5}">
                      <a16:colId xmlns:a16="http://schemas.microsoft.com/office/drawing/2014/main" val="268386649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&amp;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/>
                          </a:solidFill>
                        </a:rPr>
                        <a:t>Accounts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Event Temp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˚F)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776867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Average Event Day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8.8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(13%)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2675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Highest Impact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&amp;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Utility System Peak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7/25/2018 (HE18)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25.2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(25%)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978742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CAISO/Statewide System Peak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7/25/2018 (HE19)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23.2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(23%)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517381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22E0D0FC-0A2C-4C8C-8B97-45F872F86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474" y="3760797"/>
            <a:ext cx="3759038" cy="2675742"/>
          </a:xfrm>
          <a:prstGeom prst="rect">
            <a:avLst/>
          </a:prstGeom>
        </p:spPr>
      </p:pic>
      <p:sp>
        <p:nvSpPr>
          <p:cNvPr id="21" name="Rectangle 3">
            <a:extLst>
              <a:ext uri="{FF2B5EF4-FFF2-40B4-BE49-F238E27FC236}">
                <a16:creationId xmlns:a16="http://schemas.microsoft.com/office/drawing/2014/main" id="{DE8D2FEB-86FC-499A-BB68-12D145B4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" y="3760797"/>
            <a:ext cx="28623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US" altLang="en-US" sz="1200" b="1" u="none" strike="noStrike" cap="none" normalizeH="0" baseline="0" dirty="0">
                <a:ln>
                  <a:noFill/>
                </a:ln>
                <a:effectLst/>
                <a:latin typeface="+mn-lt"/>
                <a:ea typeface="Times New Roman" panose="02020603050405020304" pitchFamily="18" charset="0"/>
                <a:cs typeface="Tahoma" panose="020B0604030504040204" pitchFamily="34" charset="0"/>
              </a:rPr>
              <a:t>PG&amp;E Day Ahead: Average Event Day</a:t>
            </a:r>
            <a:endParaRPr kumimoji="0" lang="en-US" altLang="en-US" sz="1200" b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97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A67C3A0-8C5F-4FE9-A0AE-35599FE87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559" y="1270281"/>
            <a:ext cx="3758184" cy="26751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D19FFE-4702-4A16-AF8A-96B9B01B8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559" y="3945414"/>
            <a:ext cx="3758184" cy="2675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FAC168-4964-4D5B-9E7D-053DC87617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SCE – Day Ahead &amp; Day Of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12F317-30F7-4358-B717-EBD0D0CF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0D75F08-CAC7-49D5-AB01-1AD70D145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50629"/>
              </p:ext>
            </p:extLst>
          </p:nvPr>
        </p:nvGraphicFramePr>
        <p:xfrm>
          <a:off x="242596" y="1383755"/>
          <a:ext cx="4599992" cy="48463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366855">
                  <a:extLst>
                    <a:ext uri="{9D8B030D-6E8A-4147-A177-3AD203B41FA5}">
                      <a16:colId xmlns:a16="http://schemas.microsoft.com/office/drawing/2014/main" val="570773216"/>
                    </a:ext>
                  </a:extLst>
                </a:gridCol>
                <a:gridCol w="823618">
                  <a:extLst>
                    <a:ext uri="{9D8B030D-6E8A-4147-A177-3AD203B41FA5}">
                      <a16:colId xmlns:a16="http://schemas.microsoft.com/office/drawing/2014/main" val="1061322776"/>
                    </a:ext>
                  </a:extLst>
                </a:gridCol>
                <a:gridCol w="648380">
                  <a:extLst>
                    <a:ext uri="{9D8B030D-6E8A-4147-A177-3AD203B41FA5}">
                      <a16:colId xmlns:a16="http://schemas.microsoft.com/office/drawing/2014/main" val="1678576950"/>
                    </a:ext>
                  </a:extLst>
                </a:gridCol>
                <a:gridCol w="1052012">
                  <a:extLst>
                    <a:ext uri="{9D8B030D-6E8A-4147-A177-3AD203B41FA5}">
                      <a16:colId xmlns:a16="http://schemas.microsoft.com/office/drawing/2014/main" val="3213764520"/>
                    </a:ext>
                  </a:extLst>
                </a:gridCol>
                <a:gridCol w="709127">
                  <a:extLst>
                    <a:ext uri="{9D8B030D-6E8A-4147-A177-3AD203B41FA5}">
                      <a16:colId xmlns:a16="http://schemas.microsoft.com/office/drawing/2014/main" val="268386649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&amp;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Accounts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Event Temp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˚F)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776867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marL="274320"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Day Ahead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2675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Event Day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(HE19)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(11%)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8742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Highest Impact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7/6/2018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(HE17)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Confidential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5173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Utility System Peak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7/6/2018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(HE16)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Confidential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517625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CAISO/Statewide System Peak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7/25/2018 (HE19)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506075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marL="274320"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Day Of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615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Event Day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(HE19)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4.9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(13%)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74605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Highest Impact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8/7/2018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(HE17)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Confidential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94760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Utility System Peak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7/6/2018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(HE16)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Confidential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25301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CAISO/Statewide System Peak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7/25/2018 (HE19)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3585097"/>
                  </a:ext>
                </a:extLst>
              </a:tr>
            </a:tbl>
          </a:graphicData>
        </a:graphic>
      </p:graphicFrame>
      <p:sp>
        <p:nvSpPr>
          <p:cNvPr id="21" name="Rectangle 3">
            <a:extLst>
              <a:ext uri="{FF2B5EF4-FFF2-40B4-BE49-F238E27FC236}">
                <a16:creationId xmlns:a16="http://schemas.microsoft.com/office/drawing/2014/main" id="{DE8D2FEB-86FC-499A-BB68-12D145B4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588" y="3945413"/>
            <a:ext cx="22381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US" altLang="en-US" sz="1200" b="1" u="none" strike="noStrike" cap="none" normalizeH="0" baseline="0" dirty="0">
                <a:ln>
                  <a:noFill/>
                </a:ln>
                <a:effectLst/>
                <a:latin typeface="+mn-lt"/>
                <a:ea typeface="Times New Roman" panose="02020603050405020304" pitchFamily="18" charset="0"/>
                <a:cs typeface="Tahoma" panose="020B0604030504040204" pitchFamily="34" charset="0"/>
              </a:rPr>
              <a:t>SCE Day Of: Average Event Day</a:t>
            </a:r>
            <a:endParaRPr kumimoji="0" lang="en-US" altLang="en-US" sz="1200" b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852AAEC-8206-45DD-82C4-713E3787B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587" y="1245255"/>
            <a:ext cx="25939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US" altLang="en-US" sz="1200" b="1" u="none" strike="noStrike" cap="none" normalizeH="0" baseline="0" dirty="0">
                <a:ln>
                  <a:noFill/>
                </a:ln>
                <a:effectLst/>
                <a:latin typeface="+mn-lt"/>
                <a:ea typeface="Times New Roman" panose="02020603050405020304" pitchFamily="18" charset="0"/>
                <a:cs typeface="Tahoma" panose="020B0604030504040204" pitchFamily="34" charset="0"/>
              </a:rPr>
              <a:t>SCE Day Ahead: Average Event Day</a:t>
            </a:r>
            <a:endParaRPr kumimoji="0" lang="en-US" altLang="en-US" sz="1200" b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145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B8DFB3-24C3-4497-A9A1-09C657E97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01" y="3899296"/>
            <a:ext cx="3686809" cy="262432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FAC168-4964-4D5B-9E7D-053DC87617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SDG&amp;E – Day Ahead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C2DE2DA-5AA2-43CD-9EDA-C797D4BB4A1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945225" y="1383756"/>
            <a:ext cx="3759038" cy="50061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DA program experienced a drop in nomination in August (from 66 to 3 participants)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Highest impact achieved in July on HE16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before nomination drop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participants are mostly offices/hotels/financial svc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events were called by SDG&amp;E on HE17 of Aug 9</a:t>
            </a:r>
            <a:r>
              <a:rPr lang="en-US" baseline="30000" dirty="0"/>
              <a:t>th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12F317-30F7-4358-B717-EBD0D0CF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0D75F08-CAC7-49D5-AB01-1AD70D145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07823"/>
              </p:ext>
            </p:extLst>
          </p:nvPr>
        </p:nvGraphicFramePr>
        <p:xfrm>
          <a:off x="242596" y="1383755"/>
          <a:ext cx="4599992" cy="24688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366855">
                  <a:extLst>
                    <a:ext uri="{9D8B030D-6E8A-4147-A177-3AD203B41FA5}">
                      <a16:colId xmlns:a16="http://schemas.microsoft.com/office/drawing/2014/main" val="570773216"/>
                    </a:ext>
                  </a:extLst>
                </a:gridCol>
                <a:gridCol w="823618">
                  <a:extLst>
                    <a:ext uri="{9D8B030D-6E8A-4147-A177-3AD203B41FA5}">
                      <a16:colId xmlns:a16="http://schemas.microsoft.com/office/drawing/2014/main" val="1061322776"/>
                    </a:ext>
                  </a:extLst>
                </a:gridCol>
                <a:gridCol w="648380">
                  <a:extLst>
                    <a:ext uri="{9D8B030D-6E8A-4147-A177-3AD203B41FA5}">
                      <a16:colId xmlns:a16="http://schemas.microsoft.com/office/drawing/2014/main" val="1678576950"/>
                    </a:ext>
                  </a:extLst>
                </a:gridCol>
                <a:gridCol w="1052012">
                  <a:extLst>
                    <a:ext uri="{9D8B030D-6E8A-4147-A177-3AD203B41FA5}">
                      <a16:colId xmlns:a16="http://schemas.microsoft.com/office/drawing/2014/main" val="3213764520"/>
                    </a:ext>
                  </a:extLst>
                </a:gridCol>
                <a:gridCol w="709127">
                  <a:extLst>
                    <a:ext uri="{9D8B030D-6E8A-4147-A177-3AD203B41FA5}">
                      <a16:colId xmlns:a16="http://schemas.microsoft.com/office/drawing/2014/main" val="268386649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&amp;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Accounts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Event Temp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˚F)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77686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Average Event Day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0.2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(3%)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2675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Highest Impact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7/6/2018 (HE16)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1.9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(9%)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978742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Utility System Peak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8/9/2018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(HE17)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92002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CAISO/Statewide System Peak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7/25/2018 (HE19)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0.1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517381"/>
                  </a:ext>
                </a:extLst>
              </a:tr>
            </a:tbl>
          </a:graphicData>
        </a:graphic>
      </p:graphicFrame>
      <p:sp>
        <p:nvSpPr>
          <p:cNvPr id="21" name="Rectangle 3">
            <a:extLst>
              <a:ext uri="{FF2B5EF4-FFF2-40B4-BE49-F238E27FC236}">
                <a16:creationId xmlns:a16="http://schemas.microsoft.com/office/drawing/2014/main" id="{DE8D2FEB-86FC-499A-BB68-12D145B4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59" y="3899296"/>
            <a:ext cx="28623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lang="en-US" altLang="en-US" sz="1200" b="1" dirty="0">
                <a:latin typeface="+mn-lt"/>
                <a:ea typeface="Times New Roman" panose="02020603050405020304" pitchFamily="18" charset="0"/>
                <a:cs typeface="Tahoma" panose="020B0604030504040204" pitchFamily="34" charset="0"/>
              </a:rPr>
              <a:t>SD</a:t>
            </a:r>
            <a:r>
              <a:rPr kumimoji="0" lang="en-US" altLang="en-US" sz="1200" b="1" u="none" strike="noStrike" cap="none" normalizeH="0" baseline="0" dirty="0">
                <a:ln>
                  <a:noFill/>
                </a:ln>
                <a:effectLst/>
                <a:latin typeface="+mn-lt"/>
                <a:ea typeface="Times New Roman" panose="02020603050405020304" pitchFamily="18" charset="0"/>
                <a:cs typeface="Tahoma" panose="020B0604030504040204" pitchFamily="34" charset="0"/>
              </a:rPr>
              <a:t>G&amp;E Day Ahead: Average Event Day</a:t>
            </a:r>
            <a:endParaRPr kumimoji="0" lang="en-US" altLang="en-US" sz="1200" b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11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B8DFB3-24C3-4497-A9A1-09C657E97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01" y="3899296"/>
            <a:ext cx="3686809" cy="262432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FAC168-4964-4D5B-9E7D-053DC87617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SDG&amp;E – Day Of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C2DE2DA-5AA2-43CD-9EDA-C797D4BB4A1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945225" y="1383756"/>
            <a:ext cx="3759038" cy="50061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 program only 3 events (all in August)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Achieved consistent responses despite calling events on 3 consecutive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events were called by SDG&amp;E on HE17 of Aug 9</a:t>
            </a:r>
            <a:r>
              <a:rPr lang="en-US" baseline="30000" dirty="0"/>
              <a:t>th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12F317-30F7-4358-B717-EBD0D0CF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0D75F08-CAC7-49D5-AB01-1AD70D145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67379"/>
              </p:ext>
            </p:extLst>
          </p:nvPr>
        </p:nvGraphicFramePr>
        <p:xfrm>
          <a:off x="242596" y="1383755"/>
          <a:ext cx="4599992" cy="24688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366855">
                  <a:extLst>
                    <a:ext uri="{9D8B030D-6E8A-4147-A177-3AD203B41FA5}">
                      <a16:colId xmlns:a16="http://schemas.microsoft.com/office/drawing/2014/main" val="570773216"/>
                    </a:ext>
                  </a:extLst>
                </a:gridCol>
                <a:gridCol w="823618">
                  <a:extLst>
                    <a:ext uri="{9D8B030D-6E8A-4147-A177-3AD203B41FA5}">
                      <a16:colId xmlns:a16="http://schemas.microsoft.com/office/drawing/2014/main" val="1061322776"/>
                    </a:ext>
                  </a:extLst>
                </a:gridCol>
                <a:gridCol w="648380">
                  <a:extLst>
                    <a:ext uri="{9D8B030D-6E8A-4147-A177-3AD203B41FA5}">
                      <a16:colId xmlns:a16="http://schemas.microsoft.com/office/drawing/2014/main" val="1678576950"/>
                    </a:ext>
                  </a:extLst>
                </a:gridCol>
                <a:gridCol w="1052012">
                  <a:extLst>
                    <a:ext uri="{9D8B030D-6E8A-4147-A177-3AD203B41FA5}">
                      <a16:colId xmlns:a16="http://schemas.microsoft.com/office/drawing/2014/main" val="3213764520"/>
                    </a:ext>
                  </a:extLst>
                </a:gridCol>
                <a:gridCol w="709127">
                  <a:extLst>
                    <a:ext uri="{9D8B030D-6E8A-4147-A177-3AD203B41FA5}">
                      <a16:colId xmlns:a16="http://schemas.microsoft.com/office/drawing/2014/main" val="268386649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&amp;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Accounts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Event Temp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˚F)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77686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Average Event Day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(14%)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2675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Highest Impact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8/7/2018 (HE18)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 Semilight"/>
                          <a:ea typeface="+mn-ea"/>
                          <a:cs typeface="+mn-cs"/>
                        </a:rPr>
                        <a:t>186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 Semiligh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(16%)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978742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Utility System Peak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8/9/2018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(HE17)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 Semiligh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92002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CAISO/Statewide System Peak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7/25/2018 (HE19)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517381"/>
                  </a:ext>
                </a:extLst>
              </a:tr>
            </a:tbl>
          </a:graphicData>
        </a:graphic>
      </p:graphicFrame>
      <p:sp>
        <p:nvSpPr>
          <p:cNvPr id="21" name="Rectangle 3">
            <a:extLst>
              <a:ext uri="{FF2B5EF4-FFF2-40B4-BE49-F238E27FC236}">
                <a16:creationId xmlns:a16="http://schemas.microsoft.com/office/drawing/2014/main" id="{DE8D2FEB-86FC-499A-BB68-12D145B4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59" y="3899296"/>
            <a:ext cx="28623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lang="en-US" altLang="en-US" sz="1200" b="1" dirty="0">
                <a:latin typeface="+mn-lt"/>
                <a:ea typeface="Times New Roman" panose="02020603050405020304" pitchFamily="18" charset="0"/>
                <a:cs typeface="Tahoma" panose="020B0604030504040204" pitchFamily="34" charset="0"/>
              </a:rPr>
              <a:t>SD</a:t>
            </a:r>
            <a:r>
              <a:rPr kumimoji="0" lang="en-US" altLang="en-US" sz="1200" b="1" u="none" strike="noStrike" cap="none" normalizeH="0" baseline="0" dirty="0">
                <a:ln>
                  <a:noFill/>
                </a:ln>
                <a:effectLst/>
                <a:latin typeface="+mn-lt"/>
                <a:ea typeface="Times New Roman" panose="02020603050405020304" pitchFamily="18" charset="0"/>
                <a:cs typeface="Tahoma" panose="020B0604030504040204" pitchFamily="34" charset="0"/>
              </a:rPr>
              <a:t>G&amp;E Day Of: Average Event Day</a:t>
            </a:r>
            <a:endParaRPr kumimoji="0" lang="en-US" altLang="en-US" sz="1200" b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744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Statewide System Peak Hour – July 25, 2018 (HE18)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71714" y="4272488"/>
            <a:ext cx="8229600" cy="1729212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sz="1600" dirty="0"/>
              <a:t>Only PG&amp;E’s and SDG&amp;E’s DA programs called events during the CAISO peak hour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PG&amp;E’s DA program has the highest impact at 25.2 MW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9D847AF-D2C3-4C5A-8246-97B7E2A14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76323"/>
              </p:ext>
            </p:extLst>
          </p:nvPr>
        </p:nvGraphicFramePr>
        <p:xfrm>
          <a:off x="239592" y="1528972"/>
          <a:ext cx="8682277" cy="205201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40325">
                  <a:extLst>
                    <a:ext uri="{9D8B030D-6E8A-4147-A177-3AD203B41FA5}">
                      <a16:colId xmlns:a16="http://schemas.microsoft.com/office/drawing/2014/main" val="3447288601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4112322343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3902050969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836856700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3971491187"/>
                    </a:ext>
                  </a:extLst>
                </a:gridCol>
              </a:tblGrid>
              <a:tr h="391144">
                <a:tc rowSpan="2"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Utility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Ahead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Of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137189"/>
                  </a:ext>
                </a:extLst>
              </a:tr>
              <a:tr h="746475">
                <a:tc v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  <a:br>
                        <a:rPr lang="en-US" sz="1400" b="1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(MW)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Event Temp </a:t>
                      </a:r>
                      <a:br>
                        <a:rPr lang="en-US" sz="1400" b="1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(˚F)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6" marR="6857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Aggregate Impact </a:t>
                      </a:r>
                      <a:br>
                        <a:rPr lang="en-US" sz="1400" b="1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(MW)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Event Temp </a:t>
                      </a:r>
                      <a:br>
                        <a:rPr lang="en-US" sz="1400" b="1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kern="1200" dirty="0">
                          <a:solidFill>
                            <a:schemeClr val="tx1"/>
                          </a:solidFill>
                        </a:rPr>
                        <a:t>(˚F)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6" marR="68576" marT="0" marB="0"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77565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25.2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T="45687" marB="4568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82452142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T="45687" marB="4568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/>
                </a:tc>
                <a:extLst>
                  <a:ext uri="{0D108BD9-81ED-4DB2-BD59-A6C34878D82A}">
                    <a16:rowId xmlns:a16="http://schemas.microsoft.com/office/drawing/2014/main" val="3576314327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SDG&amp;E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T="45687" marB="4568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/>
                </a:tc>
                <a:extLst>
                  <a:ext uri="{0D108BD9-81ED-4DB2-BD59-A6C34878D82A}">
                    <a16:rowId xmlns:a16="http://schemas.microsoft.com/office/drawing/2014/main" val="105503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38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lvl="1"/>
            <a:r>
              <a:rPr lang="en-US" altLang="en-US" sz="2000" dirty="0"/>
              <a:t>Use customer-specific regression models from ex post analysis</a:t>
            </a:r>
          </a:p>
          <a:p>
            <a:pPr lvl="2"/>
            <a:r>
              <a:rPr lang="en-US" altLang="en-US" sz="1800" dirty="0"/>
              <a:t>Predict per-customer weather-adjusted reference loads for all subgroups</a:t>
            </a:r>
          </a:p>
          <a:p>
            <a:pPr lvl="3"/>
            <a:r>
              <a:rPr lang="en-US" altLang="en-US" sz="1600" dirty="0"/>
              <a:t> Apply Utility and CAISO weather scenarios</a:t>
            </a:r>
          </a:p>
          <a:p>
            <a:pPr lvl="2"/>
            <a:r>
              <a:rPr lang="en-US" altLang="en-US" sz="1800" dirty="0"/>
              <a:t>Predict per-customer impacts using most prevalent event hour called for each customer</a:t>
            </a:r>
          </a:p>
          <a:p>
            <a:pPr lvl="3"/>
            <a:r>
              <a:rPr lang="en-US" altLang="en-US" sz="1600" dirty="0"/>
              <a:t>Most often HE19 for all three IOUs</a:t>
            </a:r>
          </a:p>
          <a:p>
            <a:pPr lvl="3"/>
            <a:r>
              <a:rPr lang="en-US" altLang="en-US" sz="1600" dirty="0"/>
              <a:t>HE18 or HE20 for select customers</a:t>
            </a:r>
          </a:p>
          <a:p>
            <a:pPr lvl="1"/>
            <a:r>
              <a:rPr lang="en-US" altLang="en-US" sz="2000" dirty="0"/>
              <a:t>Use enrollment forecasts from IOUs to forecast aggregate impacts</a:t>
            </a:r>
          </a:p>
          <a:p>
            <a:pPr lvl="2"/>
            <a:r>
              <a:rPr lang="en-US" altLang="en-US" sz="1800" dirty="0"/>
              <a:t> Enrollment was derived based on </a:t>
            </a:r>
          </a:p>
          <a:p>
            <a:pPr lvl="3"/>
            <a:r>
              <a:rPr lang="en-US" altLang="en-US" sz="1600" dirty="0"/>
              <a:t>2018 ex post per-customer impacts</a:t>
            </a:r>
          </a:p>
          <a:p>
            <a:pPr lvl="3"/>
            <a:r>
              <a:rPr lang="en-US" altLang="en-US" sz="1600" dirty="0"/>
              <a:t>Contractual MW</a:t>
            </a:r>
          </a:p>
          <a:p>
            <a:pPr lvl="3"/>
            <a:r>
              <a:rPr lang="en-US" altLang="en-US" sz="1600" dirty="0"/>
              <a:t>Historical performance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Ante Impacts</a:t>
            </a:r>
          </a:p>
        </p:txBody>
      </p:sp>
    </p:spTree>
    <p:extLst>
      <p:ext uri="{BB962C8B-B14F-4D97-AF65-F5344CB8AC3E}">
        <p14:creationId xmlns:p14="http://schemas.microsoft.com/office/powerpoint/2010/main" val="56008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Non-Residential Enrollment Forecast, Month of August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4119327"/>
            <a:ext cx="8229600" cy="2281473"/>
          </a:xfrm>
        </p:spPr>
        <p:txBody>
          <a:bodyPr>
            <a:normAutofit/>
          </a:bodyPr>
          <a:lstStyle/>
          <a:p>
            <a:pPr lvl="1"/>
            <a:r>
              <a:rPr lang="en-US" sz="1700" dirty="0"/>
              <a:t>PG&amp;E forecasts a moderate increase in enrollment in 2019, kept constant through the forecast horizon.</a:t>
            </a:r>
          </a:p>
          <a:p>
            <a:pPr lvl="1"/>
            <a:r>
              <a:rPr lang="en-US" sz="1700" dirty="0"/>
              <a:t>SCE forecasts a large increase in enrollment for CBP DO and DA beginning in 2018 due to elimination of AMP.</a:t>
            </a:r>
          </a:p>
          <a:p>
            <a:pPr lvl="1"/>
            <a:r>
              <a:rPr lang="en-US" sz="1700" dirty="0"/>
              <a:t>SDG&amp;E forecasts CBP DA and DO enrollment will increase 3% per year (2019-2022), respectively, due to program improvements, and held constant starting 2022.</a:t>
            </a:r>
            <a:endParaRPr lang="en-US" sz="1700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Ante Impacts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72757"/>
              </p:ext>
            </p:extLst>
          </p:nvPr>
        </p:nvGraphicFramePr>
        <p:xfrm>
          <a:off x="232067" y="1494874"/>
          <a:ext cx="8697328" cy="2098285"/>
        </p:xfrm>
        <a:graphic>
          <a:graphicData uri="http://schemas.openxmlformats.org/drawingml/2006/table">
            <a:tbl>
              <a:tblPr bandRow="1">
                <a:tableStyleId>{68D230F3-CF80-4859-8CE7-A43EE81993B5}</a:tableStyleId>
              </a:tblPr>
              <a:tblGrid>
                <a:gridCol w="1087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1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1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71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71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1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2431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Number of Service Accounts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2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Utility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Notice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2023-2029 (each year)</a:t>
                      </a: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PG&amp;E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693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693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SDG&amp;E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4744020" y="2327295"/>
            <a:ext cx="34312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4744020" y="2653285"/>
            <a:ext cx="3431263" cy="0"/>
          </a:xfrm>
          <a:prstGeom prst="straightConnector1">
            <a:avLst/>
          </a:prstGeom>
          <a:ln>
            <a:solidFill>
              <a:srgbClr val="FF7F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95191" y="3074766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+3%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07974" y="3359981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+3%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46240" y="3346938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+3%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1D6F2AB-ABC8-408E-BD80-DEE78F71F739}"/>
              </a:ext>
            </a:extLst>
          </p:cNvPr>
          <p:cNvCxnSpPr>
            <a:cxnSpLocks/>
          </p:cNvCxnSpPr>
          <p:nvPr/>
        </p:nvCxnSpPr>
        <p:spPr>
          <a:xfrm>
            <a:off x="4744020" y="2916340"/>
            <a:ext cx="3431265" cy="0"/>
          </a:xfrm>
          <a:prstGeom prst="straightConnector1">
            <a:avLst/>
          </a:prstGeom>
          <a:ln>
            <a:solidFill>
              <a:srgbClr val="FF7F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6CF1F21-6F83-43AE-961F-C12B5708EDF6}"/>
              </a:ext>
            </a:extLst>
          </p:cNvPr>
          <p:cNvSpPr txBox="1"/>
          <p:nvPr/>
        </p:nvSpPr>
        <p:spPr>
          <a:xfrm>
            <a:off x="4595191" y="3373025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+3%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79F340-C0B7-42E8-8693-5EDF987E7BFA}"/>
              </a:ext>
            </a:extLst>
          </p:cNvPr>
          <p:cNvSpPr txBox="1"/>
          <p:nvPr/>
        </p:nvSpPr>
        <p:spPr>
          <a:xfrm>
            <a:off x="5721971" y="3073634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+3%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081798-DA58-40AB-B6EF-AB475D3472EC}"/>
              </a:ext>
            </a:extLst>
          </p:cNvPr>
          <p:cNvSpPr txBox="1"/>
          <p:nvPr/>
        </p:nvSpPr>
        <p:spPr>
          <a:xfrm>
            <a:off x="6746240" y="3076574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+3%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802184-3829-4071-BFA1-DD207C449224}"/>
              </a:ext>
            </a:extLst>
          </p:cNvPr>
          <p:cNvSpPr txBox="1"/>
          <p:nvPr/>
        </p:nvSpPr>
        <p:spPr>
          <a:xfrm>
            <a:off x="3436169" y="2235004"/>
            <a:ext cx="544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+25%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E9803D-1FAA-49A8-99C6-543F18C960A5}"/>
              </a:ext>
            </a:extLst>
          </p:cNvPr>
          <p:cNvSpPr txBox="1"/>
          <p:nvPr/>
        </p:nvSpPr>
        <p:spPr>
          <a:xfrm>
            <a:off x="3436169" y="2498087"/>
            <a:ext cx="751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+22%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28AE77-5B92-41F0-8734-D19857A87A8C}"/>
              </a:ext>
            </a:extLst>
          </p:cNvPr>
          <p:cNvSpPr txBox="1"/>
          <p:nvPr/>
        </p:nvSpPr>
        <p:spPr>
          <a:xfrm>
            <a:off x="3392282" y="2761170"/>
            <a:ext cx="751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+175%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C0AE16-EA96-4286-977B-29503C56327D}"/>
              </a:ext>
            </a:extLst>
          </p:cNvPr>
          <p:cNvSpPr txBox="1"/>
          <p:nvPr/>
        </p:nvSpPr>
        <p:spPr>
          <a:xfrm>
            <a:off x="3482408" y="3074337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+3%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494F89-66F0-45DA-9362-F6C561D69E80}"/>
              </a:ext>
            </a:extLst>
          </p:cNvPr>
          <p:cNvSpPr txBox="1"/>
          <p:nvPr/>
        </p:nvSpPr>
        <p:spPr>
          <a:xfrm>
            <a:off x="3482408" y="3355369"/>
            <a:ext cx="470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F00"/>
                </a:solidFill>
              </a:rPr>
              <a:t>+4%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7B27D0-6022-4E26-8B27-F5DD6AB90FA5}"/>
              </a:ext>
            </a:extLst>
          </p:cNvPr>
          <p:cNvCxnSpPr>
            <a:cxnSpLocks/>
          </p:cNvCxnSpPr>
          <p:nvPr/>
        </p:nvCxnSpPr>
        <p:spPr>
          <a:xfrm>
            <a:off x="7818456" y="3196744"/>
            <a:ext cx="356827" cy="0"/>
          </a:xfrm>
          <a:prstGeom prst="straightConnector1">
            <a:avLst/>
          </a:prstGeom>
          <a:ln>
            <a:solidFill>
              <a:srgbClr val="FF7F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19A1183-EFFB-49EA-9BA0-090B19FEE4F9}"/>
              </a:ext>
            </a:extLst>
          </p:cNvPr>
          <p:cNvCxnSpPr>
            <a:cxnSpLocks/>
          </p:cNvCxnSpPr>
          <p:nvPr/>
        </p:nvCxnSpPr>
        <p:spPr>
          <a:xfrm>
            <a:off x="7818456" y="3429000"/>
            <a:ext cx="356827" cy="0"/>
          </a:xfrm>
          <a:prstGeom prst="straightConnector1">
            <a:avLst/>
          </a:prstGeom>
          <a:ln>
            <a:solidFill>
              <a:srgbClr val="FF7F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37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Comparison of current and previous non-residential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4161453"/>
            <a:ext cx="8229600" cy="2298731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CBP DA </a:t>
            </a:r>
          </a:p>
          <a:p>
            <a:pPr lvl="2"/>
            <a:r>
              <a:rPr lang="en-US" dirty="0"/>
              <a:t>PG&amp;E increase – decreased enrollment but increased per-customer impacts.</a:t>
            </a:r>
          </a:p>
          <a:p>
            <a:pPr lvl="2"/>
            <a:r>
              <a:rPr lang="en-US" dirty="0"/>
              <a:t>SCE – no change in enrollment. </a:t>
            </a:r>
          </a:p>
          <a:p>
            <a:pPr lvl="2"/>
            <a:r>
              <a:rPr lang="en-US" dirty="0"/>
              <a:t>SDG&amp;E decrease – decreased enrollment and per-customer impacts.</a:t>
            </a:r>
          </a:p>
          <a:p>
            <a:pPr lvl="1"/>
            <a:r>
              <a:rPr lang="en-US" dirty="0"/>
              <a:t>CBP DO </a:t>
            </a:r>
          </a:p>
          <a:p>
            <a:pPr lvl="2"/>
            <a:r>
              <a:rPr lang="en-US" dirty="0"/>
              <a:t>SCE decreased enrollment.</a:t>
            </a:r>
          </a:p>
          <a:p>
            <a:pPr lvl="2"/>
            <a:r>
              <a:rPr lang="en-US" dirty="0"/>
              <a:t>SDG&amp;E decrease – increased enrollment but decreased per-customer impacts.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Ante Impacts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002433"/>
              </p:ext>
            </p:extLst>
          </p:nvPr>
        </p:nvGraphicFramePr>
        <p:xfrm>
          <a:off x="260058" y="1422819"/>
          <a:ext cx="8492057" cy="2047240"/>
        </p:xfrm>
        <a:graphic>
          <a:graphicData uri="http://schemas.openxmlformats.org/drawingml/2006/table">
            <a:tbl>
              <a:tblPr bandRow="1">
                <a:tableStyleId>{68D230F3-CF80-4859-8CE7-A43EE81993B5}</a:tableStyleId>
              </a:tblPr>
              <a:tblGrid>
                <a:gridCol w="988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3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7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7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7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24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b" horzOverflow="overflow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b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Previous Forecast, 2019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b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Current Forecast, 2019</a:t>
                      </a:r>
                    </a:p>
                  </a:txBody>
                  <a:tcPr marL="68585" marR="68585" marT="0" marB="0" anchor="b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2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Utility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Notice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b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Accounts</a:t>
                      </a:r>
                    </a:p>
                  </a:txBody>
                  <a:tcPr marL="68585" marR="68585" marT="0" marB="0" anchor="b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Aggregate Impact (MW)</a:t>
                      </a:r>
                    </a:p>
                  </a:txBody>
                  <a:tcPr marL="68585" marR="68585" marT="0" marB="0" anchor="b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Accounts</a:t>
                      </a:r>
                    </a:p>
                  </a:txBody>
                  <a:tcPr marL="68585" marR="68585" marT="0" marB="0" anchor="b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Aggregate Impact (MW)</a:t>
                      </a:r>
                    </a:p>
                  </a:txBody>
                  <a:tcPr marL="68585" marR="68585" marT="0" marB="0" anchor="b" horzOverflow="overflow"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PG&amp;E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27.9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Confidential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23.1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Confidential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SDG&amp;E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68580" marR="68580" marT="0" marB="0" anchor="ctr"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44609" y="3470059"/>
            <a:ext cx="83020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Results are average event-hour impacts for August peak day in 2018; Utility Peak 1-in-2 weather conditions.</a:t>
            </a:r>
          </a:p>
        </p:txBody>
      </p:sp>
      <p:sp>
        <p:nvSpPr>
          <p:cNvPr id="11" name="Down Arrow 10"/>
          <p:cNvSpPr/>
          <p:nvPr/>
        </p:nvSpPr>
        <p:spPr>
          <a:xfrm flipV="1">
            <a:off x="8786498" y="2170926"/>
            <a:ext cx="88495" cy="182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2">
            <a:extLst>
              <a:ext uri="{FF2B5EF4-FFF2-40B4-BE49-F238E27FC236}">
                <a16:creationId xmlns:a16="http://schemas.microsoft.com/office/drawing/2014/main" id="{687470A3-E949-4827-8459-5FE02EE7C76C}"/>
              </a:ext>
            </a:extLst>
          </p:cNvPr>
          <p:cNvSpPr/>
          <p:nvPr/>
        </p:nvSpPr>
        <p:spPr>
          <a:xfrm>
            <a:off x="8800348" y="2958248"/>
            <a:ext cx="88495" cy="18523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2">
            <a:extLst>
              <a:ext uri="{FF2B5EF4-FFF2-40B4-BE49-F238E27FC236}">
                <a16:creationId xmlns:a16="http://schemas.microsoft.com/office/drawing/2014/main" id="{23145F56-8AC2-4891-85AF-DFB8F5617C72}"/>
              </a:ext>
            </a:extLst>
          </p:cNvPr>
          <p:cNvSpPr/>
          <p:nvPr/>
        </p:nvSpPr>
        <p:spPr>
          <a:xfrm>
            <a:off x="8800347" y="3243761"/>
            <a:ext cx="88495" cy="18523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9B4A14-EAFE-43AF-8F93-4B61AE9F2D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Residential CBP impact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7FBE3-4999-4EDB-B432-87E82C37F7B4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Due to the expected influx of residential customers 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PG&amp;E: constant 4 MW aggregate load impact through the forecast horizon starting 2019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SCE: constant 3 MW aggregate load impact through the forecast horizon starting in 2023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1D10F4D-C7E8-4545-BFA1-062ABCC8E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Ex-Ante Impacts</a:t>
            </a:r>
          </a:p>
        </p:txBody>
      </p:sp>
    </p:spTree>
    <p:extLst>
      <p:ext uri="{BB962C8B-B14F-4D97-AF65-F5344CB8AC3E}">
        <p14:creationId xmlns:p14="http://schemas.microsoft.com/office/powerpoint/2010/main" val="220242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sz="2400" dirty="0"/>
              <a:t>Program Descriptions</a:t>
            </a:r>
          </a:p>
          <a:p>
            <a:pPr lvl="1"/>
            <a:r>
              <a:rPr lang="en-US" altLang="en-US" sz="2400" dirty="0"/>
              <a:t>Confidentiality</a:t>
            </a:r>
          </a:p>
          <a:p>
            <a:pPr lvl="1"/>
            <a:r>
              <a:rPr lang="en-US" altLang="en-US" sz="2400" dirty="0"/>
              <a:t>Ex Post Impacts</a:t>
            </a:r>
          </a:p>
          <a:p>
            <a:pPr lvl="1"/>
            <a:r>
              <a:rPr lang="en-US" altLang="en-US" sz="2400" dirty="0"/>
              <a:t>Ex Ante Impacts</a:t>
            </a:r>
          </a:p>
          <a:p>
            <a:pPr lvl="1"/>
            <a:r>
              <a:rPr lang="en-US" altLang="en-US" sz="2400" dirty="0"/>
              <a:t>Key Findings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37434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CBP is now a more time- and/or geographically-targeted DR program, utilizing more localized events</a:t>
            </a:r>
          </a:p>
          <a:p>
            <a:pPr lvl="1"/>
            <a:r>
              <a:rPr lang="en-US" dirty="0"/>
              <a:t>Each IOU’s product offerings earned mixed results in meeting/exceeding their capacity nominations</a:t>
            </a:r>
          </a:p>
          <a:p>
            <a:pPr lvl="2"/>
            <a:r>
              <a:rPr lang="en-US" dirty="0"/>
              <a:t>Only SCE DO exceeded capacity nominations, on average at the program level</a:t>
            </a:r>
          </a:p>
          <a:p>
            <a:pPr lvl="2"/>
            <a:r>
              <a:rPr lang="en-US" dirty="0"/>
              <a:t>PG&amp;E: Elect met/exceeded capacity nominations; Prescribed did not</a:t>
            </a:r>
          </a:p>
          <a:p>
            <a:pPr lvl="2"/>
            <a:r>
              <a:rPr lang="en-US" dirty="0"/>
              <a:t>SDG&amp;E: DA and DO products operating between 1pm-9pm met/exceeded capacity nominations</a:t>
            </a:r>
          </a:p>
          <a:p>
            <a:pPr lvl="1"/>
            <a:r>
              <a:rPr lang="en-US" dirty="0"/>
              <a:t>Customer retention from previous years is not as high as expected</a:t>
            </a:r>
          </a:p>
          <a:p>
            <a:pPr lvl="2"/>
            <a:r>
              <a:rPr lang="en-US" dirty="0"/>
              <a:t>PG&amp;E’s retention of previous DO participants was not as high as projected</a:t>
            </a:r>
          </a:p>
          <a:p>
            <a:pPr lvl="2"/>
            <a:r>
              <a:rPr lang="en-US" dirty="0"/>
              <a:t>SCE’s retention of previous AMP participants was also not as high as projected</a:t>
            </a:r>
          </a:p>
          <a:p>
            <a:pPr lvl="2"/>
            <a:r>
              <a:rPr lang="en-US" dirty="0"/>
              <a:t>SDG&amp;E’s DA 11am-7pm may experience a similar retention issue with a mid-year drop in monthly nomination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Findings</a:t>
            </a:r>
          </a:p>
        </p:txBody>
      </p:sp>
    </p:spTree>
    <p:extLst>
      <p:ext uri="{BB962C8B-B14F-4D97-AF65-F5344CB8AC3E}">
        <p14:creationId xmlns:p14="http://schemas.microsoft.com/office/powerpoint/2010/main" val="162330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Contributors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585284" y="1744751"/>
            <a:ext cx="4259766" cy="46017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en-US" sz="1400" b="1" dirty="0"/>
              <a:t>Kelly Marrin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Project Director</a:t>
            </a:r>
          </a:p>
          <a:p>
            <a:pPr algn="r">
              <a:spcBef>
                <a:spcPts val="0"/>
              </a:spcBef>
            </a:pPr>
            <a:r>
              <a:rPr lang="en-US" sz="1400" dirty="0">
                <a:hlinkClick r:id="rId2"/>
              </a:rPr>
              <a:t>kmarrin@appliedenergygroup.com</a:t>
            </a:r>
            <a:endParaRPr lang="en-US" sz="1400" dirty="0"/>
          </a:p>
          <a:p>
            <a:pPr algn="r">
              <a:spcBef>
                <a:spcPts val="0"/>
              </a:spcBef>
            </a:pPr>
            <a:endParaRPr lang="en-US" sz="1400" b="1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b="1" dirty="0"/>
              <a:t>Abigail Nguyen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/>
              <a:t>Project Manager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>
                <a:hlinkClick r:id="rId3"/>
              </a:rPr>
              <a:t>anguyen@appliedenergygroup.com</a:t>
            </a:r>
            <a:r>
              <a:rPr lang="en-US" sz="1400" dirty="0"/>
              <a:t> </a:t>
            </a:r>
          </a:p>
          <a:p>
            <a:pPr marL="0" indent="0" algn="r">
              <a:spcBef>
                <a:spcPts val="0"/>
              </a:spcBef>
              <a:buNone/>
            </a:pPr>
            <a:endParaRPr lang="en-US" sz="1400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b="1" dirty="0"/>
              <a:t>Xijun Zhang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/>
              <a:t>Analyst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>
                <a:hlinkClick r:id="rId4"/>
              </a:rPr>
              <a:t>xzhang@appliedenergygroup.com</a:t>
            </a:r>
            <a:endParaRPr lang="en-US" sz="1400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b="1" dirty="0"/>
              <a:t> </a:t>
            </a:r>
          </a:p>
          <a:p>
            <a:pPr algn="r">
              <a:spcBef>
                <a:spcPts val="0"/>
              </a:spcBef>
            </a:pPr>
            <a:endParaRPr lang="en-US" sz="1400" b="1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/>
              <a:t> </a:t>
            </a:r>
          </a:p>
          <a:p>
            <a:pPr marL="0" indent="0" algn="r">
              <a:buNone/>
            </a:pPr>
            <a:endParaRPr lang="en-US" sz="1400" dirty="0"/>
          </a:p>
          <a:p>
            <a:pPr marL="0" indent="0" algn="r">
              <a:buNone/>
            </a:pPr>
            <a:endParaRPr lang="en-US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89500" y="1744751"/>
            <a:ext cx="3418609" cy="357868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77800" marR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1800" b="0" i="0" baseline="0">
                <a:ln>
                  <a:noFill/>
                </a:ln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336550" marR="0" indent="-1619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C6C6C"/>
              </a:buClr>
              <a:buSzTx/>
              <a:buFont typeface="Wingdings" panose="05000000000000000000" pitchFamily="2" charset="2"/>
              <a:buChar char="§"/>
              <a:tabLst/>
              <a:defRPr sz="1600" b="0">
                <a:solidFill>
                  <a:srgbClr val="4F4F4F"/>
                </a:solidFill>
                <a:latin typeface="+mn-lt"/>
              </a:defRPr>
            </a:lvl2pPr>
            <a:lvl3pPr marL="508000" marR="0" indent="-1603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 sz="1400" baseline="0">
                <a:solidFill>
                  <a:srgbClr val="4F4F4F"/>
                </a:solidFill>
                <a:latin typeface="+mn-lt"/>
              </a:defRPr>
            </a:lvl3pPr>
            <a:lvl4pPr marL="749300" marR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1200" baseline="0">
                <a:solidFill>
                  <a:srgbClr val="4F4F4F"/>
                </a:solidFill>
                <a:latin typeface="+mn-lt"/>
              </a:defRPr>
            </a:lvl4pPr>
            <a:lvl5pPr marL="908050" marR="0" indent="-1095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100" baseline="0">
                <a:solidFill>
                  <a:srgbClr val="4F4F4F"/>
                </a:solidFill>
                <a:latin typeface="+mn-lt"/>
              </a:defRPr>
            </a:lvl5pPr>
            <a:lvl6pPr marL="24050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8622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3194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7766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400" b="1" kern="0" dirty="0"/>
              <a:t>Gil Wong, PG&amp;E</a:t>
            </a:r>
          </a:p>
          <a:p>
            <a:pPr marL="0" indent="0">
              <a:buFont typeface="Arial"/>
              <a:buNone/>
            </a:pPr>
            <a:r>
              <a:rPr lang="en-US" sz="1400" kern="0" dirty="0"/>
              <a:t>Overall Project Manager</a:t>
            </a:r>
          </a:p>
          <a:p>
            <a:pPr marL="0" indent="0">
              <a:buFont typeface="Arial"/>
              <a:buNone/>
            </a:pPr>
            <a:r>
              <a:rPr lang="en-US" sz="1400" kern="0" dirty="0">
                <a:hlinkClick r:id="rId5"/>
              </a:rPr>
              <a:t>GxWf@pge.com</a:t>
            </a:r>
            <a:r>
              <a:rPr lang="en-US" sz="1400" kern="0" dirty="0"/>
              <a:t> </a:t>
            </a:r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r>
              <a:rPr lang="en-US" sz="1400" b="1" kern="0" dirty="0"/>
              <a:t>Lizzette Garcia-Rodriguez, SDG&amp;E</a:t>
            </a:r>
          </a:p>
          <a:p>
            <a:pPr marL="0" indent="0">
              <a:buFont typeface="Arial"/>
              <a:buNone/>
            </a:pPr>
            <a:r>
              <a:rPr lang="en-US" sz="1400" kern="0" dirty="0"/>
              <a:t>SDG&amp;E Project Manager</a:t>
            </a:r>
          </a:p>
          <a:p>
            <a:pPr marL="0" indent="0">
              <a:buFont typeface="Arial"/>
              <a:buNone/>
            </a:pPr>
            <a:r>
              <a:rPr lang="en-US" sz="1400" kern="0" dirty="0">
                <a:hlinkClick r:id="rId6"/>
              </a:rPr>
              <a:t>LGarcia-Rodriguez@semprautilities.com</a:t>
            </a: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r>
              <a:rPr lang="en-US" sz="1400" b="1" kern="0" dirty="0"/>
              <a:t>Edward Lovelace, SCE</a:t>
            </a:r>
          </a:p>
          <a:p>
            <a:pPr marL="0" indent="0">
              <a:buFont typeface="Arial"/>
              <a:buNone/>
            </a:pPr>
            <a:r>
              <a:rPr lang="en-US" sz="1400" kern="0" dirty="0"/>
              <a:t>SCE Project Manager</a:t>
            </a:r>
          </a:p>
          <a:p>
            <a:pPr marL="0" indent="0">
              <a:buFont typeface="Arial"/>
              <a:buNone/>
            </a:pPr>
            <a:r>
              <a:rPr lang="en-US" sz="1400" kern="0" dirty="0">
                <a:hlinkClick r:id="rId7"/>
              </a:rPr>
              <a:t>Edward.Lovelace@sce.com</a:t>
            </a:r>
            <a:r>
              <a:rPr lang="en-US" sz="1400" kern="0" dirty="0"/>
              <a:t> </a:t>
            </a:r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1117072" y="1333461"/>
            <a:ext cx="3106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latin typeface="+mn-lt"/>
              </a:rPr>
              <a:t>IOU Contributors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8168" y="1333461"/>
            <a:ext cx="3106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u="sng" dirty="0">
                <a:latin typeface="+mn-lt"/>
              </a:rPr>
              <a:t>AEG Contributors</a:t>
            </a:r>
          </a:p>
        </p:txBody>
      </p:sp>
    </p:spTree>
    <p:extLst>
      <p:ext uri="{BB962C8B-B14F-4D97-AF65-F5344CB8AC3E}">
        <p14:creationId xmlns:p14="http://schemas.microsoft.com/office/powerpoint/2010/main" val="93838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r>
              <a:rPr lang="en-US" altLang="en-US" b="1" dirty="0">
                <a:solidFill>
                  <a:srgbClr val="1A1D5D"/>
                </a:solidFill>
              </a:rPr>
              <a:t>IOUs: </a:t>
            </a:r>
            <a:r>
              <a:rPr lang="en-US" altLang="en-US" dirty="0"/>
              <a:t>PG&amp;E, SCE, and SDG&amp;E</a:t>
            </a:r>
          </a:p>
          <a:p>
            <a:r>
              <a:rPr lang="en-US" altLang="en-US" b="1" dirty="0">
                <a:solidFill>
                  <a:srgbClr val="1A1D5D"/>
                </a:solidFill>
              </a:rPr>
              <a:t>Program Basics:</a:t>
            </a:r>
            <a:r>
              <a:rPr lang="en-US" altLang="en-US" dirty="0">
                <a:solidFill>
                  <a:srgbClr val="1A1D5D"/>
                </a:solidFill>
              </a:rPr>
              <a:t> </a:t>
            </a:r>
          </a:p>
          <a:p>
            <a:pPr lvl="2"/>
            <a:r>
              <a:rPr lang="en-US" altLang="en-US" dirty="0"/>
              <a:t>Statewide aggregator-managed DR program</a:t>
            </a:r>
          </a:p>
          <a:p>
            <a:pPr lvl="2"/>
            <a:r>
              <a:rPr lang="en-US" altLang="en-US" dirty="0"/>
              <a:t>Operates May-Oct for PG&amp;E and SDG&amp;E and year-round for SCE</a:t>
            </a:r>
          </a:p>
          <a:p>
            <a:pPr lvl="2"/>
            <a:r>
              <a:rPr lang="en-US" altLang="en-US" dirty="0"/>
              <a:t>Participants must meet eligibility requirements</a:t>
            </a:r>
          </a:p>
          <a:p>
            <a:pPr lvl="2"/>
            <a:r>
              <a:rPr lang="en-US" altLang="en-US" dirty="0"/>
              <a:t>Participants receive monthly capacity payments based on nominated load + energy payments based on kWh reductions during events</a:t>
            </a:r>
          </a:p>
          <a:p>
            <a:pPr lvl="2"/>
            <a:r>
              <a:rPr lang="en-US" altLang="en-US" dirty="0"/>
              <a:t>Capacity payments may be adjusted based on performance</a:t>
            </a:r>
          </a:p>
          <a:p>
            <a:pPr lvl="2"/>
            <a:r>
              <a:rPr lang="en-US" altLang="en-US" dirty="0"/>
              <a:t>Participants receive the full monthly capacity payment according to their nomination if no events called for that month</a:t>
            </a:r>
          </a:p>
          <a:p>
            <a:pPr lvl="2"/>
            <a:r>
              <a:rPr lang="en-US" altLang="en-US" dirty="0"/>
              <a:t>Dual enrollment in </a:t>
            </a:r>
            <a:r>
              <a:rPr lang="en-US" altLang="en-US"/>
              <a:t>energy-only program </a:t>
            </a:r>
            <a:r>
              <a:rPr lang="en-US" altLang="en-US" dirty="0"/>
              <a:t>with a different notification type is allowed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</p:spTree>
    <p:extLst>
      <p:ext uri="{BB962C8B-B14F-4D97-AF65-F5344CB8AC3E}">
        <p14:creationId xmlns:p14="http://schemas.microsoft.com/office/powerpoint/2010/main" val="247638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5C5D71-4893-4108-AF96-AA2D8A3BD4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Events &amp; Products – PG&amp;E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0706-F70D-4FF8-9132-1115671181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7200" y="3778898"/>
            <a:ext cx="8229600" cy="2621902"/>
          </a:xfrm>
        </p:spPr>
        <p:txBody>
          <a:bodyPr>
            <a:normAutofit lnSpcReduction="10000"/>
          </a:bodyPr>
          <a:lstStyle/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Only day ahead notice is offered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Events may be called on non-holiday weekdays during May through October with a maximum of 30 hours per month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Elect+ aggregators can participate in additional hours outside the minimum specified hours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Events are determined by CAISO market awards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b="1" dirty="0"/>
              <a:t>Future Program Changes:</a:t>
            </a:r>
          </a:p>
          <a:p>
            <a:pPr marL="850900" lvl="2" indent="-342900">
              <a:buFont typeface="Arial" panose="020B0604020202020204" pitchFamily="34" charset="0"/>
              <a:buChar char="•"/>
            </a:pPr>
            <a:r>
              <a:rPr lang="en-US" altLang="en-US" dirty="0"/>
              <a:t>Residential participation is expected to begin in 2019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67945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11EBE9-3A52-4293-997E-A4DBA961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C921D29-DE7D-484A-879A-09D0430C2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17547"/>
              </p:ext>
            </p:extLst>
          </p:nvPr>
        </p:nvGraphicFramePr>
        <p:xfrm>
          <a:off x="242597" y="1371600"/>
          <a:ext cx="8668140" cy="23622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67035">
                  <a:extLst>
                    <a:ext uri="{9D8B030D-6E8A-4147-A177-3AD203B41FA5}">
                      <a16:colId xmlns:a16="http://schemas.microsoft.com/office/drawing/2014/main" val="502596404"/>
                    </a:ext>
                  </a:extLst>
                </a:gridCol>
                <a:gridCol w="2167035">
                  <a:extLst>
                    <a:ext uri="{9D8B030D-6E8A-4147-A177-3AD203B41FA5}">
                      <a16:colId xmlns:a16="http://schemas.microsoft.com/office/drawing/2014/main" val="2490147202"/>
                    </a:ext>
                  </a:extLst>
                </a:gridCol>
                <a:gridCol w="2167035">
                  <a:extLst>
                    <a:ext uri="{9D8B030D-6E8A-4147-A177-3AD203B41FA5}">
                      <a16:colId xmlns:a16="http://schemas.microsoft.com/office/drawing/2014/main" val="749543209"/>
                    </a:ext>
                  </a:extLst>
                </a:gridCol>
                <a:gridCol w="2167035">
                  <a:extLst>
                    <a:ext uri="{9D8B030D-6E8A-4147-A177-3AD203B41FA5}">
                      <a16:colId xmlns:a16="http://schemas.microsoft.com/office/drawing/2014/main" val="2923394659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Product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Event Duration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Options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Hours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Options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Price Threshold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29681607"/>
                  </a:ext>
                </a:extLst>
              </a:tr>
              <a:tr h="3982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Prescribed DA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1-4 Hours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2-6 Hours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11am – 7pm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PG&amp;E sets the CAISO market bid price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794950"/>
                  </a:ext>
                </a:extLst>
              </a:tr>
              <a:tr h="439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Elect DA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1-4 Hours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2-6 Hours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11am – 7pm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1pm – 9pm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Aggregator sets the CAISO market bid price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85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Elect+ DA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1-4 Hours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2-6 Hours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1-24 Hours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11am – 7pm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1pm – 9pm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Aggregator sets the CAISO market bid price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14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5C5D71-4893-4108-AF96-AA2D8A3BD4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Events &amp; Products – SCE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0706-F70D-4FF8-9132-1115671181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7200" y="3508310"/>
            <a:ext cx="8229600" cy="2754813"/>
          </a:xfrm>
        </p:spPr>
        <p:txBody>
          <a:bodyPr>
            <a:normAutofit fontScale="92500" lnSpcReduction="10000"/>
          </a:bodyPr>
          <a:lstStyle/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Events may be called on non-holiday weekdays year-round with a maximum of 30 hours per month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Events can be triggered by any of the following conditions: high temperatures, resource limitations, a generating unit outage, transmission constraints, a system emergency, an alert called by the CAISO, or market prices go above a given price threshold.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Future Program Changes:</a:t>
            </a:r>
          </a:p>
          <a:p>
            <a:pPr marL="850900" lvl="2" indent="-342900">
              <a:buFont typeface="Arial" panose="020B0604020202020204" pitchFamily="34" charset="0"/>
              <a:buChar char="•"/>
            </a:pPr>
            <a:r>
              <a:rPr lang="en-US" altLang="en-US" dirty="0"/>
              <a:t>Residential enrollment in CBP-DA is forecasted to begin in 2023</a:t>
            </a:r>
          </a:p>
          <a:p>
            <a:pPr marL="850900" lvl="2" indent="-342900">
              <a:buFont typeface="Arial" panose="020B0604020202020204" pitchFamily="34" charset="0"/>
              <a:buChar char="•"/>
            </a:pPr>
            <a:r>
              <a:rPr lang="en-US" altLang="en-US" dirty="0"/>
              <a:t>SCE is proposing to change the dispatch window (currently at 1pm-7pm) to align with the RA window (4pm-9pm). 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67945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11EBE9-3A52-4293-997E-A4DBA961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C921D29-DE7D-484A-879A-09D0430C2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022956"/>
              </p:ext>
            </p:extLst>
          </p:nvPr>
        </p:nvGraphicFramePr>
        <p:xfrm>
          <a:off x="242597" y="1371600"/>
          <a:ext cx="8677467" cy="17830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92489">
                  <a:extLst>
                    <a:ext uri="{9D8B030D-6E8A-4147-A177-3AD203B41FA5}">
                      <a16:colId xmlns:a16="http://schemas.microsoft.com/office/drawing/2014/main" val="502596404"/>
                    </a:ext>
                  </a:extLst>
                </a:gridCol>
                <a:gridCol w="2892489">
                  <a:extLst>
                    <a:ext uri="{9D8B030D-6E8A-4147-A177-3AD203B41FA5}">
                      <a16:colId xmlns:a16="http://schemas.microsoft.com/office/drawing/2014/main" val="2490147202"/>
                    </a:ext>
                  </a:extLst>
                </a:gridCol>
                <a:gridCol w="2892489">
                  <a:extLst>
                    <a:ext uri="{9D8B030D-6E8A-4147-A177-3AD203B41FA5}">
                      <a16:colId xmlns:a16="http://schemas.microsoft.com/office/drawing/2014/main" val="749543209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Notice Type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Event Duration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Hours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2968160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Day Ahead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1-6 Hours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1pm – 7pm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79495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Day Of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1-6 Hours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1pm – 7pm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85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44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5C5D71-4893-4108-AF96-AA2D8A3BD4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Events &amp; Products – SDG&amp;E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0706-F70D-4FF8-9132-1115671181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7200" y="3576320"/>
            <a:ext cx="8229600" cy="2824480"/>
          </a:xfrm>
        </p:spPr>
        <p:txBody>
          <a:bodyPr>
            <a:normAutofit/>
          </a:bodyPr>
          <a:lstStyle/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Events may be called on non-holiday weekdays during May through October with a maximum of 24 hours per month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Events are triggered when the market price hits the threshold above (appropriate by product) or as utility system conditions warrant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b="1" dirty="0"/>
              <a:t>Future Program Changes:</a:t>
            </a:r>
          </a:p>
          <a:p>
            <a:pPr marL="850900" lvl="2" indent="-342900">
              <a:buFont typeface="Arial" panose="020B0604020202020204" pitchFamily="34" charset="0"/>
              <a:buChar char="•"/>
            </a:pPr>
            <a:r>
              <a:rPr lang="en-US" altLang="en-US" dirty="0"/>
              <a:t>Effective Dec. 15, 2018, DA products’ day-ahead market price trigger is $80/MWh</a:t>
            </a:r>
          </a:p>
          <a:p>
            <a:pPr marL="850900" lvl="2" indent="-342900">
              <a:buFont typeface="Arial" panose="020B0604020202020204" pitchFamily="34" charset="0"/>
              <a:buChar char="•"/>
            </a:pPr>
            <a:r>
              <a:rPr lang="en-US" altLang="en-US" dirty="0"/>
              <a:t>Beginning in 2019, dual enrollment will no longer be allowed in CBP. Customers dually enrolled prior to Oct. 1, 2018 will be grandfathered in.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67945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11EBE9-3A52-4293-997E-A4DBA961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C921D29-DE7D-484A-879A-09D0430C2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885417"/>
              </p:ext>
            </p:extLst>
          </p:nvPr>
        </p:nvGraphicFramePr>
        <p:xfrm>
          <a:off x="242597" y="1371600"/>
          <a:ext cx="8677470" cy="20777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735494">
                  <a:extLst>
                    <a:ext uri="{9D8B030D-6E8A-4147-A177-3AD203B41FA5}">
                      <a16:colId xmlns:a16="http://schemas.microsoft.com/office/drawing/2014/main" val="321161475"/>
                    </a:ext>
                  </a:extLst>
                </a:gridCol>
                <a:gridCol w="1735494">
                  <a:extLst>
                    <a:ext uri="{9D8B030D-6E8A-4147-A177-3AD203B41FA5}">
                      <a16:colId xmlns:a16="http://schemas.microsoft.com/office/drawing/2014/main" val="2490147202"/>
                    </a:ext>
                  </a:extLst>
                </a:gridCol>
                <a:gridCol w="1735494">
                  <a:extLst>
                    <a:ext uri="{9D8B030D-6E8A-4147-A177-3AD203B41FA5}">
                      <a16:colId xmlns:a16="http://schemas.microsoft.com/office/drawing/2014/main" val="749543209"/>
                    </a:ext>
                  </a:extLst>
                </a:gridCol>
                <a:gridCol w="1735494">
                  <a:extLst>
                    <a:ext uri="{9D8B030D-6E8A-4147-A177-3AD203B41FA5}">
                      <a16:colId xmlns:a16="http://schemas.microsoft.com/office/drawing/2014/main" val="2923394659"/>
                    </a:ext>
                  </a:extLst>
                </a:gridCol>
                <a:gridCol w="1735494">
                  <a:extLst>
                    <a:ext uri="{9D8B030D-6E8A-4147-A177-3AD203B41FA5}">
                      <a16:colId xmlns:a16="http://schemas.microsoft.com/office/drawing/2014/main" val="76600965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Notice Type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Event Duration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Hours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Price Threshold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Price Threshold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296816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Day Ahead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2-4 Hours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11am – 7pm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$75/MWh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Day-ahead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market price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7949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2-4 Hours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1pm – 9pm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$75/MWh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8553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Day Of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2-4 Hours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11am – 7pm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$95/MWh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Real time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market price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6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2-4 Hours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1pm – 9pm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$110/MWh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10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25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lot of the impacts for PG&amp;E and SCE continue to be confidential.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Redactions are compliant with the 15/15 Rule </a:t>
            </a:r>
            <a:r>
              <a:rPr lang="en-US" i="1" dirty="0"/>
              <a:t>(PUC § 583 D. 14-05-016)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Fewer than 15 customers in a group or subgroup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One customer makes up more than 15% of the total load in a group or subgroup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Information is also redacted if there is only one aggregator in the group or subgroup </a:t>
            </a:r>
            <a:r>
              <a:rPr lang="en-US" i="1" dirty="0"/>
              <a:t>(General Order 66-C, Section 2.2(b) D.06-06-066)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purpose of the redactions is to protect customer and/or aggregator confidentiality 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SDG&amp;E shows all program level impacts </a:t>
            </a:r>
          </a:p>
          <a:p>
            <a:pPr marL="679450" lvl="1" indent="-342900">
              <a:buFont typeface="Arial" panose="020B0604020202020204" pitchFamily="34" charset="0"/>
              <a:buChar char="•"/>
            </a:pPr>
            <a:r>
              <a:rPr lang="en-US" dirty="0"/>
              <a:t>This is a result of guidance from SDG&amp;E attorneys concluding that program level impacts are not confidential.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</p:txBody>
      </p:sp>
    </p:spTree>
    <p:extLst>
      <p:ext uri="{BB962C8B-B14F-4D97-AF65-F5344CB8AC3E}">
        <p14:creationId xmlns:p14="http://schemas.microsoft.com/office/powerpoint/2010/main" val="177549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Program Dispatch and Event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235390" y="4282289"/>
            <a:ext cx="8468873" cy="1683945"/>
          </a:xfrm>
        </p:spPr>
        <p:txBody>
          <a:bodyPr>
            <a:normAutofit/>
          </a:bodyPr>
          <a:lstStyle/>
          <a:p>
            <a:pPr lvl="1"/>
            <a:r>
              <a:rPr lang="en-US" sz="1600" dirty="0"/>
              <a:t>PG&amp;E: increased in number of events compared to 2017. Many events were focused on individual Sub-LAPs.</a:t>
            </a:r>
          </a:p>
          <a:p>
            <a:pPr lvl="1"/>
            <a:r>
              <a:rPr lang="en-US" sz="1600" dirty="0"/>
              <a:t>SCE: DA events decreased while DO events are comparable to 2017. </a:t>
            </a:r>
          </a:p>
          <a:p>
            <a:pPr lvl="1"/>
            <a:r>
              <a:rPr lang="en-US" sz="1600" dirty="0"/>
              <a:t>SDG&amp;E: DA events are comparable while DO events decreased compared to 2017. </a:t>
            </a:r>
          </a:p>
          <a:p>
            <a:pPr lvl="1"/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3504AD-BC32-4061-8714-3D22B2757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783490"/>
              </p:ext>
            </p:extLst>
          </p:nvPr>
        </p:nvGraphicFramePr>
        <p:xfrm>
          <a:off x="230862" y="1549701"/>
          <a:ext cx="8682275" cy="205201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40325">
                  <a:extLst>
                    <a:ext uri="{9D8B030D-6E8A-4147-A177-3AD203B41FA5}">
                      <a16:colId xmlns:a16="http://schemas.microsoft.com/office/drawing/2014/main" val="3447288601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4112322343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811461362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1625035199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836856700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3627337367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868320311"/>
                    </a:ext>
                  </a:extLst>
                </a:gridCol>
              </a:tblGrid>
              <a:tr h="391144">
                <a:tc rowSpan="2"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Utility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Ahead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Of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137189"/>
                  </a:ext>
                </a:extLst>
              </a:tr>
              <a:tr h="746475">
                <a:tc v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Number of event days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687" marB="45687"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Hours of Availability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687" marB="45687"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Actual Hours of Use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687" marB="45687" anchor="b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Number of event days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687" marB="45687"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Hours of Availability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687" marB="45687"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Actual Hours of Use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687" marB="45687"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77565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180</a:t>
                      </a:r>
                    </a:p>
                  </a:txBody>
                  <a:tcPr marT="45687" marB="45687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112</a:t>
                      </a:r>
                    </a:p>
                  </a:txBody>
                  <a:tcPr marT="45687" marB="45687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82452142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360</a:t>
                      </a:r>
                    </a:p>
                  </a:txBody>
                  <a:tcPr marT="45687" marB="4568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72</a:t>
                      </a:r>
                    </a:p>
                  </a:txBody>
                  <a:tcPr marT="45687" marB="45687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49780" marR="497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360</a:t>
                      </a:r>
                    </a:p>
                  </a:txBody>
                  <a:tcPr marT="45687" marB="4568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T="45687" marB="45687" anchor="ctr"/>
                </a:tc>
                <a:extLst>
                  <a:ext uri="{0D108BD9-81ED-4DB2-BD59-A6C34878D82A}">
                    <a16:rowId xmlns:a16="http://schemas.microsoft.com/office/drawing/2014/main" val="3576314327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SDG&amp;E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</a:p>
                  </a:txBody>
                  <a:tcPr marT="45687" marB="4568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86</a:t>
                      </a:r>
                    </a:p>
                  </a:txBody>
                  <a:tcPr marT="45687" marB="45687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9780" marR="497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</a:p>
                  </a:txBody>
                  <a:tcPr marT="45687" marB="4568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45687" marB="45687" anchor="ctr"/>
                </a:tc>
                <a:extLst>
                  <a:ext uri="{0D108BD9-81ED-4DB2-BD59-A6C34878D82A}">
                    <a16:rowId xmlns:a16="http://schemas.microsoft.com/office/drawing/2014/main" val="105503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2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Nomination and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235390" y="3676261"/>
            <a:ext cx="8468873" cy="2289973"/>
          </a:xfrm>
        </p:spPr>
        <p:txBody>
          <a:bodyPr>
            <a:normAutofit/>
          </a:bodyPr>
          <a:lstStyle/>
          <a:p>
            <a:pPr marL="174625" lvl="1" indent="0">
              <a:buNone/>
            </a:pPr>
            <a:r>
              <a:rPr lang="en-US" sz="1200" dirty="0"/>
              <a:t>*Counts shown for summer months May through October</a:t>
            </a:r>
          </a:p>
          <a:p>
            <a:pPr marL="174625" lvl="1" indent="0">
              <a:buNone/>
            </a:pPr>
            <a:endParaRPr lang="en-US" sz="1200" dirty="0"/>
          </a:p>
          <a:p>
            <a:pPr lvl="1"/>
            <a:r>
              <a:rPr lang="en-US" sz="1600" dirty="0"/>
              <a:t>PG&amp;E: event participation shows the focus on Sub-LAP events; ranging from 1 – 508 participants.</a:t>
            </a:r>
          </a:p>
          <a:p>
            <a:pPr lvl="1"/>
            <a:r>
              <a:rPr lang="en-US" sz="1600" dirty="0"/>
              <a:t>SCE: event participation ranging 10 – 74 (DA) and 34 – 284 (DO)</a:t>
            </a:r>
          </a:p>
          <a:p>
            <a:pPr lvl="1"/>
            <a:r>
              <a:rPr lang="en-US" sz="1600" dirty="0"/>
              <a:t>SDG&amp;E: event participation ranging 1 – 66 (DA); DO only called events in August</a:t>
            </a:r>
          </a:p>
          <a:p>
            <a:pPr marL="174625" lvl="1" indent="0">
              <a:buNone/>
            </a:pPr>
            <a:endParaRPr lang="en-US" sz="1200" dirty="0"/>
          </a:p>
          <a:p>
            <a:pPr marL="174625" lvl="1" indent="0">
              <a:buNone/>
            </a:pPr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3504AD-BC32-4061-8714-3D22B2757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277386"/>
              </p:ext>
            </p:extLst>
          </p:nvPr>
        </p:nvGraphicFramePr>
        <p:xfrm>
          <a:off x="230862" y="1549701"/>
          <a:ext cx="8682277" cy="205201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40325">
                  <a:extLst>
                    <a:ext uri="{9D8B030D-6E8A-4147-A177-3AD203B41FA5}">
                      <a16:colId xmlns:a16="http://schemas.microsoft.com/office/drawing/2014/main" val="3447288601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4112322343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3902050969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836856700"/>
                    </a:ext>
                  </a:extLst>
                </a:gridCol>
                <a:gridCol w="1860488">
                  <a:extLst>
                    <a:ext uri="{9D8B030D-6E8A-4147-A177-3AD203B41FA5}">
                      <a16:colId xmlns:a16="http://schemas.microsoft.com/office/drawing/2014/main" val="3971491187"/>
                    </a:ext>
                  </a:extLst>
                </a:gridCol>
              </a:tblGrid>
              <a:tr h="391144">
                <a:tc rowSpan="2"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Utility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Ahead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Day Of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137189"/>
                  </a:ext>
                </a:extLst>
              </a:tr>
              <a:tr h="746475">
                <a:tc v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Maximum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Monthly Nomination Count</a:t>
                      </a:r>
                    </a:p>
                  </a:txBody>
                  <a:tcPr marT="45687" marB="45687"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Event Participation Count</a:t>
                      </a:r>
                    </a:p>
                  </a:txBody>
                  <a:tcPr marT="45687" marB="4568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Maximum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Monthly Nomination Count</a:t>
                      </a:r>
                    </a:p>
                  </a:txBody>
                  <a:tcPr marT="45687" marB="45687" anchor="b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Event Participation Count</a:t>
                      </a:r>
                    </a:p>
                  </a:txBody>
                  <a:tcPr marT="45687" marB="45687" anchor="b"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77565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551 (July)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197</a:t>
                      </a:r>
                    </a:p>
                  </a:txBody>
                  <a:tcPr marT="45687" marB="4568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T="45687" marB="45687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82452142"/>
                  </a:ext>
                </a:extLst>
              </a:tr>
              <a:tr h="264218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SCE*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74 (June)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T="45687" marB="4568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284 (August)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214</a:t>
                      </a:r>
                    </a:p>
                  </a:txBody>
                  <a:tcPr marT="45687" marB="45687" anchor="ctr"/>
                </a:tc>
                <a:extLst>
                  <a:ext uri="{0D108BD9-81ED-4DB2-BD59-A6C34878D82A}">
                    <a16:rowId xmlns:a16="http://schemas.microsoft.com/office/drawing/2014/main" val="3576314327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marL="91440" lvl="0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SDG&amp;E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66 (July)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T="45687" marB="4568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199 (July)</a:t>
                      </a:r>
                    </a:p>
                  </a:txBody>
                  <a:tcPr marT="45687" marB="45687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186</a:t>
                      </a:r>
                    </a:p>
                  </a:txBody>
                  <a:tcPr marT="45687" marB="45687" anchor="ctr"/>
                </a:tc>
                <a:extLst>
                  <a:ext uri="{0D108BD9-81ED-4DB2-BD59-A6C34878D82A}">
                    <a16:rowId xmlns:a16="http://schemas.microsoft.com/office/drawing/2014/main" val="105503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1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nerNOC 2013 PPT template">
  <a:themeElements>
    <a:clrScheme name="AEG New 2017 Colors">
      <a:dk1>
        <a:sysClr val="windowText" lastClr="000000"/>
      </a:dk1>
      <a:lt1>
        <a:sysClr val="window" lastClr="FFFFFF"/>
      </a:lt1>
      <a:dk2>
        <a:srgbClr val="1C1D4D"/>
      </a:dk2>
      <a:lt2>
        <a:srgbClr val="E6E7E8"/>
      </a:lt2>
      <a:accent1>
        <a:srgbClr val="348490"/>
      </a:accent1>
      <a:accent2>
        <a:srgbClr val="00376C"/>
      </a:accent2>
      <a:accent3>
        <a:srgbClr val="990000"/>
      </a:accent3>
      <a:accent4>
        <a:srgbClr val="FFCC66"/>
      </a:accent4>
      <a:accent5>
        <a:srgbClr val="FF7F00"/>
      </a:accent5>
      <a:accent6>
        <a:srgbClr val="A5C0B8"/>
      </a:accent6>
      <a:hlink>
        <a:srgbClr val="348490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0C3A72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417B"/>
        </a:dk1>
        <a:lt1>
          <a:srgbClr val="FFFFFF"/>
        </a:lt1>
        <a:dk2>
          <a:srgbClr val="336695"/>
        </a:dk2>
        <a:lt2>
          <a:srgbClr val="000000"/>
        </a:lt2>
        <a:accent1>
          <a:srgbClr val="668CB0"/>
        </a:accent1>
        <a:accent2>
          <a:srgbClr val="99B1C9"/>
        </a:accent2>
        <a:accent3>
          <a:srgbClr val="FFFFFF"/>
        </a:accent3>
        <a:accent4>
          <a:srgbClr val="003668"/>
        </a:accent4>
        <a:accent5>
          <a:srgbClr val="B8C5D4"/>
        </a:accent5>
        <a:accent6>
          <a:srgbClr val="8AA0B6"/>
        </a:accent6>
        <a:hlink>
          <a:srgbClr val="ED1C24"/>
        </a:hlink>
        <a:folHlink>
          <a:srgbClr val="62BB4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AEG Colorful">
      <a:dk1>
        <a:sysClr val="windowText" lastClr="000000"/>
      </a:dk1>
      <a:lt1>
        <a:sysClr val="window" lastClr="FFFFFF"/>
      </a:lt1>
      <a:dk2>
        <a:srgbClr val="1A1D5D"/>
      </a:dk2>
      <a:lt2>
        <a:srgbClr val="CEDBE6"/>
      </a:lt2>
      <a:accent1>
        <a:srgbClr val="6699FF"/>
      </a:accent1>
      <a:accent2>
        <a:srgbClr val="1A1D5D"/>
      </a:accent2>
      <a:accent3>
        <a:srgbClr val="990000"/>
      </a:accent3>
      <a:accent4>
        <a:srgbClr val="FFCC66"/>
      </a:accent4>
      <a:accent5>
        <a:srgbClr val="FFA365"/>
      </a:accent5>
      <a:accent6>
        <a:srgbClr val="243748"/>
      </a:accent6>
      <a:hlink>
        <a:srgbClr val="1A1D5D"/>
      </a:hlink>
      <a:folHlink>
        <a:srgbClr val="8488DC"/>
      </a:folHlink>
    </a:clrScheme>
    <a:fontScheme name="AEG Potential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282CCFDE47494D99663ABDDBFEB133" ma:contentTypeVersion="0" ma:contentTypeDescription="Create a new document." ma:contentTypeScope="" ma:versionID="bf06cf68ff67406e16d0ede4c05173b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BE0064-B302-42E7-89F0-08A566CA7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B75DB39-5F35-4E8A-892C-B586A2A999EC}">
  <ds:schemaRefs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28967668-73E4-48C0-ABCB-5A59DD0C38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EnerNOC 2013 PPT template</Template>
  <TotalTime>49882</TotalTime>
  <Words>2245</Words>
  <Application>Microsoft Office PowerPoint</Application>
  <PresentationFormat>On-screen Show (4:3)</PresentationFormat>
  <Paragraphs>561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Segoe UI Semilight</vt:lpstr>
      <vt:lpstr>Wingdings</vt:lpstr>
      <vt:lpstr>EnerNOC 2013 PPT template</vt:lpstr>
      <vt:lpstr>Statewide Load impact evaluation of California Capacity Bidding Programs</vt:lpstr>
      <vt:lpstr>Agenda</vt:lpstr>
      <vt:lpstr>Program Description</vt:lpstr>
      <vt:lpstr>Program Description</vt:lpstr>
      <vt:lpstr>Program Description</vt:lpstr>
      <vt:lpstr>Program Description</vt:lpstr>
      <vt:lpstr>Confidentiality</vt:lpstr>
      <vt:lpstr>Ex Post impacts</vt:lpstr>
      <vt:lpstr>Ex Post impacts</vt:lpstr>
      <vt:lpstr>Ex Post impacts</vt:lpstr>
      <vt:lpstr>Ex Post Impacts</vt:lpstr>
      <vt:lpstr>Ex Post Impacts</vt:lpstr>
      <vt:lpstr>Ex Post Impacts</vt:lpstr>
      <vt:lpstr>Ex Post Impacts</vt:lpstr>
      <vt:lpstr>Ex Post Impacts</vt:lpstr>
      <vt:lpstr>Ex Ante Impacts</vt:lpstr>
      <vt:lpstr>Ex Ante Impacts</vt:lpstr>
      <vt:lpstr>Ex Ante Impacts</vt:lpstr>
      <vt:lpstr>Ex-Ante Impacts</vt:lpstr>
      <vt:lpstr>Key Findings</vt:lpstr>
      <vt:lpstr>Project Contributors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AEG presentation</dc:title>
  <dc:creator>David Costenaro</dc:creator>
  <cp:lastModifiedBy>Guishar, Natalie</cp:lastModifiedBy>
  <cp:revision>1559</cp:revision>
  <cp:lastPrinted>2014-04-22T15:19:33Z</cp:lastPrinted>
  <dcterms:created xsi:type="dcterms:W3CDTF">2013-02-20T16:13:02Z</dcterms:created>
  <dcterms:modified xsi:type="dcterms:W3CDTF">2019-04-30T18:38:47Z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0x01010043282CCFDE47494D99663ABDDBFEB133</vt:lpwstr>
  </property>
</Properties>
</file>