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9">
  <p:sldMasterIdLst>
    <p:sldMasterId id="2147483894" r:id="rId4"/>
  </p:sldMasterIdLst>
  <p:notesMasterIdLst>
    <p:notesMasterId r:id="rId35"/>
  </p:notesMasterIdLst>
  <p:handoutMasterIdLst>
    <p:handoutMasterId r:id="rId36"/>
  </p:handoutMasterIdLst>
  <p:sldIdLst>
    <p:sldId id="2355" r:id="rId5"/>
    <p:sldId id="2339" r:id="rId6"/>
    <p:sldId id="2385" r:id="rId7"/>
    <p:sldId id="2356" r:id="rId8"/>
    <p:sldId id="2381" r:id="rId9"/>
    <p:sldId id="2371" r:id="rId10"/>
    <p:sldId id="2382" r:id="rId11"/>
    <p:sldId id="2386" r:id="rId12"/>
    <p:sldId id="2376" r:id="rId13"/>
    <p:sldId id="2377" r:id="rId14"/>
    <p:sldId id="2375" r:id="rId15"/>
    <p:sldId id="2383" r:id="rId16"/>
    <p:sldId id="2384" r:id="rId17"/>
    <p:sldId id="2387" r:id="rId18"/>
    <p:sldId id="2359" r:id="rId19"/>
    <p:sldId id="2360" r:id="rId20"/>
    <p:sldId id="2392" r:id="rId21"/>
    <p:sldId id="2393" r:id="rId22"/>
    <p:sldId id="2391" r:id="rId23"/>
    <p:sldId id="2362" r:id="rId24"/>
    <p:sldId id="2394" r:id="rId25"/>
    <p:sldId id="2388" r:id="rId26"/>
    <p:sldId id="2364" r:id="rId27"/>
    <p:sldId id="2367" r:id="rId28"/>
    <p:sldId id="2365" r:id="rId29"/>
    <p:sldId id="2368" r:id="rId30"/>
    <p:sldId id="2395" r:id="rId31"/>
    <p:sldId id="2369" r:id="rId32"/>
    <p:sldId id="2370" r:id="rId33"/>
    <p:sldId id="2051" r:id="rId3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435">
          <p15:clr>
            <a:srgbClr val="A4A3A4"/>
          </p15:clr>
        </p15:guide>
        <p15:guide id="3" orient="horz" pos="516">
          <p15:clr>
            <a:srgbClr val="A4A3A4"/>
          </p15:clr>
        </p15:guide>
        <p15:guide id="4" pos="2813">
          <p15:clr>
            <a:srgbClr val="A4A3A4"/>
          </p15:clr>
        </p15:guide>
        <p15:guide id="5" pos="5550">
          <p15:clr>
            <a:srgbClr val="A4A3A4"/>
          </p15:clr>
        </p15:guide>
        <p15:guide id="6" pos="302">
          <p15:clr>
            <a:srgbClr val="A4A3A4"/>
          </p15:clr>
        </p15:guide>
        <p15:guide id="7" pos="27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borstein" initials="JB" lastIdx="5" clrIdx="0"/>
  <p:cmAuthor id="7" name="Wong, Gil (M&amp;E)" initials="GW" lastIdx="3" clrIdx="7"/>
  <p:cmAuthor id="1" name="irohmund" initials="ir" lastIdx="30" clrIdx="1"/>
  <p:cmAuthor id="2" name="skananizadeh" initials="sk" lastIdx="4" clrIdx="2"/>
  <p:cmAuthor id="3" name="Black Box" initials="BB" lastIdx="2" clrIdx="3"/>
  <p:cmAuthor id="4" name="Rohmund, Ingrid" initials="RI" lastIdx="18" clrIdx="4">
    <p:extLst/>
  </p:cmAuthor>
  <p:cmAuthor id="5" name="Duer, Anthony" initials="DA" lastIdx="12" clrIdx="5">
    <p:extLst/>
  </p:cmAuthor>
  <p:cmAuthor id="6" name="Parmenter, Kelly" initials="PK" lastIdx="16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3C9"/>
    <a:srgbClr val="FF7F00"/>
    <a:srgbClr val="1A1D5D"/>
    <a:srgbClr val="EAEAEA"/>
    <a:srgbClr val="DBE5F1"/>
    <a:srgbClr val="B2C5D5"/>
    <a:srgbClr val="003E74"/>
    <a:srgbClr val="4F4F4F"/>
    <a:srgbClr val="4F81B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8" autoAdjust="0"/>
    <p:restoredTop sz="94131" autoAdjust="0"/>
  </p:normalViewPr>
  <p:slideViewPr>
    <p:cSldViewPr snapToGrid="0">
      <p:cViewPr varScale="1">
        <p:scale>
          <a:sx n="95" d="100"/>
          <a:sy n="95" d="100"/>
        </p:scale>
        <p:origin x="540" y="96"/>
      </p:cViewPr>
      <p:guideLst>
        <p:guide orient="horz" pos="4319"/>
        <p:guide orient="horz" pos="435"/>
        <p:guide orient="horz" pos="516"/>
        <p:guide pos="2813"/>
        <p:guide pos="5550"/>
        <p:guide pos="302"/>
        <p:guide pos="27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-8802"/>
    </p:cViewPr>
  </p:sorterViewPr>
  <p:notesViewPr>
    <p:cSldViewPr snapToGrid="0">
      <p:cViewPr varScale="1">
        <p:scale>
          <a:sx n="84" d="100"/>
          <a:sy n="84" d="100"/>
        </p:scale>
        <p:origin x="3786" y="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0773B-970B-4F13-946B-3A858FE3211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152222-0D8C-4481-9E8F-07EB02CD5486}">
      <dgm:prSet phldrT="[Text]" custT="1"/>
      <dgm:spPr/>
      <dgm:t>
        <a:bodyPr/>
        <a:lstStyle/>
        <a:p>
          <a:r>
            <a:rPr lang="en-US" sz="1600" dirty="0"/>
            <a:t>Actual Load</a:t>
          </a:r>
        </a:p>
      </dgm:t>
    </dgm:pt>
    <dgm:pt modelId="{C860EFA7-4452-44EC-AD7D-B6B6687B77A7}" type="parTrans" cxnId="{1AA134C3-04F0-4103-B993-90D8C5CE34F8}">
      <dgm:prSet/>
      <dgm:spPr/>
      <dgm:t>
        <a:bodyPr/>
        <a:lstStyle/>
        <a:p>
          <a:endParaRPr lang="en-US" sz="1600"/>
        </a:p>
      </dgm:t>
    </dgm:pt>
    <dgm:pt modelId="{64B4DEF1-862F-4155-BF90-3C29CE1DD728}" type="sibTrans" cxnId="{1AA134C3-04F0-4103-B993-90D8C5CE34F8}">
      <dgm:prSet/>
      <dgm:spPr/>
      <dgm:t>
        <a:bodyPr/>
        <a:lstStyle/>
        <a:p>
          <a:endParaRPr lang="en-US" sz="1600"/>
        </a:p>
      </dgm:t>
    </dgm:pt>
    <dgm:pt modelId="{5020B86B-B840-4504-AD5A-03CC466B7E5D}">
      <dgm:prSet phldrT="[Text]" custT="1"/>
      <dgm:spPr/>
      <dgm:t>
        <a:bodyPr/>
        <a:lstStyle/>
        <a:p>
          <a:r>
            <a:rPr lang="en-US" sz="1400" dirty="0"/>
            <a:t>Weather Variables </a:t>
          </a:r>
        </a:p>
      </dgm:t>
    </dgm:pt>
    <dgm:pt modelId="{C768B842-BB63-40F9-A907-B2AE6AA74AFD}" type="parTrans" cxnId="{8E6B4AB0-7105-453F-AF50-EDC76EB55F70}">
      <dgm:prSet/>
      <dgm:spPr/>
      <dgm:t>
        <a:bodyPr/>
        <a:lstStyle/>
        <a:p>
          <a:endParaRPr lang="en-US" sz="1600"/>
        </a:p>
      </dgm:t>
    </dgm:pt>
    <dgm:pt modelId="{5590654A-78EF-489F-AAA2-3AF25132A474}" type="sibTrans" cxnId="{8E6B4AB0-7105-453F-AF50-EDC76EB55F70}">
      <dgm:prSet/>
      <dgm:spPr/>
      <dgm:t>
        <a:bodyPr/>
        <a:lstStyle/>
        <a:p>
          <a:endParaRPr lang="en-US" sz="1600"/>
        </a:p>
      </dgm:t>
    </dgm:pt>
    <dgm:pt modelId="{5A4AA07C-DC3E-404A-8416-A339116B8D44}">
      <dgm:prSet phldrT="[Text]" custT="1"/>
      <dgm:spPr/>
      <dgm:t>
        <a:bodyPr/>
        <a:lstStyle/>
        <a:p>
          <a:r>
            <a:rPr lang="en-US" sz="1400" dirty="0"/>
            <a:t>Calendar Variables</a:t>
          </a:r>
        </a:p>
      </dgm:t>
    </dgm:pt>
    <dgm:pt modelId="{F1B87B1C-49C7-46DB-9B23-DCAD13A11CC9}" type="parTrans" cxnId="{FA752994-9A4B-4AFF-86F1-FDE8FCD2CB6A}">
      <dgm:prSet/>
      <dgm:spPr/>
      <dgm:t>
        <a:bodyPr/>
        <a:lstStyle/>
        <a:p>
          <a:endParaRPr lang="en-US" sz="1600"/>
        </a:p>
      </dgm:t>
    </dgm:pt>
    <dgm:pt modelId="{05D55612-2C6B-4D4E-9C53-C5B86DE661E7}" type="sibTrans" cxnId="{FA752994-9A4B-4AFF-86F1-FDE8FCD2CB6A}">
      <dgm:prSet/>
      <dgm:spPr/>
      <dgm:t>
        <a:bodyPr/>
        <a:lstStyle/>
        <a:p>
          <a:endParaRPr lang="en-US" sz="1600"/>
        </a:p>
      </dgm:t>
    </dgm:pt>
    <dgm:pt modelId="{C3CBBE69-80CF-4408-8DB2-CD4EEEB45845}">
      <dgm:prSet phldrT="[Text]" custT="1"/>
      <dgm:spPr/>
      <dgm:t>
        <a:bodyPr/>
        <a:lstStyle/>
        <a:p>
          <a:r>
            <a:rPr lang="en-US" sz="1400" dirty="0"/>
            <a:t>Participation Variables</a:t>
          </a:r>
        </a:p>
      </dgm:t>
    </dgm:pt>
    <dgm:pt modelId="{87F4C2D1-9523-4A4E-AA63-42940E3E8CEB}" type="parTrans" cxnId="{8A995A90-4009-4C50-96DF-D426AF0D483C}">
      <dgm:prSet/>
      <dgm:spPr/>
      <dgm:t>
        <a:bodyPr/>
        <a:lstStyle/>
        <a:p>
          <a:endParaRPr lang="en-US" sz="1600"/>
        </a:p>
      </dgm:t>
    </dgm:pt>
    <dgm:pt modelId="{EAE27EEE-7C0C-4B0F-989A-7B150986F2E3}" type="sibTrans" cxnId="{8A995A90-4009-4C50-96DF-D426AF0D483C}">
      <dgm:prSet/>
      <dgm:spPr/>
      <dgm:t>
        <a:bodyPr/>
        <a:lstStyle/>
        <a:p>
          <a:endParaRPr lang="en-US" sz="1600"/>
        </a:p>
      </dgm:t>
    </dgm:pt>
    <dgm:pt modelId="{B17C9AEF-916A-4744-A276-93BC90315B08}" type="pres">
      <dgm:prSet presAssocID="{FC80773B-970B-4F13-946B-3A858FE3211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C7B34-5E74-4B02-9936-73FE59737B16}" type="pres">
      <dgm:prSet presAssocID="{EB152222-0D8C-4481-9E8F-07EB02CD5486}" presName="centerShape" presStyleLbl="node0" presStyleIdx="0" presStyleCnt="1"/>
      <dgm:spPr/>
    </dgm:pt>
    <dgm:pt modelId="{7B87A4C9-7E55-4F25-8E54-4CCEB340AFA2}" type="pres">
      <dgm:prSet presAssocID="{C768B842-BB63-40F9-A907-B2AE6AA74AFD}" presName="parTrans" presStyleLbl="bgSibTrans2D1" presStyleIdx="0" presStyleCnt="3"/>
      <dgm:spPr/>
    </dgm:pt>
    <dgm:pt modelId="{7C696C6B-9E47-43CA-8447-67E1B71ADB2C}" type="pres">
      <dgm:prSet presAssocID="{5020B86B-B840-4504-AD5A-03CC466B7E5D}" presName="node" presStyleLbl="node1" presStyleIdx="0" presStyleCnt="3">
        <dgm:presLayoutVars>
          <dgm:bulletEnabled val="1"/>
        </dgm:presLayoutVars>
      </dgm:prSet>
      <dgm:spPr/>
    </dgm:pt>
    <dgm:pt modelId="{90A2FC35-2EBB-4446-8C27-FCE9B454B67A}" type="pres">
      <dgm:prSet presAssocID="{F1B87B1C-49C7-46DB-9B23-DCAD13A11CC9}" presName="parTrans" presStyleLbl="bgSibTrans2D1" presStyleIdx="1" presStyleCnt="3"/>
      <dgm:spPr/>
    </dgm:pt>
    <dgm:pt modelId="{995FBD87-59FD-40A9-8807-9B14B906FD48}" type="pres">
      <dgm:prSet presAssocID="{5A4AA07C-DC3E-404A-8416-A339116B8D44}" presName="node" presStyleLbl="node1" presStyleIdx="1" presStyleCnt="3">
        <dgm:presLayoutVars>
          <dgm:bulletEnabled val="1"/>
        </dgm:presLayoutVars>
      </dgm:prSet>
      <dgm:spPr/>
    </dgm:pt>
    <dgm:pt modelId="{667B3D76-1B2C-4418-83C1-D68C2CF71F5A}" type="pres">
      <dgm:prSet presAssocID="{87F4C2D1-9523-4A4E-AA63-42940E3E8CEB}" presName="parTrans" presStyleLbl="bgSibTrans2D1" presStyleIdx="2" presStyleCnt="3"/>
      <dgm:spPr/>
    </dgm:pt>
    <dgm:pt modelId="{8D4D9815-A083-4957-93C7-2EBEB9C14647}" type="pres">
      <dgm:prSet presAssocID="{C3CBBE69-80CF-4408-8DB2-CD4EEEB45845}" presName="node" presStyleLbl="node1" presStyleIdx="2" presStyleCnt="3">
        <dgm:presLayoutVars>
          <dgm:bulletEnabled val="1"/>
        </dgm:presLayoutVars>
      </dgm:prSet>
      <dgm:spPr/>
    </dgm:pt>
  </dgm:ptLst>
  <dgm:cxnLst>
    <dgm:cxn modelId="{EB858E29-096B-4262-9BDC-C90C1412B578}" type="presOf" srcId="{87F4C2D1-9523-4A4E-AA63-42940E3E8CEB}" destId="{667B3D76-1B2C-4418-83C1-D68C2CF71F5A}" srcOrd="0" destOrd="0" presId="urn:microsoft.com/office/officeart/2005/8/layout/radial4"/>
    <dgm:cxn modelId="{38456885-4930-492E-B169-ADA4CFB53D64}" type="presOf" srcId="{C3CBBE69-80CF-4408-8DB2-CD4EEEB45845}" destId="{8D4D9815-A083-4957-93C7-2EBEB9C14647}" srcOrd="0" destOrd="0" presId="urn:microsoft.com/office/officeart/2005/8/layout/radial4"/>
    <dgm:cxn modelId="{8A995A90-4009-4C50-96DF-D426AF0D483C}" srcId="{EB152222-0D8C-4481-9E8F-07EB02CD5486}" destId="{C3CBBE69-80CF-4408-8DB2-CD4EEEB45845}" srcOrd="2" destOrd="0" parTransId="{87F4C2D1-9523-4A4E-AA63-42940E3E8CEB}" sibTransId="{EAE27EEE-7C0C-4B0F-989A-7B150986F2E3}"/>
    <dgm:cxn modelId="{FA752994-9A4B-4AFF-86F1-FDE8FCD2CB6A}" srcId="{EB152222-0D8C-4481-9E8F-07EB02CD5486}" destId="{5A4AA07C-DC3E-404A-8416-A339116B8D44}" srcOrd="1" destOrd="0" parTransId="{F1B87B1C-49C7-46DB-9B23-DCAD13A11CC9}" sibTransId="{05D55612-2C6B-4D4E-9C53-C5B86DE661E7}"/>
    <dgm:cxn modelId="{9280F89E-BB2B-4497-897D-4E2DEE9AD444}" type="presOf" srcId="{F1B87B1C-49C7-46DB-9B23-DCAD13A11CC9}" destId="{90A2FC35-2EBB-4446-8C27-FCE9B454B67A}" srcOrd="0" destOrd="0" presId="urn:microsoft.com/office/officeart/2005/8/layout/radial4"/>
    <dgm:cxn modelId="{8E6B4AB0-7105-453F-AF50-EDC76EB55F70}" srcId="{EB152222-0D8C-4481-9E8F-07EB02CD5486}" destId="{5020B86B-B840-4504-AD5A-03CC466B7E5D}" srcOrd="0" destOrd="0" parTransId="{C768B842-BB63-40F9-A907-B2AE6AA74AFD}" sibTransId="{5590654A-78EF-489F-AAA2-3AF25132A474}"/>
    <dgm:cxn modelId="{1AA134C3-04F0-4103-B993-90D8C5CE34F8}" srcId="{FC80773B-970B-4F13-946B-3A858FE32113}" destId="{EB152222-0D8C-4481-9E8F-07EB02CD5486}" srcOrd="0" destOrd="0" parTransId="{C860EFA7-4452-44EC-AD7D-B6B6687B77A7}" sibTransId="{64B4DEF1-862F-4155-BF90-3C29CE1DD728}"/>
    <dgm:cxn modelId="{66917BCB-F514-41C6-8D34-6578A04C5ED3}" type="presOf" srcId="{5A4AA07C-DC3E-404A-8416-A339116B8D44}" destId="{995FBD87-59FD-40A9-8807-9B14B906FD48}" srcOrd="0" destOrd="0" presId="urn:microsoft.com/office/officeart/2005/8/layout/radial4"/>
    <dgm:cxn modelId="{CC384FD5-C9C9-43F5-8EA1-B86CBA8E84C2}" type="presOf" srcId="{EB152222-0D8C-4481-9E8F-07EB02CD5486}" destId="{BADC7B34-5E74-4B02-9936-73FE59737B16}" srcOrd="0" destOrd="0" presId="urn:microsoft.com/office/officeart/2005/8/layout/radial4"/>
    <dgm:cxn modelId="{17238AD8-96D9-4451-BB85-97351DAD00CC}" type="presOf" srcId="{5020B86B-B840-4504-AD5A-03CC466B7E5D}" destId="{7C696C6B-9E47-43CA-8447-67E1B71ADB2C}" srcOrd="0" destOrd="0" presId="urn:microsoft.com/office/officeart/2005/8/layout/radial4"/>
    <dgm:cxn modelId="{F26E72DE-5DE7-4DFB-8A03-F64A11BB9C29}" type="presOf" srcId="{C768B842-BB63-40F9-A907-B2AE6AA74AFD}" destId="{7B87A4C9-7E55-4F25-8E54-4CCEB340AFA2}" srcOrd="0" destOrd="0" presId="urn:microsoft.com/office/officeart/2005/8/layout/radial4"/>
    <dgm:cxn modelId="{7E095FE0-E9CA-437F-B692-9B4FD26527C7}" type="presOf" srcId="{FC80773B-970B-4F13-946B-3A858FE32113}" destId="{B17C9AEF-916A-4744-A276-93BC90315B08}" srcOrd="0" destOrd="0" presId="urn:microsoft.com/office/officeart/2005/8/layout/radial4"/>
    <dgm:cxn modelId="{888645E8-28CB-4545-9D73-3F59DCA91BA2}" type="presParOf" srcId="{B17C9AEF-916A-4744-A276-93BC90315B08}" destId="{BADC7B34-5E74-4B02-9936-73FE59737B16}" srcOrd="0" destOrd="0" presId="urn:microsoft.com/office/officeart/2005/8/layout/radial4"/>
    <dgm:cxn modelId="{871F51AF-2F29-4459-A3FF-149C90769BC9}" type="presParOf" srcId="{B17C9AEF-916A-4744-A276-93BC90315B08}" destId="{7B87A4C9-7E55-4F25-8E54-4CCEB340AFA2}" srcOrd="1" destOrd="0" presId="urn:microsoft.com/office/officeart/2005/8/layout/radial4"/>
    <dgm:cxn modelId="{0DE73A6A-4AA4-4E35-8037-DB375E727572}" type="presParOf" srcId="{B17C9AEF-916A-4744-A276-93BC90315B08}" destId="{7C696C6B-9E47-43CA-8447-67E1B71ADB2C}" srcOrd="2" destOrd="0" presId="urn:microsoft.com/office/officeart/2005/8/layout/radial4"/>
    <dgm:cxn modelId="{DA3508E2-6B8E-48C6-91AC-0D0ACB2882B5}" type="presParOf" srcId="{B17C9AEF-916A-4744-A276-93BC90315B08}" destId="{90A2FC35-2EBB-4446-8C27-FCE9B454B67A}" srcOrd="3" destOrd="0" presId="urn:microsoft.com/office/officeart/2005/8/layout/radial4"/>
    <dgm:cxn modelId="{6236FC78-2766-4996-94B3-55D1276BA027}" type="presParOf" srcId="{B17C9AEF-916A-4744-A276-93BC90315B08}" destId="{995FBD87-59FD-40A9-8807-9B14B906FD48}" srcOrd="4" destOrd="0" presId="urn:microsoft.com/office/officeart/2005/8/layout/radial4"/>
    <dgm:cxn modelId="{FF0536E6-64D2-457F-8B02-D96788E69ECF}" type="presParOf" srcId="{B17C9AEF-916A-4744-A276-93BC90315B08}" destId="{667B3D76-1B2C-4418-83C1-D68C2CF71F5A}" srcOrd="5" destOrd="0" presId="urn:microsoft.com/office/officeart/2005/8/layout/radial4"/>
    <dgm:cxn modelId="{22836020-8759-46B1-9941-93AA27AF39FA}" type="presParOf" srcId="{B17C9AEF-916A-4744-A276-93BC90315B08}" destId="{8D4D9815-A083-4957-93C7-2EBEB9C1464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0773B-970B-4F13-946B-3A858FE32113}" type="doc">
      <dgm:prSet loTypeId="urn:microsoft.com/office/officeart/2005/8/layout/radial4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B152222-0D8C-4481-9E8F-07EB02CD5486}">
      <dgm:prSet phldrT="[Text]" custT="1"/>
      <dgm:spPr/>
      <dgm:t>
        <a:bodyPr/>
        <a:lstStyle/>
        <a:p>
          <a:r>
            <a:rPr lang="en-US" sz="1400" dirty="0"/>
            <a:t>Reference  Load</a:t>
          </a:r>
        </a:p>
      </dgm:t>
    </dgm:pt>
    <dgm:pt modelId="{C860EFA7-4452-44EC-AD7D-B6B6687B77A7}" type="parTrans" cxnId="{1AA134C3-04F0-4103-B993-90D8C5CE34F8}">
      <dgm:prSet/>
      <dgm:spPr/>
      <dgm:t>
        <a:bodyPr/>
        <a:lstStyle/>
        <a:p>
          <a:endParaRPr lang="en-US" sz="1600"/>
        </a:p>
      </dgm:t>
    </dgm:pt>
    <dgm:pt modelId="{64B4DEF1-862F-4155-BF90-3C29CE1DD728}" type="sibTrans" cxnId="{1AA134C3-04F0-4103-B993-90D8C5CE34F8}">
      <dgm:prSet/>
      <dgm:spPr/>
      <dgm:t>
        <a:bodyPr/>
        <a:lstStyle/>
        <a:p>
          <a:endParaRPr lang="en-US" sz="1600"/>
        </a:p>
      </dgm:t>
    </dgm:pt>
    <dgm:pt modelId="{5020B86B-B840-4504-AD5A-03CC466B7E5D}">
      <dgm:prSet phldrT="[Text]" custT="1"/>
      <dgm:spPr/>
      <dgm:t>
        <a:bodyPr/>
        <a:lstStyle/>
        <a:p>
          <a:r>
            <a:rPr lang="en-US" sz="1400" dirty="0"/>
            <a:t>Weather Variables </a:t>
          </a:r>
        </a:p>
      </dgm:t>
    </dgm:pt>
    <dgm:pt modelId="{C768B842-BB63-40F9-A907-B2AE6AA74AFD}" type="parTrans" cxnId="{8E6B4AB0-7105-453F-AF50-EDC76EB55F70}">
      <dgm:prSet/>
      <dgm:spPr/>
      <dgm:t>
        <a:bodyPr/>
        <a:lstStyle/>
        <a:p>
          <a:endParaRPr lang="en-US" sz="1600"/>
        </a:p>
      </dgm:t>
    </dgm:pt>
    <dgm:pt modelId="{5590654A-78EF-489F-AAA2-3AF25132A474}" type="sibTrans" cxnId="{8E6B4AB0-7105-453F-AF50-EDC76EB55F70}">
      <dgm:prSet/>
      <dgm:spPr/>
      <dgm:t>
        <a:bodyPr/>
        <a:lstStyle/>
        <a:p>
          <a:endParaRPr lang="en-US" sz="1600"/>
        </a:p>
      </dgm:t>
    </dgm:pt>
    <dgm:pt modelId="{5A4AA07C-DC3E-404A-8416-A339116B8D44}">
      <dgm:prSet phldrT="[Text]" custT="1"/>
      <dgm:spPr/>
      <dgm:t>
        <a:bodyPr/>
        <a:lstStyle/>
        <a:p>
          <a:r>
            <a:rPr lang="en-US" sz="1400" dirty="0"/>
            <a:t>Calendar Variables</a:t>
          </a:r>
        </a:p>
      </dgm:t>
    </dgm:pt>
    <dgm:pt modelId="{F1B87B1C-49C7-46DB-9B23-DCAD13A11CC9}" type="parTrans" cxnId="{FA752994-9A4B-4AFF-86F1-FDE8FCD2CB6A}">
      <dgm:prSet/>
      <dgm:spPr/>
      <dgm:t>
        <a:bodyPr/>
        <a:lstStyle/>
        <a:p>
          <a:endParaRPr lang="en-US" sz="1600"/>
        </a:p>
      </dgm:t>
    </dgm:pt>
    <dgm:pt modelId="{05D55612-2C6B-4D4E-9C53-C5B86DE661E7}" type="sibTrans" cxnId="{FA752994-9A4B-4AFF-86F1-FDE8FCD2CB6A}">
      <dgm:prSet/>
      <dgm:spPr/>
      <dgm:t>
        <a:bodyPr/>
        <a:lstStyle/>
        <a:p>
          <a:endParaRPr lang="en-US" sz="1600"/>
        </a:p>
      </dgm:t>
    </dgm:pt>
    <dgm:pt modelId="{C3CBBE69-80CF-4408-8DB2-CD4EEEB45845}">
      <dgm:prSet phldrT="[Text]" custT="1"/>
      <dgm:spPr/>
      <dgm:t>
        <a:bodyPr/>
        <a:lstStyle/>
        <a:p>
          <a:r>
            <a:rPr lang="en-US" sz="1400" dirty="0"/>
            <a:t>Participation Variables</a:t>
          </a:r>
        </a:p>
      </dgm:t>
    </dgm:pt>
    <dgm:pt modelId="{87F4C2D1-9523-4A4E-AA63-42940E3E8CEB}" type="parTrans" cxnId="{8A995A90-4009-4C50-96DF-D426AF0D483C}">
      <dgm:prSet/>
      <dgm:spPr/>
      <dgm:t>
        <a:bodyPr/>
        <a:lstStyle/>
        <a:p>
          <a:endParaRPr lang="en-US" sz="1600"/>
        </a:p>
      </dgm:t>
    </dgm:pt>
    <dgm:pt modelId="{EAE27EEE-7C0C-4B0F-989A-7B150986F2E3}" type="sibTrans" cxnId="{8A995A90-4009-4C50-96DF-D426AF0D483C}">
      <dgm:prSet/>
      <dgm:spPr/>
      <dgm:t>
        <a:bodyPr/>
        <a:lstStyle/>
        <a:p>
          <a:endParaRPr lang="en-US" sz="1600"/>
        </a:p>
      </dgm:t>
    </dgm:pt>
    <dgm:pt modelId="{B17C9AEF-916A-4744-A276-93BC90315B08}" type="pres">
      <dgm:prSet presAssocID="{FC80773B-970B-4F13-946B-3A858FE3211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C7B34-5E74-4B02-9936-73FE59737B16}" type="pres">
      <dgm:prSet presAssocID="{EB152222-0D8C-4481-9E8F-07EB02CD5486}" presName="centerShape" presStyleLbl="node0" presStyleIdx="0" presStyleCnt="1"/>
      <dgm:spPr/>
    </dgm:pt>
    <dgm:pt modelId="{7B87A4C9-7E55-4F25-8E54-4CCEB340AFA2}" type="pres">
      <dgm:prSet presAssocID="{C768B842-BB63-40F9-A907-B2AE6AA74AFD}" presName="parTrans" presStyleLbl="bgSibTrans2D1" presStyleIdx="0" presStyleCnt="3"/>
      <dgm:spPr/>
    </dgm:pt>
    <dgm:pt modelId="{7C696C6B-9E47-43CA-8447-67E1B71ADB2C}" type="pres">
      <dgm:prSet presAssocID="{5020B86B-B840-4504-AD5A-03CC466B7E5D}" presName="node" presStyleLbl="node1" presStyleIdx="0" presStyleCnt="3">
        <dgm:presLayoutVars>
          <dgm:bulletEnabled val="1"/>
        </dgm:presLayoutVars>
      </dgm:prSet>
      <dgm:spPr/>
    </dgm:pt>
    <dgm:pt modelId="{90A2FC35-2EBB-4446-8C27-FCE9B454B67A}" type="pres">
      <dgm:prSet presAssocID="{F1B87B1C-49C7-46DB-9B23-DCAD13A11CC9}" presName="parTrans" presStyleLbl="bgSibTrans2D1" presStyleIdx="1" presStyleCnt="3"/>
      <dgm:spPr/>
    </dgm:pt>
    <dgm:pt modelId="{995FBD87-59FD-40A9-8807-9B14B906FD48}" type="pres">
      <dgm:prSet presAssocID="{5A4AA07C-DC3E-404A-8416-A339116B8D44}" presName="node" presStyleLbl="node1" presStyleIdx="1" presStyleCnt="3">
        <dgm:presLayoutVars>
          <dgm:bulletEnabled val="1"/>
        </dgm:presLayoutVars>
      </dgm:prSet>
      <dgm:spPr/>
    </dgm:pt>
    <dgm:pt modelId="{667B3D76-1B2C-4418-83C1-D68C2CF71F5A}" type="pres">
      <dgm:prSet presAssocID="{87F4C2D1-9523-4A4E-AA63-42940E3E8CEB}" presName="parTrans" presStyleLbl="bgSibTrans2D1" presStyleIdx="2" presStyleCnt="3"/>
      <dgm:spPr/>
    </dgm:pt>
    <dgm:pt modelId="{8D4D9815-A083-4957-93C7-2EBEB9C14647}" type="pres">
      <dgm:prSet presAssocID="{C3CBBE69-80CF-4408-8DB2-CD4EEEB45845}" presName="node" presStyleLbl="node1" presStyleIdx="2" presStyleCnt="3">
        <dgm:presLayoutVars>
          <dgm:bulletEnabled val="1"/>
        </dgm:presLayoutVars>
      </dgm:prSet>
      <dgm:spPr/>
    </dgm:pt>
  </dgm:ptLst>
  <dgm:cxnLst>
    <dgm:cxn modelId="{EB858E29-096B-4262-9BDC-C90C1412B578}" type="presOf" srcId="{87F4C2D1-9523-4A4E-AA63-42940E3E8CEB}" destId="{667B3D76-1B2C-4418-83C1-D68C2CF71F5A}" srcOrd="0" destOrd="0" presId="urn:microsoft.com/office/officeart/2005/8/layout/radial4"/>
    <dgm:cxn modelId="{38456885-4930-492E-B169-ADA4CFB53D64}" type="presOf" srcId="{C3CBBE69-80CF-4408-8DB2-CD4EEEB45845}" destId="{8D4D9815-A083-4957-93C7-2EBEB9C14647}" srcOrd="0" destOrd="0" presId="urn:microsoft.com/office/officeart/2005/8/layout/radial4"/>
    <dgm:cxn modelId="{8A995A90-4009-4C50-96DF-D426AF0D483C}" srcId="{EB152222-0D8C-4481-9E8F-07EB02CD5486}" destId="{C3CBBE69-80CF-4408-8DB2-CD4EEEB45845}" srcOrd="2" destOrd="0" parTransId="{87F4C2D1-9523-4A4E-AA63-42940E3E8CEB}" sibTransId="{EAE27EEE-7C0C-4B0F-989A-7B150986F2E3}"/>
    <dgm:cxn modelId="{FA752994-9A4B-4AFF-86F1-FDE8FCD2CB6A}" srcId="{EB152222-0D8C-4481-9E8F-07EB02CD5486}" destId="{5A4AA07C-DC3E-404A-8416-A339116B8D44}" srcOrd="1" destOrd="0" parTransId="{F1B87B1C-49C7-46DB-9B23-DCAD13A11CC9}" sibTransId="{05D55612-2C6B-4D4E-9C53-C5B86DE661E7}"/>
    <dgm:cxn modelId="{9280F89E-BB2B-4497-897D-4E2DEE9AD444}" type="presOf" srcId="{F1B87B1C-49C7-46DB-9B23-DCAD13A11CC9}" destId="{90A2FC35-2EBB-4446-8C27-FCE9B454B67A}" srcOrd="0" destOrd="0" presId="urn:microsoft.com/office/officeart/2005/8/layout/radial4"/>
    <dgm:cxn modelId="{8E6B4AB0-7105-453F-AF50-EDC76EB55F70}" srcId="{EB152222-0D8C-4481-9E8F-07EB02CD5486}" destId="{5020B86B-B840-4504-AD5A-03CC466B7E5D}" srcOrd="0" destOrd="0" parTransId="{C768B842-BB63-40F9-A907-B2AE6AA74AFD}" sibTransId="{5590654A-78EF-489F-AAA2-3AF25132A474}"/>
    <dgm:cxn modelId="{1AA134C3-04F0-4103-B993-90D8C5CE34F8}" srcId="{FC80773B-970B-4F13-946B-3A858FE32113}" destId="{EB152222-0D8C-4481-9E8F-07EB02CD5486}" srcOrd="0" destOrd="0" parTransId="{C860EFA7-4452-44EC-AD7D-B6B6687B77A7}" sibTransId="{64B4DEF1-862F-4155-BF90-3C29CE1DD728}"/>
    <dgm:cxn modelId="{66917BCB-F514-41C6-8D34-6578A04C5ED3}" type="presOf" srcId="{5A4AA07C-DC3E-404A-8416-A339116B8D44}" destId="{995FBD87-59FD-40A9-8807-9B14B906FD48}" srcOrd="0" destOrd="0" presId="urn:microsoft.com/office/officeart/2005/8/layout/radial4"/>
    <dgm:cxn modelId="{CC384FD5-C9C9-43F5-8EA1-B86CBA8E84C2}" type="presOf" srcId="{EB152222-0D8C-4481-9E8F-07EB02CD5486}" destId="{BADC7B34-5E74-4B02-9936-73FE59737B16}" srcOrd="0" destOrd="0" presId="urn:microsoft.com/office/officeart/2005/8/layout/radial4"/>
    <dgm:cxn modelId="{17238AD8-96D9-4451-BB85-97351DAD00CC}" type="presOf" srcId="{5020B86B-B840-4504-AD5A-03CC466B7E5D}" destId="{7C696C6B-9E47-43CA-8447-67E1B71ADB2C}" srcOrd="0" destOrd="0" presId="urn:microsoft.com/office/officeart/2005/8/layout/radial4"/>
    <dgm:cxn modelId="{F26E72DE-5DE7-4DFB-8A03-F64A11BB9C29}" type="presOf" srcId="{C768B842-BB63-40F9-A907-B2AE6AA74AFD}" destId="{7B87A4C9-7E55-4F25-8E54-4CCEB340AFA2}" srcOrd="0" destOrd="0" presId="urn:microsoft.com/office/officeart/2005/8/layout/radial4"/>
    <dgm:cxn modelId="{7E095FE0-E9CA-437F-B692-9B4FD26527C7}" type="presOf" srcId="{FC80773B-970B-4F13-946B-3A858FE32113}" destId="{B17C9AEF-916A-4744-A276-93BC90315B08}" srcOrd="0" destOrd="0" presId="urn:microsoft.com/office/officeart/2005/8/layout/radial4"/>
    <dgm:cxn modelId="{888645E8-28CB-4545-9D73-3F59DCA91BA2}" type="presParOf" srcId="{B17C9AEF-916A-4744-A276-93BC90315B08}" destId="{BADC7B34-5E74-4B02-9936-73FE59737B16}" srcOrd="0" destOrd="0" presId="urn:microsoft.com/office/officeart/2005/8/layout/radial4"/>
    <dgm:cxn modelId="{871F51AF-2F29-4459-A3FF-149C90769BC9}" type="presParOf" srcId="{B17C9AEF-916A-4744-A276-93BC90315B08}" destId="{7B87A4C9-7E55-4F25-8E54-4CCEB340AFA2}" srcOrd="1" destOrd="0" presId="urn:microsoft.com/office/officeart/2005/8/layout/radial4"/>
    <dgm:cxn modelId="{0DE73A6A-4AA4-4E35-8037-DB375E727572}" type="presParOf" srcId="{B17C9AEF-916A-4744-A276-93BC90315B08}" destId="{7C696C6B-9E47-43CA-8447-67E1B71ADB2C}" srcOrd="2" destOrd="0" presId="urn:microsoft.com/office/officeart/2005/8/layout/radial4"/>
    <dgm:cxn modelId="{DA3508E2-6B8E-48C6-91AC-0D0ACB2882B5}" type="presParOf" srcId="{B17C9AEF-916A-4744-A276-93BC90315B08}" destId="{90A2FC35-2EBB-4446-8C27-FCE9B454B67A}" srcOrd="3" destOrd="0" presId="urn:microsoft.com/office/officeart/2005/8/layout/radial4"/>
    <dgm:cxn modelId="{6236FC78-2766-4996-94B3-55D1276BA027}" type="presParOf" srcId="{B17C9AEF-916A-4744-A276-93BC90315B08}" destId="{995FBD87-59FD-40A9-8807-9B14B906FD48}" srcOrd="4" destOrd="0" presId="urn:microsoft.com/office/officeart/2005/8/layout/radial4"/>
    <dgm:cxn modelId="{FF0536E6-64D2-457F-8B02-D96788E69ECF}" type="presParOf" srcId="{B17C9AEF-916A-4744-A276-93BC90315B08}" destId="{667B3D76-1B2C-4418-83C1-D68C2CF71F5A}" srcOrd="5" destOrd="0" presId="urn:microsoft.com/office/officeart/2005/8/layout/radial4"/>
    <dgm:cxn modelId="{22836020-8759-46B1-9941-93AA27AF39FA}" type="presParOf" srcId="{B17C9AEF-916A-4744-A276-93BC90315B08}" destId="{8D4D9815-A083-4957-93C7-2EBEB9C1464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B8A22D-9A65-4228-A48A-7B66B24CCDE6}" type="doc">
      <dgm:prSet loTypeId="urn:microsoft.com/office/officeart/2005/8/layout/balance1" loCatId="relationship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CCEC371-F82A-488C-9538-BF9AF1C7D3D4}">
      <dgm:prSet phldrT="[Text]" custT="1"/>
      <dgm:spPr/>
      <dgm:t>
        <a:bodyPr/>
        <a:lstStyle/>
        <a:p>
          <a:r>
            <a:rPr lang="en-US" sz="1400" b="1" dirty="0"/>
            <a:t>Baseline</a:t>
          </a:r>
        </a:p>
      </dgm:t>
    </dgm:pt>
    <dgm:pt modelId="{513FC6EF-74C2-47B6-99CD-2D97350BFB70}" type="parTrans" cxnId="{70233C50-8095-48EF-97A1-C261A713AB4E}">
      <dgm:prSet/>
      <dgm:spPr/>
      <dgm:t>
        <a:bodyPr/>
        <a:lstStyle/>
        <a:p>
          <a:endParaRPr lang="en-US" sz="1400" b="1"/>
        </a:p>
      </dgm:t>
    </dgm:pt>
    <dgm:pt modelId="{31AEA031-8969-4228-93D0-7E3D04693981}" type="sibTrans" cxnId="{70233C50-8095-48EF-97A1-C261A713AB4E}">
      <dgm:prSet/>
      <dgm:spPr/>
      <dgm:t>
        <a:bodyPr/>
        <a:lstStyle/>
        <a:p>
          <a:endParaRPr lang="en-US" sz="1400" b="1"/>
        </a:p>
      </dgm:t>
    </dgm:pt>
    <dgm:pt modelId="{A7176A99-FEBE-475A-A0AB-7791F636B677}">
      <dgm:prSet phldrT="[Text]" custT="1"/>
      <dgm:spPr/>
      <dgm:t>
        <a:bodyPr/>
        <a:lstStyle/>
        <a:p>
          <a:r>
            <a:rPr lang="en-US" sz="1400" b="1" dirty="0"/>
            <a:t>Weather</a:t>
          </a:r>
        </a:p>
      </dgm:t>
    </dgm:pt>
    <dgm:pt modelId="{EED651F4-F609-45CA-B817-02CAC3892003}" type="parTrans" cxnId="{59376294-2A0D-4E37-8BEA-9A507E73AD04}">
      <dgm:prSet/>
      <dgm:spPr/>
      <dgm:t>
        <a:bodyPr/>
        <a:lstStyle/>
        <a:p>
          <a:endParaRPr lang="en-US" sz="1400" b="1"/>
        </a:p>
      </dgm:t>
    </dgm:pt>
    <dgm:pt modelId="{7DAC5DA2-1D0D-47EA-A164-5519D7FACF20}" type="sibTrans" cxnId="{59376294-2A0D-4E37-8BEA-9A507E73AD04}">
      <dgm:prSet/>
      <dgm:spPr/>
      <dgm:t>
        <a:bodyPr/>
        <a:lstStyle/>
        <a:p>
          <a:endParaRPr lang="en-US" sz="1400" b="1"/>
        </a:p>
      </dgm:t>
    </dgm:pt>
    <dgm:pt modelId="{94780089-034A-4330-8689-A07B6452391C}">
      <dgm:prSet phldrT="[Text]" custT="1"/>
      <dgm:spPr/>
      <dgm:t>
        <a:bodyPr/>
        <a:lstStyle/>
        <a:p>
          <a:r>
            <a:rPr lang="en-US" sz="1400" b="1" dirty="0"/>
            <a:t>Calendar</a:t>
          </a:r>
        </a:p>
      </dgm:t>
    </dgm:pt>
    <dgm:pt modelId="{8F7CDC3F-B224-4D6F-B489-8EAB3B957134}" type="parTrans" cxnId="{83C0CA19-DFE0-4B82-802B-ED6F819DF975}">
      <dgm:prSet/>
      <dgm:spPr/>
      <dgm:t>
        <a:bodyPr/>
        <a:lstStyle/>
        <a:p>
          <a:endParaRPr lang="en-US" sz="1400" b="1"/>
        </a:p>
      </dgm:t>
    </dgm:pt>
    <dgm:pt modelId="{E3080197-8494-438A-996B-59B632984876}" type="sibTrans" cxnId="{83C0CA19-DFE0-4B82-802B-ED6F819DF975}">
      <dgm:prSet/>
      <dgm:spPr/>
      <dgm:t>
        <a:bodyPr/>
        <a:lstStyle/>
        <a:p>
          <a:endParaRPr lang="en-US" sz="1400" b="1"/>
        </a:p>
      </dgm:t>
    </dgm:pt>
    <dgm:pt modelId="{F0F1F0E3-C886-4D32-B59E-1AF4BB6DD3CE}">
      <dgm:prSet phldrT="[Text]" custT="1"/>
      <dgm:spPr/>
      <dgm:t>
        <a:bodyPr/>
        <a:lstStyle/>
        <a:p>
          <a:r>
            <a:rPr lang="en-US" sz="1400" b="1" dirty="0"/>
            <a:t>Impacts</a:t>
          </a:r>
        </a:p>
      </dgm:t>
    </dgm:pt>
    <dgm:pt modelId="{D50873DE-61AA-4611-9D33-826E9A2779BA}" type="parTrans" cxnId="{5E8A200E-F63D-4266-85E6-8B993BA9A6DD}">
      <dgm:prSet/>
      <dgm:spPr/>
      <dgm:t>
        <a:bodyPr/>
        <a:lstStyle/>
        <a:p>
          <a:endParaRPr lang="en-US" sz="1400" b="1"/>
        </a:p>
      </dgm:t>
    </dgm:pt>
    <dgm:pt modelId="{119944AD-E73A-40F8-BBE8-BB226893C5F3}" type="sibTrans" cxnId="{5E8A200E-F63D-4266-85E6-8B993BA9A6DD}">
      <dgm:prSet/>
      <dgm:spPr/>
      <dgm:t>
        <a:bodyPr/>
        <a:lstStyle/>
        <a:p>
          <a:endParaRPr lang="en-US" sz="1400" b="1"/>
        </a:p>
      </dgm:t>
    </dgm:pt>
    <dgm:pt modelId="{DF10914B-A8CA-4774-9FE1-58FCED5BFB84}">
      <dgm:prSet phldrT="[Text]" custT="1"/>
      <dgm:spPr/>
      <dgm:t>
        <a:bodyPr/>
        <a:lstStyle/>
        <a:p>
          <a:r>
            <a:rPr lang="en-US" sz="1400" b="1" dirty="0"/>
            <a:t>Event</a:t>
          </a:r>
        </a:p>
      </dgm:t>
    </dgm:pt>
    <dgm:pt modelId="{74474199-3AB9-4431-B7F4-FE0FB6333760}" type="parTrans" cxnId="{8D5DBEE1-496C-4466-8EF3-3FCBB01EE04E}">
      <dgm:prSet/>
      <dgm:spPr/>
      <dgm:t>
        <a:bodyPr/>
        <a:lstStyle/>
        <a:p>
          <a:endParaRPr lang="en-US" sz="1400" b="1"/>
        </a:p>
      </dgm:t>
    </dgm:pt>
    <dgm:pt modelId="{D7A6DF61-8E04-45DE-AD97-CBA8DBD94093}" type="sibTrans" cxnId="{8D5DBEE1-496C-4466-8EF3-3FCBB01EE04E}">
      <dgm:prSet/>
      <dgm:spPr/>
      <dgm:t>
        <a:bodyPr/>
        <a:lstStyle/>
        <a:p>
          <a:endParaRPr lang="en-US" sz="1400" b="1"/>
        </a:p>
      </dgm:t>
    </dgm:pt>
    <dgm:pt modelId="{61167CC8-C44B-45E0-8B41-701B0A217CC2}">
      <dgm:prSet phldrT="[Text]" custT="1"/>
      <dgm:spPr/>
      <dgm:t>
        <a:bodyPr/>
        <a:lstStyle/>
        <a:p>
          <a:r>
            <a:rPr lang="en-US" sz="1400" b="1" dirty="0"/>
            <a:t>AM Load</a:t>
          </a:r>
        </a:p>
      </dgm:t>
    </dgm:pt>
    <dgm:pt modelId="{32A05EFB-7D63-49D8-BBB6-AA148C47C847}" type="parTrans" cxnId="{60A3019D-7350-4D6F-9BE2-6664B6F068D5}">
      <dgm:prSet/>
      <dgm:spPr/>
      <dgm:t>
        <a:bodyPr/>
        <a:lstStyle/>
        <a:p>
          <a:endParaRPr lang="en-US" sz="1400" b="1"/>
        </a:p>
      </dgm:t>
    </dgm:pt>
    <dgm:pt modelId="{A7EB8DBE-7F22-4F9D-83F2-69E96D73FE57}" type="sibTrans" cxnId="{60A3019D-7350-4D6F-9BE2-6664B6F068D5}">
      <dgm:prSet/>
      <dgm:spPr/>
      <dgm:t>
        <a:bodyPr/>
        <a:lstStyle/>
        <a:p>
          <a:endParaRPr lang="en-US" sz="1400" b="1"/>
        </a:p>
      </dgm:t>
    </dgm:pt>
    <dgm:pt modelId="{8C44B5A7-B638-4913-B83D-709372D97132}" type="pres">
      <dgm:prSet presAssocID="{C9B8A22D-9A65-4228-A48A-7B66B24CCDE6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6A02773-7F18-419F-AC52-9376E4AA74B3}" type="pres">
      <dgm:prSet presAssocID="{C9B8A22D-9A65-4228-A48A-7B66B24CCDE6}" presName="dummyMaxCanvas" presStyleCnt="0"/>
      <dgm:spPr/>
    </dgm:pt>
    <dgm:pt modelId="{FB1EAC6D-B0AD-44F2-B81E-684FD4FFB6A2}" type="pres">
      <dgm:prSet presAssocID="{C9B8A22D-9A65-4228-A48A-7B66B24CCDE6}" presName="parentComposite" presStyleCnt="0"/>
      <dgm:spPr/>
    </dgm:pt>
    <dgm:pt modelId="{0FE0876B-0FC4-47D0-B3F2-60194FAA9D3F}" type="pres">
      <dgm:prSet presAssocID="{C9B8A22D-9A65-4228-A48A-7B66B24CCDE6}" presName="parent1" presStyleLbl="alignAccFollowNode1" presStyleIdx="0" presStyleCnt="4">
        <dgm:presLayoutVars>
          <dgm:chMax val="4"/>
        </dgm:presLayoutVars>
      </dgm:prSet>
      <dgm:spPr/>
    </dgm:pt>
    <dgm:pt modelId="{4132626B-3291-46A5-851D-53F52945B2C4}" type="pres">
      <dgm:prSet presAssocID="{C9B8A22D-9A65-4228-A48A-7B66B24CCDE6}" presName="parent2" presStyleLbl="alignAccFollowNode1" presStyleIdx="1" presStyleCnt="4">
        <dgm:presLayoutVars>
          <dgm:chMax val="4"/>
        </dgm:presLayoutVars>
      </dgm:prSet>
      <dgm:spPr/>
    </dgm:pt>
    <dgm:pt modelId="{73DA7213-4EA7-4F96-BC48-832A7CEEA8D5}" type="pres">
      <dgm:prSet presAssocID="{C9B8A22D-9A65-4228-A48A-7B66B24CCDE6}" presName="childrenComposite" presStyleCnt="0"/>
      <dgm:spPr/>
    </dgm:pt>
    <dgm:pt modelId="{87B153FC-9D9C-4B6C-B147-F63333DFE84C}" type="pres">
      <dgm:prSet presAssocID="{C9B8A22D-9A65-4228-A48A-7B66B24CCDE6}" presName="dummyMaxCanvas_ChildArea" presStyleCnt="0"/>
      <dgm:spPr/>
    </dgm:pt>
    <dgm:pt modelId="{F868967E-2198-418F-9620-4ECAD311CFB7}" type="pres">
      <dgm:prSet presAssocID="{C9B8A22D-9A65-4228-A48A-7B66B24CCDE6}" presName="fulcrum" presStyleLbl="alignAccFollowNode1" presStyleIdx="2" presStyleCnt="4"/>
      <dgm:spPr/>
    </dgm:pt>
    <dgm:pt modelId="{016DB7FE-6662-4989-8A26-250D32753BF0}" type="pres">
      <dgm:prSet presAssocID="{C9B8A22D-9A65-4228-A48A-7B66B24CCDE6}" presName="balance_31" presStyleLbl="alignAccFollowNode1" presStyleIdx="3" presStyleCnt="4">
        <dgm:presLayoutVars>
          <dgm:bulletEnabled val="1"/>
        </dgm:presLayoutVars>
      </dgm:prSet>
      <dgm:spPr/>
    </dgm:pt>
    <dgm:pt modelId="{AA0BA16F-80C4-49C1-B0B9-89F2B8467D3E}" type="pres">
      <dgm:prSet presAssocID="{C9B8A22D-9A65-4228-A48A-7B66B24CCDE6}" presName="left_31_1" presStyleLbl="node1" presStyleIdx="0" presStyleCnt="4">
        <dgm:presLayoutVars>
          <dgm:bulletEnabled val="1"/>
        </dgm:presLayoutVars>
      </dgm:prSet>
      <dgm:spPr/>
    </dgm:pt>
    <dgm:pt modelId="{A0F501EC-9913-462A-8222-3608A49A7655}" type="pres">
      <dgm:prSet presAssocID="{C9B8A22D-9A65-4228-A48A-7B66B24CCDE6}" presName="left_31_2" presStyleLbl="node1" presStyleIdx="1" presStyleCnt="4">
        <dgm:presLayoutVars>
          <dgm:bulletEnabled val="1"/>
        </dgm:presLayoutVars>
      </dgm:prSet>
      <dgm:spPr/>
    </dgm:pt>
    <dgm:pt modelId="{75EC7C17-8B93-4CCF-9A90-60215C799833}" type="pres">
      <dgm:prSet presAssocID="{C9B8A22D-9A65-4228-A48A-7B66B24CCDE6}" presName="left_31_3" presStyleLbl="node1" presStyleIdx="2" presStyleCnt="4">
        <dgm:presLayoutVars>
          <dgm:bulletEnabled val="1"/>
        </dgm:presLayoutVars>
      </dgm:prSet>
      <dgm:spPr/>
    </dgm:pt>
    <dgm:pt modelId="{549DAB1E-903A-4A89-A55D-4400C951F9AC}" type="pres">
      <dgm:prSet presAssocID="{C9B8A22D-9A65-4228-A48A-7B66B24CCDE6}" presName="right_31_1" presStyleLbl="node1" presStyleIdx="3" presStyleCnt="4">
        <dgm:presLayoutVars>
          <dgm:bulletEnabled val="1"/>
        </dgm:presLayoutVars>
      </dgm:prSet>
      <dgm:spPr/>
    </dgm:pt>
  </dgm:ptLst>
  <dgm:cxnLst>
    <dgm:cxn modelId="{5E8A200E-F63D-4266-85E6-8B993BA9A6DD}" srcId="{C9B8A22D-9A65-4228-A48A-7B66B24CCDE6}" destId="{F0F1F0E3-C886-4D32-B59E-1AF4BB6DD3CE}" srcOrd="1" destOrd="0" parTransId="{D50873DE-61AA-4611-9D33-826E9A2779BA}" sibTransId="{119944AD-E73A-40F8-BBE8-BB226893C5F3}"/>
    <dgm:cxn modelId="{83C0CA19-DFE0-4B82-802B-ED6F819DF975}" srcId="{9CCEC371-F82A-488C-9538-BF9AF1C7D3D4}" destId="{94780089-034A-4330-8689-A07B6452391C}" srcOrd="1" destOrd="0" parTransId="{8F7CDC3F-B224-4D6F-B489-8EAB3B957134}" sibTransId="{E3080197-8494-438A-996B-59B632984876}"/>
    <dgm:cxn modelId="{70233C50-8095-48EF-97A1-C261A713AB4E}" srcId="{C9B8A22D-9A65-4228-A48A-7B66B24CCDE6}" destId="{9CCEC371-F82A-488C-9538-BF9AF1C7D3D4}" srcOrd="0" destOrd="0" parTransId="{513FC6EF-74C2-47B6-99CD-2D97350BFB70}" sibTransId="{31AEA031-8969-4228-93D0-7E3D04693981}"/>
    <dgm:cxn modelId="{59376294-2A0D-4E37-8BEA-9A507E73AD04}" srcId="{9CCEC371-F82A-488C-9538-BF9AF1C7D3D4}" destId="{A7176A99-FEBE-475A-A0AB-7791F636B677}" srcOrd="0" destOrd="0" parTransId="{EED651F4-F609-45CA-B817-02CAC3892003}" sibTransId="{7DAC5DA2-1D0D-47EA-A164-5519D7FACF20}"/>
    <dgm:cxn modelId="{264A279A-A2CD-481F-82CB-C14636128FC8}" type="presOf" srcId="{61167CC8-C44B-45E0-8B41-701B0A217CC2}" destId="{75EC7C17-8B93-4CCF-9A90-60215C799833}" srcOrd="0" destOrd="0" presId="urn:microsoft.com/office/officeart/2005/8/layout/balance1"/>
    <dgm:cxn modelId="{60A3019D-7350-4D6F-9BE2-6664B6F068D5}" srcId="{9CCEC371-F82A-488C-9538-BF9AF1C7D3D4}" destId="{61167CC8-C44B-45E0-8B41-701B0A217CC2}" srcOrd="2" destOrd="0" parTransId="{32A05EFB-7D63-49D8-BBB6-AA148C47C847}" sibTransId="{A7EB8DBE-7F22-4F9D-83F2-69E96D73FE57}"/>
    <dgm:cxn modelId="{15CE6AA3-3A96-4111-AA62-612BC9448523}" type="presOf" srcId="{F0F1F0E3-C886-4D32-B59E-1AF4BB6DD3CE}" destId="{4132626B-3291-46A5-851D-53F52945B2C4}" srcOrd="0" destOrd="0" presId="urn:microsoft.com/office/officeart/2005/8/layout/balance1"/>
    <dgm:cxn modelId="{8D5DBEE1-496C-4466-8EF3-3FCBB01EE04E}" srcId="{F0F1F0E3-C886-4D32-B59E-1AF4BB6DD3CE}" destId="{DF10914B-A8CA-4774-9FE1-58FCED5BFB84}" srcOrd="0" destOrd="0" parTransId="{74474199-3AB9-4431-B7F4-FE0FB6333760}" sibTransId="{D7A6DF61-8E04-45DE-AD97-CBA8DBD94093}"/>
    <dgm:cxn modelId="{555C20E4-5060-442A-B00C-BB7FBBDF00CA}" type="presOf" srcId="{94780089-034A-4330-8689-A07B6452391C}" destId="{A0F501EC-9913-462A-8222-3608A49A7655}" srcOrd="0" destOrd="0" presId="urn:microsoft.com/office/officeart/2005/8/layout/balance1"/>
    <dgm:cxn modelId="{A21666EB-7C76-45C4-BC9B-2FAE92FE305D}" type="presOf" srcId="{C9B8A22D-9A65-4228-A48A-7B66B24CCDE6}" destId="{8C44B5A7-B638-4913-B83D-709372D97132}" srcOrd="0" destOrd="0" presId="urn:microsoft.com/office/officeart/2005/8/layout/balance1"/>
    <dgm:cxn modelId="{91F80AF4-0424-4670-BA81-82F9B9FCD3CE}" type="presOf" srcId="{DF10914B-A8CA-4774-9FE1-58FCED5BFB84}" destId="{549DAB1E-903A-4A89-A55D-4400C951F9AC}" srcOrd="0" destOrd="0" presId="urn:microsoft.com/office/officeart/2005/8/layout/balance1"/>
    <dgm:cxn modelId="{6848D4F4-A7CD-412A-B9E0-66AD864BA0D8}" type="presOf" srcId="{9CCEC371-F82A-488C-9538-BF9AF1C7D3D4}" destId="{0FE0876B-0FC4-47D0-B3F2-60194FAA9D3F}" srcOrd="0" destOrd="0" presId="urn:microsoft.com/office/officeart/2005/8/layout/balance1"/>
    <dgm:cxn modelId="{4EBA47F5-0AA1-497B-85C4-249F6F75A08E}" type="presOf" srcId="{A7176A99-FEBE-475A-A0AB-7791F636B677}" destId="{AA0BA16F-80C4-49C1-B0B9-89F2B8467D3E}" srcOrd="0" destOrd="0" presId="urn:microsoft.com/office/officeart/2005/8/layout/balance1"/>
    <dgm:cxn modelId="{F242D510-8098-44B5-8665-36467C6776FE}" type="presParOf" srcId="{8C44B5A7-B638-4913-B83D-709372D97132}" destId="{46A02773-7F18-419F-AC52-9376E4AA74B3}" srcOrd="0" destOrd="0" presId="urn:microsoft.com/office/officeart/2005/8/layout/balance1"/>
    <dgm:cxn modelId="{6666A005-82F6-479B-B85F-14E2EA09962A}" type="presParOf" srcId="{8C44B5A7-B638-4913-B83D-709372D97132}" destId="{FB1EAC6D-B0AD-44F2-B81E-684FD4FFB6A2}" srcOrd="1" destOrd="0" presId="urn:microsoft.com/office/officeart/2005/8/layout/balance1"/>
    <dgm:cxn modelId="{78CA629B-D180-4C9E-A45E-E0B858729003}" type="presParOf" srcId="{FB1EAC6D-B0AD-44F2-B81E-684FD4FFB6A2}" destId="{0FE0876B-0FC4-47D0-B3F2-60194FAA9D3F}" srcOrd="0" destOrd="0" presId="urn:microsoft.com/office/officeart/2005/8/layout/balance1"/>
    <dgm:cxn modelId="{A32ACF94-04BC-4D3E-BAE7-C79173902F5E}" type="presParOf" srcId="{FB1EAC6D-B0AD-44F2-B81E-684FD4FFB6A2}" destId="{4132626B-3291-46A5-851D-53F52945B2C4}" srcOrd="1" destOrd="0" presId="urn:microsoft.com/office/officeart/2005/8/layout/balance1"/>
    <dgm:cxn modelId="{3478739A-0997-42CF-A132-C301FE467FC1}" type="presParOf" srcId="{8C44B5A7-B638-4913-B83D-709372D97132}" destId="{73DA7213-4EA7-4F96-BC48-832A7CEEA8D5}" srcOrd="2" destOrd="0" presId="urn:microsoft.com/office/officeart/2005/8/layout/balance1"/>
    <dgm:cxn modelId="{BE5434F0-91B7-4BBD-AE41-6874BC3FFB52}" type="presParOf" srcId="{73DA7213-4EA7-4F96-BC48-832A7CEEA8D5}" destId="{87B153FC-9D9C-4B6C-B147-F63333DFE84C}" srcOrd="0" destOrd="0" presId="urn:microsoft.com/office/officeart/2005/8/layout/balance1"/>
    <dgm:cxn modelId="{34AADB8F-5664-4643-97BA-9CA310D6EC56}" type="presParOf" srcId="{73DA7213-4EA7-4F96-BC48-832A7CEEA8D5}" destId="{F868967E-2198-418F-9620-4ECAD311CFB7}" srcOrd="1" destOrd="0" presId="urn:microsoft.com/office/officeart/2005/8/layout/balance1"/>
    <dgm:cxn modelId="{E301F94D-410E-46B4-AFCE-4FBE3EAF439F}" type="presParOf" srcId="{73DA7213-4EA7-4F96-BC48-832A7CEEA8D5}" destId="{016DB7FE-6662-4989-8A26-250D32753BF0}" srcOrd="2" destOrd="0" presId="urn:microsoft.com/office/officeart/2005/8/layout/balance1"/>
    <dgm:cxn modelId="{D6809CB7-42D6-4259-AFDF-474BA30F1DC4}" type="presParOf" srcId="{73DA7213-4EA7-4F96-BC48-832A7CEEA8D5}" destId="{AA0BA16F-80C4-49C1-B0B9-89F2B8467D3E}" srcOrd="3" destOrd="0" presId="urn:microsoft.com/office/officeart/2005/8/layout/balance1"/>
    <dgm:cxn modelId="{B81A7F7D-4B7B-4DB8-8E13-BD50ED08475B}" type="presParOf" srcId="{73DA7213-4EA7-4F96-BC48-832A7CEEA8D5}" destId="{A0F501EC-9913-462A-8222-3608A49A7655}" srcOrd="4" destOrd="0" presId="urn:microsoft.com/office/officeart/2005/8/layout/balance1"/>
    <dgm:cxn modelId="{4FAF6916-B742-4E0C-9A20-251057835DE0}" type="presParOf" srcId="{73DA7213-4EA7-4F96-BC48-832A7CEEA8D5}" destId="{75EC7C17-8B93-4CCF-9A90-60215C799833}" srcOrd="5" destOrd="0" presId="urn:microsoft.com/office/officeart/2005/8/layout/balance1"/>
    <dgm:cxn modelId="{3117AE61-6DAB-40ED-8F1D-3CAABDE6028D}" type="presParOf" srcId="{73DA7213-4EA7-4F96-BC48-832A7CEEA8D5}" destId="{549DAB1E-903A-4A89-A55D-4400C951F9AC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EB01DA-CE7C-4EBA-BAF9-114A267AF28C}" type="doc">
      <dgm:prSet loTypeId="urn:microsoft.com/office/officeart/2005/8/layout/cycle8" loCatId="cycle" qsTypeId="urn:microsoft.com/office/officeart/2005/8/quickstyle/simple1" qsCatId="simple" csTypeId="urn:microsoft.com/office/officeart/2005/8/colors/accent2_2" csCatId="accent2" phldr="1"/>
      <dgm:spPr/>
    </dgm:pt>
    <dgm:pt modelId="{B95CDCAF-15B7-4144-995C-B23777B34D58}">
      <dgm:prSet phldrT="[Text]" custT="1"/>
      <dgm:spPr/>
      <dgm:t>
        <a:bodyPr/>
        <a:lstStyle/>
        <a:p>
          <a:r>
            <a:rPr lang="en-US" sz="1050" b="1" dirty="0"/>
            <a:t>In-sample testing</a:t>
          </a:r>
        </a:p>
      </dgm:t>
    </dgm:pt>
    <dgm:pt modelId="{B80C7560-207B-420A-89FE-CE40F7225531}" type="parTrans" cxnId="{EA3EF96F-7713-482D-87F3-FC4C3BB8C3AA}">
      <dgm:prSet/>
      <dgm:spPr/>
      <dgm:t>
        <a:bodyPr/>
        <a:lstStyle/>
        <a:p>
          <a:endParaRPr lang="en-US" sz="1050" b="1"/>
        </a:p>
      </dgm:t>
    </dgm:pt>
    <dgm:pt modelId="{72FC873B-4265-4D99-8AFC-7FF2DBF11A6D}" type="sibTrans" cxnId="{EA3EF96F-7713-482D-87F3-FC4C3BB8C3AA}">
      <dgm:prSet/>
      <dgm:spPr/>
      <dgm:t>
        <a:bodyPr/>
        <a:lstStyle/>
        <a:p>
          <a:endParaRPr lang="en-US" sz="1050" b="1"/>
        </a:p>
      </dgm:t>
    </dgm:pt>
    <dgm:pt modelId="{D30F5457-A28B-4858-A9ED-B958F0360B4D}">
      <dgm:prSet phldrT="[Text]" custT="1"/>
      <dgm:spPr/>
      <dgm:t>
        <a:bodyPr/>
        <a:lstStyle/>
        <a:p>
          <a:r>
            <a:rPr lang="en-US" sz="1050" b="1" dirty="0"/>
            <a:t>Out-of-sample testing</a:t>
          </a:r>
        </a:p>
      </dgm:t>
    </dgm:pt>
    <dgm:pt modelId="{FBAB9707-904C-40C1-B6D7-7CB7664D9E9F}" type="parTrans" cxnId="{FFC3E1ED-1EB2-449B-BF60-1D9BD069EE54}">
      <dgm:prSet/>
      <dgm:spPr/>
      <dgm:t>
        <a:bodyPr/>
        <a:lstStyle/>
        <a:p>
          <a:endParaRPr lang="en-US" sz="1050" b="1"/>
        </a:p>
      </dgm:t>
    </dgm:pt>
    <dgm:pt modelId="{8EF22900-A104-4EAB-B23D-C7F0CAEBE097}" type="sibTrans" cxnId="{FFC3E1ED-1EB2-449B-BF60-1D9BD069EE54}">
      <dgm:prSet/>
      <dgm:spPr/>
      <dgm:t>
        <a:bodyPr/>
        <a:lstStyle/>
        <a:p>
          <a:endParaRPr lang="en-US" sz="1050" b="1"/>
        </a:p>
      </dgm:t>
    </dgm:pt>
    <dgm:pt modelId="{309EE081-9100-43B8-81AF-0B66C5F128C1}">
      <dgm:prSet phldrT="[Text]" custT="1"/>
      <dgm:spPr/>
      <dgm:t>
        <a:bodyPr/>
        <a:lstStyle/>
        <a:p>
          <a:r>
            <a:rPr lang="en-US" sz="1050" b="1" dirty="0"/>
            <a:t>MAPE and </a:t>
          </a:r>
        </a:p>
        <a:p>
          <a:r>
            <a:rPr lang="en-US" sz="1050" b="1" dirty="0"/>
            <a:t>MPE</a:t>
          </a:r>
        </a:p>
      </dgm:t>
    </dgm:pt>
    <dgm:pt modelId="{2D518C9B-0FCB-4563-A531-D35BF08E082F}" type="parTrans" cxnId="{BB86B5AC-53E4-4B95-89BE-9914C716DD05}">
      <dgm:prSet/>
      <dgm:spPr/>
      <dgm:t>
        <a:bodyPr/>
        <a:lstStyle/>
        <a:p>
          <a:endParaRPr lang="en-US" sz="1050" b="1"/>
        </a:p>
      </dgm:t>
    </dgm:pt>
    <dgm:pt modelId="{43D2254C-685B-4575-B679-46CA305478A0}" type="sibTrans" cxnId="{BB86B5AC-53E4-4B95-89BE-9914C716DD05}">
      <dgm:prSet/>
      <dgm:spPr/>
      <dgm:t>
        <a:bodyPr/>
        <a:lstStyle/>
        <a:p>
          <a:endParaRPr lang="en-US" sz="1050" b="1"/>
        </a:p>
      </dgm:t>
    </dgm:pt>
    <dgm:pt modelId="{E1A5F092-C3C3-4AFC-BC9A-B9943DF04656}" type="pres">
      <dgm:prSet presAssocID="{67EB01DA-CE7C-4EBA-BAF9-114A267AF28C}" presName="compositeShape" presStyleCnt="0">
        <dgm:presLayoutVars>
          <dgm:chMax val="7"/>
          <dgm:dir/>
          <dgm:resizeHandles val="exact"/>
        </dgm:presLayoutVars>
      </dgm:prSet>
      <dgm:spPr/>
    </dgm:pt>
    <dgm:pt modelId="{17949EBE-459D-41F7-9318-B60603D31E2E}" type="pres">
      <dgm:prSet presAssocID="{67EB01DA-CE7C-4EBA-BAF9-114A267AF28C}" presName="wedge1" presStyleLbl="node1" presStyleIdx="0" presStyleCnt="3"/>
      <dgm:spPr/>
    </dgm:pt>
    <dgm:pt modelId="{E4E72A3D-2019-4462-89C4-355764F2E6DC}" type="pres">
      <dgm:prSet presAssocID="{67EB01DA-CE7C-4EBA-BAF9-114A267AF28C}" presName="dummy1a" presStyleCnt="0"/>
      <dgm:spPr/>
    </dgm:pt>
    <dgm:pt modelId="{63D47EE3-248C-4605-9F52-FEEA6D65F02F}" type="pres">
      <dgm:prSet presAssocID="{67EB01DA-CE7C-4EBA-BAF9-114A267AF28C}" presName="dummy1b" presStyleCnt="0"/>
      <dgm:spPr/>
    </dgm:pt>
    <dgm:pt modelId="{893DF907-5FFE-4AFD-BC56-03244A3D4D47}" type="pres">
      <dgm:prSet presAssocID="{67EB01DA-CE7C-4EBA-BAF9-114A267AF28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6841B17-B40D-4165-A56A-B0942AF97669}" type="pres">
      <dgm:prSet presAssocID="{67EB01DA-CE7C-4EBA-BAF9-114A267AF28C}" presName="wedge2" presStyleLbl="node1" presStyleIdx="1" presStyleCnt="3"/>
      <dgm:spPr/>
    </dgm:pt>
    <dgm:pt modelId="{5FDDFA03-3E05-476B-B136-621CF7A30D63}" type="pres">
      <dgm:prSet presAssocID="{67EB01DA-CE7C-4EBA-BAF9-114A267AF28C}" presName="dummy2a" presStyleCnt="0"/>
      <dgm:spPr/>
    </dgm:pt>
    <dgm:pt modelId="{119C2126-E55A-478A-B077-73B15A629076}" type="pres">
      <dgm:prSet presAssocID="{67EB01DA-CE7C-4EBA-BAF9-114A267AF28C}" presName="dummy2b" presStyleCnt="0"/>
      <dgm:spPr/>
    </dgm:pt>
    <dgm:pt modelId="{89A52010-DF5E-4A03-B4B0-0FD97AC7B780}" type="pres">
      <dgm:prSet presAssocID="{67EB01DA-CE7C-4EBA-BAF9-114A267AF28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3F37902-E96F-404E-9448-807D94510817}" type="pres">
      <dgm:prSet presAssocID="{67EB01DA-CE7C-4EBA-BAF9-114A267AF28C}" presName="wedge3" presStyleLbl="node1" presStyleIdx="2" presStyleCnt="3"/>
      <dgm:spPr/>
    </dgm:pt>
    <dgm:pt modelId="{AED4CF56-00E9-4A1B-8D5F-B63861D067D1}" type="pres">
      <dgm:prSet presAssocID="{67EB01DA-CE7C-4EBA-BAF9-114A267AF28C}" presName="dummy3a" presStyleCnt="0"/>
      <dgm:spPr/>
    </dgm:pt>
    <dgm:pt modelId="{B4AA0F5F-4269-42AD-88DA-61EF3FD526A5}" type="pres">
      <dgm:prSet presAssocID="{67EB01DA-CE7C-4EBA-BAF9-114A267AF28C}" presName="dummy3b" presStyleCnt="0"/>
      <dgm:spPr/>
    </dgm:pt>
    <dgm:pt modelId="{34977D6C-FB64-4F7F-98D5-41AD9AB2D085}" type="pres">
      <dgm:prSet presAssocID="{67EB01DA-CE7C-4EBA-BAF9-114A267AF28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94FE1DAB-A47C-4BF9-BD82-FFE8DC051D8A}" type="pres">
      <dgm:prSet presAssocID="{72FC873B-4265-4D99-8AFC-7FF2DBF11A6D}" presName="arrowWedge1" presStyleLbl="fgSibTrans2D1" presStyleIdx="0" presStyleCnt="3"/>
      <dgm:spPr/>
    </dgm:pt>
    <dgm:pt modelId="{84607186-02E2-4E55-B813-609F656011F5}" type="pres">
      <dgm:prSet presAssocID="{8EF22900-A104-4EAB-B23D-C7F0CAEBE097}" presName="arrowWedge2" presStyleLbl="fgSibTrans2D1" presStyleIdx="1" presStyleCnt="3"/>
      <dgm:spPr/>
    </dgm:pt>
    <dgm:pt modelId="{60376D2A-8A81-4A6C-B14C-0606E9332D0B}" type="pres">
      <dgm:prSet presAssocID="{43D2254C-685B-4575-B679-46CA305478A0}" presName="arrowWedge3" presStyleLbl="fgSibTrans2D1" presStyleIdx="2" presStyleCnt="3"/>
      <dgm:spPr/>
    </dgm:pt>
  </dgm:ptLst>
  <dgm:cxnLst>
    <dgm:cxn modelId="{886A490C-B27C-4DEF-936E-C2E05ED77101}" type="presOf" srcId="{B95CDCAF-15B7-4144-995C-B23777B34D58}" destId="{17949EBE-459D-41F7-9318-B60603D31E2E}" srcOrd="0" destOrd="0" presId="urn:microsoft.com/office/officeart/2005/8/layout/cycle8"/>
    <dgm:cxn modelId="{5D51C33B-ED75-4D1A-AE99-D3AC7B475F34}" type="presOf" srcId="{B95CDCAF-15B7-4144-995C-B23777B34D58}" destId="{893DF907-5FFE-4AFD-BC56-03244A3D4D47}" srcOrd="1" destOrd="0" presId="urn:microsoft.com/office/officeart/2005/8/layout/cycle8"/>
    <dgm:cxn modelId="{EA3EF96F-7713-482D-87F3-FC4C3BB8C3AA}" srcId="{67EB01DA-CE7C-4EBA-BAF9-114A267AF28C}" destId="{B95CDCAF-15B7-4144-995C-B23777B34D58}" srcOrd="0" destOrd="0" parTransId="{B80C7560-207B-420A-89FE-CE40F7225531}" sibTransId="{72FC873B-4265-4D99-8AFC-7FF2DBF11A6D}"/>
    <dgm:cxn modelId="{C47F1184-09E4-4C80-B9F0-DFFB70FEC95E}" type="presOf" srcId="{D30F5457-A28B-4858-A9ED-B958F0360B4D}" destId="{36841B17-B40D-4165-A56A-B0942AF97669}" srcOrd="0" destOrd="0" presId="urn:microsoft.com/office/officeart/2005/8/layout/cycle8"/>
    <dgm:cxn modelId="{8BA3398A-906C-4716-A0D9-E733AE7E617F}" type="presOf" srcId="{309EE081-9100-43B8-81AF-0B66C5F128C1}" destId="{34977D6C-FB64-4F7F-98D5-41AD9AB2D085}" srcOrd="1" destOrd="0" presId="urn:microsoft.com/office/officeart/2005/8/layout/cycle8"/>
    <dgm:cxn modelId="{850F3B9B-459F-49EE-89B7-8A3BA3D87733}" type="presOf" srcId="{D30F5457-A28B-4858-A9ED-B958F0360B4D}" destId="{89A52010-DF5E-4A03-B4B0-0FD97AC7B780}" srcOrd="1" destOrd="0" presId="urn:microsoft.com/office/officeart/2005/8/layout/cycle8"/>
    <dgm:cxn modelId="{2EE30EA7-9832-4524-8E85-34E9D86CEDA6}" type="presOf" srcId="{309EE081-9100-43B8-81AF-0B66C5F128C1}" destId="{C3F37902-E96F-404E-9448-807D94510817}" srcOrd="0" destOrd="0" presId="urn:microsoft.com/office/officeart/2005/8/layout/cycle8"/>
    <dgm:cxn modelId="{0D260AAA-AE14-4C04-B09E-0886283CC173}" type="presOf" srcId="{67EB01DA-CE7C-4EBA-BAF9-114A267AF28C}" destId="{E1A5F092-C3C3-4AFC-BC9A-B9943DF04656}" srcOrd="0" destOrd="0" presId="urn:microsoft.com/office/officeart/2005/8/layout/cycle8"/>
    <dgm:cxn modelId="{BB86B5AC-53E4-4B95-89BE-9914C716DD05}" srcId="{67EB01DA-CE7C-4EBA-BAF9-114A267AF28C}" destId="{309EE081-9100-43B8-81AF-0B66C5F128C1}" srcOrd="2" destOrd="0" parTransId="{2D518C9B-0FCB-4563-A531-D35BF08E082F}" sibTransId="{43D2254C-685B-4575-B679-46CA305478A0}"/>
    <dgm:cxn modelId="{FFC3E1ED-1EB2-449B-BF60-1D9BD069EE54}" srcId="{67EB01DA-CE7C-4EBA-BAF9-114A267AF28C}" destId="{D30F5457-A28B-4858-A9ED-B958F0360B4D}" srcOrd="1" destOrd="0" parTransId="{FBAB9707-904C-40C1-B6D7-7CB7664D9E9F}" sibTransId="{8EF22900-A104-4EAB-B23D-C7F0CAEBE097}"/>
    <dgm:cxn modelId="{3E05E380-FF80-4BB0-AE75-F099D0F330A8}" type="presParOf" srcId="{E1A5F092-C3C3-4AFC-BC9A-B9943DF04656}" destId="{17949EBE-459D-41F7-9318-B60603D31E2E}" srcOrd="0" destOrd="0" presId="urn:microsoft.com/office/officeart/2005/8/layout/cycle8"/>
    <dgm:cxn modelId="{15EDD20F-73D1-48A5-AFE7-4A467AED116B}" type="presParOf" srcId="{E1A5F092-C3C3-4AFC-BC9A-B9943DF04656}" destId="{E4E72A3D-2019-4462-89C4-355764F2E6DC}" srcOrd="1" destOrd="0" presId="urn:microsoft.com/office/officeart/2005/8/layout/cycle8"/>
    <dgm:cxn modelId="{D5CE105E-B13C-4B29-909E-D49178967FBF}" type="presParOf" srcId="{E1A5F092-C3C3-4AFC-BC9A-B9943DF04656}" destId="{63D47EE3-248C-4605-9F52-FEEA6D65F02F}" srcOrd="2" destOrd="0" presId="urn:microsoft.com/office/officeart/2005/8/layout/cycle8"/>
    <dgm:cxn modelId="{87FEE06D-633B-470F-B8A8-EF8E7E450DAA}" type="presParOf" srcId="{E1A5F092-C3C3-4AFC-BC9A-B9943DF04656}" destId="{893DF907-5FFE-4AFD-BC56-03244A3D4D47}" srcOrd="3" destOrd="0" presId="urn:microsoft.com/office/officeart/2005/8/layout/cycle8"/>
    <dgm:cxn modelId="{E5EA77DE-7F73-490B-A513-9D96EAA3A010}" type="presParOf" srcId="{E1A5F092-C3C3-4AFC-BC9A-B9943DF04656}" destId="{36841B17-B40D-4165-A56A-B0942AF97669}" srcOrd="4" destOrd="0" presId="urn:microsoft.com/office/officeart/2005/8/layout/cycle8"/>
    <dgm:cxn modelId="{013CEDE5-FD30-499D-973D-2970E89C697A}" type="presParOf" srcId="{E1A5F092-C3C3-4AFC-BC9A-B9943DF04656}" destId="{5FDDFA03-3E05-476B-B136-621CF7A30D63}" srcOrd="5" destOrd="0" presId="urn:microsoft.com/office/officeart/2005/8/layout/cycle8"/>
    <dgm:cxn modelId="{3BD42A23-BD5B-4640-8D1E-DD5848CE975D}" type="presParOf" srcId="{E1A5F092-C3C3-4AFC-BC9A-B9943DF04656}" destId="{119C2126-E55A-478A-B077-73B15A629076}" srcOrd="6" destOrd="0" presId="urn:microsoft.com/office/officeart/2005/8/layout/cycle8"/>
    <dgm:cxn modelId="{B816EBF4-3E75-4009-9707-319CE45A7463}" type="presParOf" srcId="{E1A5F092-C3C3-4AFC-BC9A-B9943DF04656}" destId="{89A52010-DF5E-4A03-B4B0-0FD97AC7B780}" srcOrd="7" destOrd="0" presId="urn:microsoft.com/office/officeart/2005/8/layout/cycle8"/>
    <dgm:cxn modelId="{15152800-0932-4337-A470-F368C529153E}" type="presParOf" srcId="{E1A5F092-C3C3-4AFC-BC9A-B9943DF04656}" destId="{C3F37902-E96F-404E-9448-807D94510817}" srcOrd="8" destOrd="0" presId="urn:microsoft.com/office/officeart/2005/8/layout/cycle8"/>
    <dgm:cxn modelId="{04C48EF7-721F-49D1-85AC-81D363CCEB6D}" type="presParOf" srcId="{E1A5F092-C3C3-4AFC-BC9A-B9943DF04656}" destId="{AED4CF56-00E9-4A1B-8D5F-B63861D067D1}" srcOrd="9" destOrd="0" presId="urn:microsoft.com/office/officeart/2005/8/layout/cycle8"/>
    <dgm:cxn modelId="{B93151B9-066B-4F7D-8C83-794381E21C47}" type="presParOf" srcId="{E1A5F092-C3C3-4AFC-BC9A-B9943DF04656}" destId="{B4AA0F5F-4269-42AD-88DA-61EF3FD526A5}" srcOrd="10" destOrd="0" presId="urn:microsoft.com/office/officeart/2005/8/layout/cycle8"/>
    <dgm:cxn modelId="{AAEA291A-5C1A-426A-88E2-8455685218D8}" type="presParOf" srcId="{E1A5F092-C3C3-4AFC-BC9A-B9943DF04656}" destId="{34977D6C-FB64-4F7F-98D5-41AD9AB2D085}" srcOrd="11" destOrd="0" presId="urn:microsoft.com/office/officeart/2005/8/layout/cycle8"/>
    <dgm:cxn modelId="{944DF9E3-3FBD-44EC-A45B-604E9A82CF76}" type="presParOf" srcId="{E1A5F092-C3C3-4AFC-BC9A-B9943DF04656}" destId="{94FE1DAB-A47C-4BF9-BD82-FFE8DC051D8A}" srcOrd="12" destOrd="0" presId="urn:microsoft.com/office/officeart/2005/8/layout/cycle8"/>
    <dgm:cxn modelId="{6695BC29-B1EF-4C85-A7D5-72CD7F1EF278}" type="presParOf" srcId="{E1A5F092-C3C3-4AFC-BC9A-B9943DF04656}" destId="{84607186-02E2-4E55-B813-609F656011F5}" srcOrd="13" destOrd="0" presId="urn:microsoft.com/office/officeart/2005/8/layout/cycle8"/>
    <dgm:cxn modelId="{D6CEE7C0-D82B-4C11-89DA-03411D6FDD87}" type="presParOf" srcId="{E1A5F092-C3C3-4AFC-BC9A-B9943DF04656}" destId="{60376D2A-8A81-4A6C-B14C-0606E9332D0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C7B34-5E74-4B02-9936-73FE59737B16}">
      <dsp:nvSpPr>
        <dsp:cNvPr id="0" name=""/>
        <dsp:cNvSpPr/>
      </dsp:nvSpPr>
      <dsp:spPr>
        <a:xfrm>
          <a:off x="1251585" y="1962773"/>
          <a:ext cx="1154430" cy="1154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Actual Load</a:t>
          </a:r>
        </a:p>
      </dsp:txBody>
      <dsp:txXfrm>
        <a:off x="1420647" y="2131835"/>
        <a:ext cx="816306" cy="816306"/>
      </dsp:txXfrm>
    </dsp:sp>
    <dsp:sp modelId="{7B87A4C9-7E55-4F25-8E54-4CCEB340AFA2}">
      <dsp:nvSpPr>
        <dsp:cNvPr id="0" name=""/>
        <dsp:cNvSpPr/>
      </dsp:nvSpPr>
      <dsp:spPr>
        <a:xfrm rot="12900000">
          <a:off x="466120" y="1746777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96C6B-9E47-43CA-8447-67E1B71ADB2C}">
      <dsp:nvSpPr>
        <dsp:cNvPr id="0" name=""/>
        <dsp:cNvSpPr/>
      </dsp:nvSpPr>
      <dsp:spPr>
        <a:xfrm>
          <a:off x="1823" y="1206004"/>
          <a:ext cx="1096708" cy="877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Weather Variables </a:t>
          </a:r>
        </a:p>
      </dsp:txBody>
      <dsp:txXfrm>
        <a:off x="27520" y="1231701"/>
        <a:ext cx="1045314" cy="825972"/>
      </dsp:txXfrm>
    </dsp:sp>
    <dsp:sp modelId="{90A2FC35-2EBB-4446-8C27-FCE9B454B67A}">
      <dsp:nvSpPr>
        <dsp:cNvPr id="0" name=""/>
        <dsp:cNvSpPr/>
      </dsp:nvSpPr>
      <dsp:spPr>
        <a:xfrm rot="16200000">
          <a:off x="1364004" y="1279368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FBD87-59FD-40A9-8807-9B14B906FD48}">
      <dsp:nvSpPr>
        <dsp:cNvPr id="0" name=""/>
        <dsp:cNvSpPr/>
      </dsp:nvSpPr>
      <dsp:spPr>
        <a:xfrm>
          <a:off x="1280445" y="540396"/>
          <a:ext cx="1096708" cy="877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Calendar Variables</a:t>
          </a:r>
        </a:p>
      </dsp:txBody>
      <dsp:txXfrm>
        <a:off x="1306142" y="566093"/>
        <a:ext cx="1045314" cy="825972"/>
      </dsp:txXfrm>
    </dsp:sp>
    <dsp:sp modelId="{667B3D76-1B2C-4418-83C1-D68C2CF71F5A}">
      <dsp:nvSpPr>
        <dsp:cNvPr id="0" name=""/>
        <dsp:cNvSpPr/>
      </dsp:nvSpPr>
      <dsp:spPr>
        <a:xfrm rot="19500000">
          <a:off x="2261888" y="1746777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D9815-A083-4957-93C7-2EBEB9C14647}">
      <dsp:nvSpPr>
        <dsp:cNvPr id="0" name=""/>
        <dsp:cNvSpPr/>
      </dsp:nvSpPr>
      <dsp:spPr>
        <a:xfrm>
          <a:off x="2559067" y="1206004"/>
          <a:ext cx="1096708" cy="877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Participation Variables</a:t>
          </a:r>
        </a:p>
      </dsp:txBody>
      <dsp:txXfrm>
        <a:off x="2584764" y="1231701"/>
        <a:ext cx="1045314" cy="825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C7B34-5E74-4B02-9936-73FE59737B16}">
      <dsp:nvSpPr>
        <dsp:cNvPr id="0" name=""/>
        <dsp:cNvSpPr/>
      </dsp:nvSpPr>
      <dsp:spPr>
        <a:xfrm>
          <a:off x="1251585" y="1962773"/>
          <a:ext cx="1154430" cy="11544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Reference  Load</a:t>
          </a:r>
        </a:p>
      </dsp:txBody>
      <dsp:txXfrm>
        <a:off x="1420647" y="2131835"/>
        <a:ext cx="816306" cy="816306"/>
      </dsp:txXfrm>
    </dsp:sp>
    <dsp:sp modelId="{7B87A4C9-7E55-4F25-8E54-4CCEB340AFA2}">
      <dsp:nvSpPr>
        <dsp:cNvPr id="0" name=""/>
        <dsp:cNvSpPr/>
      </dsp:nvSpPr>
      <dsp:spPr>
        <a:xfrm rot="12900000">
          <a:off x="466120" y="1746777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96C6B-9E47-43CA-8447-67E1B71ADB2C}">
      <dsp:nvSpPr>
        <dsp:cNvPr id="0" name=""/>
        <dsp:cNvSpPr/>
      </dsp:nvSpPr>
      <dsp:spPr>
        <a:xfrm>
          <a:off x="1823" y="1206004"/>
          <a:ext cx="1096708" cy="877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Weather Variables </a:t>
          </a:r>
        </a:p>
      </dsp:txBody>
      <dsp:txXfrm>
        <a:off x="27520" y="1231701"/>
        <a:ext cx="1045314" cy="825972"/>
      </dsp:txXfrm>
    </dsp:sp>
    <dsp:sp modelId="{90A2FC35-2EBB-4446-8C27-FCE9B454B67A}">
      <dsp:nvSpPr>
        <dsp:cNvPr id="0" name=""/>
        <dsp:cNvSpPr/>
      </dsp:nvSpPr>
      <dsp:spPr>
        <a:xfrm rot="16200000">
          <a:off x="1364004" y="1279368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FBD87-59FD-40A9-8807-9B14B906FD48}">
      <dsp:nvSpPr>
        <dsp:cNvPr id="0" name=""/>
        <dsp:cNvSpPr/>
      </dsp:nvSpPr>
      <dsp:spPr>
        <a:xfrm>
          <a:off x="1280445" y="540396"/>
          <a:ext cx="1096708" cy="877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Calendar Variables</a:t>
          </a:r>
        </a:p>
      </dsp:txBody>
      <dsp:txXfrm>
        <a:off x="1306142" y="566093"/>
        <a:ext cx="1045314" cy="825972"/>
      </dsp:txXfrm>
    </dsp:sp>
    <dsp:sp modelId="{667B3D76-1B2C-4418-83C1-D68C2CF71F5A}">
      <dsp:nvSpPr>
        <dsp:cNvPr id="0" name=""/>
        <dsp:cNvSpPr/>
      </dsp:nvSpPr>
      <dsp:spPr>
        <a:xfrm rot="19500000">
          <a:off x="2261888" y="1746777"/>
          <a:ext cx="929591" cy="32901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D9815-A083-4957-93C7-2EBEB9C14647}">
      <dsp:nvSpPr>
        <dsp:cNvPr id="0" name=""/>
        <dsp:cNvSpPr/>
      </dsp:nvSpPr>
      <dsp:spPr>
        <a:xfrm>
          <a:off x="2559067" y="1206004"/>
          <a:ext cx="1096708" cy="877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Participation Variables</a:t>
          </a:r>
        </a:p>
      </dsp:txBody>
      <dsp:txXfrm>
        <a:off x="2584764" y="1231701"/>
        <a:ext cx="1045314" cy="825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0876B-0FC4-47D0-B3F2-60194FAA9D3F}">
      <dsp:nvSpPr>
        <dsp:cNvPr id="0" name=""/>
        <dsp:cNvSpPr/>
      </dsp:nvSpPr>
      <dsp:spPr>
        <a:xfrm>
          <a:off x="606386" y="0"/>
          <a:ext cx="1297937" cy="7210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Baseline</a:t>
          </a:r>
        </a:p>
      </dsp:txBody>
      <dsp:txXfrm>
        <a:off x="627506" y="21120"/>
        <a:ext cx="1255697" cy="678836"/>
      </dsp:txXfrm>
    </dsp:sp>
    <dsp:sp modelId="{4132626B-3291-46A5-851D-53F52945B2C4}">
      <dsp:nvSpPr>
        <dsp:cNvPr id="0" name=""/>
        <dsp:cNvSpPr/>
      </dsp:nvSpPr>
      <dsp:spPr>
        <a:xfrm>
          <a:off x="2481186" y="0"/>
          <a:ext cx="1297937" cy="7210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Impacts</a:t>
          </a:r>
        </a:p>
      </dsp:txBody>
      <dsp:txXfrm>
        <a:off x="2502306" y="21120"/>
        <a:ext cx="1255697" cy="678836"/>
      </dsp:txXfrm>
    </dsp:sp>
    <dsp:sp modelId="{F868967E-2198-418F-9620-4ECAD311CFB7}">
      <dsp:nvSpPr>
        <dsp:cNvPr id="0" name=""/>
        <dsp:cNvSpPr/>
      </dsp:nvSpPr>
      <dsp:spPr>
        <a:xfrm>
          <a:off x="1922351" y="3064575"/>
          <a:ext cx="540807" cy="540807"/>
        </a:xfrm>
        <a:prstGeom prst="triangle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DB7FE-6662-4989-8A26-250D32753BF0}">
      <dsp:nvSpPr>
        <dsp:cNvPr id="0" name=""/>
        <dsp:cNvSpPr/>
      </dsp:nvSpPr>
      <dsp:spPr>
        <a:xfrm rot="21360000">
          <a:off x="569837" y="2832833"/>
          <a:ext cx="3245835" cy="22697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BA16F-80C4-49C1-B0B9-89F2B8467D3E}">
      <dsp:nvSpPr>
        <dsp:cNvPr id="0" name=""/>
        <dsp:cNvSpPr/>
      </dsp:nvSpPr>
      <dsp:spPr>
        <a:xfrm rot="21360000">
          <a:off x="571773" y="2265350"/>
          <a:ext cx="1295057" cy="60336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Weather</a:t>
          </a:r>
        </a:p>
      </dsp:txBody>
      <dsp:txXfrm>
        <a:off x="601227" y="2294804"/>
        <a:ext cx="1236149" cy="544456"/>
      </dsp:txXfrm>
    </dsp:sp>
    <dsp:sp modelId="{A0F501EC-9913-462A-8222-3608A49A7655}">
      <dsp:nvSpPr>
        <dsp:cNvPr id="0" name=""/>
        <dsp:cNvSpPr/>
      </dsp:nvSpPr>
      <dsp:spPr>
        <a:xfrm rot="21360000">
          <a:off x="524903" y="1616381"/>
          <a:ext cx="1295057" cy="603364"/>
        </a:xfrm>
        <a:prstGeom prst="roundRect">
          <a:avLst/>
        </a:prstGeom>
        <a:solidFill>
          <a:schemeClr val="accent1">
            <a:shade val="50000"/>
            <a:hueOff val="99486"/>
            <a:satOff val="-15876"/>
            <a:lumOff val="241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Calendar</a:t>
          </a:r>
        </a:p>
      </dsp:txBody>
      <dsp:txXfrm>
        <a:off x="554357" y="1645835"/>
        <a:ext cx="1236149" cy="544456"/>
      </dsp:txXfrm>
    </dsp:sp>
    <dsp:sp modelId="{75EC7C17-8B93-4CCF-9A90-60215C799833}">
      <dsp:nvSpPr>
        <dsp:cNvPr id="0" name=""/>
        <dsp:cNvSpPr/>
      </dsp:nvSpPr>
      <dsp:spPr>
        <a:xfrm rot="21360000">
          <a:off x="478033" y="981834"/>
          <a:ext cx="1295057" cy="603364"/>
        </a:xfrm>
        <a:prstGeom prst="roundRect">
          <a:avLst/>
        </a:prstGeom>
        <a:solidFill>
          <a:schemeClr val="accent1">
            <a:shade val="50000"/>
            <a:hueOff val="198972"/>
            <a:satOff val="-31751"/>
            <a:lumOff val="482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AM Load</a:t>
          </a:r>
        </a:p>
      </dsp:txBody>
      <dsp:txXfrm>
        <a:off x="507487" y="1011288"/>
        <a:ext cx="1236149" cy="544456"/>
      </dsp:txXfrm>
    </dsp:sp>
    <dsp:sp modelId="{549DAB1E-903A-4A89-A55D-4400C951F9AC}">
      <dsp:nvSpPr>
        <dsp:cNvPr id="0" name=""/>
        <dsp:cNvSpPr/>
      </dsp:nvSpPr>
      <dsp:spPr>
        <a:xfrm rot="21360000">
          <a:off x="2428545" y="2135556"/>
          <a:ext cx="1295057" cy="603364"/>
        </a:xfrm>
        <a:prstGeom prst="roundRect">
          <a:avLst/>
        </a:prstGeom>
        <a:solidFill>
          <a:schemeClr val="accent1">
            <a:shade val="50000"/>
            <a:hueOff val="99486"/>
            <a:satOff val="-15876"/>
            <a:lumOff val="241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Event</a:t>
          </a:r>
        </a:p>
      </dsp:txBody>
      <dsp:txXfrm>
        <a:off x="2457999" y="2165010"/>
        <a:ext cx="1236149" cy="544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49EBE-459D-41F7-9318-B60603D31E2E}">
      <dsp:nvSpPr>
        <dsp:cNvPr id="0" name=""/>
        <dsp:cNvSpPr/>
      </dsp:nvSpPr>
      <dsp:spPr>
        <a:xfrm>
          <a:off x="652224" y="172433"/>
          <a:ext cx="2228371" cy="2228371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/>
            <a:t>In-sample testing</a:t>
          </a:r>
        </a:p>
      </dsp:txBody>
      <dsp:txXfrm>
        <a:off x="1826628" y="644635"/>
        <a:ext cx="795846" cy="663205"/>
      </dsp:txXfrm>
    </dsp:sp>
    <dsp:sp modelId="{36841B17-B40D-4165-A56A-B0942AF97669}">
      <dsp:nvSpPr>
        <dsp:cNvPr id="0" name=""/>
        <dsp:cNvSpPr/>
      </dsp:nvSpPr>
      <dsp:spPr>
        <a:xfrm>
          <a:off x="606330" y="252018"/>
          <a:ext cx="2228371" cy="2228371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/>
            <a:t>Out-of-sample testing</a:t>
          </a:r>
        </a:p>
      </dsp:txBody>
      <dsp:txXfrm>
        <a:off x="1136894" y="1697806"/>
        <a:ext cx="1193770" cy="583621"/>
      </dsp:txXfrm>
    </dsp:sp>
    <dsp:sp modelId="{C3F37902-E96F-404E-9448-807D94510817}">
      <dsp:nvSpPr>
        <dsp:cNvPr id="0" name=""/>
        <dsp:cNvSpPr/>
      </dsp:nvSpPr>
      <dsp:spPr>
        <a:xfrm>
          <a:off x="560436" y="172433"/>
          <a:ext cx="2228371" cy="2228371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/>
            <a:t>MAPE and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/>
            <a:t>MPE</a:t>
          </a:r>
        </a:p>
      </dsp:txBody>
      <dsp:txXfrm>
        <a:off x="818556" y="644635"/>
        <a:ext cx="795846" cy="663205"/>
      </dsp:txXfrm>
    </dsp:sp>
    <dsp:sp modelId="{94FE1DAB-A47C-4BF9-BD82-FFE8DC051D8A}">
      <dsp:nvSpPr>
        <dsp:cNvPr id="0" name=""/>
        <dsp:cNvSpPr/>
      </dsp:nvSpPr>
      <dsp:spPr>
        <a:xfrm>
          <a:off x="514461" y="34486"/>
          <a:ext cx="2504264" cy="250426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07186-02E2-4E55-B813-609F656011F5}">
      <dsp:nvSpPr>
        <dsp:cNvPr id="0" name=""/>
        <dsp:cNvSpPr/>
      </dsp:nvSpPr>
      <dsp:spPr>
        <a:xfrm>
          <a:off x="468383" y="113930"/>
          <a:ext cx="2504264" cy="250426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76D2A-8A81-4A6C-B14C-0606E9332D0B}">
      <dsp:nvSpPr>
        <dsp:cNvPr id="0" name=""/>
        <dsp:cNvSpPr/>
      </dsp:nvSpPr>
      <dsp:spPr>
        <a:xfrm>
          <a:off x="422305" y="34486"/>
          <a:ext cx="2504264" cy="250426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8BEC2F4-71E2-4B2A-8DEF-C8AD9D6B9A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60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C6DCDCF-3011-43F5-95CB-D486497440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84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6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is confidential because of 15/15 rule and/or to protect aggregator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2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is confidential because of 15/15 rule and/or to protect aggregator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is confidential because of 15/15 rule and/or to protect aggregator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02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29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SDG&amp;E</a:t>
            </a:r>
            <a:r>
              <a:rPr lang="en-US" baseline="0" dirty="0"/>
              <a:t> CBP DO</a:t>
            </a:r>
            <a:r>
              <a:rPr lang="en-US" dirty="0"/>
              <a:t> values include growth in Technical Incentives (TI) program (7%)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DCDCF-3011-43F5-95CB-D4864974406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5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int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221639" y="149107"/>
            <a:ext cx="8717654" cy="65597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l">
              <a:defRPr sz="3200" b="0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7093" y="4534839"/>
            <a:ext cx="7952127" cy="313932"/>
          </a:xfrm>
          <a:prstGeom prst="rect">
            <a:avLst/>
          </a:prstGeom>
          <a:ln algn="ctr"/>
        </p:spPr>
        <p:txBody>
          <a:bodyPr wrap="square" lIns="182880" anchor="t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 sz="16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Master subtitle style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1639" y="6337299"/>
            <a:ext cx="8717653" cy="34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/>
              <a:t>    Energy solutions. Delivered.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2" y="165934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1" y="1348330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83" y="2531478"/>
            <a:ext cx="1893977" cy="1149012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8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set 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5148072" y="1524000"/>
            <a:ext cx="0" cy="4823752"/>
          </a:xfrm>
          <a:prstGeom prst="line">
            <a:avLst/>
          </a:prstGeom>
          <a:ln>
            <a:solidFill>
              <a:srgbClr val="91919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1354666"/>
            <a:ext cx="4572000" cy="242180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buFontTx/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5257800" y="3953932"/>
            <a:ext cx="3429000" cy="24560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457199" y="3953932"/>
            <a:ext cx="4572000" cy="245601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buFontTx/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18"/>
          <p:cNvSpPr>
            <a:spLocks noGrp="1"/>
          </p:cNvSpPr>
          <p:nvPr>
            <p:ph sz="quarter" idx="20"/>
          </p:nvPr>
        </p:nvSpPr>
        <p:spPr>
          <a:xfrm>
            <a:off x="5257800" y="1354666"/>
            <a:ext cx="3429000" cy="242180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61272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1"/>
          <p:cNvSpPr>
            <a:spLocks noGrp="1"/>
          </p:cNvSpPr>
          <p:nvPr>
            <p:ph sz="quarter" idx="14"/>
          </p:nvPr>
        </p:nvSpPr>
        <p:spPr>
          <a:xfrm>
            <a:off x="474663" y="1582429"/>
            <a:ext cx="2141537" cy="4149725"/>
          </a:xfrm>
          <a:prstGeom prst="rect">
            <a:avLst/>
          </a:prstGeo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3084513" y="1582429"/>
            <a:ext cx="5513387" cy="4149725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400"/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60487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2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9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62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1639" y="149107"/>
            <a:ext cx="8717654" cy="65597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ctr">
              <a:defRPr sz="3200" b="0" i="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  <p:sp>
        <p:nvSpPr>
          <p:cNvPr id="1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94468" y="5206778"/>
            <a:ext cx="4529664" cy="13909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4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inting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21639" y="3722341"/>
            <a:ext cx="8700722" cy="13732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all" baseline="0" dirty="0">
              <a:latin typeface="+mj-lt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84200" y="3913970"/>
            <a:ext cx="7950200" cy="519823"/>
          </a:xfrm>
        </p:spPr>
        <p:txBody>
          <a:bodyPr lIns="182880" anchor="b" anchorCtr="0"/>
          <a:lstStyle>
            <a:lvl1pPr algn="l">
              <a:defRPr sz="32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7093" y="4534839"/>
            <a:ext cx="7952127" cy="313932"/>
          </a:xfrm>
          <a:prstGeom prst="rect">
            <a:avLst/>
          </a:prstGeom>
          <a:ln algn="ctr"/>
        </p:spPr>
        <p:txBody>
          <a:bodyPr wrap="square" lIns="182880" anchor="t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 sz="1600" b="0" i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Master subtitle style 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6" y="1338785"/>
            <a:ext cx="3503904" cy="106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1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371600" y="1545336"/>
            <a:ext cx="7315200" cy="457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="0">
                <a:solidFill>
                  <a:srgbClr val="4F4F4F"/>
                </a:solidFill>
              </a:defRPr>
            </a:lvl1pPr>
            <a:lvl2pPr marL="347663" indent="-173038">
              <a:spcAft>
                <a:spcPts val="600"/>
              </a:spcAft>
              <a:defRPr>
                <a:solidFill>
                  <a:srgbClr val="4F4F4F"/>
                </a:solidFill>
              </a:defRPr>
            </a:lvl2pPr>
            <a:lvl3pPr marL="508000" indent="-160338">
              <a:spcAft>
                <a:spcPts val="600"/>
              </a:spcAft>
              <a:defRPr/>
            </a:lvl3pPr>
            <a:lvl4pPr marL="623888" indent="-158750">
              <a:spcAft>
                <a:spcPts val="600"/>
              </a:spcAft>
              <a:defRPr/>
            </a:lvl4pPr>
            <a:lvl5pPr marL="798513" indent="-174625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76498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Content Slide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491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247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anes No Su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1999" y="1554480"/>
            <a:ext cx="0" cy="46634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8"/>
          </p:nvPr>
        </p:nvSpPr>
        <p:spPr>
          <a:xfrm>
            <a:off x="48006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12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anes with Su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2000" y="1554480"/>
            <a:ext cx="0" cy="457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8"/>
          </p:nvPr>
        </p:nvSpPr>
        <p:spPr>
          <a:xfrm>
            <a:off x="4800600" y="1371600"/>
            <a:ext cx="3886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853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643128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4750659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577850" indent="-180975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190" y="4286321"/>
            <a:ext cx="1828610" cy="2143038"/>
          </a:xfrm>
          <a:prstGeom prst="rect">
            <a:avLst/>
          </a:prstGeom>
        </p:spPr>
        <p:txBody>
          <a:bodyPr/>
          <a:lstStyle>
            <a:lvl1pPr marL="168275" indent="-168275">
              <a:defRPr sz="1600"/>
            </a:lvl1pPr>
            <a:lvl2pPr marL="395288" indent="-177800">
              <a:defRPr sz="1800"/>
            </a:lvl2pPr>
            <a:lvl3pPr marL="622300" indent="-173038"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SmartArt Placeholder 15"/>
          <p:cNvSpPr>
            <a:spLocks noGrp="1"/>
          </p:cNvSpPr>
          <p:nvPr>
            <p:ph type="dgm" sz="quarter" idx="18"/>
          </p:nvPr>
        </p:nvSpPr>
        <p:spPr>
          <a:xfrm>
            <a:off x="457200" y="1545336"/>
            <a:ext cx="8229600" cy="265176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/>
            </a:lvl1pPr>
          </a:lstStyle>
          <a:p>
            <a:r>
              <a:rPr lang="en-US" dirty="0"/>
              <a:t>Click icon to add SmartArt graphic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74663" y="787400"/>
            <a:ext cx="821213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97820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er 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091821" y="1692915"/>
            <a:ext cx="6864823" cy="3984625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4663" y="787400"/>
            <a:ext cx="8099425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77325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421461"/>
            <a:ext cx="6255000" cy="4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85200" y="6564650"/>
            <a:ext cx="321733" cy="2337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</a:t>
            </a:r>
            <a:fld id="{77273EE1-5E38-49C9-BE71-B12C386003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45336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174104"/>
            <a:ext cx="2133263" cy="6513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20133" y="6559167"/>
            <a:ext cx="86868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20133" y="6591465"/>
            <a:ext cx="4089400" cy="2337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Applied Energy Group ·  www.appliedenergygroup.com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0133" y="1267501"/>
            <a:ext cx="868680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89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19" r:id="rId2"/>
    <p:sldLayoutId id="2147483910" r:id="rId3"/>
    <p:sldLayoutId id="2147483928" r:id="rId4"/>
    <p:sldLayoutId id="2147483896" r:id="rId5"/>
    <p:sldLayoutId id="2147483949" r:id="rId6"/>
    <p:sldLayoutId id="2147483898" r:id="rId7"/>
    <p:sldLayoutId id="2147483912" r:id="rId8"/>
    <p:sldLayoutId id="2147483913" r:id="rId9"/>
    <p:sldLayoutId id="2147483914" r:id="rId10"/>
    <p:sldLayoutId id="2147483941" r:id="rId11"/>
    <p:sldLayoutId id="2147483917" r:id="rId12"/>
    <p:sldLayoutId id="2147483918" r:id="rId13"/>
    <p:sldLayoutId id="2147483905" r:id="rId14"/>
    <p:sldLayoutId id="214748391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800" b="0" i="0" cap="all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SzTx/>
        <a:buFont typeface="Arial"/>
        <a:buNone/>
        <a:tabLst/>
        <a:defRPr sz="2000" b="0" i="0" baseline="0">
          <a:ln>
            <a:noFill/>
          </a:ln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36550" marR="0" indent="-161925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5"/>
        </a:buClr>
        <a:buSzTx/>
        <a:buFont typeface="Arial"/>
        <a:buChar char="•"/>
        <a:tabLst/>
        <a:defRPr sz="1800" b="0">
          <a:solidFill>
            <a:schemeClr val="tx1">
              <a:lumMod val="65000"/>
              <a:lumOff val="35000"/>
            </a:schemeClr>
          </a:solidFill>
          <a:latin typeface="+mn-lt"/>
        </a:defRPr>
      </a:lvl2pPr>
      <a:lvl3pPr marL="508000" marR="0" indent="-160338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Tx/>
        <a:buFont typeface="Wingdings" panose="05000000000000000000" pitchFamily="2" charset="2"/>
        <a:buChar char="§"/>
        <a:tabLst/>
        <a:defRPr sz="1600" baseline="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749300" marR="0" indent="-177800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/>
        <a:buChar char="•"/>
        <a:tabLst/>
        <a:defRPr sz="1400" baseline="0">
          <a:solidFill>
            <a:schemeClr val="tx1">
              <a:lumMod val="65000"/>
              <a:lumOff val="35000"/>
            </a:schemeClr>
          </a:solidFill>
          <a:latin typeface="+mn-lt"/>
        </a:defRPr>
      </a:lvl4pPr>
      <a:lvl5pPr marL="908050" marR="0" indent="-109538" algn="l" defTabSz="914400" rtl="0" eaLnBrk="1" fontAlgn="base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SzTx/>
        <a:buFont typeface="Arial" panose="020B0604020202020204" pitchFamily="34" charset="0"/>
        <a:buChar char="•"/>
        <a:tabLst/>
        <a:defRPr sz="1400" baseline="0">
          <a:solidFill>
            <a:schemeClr val="tx1">
              <a:lumMod val="65000"/>
              <a:lumOff val="35000"/>
            </a:schemeClr>
          </a:solidFill>
          <a:latin typeface="+mn-lt"/>
        </a:defRPr>
      </a:lvl5pPr>
      <a:lvl6pPr marL="24050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8622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194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7766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Lovelace@sce.com" TargetMode="External"/><Relationship Id="rId3" Type="http://schemas.openxmlformats.org/officeDocument/2006/relationships/hyperlink" Target="mailto:kparmenter@appliedenergygroup.com" TargetMode="External"/><Relationship Id="rId7" Type="http://schemas.openxmlformats.org/officeDocument/2006/relationships/hyperlink" Target="mailto:LGarcia-Rodriguez@semprautilities.com" TargetMode="External"/><Relationship Id="rId2" Type="http://schemas.openxmlformats.org/officeDocument/2006/relationships/hyperlink" Target="mailto:kmarrin@appliedenergygroup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Gxwf@pge.com" TargetMode="External"/><Relationship Id="rId5" Type="http://schemas.openxmlformats.org/officeDocument/2006/relationships/hyperlink" Target="mailto:aduer@appliedenergygroup.com" TargetMode="External"/><Relationship Id="rId4" Type="http://schemas.openxmlformats.org/officeDocument/2006/relationships/hyperlink" Target="mailto:anguyen@appliedenergygroup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200" y="4083304"/>
            <a:ext cx="7950200" cy="395563"/>
          </a:xfrm>
        </p:spPr>
        <p:txBody>
          <a:bodyPr/>
          <a:lstStyle/>
          <a:p>
            <a:r>
              <a:rPr lang="en-US" sz="2400" dirty="0"/>
              <a:t>Load impact evaluation of Non-Residential Critical Peak and Peak day Pricing 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82273" y="4516363"/>
            <a:ext cx="7952127" cy="627351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en-US" sz="1800" i="1" dirty="0"/>
              <a:t>2019 DRMEC Load Impact Workshop </a:t>
            </a:r>
            <a:r>
              <a:rPr lang="en-US" sz="1800" i="1" dirty="0">
                <a:latin typeface="Calibri" panose="020F0502020204030204" pitchFamily="34" charset="0"/>
                <a:sym typeface="Wingdings" panose="05000000000000000000" pitchFamily="2" charset="2"/>
              </a:rPr>
              <a:t>●</a:t>
            </a:r>
            <a:r>
              <a:rPr lang="en-US" sz="1800" i="1" dirty="0"/>
              <a:t> April 26, 2019</a:t>
            </a:r>
          </a:p>
          <a:p>
            <a:r>
              <a:rPr lang="en-US" i="1" dirty="0"/>
              <a:t>Kelly Marrin, Project Director</a:t>
            </a:r>
          </a:p>
        </p:txBody>
      </p:sp>
    </p:spTree>
    <p:extLst>
      <p:ext uri="{BB962C8B-B14F-4D97-AF65-F5344CB8AC3E}">
        <p14:creationId xmlns:p14="http://schemas.microsoft.com/office/powerpoint/2010/main" val="235244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	</a:t>
            </a:r>
          </a:p>
          <a:p>
            <a:r>
              <a:rPr lang="en-US" dirty="0">
                <a:ea typeface="ＭＳ Ｐゴシック" pitchFamily="34" charset="-128"/>
              </a:rPr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Impacts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20556" y="1528590"/>
          <a:ext cx="3657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5048749" y="1528590"/>
          <a:ext cx="3657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&quot;Not Allowed&quot; Symbol 7"/>
          <p:cNvSpPr/>
          <p:nvPr/>
        </p:nvSpPr>
        <p:spPr>
          <a:xfrm>
            <a:off x="7428324" y="2445109"/>
            <a:ext cx="1461154" cy="1451728"/>
          </a:xfrm>
          <a:prstGeom prst="noSmoking">
            <a:avLst>
              <a:gd name="adj" fmla="val 12198"/>
            </a:avLst>
          </a:prstGeom>
          <a:solidFill>
            <a:srgbClr val="FF0000"/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042446" y="5057216"/>
            <a:ext cx="5084606" cy="1256587"/>
            <a:chOff x="2162319" y="5050799"/>
            <a:chExt cx="5084606" cy="1256587"/>
          </a:xfrm>
        </p:grpSpPr>
        <p:grpSp>
          <p:nvGrpSpPr>
            <p:cNvPr id="9" name="Group 8"/>
            <p:cNvGrpSpPr/>
            <p:nvPr/>
          </p:nvGrpSpPr>
          <p:grpSpPr>
            <a:xfrm>
              <a:off x="2162319" y="5051356"/>
              <a:ext cx="1256030" cy="1256030"/>
              <a:chOff x="1361735" y="2359132"/>
              <a:chExt cx="1256030" cy="12560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1361735" y="2359132"/>
                <a:ext cx="1256030" cy="125603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1" name="Oval 4"/>
              <p:cNvSpPr txBox="1"/>
              <p:nvPr/>
            </p:nvSpPr>
            <p:spPr>
              <a:xfrm>
                <a:off x="1545676" y="2543073"/>
                <a:ext cx="888148" cy="8881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600" b="1" kern="1200" dirty="0">
                    <a:solidFill>
                      <a:schemeClr val="tx2"/>
                    </a:solidFill>
                  </a:rPr>
                  <a:t>Reference  Load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100854" y="5051356"/>
              <a:ext cx="1212887" cy="1212887"/>
              <a:chOff x="1314962" y="2353327"/>
              <a:chExt cx="1212887" cy="121288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1314962" y="2353327"/>
                <a:ext cx="1212887" cy="1212887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4" name="Oval 4"/>
              <p:cNvSpPr txBox="1"/>
              <p:nvPr/>
            </p:nvSpPr>
            <p:spPr>
              <a:xfrm>
                <a:off x="1492585" y="2530950"/>
                <a:ext cx="857641" cy="85764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800" b="1" kern="1200" dirty="0">
                    <a:solidFill>
                      <a:schemeClr val="tx2"/>
                    </a:solidFill>
                  </a:rPr>
                  <a:t>Actual Load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034038" y="5050799"/>
              <a:ext cx="1212887" cy="1212887"/>
              <a:chOff x="1314962" y="2353327"/>
              <a:chExt cx="1212887" cy="1212887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1314962" y="2353327"/>
                <a:ext cx="1212887" cy="1212887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7" name="Oval 4"/>
              <p:cNvSpPr txBox="1"/>
              <p:nvPr/>
            </p:nvSpPr>
            <p:spPr>
              <a:xfrm>
                <a:off x="1492585" y="2530950"/>
                <a:ext cx="857641" cy="857641"/>
              </a:xfrm>
              <a:prstGeom prst="rect">
                <a:avLst/>
              </a:prstGeom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800" b="1" kern="1200" dirty="0">
                    <a:solidFill>
                      <a:schemeClr val="tx2"/>
                    </a:solidFill>
                  </a:rPr>
                  <a:t>Impacts</a:t>
                </a:r>
              </a:p>
            </p:txBody>
          </p:sp>
        </p:grpSp>
        <p:sp>
          <p:nvSpPr>
            <p:cNvPr id="18" name="Equals 17"/>
            <p:cNvSpPr/>
            <p:nvPr/>
          </p:nvSpPr>
          <p:spPr>
            <a:xfrm>
              <a:off x="5420412" y="5390179"/>
              <a:ext cx="575834" cy="534126"/>
            </a:xfrm>
            <a:prstGeom prst="mathEqual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Minus Sign 18"/>
            <p:cNvSpPr/>
            <p:nvPr/>
          </p:nvSpPr>
          <p:spPr>
            <a:xfrm>
              <a:off x="3498838" y="5365876"/>
              <a:ext cx="542674" cy="558429"/>
            </a:xfrm>
            <a:prstGeom prst="mathMin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457200" y="4905498"/>
            <a:ext cx="8026924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20556" y="1428943"/>
            <a:ext cx="398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Actual consumption on an event day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95562" y="1428943"/>
            <a:ext cx="3563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Consumption on the same day but in absence of an event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4572000" y="1506266"/>
            <a:ext cx="12749" cy="3399232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2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>
          <a:xfrm>
            <a:off x="279918" y="1928650"/>
            <a:ext cx="4413380" cy="2288787"/>
          </a:xfrm>
        </p:spPr>
        <p:txBody>
          <a:bodyPr>
            <a:normAutofit/>
          </a:bodyPr>
          <a:lstStyle/>
          <a:p>
            <a:r>
              <a:rPr lang="en-US" dirty="0"/>
              <a:t>Each utility and size group is at a different stage in the default schedule </a:t>
            </a:r>
          </a:p>
          <a:p>
            <a:r>
              <a:rPr lang="en-US" dirty="0"/>
              <a:t>Design was selected based on eligible non-participants favoring the development of a control group when feasible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Subgroup level modeling approach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AEEC26-EAD4-4D91-AA26-C6CF47D3B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166689"/>
              </p:ext>
            </p:extLst>
          </p:nvPr>
        </p:nvGraphicFramePr>
        <p:xfrm>
          <a:off x="4693298" y="1387475"/>
          <a:ext cx="4243058" cy="306818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919800">
                  <a:extLst>
                    <a:ext uri="{9D8B030D-6E8A-4147-A177-3AD203B41FA5}">
                      <a16:colId xmlns:a16="http://schemas.microsoft.com/office/drawing/2014/main" val="4128162463"/>
                    </a:ext>
                  </a:extLst>
                </a:gridCol>
                <a:gridCol w="1032464">
                  <a:extLst>
                    <a:ext uri="{9D8B030D-6E8A-4147-A177-3AD203B41FA5}">
                      <a16:colId xmlns:a16="http://schemas.microsoft.com/office/drawing/2014/main" val="301757430"/>
                    </a:ext>
                  </a:extLst>
                </a:gridCol>
                <a:gridCol w="799458">
                  <a:extLst>
                    <a:ext uri="{9D8B030D-6E8A-4147-A177-3AD203B41FA5}">
                      <a16:colId xmlns:a16="http://schemas.microsoft.com/office/drawing/2014/main" val="1693149283"/>
                    </a:ext>
                  </a:extLst>
                </a:gridCol>
                <a:gridCol w="1491336">
                  <a:extLst>
                    <a:ext uri="{9D8B030D-6E8A-4147-A177-3AD203B41FA5}">
                      <a16:colId xmlns:a16="http://schemas.microsoft.com/office/drawing/2014/main" val="3663676615"/>
                    </a:ext>
                  </a:extLst>
                </a:gridCol>
              </a:tblGrid>
              <a:tr h="487665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Size Group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Ratio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Analysis Method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2045132522"/>
                  </a:ext>
                </a:extLst>
              </a:tr>
              <a:tr h="328291"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Small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1.3</a:t>
                      </a:r>
                      <a:endParaRPr lang="en-US" sz="14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Within Subjects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166135898"/>
                  </a:ext>
                </a:extLst>
              </a:tr>
              <a:tr h="316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1.6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Within Subjects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1569628000"/>
                  </a:ext>
                </a:extLst>
              </a:tr>
              <a:tr h="328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3.7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Matched Control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3860813768"/>
                  </a:ext>
                </a:extLst>
              </a:tr>
              <a:tr h="316839"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Small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3,904.3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Matched Control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3842198942"/>
                  </a:ext>
                </a:extLst>
              </a:tr>
              <a:tr h="328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199.0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Matched Control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1705535736"/>
                  </a:ext>
                </a:extLst>
              </a:tr>
              <a:tr h="316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5.3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Matched Control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1955929845"/>
                  </a:ext>
                </a:extLst>
              </a:tr>
              <a:tr h="328291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Within Subjects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3474956871"/>
                  </a:ext>
                </a:extLst>
              </a:tr>
              <a:tr h="316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0.9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900" spc="2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Within Subjects</a:t>
                      </a:r>
                      <a:endParaRPr lang="en-U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73025" marR="109855" marT="0" marB="0" anchor="ctr"/>
                </a:tc>
                <a:extLst>
                  <a:ext uri="{0D108BD9-81ED-4DB2-BD59-A6C34878D82A}">
                    <a16:rowId xmlns:a16="http://schemas.microsoft.com/office/drawing/2014/main" val="1705869757"/>
                  </a:ext>
                </a:extLst>
              </a:tr>
            </a:tbl>
          </a:graphicData>
        </a:graphic>
      </p:graphicFrame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C8EDDF4D-4F3B-4A85-AA7D-DB391D5D67CC}"/>
              </a:ext>
            </a:extLst>
          </p:cNvPr>
          <p:cNvSpPr txBox="1">
            <a:spLocks/>
          </p:cNvSpPr>
          <p:nvPr/>
        </p:nvSpPr>
        <p:spPr>
          <a:xfrm>
            <a:off x="539977" y="4642275"/>
            <a:ext cx="7540333" cy="1980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2000" b="0" i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6550" marR="0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/>
              </a:buClr>
              <a:buSzTx/>
              <a:buFont typeface="Arial"/>
              <a:buChar char="•"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508000" marR="0" indent="-1603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7493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908050" marR="0" indent="-1095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Arial" panose="020B0604020202020204" pitchFamily="34" charset="0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  <a:lvl6pPr marL="24050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8622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3194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7766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For all subgroups, regardless of design, we developed hourly fixed effect regression models  </a:t>
            </a:r>
          </a:p>
          <a:p>
            <a:pPr lvl="1"/>
            <a:r>
              <a:rPr lang="en-US" kern="0" dirty="0"/>
              <a:t>Subgroups include: utility, size, and industry</a:t>
            </a:r>
          </a:p>
          <a:p>
            <a:pPr lvl="1"/>
            <a:r>
              <a:rPr lang="en-US" kern="0" dirty="0"/>
              <a:t>Each model was optimized and validated using our optimization approach</a:t>
            </a:r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9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>
          <a:xfrm>
            <a:off x="1296185" y="2033337"/>
            <a:ext cx="3564573" cy="43203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Develop a set of candidate models using building blocks set up in logical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~16-20 Candidate Models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Subgroup level Regression Approach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758489" y="1778748"/>
          <a:ext cx="4385511" cy="3605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ectangle 20"/>
          <p:cNvSpPr/>
          <p:nvPr/>
        </p:nvSpPr>
        <p:spPr>
          <a:xfrm>
            <a:off x="303666" y="266909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718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>
          <a:xfrm>
            <a:off x="1122254" y="1371599"/>
            <a:ext cx="3596038" cy="498206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Testing and optimization process that minimizes error and bias to select the best model for each subgroup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2400"/>
              </a:spcBef>
            </a:pPr>
            <a:r>
              <a:rPr lang="en-US" dirty="0"/>
              <a:t>Model the actual load</a:t>
            </a:r>
          </a:p>
          <a:p>
            <a:r>
              <a:rPr lang="en-US" dirty="0"/>
              <a:t>Model the reference load</a:t>
            </a:r>
          </a:p>
          <a:p>
            <a:r>
              <a:rPr lang="en-US" dirty="0"/>
              <a:t>Calculate the impacts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Subgroup level Regression Approach</a:t>
            </a: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5347793" y="1269196"/>
          <a:ext cx="3441032" cy="2652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57624" y="3921442"/>
            <a:ext cx="835214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397542" y="4455568"/>
            <a:ext cx="4550477" cy="1201263"/>
            <a:chOff x="2162319" y="5050799"/>
            <a:chExt cx="5084606" cy="1256587"/>
          </a:xfrm>
        </p:grpSpPr>
        <p:grpSp>
          <p:nvGrpSpPr>
            <p:cNvPr id="10" name="Group 9"/>
            <p:cNvGrpSpPr/>
            <p:nvPr/>
          </p:nvGrpSpPr>
          <p:grpSpPr>
            <a:xfrm>
              <a:off x="2162319" y="5051356"/>
              <a:ext cx="1256030" cy="1256030"/>
              <a:chOff x="1361735" y="2359132"/>
              <a:chExt cx="1256030" cy="12560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361735" y="2359132"/>
                <a:ext cx="1256030" cy="125603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20" name="Oval 4"/>
              <p:cNvSpPr txBox="1"/>
              <p:nvPr/>
            </p:nvSpPr>
            <p:spPr>
              <a:xfrm>
                <a:off x="1545676" y="2543073"/>
                <a:ext cx="888148" cy="8881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>
                    <a:solidFill>
                      <a:schemeClr val="tx2"/>
                    </a:solidFill>
                  </a:rPr>
                  <a:t>Reference  Load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100854" y="5051356"/>
              <a:ext cx="1212887" cy="1212887"/>
              <a:chOff x="1314962" y="2353327"/>
              <a:chExt cx="1212887" cy="1212887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314962" y="2353327"/>
                <a:ext cx="1212887" cy="1212887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8" name="Oval 4"/>
              <p:cNvSpPr txBox="1"/>
              <p:nvPr/>
            </p:nvSpPr>
            <p:spPr>
              <a:xfrm>
                <a:off x="1492585" y="2530950"/>
                <a:ext cx="857641" cy="85764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>
                    <a:solidFill>
                      <a:schemeClr val="tx2"/>
                    </a:solidFill>
                  </a:rPr>
                  <a:t>Actual Load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34038" y="5050799"/>
              <a:ext cx="1212887" cy="1212887"/>
              <a:chOff x="1314962" y="2353327"/>
              <a:chExt cx="1212887" cy="1212887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314962" y="2353327"/>
                <a:ext cx="1212887" cy="1212887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6" name="Oval 4"/>
              <p:cNvSpPr txBox="1"/>
              <p:nvPr/>
            </p:nvSpPr>
            <p:spPr>
              <a:xfrm>
                <a:off x="1492585" y="2530950"/>
                <a:ext cx="857641" cy="857641"/>
              </a:xfrm>
              <a:prstGeom prst="rect">
                <a:avLst/>
              </a:prstGeom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>
                    <a:solidFill>
                      <a:schemeClr val="tx2"/>
                    </a:solidFill>
                  </a:rPr>
                  <a:t>Impacts</a:t>
                </a:r>
              </a:p>
            </p:txBody>
          </p:sp>
        </p:grpSp>
        <p:sp>
          <p:nvSpPr>
            <p:cNvPr id="13" name="Equals 12"/>
            <p:cNvSpPr/>
            <p:nvPr/>
          </p:nvSpPr>
          <p:spPr>
            <a:xfrm>
              <a:off x="5420412" y="5390179"/>
              <a:ext cx="575834" cy="534126"/>
            </a:xfrm>
            <a:prstGeom prst="mathEqual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Minus Sign 13"/>
            <p:cNvSpPr/>
            <p:nvPr/>
          </p:nvSpPr>
          <p:spPr>
            <a:xfrm>
              <a:off x="3498838" y="5365876"/>
              <a:ext cx="542674" cy="558429"/>
            </a:xfrm>
            <a:prstGeom prst="mathMinu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3902" y="1934562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4901" y="447041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3174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0C99-68F9-4923-8C0A-B5C5438C3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Ex-Post Impacts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2EC31-0A58-40D5-A144-E67B69FD9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Event Summary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CABC11-F3F7-44D9-8CA7-90A41308E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76383"/>
              </p:ext>
            </p:extLst>
          </p:nvPr>
        </p:nvGraphicFramePr>
        <p:xfrm>
          <a:off x="634481" y="1408923"/>
          <a:ext cx="7875037" cy="479096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954584">
                  <a:extLst>
                    <a:ext uri="{9D8B030D-6E8A-4147-A177-3AD203B41FA5}">
                      <a16:colId xmlns:a16="http://schemas.microsoft.com/office/drawing/2014/main" val="187438178"/>
                    </a:ext>
                  </a:extLst>
                </a:gridCol>
                <a:gridCol w="1849059">
                  <a:extLst>
                    <a:ext uri="{9D8B030D-6E8A-4147-A177-3AD203B41FA5}">
                      <a16:colId xmlns:a16="http://schemas.microsoft.com/office/drawing/2014/main" val="2902456472"/>
                    </a:ext>
                  </a:extLst>
                </a:gridCol>
                <a:gridCol w="1568707">
                  <a:extLst>
                    <a:ext uri="{9D8B030D-6E8A-4147-A177-3AD203B41FA5}">
                      <a16:colId xmlns:a16="http://schemas.microsoft.com/office/drawing/2014/main" val="2373097334"/>
                    </a:ext>
                  </a:extLst>
                </a:gridCol>
                <a:gridCol w="1352931">
                  <a:extLst>
                    <a:ext uri="{9D8B030D-6E8A-4147-A177-3AD203B41FA5}">
                      <a16:colId xmlns:a16="http://schemas.microsoft.com/office/drawing/2014/main" val="2886168948"/>
                    </a:ext>
                  </a:extLst>
                </a:gridCol>
                <a:gridCol w="1149756">
                  <a:extLst>
                    <a:ext uri="{9D8B030D-6E8A-4147-A177-3AD203B41FA5}">
                      <a16:colId xmlns:a16="http://schemas.microsoft.com/office/drawing/2014/main" val="1173884000"/>
                    </a:ext>
                  </a:extLst>
                </a:gridCol>
              </a:tblGrid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Date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Day of Week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2395971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6/12/2018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7301636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6/13/2018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Wednesday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258529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7/06/2018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Friday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8204726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7/09/2018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Monday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915185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7/10/2018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151713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7/16/2018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Monday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7977256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7/17/2018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193194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7/18/2018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Wednesday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714943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7/19/2018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Thursday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21792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7/24/2018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098702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7/25/2018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Wednesday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878057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7/27/2018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Friday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808397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8/01/2018</a:t>
                      </a:r>
                      <a:endParaRPr lang="en-US" sz="1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Wednesday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224504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8/02/2018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Thursday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986041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8/06/2018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Monday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6295639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8/07/2018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Tuesday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6674101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8/09/2018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Thursday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815625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9/28/2018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Friday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3187421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10/18/2018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Thursday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095557"/>
                  </a:ext>
                </a:extLst>
              </a:tr>
              <a:tr h="228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Total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8232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2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Average Summer Event, Average Event Hour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17283" y="5091616"/>
            <a:ext cx="8469517" cy="1249630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/>
              <a:t>Large customers provide the majority of the impact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Small customer impacts are essentially zero – negative impacts result from modeling noise or bias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Hottest overall weather of the three IOUs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 – PG&amp;E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18E487-B90C-4ABD-97A5-2E15D5F08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996467"/>
              </p:ext>
            </p:extLst>
          </p:nvPr>
        </p:nvGraphicFramePr>
        <p:xfrm>
          <a:off x="364131" y="1441066"/>
          <a:ext cx="4680140" cy="304695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09112">
                  <a:extLst>
                    <a:ext uri="{9D8B030D-6E8A-4147-A177-3AD203B41FA5}">
                      <a16:colId xmlns:a16="http://schemas.microsoft.com/office/drawing/2014/main" val="2099335622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4224667345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2222023437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2863172539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4059684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2098043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1877770789"/>
                    </a:ext>
                  </a:extLst>
                </a:gridCol>
              </a:tblGrid>
              <a:tr h="10179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Size Group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 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Temp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164763"/>
                  </a:ext>
                </a:extLst>
              </a:tr>
              <a:tr h="507263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1,712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445.5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23.9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5.4%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93.1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3575625"/>
                  </a:ext>
                </a:extLst>
              </a:tr>
              <a:tr h="507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34,014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750.0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4.9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0.7%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93.2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7858607"/>
                  </a:ext>
                </a:extLst>
              </a:tr>
              <a:tr h="507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Small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119,004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243.7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(0.1)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0.0%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93.0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646787"/>
                  </a:ext>
                </a:extLst>
              </a:tr>
              <a:tr h="50726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ALL PG&amp;E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154,731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1,439.2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28.8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2.0%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93.1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952778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E556CA7-731A-490E-A7D0-8784045A8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675" y="1441066"/>
            <a:ext cx="3562141" cy="304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7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Average Summer Event, Average Event Hour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17283" y="5091616"/>
            <a:ext cx="8469517" cy="1249630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/>
              <a:t>Again large customers provide the majority of the impact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Participation in medium and small classes is opt-in so contributions are low</a:t>
            </a:r>
          </a:p>
          <a:p>
            <a:pPr marL="174625" lvl="1" indent="0">
              <a:lnSpc>
                <a:spcPct val="110000"/>
              </a:lnSpc>
              <a:buNone/>
            </a:pP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 – SCE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18E487-B90C-4ABD-97A5-2E15D5F08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419426"/>
              </p:ext>
            </p:extLst>
          </p:nvPr>
        </p:nvGraphicFramePr>
        <p:xfrm>
          <a:off x="364131" y="1441066"/>
          <a:ext cx="4680140" cy="304695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09112">
                  <a:extLst>
                    <a:ext uri="{9D8B030D-6E8A-4147-A177-3AD203B41FA5}">
                      <a16:colId xmlns:a16="http://schemas.microsoft.com/office/drawing/2014/main" val="2099335622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4224667345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2222023437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2863172539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4059684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2098043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1877770789"/>
                    </a:ext>
                  </a:extLst>
                </a:gridCol>
              </a:tblGrid>
              <a:tr h="10179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Size Group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 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Temp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164763"/>
                  </a:ext>
                </a:extLst>
              </a:tr>
              <a:tr h="507263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SCE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Large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2,251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583.7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89.8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3575625"/>
                  </a:ext>
                </a:extLst>
              </a:tr>
              <a:tr h="507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Medium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659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45.9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89.4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7858607"/>
                  </a:ext>
                </a:extLst>
              </a:tr>
              <a:tr h="507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Small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88.9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646787"/>
                  </a:ext>
                </a:extLst>
              </a:tr>
              <a:tr h="50726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ALL SCE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3,016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629.9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89.4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952778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2AB1A06-C183-4B2B-831C-E4460EDC8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998" y="1439795"/>
            <a:ext cx="3737987" cy="304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Average Summer Event, Average Event Hour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77572" y="4851123"/>
            <a:ext cx="8469517" cy="1219477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/>
              <a:t>Again large customers provide the majority of the impact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Small customers are not included in this evaluation</a:t>
            </a:r>
          </a:p>
          <a:p>
            <a:pPr lvl="1">
              <a:lnSpc>
                <a:spcPct val="110000"/>
              </a:lnSpc>
            </a:pPr>
            <a:r>
              <a:rPr lang="en-US" sz="1600" dirty="0"/>
              <a:t>Coolest weather of the three IOUs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 – SDG&amp;E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18E487-B90C-4ABD-97A5-2E15D5F08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0013"/>
              </p:ext>
            </p:extLst>
          </p:nvPr>
        </p:nvGraphicFramePr>
        <p:xfrm>
          <a:off x="474663" y="1433699"/>
          <a:ext cx="4680140" cy="253969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09112">
                  <a:extLst>
                    <a:ext uri="{9D8B030D-6E8A-4147-A177-3AD203B41FA5}">
                      <a16:colId xmlns:a16="http://schemas.microsoft.com/office/drawing/2014/main" val="2099335622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4224667345"/>
                    </a:ext>
                  </a:extLst>
                </a:gridCol>
                <a:gridCol w="709112">
                  <a:extLst>
                    <a:ext uri="{9D8B030D-6E8A-4147-A177-3AD203B41FA5}">
                      <a16:colId xmlns:a16="http://schemas.microsoft.com/office/drawing/2014/main" val="2222023437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2863172539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4059684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972098043"/>
                    </a:ext>
                  </a:extLst>
                </a:gridCol>
                <a:gridCol w="638201">
                  <a:extLst>
                    <a:ext uri="{9D8B030D-6E8A-4147-A177-3AD203B41FA5}">
                      <a16:colId xmlns:a16="http://schemas.microsoft.com/office/drawing/2014/main" val="1877770789"/>
                    </a:ext>
                  </a:extLst>
                </a:gridCol>
              </a:tblGrid>
              <a:tr h="10179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Size Group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 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Temp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164763"/>
                  </a:ext>
                </a:extLst>
              </a:tr>
              <a:tr h="50726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SDG&amp;E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1,211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348.1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6.9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2.0%</a:t>
                      </a:r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88.5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3575625"/>
                  </a:ext>
                </a:extLst>
              </a:tr>
              <a:tr h="507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Medium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12,854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437.5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88.2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7858607"/>
                  </a:ext>
                </a:extLst>
              </a:tr>
              <a:tr h="50726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ALL SDG&amp;E</a:t>
                      </a: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14,065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785.6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1.1%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88.3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646787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424B819-CF46-471B-B6D5-2178AF59D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5722" y="1433699"/>
            <a:ext cx="3557117" cy="305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4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A40464-CFF3-4BF4-BB5A-7C824FF410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BFECC02-E778-4F17-893A-E58B436F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Ex-Post Impacts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CBEC3F-3D4E-4F9E-B6D9-08A04BC75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62193"/>
              </p:ext>
            </p:extLst>
          </p:nvPr>
        </p:nvGraphicFramePr>
        <p:xfrm>
          <a:off x="863762" y="1480452"/>
          <a:ext cx="7267015" cy="152381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249133555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444417119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732057439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947344300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304789025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354057436"/>
                    </a:ext>
                  </a:extLst>
                </a:gridCol>
              </a:tblGrid>
              <a:tr h="199862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Type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Aggregate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094973"/>
                  </a:ext>
                </a:extLst>
              </a:tr>
              <a:tr h="399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Avg. Event Temp.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629145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Ref. Load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Load Impact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31974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No Communication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26,614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0.6%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90.3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75660"/>
                  </a:ext>
                </a:extLst>
              </a:tr>
              <a:tr h="1998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Communication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145,197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2,093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47.7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2.3%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91.0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154333"/>
                  </a:ext>
                </a:extLst>
              </a:tr>
            </a:tbl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12D802E2-F78A-454D-941E-A59BC649DCAA}"/>
              </a:ext>
            </a:extLst>
          </p:cNvPr>
          <p:cNvGrpSpPr/>
          <p:nvPr/>
        </p:nvGrpSpPr>
        <p:grpSpPr>
          <a:xfrm>
            <a:off x="80305" y="3250434"/>
            <a:ext cx="8983389" cy="3200401"/>
            <a:chOff x="1" y="1352939"/>
            <a:chExt cx="8983389" cy="320040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CDBE3E9-B207-43DA-9622-BD0AB9678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1534340"/>
              <a:ext cx="2980392" cy="3019000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74903A7-5D93-41F3-9549-1C40F72AF686}"/>
                </a:ext>
              </a:extLst>
            </p:cNvPr>
            <p:cNvGrpSpPr/>
            <p:nvPr/>
          </p:nvGrpSpPr>
          <p:grpSpPr>
            <a:xfrm>
              <a:off x="921029" y="1352939"/>
              <a:ext cx="8062361" cy="3200401"/>
              <a:chOff x="921029" y="1352939"/>
              <a:chExt cx="8062361" cy="3200401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7026E2A-7629-49C2-A96F-C188CC490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2998" y="1476579"/>
                <a:ext cx="2980392" cy="3076761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59505AD5-3EC7-425F-8BDD-679395A67E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01499" y="1534340"/>
                <a:ext cx="2980392" cy="3019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D3983BF-A8C2-44D2-9329-2DD3A9FF963B}"/>
                  </a:ext>
                </a:extLst>
              </p:cNvPr>
              <p:cNvSpPr txBox="1"/>
              <p:nvPr/>
            </p:nvSpPr>
            <p:spPr>
              <a:xfrm>
                <a:off x="921029" y="1352939"/>
                <a:ext cx="1138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rPr>
                  <a:t>PG&amp;E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A17D45-A5AC-4518-90E8-0B6C4E587EB1}"/>
                  </a:ext>
                </a:extLst>
              </p:cNvPr>
              <p:cNvSpPr txBox="1"/>
              <p:nvPr/>
            </p:nvSpPr>
            <p:spPr>
              <a:xfrm>
                <a:off x="3847799" y="1352939"/>
                <a:ext cx="1138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SCE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F89B7A5-A7AD-4E20-9776-778B615606BE}"/>
                  </a:ext>
                </a:extLst>
              </p:cNvPr>
              <p:cNvSpPr txBox="1"/>
              <p:nvPr/>
            </p:nvSpPr>
            <p:spPr>
              <a:xfrm>
                <a:off x="6924026" y="1352939"/>
                <a:ext cx="1138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SDG&amp;E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246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sz="2400" dirty="0"/>
              <a:t>Program Descriptions</a:t>
            </a:r>
          </a:p>
          <a:p>
            <a:pPr lvl="1"/>
            <a:r>
              <a:rPr lang="en-US" altLang="en-US" sz="2400" dirty="0"/>
              <a:t>Methodology</a:t>
            </a:r>
          </a:p>
          <a:p>
            <a:pPr lvl="1"/>
            <a:r>
              <a:rPr lang="en-US" altLang="en-US" sz="2400" dirty="0"/>
              <a:t>Ex Post Impacts</a:t>
            </a:r>
          </a:p>
          <a:p>
            <a:pPr lvl="1"/>
            <a:r>
              <a:rPr lang="en-US" altLang="en-US" sz="2400" dirty="0"/>
              <a:t>Ex Ante Impacts</a:t>
            </a:r>
          </a:p>
          <a:p>
            <a:pPr lvl="1"/>
            <a:r>
              <a:rPr lang="en-US" altLang="en-US" sz="2400" dirty="0"/>
              <a:t>Key Findings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37434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Utility System Peak Hour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74663" y="4271024"/>
            <a:ext cx="8229600" cy="1765426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PG&amp;E had the latest system peak at HE 7 PM, they also had the largest impact with nearly 29 MW</a:t>
            </a:r>
          </a:p>
          <a:p>
            <a:pPr lvl="1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SCE had the hottest system peak with a temperature of 107 and an impact of 17 MW </a:t>
            </a:r>
          </a:p>
          <a:p>
            <a:pPr lvl="1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  <a:highlight>
                  <a:srgbClr val="FDF3C9"/>
                </a:highlight>
              </a:rPr>
              <a:t>SDG&amp;E’s system peak was at HE 5PM, and their impact was nearly 5 MW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F39BF8-E881-43A6-9AFF-D0B8E6117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584931"/>
              </p:ext>
            </p:extLst>
          </p:nvPr>
        </p:nvGraphicFramePr>
        <p:xfrm>
          <a:off x="746552" y="1687534"/>
          <a:ext cx="7940248" cy="174146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318721391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98604918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58631196"/>
                    </a:ext>
                  </a:extLst>
                </a:gridCol>
                <a:gridCol w="1181204">
                  <a:extLst>
                    <a:ext uri="{9D8B030D-6E8A-4147-A177-3AD203B41FA5}">
                      <a16:colId xmlns:a16="http://schemas.microsoft.com/office/drawing/2014/main" val="4109475193"/>
                    </a:ext>
                  </a:extLst>
                </a:gridCol>
                <a:gridCol w="1181204">
                  <a:extLst>
                    <a:ext uri="{9D8B030D-6E8A-4147-A177-3AD203B41FA5}">
                      <a16:colId xmlns:a16="http://schemas.microsoft.com/office/drawing/2014/main" val="28278999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49777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61894620"/>
                    </a:ext>
                  </a:extLst>
                </a:gridCol>
              </a:tblGrid>
              <a:tr h="748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Impact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Temp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4821223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 - PDP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7/25/2018 (HE19)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145,372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1,310.1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2729530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 - CPP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7/6/2018 (HE16)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3,082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663.7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16.9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1047127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 - CPP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8/09/2018 (HE17)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14,109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792.5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4471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44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Statewide System Peak Hour, 7/25/2018 - HE18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74663" y="4271024"/>
            <a:ext cx="8229600" cy="1765426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The total load reduction across all three programs on the statewide system peak was 36 MW</a:t>
            </a:r>
          </a:p>
          <a:p>
            <a:pPr lvl="1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SCE did not call an event on the statewide peak day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Post Impacts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F39BF8-E881-43A6-9AFF-D0B8E6117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37704"/>
              </p:ext>
            </p:extLst>
          </p:nvPr>
        </p:nvGraphicFramePr>
        <p:xfrm>
          <a:off x="662474" y="1716243"/>
          <a:ext cx="7548464" cy="207233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361199">
                  <a:extLst>
                    <a:ext uri="{9D8B030D-6E8A-4147-A177-3AD203B41FA5}">
                      <a16:colId xmlns:a16="http://schemas.microsoft.com/office/drawing/2014/main" val="3187213918"/>
                    </a:ext>
                  </a:extLst>
                </a:gridCol>
                <a:gridCol w="1237453">
                  <a:extLst>
                    <a:ext uri="{9D8B030D-6E8A-4147-A177-3AD203B41FA5}">
                      <a16:colId xmlns:a16="http://schemas.microsoft.com/office/drawing/2014/main" val="458631196"/>
                    </a:ext>
                  </a:extLst>
                </a:gridCol>
                <a:gridCol w="1237453">
                  <a:extLst>
                    <a:ext uri="{9D8B030D-6E8A-4147-A177-3AD203B41FA5}">
                      <a16:colId xmlns:a16="http://schemas.microsoft.com/office/drawing/2014/main" val="4109475193"/>
                    </a:ext>
                  </a:extLst>
                </a:gridCol>
                <a:gridCol w="1237453">
                  <a:extLst>
                    <a:ext uri="{9D8B030D-6E8A-4147-A177-3AD203B41FA5}">
                      <a16:colId xmlns:a16="http://schemas.microsoft.com/office/drawing/2014/main" val="2827899908"/>
                    </a:ext>
                  </a:extLst>
                </a:gridCol>
                <a:gridCol w="1237453">
                  <a:extLst>
                    <a:ext uri="{9D8B030D-6E8A-4147-A177-3AD203B41FA5}">
                      <a16:colId xmlns:a16="http://schemas.microsoft.com/office/drawing/2014/main" val="3584497776"/>
                    </a:ext>
                  </a:extLst>
                </a:gridCol>
                <a:gridCol w="1237453">
                  <a:extLst>
                    <a:ext uri="{9D8B030D-6E8A-4147-A177-3AD203B41FA5}">
                      <a16:colId xmlns:a16="http://schemas.microsoft.com/office/drawing/2014/main" val="3961894620"/>
                    </a:ext>
                  </a:extLst>
                </a:gridCol>
              </a:tblGrid>
              <a:tr h="748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Impact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Temp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4821223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 - PDP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145,372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1,410.9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30.4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2729530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 - CPP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1047127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 - CPP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14,043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711.7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5.5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4471893"/>
                  </a:ext>
                </a:extLst>
              </a:tr>
              <a:tr h="330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Statewide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159,415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2,122.6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35.9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1.7%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828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99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0C99-68F9-4923-8C0A-B5C5438C3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Ex-Ante Impacts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2EC31-0A58-40D5-A144-E67B69FD9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2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lvl="1"/>
            <a:r>
              <a:rPr lang="en-US" altLang="en-US" sz="2000" dirty="0"/>
              <a:t>Use subgroup level regression models from ex post analysis</a:t>
            </a:r>
          </a:p>
          <a:p>
            <a:pPr lvl="1"/>
            <a:r>
              <a:rPr lang="en-US" altLang="en-US" sz="2000" dirty="0"/>
              <a:t>Predict per-customer weather-adjusted impacts for all subgroups</a:t>
            </a:r>
          </a:p>
          <a:p>
            <a:pPr lvl="2"/>
            <a:r>
              <a:rPr lang="en-US" altLang="en-US" sz="1800" dirty="0"/>
              <a:t> Apply Utility and CAISO weather scenarios</a:t>
            </a:r>
          </a:p>
          <a:p>
            <a:pPr lvl="1"/>
            <a:r>
              <a:rPr lang="en-US" altLang="en-US" sz="2000" dirty="0"/>
              <a:t>Use enrollment forecasts from IOUs to forecast aggregate impacts</a:t>
            </a:r>
          </a:p>
          <a:p>
            <a:pPr lvl="2"/>
            <a:r>
              <a:rPr lang="en-US" altLang="en-US" sz="1800" dirty="0"/>
              <a:t> Enrollment was derived based on</a:t>
            </a:r>
          </a:p>
          <a:p>
            <a:pPr lvl="3"/>
            <a:r>
              <a:rPr lang="en-US" altLang="en-US" sz="1600" dirty="0"/>
              <a:t>Default schedules </a:t>
            </a:r>
          </a:p>
          <a:p>
            <a:pPr lvl="3"/>
            <a:r>
              <a:rPr lang="en-US" altLang="en-US" sz="1600" dirty="0"/>
              <a:t>Population growth</a:t>
            </a:r>
          </a:p>
          <a:p>
            <a:pPr lvl="3"/>
            <a:r>
              <a:rPr lang="en-US" altLang="en-US" sz="1600" dirty="0"/>
              <a:t>Historical trends</a:t>
            </a:r>
          </a:p>
          <a:p>
            <a:pPr lvl="3"/>
            <a:endParaRPr lang="en-US" altLang="en-US" sz="1600" dirty="0"/>
          </a:p>
          <a:p>
            <a:pPr lvl="1"/>
            <a:r>
              <a:rPr lang="en-US" altLang="en-US" sz="2000" b="1" dirty="0"/>
              <a:t>IMPORTANT</a:t>
            </a:r>
            <a:r>
              <a:rPr lang="en-US" altLang="en-US" sz="2000" dirty="0"/>
              <a:t> - RA Window Change</a:t>
            </a:r>
          </a:p>
          <a:p>
            <a:pPr lvl="2"/>
            <a:r>
              <a:rPr lang="en-US" altLang="en-US" sz="1800" dirty="0"/>
              <a:t>2017 evaluation 2-6 PM (coincident with operating hours)</a:t>
            </a:r>
          </a:p>
          <a:p>
            <a:pPr lvl="2"/>
            <a:r>
              <a:rPr lang="en-US" altLang="en-US" sz="1800" dirty="0"/>
              <a:t>2018 evaluation 4-6 PM</a:t>
            </a:r>
          </a:p>
          <a:p>
            <a:pPr lvl="3"/>
            <a:r>
              <a:rPr lang="en-US" sz="1600" dirty="0"/>
              <a:t>SCE coincident with operating hours</a:t>
            </a:r>
          </a:p>
          <a:p>
            <a:pPr lvl="3"/>
            <a:r>
              <a:rPr lang="en-US" sz="1600" dirty="0"/>
              <a:t>SDG&amp;E and PG&amp;E </a:t>
            </a:r>
            <a:r>
              <a:rPr lang="en-US" sz="1600" b="1" dirty="0"/>
              <a:t>NOT</a:t>
            </a:r>
            <a:r>
              <a:rPr lang="en-US" sz="1600" dirty="0"/>
              <a:t> coincident with operating hours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AADBD4-0BE2-4B1F-B2BC-61CA34D978F3}"/>
              </a:ext>
            </a:extLst>
          </p:cNvPr>
          <p:cNvCxnSpPr/>
          <p:nvPr/>
        </p:nvCxnSpPr>
        <p:spPr>
          <a:xfrm>
            <a:off x="737118" y="4264090"/>
            <a:ext cx="7557796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08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 of current and previous ex-ante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3543705"/>
            <a:ext cx="8229600" cy="301571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PG&amp;E</a:t>
            </a:r>
          </a:p>
          <a:p>
            <a:pPr lvl="2"/>
            <a:r>
              <a:rPr lang="en-US" dirty="0"/>
              <a:t>Decrease in enrollment due to change in default schedule</a:t>
            </a:r>
          </a:p>
          <a:p>
            <a:pPr lvl="2"/>
            <a:r>
              <a:rPr lang="en-US" dirty="0"/>
              <a:t>Changes in RA window mean that only 2 of the 5 RA hours are program hours, with three of those hours occurring directly after the event when some customers might be increasing load. </a:t>
            </a:r>
          </a:p>
          <a:p>
            <a:pPr lvl="1"/>
            <a:r>
              <a:rPr lang="en-US" dirty="0"/>
              <a:t>SCE</a:t>
            </a:r>
          </a:p>
          <a:p>
            <a:pPr lvl="2"/>
            <a:r>
              <a:rPr lang="en-US" dirty="0"/>
              <a:t>Increase in enrollment due to change in default schedule.</a:t>
            </a:r>
          </a:p>
          <a:p>
            <a:pPr lvl="2"/>
            <a:r>
              <a:rPr lang="en-US" dirty="0"/>
              <a:t>Decrease in impacts due to more realistic assumptions about impacts for small and medium customers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SDG&amp;E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Decrease in impacts almost entirely due to changes in the RA window – similar to PG&amp;E above</a:t>
            </a:r>
          </a:p>
          <a:p>
            <a:pPr lvl="2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46996"/>
              </p:ext>
            </p:extLst>
          </p:nvPr>
        </p:nvGraphicFramePr>
        <p:xfrm>
          <a:off x="384772" y="1502612"/>
          <a:ext cx="7773600" cy="1706880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1041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3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30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Previous Forecast, 2018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Current Forecast, 2019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5" marR="6858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b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Accounts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b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Aggregate Impact (MW)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b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Accounts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b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Aggregate Impact (MW)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238,238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46.6</a:t>
                      </a: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137,077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9.6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103,300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59.6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300,243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26.7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25000"/>
                        </a:spcAft>
                        <a:buClr>
                          <a:schemeClr val="bg1"/>
                        </a:buClr>
                        <a:buFont typeface="Times" panose="02020603050405020304" pitchFamily="18" charset="0"/>
                        <a:defRPr sz="1400">
                          <a:solidFill>
                            <a:srgbClr val="14004A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SzPct val="50000"/>
                        <a:buFont typeface="Zapf Dingbats" pitchFamily="1" charset="2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004A"/>
                        </a:buClr>
                        <a:buFont typeface="Times" panose="02020603050405020304" pitchFamily="18" charset="0"/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ＭＳ Ｐゴシック" panose="020B0600070205080204" pitchFamily="34" charset="-128"/>
                        <a:cs typeface="Calibri Light" panose="020F0302020204030204" pitchFamily="34" charset="0"/>
                      </a:endParaRPr>
                    </a:p>
                  </a:txBody>
                  <a:tcPr marL="68585" marR="68585" marT="0" marB="0" anchor="ctr" horzOverflow="overflow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13,282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15.3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14,074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3.7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ＭＳ Ｐゴシック" panose="020B0600070205080204" pitchFamily="34" charset="-128"/>
                          <a:cs typeface="Calibri Light" panose="020F0302020204030204" pitchFamily="34" charset="0"/>
                        </a:rPr>
                        <a:t>Statewide</a:t>
                      </a:r>
                    </a:p>
                  </a:txBody>
                  <a:tcPr marL="68585" marR="68585" marT="0" marB="0" anchor="ctr" horzOverflow="overflow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354,820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121.5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451,394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" marR="16002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96925" algn="dec"/>
                        </a:tabLst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40.0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1567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4772" y="3219813"/>
            <a:ext cx="83020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Results are average event-hour impacts for August peak day; Utility Peak 1-in-2 weather conditions.</a:t>
            </a:r>
          </a:p>
        </p:txBody>
      </p:sp>
    </p:spTree>
    <p:extLst>
      <p:ext uri="{BB962C8B-B14F-4D97-AF65-F5344CB8AC3E}">
        <p14:creationId xmlns:p14="http://schemas.microsoft.com/office/powerpoint/2010/main" val="30407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Enrollment and Impacts, Typical Event Day, Utility 1-in-2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647878" y="3603008"/>
            <a:ext cx="7865705" cy="2727527"/>
          </a:xfrm>
        </p:spPr>
        <p:txBody>
          <a:bodyPr>
            <a:normAutofit/>
          </a:bodyPr>
          <a:lstStyle/>
          <a:p>
            <a:r>
              <a:rPr lang="en-US" sz="1800" dirty="0"/>
              <a:t>Drivers </a:t>
            </a:r>
          </a:p>
          <a:p>
            <a:pPr lvl="1"/>
            <a:r>
              <a:rPr lang="en-US" dirty="0"/>
              <a:t>PG&amp;E forecasts increased participation and impacts as default schedule resumes in 2020.</a:t>
            </a:r>
          </a:p>
          <a:p>
            <a:pPr lvl="1"/>
            <a:r>
              <a:rPr lang="en-US" dirty="0"/>
              <a:t>SCE enrollments and impacts make an initial jump in 2019 with default, then grow steadily over time with population</a:t>
            </a:r>
          </a:p>
          <a:p>
            <a:pPr lvl="1"/>
            <a:r>
              <a:rPr lang="en-US" dirty="0"/>
              <a:t>SDG&amp;E enrollments actually decrease over time as medium customers opt out of the program. Impacts on the other hand increase slightly as large customers join the program.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Ante Impacts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4D1F84-AC86-46F0-8E91-434FD10BD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460091"/>
              </p:ext>
            </p:extLst>
          </p:nvPr>
        </p:nvGraphicFramePr>
        <p:xfrm>
          <a:off x="933061" y="1791953"/>
          <a:ext cx="7277877" cy="146304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516833">
                  <a:extLst>
                    <a:ext uri="{9D8B030D-6E8A-4147-A177-3AD203B41FA5}">
                      <a16:colId xmlns:a16="http://schemas.microsoft.com/office/drawing/2014/main" val="4168038088"/>
                    </a:ext>
                  </a:extLst>
                </a:gridCol>
                <a:gridCol w="1439856">
                  <a:extLst>
                    <a:ext uri="{9D8B030D-6E8A-4147-A177-3AD203B41FA5}">
                      <a16:colId xmlns:a16="http://schemas.microsoft.com/office/drawing/2014/main" val="1050494206"/>
                    </a:ext>
                  </a:extLst>
                </a:gridCol>
                <a:gridCol w="1440666">
                  <a:extLst>
                    <a:ext uri="{9D8B030D-6E8A-4147-A177-3AD203B41FA5}">
                      <a16:colId xmlns:a16="http://schemas.microsoft.com/office/drawing/2014/main" val="461681141"/>
                    </a:ext>
                  </a:extLst>
                </a:gridCol>
                <a:gridCol w="1439856">
                  <a:extLst>
                    <a:ext uri="{9D8B030D-6E8A-4147-A177-3AD203B41FA5}">
                      <a16:colId xmlns:a16="http://schemas.microsoft.com/office/drawing/2014/main" val="803446247"/>
                    </a:ext>
                  </a:extLst>
                </a:gridCol>
                <a:gridCol w="1440666">
                  <a:extLst>
                    <a:ext uri="{9D8B030D-6E8A-4147-A177-3AD203B41FA5}">
                      <a16:colId xmlns:a16="http://schemas.microsoft.com/office/drawing/2014/main" val="320407445"/>
                    </a:ext>
                  </a:extLst>
                </a:gridCol>
              </a:tblGrid>
              <a:tr h="3695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PY 2019 Enrollment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PY 2019 Load Impact (MW)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PY 2029 Enrollment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PY 2029 Load Impact (MW)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9941719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PG&amp;E- PDP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137,077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9.7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222,272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21.4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601300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 - CPP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300,243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26.8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370,542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29.2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106284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 - CPP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14,074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3.3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13,281 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4.5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1867157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Statewide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451,394 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39.8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606,094 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55.1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525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3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 Post Analysis – Typical Event Day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919F29E-8225-4AD8-91D5-F016C13CF32D}"/>
              </a:ext>
            </a:extLst>
          </p:cNvPr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83521236"/>
              </p:ext>
            </p:extLst>
          </p:nvPr>
        </p:nvGraphicFramePr>
        <p:xfrm>
          <a:off x="297381" y="1785442"/>
          <a:ext cx="4601188" cy="195098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829723">
                  <a:extLst>
                    <a:ext uri="{9D8B030D-6E8A-4147-A177-3AD203B41FA5}">
                      <a16:colId xmlns:a16="http://schemas.microsoft.com/office/drawing/2014/main" val="1084484402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1648564876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3190853092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1458799656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2012178983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4078542105"/>
                    </a:ext>
                  </a:extLst>
                </a:gridCol>
              </a:tblGrid>
              <a:tr h="766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Utility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Temp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982224"/>
                  </a:ext>
                </a:extLst>
              </a:tr>
              <a:tr h="296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154,731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1,439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28.8 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2.0%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93.1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745482"/>
                  </a:ext>
                </a:extLst>
              </a:tr>
              <a:tr h="296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3,016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630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14.5 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2.3%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89.4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4079962"/>
                  </a:ext>
                </a:extLst>
              </a:tr>
              <a:tr h="296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14,065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786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8.8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1.1%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88.4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2310860"/>
                  </a:ext>
                </a:extLst>
              </a:tr>
              <a:tr h="296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Statewide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171,811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2,855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52.0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1.8%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90.3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712375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Findings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7383CE6-67D3-4284-8152-E25A4AB4B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070810"/>
              </p:ext>
            </p:extLst>
          </p:nvPr>
        </p:nvGraphicFramePr>
        <p:xfrm>
          <a:off x="297381" y="4353464"/>
          <a:ext cx="4601187" cy="2083076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948104">
                  <a:extLst>
                    <a:ext uri="{9D8B030D-6E8A-4147-A177-3AD203B41FA5}">
                      <a16:colId xmlns:a16="http://schemas.microsoft.com/office/drawing/2014/main" val="4283577327"/>
                    </a:ext>
                  </a:extLst>
                </a:gridCol>
                <a:gridCol w="814008">
                  <a:extLst>
                    <a:ext uri="{9D8B030D-6E8A-4147-A177-3AD203B41FA5}">
                      <a16:colId xmlns:a16="http://schemas.microsoft.com/office/drawing/2014/main" val="4244578152"/>
                    </a:ext>
                  </a:extLst>
                </a:gridCol>
                <a:gridCol w="739691">
                  <a:extLst>
                    <a:ext uri="{9D8B030D-6E8A-4147-A177-3AD203B41FA5}">
                      <a16:colId xmlns:a16="http://schemas.microsoft.com/office/drawing/2014/main" val="46471405"/>
                    </a:ext>
                  </a:extLst>
                </a:gridCol>
                <a:gridCol w="770990">
                  <a:extLst>
                    <a:ext uri="{9D8B030D-6E8A-4147-A177-3AD203B41FA5}">
                      <a16:colId xmlns:a16="http://schemas.microsoft.com/office/drawing/2014/main" val="746243515"/>
                    </a:ext>
                  </a:extLst>
                </a:gridCol>
                <a:gridCol w="711864">
                  <a:extLst>
                    <a:ext uri="{9D8B030D-6E8A-4147-A177-3AD203B41FA5}">
                      <a16:colId xmlns:a16="http://schemas.microsoft.com/office/drawing/2014/main" val="3105216672"/>
                    </a:ext>
                  </a:extLst>
                </a:gridCol>
                <a:gridCol w="616530">
                  <a:extLst>
                    <a:ext uri="{9D8B030D-6E8A-4147-A177-3AD203B41FA5}">
                      <a16:colId xmlns:a16="http://schemas.microsoft.com/office/drawing/2014/main" val="2517315415"/>
                    </a:ext>
                  </a:extLst>
                </a:gridCol>
              </a:tblGrid>
              <a:tr h="859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Size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Ref. Load 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Event Temp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2985012"/>
                  </a:ext>
                </a:extLst>
              </a:tr>
              <a:tr h="3125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5,174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1,377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45.0 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3.3%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90.5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3627194"/>
                  </a:ext>
                </a:extLst>
              </a:tr>
              <a:tr h="3125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47,527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1,233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7.1 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0.6%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91.3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0170128"/>
                  </a:ext>
                </a:extLst>
              </a:tr>
              <a:tr h="3125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Small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119,110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243.9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(0.1)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0.0%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93.0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5703169"/>
                  </a:ext>
                </a:extLst>
              </a:tr>
              <a:tr h="2863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Statewide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171,811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2,855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52.0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1.8%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91.6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8809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64CF1CBC-390E-482A-A12F-892B2DD17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763" y="3316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2CAD5A-1F67-473D-BDF4-CBBA5369538D}"/>
              </a:ext>
            </a:extLst>
          </p:cNvPr>
          <p:cNvSpPr txBox="1"/>
          <p:nvPr/>
        </p:nvSpPr>
        <p:spPr>
          <a:xfrm>
            <a:off x="587227" y="1403587"/>
            <a:ext cx="4021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Impacts by Utility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49FD8-8C21-44B9-9C1B-23548C1BEA05}"/>
              </a:ext>
            </a:extLst>
          </p:cNvPr>
          <p:cNvSpPr txBox="1"/>
          <p:nvPr/>
        </p:nvSpPr>
        <p:spPr>
          <a:xfrm>
            <a:off x="587227" y="3933331"/>
            <a:ext cx="4021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Impacts by Size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E2ACAC-4F8D-459E-A763-480D7E85535F}"/>
              </a:ext>
            </a:extLst>
          </p:cNvPr>
          <p:cNvSpPr txBox="1">
            <a:spLocks/>
          </p:cNvSpPr>
          <p:nvPr/>
        </p:nvSpPr>
        <p:spPr>
          <a:xfrm>
            <a:off x="5071785" y="1900526"/>
            <a:ext cx="3615015" cy="220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2000" b="0" i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6550" marR="0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/>
              </a:buClr>
              <a:buSzTx/>
              <a:buFont typeface="Arial"/>
              <a:buChar char="•"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508000" marR="0" indent="-1603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7493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908050" marR="0" indent="-1095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Arial" panose="020B0604020202020204" pitchFamily="34" charset="0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  <a:lvl6pPr marL="24050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8622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3194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7766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Overall state level reduction of 52 MW</a:t>
            </a:r>
          </a:p>
          <a:p>
            <a:pPr lvl="1"/>
            <a:r>
              <a:rPr 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PG&amp;E contributes 55% of impacts</a:t>
            </a:r>
          </a:p>
          <a:p>
            <a:pPr lvl="1"/>
            <a:r>
              <a:rPr 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 participant percentage impacts are low across all three utilities 1-2%</a:t>
            </a:r>
            <a:endParaRPr lang="en-US" kern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687DEE7-DC39-46CE-ACF8-8300B713E465}"/>
              </a:ext>
            </a:extLst>
          </p:cNvPr>
          <p:cNvSpPr txBox="1">
            <a:spLocks/>
          </p:cNvSpPr>
          <p:nvPr/>
        </p:nvSpPr>
        <p:spPr>
          <a:xfrm>
            <a:off x="5071785" y="4293961"/>
            <a:ext cx="3615015" cy="220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2000" b="0" i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6550" marR="0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5"/>
              </a:buClr>
              <a:buSzTx/>
              <a:buFont typeface="Arial"/>
              <a:buChar char="•"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508000" marR="0" indent="-1603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7493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908050" marR="0" indent="-1095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Arial" panose="020B0604020202020204" pitchFamily="34" charset="0"/>
              <a:buChar char="•"/>
              <a:tabLst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  <a:lvl6pPr marL="24050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8622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3194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7766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Large customers contribute more than 86% of the impacts but make up only 3% of the participants</a:t>
            </a:r>
          </a:p>
          <a:p>
            <a:pPr lvl="1"/>
            <a:r>
              <a:rPr 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Small customers essentially contribute zero </a:t>
            </a:r>
          </a:p>
        </p:txBody>
      </p:sp>
    </p:spTree>
    <p:extLst>
      <p:ext uri="{BB962C8B-B14F-4D97-AF65-F5344CB8AC3E}">
        <p14:creationId xmlns:p14="http://schemas.microsoft.com/office/powerpoint/2010/main" val="162330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576F73-1ACC-4B05-BFD4-9E89D796EB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 Post Analysis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A04E0-CA09-4412-B8A4-B9F114A8BFA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2469" y="1663488"/>
            <a:ext cx="8229600" cy="2481943"/>
          </a:xfrm>
        </p:spPr>
        <p:txBody>
          <a:bodyPr/>
          <a:lstStyle/>
          <a:p>
            <a:r>
              <a:rPr lang="en-US" dirty="0"/>
              <a:t>Notification is critical to improving participant response</a:t>
            </a:r>
          </a:p>
          <a:p>
            <a:pPr lvl="1"/>
            <a:r>
              <a:rPr lang="en-US" dirty="0"/>
              <a:t>They can’t respond to an event if they don’t know about it</a:t>
            </a:r>
          </a:p>
          <a:p>
            <a:r>
              <a:rPr lang="en-US" dirty="0"/>
              <a:t>Additional support and communication around events improves response further</a:t>
            </a:r>
          </a:p>
          <a:p>
            <a:pPr lvl="1"/>
            <a:r>
              <a:rPr lang="en-US" dirty="0"/>
              <a:t>PG&amp;E’s enhanced communication customers </a:t>
            </a:r>
            <a:r>
              <a:rPr lang="en-US"/>
              <a:t>that receive </a:t>
            </a:r>
            <a:r>
              <a:rPr lang="en-US" dirty="0"/>
              <a:t>post event feedback performed better than other customers across the board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E462D6-D69D-4CFF-B736-32514B3D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Findings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AFCFB3-1F4D-49F5-8978-770BF81F7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2863"/>
              </p:ext>
            </p:extLst>
          </p:nvPr>
        </p:nvGraphicFramePr>
        <p:xfrm>
          <a:off x="863761" y="4209540"/>
          <a:ext cx="7267015" cy="152381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249133555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444417119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732057439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947344300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304789025"/>
                    </a:ext>
                  </a:extLst>
                </a:gridCol>
                <a:gridCol w="1142507">
                  <a:extLst>
                    <a:ext uri="{9D8B030D-6E8A-4147-A177-3AD203B41FA5}">
                      <a16:colId xmlns:a16="http://schemas.microsoft.com/office/drawing/2014/main" val="2354057436"/>
                    </a:ext>
                  </a:extLst>
                </a:gridCol>
              </a:tblGrid>
              <a:tr h="199862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Type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Aggregate 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094973"/>
                  </a:ext>
                </a:extLst>
              </a:tr>
              <a:tr h="399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# Enrolled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(MW)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% Load Impact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Avg. Event Temp.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629145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Ref. Load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Load Impact</a:t>
                      </a:r>
                      <a:endParaRPr lang="en-US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31974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No Communication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26,614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0.6%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90.3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75660"/>
                  </a:ext>
                </a:extLst>
              </a:tr>
              <a:tr h="1998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Communication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145,197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2,093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47.7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2.3%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91.0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B2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154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5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 Ante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5001208"/>
          </a:xfrm>
        </p:spPr>
        <p:txBody>
          <a:bodyPr/>
          <a:lstStyle/>
          <a:p>
            <a:r>
              <a:rPr lang="en-US" dirty="0"/>
              <a:t>Despite increased enrollment from additional defaults forecasted impacts dropped dramatically from 121 MW to 40 MW</a:t>
            </a:r>
          </a:p>
          <a:p>
            <a:pPr lvl="1"/>
            <a:r>
              <a:rPr lang="en-US" dirty="0"/>
              <a:t>New RA window only includes 2 program operating hours (PG&amp;E and SDG&amp;E) while the other three hours are post event hours</a:t>
            </a:r>
          </a:p>
          <a:p>
            <a:pPr lvl="1"/>
            <a:r>
              <a:rPr lang="en-US" dirty="0"/>
              <a:t>Updated assumptions about impacts for SCE’s small and medium default customers resulted in much smaller impacts  </a:t>
            </a:r>
          </a:p>
          <a:p>
            <a:pPr lvl="2"/>
            <a:r>
              <a:rPr lang="en-US" dirty="0"/>
              <a:t>Assumptions were based on PG&amp;E’s experience which showed that the defaulted small and medium participants had low impacts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Findings</a:t>
            </a:r>
          </a:p>
        </p:txBody>
      </p:sp>
    </p:spTree>
    <p:extLst>
      <p:ext uri="{BB962C8B-B14F-4D97-AF65-F5344CB8AC3E}">
        <p14:creationId xmlns:p14="http://schemas.microsoft.com/office/powerpoint/2010/main" val="57837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Contributors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585284" y="1744751"/>
            <a:ext cx="4259766" cy="46017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r">
              <a:spcBef>
                <a:spcPts val="0"/>
              </a:spcBef>
            </a:pPr>
            <a:r>
              <a:rPr lang="en-US" sz="1400" b="1" dirty="0"/>
              <a:t>Kelly Marrin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Project Director</a:t>
            </a:r>
          </a:p>
          <a:p>
            <a:pPr algn="r">
              <a:spcBef>
                <a:spcPts val="0"/>
              </a:spcBef>
            </a:pPr>
            <a:r>
              <a:rPr lang="en-US" sz="1400" dirty="0">
                <a:hlinkClick r:id="rId2"/>
              </a:rPr>
              <a:t>kmarrin@appliedenergygroup.com</a:t>
            </a:r>
            <a:endParaRPr lang="en-US" sz="1400" dirty="0"/>
          </a:p>
          <a:p>
            <a:pPr algn="r">
              <a:spcBef>
                <a:spcPts val="0"/>
              </a:spcBef>
            </a:pPr>
            <a:endParaRPr lang="en-US" sz="1400" b="1" dirty="0"/>
          </a:p>
          <a:p>
            <a:pPr algn="r">
              <a:spcBef>
                <a:spcPts val="0"/>
              </a:spcBef>
            </a:pPr>
            <a:r>
              <a:rPr lang="en-US" sz="1400" b="1" dirty="0"/>
              <a:t>Katie Chiccarelli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Project Manager</a:t>
            </a:r>
          </a:p>
          <a:p>
            <a:pPr algn="r">
              <a:spcBef>
                <a:spcPts val="0"/>
              </a:spcBef>
            </a:pPr>
            <a:r>
              <a:rPr lang="en-US" sz="1400" dirty="0">
                <a:hlinkClick r:id="rId3"/>
              </a:rPr>
              <a:t>kchiccarelli@appliedenergygroup.com</a:t>
            </a:r>
            <a:endParaRPr lang="en-US" sz="1400" dirty="0"/>
          </a:p>
          <a:p>
            <a:pPr marL="0" indent="0" algn="r">
              <a:spcBef>
                <a:spcPts val="0"/>
              </a:spcBef>
              <a:buNone/>
            </a:pPr>
            <a:endParaRPr lang="en-US" sz="1400" b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Abigail Nguyen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Analysis Lead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>
                <a:hlinkClick r:id="rId4"/>
              </a:rPr>
              <a:t>anguyen@appliedenergygroup.com</a:t>
            </a:r>
            <a:r>
              <a:rPr lang="en-US" sz="1400" dirty="0"/>
              <a:t> </a:t>
            </a:r>
          </a:p>
          <a:p>
            <a:pPr marL="0" indent="0" algn="r">
              <a:spcBef>
                <a:spcPts val="0"/>
              </a:spcBef>
              <a:buNone/>
            </a:pPr>
            <a:endParaRPr lang="en-US" sz="1400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Anthony Duer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Senior Analyst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>
                <a:hlinkClick r:id="rId5"/>
              </a:rPr>
              <a:t>aduer@appliedenergygroup.com</a:t>
            </a:r>
            <a:endParaRPr lang="en-US" sz="1400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b="1" dirty="0"/>
              <a:t> </a:t>
            </a:r>
          </a:p>
          <a:p>
            <a:pPr algn="r">
              <a:spcBef>
                <a:spcPts val="0"/>
              </a:spcBef>
            </a:pPr>
            <a:endParaRPr lang="en-US" sz="1400" b="1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400" dirty="0"/>
              <a:t> </a:t>
            </a:r>
          </a:p>
          <a:p>
            <a:pPr marL="0" indent="0" algn="r">
              <a:buNone/>
            </a:pPr>
            <a:endParaRPr lang="en-US" sz="1400" dirty="0"/>
          </a:p>
          <a:p>
            <a:pPr marL="0" indent="0" algn="r">
              <a:buNone/>
            </a:pPr>
            <a:endParaRPr lang="en-US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9500" y="1744751"/>
            <a:ext cx="3418609" cy="357868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78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800" b="0" i="0" baseline="0">
                <a:ln>
                  <a:noFill/>
                </a:ln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336550" marR="0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C6C6C"/>
              </a:buClr>
              <a:buSzTx/>
              <a:buFont typeface="Wingdings" panose="05000000000000000000" pitchFamily="2" charset="2"/>
              <a:buChar char="§"/>
              <a:tabLst/>
              <a:defRPr sz="1600" b="0">
                <a:solidFill>
                  <a:srgbClr val="4F4F4F"/>
                </a:solidFill>
                <a:latin typeface="+mn-lt"/>
              </a:defRPr>
            </a:lvl2pPr>
            <a:lvl3pPr marL="508000" marR="0" indent="-1603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 sz="1400" baseline="0">
                <a:solidFill>
                  <a:srgbClr val="4F4F4F"/>
                </a:solidFill>
                <a:latin typeface="+mn-lt"/>
              </a:defRPr>
            </a:lvl3pPr>
            <a:lvl4pPr marL="749300" marR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200" baseline="0">
                <a:solidFill>
                  <a:srgbClr val="4F4F4F"/>
                </a:solidFill>
                <a:latin typeface="+mn-lt"/>
              </a:defRPr>
            </a:lvl4pPr>
            <a:lvl5pPr marL="908050" marR="0" indent="-1095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100" baseline="0">
                <a:solidFill>
                  <a:srgbClr val="4F4F4F"/>
                </a:solidFill>
                <a:latin typeface="+mn-lt"/>
              </a:defRPr>
            </a:lvl5pPr>
            <a:lvl6pPr marL="24050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8622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3194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776663" indent="-233363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400" b="1" kern="0" dirty="0"/>
              <a:t>Gil Wong, PG&amp;E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Overall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6"/>
              </a:rPr>
              <a:t>GxWf@pge.com</a:t>
            </a:r>
            <a:r>
              <a:rPr lang="en-US" sz="1400" kern="0" dirty="0"/>
              <a:t> </a:t>
            </a:r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r>
              <a:rPr lang="en-US" sz="1400" b="1" kern="0" dirty="0"/>
              <a:t>Lizzette Garcia-Rodriguez, SDG&amp;E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SDG&amp;E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7"/>
              </a:rPr>
              <a:t>LGarcia-Rodriguez@semprautilities.com</a:t>
            </a: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r>
              <a:rPr lang="en-US" sz="1400" b="1" kern="0" dirty="0"/>
              <a:t>Edward Lovelace, SCE</a:t>
            </a:r>
          </a:p>
          <a:p>
            <a:pPr marL="0" indent="0">
              <a:buFont typeface="Arial"/>
              <a:buNone/>
            </a:pPr>
            <a:r>
              <a:rPr lang="en-US" sz="1400" kern="0" dirty="0"/>
              <a:t>SCE Project Manager</a:t>
            </a:r>
          </a:p>
          <a:p>
            <a:pPr marL="0" indent="0">
              <a:buFont typeface="Arial"/>
              <a:buNone/>
            </a:pPr>
            <a:r>
              <a:rPr lang="en-US" sz="1400" kern="0" dirty="0">
                <a:hlinkClick r:id="rId8"/>
              </a:rPr>
              <a:t>Edward.Lovelace@sce.com</a:t>
            </a:r>
            <a:r>
              <a:rPr lang="en-US" sz="1400" kern="0" dirty="0"/>
              <a:t> </a:t>
            </a:r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  <a:p>
            <a:pPr marL="0" indent="0">
              <a:buFont typeface="Arial"/>
              <a:buNone/>
            </a:pPr>
            <a:endParaRPr lang="en-US" sz="14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1117072" y="1333461"/>
            <a:ext cx="3106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+mn-lt"/>
              </a:rPr>
              <a:t>IOU Contributors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8168" y="1333461"/>
            <a:ext cx="3106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u="sng" dirty="0">
                <a:latin typeface="+mn-lt"/>
              </a:rPr>
              <a:t>AEG Contributors</a:t>
            </a:r>
          </a:p>
        </p:txBody>
      </p:sp>
    </p:spTree>
    <p:extLst>
      <p:ext uri="{BB962C8B-B14F-4D97-AF65-F5344CB8AC3E}">
        <p14:creationId xmlns:p14="http://schemas.microsoft.com/office/powerpoint/2010/main" val="9383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0C99-68F9-4923-8C0A-B5C5438C3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2EC31-0A58-40D5-A144-E67B69FD9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8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5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Critical Peak Pricing / Peak Day 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534339"/>
            <a:ext cx="8229600" cy="4902200"/>
          </a:xfrm>
        </p:spPr>
        <p:txBody>
          <a:bodyPr>
            <a:normAutofit/>
          </a:bodyPr>
          <a:lstStyle/>
          <a:p>
            <a:pPr lvl="1"/>
            <a:r>
              <a:rPr lang="en-US" altLang="en-US" sz="2000" b="1" dirty="0">
                <a:solidFill>
                  <a:srgbClr val="1A1D5D"/>
                </a:solidFill>
              </a:rPr>
              <a:t>Program Basics:</a:t>
            </a:r>
            <a:r>
              <a:rPr lang="en-US" altLang="en-US" sz="2000" dirty="0">
                <a:solidFill>
                  <a:srgbClr val="1A1D5D"/>
                </a:solidFill>
              </a:rPr>
              <a:t> </a:t>
            </a:r>
          </a:p>
          <a:p>
            <a:pPr lvl="2"/>
            <a:r>
              <a:rPr lang="en-US" altLang="en-US" sz="1800" dirty="0"/>
              <a:t>Non-Residential customers only</a:t>
            </a:r>
          </a:p>
          <a:p>
            <a:pPr lvl="2"/>
            <a:r>
              <a:rPr lang="en-US" altLang="en-US" sz="1800" dirty="0"/>
              <a:t>Statewide price responsive DR program</a:t>
            </a:r>
          </a:p>
          <a:p>
            <a:pPr lvl="2"/>
            <a:r>
              <a:rPr lang="en-US" altLang="en-US" sz="1800" dirty="0"/>
              <a:t>Customers experience an increase in price (above existing on-peak price) during events</a:t>
            </a:r>
          </a:p>
          <a:p>
            <a:pPr lvl="2"/>
            <a:r>
              <a:rPr lang="en-US" altLang="en-US" sz="1800" dirty="0"/>
              <a:t>Operates year-round</a:t>
            </a:r>
          </a:p>
          <a:p>
            <a:pPr lvl="1"/>
            <a:r>
              <a:rPr lang="en-US" altLang="en-US" sz="2000" b="1" dirty="0">
                <a:solidFill>
                  <a:srgbClr val="1A1D5D"/>
                </a:solidFill>
              </a:rPr>
              <a:t>Events:</a:t>
            </a:r>
          </a:p>
          <a:p>
            <a:pPr lvl="2"/>
            <a:r>
              <a:rPr lang="en-US" altLang="en-US" sz="1800" dirty="0"/>
              <a:t>Event hours are 2-6 PM</a:t>
            </a:r>
          </a:p>
          <a:p>
            <a:pPr lvl="2"/>
            <a:r>
              <a:rPr lang="en-US" altLang="en-US" sz="1800" dirty="0"/>
              <a:t>Number of events per year varies</a:t>
            </a:r>
          </a:p>
          <a:p>
            <a:pPr lvl="3"/>
            <a:r>
              <a:rPr lang="en-US" altLang="en-US" sz="1600" dirty="0"/>
              <a:t>PG&amp;E 9 to 15</a:t>
            </a:r>
          </a:p>
          <a:p>
            <a:pPr lvl="3"/>
            <a:r>
              <a:rPr lang="en-US" altLang="en-US" sz="1600" dirty="0"/>
              <a:t>SCE 12</a:t>
            </a:r>
          </a:p>
          <a:p>
            <a:pPr lvl="3"/>
            <a:r>
              <a:rPr lang="en-US" altLang="en-US" sz="1600" dirty="0"/>
              <a:t>SDG&amp;E maximum of 18</a:t>
            </a:r>
          </a:p>
          <a:p>
            <a:pPr lvl="2"/>
            <a:r>
              <a:rPr lang="en-US" altLang="en-US" sz="1800" dirty="0"/>
              <a:t>Customers are notified on a day ahead basis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</p:spTree>
    <p:extLst>
      <p:ext uri="{BB962C8B-B14F-4D97-AF65-F5344CB8AC3E}">
        <p14:creationId xmlns:p14="http://schemas.microsoft.com/office/powerpoint/2010/main" val="247638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Program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PG&amp;E:</a:t>
            </a:r>
          </a:p>
          <a:p>
            <a:pPr lvl="2"/>
            <a:r>
              <a:rPr lang="en-US" altLang="en-US" dirty="0"/>
              <a:t>Defaults are on hold until TOU period transition change is implemented in November 2020.</a:t>
            </a:r>
          </a:p>
          <a:p>
            <a:pPr lvl="2"/>
            <a:r>
              <a:rPr lang="en-US" altLang="en-US" dirty="0"/>
              <a:t>46,000 customers unenrolled as they transitioned to CCA</a:t>
            </a:r>
          </a:p>
          <a:p>
            <a:pPr lvl="1"/>
            <a:r>
              <a:rPr lang="en-US" altLang="en-US" dirty="0"/>
              <a:t>SCE:</a:t>
            </a:r>
          </a:p>
          <a:p>
            <a:pPr lvl="2"/>
            <a:r>
              <a:rPr lang="en-US" altLang="en-US" dirty="0"/>
              <a:t>No key changes in 2018</a:t>
            </a:r>
          </a:p>
          <a:p>
            <a:pPr lvl="2"/>
            <a:r>
              <a:rPr lang="en-US" altLang="en-US" dirty="0"/>
              <a:t>2019 begins the default of customers with demands below 200 kW and large Ag and Pump customers</a:t>
            </a:r>
          </a:p>
          <a:p>
            <a:pPr lvl="2"/>
            <a:r>
              <a:rPr lang="en-US" altLang="en-US" dirty="0"/>
              <a:t>Event window changed to 4-9 PM effective March 1, 2019</a:t>
            </a:r>
          </a:p>
          <a:p>
            <a:pPr lvl="2"/>
            <a:r>
              <a:rPr lang="en-US" altLang="en-US" dirty="0"/>
              <a:t>Capacity Reservation Level (CRL) and CPP-lite options are no longer available</a:t>
            </a:r>
          </a:p>
          <a:p>
            <a:pPr lvl="1"/>
            <a:r>
              <a:rPr lang="en-US" altLang="en-US" dirty="0"/>
              <a:t>SDG&amp;E:</a:t>
            </a:r>
          </a:p>
          <a:p>
            <a:pPr lvl="2"/>
            <a:r>
              <a:rPr lang="en-US" altLang="en-US" dirty="0"/>
              <a:t>New TOU periods established</a:t>
            </a:r>
          </a:p>
          <a:p>
            <a:pPr lvl="3"/>
            <a:r>
              <a:rPr lang="en-US" altLang="en-US" dirty="0"/>
              <a:t>CPP event window moved from 11 – 6 PM to 2 – 6 PM</a:t>
            </a:r>
          </a:p>
          <a:p>
            <a:pPr lvl="3"/>
            <a:r>
              <a:rPr lang="en-US" altLang="en-US" dirty="0"/>
              <a:t>Underlying TOU on-peak period is 4 – 9 PM</a:t>
            </a:r>
          </a:p>
          <a:p>
            <a:pPr lvl="2"/>
            <a:r>
              <a:rPr lang="en-US" altLang="en-US" dirty="0"/>
              <a:t>Commission approved time periods for grandfathered TOU rates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</p:spTree>
    <p:extLst>
      <p:ext uri="{BB962C8B-B14F-4D97-AF65-F5344CB8AC3E}">
        <p14:creationId xmlns:p14="http://schemas.microsoft.com/office/powerpoint/2010/main" val="39389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2018 Participation, Typical Event Day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D289AB-BA93-4961-8A3E-50F5AFAB2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22895"/>
              </p:ext>
            </p:extLst>
          </p:nvPr>
        </p:nvGraphicFramePr>
        <p:xfrm>
          <a:off x="783771" y="1463886"/>
          <a:ext cx="7223760" cy="12192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264600487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97243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87121260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745298874"/>
                    </a:ext>
                  </a:extLst>
                </a:gridCol>
              </a:tblGrid>
              <a:tr h="1676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Participation by Size</a:t>
                      </a:r>
                      <a:endParaRPr lang="en-US" sz="1400" b="0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PG&amp;E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SCE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SDG&amp;E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8108770"/>
                  </a:ext>
                </a:extLst>
              </a:tr>
              <a:tr h="1676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Small &lt; 20 kW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119,004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106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080171"/>
                  </a:ext>
                </a:extLst>
              </a:tr>
              <a:tr h="1676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Medium 20 ≤ x &lt; 200 kW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34,014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659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12,854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464429"/>
                  </a:ext>
                </a:extLst>
              </a:tr>
              <a:tr h="1676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Large ≥ 200 kW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1,712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2,251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900" spc="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1,211</a:t>
                      </a:r>
                      <a:endParaRPr lang="en-US" sz="1400" b="0" kern="900" spc="2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6172304"/>
                  </a:ext>
                </a:extLst>
              </a:tr>
              <a:tr h="1676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Total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154,731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3,016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 kern="900" spc="2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14,065</a:t>
                      </a:r>
                      <a:endParaRPr lang="en-US" sz="1400" b="1" kern="900" spc="2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77158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F38895-529A-4B2D-8949-8E292AED1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07632"/>
              </p:ext>
            </p:extLst>
          </p:nvPr>
        </p:nvGraphicFramePr>
        <p:xfrm>
          <a:off x="783771" y="2978572"/>
          <a:ext cx="7223760" cy="3374538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36164827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66541095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753866597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037178273"/>
                    </a:ext>
                  </a:extLst>
                </a:gridCol>
              </a:tblGrid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Participation by Industry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PG&amp;E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SCE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SDG&amp;E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3938424017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 Agriculture, Mining &amp; Construction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6,031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76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366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4016146267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2. Manufacturing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5,043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694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1,053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3598076504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3. Wholesale, Transport, Other Utilities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17,218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512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893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3545519415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4. Retail Stores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13,018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269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1,987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3077103074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5. Offices, Hotels, Finance, Services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46,968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823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7,005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1544132802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6. Schools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3,371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281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749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270772372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7. Institutional/Government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24,757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261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1,885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1753759630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8. Other/Unknown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38,324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99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128</a:t>
                      </a:r>
                      <a:endParaRPr lang="en-US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28136940"/>
                  </a:ext>
                </a:extLst>
              </a:tr>
              <a:tr h="320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Total</a:t>
                      </a: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154,731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3,016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dec"/>
                        </a:tabLs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14,065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470" marR="68470" marT="0" marB="0"/>
                </a:tc>
                <a:extLst>
                  <a:ext uri="{0D108BD9-81ED-4DB2-BD59-A6C34878D82A}">
                    <a16:rowId xmlns:a16="http://schemas.microsoft.com/office/drawing/2014/main" val="3911352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05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AF7577-2035-4DBB-BA58-A31D4AC060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 Around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241A-76C4-4D62-8E29-5AA9C168565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7200" y="1371600"/>
            <a:ext cx="8229600" cy="2057400"/>
          </a:xfrm>
        </p:spPr>
        <p:txBody>
          <a:bodyPr/>
          <a:lstStyle/>
          <a:p>
            <a:r>
              <a:rPr lang="en-US" dirty="0"/>
              <a:t>Not all the participants were aware of events</a:t>
            </a:r>
          </a:p>
          <a:p>
            <a:pPr lvl="1"/>
            <a:r>
              <a:rPr lang="en-US" dirty="0"/>
              <a:t>SCE and SDG&amp;E provide day ahead notification to customers with contact information</a:t>
            </a:r>
          </a:p>
          <a:p>
            <a:pPr lvl="1"/>
            <a:r>
              <a:rPr lang="en-US" dirty="0"/>
              <a:t>PG&amp;E provides day ahead notification, and an enhanced level of support which included post event feedback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7540A3-D7FD-4E68-BF2F-9AFDDBE8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Description</a:t>
            </a:r>
          </a:p>
        </p:txBody>
      </p:sp>
    </p:spTree>
    <p:extLst>
      <p:ext uri="{BB962C8B-B14F-4D97-AF65-F5344CB8AC3E}">
        <p14:creationId xmlns:p14="http://schemas.microsoft.com/office/powerpoint/2010/main" val="154357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0C99-68F9-4923-8C0A-B5C5438C3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2EC31-0A58-40D5-A144-E67B69FD9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6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en-US" dirty="0"/>
              <a:t>Regression analysis is about identifying and estimating statistical relationships between variables.</a:t>
            </a:r>
          </a:p>
          <a:p>
            <a:pPr marL="274320"/>
            <a:r>
              <a:rPr lang="en-US" dirty="0"/>
              <a:t>Regression analysis studies the dependence of one variable, </a:t>
            </a:r>
            <a:r>
              <a:rPr lang="en-US" i="1" dirty="0"/>
              <a:t>the dependent variable</a:t>
            </a:r>
            <a:r>
              <a:rPr lang="en-US" dirty="0"/>
              <a:t>, on one or more other variables, </a:t>
            </a:r>
            <a:r>
              <a:rPr lang="en-US" i="1" dirty="0"/>
              <a:t>the explanatory variables</a:t>
            </a:r>
            <a:r>
              <a:rPr lang="en-US" dirty="0"/>
              <a:t>, with a goal of estimating and/or predicting the mean of the former in terms of the known values of the latter.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r>
              <a:rPr lang="en-US" dirty="0">
                <a:ea typeface="ＭＳ Ｐゴシック" pitchFamily="34" charset="-128"/>
              </a:rPr>
              <a:t>		Y</a:t>
            </a:r>
            <a:r>
              <a:rPr lang="en-US" sz="1800" baseline="-25000" dirty="0">
                <a:ea typeface="ＭＳ Ｐゴシック" pitchFamily="34" charset="-128"/>
              </a:rPr>
              <a:t>it</a:t>
            </a:r>
            <a:r>
              <a:rPr lang="en-US" dirty="0">
                <a:ea typeface="ＭＳ Ｐゴシック" pitchFamily="34" charset="-128"/>
              </a:rPr>
              <a:t> = β</a:t>
            </a:r>
            <a:r>
              <a:rPr lang="en-US" sz="1800" baseline="-25000" dirty="0">
                <a:ea typeface="ＭＳ Ｐゴシック" pitchFamily="34" charset="-128"/>
              </a:rPr>
              <a:t>0</a:t>
            </a:r>
            <a:r>
              <a:rPr lang="en-US" dirty="0">
                <a:ea typeface="ＭＳ Ｐゴシック" pitchFamily="34" charset="-128"/>
              </a:rPr>
              <a:t> + β</a:t>
            </a:r>
            <a:r>
              <a:rPr lang="en-US" sz="1800" baseline="-25000" dirty="0">
                <a:ea typeface="ＭＳ Ｐゴシック" pitchFamily="34" charset="-128"/>
              </a:rPr>
              <a:t>1 </a:t>
            </a:r>
            <a:r>
              <a:rPr lang="en-US" sz="1800" dirty="0" err="1">
                <a:ea typeface="ＭＳ Ｐゴシック" pitchFamily="34" charset="-128"/>
              </a:rPr>
              <a:t>x</a:t>
            </a:r>
            <a:r>
              <a:rPr lang="en-US" sz="1800" baseline="-25000" dirty="0" err="1">
                <a:ea typeface="ＭＳ Ｐゴシック" pitchFamily="34" charset="-128"/>
              </a:rPr>
              <a:t>it</a:t>
            </a:r>
            <a:r>
              <a:rPr lang="en-US" dirty="0">
                <a:ea typeface="ＭＳ Ｐゴシック" pitchFamily="34" charset="-128"/>
              </a:rPr>
              <a:t> + . . . . β</a:t>
            </a:r>
            <a:r>
              <a:rPr lang="en-US" sz="1800" baseline="-25000" dirty="0">
                <a:ea typeface="ＭＳ Ｐゴシック" pitchFamily="34" charset="-128"/>
              </a:rPr>
              <a:t>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x</a:t>
            </a:r>
            <a:r>
              <a:rPr lang="en-US" baseline="-25000" dirty="0" err="1">
                <a:ea typeface="ＭＳ Ｐゴシック" pitchFamily="34" charset="-128"/>
              </a:rPr>
              <a:t>it</a:t>
            </a:r>
            <a:r>
              <a:rPr lang="en-US" dirty="0">
                <a:ea typeface="ＭＳ Ｐゴシック" pitchFamily="34" charset="-128"/>
              </a:rPr>
              <a:t> + </a:t>
            </a:r>
            <a:r>
              <a:rPr lang="en-US" dirty="0">
                <a:ea typeface="ＭＳ Ｐゴシック" pitchFamily="34" charset="-128"/>
                <a:sym typeface="Symbol" pitchFamily="18" charset="2"/>
              </a:rPr>
              <a:t></a:t>
            </a:r>
            <a:r>
              <a:rPr lang="en-US" sz="1800" baseline="-25000" dirty="0">
                <a:ea typeface="ＭＳ Ｐゴシック" pitchFamily="34" charset="-128"/>
              </a:rPr>
              <a:t>I</a:t>
            </a:r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 use regression models to estimate the counter-factual – what would have happened in absence of an event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model uses information from non-event days to predict how much energy customers would have used in absence of an event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Regression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262300"/>
            <a:ext cx="6667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/>
              <a:t>1 </a:t>
            </a:r>
            <a:r>
              <a:rPr lang="en-US" sz="1200" dirty="0"/>
              <a:t>Gujarati, D., Basic Econometrics, p.18,  McGraw-Hill, 2003.</a:t>
            </a:r>
          </a:p>
        </p:txBody>
      </p:sp>
    </p:spTree>
    <p:extLst>
      <p:ext uri="{BB962C8B-B14F-4D97-AF65-F5344CB8AC3E}">
        <p14:creationId xmlns:p14="http://schemas.microsoft.com/office/powerpoint/2010/main" val="316804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nerNOC 2013 PPT template">
  <a:themeElements>
    <a:clrScheme name="AEG New 2017 Colors">
      <a:dk1>
        <a:sysClr val="windowText" lastClr="000000"/>
      </a:dk1>
      <a:lt1>
        <a:sysClr val="window" lastClr="FFFFFF"/>
      </a:lt1>
      <a:dk2>
        <a:srgbClr val="1C1D4D"/>
      </a:dk2>
      <a:lt2>
        <a:srgbClr val="E6E7E8"/>
      </a:lt2>
      <a:accent1>
        <a:srgbClr val="348490"/>
      </a:accent1>
      <a:accent2>
        <a:srgbClr val="00376C"/>
      </a:accent2>
      <a:accent3>
        <a:srgbClr val="990000"/>
      </a:accent3>
      <a:accent4>
        <a:srgbClr val="FFCC66"/>
      </a:accent4>
      <a:accent5>
        <a:srgbClr val="FF7F00"/>
      </a:accent5>
      <a:accent6>
        <a:srgbClr val="A5C0B8"/>
      </a:accent6>
      <a:hlink>
        <a:srgbClr val="348490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0C3A72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417B"/>
        </a:dk1>
        <a:lt1>
          <a:srgbClr val="FFFFFF"/>
        </a:lt1>
        <a:dk2>
          <a:srgbClr val="336695"/>
        </a:dk2>
        <a:lt2>
          <a:srgbClr val="000000"/>
        </a:lt2>
        <a:accent1>
          <a:srgbClr val="668CB0"/>
        </a:accent1>
        <a:accent2>
          <a:srgbClr val="99B1C9"/>
        </a:accent2>
        <a:accent3>
          <a:srgbClr val="FFFFFF"/>
        </a:accent3>
        <a:accent4>
          <a:srgbClr val="003668"/>
        </a:accent4>
        <a:accent5>
          <a:srgbClr val="B8C5D4"/>
        </a:accent5>
        <a:accent6>
          <a:srgbClr val="8AA0B6"/>
        </a:accent6>
        <a:hlink>
          <a:srgbClr val="ED1C24"/>
        </a:hlink>
        <a:folHlink>
          <a:srgbClr val="62BB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AEG Colorful">
      <a:dk1>
        <a:sysClr val="windowText" lastClr="000000"/>
      </a:dk1>
      <a:lt1>
        <a:sysClr val="window" lastClr="FFFFFF"/>
      </a:lt1>
      <a:dk2>
        <a:srgbClr val="1A1D5D"/>
      </a:dk2>
      <a:lt2>
        <a:srgbClr val="CEDBE6"/>
      </a:lt2>
      <a:accent1>
        <a:srgbClr val="6699FF"/>
      </a:accent1>
      <a:accent2>
        <a:srgbClr val="1A1D5D"/>
      </a:accent2>
      <a:accent3>
        <a:srgbClr val="990000"/>
      </a:accent3>
      <a:accent4>
        <a:srgbClr val="FFCC66"/>
      </a:accent4>
      <a:accent5>
        <a:srgbClr val="FFA365"/>
      </a:accent5>
      <a:accent6>
        <a:srgbClr val="243748"/>
      </a:accent6>
      <a:hlink>
        <a:srgbClr val="1A1D5D"/>
      </a:hlink>
      <a:folHlink>
        <a:srgbClr val="8488DC"/>
      </a:folHlink>
    </a:clrScheme>
    <a:fontScheme name="AEG Potential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282CCFDE47494D99663ABDDBFEB133" ma:contentTypeVersion="0" ma:contentTypeDescription="Create a new document." ma:contentTypeScope="" ma:versionID="bf06cf68ff67406e16d0ede4c05173b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8967668-73E4-48C0-ABCB-5A59DD0C38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BE0064-B302-42E7-89F0-08A566CA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B75DB39-5F35-4E8A-892C-B586A2A999E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EnerNOC 2013 PPT template</Template>
  <TotalTime>49992</TotalTime>
  <Words>2228</Words>
  <Application>Microsoft Office PowerPoint</Application>
  <PresentationFormat>On-screen Show (4:3)</PresentationFormat>
  <Paragraphs>748</Paragraphs>
  <Slides>30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Segoe UI Semilight</vt:lpstr>
      <vt:lpstr>Wingdings</vt:lpstr>
      <vt:lpstr>EnerNOC 2013 PPT template</vt:lpstr>
      <vt:lpstr>Load impact evaluation of Non-Residential Critical Peak and Peak day Pricing </vt:lpstr>
      <vt:lpstr>Agenda</vt:lpstr>
      <vt:lpstr>Program Description</vt:lpstr>
      <vt:lpstr>Program Description</vt:lpstr>
      <vt:lpstr>Program Description</vt:lpstr>
      <vt:lpstr>Program Description</vt:lpstr>
      <vt:lpstr>Program Description</vt:lpstr>
      <vt:lpstr>Methodology</vt:lpstr>
      <vt:lpstr>Introduction to Regression</vt:lpstr>
      <vt:lpstr>Estimating Impacts</vt:lpstr>
      <vt:lpstr>Subgroup level modeling approach</vt:lpstr>
      <vt:lpstr>Subgroup level Regression Approach</vt:lpstr>
      <vt:lpstr>Subgroup level Regression Approach</vt:lpstr>
      <vt:lpstr>Ex-Post Impacts</vt:lpstr>
      <vt:lpstr>Ex Post impacts</vt:lpstr>
      <vt:lpstr>Ex Post impacts – PG&amp;E</vt:lpstr>
      <vt:lpstr>Ex Post impacts – SCE</vt:lpstr>
      <vt:lpstr>Ex Post impacts – SDG&amp;E</vt:lpstr>
      <vt:lpstr>Ex-Post Impacts </vt:lpstr>
      <vt:lpstr>Ex Post Impacts</vt:lpstr>
      <vt:lpstr>Ex Post Impacts</vt:lpstr>
      <vt:lpstr>Ex-Ante Impacts</vt:lpstr>
      <vt:lpstr>Ex Ante Impacts</vt:lpstr>
      <vt:lpstr>Ex Ante Impacts</vt:lpstr>
      <vt:lpstr>Ex Ante Impacts</vt:lpstr>
      <vt:lpstr>Key Findings</vt:lpstr>
      <vt:lpstr>Key Findings </vt:lpstr>
      <vt:lpstr>Key Findings</vt:lpstr>
      <vt:lpstr>Project Contributors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AEG presentation</dc:title>
  <dc:creator>David Costenaro</dc:creator>
  <cp:lastModifiedBy>Marrin, Kelly</cp:lastModifiedBy>
  <cp:revision>1545</cp:revision>
  <cp:lastPrinted>2014-04-22T15:19:33Z</cp:lastPrinted>
  <dcterms:created xsi:type="dcterms:W3CDTF">2013-02-20T16:13:02Z</dcterms:created>
  <dcterms:modified xsi:type="dcterms:W3CDTF">2019-04-23T15:00:06Z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0x01010043282CCFDE47494D99663ABDDBFEB133</vt:lpwstr>
  </property>
</Properties>
</file>