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4"/>
    <p:sldMasterId id="2147483668" r:id="rId5"/>
    <p:sldMasterId id="2147483685" r:id="rId6"/>
    <p:sldMasterId id="2147483701" r:id="rId7"/>
  </p:sldMasterIdLst>
  <p:notesMasterIdLst>
    <p:notesMasterId r:id="rId48"/>
  </p:notesMasterIdLst>
  <p:handoutMasterIdLst>
    <p:handoutMasterId r:id="rId49"/>
  </p:handoutMasterIdLst>
  <p:sldIdLst>
    <p:sldId id="257" r:id="rId8"/>
    <p:sldId id="288" r:id="rId9"/>
    <p:sldId id="286" r:id="rId10"/>
    <p:sldId id="305" r:id="rId11"/>
    <p:sldId id="295" r:id="rId12"/>
    <p:sldId id="307" r:id="rId13"/>
    <p:sldId id="312" r:id="rId14"/>
    <p:sldId id="272" r:id="rId15"/>
    <p:sldId id="321" r:id="rId16"/>
    <p:sldId id="306" r:id="rId17"/>
    <p:sldId id="308" r:id="rId18"/>
    <p:sldId id="313" r:id="rId19"/>
    <p:sldId id="314" r:id="rId20"/>
    <p:sldId id="309" r:id="rId21"/>
    <p:sldId id="315" r:id="rId22"/>
    <p:sldId id="316" r:id="rId23"/>
    <p:sldId id="317" r:id="rId24"/>
    <p:sldId id="318" r:id="rId25"/>
    <p:sldId id="337" r:id="rId26"/>
    <p:sldId id="336" r:id="rId27"/>
    <p:sldId id="335" r:id="rId28"/>
    <p:sldId id="329" r:id="rId29"/>
    <p:sldId id="338" r:id="rId30"/>
    <p:sldId id="319" r:id="rId31"/>
    <p:sldId id="311" r:id="rId32"/>
    <p:sldId id="339" r:id="rId33"/>
    <p:sldId id="334" r:id="rId34"/>
    <p:sldId id="323" r:id="rId35"/>
    <p:sldId id="320" r:id="rId36"/>
    <p:sldId id="322" r:id="rId37"/>
    <p:sldId id="310" r:id="rId38"/>
    <p:sldId id="333" r:id="rId39"/>
    <p:sldId id="330" r:id="rId40"/>
    <p:sldId id="331" r:id="rId41"/>
    <p:sldId id="332" r:id="rId42"/>
    <p:sldId id="280" r:id="rId43"/>
    <p:sldId id="300" r:id="rId44"/>
    <p:sldId id="290" r:id="rId45"/>
    <p:sldId id="325" r:id="rId46"/>
    <p:sldId id="263" r:id="rId47"/>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guide id="3" orient="horz" pos="162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ege, Amy" initials="BA" lastIdx="3" clrIdx="0">
    <p:extLst>
      <p:ext uri="{19B8F6BF-5375-455C-9EA6-DF929625EA0E}">
        <p15:presenceInfo xmlns:p15="http://schemas.microsoft.com/office/powerpoint/2012/main" userId="S::abuege@itron.com::1995fb8f-83ce-498c-b912-9dca3627db84" providerId="AD"/>
      </p:ext>
    </p:extLst>
  </p:cmAuthor>
  <p:cmAuthor id="2" name="Marin, William" initials="MW" lastIdx="9" clrIdx="1">
    <p:extLst>
      <p:ext uri="{19B8F6BF-5375-455C-9EA6-DF929625EA0E}">
        <p15:presenceInfo xmlns:p15="http://schemas.microsoft.com/office/powerpoint/2012/main" userId="S::wmarin@itron.com::fc891f8b-030e-4629-94ef-017ee313836f" providerId="AD"/>
      </p:ext>
    </p:extLst>
  </p:cmAuthor>
  <p:cmAuthor id="3" name="Amy" initials="A" lastIdx="5" clrIdx="2">
    <p:extLst>
      <p:ext uri="{19B8F6BF-5375-455C-9EA6-DF929625EA0E}">
        <p15:presenceInfo xmlns:p15="http://schemas.microsoft.com/office/powerpoint/2012/main" userId="a398a2f39101e5ea" providerId="Windows Live"/>
      </p:ext>
    </p:extLst>
  </p:cmAuthor>
  <p:cmAuthor id="4" name="Erin Allingham" initials="EA" lastIdx="2" clrIdx="3">
    <p:extLst>
      <p:ext uri="{19B8F6BF-5375-455C-9EA6-DF929625EA0E}">
        <p15:presenceInfo xmlns:p15="http://schemas.microsoft.com/office/powerpoint/2012/main" userId="S::eallingham@illumeadvising.com::90d4271b-124f-456d-8dea-39ed93e163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E"/>
    <a:srgbClr val="141313"/>
    <a:srgbClr val="004B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28" autoAdjust="0"/>
    <p:restoredTop sz="86114" autoAdjust="0"/>
  </p:normalViewPr>
  <p:slideViewPr>
    <p:cSldViewPr snapToGrid="0" snapToObjects="1">
      <p:cViewPr varScale="1">
        <p:scale>
          <a:sx n="125" d="100"/>
          <a:sy n="125" d="100"/>
        </p:scale>
        <p:origin x="780" y="96"/>
      </p:cViewPr>
      <p:guideLst>
        <p:guide orient="horz" pos="1622"/>
        <p:guide pos="2880"/>
        <p:guide orient="horz" pos="1621"/>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99EFEE-B292-E74B-981B-B23D2AD39760}" type="datetimeFigureOut">
              <a:rPr lang="en-US" smtClean="0"/>
              <a:t>6/3/2020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184DF7-25F6-0A42-A4D4-D205DCAA6AFC}" type="slidenum">
              <a:rPr lang="en-US" smtClean="0"/>
              <a:t>‹#›</a:t>
            </a:fld>
            <a:endParaRPr lang="en-US" dirty="0"/>
          </a:p>
        </p:txBody>
      </p:sp>
    </p:spTree>
    <p:extLst>
      <p:ext uri="{BB962C8B-B14F-4D97-AF65-F5344CB8AC3E}">
        <p14:creationId xmlns:p14="http://schemas.microsoft.com/office/powerpoint/2010/main" val="21501293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5FCF4D-F821-844F-890B-C58A3620C05D}" type="datetimeFigureOut">
              <a:rPr lang="en-US" smtClean="0"/>
              <a:t>6/3/2020</a:t>
            </a:fld>
            <a:endParaRPr lang="en-US" dirty="0"/>
          </a:p>
        </p:txBody>
      </p:sp>
      <p:sp>
        <p:nvSpPr>
          <p:cNvPr id="4" name="Slide Image Placeholder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B49440-6EF9-3046-8EE8-0B071F0790B4}" type="slidenum">
              <a:rPr lang="en-US" smtClean="0"/>
              <a:t>‹#›</a:t>
            </a:fld>
            <a:endParaRPr lang="en-US" dirty="0"/>
          </a:p>
        </p:txBody>
      </p:sp>
    </p:spTree>
    <p:extLst>
      <p:ext uri="{BB962C8B-B14F-4D97-AF65-F5344CB8AC3E}">
        <p14:creationId xmlns:p14="http://schemas.microsoft.com/office/powerpoint/2010/main" val="31008367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COVER</a:t>
            </a:r>
            <a:r>
              <a:rPr lang="en-US" baseline="0" dirty="0"/>
              <a:t> PAGE OFFERS THE OPTION TO ADD IMAGERY</a:t>
            </a:r>
            <a:endParaRPr lang="en-US" dirty="0"/>
          </a:p>
        </p:txBody>
      </p:sp>
      <p:sp>
        <p:nvSpPr>
          <p:cNvPr id="4" name="Slide Number Placeholder 3"/>
          <p:cNvSpPr>
            <a:spLocks noGrp="1"/>
          </p:cNvSpPr>
          <p:nvPr>
            <p:ph type="sldNum" sz="quarter" idx="10"/>
          </p:nvPr>
        </p:nvSpPr>
        <p:spPr/>
        <p:txBody>
          <a:bodyPr/>
          <a:lstStyle/>
          <a:p>
            <a:fld id="{33B49440-6EF9-3046-8EE8-0B071F0790B4}" type="slidenum">
              <a:rPr lang="en-US" smtClean="0"/>
              <a:t>1</a:t>
            </a:fld>
            <a:endParaRPr lang="en-US" dirty="0"/>
          </a:p>
        </p:txBody>
      </p:sp>
    </p:spTree>
    <p:extLst>
      <p:ext uri="{BB962C8B-B14F-4D97-AF65-F5344CB8AC3E}">
        <p14:creationId xmlns:p14="http://schemas.microsoft.com/office/powerpoint/2010/main" val="3389536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24 applications removed due to cancellations or duplicates</a:t>
            </a:r>
          </a:p>
          <a:p>
            <a:r>
              <a:rPr lang="en-US" dirty="0"/>
              <a:t>81.6 MW is 27% of overall program goal of 300MW</a:t>
            </a:r>
          </a:p>
          <a:p>
            <a:r>
              <a:rPr lang="en-US" dirty="0"/>
              <a:t>Total incentives for 316 applications is just shy of $180M</a:t>
            </a:r>
          </a:p>
        </p:txBody>
      </p:sp>
      <p:sp>
        <p:nvSpPr>
          <p:cNvPr id="4" name="Slide Number Placeholder 3"/>
          <p:cNvSpPr>
            <a:spLocks noGrp="1"/>
          </p:cNvSpPr>
          <p:nvPr>
            <p:ph type="sldNum" sz="quarter" idx="5"/>
          </p:nvPr>
        </p:nvSpPr>
        <p:spPr/>
        <p:txBody>
          <a:bodyPr/>
          <a:lstStyle/>
          <a:p>
            <a:fld id="{33B49440-6EF9-3046-8EE8-0B071F0790B4}" type="slidenum">
              <a:rPr lang="en-US" smtClean="0"/>
              <a:t>11</a:t>
            </a:fld>
            <a:endParaRPr lang="en-US" dirty="0"/>
          </a:p>
        </p:txBody>
      </p:sp>
    </p:spTree>
    <p:extLst>
      <p:ext uri="{BB962C8B-B14F-4D97-AF65-F5344CB8AC3E}">
        <p14:creationId xmlns:p14="http://schemas.microsoft.com/office/powerpoint/2010/main" val="1337523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of 5 IOUS exhausted year 1 funding on first day of program</a:t>
            </a:r>
          </a:p>
          <a:p>
            <a:endParaRPr lang="en-US" dirty="0"/>
          </a:p>
          <a:p>
            <a:r>
              <a:rPr lang="en-US" dirty="0"/>
              <a:t>SDG&amp;E waitlist indefinitely closed due to backlog of customers on waitlist</a:t>
            </a:r>
          </a:p>
          <a:p>
            <a:endParaRPr lang="en-US" dirty="0"/>
          </a:p>
          <a:p>
            <a:r>
              <a:rPr lang="en-US" dirty="0"/>
              <a:t>February 2020 funding was renewed for SCE and SDG&amp;E</a:t>
            </a:r>
          </a:p>
          <a:p>
            <a:endParaRPr lang="en-US" dirty="0"/>
          </a:p>
          <a:p>
            <a:r>
              <a:rPr lang="en-US" dirty="0"/>
              <a:t>April 2020 funding was renewed for PG&amp;E</a:t>
            </a:r>
          </a:p>
        </p:txBody>
      </p:sp>
      <p:sp>
        <p:nvSpPr>
          <p:cNvPr id="4" name="Slide Number Placeholder 3"/>
          <p:cNvSpPr>
            <a:spLocks noGrp="1"/>
          </p:cNvSpPr>
          <p:nvPr>
            <p:ph type="sldNum" sz="quarter" idx="5"/>
          </p:nvPr>
        </p:nvSpPr>
        <p:spPr/>
        <p:txBody>
          <a:bodyPr/>
          <a:lstStyle/>
          <a:p>
            <a:fld id="{33B49440-6EF9-3046-8EE8-0B071F0790B4}" type="slidenum">
              <a:rPr lang="en-US" smtClean="0"/>
              <a:t>12</a:t>
            </a:fld>
            <a:endParaRPr lang="en-US" dirty="0"/>
          </a:p>
        </p:txBody>
      </p:sp>
    </p:spTree>
    <p:extLst>
      <p:ext uri="{BB962C8B-B14F-4D97-AF65-F5344CB8AC3E}">
        <p14:creationId xmlns:p14="http://schemas.microsoft.com/office/powerpoint/2010/main" val="1517161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7% cancelled, will likely rise over time, MASH was 57% (why so high??) </a:t>
            </a:r>
          </a:p>
          <a:p>
            <a:endParaRPr lang="en-US" dirty="0"/>
          </a:p>
          <a:p>
            <a:r>
              <a:rPr lang="en-US" dirty="0"/>
              <a:t>Currently not an easy way to determine reason why application was cancelled (we did find 9 our 23 were dupes)</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From Tory: </a:t>
            </a:r>
            <a:r>
              <a:rPr lang="en-US" sz="1200" kern="1200" dirty="0">
                <a:solidFill>
                  <a:schemeClr val="tx1"/>
                </a:solidFill>
                <a:latin typeface="+mn-lt"/>
                <a:ea typeface="+mn-ea"/>
                <a:cs typeface="+mn-cs"/>
              </a:rPr>
              <a:t>Resolution approved on Thursday's voting meeting. 25 identified projects, still verifying between IOUs and PAs. Only 5 received MASH, other 23 are in both queues. They have to choose SOMAH or MASH.</a:t>
            </a:r>
          </a:p>
          <a:p>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13</a:t>
            </a:fld>
            <a:endParaRPr lang="en-US" dirty="0"/>
          </a:p>
        </p:txBody>
      </p:sp>
    </p:spTree>
    <p:extLst>
      <p:ext uri="{BB962C8B-B14F-4D97-AF65-F5344CB8AC3E}">
        <p14:creationId xmlns:p14="http://schemas.microsoft.com/office/powerpoint/2010/main" val="909310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8 Track A Applications submitted</a:t>
            </a:r>
          </a:p>
          <a:p>
            <a:pPr lvl="1"/>
            <a:r>
              <a:rPr lang="en-US" dirty="0">
                <a:solidFill>
                  <a:srgbClr val="141313"/>
                </a:solidFill>
              </a:rPr>
              <a:t>One completed Upfront Technical Assistance</a:t>
            </a:r>
          </a:p>
          <a:p>
            <a:pPr lvl="1"/>
            <a:r>
              <a:rPr lang="en-US" dirty="0">
                <a:solidFill>
                  <a:srgbClr val="141313"/>
                </a:solidFill>
              </a:rPr>
              <a:t>6 cancelled (2 of these were duplicates)</a:t>
            </a:r>
          </a:p>
          <a:p>
            <a:pPr lvl="1"/>
            <a:r>
              <a:rPr lang="en-US" dirty="0">
                <a:solidFill>
                  <a:srgbClr val="141313"/>
                </a:solidFill>
              </a:rPr>
              <a:t>One waitlisted and suspended</a:t>
            </a:r>
          </a:p>
          <a:p>
            <a:pPr lvl="1"/>
            <a:endParaRPr lang="en-US" dirty="0">
              <a:solidFill>
                <a:srgbClr val="141313"/>
              </a:solidFill>
            </a:endParaRPr>
          </a:p>
          <a:p>
            <a:pPr lvl="0"/>
            <a:r>
              <a:rPr lang="en-US" dirty="0"/>
              <a:t>Those that were suspended reached deadline for documentation submittal – not submitted and so cancelled.</a:t>
            </a:r>
          </a:p>
          <a:p>
            <a:pPr lvl="1"/>
            <a:endParaRPr lang="en-US" dirty="0">
              <a:solidFill>
                <a:srgbClr val="141313"/>
              </a:solidFill>
            </a:endParaRPr>
          </a:p>
          <a:p>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14</a:t>
            </a:fld>
            <a:endParaRPr lang="en-US" dirty="0"/>
          </a:p>
        </p:txBody>
      </p:sp>
    </p:spTree>
    <p:extLst>
      <p:ext uri="{BB962C8B-B14F-4D97-AF65-F5344CB8AC3E}">
        <p14:creationId xmlns:p14="http://schemas.microsoft.com/office/powerpoint/2010/main" val="3579723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reviewed a sample of 20 random reservation request suspension notices to better understand why 2/3</a:t>
            </a:r>
            <a:r>
              <a:rPr lang="en-US" baseline="30000" dirty="0"/>
              <a:t>rd</a:t>
            </a:r>
            <a:r>
              <a:rPr lang="en-US" dirty="0"/>
              <a:t> of SOMAH applications are waiting for the Reservation Request Approval (average time to get approval is 224 days)</a:t>
            </a:r>
          </a:p>
          <a:p>
            <a:endParaRPr lang="en-US" dirty="0"/>
          </a:p>
          <a:p>
            <a:r>
              <a:rPr lang="en-US" dirty="0"/>
              <a:t>Primary Issues:</a:t>
            </a:r>
          </a:p>
          <a:p>
            <a:pPr marL="171450" indent="-171450">
              <a:buFont typeface="Arial" panose="020B0604020202020204" pitchFamily="34" charset="0"/>
              <a:buChar char="•"/>
            </a:pPr>
            <a:r>
              <a:rPr lang="en-US" dirty="0"/>
              <a:t>Signature on the submitted document – not signed, signed by wrong person, wrong type of signature</a:t>
            </a:r>
          </a:p>
          <a:p>
            <a:pPr marL="171450" indent="-171450">
              <a:buFont typeface="Arial" panose="020B0604020202020204" pitchFamily="34" charset="0"/>
              <a:buChar char="•"/>
            </a:pPr>
            <a:r>
              <a:rPr lang="en-US" dirty="0"/>
              <a:t>Form submitted – either it was missing or was not generated through portal (a sample copy)</a:t>
            </a:r>
          </a:p>
          <a:p>
            <a:pPr marL="171450" indent="-171450">
              <a:buFont typeface="Arial" panose="020B0604020202020204" pitchFamily="34" charset="0"/>
              <a:buChar char="•"/>
            </a:pPr>
            <a:r>
              <a:rPr lang="en-US" dirty="0"/>
              <a:t>Document had missing info or errors</a:t>
            </a:r>
          </a:p>
        </p:txBody>
      </p:sp>
      <p:sp>
        <p:nvSpPr>
          <p:cNvPr id="4" name="Slide Number Placeholder 3"/>
          <p:cNvSpPr>
            <a:spLocks noGrp="1"/>
          </p:cNvSpPr>
          <p:nvPr>
            <p:ph type="sldNum" sz="quarter" idx="5"/>
          </p:nvPr>
        </p:nvSpPr>
        <p:spPr/>
        <p:txBody>
          <a:bodyPr/>
          <a:lstStyle/>
          <a:p>
            <a:fld id="{33B49440-6EF9-3046-8EE8-0B071F0790B4}" type="slidenum">
              <a:rPr lang="en-US" smtClean="0"/>
              <a:t>15</a:t>
            </a:fld>
            <a:endParaRPr lang="en-US" dirty="0"/>
          </a:p>
        </p:txBody>
      </p:sp>
    </p:spTree>
    <p:extLst>
      <p:ext uri="{BB962C8B-B14F-4D97-AF65-F5344CB8AC3E}">
        <p14:creationId xmlns:p14="http://schemas.microsoft.com/office/powerpoint/2010/main" val="4203000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post-SOMAH launch Sunrun, Inc and Everyday Energy merged under the Sunrun, Inc. name.  Together these two contracts make up nearly 2/3rds of the applications submitted.</a:t>
            </a:r>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16</a:t>
            </a:fld>
            <a:endParaRPr lang="en-US" dirty="0"/>
          </a:p>
        </p:txBody>
      </p:sp>
    </p:spTree>
    <p:extLst>
      <p:ext uri="{BB962C8B-B14F-4D97-AF65-F5344CB8AC3E}">
        <p14:creationId xmlns:p14="http://schemas.microsoft.com/office/powerpoint/2010/main" val="1568425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first year of the program, 60% SOMAH projects were financed using a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-party ownership model as opposed to ownership of the system by the Host Customer.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majority of third-party owned systems utilized a Power Purchase Agreement as opposed to a solar lease.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According to data in DG Stats, 69% of MASH 1.0 projects and 48% of MASH 2.0 projects were 3rd owned.</a:t>
            </a:r>
          </a:p>
          <a:p>
            <a:endParaRPr lang="en-US" dirty="0"/>
          </a:p>
          <a:p>
            <a:r>
              <a:rPr lang="en-US" dirty="0"/>
              <a:t>The capacity of the 3</a:t>
            </a:r>
            <a:r>
              <a:rPr lang="en-US" baseline="30000" dirty="0"/>
              <a:t>rd</a:t>
            </a:r>
            <a:r>
              <a:rPr lang="en-US" dirty="0"/>
              <a:t> party owned systems was larger which is evident looking at the two figures as they made up 60% of applications but 71% of capacity.</a:t>
            </a:r>
          </a:p>
        </p:txBody>
      </p:sp>
      <p:sp>
        <p:nvSpPr>
          <p:cNvPr id="4" name="Slide Number Placeholder 3"/>
          <p:cNvSpPr>
            <a:spLocks noGrp="1"/>
          </p:cNvSpPr>
          <p:nvPr>
            <p:ph type="sldNum" sz="quarter" idx="5"/>
          </p:nvPr>
        </p:nvSpPr>
        <p:spPr/>
        <p:txBody>
          <a:bodyPr/>
          <a:lstStyle/>
          <a:p>
            <a:fld id="{33B49440-6EF9-3046-8EE8-0B071F0790B4}" type="slidenum">
              <a:rPr lang="en-US" smtClean="0"/>
              <a:t>17</a:t>
            </a:fld>
            <a:endParaRPr lang="en-US" dirty="0"/>
          </a:p>
        </p:txBody>
      </p:sp>
    </p:spTree>
    <p:extLst>
      <p:ext uri="{BB962C8B-B14F-4D97-AF65-F5344CB8AC3E}">
        <p14:creationId xmlns:p14="http://schemas.microsoft.com/office/powerpoint/2010/main" val="47600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SOMAH participants who purchase their solar PV system are eligible for the Federal Investment Tax Credit (ITC) or the Low-Income Housing Tax Credit (LIHTC).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ITC is a one-time credit on federal taxes, can be used to offset a portion of the total PV system cost. Because it is a tax credit, it cannot be claimed by non-profit organizations and thus it is common for non-profit organizations to utilize a PPA or Solar Lease so the ITC can be claimed by the third-party owner to offset a portion of the system cost.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The ITC was 30% for systems installed in 2019 and declines to 26% in 2020 and 22% in 2021.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LIHTC is an indirect federal subsidy used to finance the construction and/or rehabilitation of low-income affordable rental housing. These tax credits are awarded to affordable housing developers and then typically sold by the developers to private investors in order to obtain funding to finance the project. Once the project is placed in service (i.e., rentable) the investors can claim the LIHTC over a 10-year period.</a:t>
            </a:r>
          </a:p>
          <a:p>
            <a:endParaRPr lang="en-US" dirty="0"/>
          </a:p>
          <a:p>
            <a:r>
              <a:rPr lang="en-US" dirty="0"/>
              <a:t>Incentives are about 30% lower if you claim one and 50% lower if you claim two.  Very few participants are reportingly claiming both.</a:t>
            </a:r>
          </a:p>
          <a:p>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18</a:t>
            </a:fld>
            <a:endParaRPr lang="en-US" dirty="0"/>
          </a:p>
        </p:txBody>
      </p:sp>
    </p:spTree>
    <p:extLst>
      <p:ext uri="{BB962C8B-B14F-4D97-AF65-F5344CB8AC3E}">
        <p14:creationId xmlns:p14="http://schemas.microsoft.com/office/powerpoint/2010/main" val="2264779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Host Customer Owned Incentives are 50% higher due primarily to the much lower % of applications reporting to take a Tax Credit</a:t>
            </a:r>
          </a:p>
        </p:txBody>
      </p:sp>
      <p:sp>
        <p:nvSpPr>
          <p:cNvPr id="4" name="Slide Number Placeholder 3"/>
          <p:cNvSpPr>
            <a:spLocks noGrp="1"/>
          </p:cNvSpPr>
          <p:nvPr>
            <p:ph type="sldNum" sz="quarter" idx="5"/>
          </p:nvPr>
        </p:nvSpPr>
        <p:spPr/>
        <p:txBody>
          <a:bodyPr/>
          <a:lstStyle/>
          <a:p>
            <a:fld id="{33B49440-6EF9-3046-8EE8-0B071F0790B4}" type="slidenum">
              <a:rPr lang="en-US" smtClean="0"/>
              <a:t>19</a:t>
            </a:fld>
            <a:endParaRPr lang="en-US" dirty="0"/>
          </a:p>
        </p:txBody>
      </p:sp>
    </p:spTree>
    <p:extLst>
      <p:ext uri="{BB962C8B-B14F-4D97-AF65-F5344CB8AC3E}">
        <p14:creationId xmlns:p14="http://schemas.microsoft.com/office/powerpoint/2010/main" val="2872132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20</a:t>
            </a:fld>
            <a:endParaRPr lang="en-US" dirty="0"/>
          </a:p>
        </p:txBody>
      </p:sp>
    </p:spTree>
    <p:extLst>
      <p:ext uri="{BB962C8B-B14F-4D97-AF65-F5344CB8AC3E}">
        <p14:creationId xmlns:p14="http://schemas.microsoft.com/office/powerpoint/2010/main" val="45165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William</a:t>
            </a:r>
          </a:p>
        </p:txBody>
      </p:sp>
      <p:sp>
        <p:nvSpPr>
          <p:cNvPr id="4" name="Slide Number Placeholder 3"/>
          <p:cNvSpPr>
            <a:spLocks noGrp="1"/>
          </p:cNvSpPr>
          <p:nvPr>
            <p:ph type="sldNum" sz="quarter" idx="5"/>
          </p:nvPr>
        </p:nvSpPr>
        <p:spPr/>
        <p:txBody>
          <a:bodyPr/>
          <a:lstStyle/>
          <a:p>
            <a:fld id="{33B49440-6EF9-3046-8EE8-0B071F0790B4}" type="slidenum">
              <a:rPr lang="en-US" smtClean="0"/>
              <a:t>2</a:t>
            </a:fld>
            <a:endParaRPr lang="en-US" dirty="0"/>
          </a:p>
        </p:txBody>
      </p:sp>
    </p:spTree>
    <p:extLst>
      <p:ext uri="{BB962C8B-B14F-4D97-AF65-F5344CB8AC3E}">
        <p14:creationId xmlns:p14="http://schemas.microsoft.com/office/powerpoint/2010/main" val="3287060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28% of applications and 29% of MW were for projects in DAC.  The reminder of projects had </a:t>
            </a:r>
            <a:r>
              <a:rPr lang="en-US" dirty="0" err="1"/>
              <a:t>CalEnviroScreen</a:t>
            </a:r>
            <a:r>
              <a:rPr lang="en-US" dirty="0"/>
              <a:t> Scores that ranged from 1-75%</a:t>
            </a:r>
          </a:p>
        </p:txBody>
      </p:sp>
      <p:sp>
        <p:nvSpPr>
          <p:cNvPr id="4" name="Slide Number Placeholder 3"/>
          <p:cNvSpPr>
            <a:spLocks noGrp="1"/>
          </p:cNvSpPr>
          <p:nvPr>
            <p:ph type="sldNum" sz="quarter" idx="5"/>
          </p:nvPr>
        </p:nvSpPr>
        <p:spPr/>
        <p:txBody>
          <a:bodyPr/>
          <a:lstStyle/>
          <a:p>
            <a:fld id="{33B49440-6EF9-3046-8EE8-0B071F0790B4}" type="slidenum">
              <a:rPr lang="en-US" smtClean="0"/>
              <a:t>21</a:t>
            </a:fld>
            <a:endParaRPr lang="en-US" dirty="0"/>
          </a:p>
        </p:txBody>
      </p:sp>
    </p:spTree>
    <p:extLst>
      <p:ext uri="{BB962C8B-B14F-4D97-AF65-F5344CB8AC3E}">
        <p14:creationId xmlns:p14="http://schemas.microsoft.com/office/powerpoint/2010/main" val="18842572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tracking data roughly ¾ of applications qualified based only on income and about 20% qualified based on both income and DAC.  Very few applications qualified based on DAC alone.</a:t>
            </a:r>
          </a:p>
          <a:p>
            <a:endParaRPr lang="en-US" dirty="0"/>
          </a:p>
          <a:p>
            <a:r>
              <a:rPr lang="en-US" dirty="0"/>
              <a:t>Evaluation team looked up the properties by census track and found misclassifications in both directions.  We are still working with the PAs to try and sort out why this is happening.</a:t>
            </a:r>
          </a:p>
          <a:p>
            <a:endParaRPr lang="en-US" dirty="0"/>
          </a:p>
          <a:p>
            <a:r>
              <a:rPr lang="en-US" dirty="0"/>
              <a:t>In Phase II we will explore the differences between these groups of participants to ensure the program funds are being distributed in the manner in which the legislation intended.</a:t>
            </a:r>
          </a:p>
        </p:txBody>
      </p:sp>
      <p:sp>
        <p:nvSpPr>
          <p:cNvPr id="4" name="Slide Number Placeholder 3"/>
          <p:cNvSpPr>
            <a:spLocks noGrp="1"/>
          </p:cNvSpPr>
          <p:nvPr>
            <p:ph type="sldNum" sz="quarter" idx="5"/>
          </p:nvPr>
        </p:nvSpPr>
        <p:spPr/>
        <p:txBody>
          <a:bodyPr/>
          <a:lstStyle/>
          <a:p>
            <a:fld id="{33B49440-6EF9-3046-8EE8-0B071F0790B4}" type="slidenum">
              <a:rPr lang="en-US" smtClean="0"/>
              <a:t>22</a:t>
            </a:fld>
            <a:endParaRPr lang="en-US" dirty="0"/>
          </a:p>
        </p:txBody>
      </p:sp>
    </p:spTree>
    <p:extLst>
      <p:ext uri="{BB962C8B-B14F-4D97-AF65-F5344CB8AC3E}">
        <p14:creationId xmlns:p14="http://schemas.microsoft.com/office/powerpoint/2010/main" val="2137691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At this time, the “Umbrella Company” field is sparsely populated as it was added after the program launch and so is blank for early applicants who have not yet updated it. The evaluation team performed manual lookups based on the property names and Host Customer contact names (that are most often the same for all projects belonging to a larger developer company).</a:t>
            </a:r>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23</a:t>
            </a:fld>
            <a:endParaRPr lang="en-US" dirty="0"/>
          </a:p>
        </p:txBody>
      </p:sp>
    </p:spTree>
    <p:extLst>
      <p:ext uri="{BB962C8B-B14F-4D97-AF65-F5344CB8AC3E}">
        <p14:creationId xmlns:p14="http://schemas.microsoft.com/office/powerpoint/2010/main" val="1436500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ILLUME – feel free to change heading if you like</a:t>
            </a:r>
          </a:p>
        </p:txBody>
      </p:sp>
      <p:sp>
        <p:nvSpPr>
          <p:cNvPr id="4" name="Slide Number Placeholder 3"/>
          <p:cNvSpPr>
            <a:spLocks noGrp="1"/>
          </p:cNvSpPr>
          <p:nvPr>
            <p:ph type="sldNum" sz="quarter" idx="5"/>
          </p:nvPr>
        </p:nvSpPr>
        <p:spPr/>
        <p:txBody>
          <a:bodyPr/>
          <a:lstStyle/>
          <a:p>
            <a:fld id="{33B49440-6EF9-3046-8EE8-0B071F0790B4}" type="slidenum">
              <a:rPr lang="en-US" smtClean="0"/>
              <a:t>24</a:t>
            </a:fld>
            <a:endParaRPr lang="en-US" dirty="0"/>
          </a:p>
        </p:txBody>
      </p:sp>
    </p:spTree>
    <p:extLst>
      <p:ext uri="{BB962C8B-B14F-4D97-AF65-F5344CB8AC3E}">
        <p14:creationId xmlns:p14="http://schemas.microsoft.com/office/powerpoint/2010/main" val="31115392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stores forms such as VNEM allocation Forms, Letter of Authorization, Multiple bid waiver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forms can be downloaded on an individual basis but fields can’t be queried</a:t>
            </a:r>
          </a:p>
          <a:p>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25</a:t>
            </a:fld>
            <a:endParaRPr lang="en-US" dirty="0"/>
          </a:p>
        </p:txBody>
      </p:sp>
    </p:spTree>
    <p:extLst>
      <p:ext uri="{BB962C8B-B14F-4D97-AF65-F5344CB8AC3E}">
        <p14:creationId xmlns:p14="http://schemas.microsoft.com/office/powerpoint/2010/main" val="28218101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 working with IOUs to determine a process to “normalize” data when individual meters cannot be found based on the data provided – this is helping to minimize delays </a:t>
            </a:r>
          </a:p>
          <a:p>
            <a:endParaRPr lang="en-US" dirty="0"/>
          </a:p>
          <a:p>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26</a:t>
            </a:fld>
            <a:endParaRPr lang="en-US" dirty="0"/>
          </a:p>
        </p:txBody>
      </p:sp>
    </p:spTree>
    <p:extLst>
      <p:ext uri="{BB962C8B-B14F-4D97-AF65-F5344CB8AC3E}">
        <p14:creationId xmlns:p14="http://schemas.microsoft.com/office/powerpoint/2010/main" val="17562425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Performance Monitoring and Reporting service</a:t>
            </a:r>
          </a:p>
        </p:txBody>
      </p:sp>
      <p:sp>
        <p:nvSpPr>
          <p:cNvPr id="4" name="Slide Number Placeholder 3"/>
          <p:cNvSpPr>
            <a:spLocks noGrp="1"/>
          </p:cNvSpPr>
          <p:nvPr>
            <p:ph type="sldNum" sz="quarter" idx="5"/>
          </p:nvPr>
        </p:nvSpPr>
        <p:spPr/>
        <p:txBody>
          <a:bodyPr/>
          <a:lstStyle/>
          <a:p>
            <a:fld id="{33B49440-6EF9-3046-8EE8-0B071F0790B4}" type="slidenum">
              <a:rPr lang="en-US" smtClean="0"/>
              <a:t>27</a:t>
            </a:fld>
            <a:endParaRPr lang="en-US" dirty="0"/>
          </a:p>
        </p:txBody>
      </p:sp>
    </p:spTree>
    <p:extLst>
      <p:ext uri="{BB962C8B-B14F-4D97-AF65-F5344CB8AC3E}">
        <p14:creationId xmlns:p14="http://schemas.microsoft.com/office/powerpoint/2010/main" val="14961289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ILLUME – feel free to change heading if you like</a:t>
            </a:r>
          </a:p>
        </p:txBody>
      </p:sp>
      <p:sp>
        <p:nvSpPr>
          <p:cNvPr id="4" name="Slide Number Placeholder 3"/>
          <p:cNvSpPr>
            <a:spLocks noGrp="1"/>
          </p:cNvSpPr>
          <p:nvPr>
            <p:ph type="sldNum" sz="quarter" idx="5"/>
          </p:nvPr>
        </p:nvSpPr>
        <p:spPr/>
        <p:txBody>
          <a:bodyPr/>
          <a:lstStyle/>
          <a:p>
            <a:fld id="{33B49440-6EF9-3046-8EE8-0B071F0790B4}" type="slidenum">
              <a:rPr lang="en-US" smtClean="0"/>
              <a:t>28</a:t>
            </a:fld>
            <a:endParaRPr lang="en-US" dirty="0"/>
          </a:p>
        </p:txBody>
      </p:sp>
    </p:spTree>
    <p:extLst>
      <p:ext uri="{BB962C8B-B14F-4D97-AF65-F5344CB8AC3E}">
        <p14:creationId xmlns:p14="http://schemas.microsoft.com/office/powerpoint/2010/main" val="40136856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process for determining what metrics will be adopted?</a:t>
            </a:r>
          </a:p>
        </p:txBody>
      </p:sp>
      <p:sp>
        <p:nvSpPr>
          <p:cNvPr id="4" name="Slide Number Placeholder 3"/>
          <p:cNvSpPr>
            <a:spLocks noGrp="1"/>
          </p:cNvSpPr>
          <p:nvPr>
            <p:ph type="sldNum" sz="quarter" idx="5"/>
          </p:nvPr>
        </p:nvSpPr>
        <p:spPr/>
        <p:txBody>
          <a:bodyPr/>
          <a:lstStyle/>
          <a:p>
            <a:fld id="{33B49440-6EF9-3046-8EE8-0B071F0790B4}" type="slidenum">
              <a:rPr lang="en-US" smtClean="0"/>
              <a:t>29</a:t>
            </a:fld>
            <a:endParaRPr lang="en-US" dirty="0"/>
          </a:p>
        </p:txBody>
      </p:sp>
    </p:spTree>
    <p:extLst>
      <p:ext uri="{BB962C8B-B14F-4D97-AF65-F5344CB8AC3E}">
        <p14:creationId xmlns:p14="http://schemas.microsoft.com/office/powerpoint/2010/main" val="35847101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covered exhaustively in the report, but by way of overview</a:t>
            </a:r>
          </a:p>
        </p:txBody>
      </p:sp>
      <p:sp>
        <p:nvSpPr>
          <p:cNvPr id="4" name="Slide Number Placeholder 3"/>
          <p:cNvSpPr>
            <a:spLocks noGrp="1"/>
          </p:cNvSpPr>
          <p:nvPr>
            <p:ph type="sldNum" sz="quarter" idx="5"/>
          </p:nvPr>
        </p:nvSpPr>
        <p:spPr/>
        <p:txBody>
          <a:bodyPr/>
          <a:lstStyle/>
          <a:p>
            <a:fld id="{33B49440-6EF9-3046-8EE8-0B071F0790B4}" type="slidenum">
              <a:rPr lang="en-US" smtClean="0"/>
              <a:t>30</a:t>
            </a:fld>
            <a:endParaRPr lang="en-US" dirty="0"/>
          </a:p>
        </p:txBody>
      </p:sp>
    </p:spTree>
    <p:extLst>
      <p:ext uri="{BB962C8B-B14F-4D97-AF65-F5344CB8AC3E}">
        <p14:creationId xmlns:p14="http://schemas.microsoft.com/office/powerpoint/2010/main" val="1486170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William</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New programs, such as SOMAH, require methods to quickly identify issues that threaten program’s ability to achieve / measure intended outcomes</a:t>
            </a:r>
          </a:p>
          <a:p>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3</a:t>
            </a:fld>
            <a:endParaRPr lang="en-US" dirty="0"/>
          </a:p>
        </p:txBody>
      </p:sp>
    </p:spTree>
    <p:extLst>
      <p:ext uri="{BB962C8B-B14F-4D97-AF65-F5344CB8AC3E}">
        <p14:creationId xmlns:p14="http://schemas.microsoft.com/office/powerpoint/2010/main" val="22644823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32</a:t>
            </a:fld>
            <a:endParaRPr lang="en-US" dirty="0"/>
          </a:p>
        </p:txBody>
      </p:sp>
    </p:spTree>
    <p:extLst>
      <p:ext uri="{BB962C8B-B14F-4D97-AF65-F5344CB8AC3E}">
        <p14:creationId xmlns:p14="http://schemas.microsoft.com/office/powerpoint/2010/main" val="18117841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33</a:t>
            </a:fld>
            <a:endParaRPr lang="en-US" dirty="0"/>
          </a:p>
        </p:txBody>
      </p:sp>
    </p:spTree>
    <p:extLst>
      <p:ext uri="{BB962C8B-B14F-4D97-AF65-F5344CB8AC3E}">
        <p14:creationId xmlns:p14="http://schemas.microsoft.com/office/powerpoint/2010/main" val="36456276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34</a:t>
            </a:fld>
            <a:endParaRPr lang="en-US" dirty="0"/>
          </a:p>
        </p:txBody>
      </p:sp>
    </p:spTree>
    <p:extLst>
      <p:ext uri="{BB962C8B-B14F-4D97-AF65-F5344CB8AC3E}">
        <p14:creationId xmlns:p14="http://schemas.microsoft.com/office/powerpoint/2010/main" val="13441109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35</a:t>
            </a:fld>
            <a:endParaRPr lang="en-US" dirty="0"/>
          </a:p>
        </p:txBody>
      </p:sp>
    </p:spTree>
    <p:extLst>
      <p:ext uri="{BB962C8B-B14F-4D97-AF65-F5344CB8AC3E}">
        <p14:creationId xmlns:p14="http://schemas.microsoft.com/office/powerpoint/2010/main" val="37752274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37</a:t>
            </a:fld>
            <a:endParaRPr lang="en-US" dirty="0"/>
          </a:p>
        </p:txBody>
      </p:sp>
    </p:spTree>
    <p:extLst>
      <p:ext uri="{BB962C8B-B14F-4D97-AF65-F5344CB8AC3E}">
        <p14:creationId xmlns:p14="http://schemas.microsoft.com/office/powerpoint/2010/main" val="37797043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Timing could be problematic due to timing of system install and interconnection</a:t>
            </a:r>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38</a:t>
            </a:fld>
            <a:endParaRPr lang="en-US" dirty="0"/>
          </a:p>
        </p:txBody>
      </p:sp>
    </p:spTree>
    <p:extLst>
      <p:ext uri="{BB962C8B-B14F-4D97-AF65-F5344CB8AC3E}">
        <p14:creationId xmlns:p14="http://schemas.microsoft.com/office/powerpoint/2010/main" val="653402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mn-cs"/>
              </a:rPr>
              <a:t>Phase II approach may vary depending on the number of projects installed and interconnected</a:t>
            </a:r>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4</a:t>
            </a:fld>
            <a:endParaRPr lang="en-US" dirty="0"/>
          </a:p>
        </p:txBody>
      </p:sp>
    </p:spTree>
    <p:extLst>
      <p:ext uri="{BB962C8B-B14F-4D97-AF65-F5344CB8AC3E}">
        <p14:creationId xmlns:p14="http://schemas.microsoft.com/office/powerpoint/2010/main" val="4070414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5</a:t>
            </a:fld>
            <a:endParaRPr lang="en-US" dirty="0"/>
          </a:p>
        </p:txBody>
      </p:sp>
    </p:spTree>
    <p:extLst>
      <p:ext uri="{BB962C8B-B14F-4D97-AF65-F5344CB8AC3E}">
        <p14:creationId xmlns:p14="http://schemas.microsoft.com/office/powerpoint/2010/main" val="2993393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ILLUME – feel free to change heading if you like</a:t>
            </a:r>
          </a:p>
        </p:txBody>
      </p:sp>
      <p:sp>
        <p:nvSpPr>
          <p:cNvPr id="4" name="Slide Number Placeholder 3"/>
          <p:cNvSpPr>
            <a:spLocks noGrp="1"/>
          </p:cNvSpPr>
          <p:nvPr>
            <p:ph type="sldNum" sz="quarter" idx="5"/>
          </p:nvPr>
        </p:nvSpPr>
        <p:spPr/>
        <p:txBody>
          <a:bodyPr/>
          <a:lstStyle/>
          <a:p>
            <a:fld id="{33B49440-6EF9-3046-8EE8-0B071F0790B4}" type="slidenum">
              <a:rPr lang="en-US" smtClean="0"/>
              <a:t>6</a:t>
            </a:fld>
            <a:endParaRPr lang="en-US" dirty="0"/>
          </a:p>
        </p:txBody>
      </p:sp>
    </p:spTree>
    <p:extLst>
      <p:ext uri="{BB962C8B-B14F-4D97-AF65-F5344CB8AC3E}">
        <p14:creationId xmlns:p14="http://schemas.microsoft.com/office/powerpoint/2010/main" val="2924941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Snapshot of PTLM, preview of findings to be discussed at the end.</a:t>
            </a:r>
          </a:p>
        </p:txBody>
      </p:sp>
      <p:sp>
        <p:nvSpPr>
          <p:cNvPr id="4" name="Slide Number Placeholder 3"/>
          <p:cNvSpPr>
            <a:spLocks noGrp="1"/>
          </p:cNvSpPr>
          <p:nvPr>
            <p:ph type="sldNum" sz="quarter" idx="5"/>
          </p:nvPr>
        </p:nvSpPr>
        <p:spPr/>
        <p:txBody>
          <a:bodyPr/>
          <a:lstStyle/>
          <a:p>
            <a:fld id="{33B49440-6EF9-3046-8EE8-0B071F0790B4}" type="slidenum">
              <a:rPr lang="en-US" smtClean="0"/>
              <a:t>7</a:t>
            </a:fld>
            <a:endParaRPr lang="en-US" dirty="0"/>
          </a:p>
        </p:txBody>
      </p:sp>
    </p:spTree>
    <p:extLst>
      <p:ext uri="{BB962C8B-B14F-4D97-AF65-F5344CB8AC3E}">
        <p14:creationId xmlns:p14="http://schemas.microsoft.com/office/powerpoint/2010/main" val="2803067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SOMAH has two pathways, designated as “tracks,” that can be used to apply for a SOMAH incentive: Track A and Track B. </a:t>
            </a:r>
          </a:p>
          <a:p>
            <a:r>
              <a:rPr lang="en-US" sz="1200" kern="1200" dirty="0">
                <a:solidFill>
                  <a:schemeClr val="tx1"/>
                </a:solidFill>
                <a:effectLst/>
                <a:latin typeface="+mn-lt"/>
                <a:ea typeface="+mn-ea"/>
                <a:cs typeface="+mn-cs"/>
              </a:rPr>
              <a:t>Track A is intended for property owners who would like to receive technical assistance services from the SOMAH PA to help assess the solar potential at their property, and/or identify eligible contractors for their project.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Track B is designed for property owners who do not require technical assistance to submit a project reservation and have identified an eligible contractor they would like to work with for their project.</a:t>
            </a:r>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8</a:t>
            </a:fld>
            <a:endParaRPr lang="en-US" dirty="0"/>
          </a:p>
        </p:txBody>
      </p:sp>
    </p:spTree>
    <p:extLst>
      <p:ext uri="{BB962C8B-B14F-4D97-AF65-F5344CB8AC3E}">
        <p14:creationId xmlns:p14="http://schemas.microsoft.com/office/powerpoint/2010/main" val="1812279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9</a:t>
            </a:fld>
            <a:endParaRPr lang="en-US" dirty="0"/>
          </a:p>
        </p:txBody>
      </p:sp>
    </p:spTree>
    <p:extLst>
      <p:ext uri="{BB962C8B-B14F-4D97-AF65-F5344CB8AC3E}">
        <p14:creationId xmlns:p14="http://schemas.microsoft.com/office/powerpoint/2010/main" val="667917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Slide - 1 Col HIGH">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361950" y="291217"/>
            <a:ext cx="8229600" cy="462093"/>
          </a:xfrm>
          <a:prstGeom prst="rect">
            <a:avLst/>
          </a:prstGeom>
        </p:spPr>
        <p:txBody>
          <a:bodyPr vert="horz" lIns="91440" tIns="45720" rIns="91440" bIns="45720" rtlCol="0" anchor="ctr">
            <a:spAutoFit/>
          </a:bodyPr>
          <a:lstStyle>
            <a:lvl1pPr>
              <a:defRPr cap="all"/>
            </a:lvl1pPr>
          </a:lstStyle>
          <a:p>
            <a:r>
              <a:rPr lang="en-US" dirty="0"/>
              <a:t>CLICK TO ADD TITLE</a:t>
            </a:r>
          </a:p>
        </p:txBody>
      </p:sp>
      <p:sp>
        <p:nvSpPr>
          <p:cNvPr id="3" name="Text Placeholder 2"/>
          <p:cNvSpPr>
            <a:spLocks noGrp="1"/>
          </p:cNvSpPr>
          <p:nvPr>
            <p:ph type="body" sz="quarter" idx="15"/>
          </p:nvPr>
        </p:nvSpPr>
        <p:spPr>
          <a:xfrm>
            <a:off x="361950" y="622300"/>
            <a:ext cx="8229600" cy="349250"/>
          </a:xfrm>
          <a:prstGeom prst="rect">
            <a:avLst/>
          </a:prstGeom>
        </p:spPr>
        <p:txBody>
          <a:bodyPr>
            <a:noAutofit/>
          </a:bodyPr>
          <a:lstStyle>
            <a:lvl1pPr marL="0" indent="0">
              <a:buNone/>
              <a:defRPr sz="1500">
                <a:solidFill>
                  <a:schemeClr val="tx2"/>
                </a:solidFill>
              </a:defRPr>
            </a:lvl1pPr>
            <a:lvl2pPr marL="171450" indent="0">
              <a:buNone/>
              <a:defRPr sz="1500">
                <a:solidFill>
                  <a:schemeClr val="tx2"/>
                </a:solidFill>
              </a:defRPr>
            </a:lvl2pPr>
            <a:lvl3pPr marL="285750" indent="0">
              <a:buNone/>
              <a:defRPr sz="1500">
                <a:solidFill>
                  <a:schemeClr val="tx2"/>
                </a:solidFill>
              </a:defRPr>
            </a:lvl3pPr>
            <a:lvl4pPr marL="1371600" indent="0">
              <a:buNone/>
              <a:defRPr sz="1500">
                <a:solidFill>
                  <a:schemeClr val="tx2"/>
                </a:solidFill>
              </a:defRPr>
            </a:lvl4pPr>
            <a:lvl5pPr marL="1828800" indent="0">
              <a:buNone/>
              <a:defRPr sz="1500">
                <a:solidFill>
                  <a:schemeClr val="tx2"/>
                </a:solidFill>
              </a:defRPr>
            </a:lvl5pPr>
          </a:lstStyle>
          <a:p>
            <a:pPr lvl="0"/>
            <a:r>
              <a:rPr lang="en-US" dirty="0"/>
              <a:t>Click to edit Master text styles</a:t>
            </a:r>
          </a:p>
        </p:txBody>
      </p:sp>
      <p:sp>
        <p:nvSpPr>
          <p:cNvPr id="6" name="Footer Placeholder 5"/>
          <p:cNvSpPr>
            <a:spLocks noGrp="1"/>
          </p:cNvSpPr>
          <p:nvPr>
            <p:ph type="ftr" sz="quarter" idx="3"/>
          </p:nvPr>
        </p:nvSpPr>
        <p:spPr>
          <a:xfrm>
            <a:off x="5778500" y="4839480"/>
            <a:ext cx="3086100" cy="273050"/>
          </a:xfrm>
          <a:prstGeom prst="rect">
            <a:avLst/>
          </a:prstGeom>
        </p:spPr>
        <p:txBody>
          <a:bodyPr vert="horz" lIns="91440" tIns="45720" rIns="91440" bIns="45720" rtlCol="0" anchor="ctr"/>
          <a:lstStyle>
            <a:lvl1pPr algn="r">
              <a:defRPr sz="800">
                <a:solidFill>
                  <a:schemeClr val="tx2"/>
                </a:solidFill>
              </a:defRPr>
            </a:lvl1pPr>
          </a:lstStyle>
          <a:p>
            <a:r>
              <a:rPr lang="en-US"/>
              <a:t>Presentation Title  |</a:t>
            </a:r>
            <a:endParaRPr lang="en-US" dirty="0"/>
          </a:p>
        </p:txBody>
      </p:sp>
      <p:sp>
        <p:nvSpPr>
          <p:cNvPr id="7" name="Content Placeholder 2">
            <a:extLst>
              <a:ext uri="{FF2B5EF4-FFF2-40B4-BE49-F238E27FC236}">
                <a16:creationId xmlns:a16="http://schemas.microsoft.com/office/drawing/2014/main" id="{ADAF531E-0E10-DA42-9DD1-D6277CA5E59C}"/>
              </a:ext>
            </a:extLst>
          </p:cNvPr>
          <p:cNvSpPr>
            <a:spLocks noGrp="1"/>
          </p:cNvSpPr>
          <p:nvPr>
            <p:ph idx="1"/>
          </p:nvPr>
        </p:nvSpPr>
        <p:spPr>
          <a:xfrm>
            <a:off x="361950" y="1162750"/>
            <a:ext cx="8229600" cy="3267075"/>
          </a:xfrm>
          <a:prstGeom prst="rect">
            <a:avLst/>
          </a:prstGeom>
        </p:spPr>
        <p:txBody>
          <a:bodyPr/>
          <a:lstStyle>
            <a:lvl1pPr>
              <a:defRPr sz="1400">
                <a:solidFill>
                  <a:schemeClr val="bg1"/>
                </a:solidFill>
              </a:defRPr>
            </a:lvl1pPr>
            <a:lvl2pPr>
              <a:defRPr sz="1400">
                <a:solidFill>
                  <a:schemeClr val="bg1"/>
                </a:solidFill>
              </a:defRPr>
            </a:lvl2pPr>
            <a:lvl3pPr>
              <a:defRPr sz="1400">
                <a:solidFill>
                  <a:schemeClr val="bg1"/>
                </a:solidFill>
              </a:defRPr>
            </a:lvl3pPr>
            <a:lvl4pPr marL="635000" indent="-174625">
              <a:buClr>
                <a:schemeClr val="accent1"/>
              </a:buClr>
              <a:buSzPct val="80000"/>
              <a:buFont typeface="Courier New" panose="02070309020205020404" pitchFamily="49" charset="0"/>
              <a:buChar char="o"/>
              <a:tabLst/>
              <a:defRPr sz="1400">
                <a:solidFill>
                  <a:schemeClr val="bg1"/>
                </a:solidFill>
              </a:defRPr>
            </a:lvl4pPr>
            <a:lvl5pPr marL="800100" indent="-165100">
              <a:buClr>
                <a:schemeClr val="accent1"/>
              </a:buClr>
              <a:buFont typeface=".AppleSystemUIFont"/>
              <a:buChar char="–"/>
              <a:tabLst/>
              <a:defRPr sz="14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382146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tx1">
            <a:lumMod val="90000"/>
            <a:lumOff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hasCustomPrompt="1"/>
          </p:nvPr>
        </p:nvSpPr>
        <p:spPr>
          <a:xfrm>
            <a:off x="361950" y="2885891"/>
            <a:ext cx="8229600" cy="492443"/>
          </a:xfrm>
          <a:prstGeom prst="rect">
            <a:avLst/>
          </a:prstGeom>
        </p:spPr>
        <p:txBody>
          <a:bodyPr vert="horz" lIns="91440" tIns="45720" rIns="91440" bIns="45720" rtlCol="0" anchor="ctr">
            <a:spAutoFit/>
          </a:bodyPr>
          <a:lstStyle>
            <a:lvl1pPr algn="l">
              <a:defRPr sz="2600" b="1">
                <a:solidFill>
                  <a:srgbClr val="FFFFFE"/>
                </a:solidFill>
              </a:defRPr>
            </a:lvl1pPr>
          </a:lstStyle>
          <a:p>
            <a:r>
              <a:rPr lang="en-US" dirty="0"/>
              <a:t>CLICK TO EDIT MASTER TITLE STYLE</a:t>
            </a:r>
          </a:p>
        </p:txBody>
      </p:sp>
      <p:sp>
        <p:nvSpPr>
          <p:cNvPr id="3" name="Text Placeholder 2"/>
          <p:cNvSpPr>
            <a:spLocks noGrp="1"/>
          </p:cNvSpPr>
          <p:nvPr>
            <p:ph type="body" sz="quarter" idx="15"/>
          </p:nvPr>
        </p:nvSpPr>
        <p:spPr>
          <a:xfrm>
            <a:off x="361950" y="3251200"/>
            <a:ext cx="8229600" cy="304800"/>
          </a:xfrm>
          <a:prstGeom prst="rect">
            <a:avLst/>
          </a:prstGeom>
        </p:spPr>
        <p:txBody>
          <a:bodyPr>
            <a:noAutofit/>
          </a:bodyPr>
          <a:lstStyle>
            <a:lvl1pPr marL="0" indent="0">
              <a:buNone/>
              <a:defRPr sz="1500">
                <a:solidFill>
                  <a:srgbClr val="FFFFFE"/>
                </a:solidFill>
              </a:defRPr>
            </a:lvl1pPr>
            <a:lvl2pPr marL="171450" indent="0">
              <a:buNone/>
              <a:defRPr sz="1500"/>
            </a:lvl2pPr>
            <a:lvl3pPr marL="285750" indent="0">
              <a:buNone/>
              <a:defRPr sz="1500"/>
            </a:lvl3pPr>
            <a:lvl4pPr marL="1371600" indent="0">
              <a:buNone/>
              <a:defRPr sz="1500"/>
            </a:lvl4pPr>
            <a:lvl5pPr marL="1828800" indent="0">
              <a:buNone/>
              <a:defRPr sz="1500"/>
            </a:lvl5pPr>
          </a:lstStyle>
          <a:p>
            <a:pPr lvl="0"/>
            <a:r>
              <a:rPr lang="en-US" dirty="0"/>
              <a:t>Click to edit Master text styles</a:t>
            </a:r>
          </a:p>
        </p:txBody>
      </p:sp>
    </p:spTree>
    <p:extLst>
      <p:ext uri="{BB962C8B-B14F-4D97-AF65-F5344CB8AC3E}">
        <p14:creationId xmlns:p14="http://schemas.microsoft.com/office/powerpoint/2010/main" val="3658521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58357B9-03BB-4DB6-B118-38DF06C83E6C}"/>
              </a:ext>
            </a:extLst>
          </p:cNvPr>
          <p:cNvSpPr>
            <a:spLocks noGrp="1"/>
          </p:cNvSpPr>
          <p:nvPr>
            <p:ph type="title"/>
          </p:nvPr>
        </p:nvSpPr>
        <p:spPr>
          <a:xfrm>
            <a:off x="628650" y="334875"/>
            <a:ext cx="6186488" cy="995093"/>
          </a:xfrm>
        </p:spPr>
        <p:txBody>
          <a:bodyPr anchor="t">
            <a:normAutofit/>
          </a:bodyPr>
          <a:lstStyle>
            <a:lvl1pPr>
              <a:defRPr sz="2700">
                <a:solidFill>
                  <a:srgbClr val="02669A"/>
                </a:solidFill>
                <a:latin typeface="Century Gothic" panose="020B0502020202020204" pitchFamily="34" charset="0"/>
              </a:defRPr>
            </a:lvl1pPr>
          </a:lstStyle>
          <a:p>
            <a:endParaRPr lang="en-US" dirty="0">
              <a:solidFill>
                <a:srgbClr val="8CA0AA"/>
              </a:solidFill>
            </a:endParaRPr>
          </a:p>
        </p:txBody>
      </p:sp>
      <p:sp>
        <p:nvSpPr>
          <p:cNvPr id="8" name="Content Placeholder 2">
            <a:extLst>
              <a:ext uri="{FF2B5EF4-FFF2-40B4-BE49-F238E27FC236}">
                <a16:creationId xmlns:a16="http://schemas.microsoft.com/office/drawing/2014/main" id="{926196AD-0A06-4032-857E-3E9FE02E7CA1}"/>
              </a:ext>
            </a:extLst>
          </p:cNvPr>
          <p:cNvSpPr>
            <a:spLocks noGrp="1"/>
          </p:cNvSpPr>
          <p:nvPr>
            <p:ph idx="1"/>
          </p:nvPr>
        </p:nvSpPr>
        <p:spPr>
          <a:xfrm>
            <a:off x="628650" y="1370486"/>
            <a:ext cx="7886700" cy="3266526"/>
          </a:xfrm>
        </p:spPr>
        <p:txBody>
          <a:bodyPr/>
          <a:lstStyle>
            <a:lvl1pPr>
              <a:defRPr>
                <a:solidFill>
                  <a:srgbClr val="8CA0AA"/>
                </a:solidFill>
                <a:latin typeface="Century Gothic" panose="020B0502020202020204" pitchFamily="34" charset="0"/>
              </a:defRPr>
            </a:lvl1pPr>
          </a:lstStyle>
          <a:p>
            <a:endParaRPr lang="en-US" dirty="0">
              <a:solidFill>
                <a:srgbClr val="8CA0AA"/>
              </a:solidFill>
            </a:endParaRPr>
          </a:p>
        </p:txBody>
      </p:sp>
      <p:sp>
        <p:nvSpPr>
          <p:cNvPr id="9" name="Rectangle 8">
            <a:extLst>
              <a:ext uri="{FF2B5EF4-FFF2-40B4-BE49-F238E27FC236}">
                <a16:creationId xmlns:a16="http://schemas.microsoft.com/office/drawing/2014/main" id="{AEB352A6-CFE0-4B80-867C-BB95150E98FF}"/>
              </a:ext>
            </a:extLst>
          </p:cNvPr>
          <p:cNvSpPr/>
          <p:nvPr userDrawn="1"/>
        </p:nvSpPr>
        <p:spPr>
          <a:xfrm>
            <a:off x="0" y="5061778"/>
            <a:ext cx="9144000" cy="92955"/>
          </a:xfrm>
          <a:prstGeom prst="rect">
            <a:avLst/>
          </a:prstGeom>
          <a:solidFill>
            <a:srgbClr val="FBAD1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
        <p:nvSpPr>
          <p:cNvPr id="10" name="Freeform: Shape 9">
            <a:extLst>
              <a:ext uri="{FF2B5EF4-FFF2-40B4-BE49-F238E27FC236}">
                <a16:creationId xmlns:a16="http://schemas.microsoft.com/office/drawing/2014/main" id="{885115FB-67BF-4915-A32B-4E2437D8F611}"/>
              </a:ext>
            </a:extLst>
          </p:cNvPr>
          <p:cNvSpPr/>
          <p:nvPr userDrawn="1"/>
        </p:nvSpPr>
        <p:spPr>
          <a:xfrm rot="10800000">
            <a:off x="0" y="4619505"/>
            <a:ext cx="793800" cy="459782"/>
          </a:xfrm>
          <a:custGeom>
            <a:avLst/>
            <a:gdLst>
              <a:gd name="connsiteX0" fmla="*/ 1877663 w 1876425"/>
              <a:gd name="connsiteY0" fmla="*/ 7144 h 1085850"/>
              <a:gd name="connsiteX1" fmla="*/ 7144 w 1876425"/>
              <a:gd name="connsiteY1" fmla="*/ 7144 h 1085850"/>
              <a:gd name="connsiteX2" fmla="*/ 1877663 w 1876425"/>
              <a:gd name="connsiteY2" fmla="*/ 1087088 h 1085850"/>
              <a:gd name="connsiteX3" fmla="*/ 1877663 w 1876425"/>
              <a:gd name="connsiteY3" fmla="*/ 7144 h 1085850"/>
            </a:gdLst>
            <a:ahLst/>
            <a:cxnLst>
              <a:cxn ang="0">
                <a:pos x="connsiteX0" y="connsiteY0"/>
              </a:cxn>
              <a:cxn ang="0">
                <a:pos x="connsiteX1" y="connsiteY1"/>
              </a:cxn>
              <a:cxn ang="0">
                <a:pos x="connsiteX2" y="connsiteY2"/>
              </a:cxn>
              <a:cxn ang="0">
                <a:pos x="connsiteX3" y="connsiteY3"/>
              </a:cxn>
            </a:cxnLst>
            <a:rect l="l" t="t" r="r" b="b"/>
            <a:pathLst>
              <a:path w="1876425" h="1085850">
                <a:moveTo>
                  <a:pt x="1877663" y="7144"/>
                </a:moveTo>
                <a:lnTo>
                  <a:pt x="7144" y="7144"/>
                </a:lnTo>
                <a:lnTo>
                  <a:pt x="1877663" y="1087088"/>
                </a:lnTo>
                <a:lnTo>
                  <a:pt x="1877663" y="7144"/>
                </a:lnTo>
                <a:close/>
              </a:path>
            </a:pathLst>
          </a:custGeom>
          <a:solidFill>
            <a:srgbClr val="FBAD18"/>
          </a:solidFill>
          <a:ln w="9525" cap="flat">
            <a:noFill/>
            <a:prstDash val="solid"/>
            <a:miter/>
          </a:ln>
        </p:spPr>
        <p:txBody>
          <a:bodyPr rtlCol="0" anchor="ctr"/>
          <a:lstStyle/>
          <a:p>
            <a:endParaRPr lang="en-US" sz="1350" dirty="0"/>
          </a:p>
        </p:txBody>
      </p:sp>
      <p:pic>
        <p:nvPicPr>
          <p:cNvPr id="11" name="Picture 10">
            <a:extLst>
              <a:ext uri="{FF2B5EF4-FFF2-40B4-BE49-F238E27FC236}">
                <a16:creationId xmlns:a16="http://schemas.microsoft.com/office/drawing/2014/main" id="{C44B7783-A471-465C-AE3A-7CAB922E48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6498" y="274097"/>
            <a:ext cx="1426003" cy="489369"/>
          </a:xfrm>
          <a:prstGeom prst="rect">
            <a:avLst/>
          </a:prstGeom>
        </p:spPr>
      </p:pic>
      <p:sp>
        <p:nvSpPr>
          <p:cNvPr id="12" name="TextBox 11">
            <a:extLst>
              <a:ext uri="{FF2B5EF4-FFF2-40B4-BE49-F238E27FC236}">
                <a16:creationId xmlns:a16="http://schemas.microsoft.com/office/drawing/2014/main" id="{6147BC97-0155-4A3D-A17F-F0732C9C0615}"/>
              </a:ext>
            </a:extLst>
          </p:cNvPr>
          <p:cNvSpPr txBox="1"/>
          <p:nvPr userDrawn="1"/>
        </p:nvSpPr>
        <p:spPr>
          <a:xfrm>
            <a:off x="64294" y="4738309"/>
            <a:ext cx="1564481" cy="377476"/>
          </a:xfrm>
          <a:prstGeom prst="rect">
            <a:avLst/>
          </a:prstGeom>
          <a:noFill/>
        </p:spPr>
        <p:txBody>
          <a:bodyPr wrap="square" rtlCol="0">
            <a:spAutoFit/>
          </a:bodyPr>
          <a:lstStyle/>
          <a:p>
            <a:pPr algn="l">
              <a:lnSpc>
                <a:spcPts val="2625"/>
              </a:lnSpc>
            </a:pPr>
            <a:fld id="{4B0BDF67-7D12-4867-BD55-ED7869CA72D7}" type="slidenum">
              <a:rPr lang="en-US" sz="1200" smtClean="0">
                <a:solidFill>
                  <a:schemeClr val="bg1"/>
                </a:solidFill>
                <a:latin typeface="+mj-lt"/>
              </a:rPr>
              <a:pPr algn="l">
                <a:lnSpc>
                  <a:spcPts val="2625"/>
                </a:lnSpc>
              </a:pPr>
              <a:t>‹#›</a:t>
            </a:fld>
            <a:endParaRPr lang="en-US" sz="1200" dirty="0">
              <a:solidFill>
                <a:schemeClr val="bg1"/>
              </a:solidFill>
              <a:latin typeface="+mj-lt"/>
            </a:endParaRPr>
          </a:p>
        </p:txBody>
      </p:sp>
    </p:spTree>
    <p:extLst>
      <p:ext uri="{BB962C8B-B14F-4D97-AF65-F5344CB8AC3E}">
        <p14:creationId xmlns:p14="http://schemas.microsoft.com/office/powerpoint/2010/main" val="1805479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3085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ubtitle 2"/>
          <p:cNvSpPr>
            <a:spLocks noGrp="1"/>
          </p:cNvSpPr>
          <p:nvPr>
            <p:ph type="subTitle" idx="1" hasCustomPrompt="1"/>
          </p:nvPr>
        </p:nvSpPr>
        <p:spPr>
          <a:xfrm>
            <a:off x="423336" y="3903142"/>
            <a:ext cx="8037193" cy="389467"/>
          </a:xfrm>
          <a:prstGeom prst="rect">
            <a:avLst/>
          </a:prstGeom>
        </p:spPr>
        <p:txBody>
          <a:bodyPr>
            <a:normAutofit/>
          </a:bodyPr>
          <a:lstStyle>
            <a:lvl1pPr marL="0" indent="0" algn="l">
              <a:buNone/>
              <a:defRPr sz="15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subtitle goes here</a:t>
            </a:r>
          </a:p>
        </p:txBody>
      </p:sp>
      <p:cxnSp>
        <p:nvCxnSpPr>
          <p:cNvPr id="5" name="Straight Connector 4"/>
          <p:cNvCxnSpPr/>
          <p:nvPr userDrawn="1"/>
        </p:nvCxnSpPr>
        <p:spPr>
          <a:xfrm flipH="1">
            <a:off x="495300" y="4705361"/>
            <a:ext cx="8238280" cy="0"/>
          </a:xfrm>
          <a:prstGeom prst="line">
            <a:avLst/>
          </a:prstGeom>
          <a:ln w="12700">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sp>
        <p:nvSpPr>
          <p:cNvPr id="6" name="Text Placeholder 9"/>
          <p:cNvSpPr>
            <a:spLocks noGrp="1"/>
          </p:cNvSpPr>
          <p:nvPr>
            <p:ph type="body" sz="quarter" idx="11" hasCustomPrompt="1"/>
          </p:nvPr>
        </p:nvSpPr>
        <p:spPr>
          <a:xfrm>
            <a:off x="6938647" y="4713826"/>
            <a:ext cx="1828800" cy="312737"/>
          </a:xfrm>
          <a:prstGeom prst="rect">
            <a:avLst/>
          </a:prstGeom>
        </p:spPr>
        <p:txBody>
          <a:bodyPr vert="horz"/>
          <a:lstStyle>
            <a:lvl1pPr marL="0" indent="0" algn="r">
              <a:buNone/>
              <a:defRPr sz="1000" b="1">
                <a:solidFill>
                  <a:schemeClr val="tx2"/>
                </a:solidFill>
              </a:defRPr>
            </a:lvl1pPr>
          </a:lstStyle>
          <a:p>
            <a:pPr lvl="0"/>
            <a:r>
              <a:rPr lang="en-US" dirty="0"/>
              <a:t>Date 00, 0000</a:t>
            </a:r>
          </a:p>
        </p:txBody>
      </p:sp>
      <p:sp>
        <p:nvSpPr>
          <p:cNvPr id="7" name="Text Placeholder 11"/>
          <p:cNvSpPr>
            <a:spLocks noGrp="1"/>
          </p:cNvSpPr>
          <p:nvPr>
            <p:ph type="body" sz="quarter" idx="12" hasCustomPrompt="1"/>
          </p:nvPr>
        </p:nvSpPr>
        <p:spPr>
          <a:xfrm>
            <a:off x="406402" y="3314962"/>
            <a:ext cx="8054127" cy="727604"/>
          </a:xfrm>
          <a:prstGeom prst="rect">
            <a:avLst/>
          </a:prstGeom>
        </p:spPr>
        <p:txBody>
          <a:bodyPr vert="horz"/>
          <a:lstStyle>
            <a:lvl1pPr marL="0" indent="0">
              <a:buNone/>
              <a:defRPr sz="3600" b="0" baseline="0">
                <a:solidFill>
                  <a:schemeClr val="accent1"/>
                </a:solidFill>
              </a:defRPr>
            </a:lvl1pPr>
          </a:lstStyle>
          <a:p>
            <a:pPr lvl="0"/>
            <a:r>
              <a:rPr lang="en-US" dirty="0"/>
              <a:t>Headline text goes here</a:t>
            </a:r>
          </a:p>
        </p:txBody>
      </p:sp>
      <p:sp>
        <p:nvSpPr>
          <p:cNvPr id="2" name="Rectangle 1"/>
          <p:cNvSpPr/>
          <p:nvPr userDrawn="1"/>
        </p:nvSpPr>
        <p:spPr>
          <a:xfrm>
            <a:off x="406402" y="4777107"/>
            <a:ext cx="2121093" cy="200055"/>
          </a:xfrm>
          <a:prstGeom prst="rect">
            <a:avLst/>
          </a:prstGeom>
        </p:spPr>
        <p:txBody>
          <a:bodyPr wrap="none">
            <a:spAutoFit/>
          </a:bodyPr>
          <a:lstStyle/>
          <a:p>
            <a:pPr algn="l"/>
            <a:r>
              <a:rPr lang="en-US" sz="700" kern="1200" dirty="0">
                <a:solidFill>
                  <a:schemeClr val="tx2"/>
                </a:solidFill>
                <a:latin typeface="Arial"/>
                <a:ea typeface="+mn-ea"/>
                <a:cs typeface="Arial"/>
              </a:rPr>
              <a:t>©2018  ITRON CONFIDENTIAL PROPRIETARY</a:t>
            </a:r>
            <a:endParaRPr lang="en-US" sz="700" dirty="0">
              <a:solidFill>
                <a:schemeClr val="tx2"/>
              </a:solidFill>
              <a:latin typeface="Arial"/>
              <a:cs typeface="Arial"/>
            </a:endParaRPr>
          </a:p>
        </p:txBody>
      </p:sp>
    </p:spTree>
    <p:extLst>
      <p:ext uri="{BB962C8B-B14F-4D97-AF65-F5344CB8AC3E}">
        <p14:creationId xmlns:p14="http://schemas.microsoft.com/office/powerpoint/2010/main" val="166244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61950" y="291430"/>
            <a:ext cx="8229600" cy="461665"/>
          </a:xfrm>
          <a:prstGeom prst="rect">
            <a:avLst/>
          </a:prstGeom>
        </p:spPr>
        <p:txBody>
          <a:bodyPr vert="horz" lIns="91440" tIns="45720" rIns="91440" bIns="45720" rtlCol="0" anchor="ctr">
            <a:spAutoFit/>
          </a:bodyPr>
          <a:lstStyle/>
          <a:p>
            <a:r>
              <a:rPr lang="en-US" dirty="0"/>
              <a:t>Click to edit Master title style</a:t>
            </a:r>
          </a:p>
        </p:txBody>
      </p:sp>
      <p:sp>
        <p:nvSpPr>
          <p:cNvPr id="6" name="Text Placeholder 3"/>
          <p:cNvSpPr>
            <a:spLocks noGrp="1"/>
          </p:cNvSpPr>
          <p:nvPr>
            <p:ph type="body" sz="quarter" idx="16" hasCustomPrompt="1"/>
          </p:nvPr>
        </p:nvSpPr>
        <p:spPr>
          <a:xfrm>
            <a:off x="361950" y="1162750"/>
            <a:ext cx="8229600" cy="262255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
                <a:srgbClr val="D02124"/>
              </a:buClr>
              <a:buSzTx/>
              <a:buFont typeface="Lucida Grande"/>
              <a:buNone/>
              <a:tabLst/>
              <a:defRPr sz="1400">
                <a:solidFill>
                  <a:schemeClr val="bg1"/>
                </a:solidFill>
              </a:defRPr>
            </a:lvl1pPr>
            <a:lvl2pPr marL="171450" indent="0">
              <a:buNone/>
              <a:defRPr sz="1400">
                <a:solidFill>
                  <a:schemeClr val="bg1"/>
                </a:solidFill>
              </a:defRPr>
            </a:lvl2pPr>
            <a:lvl3pPr marL="285750" indent="0">
              <a:buNone/>
              <a:defRPr sz="1400">
                <a:solidFill>
                  <a:schemeClr val="bg1"/>
                </a:solidFill>
              </a:defRPr>
            </a:lvl3pPr>
            <a:lvl4pPr marL="457200" indent="0">
              <a:buNone/>
              <a:defRPr sz="1400">
                <a:solidFill>
                  <a:schemeClr val="bg1"/>
                </a:solidFill>
              </a:defRPr>
            </a:lvl4pPr>
            <a:lvl5pPr marL="628650" indent="0">
              <a:buNone/>
              <a:defRPr sz="1400">
                <a:solidFill>
                  <a:schemeClr val="bg1"/>
                </a:solidFill>
              </a:defRPr>
            </a:lvl5pPr>
          </a:lstStyle>
          <a:p>
            <a:pPr marL="0" marR="0" lvl="0" indent="0" algn="l" defTabSz="457200" rtl="0" eaLnBrk="1" fontAlgn="auto" latinLnBrk="0" hangingPunct="1">
              <a:lnSpc>
                <a:spcPct val="100000"/>
              </a:lnSpc>
              <a:spcBef>
                <a:spcPct val="20000"/>
              </a:spcBef>
              <a:spcAft>
                <a:spcPts val="0"/>
              </a:spcAft>
              <a:buClr>
                <a:srgbClr val="D02124"/>
              </a:buClr>
              <a:buSzTx/>
              <a:buFont typeface="Lucida Grande"/>
              <a:buNone/>
              <a:tabLst/>
              <a:defRPr/>
            </a:pPr>
            <a:r>
              <a:rPr lang="en-US" dirty="0"/>
              <a:t>Click to edit Master text styles. Click to edit Master text styles. Click to edit Master text styles.</a:t>
            </a:r>
          </a:p>
          <a:p>
            <a:pPr marL="0" marR="0" lvl="0" indent="0" algn="l" defTabSz="457200" rtl="0" eaLnBrk="1" fontAlgn="auto" latinLnBrk="0" hangingPunct="1">
              <a:lnSpc>
                <a:spcPct val="100000"/>
              </a:lnSpc>
              <a:spcBef>
                <a:spcPct val="20000"/>
              </a:spcBef>
              <a:spcAft>
                <a:spcPts val="0"/>
              </a:spcAft>
              <a:buClr>
                <a:srgbClr val="D02124"/>
              </a:buClr>
              <a:buSzTx/>
              <a:buFont typeface="Lucida Grande"/>
              <a:buNone/>
              <a:tabLst/>
              <a:defRPr/>
            </a:pPr>
            <a:r>
              <a:rPr lang="en-US" dirty="0"/>
              <a:t>Click to edit Master text styles. Click to edit Master text styles. Click to edit Master text styles.</a:t>
            </a:r>
          </a:p>
          <a:p>
            <a:pPr marL="0" marR="0" lvl="0" indent="0" algn="l" defTabSz="457200" rtl="0" eaLnBrk="1" fontAlgn="auto" latinLnBrk="0" hangingPunct="1">
              <a:lnSpc>
                <a:spcPct val="100000"/>
              </a:lnSpc>
              <a:spcBef>
                <a:spcPct val="20000"/>
              </a:spcBef>
              <a:spcAft>
                <a:spcPts val="0"/>
              </a:spcAft>
              <a:buClr>
                <a:srgbClr val="D02124"/>
              </a:buClr>
              <a:buSzTx/>
              <a:buFont typeface="Lucida Grande"/>
              <a:buNone/>
              <a:tabLst/>
              <a:defRPr/>
            </a:pPr>
            <a:endParaRPr lang="en-US" dirty="0"/>
          </a:p>
          <a:p>
            <a:pPr lvl="0"/>
            <a:endParaRPr lang="en-US" dirty="0"/>
          </a:p>
        </p:txBody>
      </p:sp>
      <p:sp>
        <p:nvSpPr>
          <p:cNvPr id="5" name="Footer Placeholder 5"/>
          <p:cNvSpPr>
            <a:spLocks noGrp="1"/>
          </p:cNvSpPr>
          <p:nvPr>
            <p:ph type="ftr" sz="quarter" idx="3"/>
          </p:nvPr>
        </p:nvSpPr>
        <p:spPr>
          <a:xfrm>
            <a:off x="5778500" y="4839480"/>
            <a:ext cx="3086100" cy="273050"/>
          </a:xfrm>
          <a:prstGeom prst="rect">
            <a:avLst/>
          </a:prstGeom>
        </p:spPr>
        <p:txBody>
          <a:bodyPr vert="horz" lIns="91440" tIns="45720" rIns="91440" bIns="45720" rtlCol="0" anchor="ctr"/>
          <a:lstStyle>
            <a:lvl1pPr algn="r">
              <a:defRPr sz="800">
                <a:solidFill>
                  <a:schemeClr val="tx2"/>
                </a:solidFill>
              </a:defRPr>
            </a:lvl1pPr>
          </a:lstStyle>
          <a:p>
            <a:r>
              <a:rPr lang="en-US"/>
              <a:t>Presentation Title  |</a:t>
            </a:r>
            <a:endParaRPr lang="en-US" dirty="0"/>
          </a:p>
        </p:txBody>
      </p:sp>
    </p:spTree>
    <p:extLst>
      <p:ext uri="{BB962C8B-B14F-4D97-AF65-F5344CB8AC3E}">
        <p14:creationId xmlns:p14="http://schemas.microsoft.com/office/powerpoint/2010/main" val="232889214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F15B93-552A-D641-A7AB-67CEE9ECB3D9}"/>
              </a:ext>
            </a:extLst>
          </p:cNvPr>
          <p:cNvSpPr>
            <a:spLocks noGrp="1"/>
          </p:cNvSpPr>
          <p:nvPr>
            <p:ph idx="1"/>
          </p:nvPr>
        </p:nvSpPr>
        <p:spPr>
          <a:xfrm>
            <a:off x="361950" y="1162750"/>
            <a:ext cx="8229600" cy="3267075"/>
          </a:xfrm>
          <a:prstGeom prst="rect">
            <a:avLst/>
          </a:prstGeom>
        </p:spPr>
        <p:txBody>
          <a:bodyPr/>
          <a:lstStyle>
            <a:lvl1pPr>
              <a:defRPr sz="1400">
                <a:solidFill>
                  <a:schemeClr val="bg1"/>
                </a:solidFill>
              </a:defRPr>
            </a:lvl1pPr>
            <a:lvl2pPr>
              <a:defRPr sz="1400">
                <a:solidFill>
                  <a:schemeClr val="bg1"/>
                </a:solidFill>
              </a:defRPr>
            </a:lvl2pPr>
            <a:lvl3pPr>
              <a:defRPr sz="1400">
                <a:solidFill>
                  <a:schemeClr val="bg1"/>
                </a:solidFill>
              </a:defRPr>
            </a:lvl3pPr>
            <a:lvl4pPr marL="635000" indent="-174625">
              <a:buClr>
                <a:schemeClr val="accent1"/>
              </a:buClr>
              <a:buSzPct val="80000"/>
              <a:buFont typeface="Courier New" panose="02070309020205020404" pitchFamily="49" charset="0"/>
              <a:buChar char="o"/>
              <a:tabLst/>
              <a:defRPr sz="1400">
                <a:solidFill>
                  <a:schemeClr val="bg1"/>
                </a:solidFill>
              </a:defRPr>
            </a:lvl4pPr>
            <a:lvl5pPr marL="800100" indent="-165100">
              <a:buClr>
                <a:schemeClr val="accent1"/>
              </a:buClr>
              <a:buFont typeface=".AppleSystemUIFont"/>
              <a:buChar char="–"/>
              <a:tabLst/>
              <a:defRPr sz="14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5">
            <a:extLst>
              <a:ext uri="{FF2B5EF4-FFF2-40B4-BE49-F238E27FC236}">
                <a16:creationId xmlns:a16="http://schemas.microsoft.com/office/drawing/2014/main" id="{36CE5E75-47C7-7343-BB38-E1C0A695D870}"/>
              </a:ext>
            </a:extLst>
          </p:cNvPr>
          <p:cNvSpPr>
            <a:spLocks noGrp="1"/>
          </p:cNvSpPr>
          <p:nvPr>
            <p:ph type="ftr" sz="quarter" idx="3"/>
          </p:nvPr>
        </p:nvSpPr>
        <p:spPr>
          <a:xfrm>
            <a:off x="5778500" y="4839480"/>
            <a:ext cx="3086100" cy="273050"/>
          </a:xfrm>
          <a:prstGeom prst="rect">
            <a:avLst/>
          </a:prstGeom>
        </p:spPr>
        <p:txBody>
          <a:bodyPr vert="horz" lIns="91440" tIns="45720" rIns="91440" bIns="45720" rtlCol="0" anchor="ctr"/>
          <a:lstStyle>
            <a:lvl1pPr algn="r">
              <a:defRPr sz="800">
                <a:solidFill>
                  <a:schemeClr val="tx2"/>
                </a:solidFill>
              </a:defRPr>
            </a:lvl1pPr>
          </a:lstStyle>
          <a:p>
            <a:r>
              <a:rPr lang="en-US" dirty="0"/>
              <a:t>Presentation Title  |</a:t>
            </a:r>
          </a:p>
        </p:txBody>
      </p:sp>
      <p:sp>
        <p:nvSpPr>
          <p:cNvPr id="8" name="Title Placeholder 1">
            <a:extLst>
              <a:ext uri="{FF2B5EF4-FFF2-40B4-BE49-F238E27FC236}">
                <a16:creationId xmlns:a16="http://schemas.microsoft.com/office/drawing/2014/main" id="{6A2DB531-C06A-DA45-A894-141B1326B2BE}"/>
              </a:ext>
            </a:extLst>
          </p:cNvPr>
          <p:cNvSpPr>
            <a:spLocks noGrp="1"/>
          </p:cNvSpPr>
          <p:nvPr>
            <p:ph type="title"/>
          </p:nvPr>
        </p:nvSpPr>
        <p:spPr>
          <a:xfrm>
            <a:off x="361950" y="291430"/>
            <a:ext cx="8229600" cy="461665"/>
          </a:xfrm>
          <a:prstGeom prst="rect">
            <a:avLst/>
          </a:prstGeom>
        </p:spPr>
        <p:txBody>
          <a:bodyPr vert="horz" lIns="91440" tIns="45720" rIns="91440" bIns="45720" rtlCol="0" anchor="ctr">
            <a:spAutoFit/>
          </a:bodyPr>
          <a:lstStyle/>
          <a:p>
            <a:r>
              <a:rPr lang="en-US" dirty="0"/>
              <a:t>Click to edit Master title style</a:t>
            </a:r>
          </a:p>
        </p:txBody>
      </p:sp>
    </p:spTree>
    <p:extLst>
      <p:ext uri="{BB962C8B-B14F-4D97-AF65-F5344CB8AC3E}">
        <p14:creationId xmlns:p14="http://schemas.microsoft.com/office/powerpoint/2010/main" val="301787025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370E2F0E-E49C-BE49-A733-3BCEBDDCF0B6}"/>
              </a:ext>
            </a:extLst>
          </p:cNvPr>
          <p:cNvSpPr>
            <a:spLocks noGrp="1"/>
          </p:cNvSpPr>
          <p:nvPr>
            <p:ph type="ftr" sz="quarter" idx="11"/>
          </p:nvPr>
        </p:nvSpPr>
        <p:spPr/>
        <p:txBody>
          <a:bodyPr/>
          <a:lstStyle/>
          <a:p>
            <a:r>
              <a:rPr lang="en-US" dirty="0"/>
              <a:t>Presentation Title  |</a:t>
            </a:r>
          </a:p>
        </p:txBody>
      </p:sp>
      <p:sp>
        <p:nvSpPr>
          <p:cNvPr id="8" name="Title Placeholder 1">
            <a:extLst>
              <a:ext uri="{FF2B5EF4-FFF2-40B4-BE49-F238E27FC236}">
                <a16:creationId xmlns:a16="http://schemas.microsoft.com/office/drawing/2014/main" id="{4D6F02CA-F391-9648-8B9C-C2902F0D24EF}"/>
              </a:ext>
            </a:extLst>
          </p:cNvPr>
          <p:cNvSpPr>
            <a:spLocks noGrp="1"/>
          </p:cNvSpPr>
          <p:nvPr>
            <p:ph type="title" hasCustomPrompt="1"/>
          </p:nvPr>
        </p:nvSpPr>
        <p:spPr>
          <a:xfrm>
            <a:off x="361950" y="291217"/>
            <a:ext cx="8229600" cy="462093"/>
          </a:xfrm>
          <a:prstGeom prst="rect">
            <a:avLst/>
          </a:prstGeom>
        </p:spPr>
        <p:txBody>
          <a:bodyPr vert="horz" lIns="91440" tIns="45720" rIns="91440" bIns="45720" rtlCol="0" anchor="ctr">
            <a:spAutoFit/>
          </a:bodyPr>
          <a:lstStyle>
            <a:lvl1pPr>
              <a:defRPr cap="all"/>
            </a:lvl1pPr>
          </a:lstStyle>
          <a:p>
            <a:r>
              <a:rPr lang="en-US" dirty="0"/>
              <a:t>CLICK TO ADD TITLE</a:t>
            </a:r>
          </a:p>
        </p:txBody>
      </p:sp>
      <p:sp>
        <p:nvSpPr>
          <p:cNvPr id="9" name="Text Placeholder 2">
            <a:extLst>
              <a:ext uri="{FF2B5EF4-FFF2-40B4-BE49-F238E27FC236}">
                <a16:creationId xmlns:a16="http://schemas.microsoft.com/office/drawing/2014/main" id="{8318076E-3F15-284D-9998-ACBF69BCAD74}"/>
              </a:ext>
            </a:extLst>
          </p:cNvPr>
          <p:cNvSpPr>
            <a:spLocks noGrp="1"/>
          </p:cNvSpPr>
          <p:nvPr>
            <p:ph type="body" sz="quarter" idx="15"/>
          </p:nvPr>
        </p:nvSpPr>
        <p:spPr>
          <a:xfrm>
            <a:off x="361950" y="622300"/>
            <a:ext cx="8229600" cy="349250"/>
          </a:xfrm>
          <a:prstGeom prst="rect">
            <a:avLst/>
          </a:prstGeom>
        </p:spPr>
        <p:txBody>
          <a:bodyPr>
            <a:noAutofit/>
          </a:bodyPr>
          <a:lstStyle>
            <a:lvl1pPr marL="0" indent="0">
              <a:buNone/>
              <a:defRPr sz="1500">
                <a:solidFill>
                  <a:schemeClr val="tx2"/>
                </a:solidFill>
              </a:defRPr>
            </a:lvl1pPr>
            <a:lvl2pPr marL="171450" indent="0">
              <a:buNone/>
              <a:defRPr sz="1500">
                <a:solidFill>
                  <a:schemeClr val="tx2"/>
                </a:solidFill>
              </a:defRPr>
            </a:lvl2pPr>
            <a:lvl3pPr marL="285750" indent="0">
              <a:buNone/>
              <a:defRPr sz="1500">
                <a:solidFill>
                  <a:schemeClr val="tx2"/>
                </a:solidFill>
              </a:defRPr>
            </a:lvl3pPr>
            <a:lvl4pPr marL="1371600" indent="0">
              <a:buNone/>
              <a:defRPr sz="1500">
                <a:solidFill>
                  <a:schemeClr val="tx2"/>
                </a:solidFill>
              </a:defRPr>
            </a:lvl4pPr>
            <a:lvl5pPr marL="1828800" indent="0">
              <a:buNone/>
              <a:defRPr sz="1500">
                <a:solidFill>
                  <a:schemeClr val="tx2"/>
                </a:solidFill>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DF8A05A5-3A8F-4745-8AAA-41D1CA76CF50}"/>
              </a:ext>
            </a:extLst>
          </p:cNvPr>
          <p:cNvSpPr>
            <a:spLocks noGrp="1"/>
          </p:cNvSpPr>
          <p:nvPr>
            <p:ph idx="1"/>
          </p:nvPr>
        </p:nvSpPr>
        <p:spPr>
          <a:xfrm>
            <a:off x="361950" y="1162750"/>
            <a:ext cx="4028621" cy="3267075"/>
          </a:xfrm>
          <a:prstGeom prst="rect">
            <a:avLst/>
          </a:prstGeom>
        </p:spPr>
        <p:txBody>
          <a:bodyPr/>
          <a:lstStyle>
            <a:lvl1pPr>
              <a:defRPr sz="1400">
                <a:solidFill>
                  <a:schemeClr val="bg1"/>
                </a:solidFill>
              </a:defRPr>
            </a:lvl1pPr>
            <a:lvl2pPr>
              <a:defRPr sz="1400">
                <a:solidFill>
                  <a:schemeClr val="bg1"/>
                </a:solidFill>
              </a:defRPr>
            </a:lvl2pPr>
            <a:lvl3pPr>
              <a:defRPr sz="1400">
                <a:solidFill>
                  <a:schemeClr val="bg1"/>
                </a:solidFill>
              </a:defRPr>
            </a:lvl3pPr>
            <a:lvl4pPr marL="635000" indent="-174625">
              <a:buClr>
                <a:schemeClr val="accent1"/>
              </a:buClr>
              <a:buSzPct val="80000"/>
              <a:buFont typeface="Courier New" panose="02070309020205020404" pitchFamily="49" charset="0"/>
              <a:buChar char="o"/>
              <a:tabLst/>
              <a:defRPr sz="1400">
                <a:solidFill>
                  <a:schemeClr val="bg1"/>
                </a:solidFill>
              </a:defRPr>
            </a:lvl4pPr>
            <a:lvl5pPr marL="800100" indent="-165100">
              <a:buClr>
                <a:schemeClr val="accent1"/>
              </a:buClr>
              <a:buFont typeface=".AppleSystemUIFont"/>
              <a:buChar char="–"/>
              <a:tabLst/>
              <a:defRPr sz="14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29A91805-34B3-C844-9E42-F3DE151A7D7C}"/>
              </a:ext>
            </a:extLst>
          </p:cNvPr>
          <p:cNvSpPr>
            <a:spLocks noGrp="1"/>
          </p:cNvSpPr>
          <p:nvPr>
            <p:ph idx="16"/>
          </p:nvPr>
        </p:nvSpPr>
        <p:spPr>
          <a:xfrm>
            <a:off x="4571094" y="1162750"/>
            <a:ext cx="4028621" cy="3267075"/>
          </a:xfrm>
          <a:prstGeom prst="rect">
            <a:avLst/>
          </a:prstGeom>
        </p:spPr>
        <p:txBody>
          <a:bodyPr/>
          <a:lstStyle>
            <a:lvl1pPr>
              <a:defRPr sz="1400">
                <a:solidFill>
                  <a:schemeClr val="bg1"/>
                </a:solidFill>
              </a:defRPr>
            </a:lvl1pPr>
            <a:lvl2pPr>
              <a:defRPr sz="1400">
                <a:solidFill>
                  <a:schemeClr val="bg1"/>
                </a:solidFill>
              </a:defRPr>
            </a:lvl2pPr>
            <a:lvl3pPr>
              <a:defRPr sz="1400">
                <a:solidFill>
                  <a:schemeClr val="bg1"/>
                </a:solidFill>
              </a:defRPr>
            </a:lvl3pPr>
            <a:lvl4pPr marL="635000" indent="-174625">
              <a:buClr>
                <a:schemeClr val="accent1"/>
              </a:buClr>
              <a:buSzPct val="80000"/>
              <a:buFont typeface="Courier New" panose="02070309020205020404" pitchFamily="49" charset="0"/>
              <a:buChar char="o"/>
              <a:tabLst/>
              <a:defRPr sz="1400">
                <a:solidFill>
                  <a:schemeClr val="bg1"/>
                </a:solidFill>
              </a:defRPr>
            </a:lvl4pPr>
            <a:lvl5pPr marL="800100" indent="-165100">
              <a:buClr>
                <a:schemeClr val="accent1"/>
              </a:buClr>
              <a:buFont typeface=".AppleSystemUIFont"/>
              <a:buChar char="–"/>
              <a:tabLst/>
              <a:defRPr sz="14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609117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hasCustomPrompt="1"/>
          </p:nvPr>
        </p:nvSpPr>
        <p:spPr>
          <a:xfrm>
            <a:off x="361950" y="2885891"/>
            <a:ext cx="8229600" cy="492443"/>
          </a:xfrm>
          <a:prstGeom prst="rect">
            <a:avLst/>
          </a:prstGeom>
        </p:spPr>
        <p:txBody>
          <a:bodyPr vert="horz" lIns="91440" tIns="45720" rIns="91440" bIns="45720" rtlCol="0" anchor="ctr">
            <a:spAutoFit/>
          </a:bodyPr>
          <a:lstStyle>
            <a:lvl1pPr algn="l">
              <a:defRPr sz="2600" b="1">
                <a:solidFill>
                  <a:srgbClr val="FFFFFE"/>
                </a:solidFill>
              </a:defRPr>
            </a:lvl1pPr>
          </a:lstStyle>
          <a:p>
            <a:r>
              <a:rPr lang="en-US" dirty="0"/>
              <a:t>CLICK TO EDIT MASTER TITLE STYLE</a:t>
            </a:r>
          </a:p>
        </p:txBody>
      </p:sp>
      <p:sp>
        <p:nvSpPr>
          <p:cNvPr id="3" name="Text Placeholder 2"/>
          <p:cNvSpPr>
            <a:spLocks noGrp="1"/>
          </p:cNvSpPr>
          <p:nvPr>
            <p:ph type="body" sz="quarter" idx="15"/>
          </p:nvPr>
        </p:nvSpPr>
        <p:spPr>
          <a:xfrm>
            <a:off x="361950" y="3251200"/>
            <a:ext cx="8229600" cy="304800"/>
          </a:xfrm>
          <a:prstGeom prst="rect">
            <a:avLst/>
          </a:prstGeom>
        </p:spPr>
        <p:txBody>
          <a:bodyPr>
            <a:noAutofit/>
          </a:bodyPr>
          <a:lstStyle>
            <a:lvl1pPr marL="0" indent="0">
              <a:buNone/>
              <a:defRPr sz="1500">
                <a:solidFill>
                  <a:srgbClr val="FFFFFE"/>
                </a:solidFill>
              </a:defRPr>
            </a:lvl1pPr>
            <a:lvl2pPr marL="171450" indent="0">
              <a:buNone/>
              <a:defRPr sz="1500"/>
            </a:lvl2pPr>
            <a:lvl3pPr marL="285750" indent="0">
              <a:buNone/>
              <a:defRPr sz="1500"/>
            </a:lvl3pPr>
            <a:lvl4pPr marL="1371600" indent="0">
              <a:buNone/>
              <a:defRPr sz="1500"/>
            </a:lvl4pPr>
            <a:lvl5pPr marL="1828800" indent="0">
              <a:buNone/>
              <a:defRPr sz="1500"/>
            </a:lvl5pPr>
          </a:lstStyle>
          <a:p>
            <a:pPr lvl="0"/>
            <a:r>
              <a:rPr lang="en-US" dirty="0"/>
              <a:t>Click to edit Master text styles</a:t>
            </a:r>
          </a:p>
        </p:txBody>
      </p:sp>
    </p:spTree>
    <p:extLst>
      <p:ext uri="{BB962C8B-B14F-4D97-AF65-F5344CB8AC3E}">
        <p14:creationId xmlns:p14="http://schemas.microsoft.com/office/powerpoint/2010/main" val="2833491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FFFF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469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FFFFFE"/>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8263"/>
          </a:xfrm>
          <a:prstGeom prst="rect">
            <a:avLst/>
          </a:prstGeom>
        </p:spPr>
        <p:txBody>
          <a:bodyPr vert="horz"/>
          <a:lstStyle>
            <a:lvl1pPr marL="0" indent="0">
              <a:buNone/>
              <a:defRPr sz="1600"/>
            </a:lvl1pPr>
          </a:lstStyle>
          <a:p>
            <a:endParaRPr lang="en-US" dirty="0"/>
          </a:p>
        </p:txBody>
      </p:sp>
    </p:spTree>
    <p:extLst>
      <p:ext uri="{BB962C8B-B14F-4D97-AF65-F5344CB8AC3E}">
        <p14:creationId xmlns:p14="http://schemas.microsoft.com/office/powerpoint/2010/main" val="2540707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hasCustomPrompt="1"/>
          </p:nvPr>
        </p:nvSpPr>
        <p:spPr>
          <a:xfrm>
            <a:off x="361950" y="2885891"/>
            <a:ext cx="8229600" cy="492443"/>
          </a:xfrm>
          <a:prstGeom prst="rect">
            <a:avLst/>
          </a:prstGeom>
        </p:spPr>
        <p:txBody>
          <a:bodyPr vert="horz" lIns="91440" tIns="45720" rIns="91440" bIns="45720" rtlCol="0" anchor="ctr">
            <a:spAutoFit/>
          </a:bodyPr>
          <a:lstStyle>
            <a:lvl1pPr algn="l">
              <a:defRPr sz="2600" b="1">
                <a:solidFill>
                  <a:srgbClr val="FFFFFE"/>
                </a:solidFill>
              </a:defRPr>
            </a:lvl1pPr>
          </a:lstStyle>
          <a:p>
            <a:r>
              <a:rPr lang="en-US" dirty="0"/>
              <a:t>CLICK TO EDIT MASTER TITLE STYLE</a:t>
            </a:r>
          </a:p>
        </p:txBody>
      </p:sp>
      <p:sp>
        <p:nvSpPr>
          <p:cNvPr id="3" name="Text Placeholder 2"/>
          <p:cNvSpPr>
            <a:spLocks noGrp="1"/>
          </p:cNvSpPr>
          <p:nvPr>
            <p:ph type="body" sz="quarter" idx="15"/>
          </p:nvPr>
        </p:nvSpPr>
        <p:spPr>
          <a:xfrm>
            <a:off x="361950" y="3251200"/>
            <a:ext cx="8229600" cy="304800"/>
          </a:xfrm>
          <a:prstGeom prst="rect">
            <a:avLst/>
          </a:prstGeom>
        </p:spPr>
        <p:txBody>
          <a:bodyPr>
            <a:noAutofit/>
          </a:bodyPr>
          <a:lstStyle>
            <a:lvl1pPr marL="0" indent="0">
              <a:buNone/>
              <a:defRPr sz="1500">
                <a:solidFill>
                  <a:srgbClr val="FFFFFE"/>
                </a:solidFill>
              </a:defRPr>
            </a:lvl1pPr>
            <a:lvl2pPr marL="171450" indent="0">
              <a:buNone/>
              <a:defRPr sz="1500"/>
            </a:lvl2pPr>
            <a:lvl3pPr marL="285750" indent="0">
              <a:buNone/>
              <a:defRPr sz="1500"/>
            </a:lvl3pPr>
            <a:lvl4pPr marL="1371600" indent="0">
              <a:buNone/>
              <a:defRPr sz="1500"/>
            </a:lvl4pPr>
            <a:lvl5pPr marL="1828800" indent="0">
              <a:buNone/>
              <a:defRPr sz="1500"/>
            </a:lvl5pPr>
          </a:lstStyle>
          <a:p>
            <a:pPr lvl="0"/>
            <a:r>
              <a:rPr lang="en-US" dirty="0"/>
              <a:t>Click to edit Master text styles</a:t>
            </a:r>
          </a:p>
        </p:txBody>
      </p:sp>
    </p:spTree>
    <p:extLst>
      <p:ext uri="{BB962C8B-B14F-4D97-AF65-F5344CB8AC3E}">
        <p14:creationId xmlns:p14="http://schemas.microsoft.com/office/powerpoint/2010/main" val="2334884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004B6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hasCustomPrompt="1"/>
          </p:nvPr>
        </p:nvSpPr>
        <p:spPr>
          <a:xfrm>
            <a:off x="361950" y="2885891"/>
            <a:ext cx="8229600" cy="492443"/>
          </a:xfrm>
          <a:prstGeom prst="rect">
            <a:avLst/>
          </a:prstGeom>
        </p:spPr>
        <p:txBody>
          <a:bodyPr vert="horz" lIns="91440" tIns="45720" rIns="91440" bIns="45720" rtlCol="0" anchor="ctr">
            <a:spAutoFit/>
          </a:bodyPr>
          <a:lstStyle>
            <a:lvl1pPr algn="l">
              <a:defRPr sz="2600" b="1">
                <a:solidFill>
                  <a:srgbClr val="FFFFFE"/>
                </a:solidFill>
              </a:defRPr>
            </a:lvl1pPr>
          </a:lstStyle>
          <a:p>
            <a:r>
              <a:rPr lang="en-US" dirty="0"/>
              <a:t>CLICK TO EDIT MASTER TITLE STYLE</a:t>
            </a:r>
          </a:p>
        </p:txBody>
      </p:sp>
      <p:sp>
        <p:nvSpPr>
          <p:cNvPr id="3" name="Text Placeholder 2"/>
          <p:cNvSpPr>
            <a:spLocks noGrp="1"/>
          </p:cNvSpPr>
          <p:nvPr>
            <p:ph type="body" sz="quarter" idx="15"/>
          </p:nvPr>
        </p:nvSpPr>
        <p:spPr>
          <a:xfrm>
            <a:off x="361950" y="3251200"/>
            <a:ext cx="8229600" cy="304800"/>
          </a:xfrm>
          <a:prstGeom prst="rect">
            <a:avLst/>
          </a:prstGeom>
        </p:spPr>
        <p:txBody>
          <a:bodyPr>
            <a:noAutofit/>
          </a:bodyPr>
          <a:lstStyle>
            <a:lvl1pPr marL="0" indent="0">
              <a:buNone/>
              <a:defRPr sz="1500">
                <a:solidFill>
                  <a:srgbClr val="FFFFFE"/>
                </a:solidFill>
              </a:defRPr>
            </a:lvl1pPr>
            <a:lvl2pPr marL="171450" indent="0">
              <a:buNone/>
              <a:defRPr sz="1500"/>
            </a:lvl2pPr>
            <a:lvl3pPr marL="285750" indent="0">
              <a:buNone/>
              <a:defRPr sz="1500"/>
            </a:lvl3pPr>
            <a:lvl4pPr marL="1371600" indent="0">
              <a:buNone/>
              <a:defRPr sz="1500"/>
            </a:lvl4pPr>
            <a:lvl5pPr marL="1828800" indent="0">
              <a:buNone/>
              <a:defRPr sz="1500"/>
            </a:lvl5pPr>
          </a:lstStyle>
          <a:p>
            <a:pPr lvl="0"/>
            <a:r>
              <a:rPr lang="en-US" dirty="0"/>
              <a:t>Click to edit Master text styles</a:t>
            </a:r>
          </a:p>
        </p:txBody>
      </p:sp>
    </p:spTree>
    <p:extLst>
      <p:ext uri="{BB962C8B-B14F-4D97-AF65-F5344CB8AC3E}">
        <p14:creationId xmlns:p14="http://schemas.microsoft.com/office/powerpoint/2010/main" val="39776103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12.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9" name="Picture 8" descr="Itron_Solo_Pos_RGB.png"/>
          <p:cNvPicPr>
            <a:picLocks/>
          </p:cNvPicPr>
          <p:nvPr/>
        </p:nvPicPr>
        <p:blipFill>
          <a:blip r:embed="rId7" cstate="screen">
            <a:extLst>
              <a:ext uri="{28A0092B-C50C-407E-A947-70E740481C1C}">
                <a14:useLocalDpi xmlns:a14="http://schemas.microsoft.com/office/drawing/2010/main"/>
              </a:ext>
            </a:extLst>
          </a:blip>
          <a:stretch>
            <a:fillRect/>
          </a:stretch>
        </p:blipFill>
        <p:spPr>
          <a:xfrm>
            <a:off x="314111" y="4888963"/>
            <a:ext cx="333590" cy="135365"/>
          </a:xfrm>
          <a:prstGeom prst="rect">
            <a:avLst/>
          </a:prstGeom>
        </p:spPr>
      </p:pic>
      <p:cxnSp>
        <p:nvCxnSpPr>
          <p:cNvPr id="3" name="Straight Connector 2"/>
          <p:cNvCxnSpPr/>
          <p:nvPr userDrawn="1"/>
        </p:nvCxnSpPr>
        <p:spPr>
          <a:xfrm>
            <a:off x="314110" y="4819650"/>
            <a:ext cx="860129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6" name="Footer Placeholder 5"/>
          <p:cNvSpPr>
            <a:spLocks noGrp="1"/>
          </p:cNvSpPr>
          <p:nvPr>
            <p:ph type="ftr" sz="quarter" idx="3"/>
          </p:nvPr>
        </p:nvSpPr>
        <p:spPr>
          <a:xfrm>
            <a:off x="5778500" y="4839480"/>
            <a:ext cx="3086100" cy="273050"/>
          </a:xfrm>
          <a:prstGeom prst="rect">
            <a:avLst/>
          </a:prstGeom>
        </p:spPr>
        <p:txBody>
          <a:bodyPr vert="horz" lIns="91440" tIns="45720" rIns="91440" bIns="45720" rtlCol="0" anchor="ctr"/>
          <a:lstStyle>
            <a:lvl1pPr algn="r">
              <a:defRPr sz="800">
                <a:solidFill>
                  <a:schemeClr val="tx2"/>
                </a:solidFill>
              </a:defRPr>
            </a:lvl1pPr>
          </a:lstStyle>
          <a:p>
            <a:r>
              <a:rPr lang="en-US"/>
              <a:t>Presentation Title  |</a:t>
            </a:r>
            <a:endParaRPr lang="en-US" dirty="0"/>
          </a:p>
        </p:txBody>
      </p:sp>
      <p:sp>
        <p:nvSpPr>
          <p:cNvPr id="7" name="Slide Number Placeholder 3"/>
          <p:cNvSpPr txBox="1">
            <a:spLocks/>
          </p:cNvSpPr>
          <p:nvPr userDrawn="1"/>
        </p:nvSpPr>
        <p:spPr>
          <a:xfrm>
            <a:off x="8610600" y="4827615"/>
            <a:ext cx="393700" cy="273050"/>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B09E98C-EE1C-4E4C-965D-CBFEA427E22F}" type="slidenum">
              <a:rPr lang="en-US" smtClean="0"/>
              <a:t>‹#›</a:t>
            </a:fld>
            <a:endParaRPr lang="en-US" dirty="0"/>
          </a:p>
        </p:txBody>
      </p:sp>
    </p:spTree>
    <p:extLst>
      <p:ext uri="{BB962C8B-B14F-4D97-AF65-F5344CB8AC3E}">
        <p14:creationId xmlns:p14="http://schemas.microsoft.com/office/powerpoint/2010/main" val="3711811471"/>
      </p:ext>
    </p:extLst>
  </p:cSld>
  <p:clrMap bg1="lt1" tx1="dk1" bg2="lt2" tx2="dk2" accent1="accent1" accent2="accent2" accent3="accent3" accent4="accent4" accent5="accent5" accent6="accent6" hlink="hlink" folHlink="folHlink"/>
  <p:sldLayoutIdLst>
    <p:sldLayoutId id="2147483652" r:id="rId1"/>
    <p:sldLayoutId id="2147483671" r:id="rId2"/>
    <p:sldLayoutId id="2147483707" r:id="rId3"/>
    <p:sldLayoutId id="2147483709" r:id="rId4"/>
    <p:sldLayoutId id="2147483710" r:id="rId5"/>
  </p:sldLayoutIdLst>
  <p:transition>
    <p:fade/>
  </p:transition>
  <p:hf hdr="0" dt="0"/>
  <p:txStyles>
    <p:titleStyle>
      <a:lvl1pPr algn="l" defTabSz="457200" rtl="0" eaLnBrk="1" latinLnBrk="0" hangingPunct="1">
        <a:spcBef>
          <a:spcPct val="0"/>
        </a:spcBef>
        <a:buNone/>
        <a:defRPr sz="2400" b="1" kern="1200" cap="all">
          <a:solidFill>
            <a:srgbClr val="CF2124"/>
          </a:solidFill>
          <a:latin typeface="Arial"/>
          <a:ea typeface="+mj-ea"/>
          <a:cs typeface="Arial"/>
        </a:defRPr>
      </a:lvl1pPr>
    </p:titleStyle>
    <p:bodyStyle>
      <a:lvl1pPr marL="171450" indent="-171450" algn="l" defTabSz="457200" rtl="0" eaLnBrk="1" latinLnBrk="0" hangingPunct="1">
        <a:spcBef>
          <a:spcPct val="20000"/>
        </a:spcBef>
        <a:buClr>
          <a:srgbClr val="D02124"/>
        </a:buClr>
        <a:buFont typeface="Lucida Grande"/>
        <a:buChar char="»"/>
        <a:defRPr sz="1600" kern="1200">
          <a:solidFill>
            <a:schemeClr val="tx1"/>
          </a:solidFill>
          <a:latin typeface="Arial"/>
          <a:ea typeface="+mn-ea"/>
          <a:cs typeface="Arial"/>
        </a:defRPr>
      </a:lvl1pPr>
      <a:lvl2pPr marL="285750" indent="-114300" algn="l" defTabSz="457200" rtl="0" eaLnBrk="1" latinLnBrk="0" hangingPunct="1">
        <a:spcBef>
          <a:spcPct val="20000"/>
        </a:spcBef>
        <a:buClr>
          <a:srgbClr val="D02124"/>
        </a:buClr>
        <a:buSzPct val="100000"/>
        <a:buFont typeface="Arial"/>
        <a:buChar char="•"/>
        <a:defRPr sz="1600" kern="1200">
          <a:solidFill>
            <a:schemeClr val="tx1"/>
          </a:solidFill>
          <a:latin typeface="Arial"/>
          <a:ea typeface="+mn-ea"/>
          <a:cs typeface="Arial"/>
        </a:defRPr>
      </a:lvl2pPr>
      <a:lvl3pPr marL="457200" indent="-171450" algn="l" defTabSz="457200" rtl="0" eaLnBrk="1" latinLnBrk="0" hangingPunct="1">
        <a:spcBef>
          <a:spcPct val="20000"/>
        </a:spcBef>
        <a:buClr>
          <a:srgbClr val="D02124"/>
        </a:buClr>
        <a:buSzPct val="80000"/>
        <a:buFont typeface="Lucida Grande"/>
        <a:buChar char="-"/>
        <a:defRPr sz="1600" kern="1200" baseline="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884461"/>
      </p:ext>
    </p:extLst>
  </p:cSld>
  <p:clrMap bg1="lt1" tx1="dk1" bg2="lt2" tx2="dk2" accent1="accent1" accent2="accent2" accent3="accent3" accent4="accent4" accent5="accent5" accent6="accent6" hlink="hlink" folHlink="folHlink"/>
  <p:sldLayoutIdLst>
    <p:sldLayoutId id="2147483669" r:id="rId1"/>
    <p:sldLayoutId id="2147483703" r:id="rId2"/>
    <p:sldLayoutId id="2147483687" r:id="rId3"/>
    <p:sldLayoutId id="2147483688" r:id="rId4"/>
    <p:sldLayoutId id="2147483704" r:id="rId5"/>
    <p:sldLayoutId id="2147483711" r:id="rId6"/>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itle 6"/>
          <p:cNvSpPr txBox="1">
            <a:spLocks/>
          </p:cNvSpPr>
          <p:nvPr/>
        </p:nvSpPr>
        <p:spPr>
          <a:xfrm>
            <a:off x="457200" y="3021089"/>
            <a:ext cx="8229600" cy="646331"/>
          </a:xfrm>
          <a:prstGeom prst="rect">
            <a:avLst/>
          </a:prstGeom>
        </p:spPr>
        <p:txBody>
          <a:bodyPr vert="horz">
            <a:spAutoFit/>
          </a:bodyPr>
          <a:lstStyle>
            <a:lvl1pPr algn="l" defTabSz="457200" rtl="0" eaLnBrk="1" latinLnBrk="0" hangingPunct="1">
              <a:spcBef>
                <a:spcPct val="0"/>
              </a:spcBef>
              <a:buNone/>
              <a:defRPr sz="3200" b="1" kern="1200" spc="-60">
                <a:solidFill>
                  <a:schemeClr val="bg1">
                    <a:lumMod val="95000"/>
                  </a:schemeClr>
                </a:solidFill>
                <a:latin typeface="Arial"/>
                <a:ea typeface="+mj-ea"/>
                <a:cs typeface="Arial"/>
              </a:defRPr>
            </a:lvl1pPr>
          </a:lstStyle>
          <a:p>
            <a:r>
              <a:rPr lang="en-US" sz="3600" cap="all" dirty="0">
                <a:solidFill>
                  <a:prstClr val="white">
                    <a:lumMod val="95000"/>
                  </a:prstClr>
                </a:solidFill>
              </a:rPr>
              <a:t>THANK YOU</a:t>
            </a:r>
          </a:p>
        </p:txBody>
      </p:sp>
      <p:pic>
        <p:nvPicPr>
          <p:cNvPr id="8" name="Picture 7" descr="Itron_Solo_Pos_RGB.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6531" y="4470691"/>
            <a:ext cx="706969" cy="274574"/>
          </a:xfrm>
          <a:prstGeom prst="rect">
            <a:avLst/>
          </a:prstGeom>
        </p:spPr>
      </p:pic>
      <p:sp>
        <p:nvSpPr>
          <p:cNvPr id="9" name="TextBox 8"/>
          <p:cNvSpPr txBox="1"/>
          <p:nvPr/>
        </p:nvSpPr>
        <p:spPr>
          <a:xfrm>
            <a:off x="6261100" y="4607978"/>
            <a:ext cx="2425700" cy="254151"/>
          </a:xfrm>
          <a:prstGeom prst="rect">
            <a:avLst/>
          </a:prstGeom>
          <a:noFill/>
        </p:spPr>
        <p:txBody>
          <a:bodyPr wrap="square" rtlCol="0">
            <a:spAutoFit/>
          </a:bodyPr>
          <a:lstStyle/>
          <a:p>
            <a:pPr algn="r"/>
            <a:r>
              <a:rPr lang="en-US" sz="1050" b="1" dirty="0">
                <a:solidFill>
                  <a:srgbClr val="F3B329"/>
                </a:solidFill>
                <a:latin typeface="Arial"/>
                <a:cs typeface="Arial"/>
              </a:rPr>
              <a:t>www.itron.com</a:t>
            </a:r>
          </a:p>
        </p:txBody>
      </p:sp>
    </p:spTree>
    <p:extLst>
      <p:ext uri="{BB962C8B-B14F-4D97-AF65-F5344CB8AC3E}">
        <p14:creationId xmlns:p14="http://schemas.microsoft.com/office/powerpoint/2010/main" val="3740459950"/>
      </p:ext>
    </p:extLst>
  </p:cSld>
  <p:clrMap bg1="lt1" tx1="dk1" bg2="lt2" tx2="dk2" accent1="accent1" accent2="accent2" accent3="accent3" accent4="accent4" accent5="accent5" accent6="accent6" hlink="hlink" folHlink="folHlink"/>
  <p:sldLayoutIdLst>
    <p:sldLayoutId id="2147483686" r:id="rId1"/>
  </p:sldLayoutIdLst>
  <p:hf hd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E"/>
        </a:solidFill>
        <a:effectLst/>
      </p:bgPr>
    </p:bg>
    <p:spTree>
      <p:nvGrpSpPr>
        <p:cNvPr id="1" name=""/>
        <p:cNvGrpSpPr/>
        <p:nvPr/>
      </p:nvGrpSpPr>
      <p:grpSpPr>
        <a:xfrm>
          <a:off x="0" y="0"/>
          <a:ext cx="0" cy="0"/>
          <a:chOff x="0" y="0"/>
          <a:chExt cx="0" cy="0"/>
        </a:xfrm>
      </p:grpSpPr>
      <p:pic>
        <p:nvPicPr>
          <p:cNvPr id="2" name="Picture 1" descr="Itron_Ribbon_PP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2817" y="2"/>
            <a:ext cx="728132" cy="819148"/>
          </a:xfrm>
          <a:prstGeom prst="rect">
            <a:avLst/>
          </a:prstGeom>
        </p:spPr>
      </p:pic>
    </p:spTree>
    <p:extLst>
      <p:ext uri="{BB962C8B-B14F-4D97-AF65-F5344CB8AC3E}">
        <p14:creationId xmlns:p14="http://schemas.microsoft.com/office/powerpoint/2010/main" val="761437443"/>
      </p:ext>
    </p:extLst>
  </p:cSld>
  <p:clrMap bg1="lt1" tx1="dk1" bg2="lt2" tx2="dk2" accent1="accent1" accent2="accent2" accent3="accent3" accent4="accent4" accent5="accent5" accent6="accent6" hlink="hlink" folHlink="folHlink"/>
  <p:sldLayoutIdLst>
    <p:sldLayoutId id="2147483702"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457200" rtl="0" eaLnBrk="1" latinLnBrk="0" hangingPunct="1">
        <a:spcBef>
          <a:spcPct val="0"/>
        </a:spcBef>
        <a:buNone/>
        <a:defRPr sz="2800" b="1" i="0" kern="1200" cap="all" spc="-50">
          <a:solidFill>
            <a:srgbClr val="ED3024"/>
          </a:solidFill>
          <a:latin typeface="Arial"/>
          <a:ea typeface="+mj-ea"/>
          <a:cs typeface="Arial"/>
        </a:defRPr>
      </a:lvl1pPr>
    </p:titleStyle>
    <p:bodyStyle>
      <a:lvl1pPr marL="342900" indent="-342900" algn="l" defTabSz="457200" rtl="0" eaLnBrk="1" latinLnBrk="0" hangingPunct="1">
        <a:spcBef>
          <a:spcPct val="20000"/>
        </a:spcBef>
        <a:buClr>
          <a:srgbClr val="ED3024"/>
        </a:buClr>
        <a:buFont typeface="Lucida Grande"/>
        <a:buChar char="»"/>
        <a:defRPr sz="1800" kern="1200">
          <a:solidFill>
            <a:schemeClr val="bg1"/>
          </a:solidFill>
          <a:latin typeface="Arial"/>
          <a:ea typeface="+mn-ea"/>
          <a:cs typeface="Arial"/>
        </a:defRPr>
      </a:lvl1pPr>
      <a:lvl2pPr marL="742950" indent="-285750" algn="l" defTabSz="457200" rtl="0" eaLnBrk="1" latinLnBrk="0" hangingPunct="1">
        <a:spcBef>
          <a:spcPct val="20000"/>
        </a:spcBef>
        <a:buClr>
          <a:srgbClr val="ED3024"/>
        </a:buClr>
        <a:buFont typeface="Arial"/>
        <a:buChar char="•"/>
        <a:defRPr sz="1800" kern="1200">
          <a:solidFill>
            <a:schemeClr val="bg1"/>
          </a:solidFill>
          <a:latin typeface="Arial"/>
          <a:ea typeface="+mn-ea"/>
          <a:cs typeface="Arial"/>
        </a:defRPr>
      </a:lvl2pPr>
      <a:lvl3pPr marL="1143000" indent="-228600" algn="l" defTabSz="457200" rtl="0" eaLnBrk="1" latinLnBrk="0" hangingPunct="1">
        <a:spcBef>
          <a:spcPct val="20000"/>
        </a:spcBef>
        <a:buClr>
          <a:srgbClr val="ED3024"/>
        </a:buClr>
        <a:buFont typeface="Lucida Grande"/>
        <a:buChar char="–"/>
        <a:defRPr sz="1800" kern="1200">
          <a:solidFill>
            <a:schemeClr val="bg1"/>
          </a:solidFill>
          <a:latin typeface="Arial"/>
          <a:ea typeface="+mn-ea"/>
          <a:cs typeface="Arial"/>
        </a:defRPr>
      </a:lvl3pPr>
      <a:lvl4pPr marL="1600200" indent="-228600" algn="l" defTabSz="457200" rtl="0" eaLnBrk="1" latinLnBrk="0" hangingPunct="1">
        <a:spcBef>
          <a:spcPct val="20000"/>
        </a:spcBef>
        <a:buClr>
          <a:srgbClr val="ED3024"/>
        </a:buClr>
        <a:buFont typeface="Arial"/>
        <a:buChar char="•"/>
        <a:defRPr sz="1800" kern="1200">
          <a:solidFill>
            <a:schemeClr val="bg1"/>
          </a:solidFill>
          <a:latin typeface="Arial"/>
          <a:ea typeface="+mn-ea"/>
          <a:cs typeface="Arial"/>
        </a:defRPr>
      </a:lvl4pPr>
      <a:lvl5pPr marL="2057400" indent="-228600" algn="l" defTabSz="457200" rtl="0" eaLnBrk="1" latinLnBrk="0" hangingPunct="1">
        <a:spcBef>
          <a:spcPct val="20000"/>
        </a:spcBef>
        <a:buClr>
          <a:srgbClr val="ED3024"/>
        </a:buClr>
        <a:buFont typeface="Lucida Grande"/>
        <a:buChar char="-"/>
        <a:defRPr sz="18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californiadgstats.ca.gov/"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0"/>
          </p:nvPr>
        </p:nvPicPr>
        <p:blipFill>
          <a:blip r:embed="rId3"/>
          <a:srcRect/>
          <a:stretch/>
        </p:blipFill>
        <p:spPr>
          <a:xfrm>
            <a:off x="0" y="4745"/>
            <a:ext cx="9144000" cy="5138776"/>
          </a:xfrm>
        </p:spPr>
      </p:pic>
      <p:sp>
        <p:nvSpPr>
          <p:cNvPr id="9" name="Rectangle 8"/>
          <p:cNvSpPr/>
          <p:nvPr/>
        </p:nvSpPr>
        <p:spPr>
          <a:xfrm>
            <a:off x="0" y="3182587"/>
            <a:ext cx="9144000" cy="1294163"/>
          </a:xfrm>
          <a:prstGeom prst="rect">
            <a:avLst/>
          </a:prstGeom>
          <a:solidFill>
            <a:srgbClr val="141313">
              <a:alpha val="5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ubtitle 2"/>
          <p:cNvSpPr txBox="1">
            <a:spLocks/>
          </p:cNvSpPr>
          <p:nvPr/>
        </p:nvSpPr>
        <p:spPr>
          <a:xfrm>
            <a:off x="423336" y="3960292"/>
            <a:ext cx="8037193" cy="389467"/>
          </a:xfrm>
          <a:prstGeom prst="rect">
            <a:avLst/>
          </a:prstGeom>
        </p:spPr>
        <p:txBody>
          <a:bodyPr>
            <a:normAutofit/>
          </a:bodyPr>
          <a:lstStyle>
            <a:lvl1pPr marL="0" indent="0" algn="l" defTabSz="457200" rtl="0" eaLnBrk="1" latinLnBrk="0" hangingPunct="1">
              <a:spcBef>
                <a:spcPct val="20000"/>
              </a:spcBef>
              <a:buClr>
                <a:srgbClr val="ED3024"/>
              </a:buClr>
              <a:buFont typeface="Lucida Grande"/>
              <a:buNone/>
              <a:defRPr sz="1500" kern="1200" baseline="0">
                <a:solidFill>
                  <a:srgbClr val="FFFFFE"/>
                </a:solidFill>
                <a:latin typeface="Arial"/>
                <a:ea typeface="+mn-ea"/>
                <a:cs typeface="Arial"/>
              </a:defRPr>
            </a:lvl1pPr>
            <a:lvl2pPr marL="457200" indent="0" algn="ctr" defTabSz="457200" rtl="0" eaLnBrk="1" latinLnBrk="0" hangingPunct="1">
              <a:spcBef>
                <a:spcPct val="20000"/>
              </a:spcBef>
              <a:buClr>
                <a:srgbClr val="ED3024"/>
              </a:buClr>
              <a:buFont typeface="Arial"/>
              <a:buNone/>
              <a:defRPr sz="1800" kern="1200">
                <a:solidFill>
                  <a:schemeClr val="tx1">
                    <a:tint val="75000"/>
                  </a:schemeClr>
                </a:solidFill>
                <a:latin typeface="Arial"/>
                <a:ea typeface="+mn-ea"/>
                <a:cs typeface="Arial"/>
              </a:defRPr>
            </a:lvl2pPr>
            <a:lvl3pPr marL="914400" indent="0" algn="ctr" defTabSz="457200" rtl="0" eaLnBrk="1" latinLnBrk="0" hangingPunct="1">
              <a:spcBef>
                <a:spcPct val="20000"/>
              </a:spcBef>
              <a:buClr>
                <a:srgbClr val="ED3024"/>
              </a:buClr>
              <a:buFont typeface="Lucida Grande"/>
              <a:buNone/>
              <a:defRPr sz="1800" kern="1200">
                <a:solidFill>
                  <a:schemeClr val="tx1">
                    <a:tint val="75000"/>
                  </a:schemeClr>
                </a:solidFill>
                <a:latin typeface="Arial"/>
                <a:ea typeface="+mn-ea"/>
                <a:cs typeface="Arial"/>
              </a:defRPr>
            </a:lvl3pPr>
            <a:lvl4pPr marL="1371600" indent="0" algn="ctr" defTabSz="457200" rtl="0" eaLnBrk="1" latinLnBrk="0" hangingPunct="1">
              <a:spcBef>
                <a:spcPct val="20000"/>
              </a:spcBef>
              <a:buClr>
                <a:srgbClr val="ED3024"/>
              </a:buClr>
              <a:buFont typeface="Arial"/>
              <a:buNone/>
              <a:defRPr sz="1800" kern="1200">
                <a:solidFill>
                  <a:schemeClr val="tx1">
                    <a:tint val="75000"/>
                  </a:schemeClr>
                </a:solidFill>
                <a:latin typeface="Arial"/>
                <a:ea typeface="+mn-ea"/>
                <a:cs typeface="Arial"/>
              </a:defRPr>
            </a:lvl4pPr>
            <a:lvl5pPr marL="1828800" indent="0" algn="ctr" defTabSz="457200" rtl="0" eaLnBrk="1" latinLnBrk="0" hangingPunct="1">
              <a:spcBef>
                <a:spcPct val="20000"/>
              </a:spcBef>
              <a:buClr>
                <a:srgbClr val="ED3024"/>
              </a:buClr>
              <a:buFont typeface="Lucida Grande"/>
              <a:buNone/>
              <a:defRPr sz="18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a:t>Phase I Draft Report Presentation</a:t>
            </a:r>
          </a:p>
        </p:txBody>
      </p:sp>
      <p:cxnSp>
        <p:nvCxnSpPr>
          <p:cNvPr id="11" name="Straight Connector 10"/>
          <p:cNvCxnSpPr/>
          <p:nvPr/>
        </p:nvCxnSpPr>
        <p:spPr>
          <a:xfrm flipH="1">
            <a:off x="495300" y="3931264"/>
            <a:ext cx="8238280" cy="0"/>
          </a:xfrm>
          <a:prstGeom prst="line">
            <a:avLst/>
          </a:prstGeom>
          <a:ln w="6350">
            <a:solidFill>
              <a:schemeClr val="tx2"/>
            </a:solidFill>
            <a:prstDash val="solid"/>
          </a:ln>
          <a:effectLst/>
        </p:spPr>
        <p:style>
          <a:lnRef idx="2">
            <a:schemeClr val="accent1"/>
          </a:lnRef>
          <a:fillRef idx="0">
            <a:schemeClr val="accent1"/>
          </a:fillRef>
          <a:effectRef idx="1">
            <a:schemeClr val="accent1"/>
          </a:effectRef>
          <a:fontRef idx="minor">
            <a:schemeClr val="tx1"/>
          </a:fontRef>
        </p:style>
      </p:cxnSp>
      <p:sp>
        <p:nvSpPr>
          <p:cNvPr id="12" name="Text Placeholder 9"/>
          <p:cNvSpPr txBox="1">
            <a:spLocks/>
          </p:cNvSpPr>
          <p:nvPr/>
        </p:nvSpPr>
        <p:spPr>
          <a:xfrm>
            <a:off x="7091047" y="4777326"/>
            <a:ext cx="1828800" cy="312737"/>
          </a:xfrm>
          <a:prstGeom prst="rect">
            <a:avLst/>
          </a:prstGeom>
        </p:spPr>
        <p:txBody>
          <a:bodyPr vert="horz"/>
          <a:lstStyle>
            <a:lvl1pPr marL="0" indent="0" algn="r" defTabSz="457200" rtl="0" eaLnBrk="1" latinLnBrk="0" hangingPunct="1">
              <a:spcBef>
                <a:spcPct val="20000"/>
              </a:spcBef>
              <a:buClr>
                <a:srgbClr val="ED3024"/>
              </a:buClr>
              <a:buFont typeface="Lucida Grande"/>
              <a:buNone/>
              <a:defRPr sz="1000" b="1" kern="1200">
                <a:solidFill>
                  <a:srgbClr val="FFFFFE"/>
                </a:solidFill>
                <a:latin typeface="Arial"/>
                <a:ea typeface="+mn-ea"/>
                <a:cs typeface="Arial"/>
              </a:defRPr>
            </a:lvl1pPr>
            <a:lvl2pPr marL="742950" indent="-285750" algn="l" defTabSz="457200" rtl="0" eaLnBrk="1" latinLnBrk="0" hangingPunct="1">
              <a:spcBef>
                <a:spcPct val="20000"/>
              </a:spcBef>
              <a:buClr>
                <a:srgbClr val="ED3024"/>
              </a:buClr>
              <a:buFont typeface="Arial"/>
              <a:buChar char="•"/>
              <a:defRPr sz="1800" kern="1200">
                <a:solidFill>
                  <a:schemeClr val="bg1"/>
                </a:solidFill>
                <a:latin typeface="Arial"/>
                <a:ea typeface="+mn-ea"/>
                <a:cs typeface="Arial"/>
              </a:defRPr>
            </a:lvl2pPr>
            <a:lvl3pPr marL="1143000" indent="-228600" algn="l" defTabSz="457200" rtl="0" eaLnBrk="1" latinLnBrk="0" hangingPunct="1">
              <a:spcBef>
                <a:spcPct val="20000"/>
              </a:spcBef>
              <a:buClr>
                <a:srgbClr val="ED3024"/>
              </a:buClr>
              <a:buFont typeface="Lucida Grande"/>
              <a:buChar char="–"/>
              <a:defRPr sz="1800" kern="1200">
                <a:solidFill>
                  <a:schemeClr val="bg1"/>
                </a:solidFill>
                <a:latin typeface="Arial"/>
                <a:ea typeface="+mn-ea"/>
                <a:cs typeface="Arial"/>
              </a:defRPr>
            </a:lvl3pPr>
            <a:lvl4pPr marL="1600200" indent="-228600" algn="l" defTabSz="457200" rtl="0" eaLnBrk="1" latinLnBrk="0" hangingPunct="1">
              <a:spcBef>
                <a:spcPct val="20000"/>
              </a:spcBef>
              <a:buClr>
                <a:srgbClr val="ED3024"/>
              </a:buClr>
              <a:buFont typeface="Arial"/>
              <a:buChar char="•"/>
              <a:defRPr sz="1800" kern="1200">
                <a:solidFill>
                  <a:schemeClr val="bg1"/>
                </a:solidFill>
                <a:latin typeface="Arial"/>
                <a:ea typeface="+mn-ea"/>
                <a:cs typeface="Arial"/>
              </a:defRPr>
            </a:lvl4pPr>
            <a:lvl5pPr marL="2057400" indent="-228600" algn="l" defTabSz="457200" rtl="0" eaLnBrk="1" latinLnBrk="0" hangingPunct="1">
              <a:spcBef>
                <a:spcPct val="20000"/>
              </a:spcBef>
              <a:buClr>
                <a:srgbClr val="ED3024"/>
              </a:buClr>
              <a:buFont typeface="Lucida Grande"/>
              <a:buChar char="-"/>
              <a:defRPr sz="18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June 4, 2020</a:t>
            </a:r>
          </a:p>
        </p:txBody>
      </p:sp>
      <p:sp>
        <p:nvSpPr>
          <p:cNvPr id="13" name="Text Placeholder 11"/>
          <p:cNvSpPr txBox="1">
            <a:spLocks/>
          </p:cNvSpPr>
          <p:nvPr/>
        </p:nvSpPr>
        <p:spPr>
          <a:xfrm>
            <a:off x="406402" y="3276862"/>
            <a:ext cx="8054127" cy="727604"/>
          </a:xfrm>
          <a:prstGeom prst="rect">
            <a:avLst/>
          </a:prstGeom>
        </p:spPr>
        <p:txBody>
          <a:bodyPr vert="horz"/>
          <a:lstStyle>
            <a:lvl1pPr marL="0" indent="0" algn="l" defTabSz="457200" rtl="0" eaLnBrk="1" latinLnBrk="0" hangingPunct="1">
              <a:spcBef>
                <a:spcPct val="20000"/>
              </a:spcBef>
              <a:buClr>
                <a:srgbClr val="ED3024"/>
              </a:buClr>
              <a:buFont typeface="Lucida Grande"/>
              <a:buNone/>
              <a:defRPr sz="3600" b="0" kern="1200" baseline="0">
                <a:solidFill>
                  <a:srgbClr val="FFFFFE"/>
                </a:solidFill>
                <a:latin typeface="Arial"/>
                <a:ea typeface="+mn-ea"/>
                <a:cs typeface="Arial"/>
              </a:defRPr>
            </a:lvl1pPr>
            <a:lvl2pPr marL="742950" indent="-285750" algn="l" defTabSz="457200" rtl="0" eaLnBrk="1" latinLnBrk="0" hangingPunct="1">
              <a:spcBef>
                <a:spcPct val="20000"/>
              </a:spcBef>
              <a:buClr>
                <a:srgbClr val="ED3024"/>
              </a:buClr>
              <a:buFont typeface="Arial"/>
              <a:buChar char="•"/>
              <a:defRPr sz="1800" kern="1200">
                <a:solidFill>
                  <a:schemeClr val="bg1"/>
                </a:solidFill>
                <a:latin typeface="Arial"/>
                <a:ea typeface="+mn-ea"/>
                <a:cs typeface="Arial"/>
              </a:defRPr>
            </a:lvl2pPr>
            <a:lvl3pPr marL="1143000" indent="-228600" algn="l" defTabSz="457200" rtl="0" eaLnBrk="1" latinLnBrk="0" hangingPunct="1">
              <a:spcBef>
                <a:spcPct val="20000"/>
              </a:spcBef>
              <a:buClr>
                <a:srgbClr val="ED3024"/>
              </a:buClr>
              <a:buFont typeface="Lucida Grande"/>
              <a:buChar char="–"/>
              <a:defRPr sz="1800" kern="1200">
                <a:solidFill>
                  <a:schemeClr val="bg1"/>
                </a:solidFill>
                <a:latin typeface="Arial"/>
                <a:ea typeface="+mn-ea"/>
                <a:cs typeface="Arial"/>
              </a:defRPr>
            </a:lvl3pPr>
            <a:lvl4pPr marL="1600200" indent="-228600" algn="l" defTabSz="457200" rtl="0" eaLnBrk="1" latinLnBrk="0" hangingPunct="1">
              <a:spcBef>
                <a:spcPct val="20000"/>
              </a:spcBef>
              <a:buClr>
                <a:srgbClr val="ED3024"/>
              </a:buClr>
              <a:buFont typeface="Arial"/>
              <a:buChar char="•"/>
              <a:defRPr sz="1800" kern="1200">
                <a:solidFill>
                  <a:schemeClr val="bg1"/>
                </a:solidFill>
                <a:latin typeface="Arial"/>
                <a:ea typeface="+mn-ea"/>
                <a:cs typeface="Arial"/>
              </a:defRPr>
            </a:lvl4pPr>
            <a:lvl5pPr marL="2057400" indent="-228600" algn="l" defTabSz="457200" rtl="0" eaLnBrk="1" latinLnBrk="0" hangingPunct="1">
              <a:spcBef>
                <a:spcPct val="20000"/>
              </a:spcBef>
              <a:buClr>
                <a:srgbClr val="ED3024"/>
              </a:buClr>
              <a:buFont typeface="Lucida Grande"/>
              <a:buChar char="-"/>
              <a:defRPr sz="18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SOMAH Third Party Evaluation</a:t>
            </a:r>
          </a:p>
        </p:txBody>
      </p:sp>
      <p:pic>
        <p:nvPicPr>
          <p:cNvPr id="14" name="Picture 13" descr="Itron_Ribbon_PPT.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2817" y="2"/>
            <a:ext cx="728132" cy="819148"/>
          </a:xfrm>
          <a:prstGeom prst="rect">
            <a:avLst/>
          </a:prstGeom>
        </p:spPr>
      </p:pic>
      <p:pic>
        <p:nvPicPr>
          <p:cNvPr id="5" name="Picture 4" descr="A close up of a logo&#10;&#10;Description automatically generated">
            <a:extLst>
              <a:ext uri="{FF2B5EF4-FFF2-40B4-BE49-F238E27FC236}">
                <a16:creationId xmlns:a16="http://schemas.microsoft.com/office/drawing/2014/main" id="{BFB48E4A-DDE7-4D69-9BE7-ACCC5FC90675}"/>
              </a:ext>
            </a:extLst>
          </p:cNvPr>
          <p:cNvPicPr>
            <a:picLocks noChangeAspect="1"/>
          </p:cNvPicPr>
          <p:nvPr/>
        </p:nvPicPr>
        <p:blipFill>
          <a:blip r:embed="rId5"/>
          <a:stretch>
            <a:fillRect/>
          </a:stretch>
        </p:blipFill>
        <p:spPr>
          <a:xfrm>
            <a:off x="172098" y="1100133"/>
            <a:ext cx="1429570" cy="233730"/>
          </a:xfrm>
          <a:prstGeom prst="rect">
            <a:avLst/>
          </a:prstGeom>
        </p:spPr>
      </p:pic>
    </p:spTree>
    <p:extLst>
      <p:ext uri="{BB962C8B-B14F-4D97-AF65-F5344CB8AC3E}">
        <p14:creationId xmlns:p14="http://schemas.microsoft.com/office/powerpoint/2010/main" val="30190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SOMAH Program Participation to Date</a:t>
            </a:r>
          </a:p>
        </p:txBody>
      </p:sp>
      <p:sp>
        <p:nvSpPr>
          <p:cNvPr id="3" name="Text Placeholder 2"/>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3908570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SOMAH Applications To Date</a:t>
            </a:r>
          </a:p>
        </p:txBody>
      </p:sp>
      <p:sp>
        <p:nvSpPr>
          <p:cNvPr id="8" name="Text Placeholder 7"/>
          <p:cNvSpPr>
            <a:spLocks noGrp="1"/>
          </p:cNvSpPr>
          <p:nvPr>
            <p:ph type="body" sz="quarter" idx="15"/>
          </p:nvPr>
        </p:nvSpPr>
        <p:spPr/>
        <p:txBody>
          <a:bodyPr/>
          <a:lstStyle/>
          <a:p>
            <a:endParaRPr lang="en-US" dirty="0"/>
          </a:p>
        </p:txBody>
      </p:sp>
      <p:sp>
        <p:nvSpPr>
          <p:cNvPr id="9" name="Text Placeholder 8"/>
          <p:cNvSpPr>
            <a:spLocks noGrp="1"/>
          </p:cNvSpPr>
          <p:nvPr>
            <p:ph type="body" sz="quarter" idx="4294967295"/>
          </p:nvPr>
        </p:nvSpPr>
        <p:spPr>
          <a:xfrm>
            <a:off x="361950" y="3435605"/>
            <a:ext cx="8229600" cy="1164203"/>
          </a:xfrm>
          <a:prstGeom prst="rect">
            <a:avLst/>
          </a:prstGeom>
        </p:spPr>
        <p:txBody>
          <a:bodyPr/>
          <a:lstStyle/>
          <a:p>
            <a:r>
              <a:rPr lang="en-US" sz="1800" dirty="0">
                <a:solidFill>
                  <a:srgbClr val="141313"/>
                </a:solidFill>
              </a:rPr>
              <a:t>340 Applications submitted (as of May 4</a:t>
            </a:r>
            <a:r>
              <a:rPr lang="en-US" sz="1800" baseline="30000" dirty="0">
                <a:solidFill>
                  <a:srgbClr val="141313"/>
                </a:solidFill>
              </a:rPr>
              <a:t>th</a:t>
            </a:r>
            <a:r>
              <a:rPr lang="en-US" sz="1800" dirty="0">
                <a:solidFill>
                  <a:srgbClr val="141313"/>
                </a:solidFill>
              </a:rPr>
              <a:t>)</a:t>
            </a:r>
          </a:p>
          <a:p>
            <a:r>
              <a:rPr lang="en-US" sz="1800" dirty="0">
                <a:solidFill>
                  <a:srgbClr val="141313"/>
                </a:solidFill>
              </a:rPr>
              <a:t>PV System Capacity is 27% of 300MW SOMAH Program goal</a:t>
            </a:r>
          </a:p>
          <a:p>
            <a:r>
              <a:rPr lang="en-US" sz="1800" dirty="0">
                <a:solidFill>
                  <a:srgbClr val="141313"/>
                </a:solidFill>
              </a:rPr>
              <a:t>Incentives ~ $180M</a:t>
            </a:r>
          </a:p>
        </p:txBody>
      </p:sp>
      <p:sp>
        <p:nvSpPr>
          <p:cNvPr id="6" name="Footer Placeholder 5"/>
          <p:cNvSpPr>
            <a:spLocks noGrp="1"/>
          </p:cNvSpPr>
          <p:nvPr>
            <p:ph type="ftr" sz="quarter" idx="3"/>
          </p:nvPr>
        </p:nvSpPr>
        <p:spPr>
          <a:xfrm>
            <a:off x="5778500" y="4818048"/>
            <a:ext cx="3086100" cy="273050"/>
          </a:xfrm>
        </p:spPr>
        <p:txBody>
          <a:bodyPr/>
          <a:lstStyle/>
          <a:p>
            <a:r>
              <a:rPr lang="en-US" dirty="0"/>
              <a:t>SOMAH Evaluation – Phase I Report |</a:t>
            </a:r>
          </a:p>
        </p:txBody>
      </p:sp>
      <p:pic>
        <p:nvPicPr>
          <p:cNvPr id="3" name="Picture 2">
            <a:extLst>
              <a:ext uri="{FF2B5EF4-FFF2-40B4-BE49-F238E27FC236}">
                <a16:creationId xmlns:a16="http://schemas.microsoft.com/office/drawing/2014/main" id="{719E2D72-47B6-46E3-8966-78E8BCBE028E}"/>
              </a:ext>
            </a:extLst>
          </p:cNvPr>
          <p:cNvPicPr>
            <a:picLocks noChangeAspect="1"/>
          </p:cNvPicPr>
          <p:nvPr/>
        </p:nvPicPr>
        <p:blipFill>
          <a:blip r:embed="rId3"/>
          <a:stretch>
            <a:fillRect/>
          </a:stretch>
        </p:blipFill>
        <p:spPr>
          <a:xfrm>
            <a:off x="340143" y="1084394"/>
            <a:ext cx="8157972" cy="2658998"/>
          </a:xfrm>
          <a:prstGeom prst="rect">
            <a:avLst/>
          </a:prstGeom>
        </p:spPr>
      </p:pic>
    </p:spTree>
    <p:extLst>
      <p:ext uri="{BB962C8B-B14F-4D97-AF65-F5344CB8AC3E}">
        <p14:creationId xmlns:p14="http://schemas.microsoft.com/office/powerpoint/2010/main" val="325951093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61950" y="291430"/>
            <a:ext cx="8229600" cy="461665"/>
          </a:xfrm>
        </p:spPr>
        <p:txBody>
          <a:bodyPr anchor="ctr">
            <a:normAutofit/>
          </a:bodyPr>
          <a:lstStyle/>
          <a:p>
            <a:r>
              <a:rPr lang="en-US" dirty="0"/>
              <a:t>Application Timeline</a:t>
            </a:r>
          </a:p>
        </p:txBody>
      </p:sp>
      <p:pic>
        <p:nvPicPr>
          <p:cNvPr id="5" name="Picture 4">
            <a:extLst>
              <a:ext uri="{FF2B5EF4-FFF2-40B4-BE49-F238E27FC236}">
                <a16:creationId xmlns:a16="http://schemas.microsoft.com/office/drawing/2014/main" id="{9C4E7F97-2186-436A-BB12-8C07AE0D1851}"/>
              </a:ext>
            </a:extLst>
          </p:cNvPr>
          <p:cNvPicPr>
            <a:picLocks noChangeAspect="1"/>
          </p:cNvPicPr>
          <p:nvPr/>
        </p:nvPicPr>
        <p:blipFill>
          <a:blip r:embed="rId3"/>
          <a:stretch>
            <a:fillRect/>
          </a:stretch>
        </p:blipFill>
        <p:spPr>
          <a:xfrm>
            <a:off x="457200" y="1106019"/>
            <a:ext cx="8229600" cy="3090382"/>
          </a:xfrm>
          <a:prstGeom prst="rect">
            <a:avLst/>
          </a:prstGeom>
        </p:spPr>
      </p:pic>
      <p:sp>
        <p:nvSpPr>
          <p:cNvPr id="8" name="Footer Placeholder 5">
            <a:extLst>
              <a:ext uri="{FF2B5EF4-FFF2-40B4-BE49-F238E27FC236}">
                <a16:creationId xmlns:a16="http://schemas.microsoft.com/office/drawing/2014/main" id="{F44D71AB-249B-4C36-8B22-F91546FBAFFE}"/>
              </a:ext>
            </a:extLst>
          </p:cNvPr>
          <p:cNvSpPr>
            <a:spLocks noGrp="1"/>
          </p:cNvSpPr>
          <p:nvPr>
            <p:ph type="ftr" sz="quarter" idx="3"/>
          </p:nvPr>
        </p:nvSpPr>
        <p:spPr>
          <a:xfrm>
            <a:off x="5778500" y="4825136"/>
            <a:ext cx="3086100" cy="273050"/>
          </a:xfrm>
        </p:spPr>
        <p:txBody>
          <a:bodyPr/>
          <a:lstStyle/>
          <a:p>
            <a:r>
              <a:rPr lang="en-US" dirty="0"/>
              <a:t>SOMAH Evaluation – Phase I Report |</a:t>
            </a:r>
          </a:p>
        </p:txBody>
      </p:sp>
    </p:spTree>
    <p:extLst>
      <p:ext uri="{BB962C8B-B14F-4D97-AF65-F5344CB8AC3E}">
        <p14:creationId xmlns:p14="http://schemas.microsoft.com/office/powerpoint/2010/main" val="28499966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24FE4E-A6B6-445B-9BDF-AE435EA66959}"/>
              </a:ext>
            </a:extLst>
          </p:cNvPr>
          <p:cNvPicPr>
            <a:picLocks noChangeAspect="1"/>
          </p:cNvPicPr>
          <p:nvPr/>
        </p:nvPicPr>
        <p:blipFill>
          <a:blip r:embed="rId3"/>
          <a:stretch>
            <a:fillRect/>
          </a:stretch>
        </p:blipFill>
        <p:spPr>
          <a:xfrm>
            <a:off x="455849" y="850900"/>
            <a:ext cx="8135701" cy="4433115"/>
          </a:xfrm>
          <a:prstGeom prst="rect">
            <a:avLst/>
          </a:prstGeom>
          <a:noFill/>
        </p:spPr>
      </p:pic>
      <p:sp>
        <p:nvSpPr>
          <p:cNvPr id="7" name="Title 6"/>
          <p:cNvSpPr>
            <a:spLocks noGrp="1"/>
          </p:cNvSpPr>
          <p:nvPr>
            <p:ph type="title"/>
          </p:nvPr>
        </p:nvSpPr>
        <p:spPr>
          <a:xfrm>
            <a:off x="361950" y="291430"/>
            <a:ext cx="8229600" cy="461665"/>
          </a:xfrm>
        </p:spPr>
        <p:txBody>
          <a:bodyPr anchor="ctr">
            <a:normAutofit/>
          </a:bodyPr>
          <a:lstStyle/>
          <a:p>
            <a:r>
              <a:rPr lang="en-US" dirty="0"/>
              <a:t>Current Application Status</a:t>
            </a:r>
          </a:p>
        </p:txBody>
      </p:sp>
      <p:sp>
        <p:nvSpPr>
          <p:cNvPr id="5" name="Oval 4">
            <a:extLst>
              <a:ext uri="{FF2B5EF4-FFF2-40B4-BE49-F238E27FC236}">
                <a16:creationId xmlns:a16="http://schemas.microsoft.com/office/drawing/2014/main" id="{F2DCA483-5157-4AB6-AA50-CD3CE368C09C}"/>
              </a:ext>
            </a:extLst>
          </p:cNvPr>
          <p:cNvSpPr/>
          <p:nvPr/>
        </p:nvSpPr>
        <p:spPr>
          <a:xfrm flipH="1" flipV="1">
            <a:off x="4546600" y="1496876"/>
            <a:ext cx="472016" cy="344621"/>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6FE735D-DF55-42BE-9E35-024430A6DB01}"/>
              </a:ext>
            </a:extLst>
          </p:cNvPr>
          <p:cNvSpPr/>
          <p:nvPr/>
        </p:nvSpPr>
        <p:spPr>
          <a:xfrm flipH="1" flipV="1">
            <a:off x="4549099" y="2031997"/>
            <a:ext cx="472016" cy="344621"/>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554198A-1E3F-4896-80C9-A00567FB2FD1}"/>
              </a:ext>
            </a:extLst>
          </p:cNvPr>
          <p:cNvSpPr/>
          <p:nvPr/>
        </p:nvSpPr>
        <p:spPr>
          <a:xfrm flipH="1" flipV="1">
            <a:off x="4529666" y="2574131"/>
            <a:ext cx="472016" cy="344621"/>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12C09D78-0748-47EA-B6ED-8EB15CE1A019}"/>
              </a:ext>
            </a:extLst>
          </p:cNvPr>
          <p:cNvSpPr/>
          <p:nvPr/>
        </p:nvSpPr>
        <p:spPr>
          <a:xfrm>
            <a:off x="6092634" y="2019297"/>
            <a:ext cx="465666" cy="1168403"/>
          </a:xfrm>
          <a:prstGeom prst="round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ooter Placeholder 5">
            <a:extLst>
              <a:ext uri="{FF2B5EF4-FFF2-40B4-BE49-F238E27FC236}">
                <a16:creationId xmlns:a16="http://schemas.microsoft.com/office/drawing/2014/main" id="{59047C55-0F46-4907-B50F-8A4D1F2FFD61}"/>
              </a:ext>
            </a:extLst>
          </p:cNvPr>
          <p:cNvSpPr>
            <a:spLocks noGrp="1"/>
          </p:cNvSpPr>
          <p:nvPr>
            <p:ph type="ftr" sz="quarter" idx="3"/>
          </p:nvPr>
        </p:nvSpPr>
        <p:spPr>
          <a:xfrm>
            <a:off x="5778500" y="4825136"/>
            <a:ext cx="3086100" cy="273050"/>
          </a:xfrm>
        </p:spPr>
        <p:txBody>
          <a:bodyPr/>
          <a:lstStyle/>
          <a:p>
            <a:r>
              <a:rPr lang="en-US" dirty="0"/>
              <a:t>SOMAH Evaluation – Phase I Report |</a:t>
            </a:r>
          </a:p>
        </p:txBody>
      </p:sp>
    </p:spTree>
    <p:extLst>
      <p:ext uri="{BB962C8B-B14F-4D97-AF65-F5344CB8AC3E}">
        <p14:creationId xmlns:p14="http://schemas.microsoft.com/office/powerpoint/2010/main" val="11771961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61950" y="291430"/>
            <a:ext cx="8229600" cy="461665"/>
          </a:xfrm>
        </p:spPr>
        <p:txBody>
          <a:bodyPr anchor="ctr">
            <a:normAutofit/>
          </a:bodyPr>
          <a:lstStyle/>
          <a:p>
            <a:r>
              <a:rPr lang="en-US" dirty="0"/>
              <a:t>Track A Applications</a:t>
            </a:r>
          </a:p>
        </p:txBody>
      </p:sp>
      <p:pic>
        <p:nvPicPr>
          <p:cNvPr id="3" name="Picture 2">
            <a:extLst>
              <a:ext uri="{FF2B5EF4-FFF2-40B4-BE49-F238E27FC236}">
                <a16:creationId xmlns:a16="http://schemas.microsoft.com/office/drawing/2014/main" id="{F03CA9A2-B39B-4938-BC4A-5529F9A66725}"/>
              </a:ext>
            </a:extLst>
          </p:cNvPr>
          <p:cNvPicPr>
            <a:picLocks noChangeAspect="1"/>
          </p:cNvPicPr>
          <p:nvPr/>
        </p:nvPicPr>
        <p:blipFill>
          <a:blip r:embed="rId3"/>
          <a:stretch>
            <a:fillRect/>
          </a:stretch>
        </p:blipFill>
        <p:spPr>
          <a:xfrm>
            <a:off x="567805" y="1153318"/>
            <a:ext cx="8023745" cy="3299868"/>
          </a:xfrm>
          <a:prstGeom prst="rect">
            <a:avLst/>
          </a:prstGeom>
        </p:spPr>
      </p:pic>
      <p:sp>
        <p:nvSpPr>
          <p:cNvPr id="8" name="Footer Placeholder 5">
            <a:extLst>
              <a:ext uri="{FF2B5EF4-FFF2-40B4-BE49-F238E27FC236}">
                <a16:creationId xmlns:a16="http://schemas.microsoft.com/office/drawing/2014/main" id="{12696475-BB13-4987-AC75-9FE0552E3E52}"/>
              </a:ext>
            </a:extLst>
          </p:cNvPr>
          <p:cNvSpPr>
            <a:spLocks noGrp="1"/>
          </p:cNvSpPr>
          <p:nvPr>
            <p:ph type="ftr" sz="quarter" idx="3"/>
          </p:nvPr>
        </p:nvSpPr>
        <p:spPr>
          <a:xfrm>
            <a:off x="5778500" y="4825136"/>
            <a:ext cx="3086100" cy="273050"/>
          </a:xfrm>
        </p:spPr>
        <p:txBody>
          <a:bodyPr/>
          <a:lstStyle/>
          <a:p>
            <a:r>
              <a:rPr lang="en-US" dirty="0"/>
              <a:t>SOMAH Evaluation – Phase I Report |</a:t>
            </a:r>
          </a:p>
        </p:txBody>
      </p:sp>
    </p:spTree>
    <p:extLst>
      <p:ext uri="{BB962C8B-B14F-4D97-AF65-F5344CB8AC3E}">
        <p14:creationId xmlns:p14="http://schemas.microsoft.com/office/powerpoint/2010/main" val="195440740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B278D3-66B4-41D4-B01D-1C4450ED2470}"/>
              </a:ext>
            </a:extLst>
          </p:cNvPr>
          <p:cNvPicPr>
            <a:picLocks noChangeAspect="1"/>
          </p:cNvPicPr>
          <p:nvPr/>
        </p:nvPicPr>
        <p:blipFill>
          <a:blip r:embed="rId3"/>
          <a:stretch>
            <a:fillRect/>
          </a:stretch>
        </p:blipFill>
        <p:spPr>
          <a:xfrm>
            <a:off x="279400" y="990600"/>
            <a:ext cx="8353527" cy="3979092"/>
          </a:xfrm>
          <a:prstGeom prst="rect">
            <a:avLst/>
          </a:prstGeom>
          <a:noFill/>
        </p:spPr>
      </p:pic>
      <p:sp>
        <p:nvSpPr>
          <p:cNvPr id="7" name="Title 6"/>
          <p:cNvSpPr>
            <a:spLocks noGrp="1"/>
          </p:cNvSpPr>
          <p:nvPr>
            <p:ph type="title"/>
          </p:nvPr>
        </p:nvSpPr>
        <p:spPr>
          <a:xfrm>
            <a:off x="361950" y="291430"/>
            <a:ext cx="8229600" cy="461665"/>
          </a:xfrm>
        </p:spPr>
        <p:txBody>
          <a:bodyPr anchor="ctr">
            <a:normAutofit/>
          </a:bodyPr>
          <a:lstStyle/>
          <a:p>
            <a:r>
              <a:rPr lang="en-US" dirty="0"/>
              <a:t>Application Suspensions</a:t>
            </a:r>
          </a:p>
        </p:txBody>
      </p:sp>
      <p:sp>
        <p:nvSpPr>
          <p:cNvPr id="3" name="Rectangle: Rounded Corners 2">
            <a:extLst>
              <a:ext uri="{FF2B5EF4-FFF2-40B4-BE49-F238E27FC236}">
                <a16:creationId xmlns:a16="http://schemas.microsoft.com/office/drawing/2014/main" id="{D8090363-21C2-4FD0-8AE2-464ADFA030E5}"/>
              </a:ext>
            </a:extLst>
          </p:cNvPr>
          <p:cNvSpPr/>
          <p:nvPr/>
        </p:nvSpPr>
        <p:spPr>
          <a:xfrm>
            <a:off x="3386667" y="1871132"/>
            <a:ext cx="465666" cy="2616201"/>
          </a:xfrm>
          <a:prstGeom prst="round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2F415A7-CC6F-4B45-9329-45BB6B4DA28D}"/>
              </a:ext>
            </a:extLst>
          </p:cNvPr>
          <p:cNvSpPr/>
          <p:nvPr/>
        </p:nvSpPr>
        <p:spPr>
          <a:xfrm>
            <a:off x="5761566" y="3200397"/>
            <a:ext cx="465666" cy="338667"/>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78481D-A61D-4BE7-B3AD-BA0EA69F0AE7}"/>
              </a:ext>
            </a:extLst>
          </p:cNvPr>
          <p:cNvSpPr/>
          <p:nvPr/>
        </p:nvSpPr>
        <p:spPr>
          <a:xfrm>
            <a:off x="5761566" y="3850604"/>
            <a:ext cx="465666" cy="338667"/>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3234320-07FD-4FCB-9897-D91B526923EB}"/>
              </a:ext>
            </a:extLst>
          </p:cNvPr>
          <p:cNvSpPr/>
          <p:nvPr/>
        </p:nvSpPr>
        <p:spPr>
          <a:xfrm>
            <a:off x="5761566" y="2211521"/>
            <a:ext cx="465666" cy="338667"/>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C303086-674D-48B6-9767-A2C832283AE0}"/>
              </a:ext>
            </a:extLst>
          </p:cNvPr>
          <p:cNvSpPr/>
          <p:nvPr/>
        </p:nvSpPr>
        <p:spPr>
          <a:xfrm>
            <a:off x="7197246" y="2550188"/>
            <a:ext cx="465666" cy="338667"/>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30109C7-F7C0-4A27-B07F-016288DA3D5E}"/>
              </a:ext>
            </a:extLst>
          </p:cNvPr>
          <p:cNvSpPr/>
          <p:nvPr/>
        </p:nvSpPr>
        <p:spPr>
          <a:xfrm>
            <a:off x="7197246" y="2861730"/>
            <a:ext cx="465666" cy="338667"/>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Footer Placeholder 5">
            <a:extLst>
              <a:ext uri="{FF2B5EF4-FFF2-40B4-BE49-F238E27FC236}">
                <a16:creationId xmlns:a16="http://schemas.microsoft.com/office/drawing/2014/main" id="{6CBCD6EA-ABF5-4326-BF24-422174AAFBAD}"/>
              </a:ext>
            </a:extLst>
          </p:cNvPr>
          <p:cNvSpPr>
            <a:spLocks noGrp="1"/>
          </p:cNvSpPr>
          <p:nvPr>
            <p:ph type="ftr" sz="quarter" idx="3"/>
          </p:nvPr>
        </p:nvSpPr>
        <p:spPr>
          <a:xfrm>
            <a:off x="5778500" y="4825136"/>
            <a:ext cx="3086100" cy="273050"/>
          </a:xfrm>
        </p:spPr>
        <p:txBody>
          <a:bodyPr/>
          <a:lstStyle/>
          <a:p>
            <a:r>
              <a:rPr lang="en-US" dirty="0"/>
              <a:t>SOMAH Evaluation – Phase I Report |</a:t>
            </a:r>
          </a:p>
        </p:txBody>
      </p:sp>
    </p:spTree>
    <p:extLst>
      <p:ext uri="{BB962C8B-B14F-4D97-AF65-F5344CB8AC3E}">
        <p14:creationId xmlns:p14="http://schemas.microsoft.com/office/powerpoint/2010/main" val="37728437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1" grpId="0" animBg="1"/>
      <p:bldP spid="12"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5778500" y="4816620"/>
            <a:ext cx="3086100" cy="273050"/>
          </a:xfrm>
        </p:spPr>
        <p:txBody>
          <a:bodyPr anchor="ctr">
            <a:normAutofit/>
          </a:bodyPr>
          <a:lstStyle/>
          <a:p>
            <a:pPr>
              <a:spcAft>
                <a:spcPts val="600"/>
              </a:spcAft>
            </a:pPr>
            <a:r>
              <a:rPr lang="en-US" dirty="0"/>
              <a:t>SOMAH Evaluation – Phase I Report |</a:t>
            </a:r>
          </a:p>
        </p:txBody>
      </p:sp>
      <p:sp>
        <p:nvSpPr>
          <p:cNvPr id="7" name="Title 6"/>
          <p:cNvSpPr>
            <a:spLocks noGrp="1"/>
          </p:cNvSpPr>
          <p:nvPr>
            <p:ph type="title"/>
          </p:nvPr>
        </p:nvSpPr>
        <p:spPr>
          <a:xfrm>
            <a:off x="361950" y="291430"/>
            <a:ext cx="8229600" cy="461665"/>
          </a:xfrm>
        </p:spPr>
        <p:txBody>
          <a:bodyPr anchor="ctr">
            <a:normAutofit/>
          </a:bodyPr>
          <a:lstStyle/>
          <a:p>
            <a:r>
              <a:rPr lang="en-US" dirty="0"/>
              <a:t>Project Contractor</a:t>
            </a:r>
          </a:p>
        </p:txBody>
      </p:sp>
      <p:sp>
        <p:nvSpPr>
          <p:cNvPr id="9" name="TextBox 8">
            <a:extLst>
              <a:ext uri="{FF2B5EF4-FFF2-40B4-BE49-F238E27FC236}">
                <a16:creationId xmlns:a16="http://schemas.microsoft.com/office/drawing/2014/main" id="{5AADDD93-424F-49A9-BBC2-0D0599A279DF}"/>
              </a:ext>
            </a:extLst>
          </p:cNvPr>
          <p:cNvSpPr txBox="1"/>
          <p:nvPr/>
        </p:nvSpPr>
        <p:spPr>
          <a:xfrm>
            <a:off x="687824" y="3591010"/>
            <a:ext cx="7903726" cy="830997"/>
          </a:xfrm>
          <a:prstGeom prst="rect">
            <a:avLst/>
          </a:prstGeom>
          <a:noFill/>
          <a:ln w="19050">
            <a:solidFill>
              <a:schemeClr val="accent1"/>
            </a:solidFill>
          </a:ln>
        </p:spPr>
        <p:txBody>
          <a:bodyPr wrap="square" rtlCol="0">
            <a:spAutoFit/>
          </a:bodyPr>
          <a:lstStyle/>
          <a:p>
            <a:pPr algn="ctr"/>
            <a:r>
              <a:rPr lang="en-US" sz="1200" b="1" dirty="0">
                <a:solidFill>
                  <a:schemeClr val="accent1">
                    <a:lumMod val="50000"/>
                  </a:schemeClr>
                </a:solidFill>
              </a:rPr>
              <a:t>Relevant Phase 1 Findings:</a:t>
            </a:r>
          </a:p>
          <a:p>
            <a:endParaRPr lang="en-US" sz="1200" b="1" dirty="0">
              <a:solidFill>
                <a:schemeClr val="accent1">
                  <a:lumMod val="50000"/>
                </a:schemeClr>
              </a:solidFill>
            </a:endParaRPr>
          </a:p>
          <a:p>
            <a:r>
              <a:rPr lang="en-US" sz="1200" b="1" dirty="0"/>
              <a:t>Finding 3: </a:t>
            </a:r>
            <a:r>
              <a:rPr lang="en-US" sz="1200" dirty="0"/>
              <a:t>The SOMAH program has little diversity in the applicant pool and is currently being dominated by large contractors, with very limited numbers of smaller contractors or property owners participating.</a:t>
            </a:r>
          </a:p>
        </p:txBody>
      </p:sp>
      <p:pic>
        <p:nvPicPr>
          <p:cNvPr id="5" name="Picture 4">
            <a:extLst>
              <a:ext uri="{FF2B5EF4-FFF2-40B4-BE49-F238E27FC236}">
                <a16:creationId xmlns:a16="http://schemas.microsoft.com/office/drawing/2014/main" id="{0B520700-DF18-43C2-A89D-D9E8472C99E6}"/>
              </a:ext>
            </a:extLst>
          </p:cNvPr>
          <p:cNvPicPr>
            <a:picLocks noChangeAspect="1"/>
          </p:cNvPicPr>
          <p:nvPr/>
        </p:nvPicPr>
        <p:blipFill>
          <a:blip r:embed="rId3"/>
          <a:stretch>
            <a:fillRect/>
          </a:stretch>
        </p:blipFill>
        <p:spPr>
          <a:xfrm>
            <a:off x="4140820" y="1174094"/>
            <a:ext cx="6316541" cy="2305885"/>
          </a:xfrm>
          <a:prstGeom prst="rect">
            <a:avLst/>
          </a:prstGeom>
        </p:spPr>
      </p:pic>
      <p:sp>
        <p:nvSpPr>
          <p:cNvPr id="8" name="Oval 7">
            <a:extLst>
              <a:ext uri="{FF2B5EF4-FFF2-40B4-BE49-F238E27FC236}">
                <a16:creationId xmlns:a16="http://schemas.microsoft.com/office/drawing/2014/main" id="{A50B922A-2CA4-4434-A598-F3E0E160318B}"/>
              </a:ext>
            </a:extLst>
          </p:cNvPr>
          <p:cNvSpPr/>
          <p:nvPr/>
        </p:nvSpPr>
        <p:spPr>
          <a:xfrm>
            <a:off x="6303433" y="2403259"/>
            <a:ext cx="465666" cy="263741"/>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5B8CC16-CF71-4C9F-AF5C-01A671D43FFF}"/>
              </a:ext>
            </a:extLst>
          </p:cNvPr>
          <p:cNvPicPr>
            <a:picLocks noChangeAspect="1"/>
          </p:cNvPicPr>
          <p:nvPr/>
        </p:nvPicPr>
        <p:blipFill>
          <a:blip r:embed="rId4"/>
          <a:stretch>
            <a:fillRect/>
          </a:stretch>
        </p:blipFill>
        <p:spPr>
          <a:xfrm>
            <a:off x="224378" y="1026528"/>
            <a:ext cx="3680358" cy="2291049"/>
          </a:xfrm>
          <a:prstGeom prst="rect">
            <a:avLst/>
          </a:prstGeom>
        </p:spPr>
      </p:pic>
    </p:spTree>
    <p:extLst>
      <p:ext uri="{BB962C8B-B14F-4D97-AF65-F5344CB8AC3E}">
        <p14:creationId xmlns:p14="http://schemas.microsoft.com/office/powerpoint/2010/main" val="22084545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61950" y="291430"/>
            <a:ext cx="8229600" cy="461665"/>
          </a:xfrm>
        </p:spPr>
        <p:txBody>
          <a:bodyPr anchor="ctr">
            <a:normAutofit/>
          </a:bodyPr>
          <a:lstStyle/>
          <a:p>
            <a:r>
              <a:rPr lang="en-US" dirty="0"/>
              <a:t>Ownership Status</a:t>
            </a:r>
          </a:p>
        </p:txBody>
      </p:sp>
      <p:sp>
        <p:nvSpPr>
          <p:cNvPr id="12" name="Text Placeholder 3">
            <a:extLst>
              <a:ext uri="{FF2B5EF4-FFF2-40B4-BE49-F238E27FC236}">
                <a16:creationId xmlns:a16="http://schemas.microsoft.com/office/drawing/2014/main" id="{98FE609B-99AD-423E-BFB5-8E5F2CEBA7A8}"/>
              </a:ext>
            </a:extLst>
          </p:cNvPr>
          <p:cNvSpPr>
            <a:spLocks noGrp="1"/>
          </p:cNvSpPr>
          <p:nvPr>
            <p:ph type="body" sz="quarter" idx="15"/>
          </p:nvPr>
        </p:nvSpPr>
        <p:spPr>
          <a:xfrm>
            <a:off x="361950" y="622300"/>
            <a:ext cx="8229600" cy="349250"/>
          </a:xfrm>
        </p:spPr>
        <p:txBody>
          <a:bodyPr/>
          <a:lstStyle/>
          <a:p>
            <a:endParaRPr lang="en-US"/>
          </a:p>
        </p:txBody>
      </p:sp>
      <p:pic>
        <p:nvPicPr>
          <p:cNvPr id="2" name="Picture 1">
            <a:extLst>
              <a:ext uri="{FF2B5EF4-FFF2-40B4-BE49-F238E27FC236}">
                <a16:creationId xmlns:a16="http://schemas.microsoft.com/office/drawing/2014/main" id="{79D39800-82D4-4A9B-9B96-2326064CD4AD}"/>
              </a:ext>
            </a:extLst>
          </p:cNvPr>
          <p:cNvPicPr>
            <a:picLocks noChangeAspect="1"/>
          </p:cNvPicPr>
          <p:nvPr/>
        </p:nvPicPr>
        <p:blipFill>
          <a:blip r:embed="rId3"/>
          <a:stretch>
            <a:fillRect/>
          </a:stretch>
        </p:blipFill>
        <p:spPr>
          <a:xfrm>
            <a:off x="597243" y="1219081"/>
            <a:ext cx="7949514" cy="3189326"/>
          </a:xfrm>
          <a:prstGeom prst="rect">
            <a:avLst/>
          </a:prstGeom>
        </p:spPr>
      </p:pic>
      <p:sp>
        <p:nvSpPr>
          <p:cNvPr id="9" name="Footer Placeholder 5">
            <a:extLst>
              <a:ext uri="{FF2B5EF4-FFF2-40B4-BE49-F238E27FC236}">
                <a16:creationId xmlns:a16="http://schemas.microsoft.com/office/drawing/2014/main" id="{48148DC1-9872-4D89-9F89-4ECDDAB44363}"/>
              </a:ext>
            </a:extLst>
          </p:cNvPr>
          <p:cNvSpPr>
            <a:spLocks noGrp="1"/>
          </p:cNvSpPr>
          <p:nvPr>
            <p:ph type="ftr" sz="quarter" idx="11"/>
          </p:nvPr>
        </p:nvSpPr>
        <p:spPr>
          <a:xfrm>
            <a:off x="5778500" y="4816620"/>
            <a:ext cx="3086100" cy="273050"/>
          </a:xfrm>
        </p:spPr>
        <p:txBody>
          <a:bodyPr anchor="ctr">
            <a:normAutofit/>
          </a:bodyPr>
          <a:lstStyle/>
          <a:p>
            <a:pPr>
              <a:spcAft>
                <a:spcPts val="600"/>
              </a:spcAft>
            </a:pPr>
            <a:r>
              <a:rPr lang="en-US" dirty="0"/>
              <a:t>SOMAH Evaluation – Phase I Report |</a:t>
            </a:r>
          </a:p>
        </p:txBody>
      </p:sp>
    </p:spTree>
    <p:extLst>
      <p:ext uri="{BB962C8B-B14F-4D97-AF65-F5344CB8AC3E}">
        <p14:creationId xmlns:p14="http://schemas.microsoft.com/office/powerpoint/2010/main" val="232199065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61950" y="291430"/>
            <a:ext cx="8229600" cy="461665"/>
          </a:xfrm>
        </p:spPr>
        <p:txBody>
          <a:bodyPr anchor="ctr">
            <a:normAutofit/>
          </a:bodyPr>
          <a:lstStyle/>
          <a:p>
            <a:r>
              <a:rPr lang="en-US" dirty="0"/>
              <a:t>Tax Credits and Incentives</a:t>
            </a:r>
          </a:p>
        </p:txBody>
      </p:sp>
      <p:sp>
        <p:nvSpPr>
          <p:cNvPr id="12" name="Text Placeholder 3">
            <a:extLst>
              <a:ext uri="{FF2B5EF4-FFF2-40B4-BE49-F238E27FC236}">
                <a16:creationId xmlns:a16="http://schemas.microsoft.com/office/drawing/2014/main" id="{98FE609B-99AD-423E-BFB5-8E5F2CEBA7A8}"/>
              </a:ext>
            </a:extLst>
          </p:cNvPr>
          <p:cNvSpPr>
            <a:spLocks noGrp="1"/>
          </p:cNvSpPr>
          <p:nvPr>
            <p:ph type="body" sz="quarter" idx="15"/>
          </p:nvPr>
        </p:nvSpPr>
        <p:spPr>
          <a:xfrm>
            <a:off x="361950" y="622300"/>
            <a:ext cx="8229600" cy="349250"/>
          </a:xfrm>
        </p:spPr>
        <p:txBody>
          <a:bodyPr/>
          <a:lstStyle/>
          <a:p>
            <a:endParaRPr lang="en-US"/>
          </a:p>
        </p:txBody>
      </p:sp>
      <p:sp>
        <p:nvSpPr>
          <p:cNvPr id="15" name="TextBox 14">
            <a:extLst>
              <a:ext uri="{FF2B5EF4-FFF2-40B4-BE49-F238E27FC236}">
                <a16:creationId xmlns:a16="http://schemas.microsoft.com/office/drawing/2014/main" id="{8B459816-0F00-474B-8AF2-E85204811DE9}"/>
              </a:ext>
            </a:extLst>
          </p:cNvPr>
          <p:cNvSpPr txBox="1"/>
          <p:nvPr/>
        </p:nvSpPr>
        <p:spPr>
          <a:xfrm>
            <a:off x="5293729" y="3686899"/>
            <a:ext cx="3086100" cy="677108"/>
          </a:xfrm>
          <a:prstGeom prst="rect">
            <a:avLst/>
          </a:prstGeom>
          <a:noFill/>
          <a:ln w="19050">
            <a:solidFill>
              <a:schemeClr val="accent1"/>
            </a:solidFill>
          </a:ln>
        </p:spPr>
        <p:txBody>
          <a:bodyPr wrap="square" rtlCol="0">
            <a:spAutoFit/>
          </a:bodyPr>
          <a:lstStyle/>
          <a:p>
            <a:pPr algn="ctr"/>
            <a:r>
              <a:rPr lang="en-US" sz="1200" b="1" dirty="0">
                <a:solidFill>
                  <a:schemeClr val="accent1">
                    <a:lumMod val="50000"/>
                  </a:schemeClr>
                </a:solidFill>
              </a:rPr>
              <a:t>Outstanding Question:</a:t>
            </a:r>
          </a:p>
          <a:p>
            <a:pPr algn="ctr"/>
            <a:endParaRPr lang="en-US" sz="1200" b="1" dirty="0">
              <a:solidFill>
                <a:schemeClr val="accent1">
                  <a:lumMod val="50000"/>
                </a:schemeClr>
              </a:solidFill>
            </a:endParaRPr>
          </a:p>
          <a:p>
            <a:r>
              <a:rPr lang="en-US" sz="1400" dirty="0"/>
              <a:t>How are Tax Credits being verified?</a:t>
            </a:r>
          </a:p>
        </p:txBody>
      </p:sp>
      <p:pic>
        <p:nvPicPr>
          <p:cNvPr id="2" name="Picture 1">
            <a:extLst>
              <a:ext uri="{FF2B5EF4-FFF2-40B4-BE49-F238E27FC236}">
                <a16:creationId xmlns:a16="http://schemas.microsoft.com/office/drawing/2014/main" id="{1D5C5C82-E971-4CC0-BA26-478E4C6322EE}"/>
              </a:ext>
            </a:extLst>
          </p:cNvPr>
          <p:cNvPicPr>
            <a:picLocks noChangeAspect="1"/>
          </p:cNvPicPr>
          <p:nvPr/>
        </p:nvPicPr>
        <p:blipFill>
          <a:blip r:embed="rId3"/>
          <a:stretch>
            <a:fillRect/>
          </a:stretch>
        </p:blipFill>
        <p:spPr>
          <a:xfrm>
            <a:off x="361949" y="1474334"/>
            <a:ext cx="4267715" cy="2653825"/>
          </a:xfrm>
          <a:prstGeom prst="rect">
            <a:avLst/>
          </a:prstGeom>
        </p:spPr>
      </p:pic>
      <p:pic>
        <p:nvPicPr>
          <p:cNvPr id="3" name="Picture 2">
            <a:extLst>
              <a:ext uri="{FF2B5EF4-FFF2-40B4-BE49-F238E27FC236}">
                <a16:creationId xmlns:a16="http://schemas.microsoft.com/office/drawing/2014/main" id="{5A9CD1C5-233E-4E38-87C3-41519E2439E9}"/>
              </a:ext>
            </a:extLst>
          </p:cNvPr>
          <p:cNvPicPr>
            <a:picLocks noChangeAspect="1"/>
          </p:cNvPicPr>
          <p:nvPr/>
        </p:nvPicPr>
        <p:blipFill>
          <a:blip r:embed="rId4"/>
          <a:stretch>
            <a:fillRect/>
          </a:stretch>
        </p:blipFill>
        <p:spPr>
          <a:xfrm>
            <a:off x="4910986" y="1674637"/>
            <a:ext cx="3680564" cy="1532477"/>
          </a:xfrm>
          <a:prstGeom prst="rect">
            <a:avLst/>
          </a:prstGeom>
        </p:spPr>
      </p:pic>
      <p:sp>
        <p:nvSpPr>
          <p:cNvPr id="13" name="Footer Placeholder 5">
            <a:extLst>
              <a:ext uri="{FF2B5EF4-FFF2-40B4-BE49-F238E27FC236}">
                <a16:creationId xmlns:a16="http://schemas.microsoft.com/office/drawing/2014/main" id="{BE1CF5C7-EEB8-422F-9896-EBB8873406FB}"/>
              </a:ext>
            </a:extLst>
          </p:cNvPr>
          <p:cNvSpPr>
            <a:spLocks noGrp="1"/>
          </p:cNvSpPr>
          <p:nvPr>
            <p:ph type="ftr" sz="quarter" idx="11"/>
          </p:nvPr>
        </p:nvSpPr>
        <p:spPr>
          <a:xfrm>
            <a:off x="5778500" y="4816620"/>
            <a:ext cx="3086100" cy="273050"/>
          </a:xfrm>
        </p:spPr>
        <p:txBody>
          <a:bodyPr anchor="ctr">
            <a:normAutofit/>
          </a:bodyPr>
          <a:lstStyle/>
          <a:p>
            <a:pPr>
              <a:spcAft>
                <a:spcPts val="600"/>
              </a:spcAft>
            </a:pPr>
            <a:r>
              <a:rPr lang="en-US" dirty="0"/>
              <a:t>SOMAH Evaluation – Phase I Report |</a:t>
            </a:r>
          </a:p>
        </p:txBody>
      </p:sp>
    </p:spTree>
    <p:extLst>
      <p:ext uri="{BB962C8B-B14F-4D97-AF65-F5344CB8AC3E}">
        <p14:creationId xmlns:p14="http://schemas.microsoft.com/office/powerpoint/2010/main" val="21255489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61950" y="291430"/>
            <a:ext cx="8229600" cy="461665"/>
          </a:xfrm>
        </p:spPr>
        <p:txBody>
          <a:bodyPr anchor="ctr">
            <a:normAutofit fontScale="90000"/>
          </a:bodyPr>
          <a:lstStyle/>
          <a:p>
            <a:r>
              <a:rPr lang="en-US" dirty="0"/>
              <a:t>system costs and incentives by Ownership Type</a:t>
            </a:r>
          </a:p>
        </p:txBody>
      </p:sp>
      <p:pic>
        <p:nvPicPr>
          <p:cNvPr id="4" name="Picture 3">
            <a:extLst>
              <a:ext uri="{FF2B5EF4-FFF2-40B4-BE49-F238E27FC236}">
                <a16:creationId xmlns:a16="http://schemas.microsoft.com/office/drawing/2014/main" id="{E6322619-5C16-43CF-BFCD-FE4BC30D77C8}"/>
              </a:ext>
            </a:extLst>
          </p:cNvPr>
          <p:cNvPicPr>
            <a:picLocks noChangeAspect="1"/>
          </p:cNvPicPr>
          <p:nvPr/>
        </p:nvPicPr>
        <p:blipFill>
          <a:blip r:embed="rId3"/>
          <a:stretch>
            <a:fillRect/>
          </a:stretch>
        </p:blipFill>
        <p:spPr>
          <a:xfrm>
            <a:off x="784825" y="1373849"/>
            <a:ext cx="9309152" cy="2844877"/>
          </a:xfrm>
          <a:prstGeom prst="rect">
            <a:avLst/>
          </a:prstGeom>
        </p:spPr>
      </p:pic>
      <p:sp>
        <p:nvSpPr>
          <p:cNvPr id="9" name="Rectangle: Rounded Corners 8">
            <a:extLst>
              <a:ext uri="{FF2B5EF4-FFF2-40B4-BE49-F238E27FC236}">
                <a16:creationId xmlns:a16="http://schemas.microsoft.com/office/drawing/2014/main" id="{4D6868DC-1E0B-4C5E-B3B8-10D00F3B8036}"/>
              </a:ext>
            </a:extLst>
          </p:cNvPr>
          <p:cNvSpPr/>
          <p:nvPr/>
        </p:nvSpPr>
        <p:spPr>
          <a:xfrm>
            <a:off x="5147275" y="2727234"/>
            <a:ext cx="3303588" cy="294746"/>
          </a:xfrm>
          <a:prstGeom prst="round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1BCE1B21-1927-4929-9E7B-43715FA313C7}"/>
              </a:ext>
            </a:extLst>
          </p:cNvPr>
          <p:cNvSpPr/>
          <p:nvPr/>
        </p:nvSpPr>
        <p:spPr>
          <a:xfrm>
            <a:off x="5147275" y="3344902"/>
            <a:ext cx="3303588" cy="294746"/>
          </a:xfrm>
          <a:prstGeom prst="round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ooter Placeholder 5">
            <a:extLst>
              <a:ext uri="{FF2B5EF4-FFF2-40B4-BE49-F238E27FC236}">
                <a16:creationId xmlns:a16="http://schemas.microsoft.com/office/drawing/2014/main" id="{FEE06A75-A4D2-4AFD-AC42-B46868053C26}"/>
              </a:ext>
            </a:extLst>
          </p:cNvPr>
          <p:cNvSpPr>
            <a:spLocks noGrp="1"/>
          </p:cNvSpPr>
          <p:nvPr>
            <p:ph type="ftr" sz="quarter" idx="3"/>
          </p:nvPr>
        </p:nvSpPr>
        <p:spPr>
          <a:xfrm>
            <a:off x="5778500" y="4818048"/>
            <a:ext cx="3086100" cy="273050"/>
          </a:xfrm>
        </p:spPr>
        <p:txBody>
          <a:bodyPr/>
          <a:lstStyle/>
          <a:p>
            <a:r>
              <a:rPr lang="en-US" dirty="0"/>
              <a:t>SOMAH Evaluation – Phase I Report |</a:t>
            </a:r>
          </a:p>
        </p:txBody>
      </p:sp>
    </p:spTree>
    <p:extLst>
      <p:ext uri="{BB962C8B-B14F-4D97-AF65-F5344CB8AC3E}">
        <p14:creationId xmlns:p14="http://schemas.microsoft.com/office/powerpoint/2010/main" val="13100712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Agenda</a:t>
            </a:r>
          </a:p>
        </p:txBody>
      </p:sp>
      <p:sp>
        <p:nvSpPr>
          <p:cNvPr id="8" name="Text Placeholder 7"/>
          <p:cNvSpPr>
            <a:spLocks noGrp="1"/>
          </p:cNvSpPr>
          <p:nvPr>
            <p:ph type="body" sz="quarter" idx="15"/>
          </p:nvPr>
        </p:nvSpPr>
        <p:spPr/>
        <p:txBody>
          <a:bodyPr/>
          <a:lstStyle/>
          <a:p>
            <a:endParaRPr lang="en-US" dirty="0"/>
          </a:p>
        </p:txBody>
      </p:sp>
      <p:sp>
        <p:nvSpPr>
          <p:cNvPr id="6" name="Footer Placeholder 5"/>
          <p:cNvSpPr>
            <a:spLocks noGrp="1"/>
          </p:cNvSpPr>
          <p:nvPr>
            <p:ph type="ftr" sz="quarter" idx="3"/>
          </p:nvPr>
        </p:nvSpPr>
        <p:spPr>
          <a:xfrm>
            <a:off x="5778500" y="4825136"/>
            <a:ext cx="3086100" cy="273050"/>
          </a:xfrm>
        </p:spPr>
        <p:txBody>
          <a:bodyPr/>
          <a:lstStyle/>
          <a:p>
            <a:r>
              <a:rPr lang="en-US" dirty="0"/>
              <a:t>SOMAH Evaluation – Phase I Report |</a:t>
            </a:r>
          </a:p>
        </p:txBody>
      </p:sp>
      <p:sp>
        <p:nvSpPr>
          <p:cNvPr id="9" name="Text Placeholder 8">
            <a:extLst>
              <a:ext uri="{FF2B5EF4-FFF2-40B4-BE49-F238E27FC236}">
                <a16:creationId xmlns:a16="http://schemas.microsoft.com/office/drawing/2014/main" id="{08BA69B3-19D4-48C6-99E3-2846FFE3609A}"/>
              </a:ext>
            </a:extLst>
          </p:cNvPr>
          <p:cNvSpPr txBox="1">
            <a:spLocks/>
          </p:cNvSpPr>
          <p:nvPr/>
        </p:nvSpPr>
        <p:spPr>
          <a:xfrm>
            <a:off x="361950" y="1164416"/>
            <a:ext cx="8229600" cy="3183360"/>
          </a:xfrm>
          <a:prstGeom prst="rect">
            <a:avLst/>
          </a:prstGeom>
        </p:spPr>
        <p:txBody>
          <a:bodyPr/>
          <a:lstStyle>
            <a:lvl1pPr marL="171450" indent="-171450" algn="l" defTabSz="457200" rtl="0" eaLnBrk="1" latinLnBrk="0" hangingPunct="1">
              <a:spcBef>
                <a:spcPct val="20000"/>
              </a:spcBef>
              <a:buClr>
                <a:srgbClr val="D02124"/>
              </a:buClr>
              <a:buFont typeface="Lucida Grande"/>
              <a:buChar char="»"/>
              <a:defRPr sz="1600" kern="1200">
                <a:solidFill>
                  <a:schemeClr val="tx1"/>
                </a:solidFill>
                <a:latin typeface="Arial"/>
                <a:ea typeface="+mn-ea"/>
                <a:cs typeface="Arial"/>
              </a:defRPr>
            </a:lvl1pPr>
            <a:lvl2pPr marL="285750" indent="-114300" algn="l" defTabSz="457200" rtl="0" eaLnBrk="1" latinLnBrk="0" hangingPunct="1">
              <a:spcBef>
                <a:spcPct val="20000"/>
              </a:spcBef>
              <a:buClr>
                <a:srgbClr val="D02124"/>
              </a:buClr>
              <a:buSzPct val="100000"/>
              <a:buFont typeface="Arial"/>
              <a:buChar char="•"/>
              <a:defRPr sz="1600" kern="1200">
                <a:solidFill>
                  <a:schemeClr val="tx1"/>
                </a:solidFill>
                <a:latin typeface="Arial"/>
                <a:ea typeface="+mn-ea"/>
                <a:cs typeface="Arial"/>
              </a:defRPr>
            </a:lvl2pPr>
            <a:lvl3pPr marL="457200" indent="-171450" algn="l" defTabSz="457200" rtl="0" eaLnBrk="1" latinLnBrk="0" hangingPunct="1">
              <a:spcBef>
                <a:spcPct val="20000"/>
              </a:spcBef>
              <a:buClr>
                <a:srgbClr val="D02124"/>
              </a:buClr>
              <a:buSzPct val="80000"/>
              <a:buFont typeface="Lucida Grande"/>
              <a:buChar char="-"/>
              <a:defRPr sz="1600" kern="1200" baseline="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Phase I Research Activities</a:t>
            </a:r>
          </a:p>
          <a:p>
            <a:endParaRPr lang="en-US" dirty="0"/>
          </a:p>
          <a:p>
            <a:r>
              <a:rPr lang="en-US" dirty="0"/>
              <a:t>SOMAH Program Overview</a:t>
            </a:r>
          </a:p>
          <a:p>
            <a:pPr lvl="2"/>
            <a:r>
              <a:rPr lang="en-US" dirty="0"/>
              <a:t>Participation to Date</a:t>
            </a:r>
          </a:p>
          <a:p>
            <a:pPr lvl="2"/>
            <a:endParaRPr lang="en-US" dirty="0"/>
          </a:p>
          <a:p>
            <a:r>
              <a:rPr lang="en-US" dirty="0"/>
              <a:t>Phase I Data Review </a:t>
            </a:r>
          </a:p>
          <a:p>
            <a:endParaRPr lang="en-US" dirty="0"/>
          </a:p>
          <a:p>
            <a:r>
              <a:rPr lang="en-US" dirty="0"/>
              <a:t>Summary of Recommendations</a:t>
            </a:r>
          </a:p>
          <a:p>
            <a:endParaRPr lang="en-US" dirty="0"/>
          </a:p>
          <a:p>
            <a:r>
              <a:rPr lang="en-US" dirty="0"/>
              <a:t>Phase II Activities and Timeline</a:t>
            </a:r>
          </a:p>
          <a:p>
            <a:endParaRPr lang="en-US" dirty="0"/>
          </a:p>
          <a:p>
            <a:r>
              <a:rPr lang="en-US" dirty="0"/>
              <a:t>Q&amp;A</a:t>
            </a:r>
          </a:p>
        </p:txBody>
      </p:sp>
      <p:pic>
        <p:nvPicPr>
          <p:cNvPr id="4" name="Picture 3" descr="A view of a city&#10;&#10;Description automatically generated">
            <a:extLst>
              <a:ext uri="{FF2B5EF4-FFF2-40B4-BE49-F238E27FC236}">
                <a16:creationId xmlns:a16="http://schemas.microsoft.com/office/drawing/2014/main" id="{E11B63A7-AD67-48EC-BCAE-8E96F35665A0}"/>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4641013" y="450596"/>
            <a:ext cx="4141037" cy="4135860"/>
          </a:xfrm>
          <a:prstGeom prst="rect">
            <a:avLst/>
          </a:prstGeom>
          <a:ln>
            <a:noFill/>
          </a:ln>
          <a:effectLst>
            <a:softEdge rad="112500"/>
          </a:effectLst>
        </p:spPr>
      </p:pic>
    </p:spTree>
    <p:extLst>
      <p:ext uri="{BB962C8B-B14F-4D97-AF65-F5344CB8AC3E}">
        <p14:creationId xmlns:p14="http://schemas.microsoft.com/office/powerpoint/2010/main" val="245878948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61950" y="291430"/>
            <a:ext cx="8229600" cy="461665"/>
          </a:xfrm>
        </p:spPr>
        <p:txBody>
          <a:bodyPr anchor="ctr">
            <a:normAutofit/>
          </a:bodyPr>
          <a:lstStyle/>
          <a:p>
            <a:r>
              <a:rPr lang="en-US" dirty="0"/>
              <a:t>Distribution of system costs and incentives</a:t>
            </a:r>
          </a:p>
        </p:txBody>
      </p:sp>
      <p:pic>
        <p:nvPicPr>
          <p:cNvPr id="2" name="Picture 1">
            <a:extLst>
              <a:ext uri="{FF2B5EF4-FFF2-40B4-BE49-F238E27FC236}">
                <a16:creationId xmlns:a16="http://schemas.microsoft.com/office/drawing/2014/main" id="{CD96E8B6-1ADF-40FA-8B98-9251AAB66571}"/>
              </a:ext>
            </a:extLst>
          </p:cNvPr>
          <p:cNvPicPr>
            <a:picLocks noChangeAspect="1"/>
          </p:cNvPicPr>
          <p:nvPr/>
        </p:nvPicPr>
        <p:blipFill>
          <a:blip r:embed="rId3"/>
          <a:stretch>
            <a:fillRect/>
          </a:stretch>
        </p:blipFill>
        <p:spPr>
          <a:xfrm>
            <a:off x="421329" y="922319"/>
            <a:ext cx="3747936" cy="3747936"/>
          </a:xfrm>
          <a:prstGeom prst="rect">
            <a:avLst/>
          </a:prstGeom>
        </p:spPr>
      </p:pic>
      <p:pic>
        <p:nvPicPr>
          <p:cNvPr id="4" name="Picture 3">
            <a:extLst>
              <a:ext uri="{FF2B5EF4-FFF2-40B4-BE49-F238E27FC236}">
                <a16:creationId xmlns:a16="http://schemas.microsoft.com/office/drawing/2014/main" id="{8F367C45-06B3-4217-98A7-ED1573835FAF}"/>
              </a:ext>
            </a:extLst>
          </p:cNvPr>
          <p:cNvPicPr>
            <a:picLocks noChangeAspect="1"/>
          </p:cNvPicPr>
          <p:nvPr/>
        </p:nvPicPr>
        <p:blipFill>
          <a:blip r:embed="rId4"/>
          <a:stretch>
            <a:fillRect/>
          </a:stretch>
        </p:blipFill>
        <p:spPr>
          <a:xfrm>
            <a:off x="4476750" y="922319"/>
            <a:ext cx="3747936" cy="3747936"/>
          </a:xfrm>
          <a:prstGeom prst="rect">
            <a:avLst/>
          </a:prstGeom>
        </p:spPr>
      </p:pic>
      <p:sp>
        <p:nvSpPr>
          <p:cNvPr id="8" name="Footer Placeholder 5">
            <a:extLst>
              <a:ext uri="{FF2B5EF4-FFF2-40B4-BE49-F238E27FC236}">
                <a16:creationId xmlns:a16="http://schemas.microsoft.com/office/drawing/2014/main" id="{D28E5555-27F3-4B5C-8074-EFE607D75051}"/>
              </a:ext>
            </a:extLst>
          </p:cNvPr>
          <p:cNvSpPr>
            <a:spLocks noGrp="1"/>
          </p:cNvSpPr>
          <p:nvPr>
            <p:ph type="ftr" sz="quarter" idx="3"/>
          </p:nvPr>
        </p:nvSpPr>
        <p:spPr>
          <a:xfrm>
            <a:off x="5778500" y="4818048"/>
            <a:ext cx="3086100" cy="273050"/>
          </a:xfrm>
        </p:spPr>
        <p:txBody>
          <a:bodyPr/>
          <a:lstStyle/>
          <a:p>
            <a:r>
              <a:rPr lang="en-US" dirty="0"/>
              <a:t>SOMAH Evaluation – Phase I Report |</a:t>
            </a:r>
          </a:p>
        </p:txBody>
      </p:sp>
    </p:spTree>
    <p:extLst>
      <p:ext uri="{BB962C8B-B14F-4D97-AF65-F5344CB8AC3E}">
        <p14:creationId xmlns:p14="http://schemas.microsoft.com/office/powerpoint/2010/main" val="274317442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5778500" y="4816620"/>
            <a:ext cx="3086100" cy="273050"/>
          </a:xfrm>
        </p:spPr>
        <p:txBody>
          <a:bodyPr anchor="ctr">
            <a:normAutofit/>
          </a:bodyPr>
          <a:lstStyle/>
          <a:p>
            <a:pPr>
              <a:spcAft>
                <a:spcPts val="600"/>
              </a:spcAft>
            </a:pPr>
            <a:r>
              <a:rPr lang="en-US" dirty="0"/>
              <a:t>SOMAH Evaluation – Phase I Report |</a:t>
            </a:r>
            <a:endParaRPr lang="en-US"/>
          </a:p>
        </p:txBody>
      </p:sp>
      <p:sp>
        <p:nvSpPr>
          <p:cNvPr id="7" name="Title 6"/>
          <p:cNvSpPr>
            <a:spLocks noGrp="1"/>
          </p:cNvSpPr>
          <p:nvPr>
            <p:ph type="title"/>
          </p:nvPr>
        </p:nvSpPr>
        <p:spPr>
          <a:xfrm>
            <a:off x="361950" y="291430"/>
            <a:ext cx="8229600" cy="461665"/>
          </a:xfrm>
        </p:spPr>
        <p:txBody>
          <a:bodyPr anchor="ctr">
            <a:normAutofit/>
          </a:bodyPr>
          <a:lstStyle/>
          <a:p>
            <a:r>
              <a:rPr lang="en-US" dirty="0"/>
              <a:t>Program Eligibility - </a:t>
            </a:r>
            <a:r>
              <a:rPr lang="en-US" dirty="0" err="1"/>
              <a:t>CalEnViroScreen</a:t>
            </a:r>
            <a:endParaRPr lang="en-US" dirty="0"/>
          </a:p>
        </p:txBody>
      </p:sp>
      <p:pic>
        <p:nvPicPr>
          <p:cNvPr id="3" name="Picture 2">
            <a:extLst>
              <a:ext uri="{FF2B5EF4-FFF2-40B4-BE49-F238E27FC236}">
                <a16:creationId xmlns:a16="http://schemas.microsoft.com/office/drawing/2014/main" id="{27A22F82-26C6-4528-9BED-885926470354}"/>
              </a:ext>
            </a:extLst>
          </p:cNvPr>
          <p:cNvPicPr>
            <a:picLocks noChangeAspect="1"/>
          </p:cNvPicPr>
          <p:nvPr/>
        </p:nvPicPr>
        <p:blipFill>
          <a:blip r:embed="rId3"/>
          <a:stretch>
            <a:fillRect/>
          </a:stretch>
        </p:blipFill>
        <p:spPr>
          <a:xfrm>
            <a:off x="911034" y="816264"/>
            <a:ext cx="7321931" cy="3664014"/>
          </a:xfrm>
          <a:prstGeom prst="rect">
            <a:avLst/>
          </a:prstGeom>
        </p:spPr>
      </p:pic>
    </p:spTree>
    <p:extLst>
      <p:ext uri="{BB962C8B-B14F-4D97-AF65-F5344CB8AC3E}">
        <p14:creationId xmlns:p14="http://schemas.microsoft.com/office/powerpoint/2010/main" val="142870568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5778500" y="4816620"/>
            <a:ext cx="3086100" cy="273050"/>
          </a:xfrm>
        </p:spPr>
        <p:txBody>
          <a:bodyPr anchor="ctr">
            <a:normAutofit/>
          </a:bodyPr>
          <a:lstStyle/>
          <a:p>
            <a:pPr>
              <a:spcAft>
                <a:spcPts val="600"/>
              </a:spcAft>
            </a:pPr>
            <a:r>
              <a:rPr lang="en-US" dirty="0"/>
              <a:t>SOMAH Evaluation – Phase I Report |</a:t>
            </a:r>
            <a:endParaRPr lang="en-US"/>
          </a:p>
        </p:txBody>
      </p:sp>
      <p:sp>
        <p:nvSpPr>
          <p:cNvPr id="7" name="Title 6"/>
          <p:cNvSpPr>
            <a:spLocks noGrp="1"/>
          </p:cNvSpPr>
          <p:nvPr>
            <p:ph type="title"/>
          </p:nvPr>
        </p:nvSpPr>
        <p:spPr>
          <a:xfrm>
            <a:off x="361950" y="291430"/>
            <a:ext cx="8229600" cy="461665"/>
          </a:xfrm>
        </p:spPr>
        <p:txBody>
          <a:bodyPr anchor="ctr">
            <a:normAutofit/>
          </a:bodyPr>
          <a:lstStyle/>
          <a:p>
            <a:r>
              <a:rPr lang="en-US" dirty="0"/>
              <a:t>Program Eligibility Verification</a:t>
            </a:r>
          </a:p>
        </p:txBody>
      </p:sp>
      <p:pic>
        <p:nvPicPr>
          <p:cNvPr id="3" name="Picture 2">
            <a:extLst>
              <a:ext uri="{FF2B5EF4-FFF2-40B4-BE49-F238E27FC236}">
                <a16:creationId xmlns:a16="http://schemas.microsoft.com/office/drawing/2014/main" id="{12FF1639-1728-4D99-BD18-521AE4A92A16}"/>
              </a:ext>
            </a:extLst>
          </p:cNvPr>
          <p:cNvPicPr>
            <a:picLocks noChangeAspect="1"/>
          </p:cNvPicPr>
          <p:nvPr/>
        </p:nvPicPr>
        <p:blipFill>
          <a:blip r:embed="rId3"/>
          <a:stretch>
            <a:fillRect/>
          </a:stretch>
        </p:blipFill>
        <p:spPr>
          <a:xfrm>
            <a:off x="476341" y="1125961"/>
            <a:ext cx="8000818" cy="2654659"/>
          </a:xfrm>
          <a:prstGeom prst="rect">
            <a:avLst/>
          </a:prstGeom>
        </p:spPr>
      </p:pic>
      <p:sp>
        <p:nvSpPr>
          <p:cNvPr id="8" name="TextBox 7">
            <a:extLst>
              <a:ext uri="{FF2B5EF4-FFF2-40B4-BE49-F238E27FC236}">
                <a16:creationId xmlns:a16="http://schemas.microsoft.com/office/drawing/2014/main" id="{15D1DFFA-F203-4B92-8A8E-6FA9D3E45CE4}"/>
              </a:ext>
            </a:extLst>
          </p:cNvPr>
          <p:cNvSpPr txBox="1"/>
          <p:nvPr/>
        </p:nvSpPr>
        <p:spPr>
          <a:xfrm>
            <a:off x="484770" y="3648800"/>
            <a:ext cx="8174459" cy="830997"/>
          </a:xfrm>
          <a:prstGeom prst="rect">
            <a:avLst/>
          </a:prstGeom>
          <a:noFill/>
          <a:ln w="19050">
            <a:solidFill>
              <a:schemeClr val="accent1"/>
            </a:solidFill>
          </a:ln>
        </p:spPr>
        <p:txBody>
          <a:bodyPr wrap="square" rtlCol="0">
            <a:spAutoFit/>
          </a:bodyPr>
          <a:lstStyle/>
          <a:p>
            <a:pPr algn="ctr"/>
            <a:r>
              <a:rPr lang="en-US" sz="1200" b="1" dirty="0">
                <a:solidFill>
                  <a:schemeClr val="accent1">
                    <a:lumMod val="50000"/>
                  </a:schemeClr>
                </a:solidFill>
              </a:rPr>
              <a:t>Relevant Phase 1 Findings:</a:t>
            </a:r>
          </a:p>
          <a:p>
            <a:endParaRPr lang="en-US" sz="1200" b="1" dirty="0">
              <a:solidFill>
                <a:schemeClr val="accent1">
                  <a:lumMod val="50000"/>
                </a:schemeClr>
              </a:solidFill>
            </a:endParaRPr>
          </a:p>
          <a:p>
            <a:r>
              <a:rPr lang="en-US" sz="1200" b="1" dirty="0"/>
              <a:t>Finding 4: </a:t>
            </a:r>
            <a:r>
              <a:rPr lang="en-US" sz="1200" dirty="0"/>
              <a:t>Less than a quarter of participating properties met both the income and DAC program eligibility requirements. </a:t>
            </a:r>
          </a:p>
        </p:txBody>
      </p:sp>
    </p:spTree>
    <p:extLst>
      <p:ext uri="{BB962C8B-B14F-4D97-AF65-F5344CB8AC3E}">
        <p14:creationId xmlns:p14="http://schemas.microsoft.com/office/powerpoint/2010/main" val="16013568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5BE279-226E-4BD5-9800-339E628F0771}"/>
              </a:ext>
            </a:extLst>
          </p:cNvPr>
          <p:cNvPicPr>
            <a:picLocks noChangeAspect="1"/>
          </p:cNvPicPr>
          <p:nvPr/>
        </p:nvPicPr>
        <p:blipFill>
          <a:blip r:embed="rId3"/>
          <a:stretch>
            <a:fillRect/>
          </a:stretch>
        </p:blipFill>
        <p:spPr>
          <a:xfrm>
            <a:off x="678057" y="989963"/>
            <a:ext cx="7076317" cy="3849517"/>
          </a:xfrm>
          <a:prstGeom prst="rect">
            <a:avLst/>
          </a:prstGeom>
          <a:noFill/>
        </p:spPr>
      </p:pic>
      <p:sp>
        <p:nvSpPr>
          <p:cNvPr id="6" name="Footer Placeholder 5"/>
          <p:cNvSpPr>
            <a:spLocks noGrp="1"/>
          </p:cNvSpPr>
          <p:nvPr>
            <p:ph type="ftr" sz="quarter" idx="3"/>
          </p:nvPr>
        </p:nvSpPr>
        <p:spPr>
          <a:xfrm>
            <a:off x="5778500" y="4816620"/>
            <a:ext cx="3086100" cy="273050"/>
          </a:xfrm>
        </p:spPr>
        <p:txBody>
          <a:bodyPr anchor="ctr">
            <a:normAutofit/>
          </a:bodyPr>
          <a:lstStyle/>
          <a:p>
            <a:pPr>
              <a:spcAft>
                <a:spcPts val="600"/>
              </a:spcAft>
            </a:pPr>
            <a:r>
              <a:rPr lang="en-US" dirty="0"/>
              <a:t>SOMAH Evaluation – Phase I Report |</a:t>
            </a:r>
          </a:p>
        </p:txBody>
      </p:sp>
      <p:sp>
        <p:nvSpPr>
          <p:cNvPr id="7" name="Title 6"/>
          <p:cNvSpPr>
            <a:spLocks noGrp="1"/>
          </p:cNvSpPr>
          <p:nvPr>
            <p:ph type="title"/>
          </p:nvPr>
        </p:nvSpPr>
        <p:spPr>
          <a:xfrm>
            <a:off x="361950" y="291430"/>
            <a:ext cx="8229600" cy="461665"/>
          </a:xfrm>
        </p:spPr>
        <p:txBody>
          <a:bodyPr anchor="ctr">
            <a:normAutofit/>
          </a:bodyPr>
          <a:lstStyle/>
          <a:p>
            <a:r>
              <a:rPr lang="en-US" dirty="0"/>
              <a:t>Host Customer </a:t>
            </a:r>
            <a:r>
              <a:rPr lang="en-US" dirty="0" err="1"/>
              <a:t>Prolificness</a:t>
            </a:r>
            <a:endParaRPr lang="en-US" dirty="0"/>
          </a:p>
        </p:txBody>
      </p:sp>
      <p:sp>
        <p:nvSpPr>
          <p:cNvPr id="10" name="Text Placeholder 8">
            <a:extLst>
              <a:ext uri="{FF2B5EF4-FFF2-40B4-BE49-F238E27FC236}">
                <a16:creationId xmlns:a16="http://schemas.microsoft.com/office/drawing/2014/main" id="{376AC1EA-B48E-45C8-8050-0841F9C0B28B}"/>
              </a:ext>
            </a:extLst>
          </p:cNvPr>
          <p:cNvSpPr txBox="1">
            <a:spLocks/>
          </p:cNvSpPr>
          <p:nvPr/>
        </p:nvSpPr>
        <p:spPr>
          <a:xfrm>
            <a:off x="5300132" y="1557867"/>
            <a:ext cx="3291417" cy="2982446"/>
          </a:xfrm>
          <a:prstGeom prst="rect">
            <a:avLst/>
          </a:prstGeom>
        </p:spPr>
        <p:txBody>
          <a:bodyPr/>
          <a:lstStyle>
            <a:lvl1pPr marL="171450" indent="-171450" algn="l" defTabSz="457200" rtl="0" eaLnBrk="1" latinLnBrk="0" hangingPunct="1">
              <a:spcBef>
                <a:spcPct val="20000"/>
              </a:spcBef>
              <a:buClr>
                <a:srgbClr val="D02124"/>
              </a:buClr>
              <a:buFont typeface="Lucida Grande"/>
              <a:buChar char="»"/>
              <a:defRPr sz="1600" kern="1200">
                <a:solidFill>
                  <a:schemeClr val="tx1"/>
                </a:solidFill>
                <a:latin typeface="Arial"/>
                <a:ea typeface="+mn-ea"/>
                <a:cs typeface="Arial"/>
              </a:defRPr>
            </a:lvl1pPr>
            <a:lvl2pPr marL="285750" indent="-114300" algn="l" defTabSz="457200" rtl="0" eaLnBrk="1" latinLnBrk="0" hangingPunct="1">
              <a:spcBef>
                <a:spcPct val="20000"/>
              </a:spcBef>
              <a:buClr>
                <a:srgbClr val="D02124"/>
              </a:buClr>
              <a:buSzPct val="100000"/>
              <a:buFont typeface="Arial"/>
              <a:buChar char="•"/>
              <a:defRPr sz="1600" kern="1200">
                <a:solidFill>
                  <a:schemeClr val="tx1"/>
                </a:solidFill>
                <a:latin typeface="Arial"/>
                <a:ea typeface="+mn-ea"/>
                <a:cs typeface="Arial"/>
              </a:defRPr>
            </a:lvl2pPr>
            <a:lvl3pPr marL="457200" indent="-171450" algn="l" defTabSz="457200" rtl="0" eaLnBrk="1" latinLnBrk="0" hangingPunct="1">
              <a:spcBef>
                <a:spcPct val="20000"/>
              </a:spcBef>
              <a:buClr>
                <a:srgbClr val="D02124"/>
              </a:buClr>
              <a:buSzPct val="80000"/>
              <a:buFont typeface="Lucida Grande"/>
              <a:buChar char="-"/>
              <a:defRPr sz="1600" kern="1200" baseline="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20 Applicants submitted only 1 application (6% of total)</a:t>
            </a:r>
          </a:p>
          <a:p>
            <a:endParaRPr lang="en-US" dirty="0"/>
          </a:p>
          <a:p>
            <a:r>
              <a:rPr lang="en-US" dirty="0"/>
              <a:t>40% submitted between 2 and 9 applications</a:t>
            </a:r>
          </a:p>
          <a:p>
            <a:endParaRPr lang="en-US" dirty="0"/>
          </a:p>
          <a:p>
            <a:r>
              <a:rPr lang="en-US" dirty="0"/>
              <a:t>54% submitted 10 or more applications</a:t>
            </a:r>
          </a:p>
          <a:p>
            <a:endParaRPr lang="en-US" sz="1100" dirty="0"/>
          </a:p>
          <a:p>
            <a:endParaRPr lang="en-US" sz="1100" dirty="0"/>
          </a:p>
        </p:txBody>
      </p:sp>
    </p:spTree>
    <p:extLst>
      <p:ext uri="{BB962C8B-B14F-4D97-AF65-F5344CB8AC3E}">
        <p14:creationId xmlns:p14="http://schemas.microsoft.com/office/powerpoint/2010/main" val="407612672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I Data Review</a:t>
            </a:r>
          </a:p>
        </p:txBody>
      </p:sp>
      <p:sp>
        <p:nvSpPr>
          <p:cNvPr id="3" name="Text Placeholder 2"/>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3698536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Phase I Data review – Program Tracking Data</a:t>
            </a:r>
          </a:p>
        </p:txBody>
      </p:sp>
      <p:sp>
        <p:nvSpPr>
          <p:cNvPr id="8" name="Text Placeholder 7"/>
          <p:cNvSpPr>
            <a:spLocks noGrp="1"/>
          </p:cNvSpPr>
          <p:nvPr>
            <p:ph type="body" sz="quarter" idx="15"/>
          </p:nvPr>
        </p:nvSpPr>
        <p:spPr/>
        <p:txBody>
          <a:bodyPr/>
          <a:lstStyle/>
          <a:p>
            <a:endParaRPr lang="en-US" dirty="0"/>
          </a:p>
        </p:txBody>
      </p:sp>
      <p:sp>
        <p:nvSpPr>
          <p:cNvPr id="9" name="Text Placeholder 8"/>
          <p:cNvSpPr>
            <a:spLocks noGrp="1"/>
          </p:cNvSpPr>
          <p:nvPr>
            <p:ph type="body" sz="quarter" idx="4294967295"/>
          </p:nvPr>
        </p:nvSpPr>
        <p:spPr>
          <a:xfrm>
            <a:off x="361950" y="1084393"/>
            <a:ext cx="8229600" cy="3515415"/>
          </a:xfrm>
          <a:prstGeom prst="rect">
            <a:avLst/>
          </a:prstGeom>
        </p:spPr>
        <p:txBody>
          <a:bodyPr/>
          <a:lstStyle/>
          <a:p>
            <a:r>
              <a:rPr lang="en-US" dirty="0" err="1"/>
              <a:t>PowerClerk</a:t>
            </a:r>
            <a:r>
              <a:rPr lang="en-US" dirty="0"/>
              <a:t> 2.0 serves as both the online application portal and tracking database</a:t>
            </a:r>
          </a:p>
          <a:p>
            <a:pPr lvl="2"/>
            <a:r>
              <a:rPr lang="en-US" dirty="0"/>
              <a:t>It stores tracking data fields, uploaded forms, PA correspondence with applicants and internal project status notes</a:t>
            </a:r>
          </a:p>
          <a:p>
            <a:endParaRPr lang="en-US" dirty="0"/>
          </a:p>
          <a:p>
            <a:r>
              <a:rPr lang="en-US" dirty="0"/>
              <a:t>Currently there is no easy was to access the data not stored in tracking data fields</a:t>
            </a:r>
          </a:p>
          <a:p>
            <a:pPr lvl="2"/>
            <a:r>
              <a:rPr lang="en-US" dirty="0"/>
              <a:t>Expanding the fields included in the tracking data fields to include items such as application suspension or cancelation reason could help identify program flow issues that could be remedied </a:t>
            </a:r>
          </a:p>
          <a:p>
            <a:endParaRPr lang="en-US" dirty="0"/>
          </a:p>
        </p:txBody>
      </p:sp>
      <p:sp>
        <p:nvSpPr>
          <p:cNvPr id="6" name="Footer Placeholder 5"/>
          <p:cNvSpPr>
            <a:spLocks noGrp="1"/>
          </p:cNvSpPr>
          <p:nvPr>
            <p:ph type="ftr" sz="quarter" idx="3"/>
          </p:nvPr>
        </p:nvSpPr>
        <p:spPr>
          <a:xfrm>
            <a:off x="5778500" y="4818048"/>
            <a:ext cx="3086100" cy="273050"/>
          </a:xfrm>
        </p:spPr>
        <p:txBody>
          <a:bodyPr/>
          <a:lstStyle/>
          <a:p>
            <a:r>
              <a:rPr lang="en-US" dirty="0"/>
              <a:t>SOMAH Evaluation – Phase I Report |</a:t>
            </a:r>
          </a:p>
        </p:txBody>
      </p:sp>
      <p:sp>
        <p:nvSpPr>
          <p:cNvPr id="11" name="TextBox 10">
            <a:extLst>
              <a:ext uri="{FF2B5EF4-FFF2-40B4-BE49-F238E27FC236}">
                <a16:creationId xmlns:a16="http://schemas.microsoft.com/office/drawing/2014/main" id="{2EDFBDEF-459D-4F3B-A49B-B90AECCF1060}"/>
              </a:ext>
            </a:extLst>
          </p:cNvPr>
          <p:cNvSpPr txBox="1"/>
          <p:nvPr/>
        </p:nvSpPr>
        <p:spPr>
          <a:xfrm>
            <a:off x="417091" y="3694966"/>
            <a:ext cx="8174459" cy="830997"/>
          </a:xfrm>
          <a:prstGeom prst="rect">
            <a:avLst/>
          </a:prstGeom>
          <a:noFill/>
          <a:ln w="19050">
            <a:solidFill>
              <a:schemeClr val="accent1"/>
            </a:solidFill>
          </a:ln>
        </p:spPr>
        <p:txBody>
          <a:bodyPr wrap="square" rtlCol="0">
            <a:spAutoFit/>
          </a:bodyPr>
          <a:lstStyle/>
          <a:p>
            <a:pPr algn="ctr"/>
            <a:r>
              <a:rPr lang="en-US" sz="1200" b="1" dirty="0">
                <a:solidFill>
                  <a:schemeClr val="accent1">
                    <a:lumMod val="50000"/>
                  </a:schemeClr>
                </a:solidFill>
              </a:rPr>
              <a:t>Relevant Phase 1 Findings:</a:t>
            </a:r>
          </a:p>
          <a:p>
            <a:endParaRPr lang="en-US" sz="1200" b="1" dirty="0">
              <a:solidFill>
                <a:schemeClr val="accent1">
                  <a:lumMod val="50000"/>
                </a:schemeClr>
              </a:solidFill>
            </a:endParaRPr>
          </a:p>
          <a:p>
            <a:r>
              <a:rPr lang="en-US" sz="1200" b="1" dirty="0"/>
              <a:t>Finding 5: </a:t>
            </a:r>
            <a:r>
              <a:rPr lang="en-US" sz="1200" dirty="0"/>
              <a:t>The program application portal stores many application elements as forms rather than in data fields that can be easily queried which can make assessing the state of the program a more difficult task.</a:t>
            </a:r>
          </a:p>
        </p:txBody>
      </p:sp>
    </p:spTree>
    <p:extLst>
      <p:ext uri="{BB962C8B-B14F-4D97-AF65-F5344CB8AC3E}">
        <p14:creationId xmlns:p14="http://schemas.microsoft.com/office/powerpoint/2010/main" val="15905755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Phase I Data review - Energy Usage Data</a:t>
            </a:r>
          </a:p>
        </p:txBody>
      </p:sp>
      <p:sp>
        <p:nvSpPr>
          <p:cNvPr id="8" name="Text Placeholder 7"/>
          <p:cNvSpPr>
            <a:spLocks noGrp="1"/>
          </p:cNvSpPr>
          <p:nvPr>
            <p:ph type="body" sz="quarter" idx="15"/>
          </p:nvPr>
        </p:nvSpPr>
        <p:spPr/>
        <p:txBody>
          <a:bodyPr/>
          <a:lstStyle/>
          <a:p>
            <a:endParaRPr lang="en-US" dirty="0"/>
          </a:p>
        </p:txBody>
      </p:sp>
      <p:sp>
        <p:nvSpPr>
          <p:cNvPr id="9" name="Text Placeholder 8"/>
          <p:cNvSpPr>
            <a:spLocks noGrp="1"/>
          </p:cNvSpPr>
          <p:nvPr>
            <p:ph type="body" sz="quarter" idx="4294967295"/>
          </p:nvPr>
        </p:nvSpPr>
        <p:spPr>
          <a:xfrm>
            <a:off x="361950" y="1084393"/>
            <a:ext cx="8229600" cy="3515415"/>
          </a:xfrm>
          <a:prstGeom prst="rect">
            <a:avLst/>
          </a:prstGeom>
        </p:spPr>
        <p:txBody>
          <a:bodyPr/>
          <a:lstStyle/>
          <a:p>
            <a:r>
              <a:rPr lang="en-US" dirty="0"/>
              <a:t>During Reservation Request Step IOUs provide 36-months of electricity usage data in aggregate for tenant units and common areas to help with system sizing</a:t>
            </a:r>
          </a:p>
          <a:p>
            <a:pPr lvl="2"/>
            <a:r>
              <a:rPr lang="en-US" i="1" dirty="0"/>
              <a:t>Unit vacancy hard to determine based on data provided</a:t>
            </a:r>
          </a:p>
          <a:p>
            <a:pPr lvl="2"/>
            <a:r>
              <a:rPr lang="en-US" i="1" dirty="0"/>
              <a:t>For one IOU the date of the data feeds was not provided</a:t>
            </a:r>
          </a:p>
          <a:p>
            <a:endParaRPr lang="en-US" dirty="0"/>
          </a:p>
          <a:p>
            <a:r>
              <a:rPr lang="en-US" dirty="0"/>
              <a:t>The IOU data feeds as provided to SOMAH PA would make it difficult in Phase II to accurately assess individual tenant bill impacts and impacts to CARE budgets</a:t>
            </a:r>
          </a:p>
          <a:p>
            <a:pPr marL="0" indent="0">
              <a:buNone/>
            </a:pPr>
            <a:endParaRPr lang="en-US" dirty="0"/>
          </a:p>
        </p:txBody>
      </p:sp>
      <p:sp>
        <p:nvSpPr>
          <p:cNvPr id="6" name="Footer Placeholder 5"/>
          <p:cNvSpPr>
            <a:spLocks noGrp="1"/>
          </p:cNvSpPr>
          <p:nvPr>
            <p:ph type="ftr" sz="quarter" idx="3"/>
          </p:nvPr>
        </p:nvSpPr>
        <p:spPr>
          <a:xfrm>
            <a:off x="5778500" y="4818048"/>
            <a:ext cx="3086100" cy="273050"/>
          </a:xfrm>
        </p:spPr>
        <p:txBody>
          <a:bodyPr/>
          <a:lstStyle/>
          <a:p>
            <a:r>
              <a:rPr lang="en-US" dirty="0"/>
              <a:t>SOMAH Evaluation – Phase I Report |</a:t>
            </a:r>
          </a:p>
        </p:txBody>
      </p:sp>
      <p:sp>
        <p:nvSpPr>
          <p:cNvPr id="10" name="TextBox 9">
            <a:extLst>
              <a:ext uri="{FF2B5EF4-FFF2-40B4-BE49-F238E27FC236}">
                <a16:creationId xmlns:a16="http://schemas.microsoft.com/office/drawing/2014/main" id="{CA47BEA3-F9D7-4FE3-B433-B278BCA8B487}"/>
              </a:ext>
            </a:extLst>
          </p:cNvPr>
          <p:cNvSpPr txBox="1"/>
          <p:nvPr/>
        </p:nvSpPr>
        <p:spPr>
          <a:xfrm>
            <a:off x="484770" y="3648800"/>
            <a:ext cx="8174459" cy="830997"/>
          </a:xfrm>
          <a:prstGeom prst="rect">
            <a:avLst/>
          </a:prstGeom>
          <a:noFill/>
          <a:ln w="19050">
            <a:solidFill>
              <a:schemeClr val="accent1"/>
            </a:solidFill>
          </a:ln>
        </p:spPr>
        <p:txBody>
          <a:bodyPr wrap="square" rtlCol="0">
            <a:spAutoFit/>
          </a:bodyPr>
          <a:lstStyle/>
          <a:p>
            <a:pPr algn="ctr"/>
            <a:r>
              <a:rPr lang="en-US" sz="1200" b="1" dirty="0">
                <a:solidFill>
                  <a:schemeClr val="accent1">
                    <a:lumMod val="50000"/>
                  </a:schemeClr>
                </a:solidFill>
              </a:rPr>
              <a:t>Relevant Phase 1 Findings:</a:t>
            </a:r>
          </a:p>
          <a:p>
            <a:endParaRPr lang="en-US" sz="1200" b="1" dirty="0">
              <a:solidFill>
                <a:schemeClr val="accent1">
                  <a:lumMod val="50000"/>
                </a:schemeClr>
              </a:solidFill>
            </a:endParaRPr>
          </a:p>
          <a:p>
            <a:r>
              <a:rPr lang="en-US" sz="1200" b="1" dirty="0"/>
              <a:t>Finding 6: </a:t>
            </a:r>
            <a:r>
              <a:rPr lang="en-US" sz="1200" dirty="0"/>
              <a:t>The historical consumption data being provided to the PA from the IOUs lacks elements that are needed to ensure the program systems are accurately sized and program funds are appropriately distributed. </a:t>
            </a:r>
          </a:p>
        </p:txBody>
      </p:sp>
    </p:spTree>
    <p:extLst>
      <p:ext uri="{BB962C8B-B14F-4D97-AF65-F5344CB8AC3E}">
        <p14:creationId xmlns:p14="http://schemas.microsoft.com/office/powerpoint/2010/main" val="21900378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Phase I Data review – PV Generation Data</a:t>
            </a:r>
          </a:p>
        </p:txBody>
      </p:sp>
      <p:sp>
        <p:nvSpPr>
          <p:cNvPr id="8" name="Text Placeholder 7"/>
          <p:cNvSpPr>
            <a:spLocks noGrp="1"/>
          </p:cNvSpPr>
          <p:nvPr>
            <p:ph type="body" sz="quarter" idx="15"/>
          </p:nvPr>
        </p:nvSpPr>
        <p:spPr/>
        <p:txBody>
          <a:bodyPr/>
          <a:lstStyle/>
          <a:p>
            <a:endParaRPr lang="en-US" dirty="0"/>
          </a:p>
        </p:txBody>
      </p:sp>
      <p:sp>
        <p:nvSpPr>
          <p:cNvPr id="9" name="Text Placeholder 8"/>
          <p:cNvSpPr>
            <a:spLocks noGrp="1"/>
          </p:cNvSpPr>
          <p:nvPr>
            <p:ph type="body" sz="quarter" idx="4294967295"/>
          </p:nvPr>
        </p:nvSpPr>
        <p:spPr>
          <a:xfrm>
            <a:off x="361950" y="1084393"/>
            <a:ext cx="8229600" cy="3515415"/>
          </a:xfrm>
          <a:prstGeom prst="rect">
            <a:avLst/>
          </a:prstGeom>
        </p:spPr>
        <p:txBody>
          <a:bodyPr/>
          <a:lstStyle/>
          <a:p>
            <a:r>
              <a:rPr lang="en-US" dirty="0"/>
              <a:t>To date no SOMAH projects have been installed and interconnected and thus to SOMAH PV generation data was available to review</a:t>
            </a:r>
          </a:p>
          <a:p>
            <a:endParaRPr lang="en-US" i="1" dirty="0"/>
          </a:p>
          <a:p>
            <a:r>
              <a:rPr lang="en-US" dirty="0"/>
              <a:t>System owners are required to contract with a PMRS for 20 years (15-min interval production data)</a:t>
            </a:r>
          </a:p>
          <a:p>
            <a:pPr lvl="2"/>
            <a:r>
              <a:rPr lang="en-US" dirty="0"/>
              <a:t>To date no process in place to request this data by SOMAH PA</a:t>
            </a:r>
          </a:p>
          <a:p>
            <a:pPr lvl="2"/>
            <a:r>
              <a:rPr lang="en-US" dirty="0"/>
              <a:t>During Phase II of this study we will work with PA to ensure that the accessibility, content and format meet the needs of current and future SOMAH program evaluations</a:t>
            </a:r>
          </a:p>
          <a:p>
            <a:pPr marL="0" indent="0">
              <a:buNone/>
            </a:pPr>
            <a:endParaRPr lang="en-US" dirty="0"/>
          </a:p>
        </p:txBody>
      </p:sp>
      <p:sp>
        <p:nvSpPr>
          <p:cNvPr id="6" name="Footer Placeholder 5"/>
          <p:cNvSpPr>
            <a:spLocks noGrp="1"/>
          </p:cNvSpPr>
          <p:nvPr>
            <p:ph type="ftr" sz="quarter" idx="3"/>
          </p:nvPr>
        </p:nvSpPr>
        <p:spPr>
          <a:xfrm>
            <a:off x="5778500" y="4818048"/>
            <a:ext cx="3086100" cy="273050"/>
          </a:xfrm>
        </p:spPr>
        <p:txBody>
          <a:bodyPr/>
          <a:lstStyle/>
          <a:p>
            <a:r>
              <a:rPr lang="en-US" dirty="0"/>
              <a:t>SOMAH Evaluation – Phase I Report |</a:t>
            </a:r>
          </a:p>
        </p:txBody>
      </p:sp>
      <p:sp>
        <p:nvSpPr>
          <p:cNvPr id="11" name="TextBox 10">
            <a:extLst>
              <a:ext uri="{FF2B5EF4-FFF2-40B4-BE49-F238E27FC236}">
                <a16:creationId xmlns:a16="http://schemas.microsoft.com/office/drawing/2014/main" id="{2EDFBDEF-459D-4F3B-A49B-B90AECCF1060}"/>
              </a:ext>
            </a:extLst>
          </p:cNvPr>
          <p:cNvSpPr txBox="1"/>
          <p:nvPr/>
        </p:nvSpPr>
        <p:spPr>
          <a:xfrm>
            <a:off x="450930" y="3648371"/>
            <a:ext cx="8174459" cy="830997"/>
          </a:xfrm>
          <a:prstGeom prst="rect">
            <a:avLst/>
          </a:prstGeom>
          <a:noFill/>
          <a:ln w="19050">
            <a:solidFill>
              <a:schemeClr val="accent1"/>
            </a:solidFill>
          </a:ln>
        </p:spPr>
        <p:txBody>
          <a:bodyPr wrap="square" rtlCol="0">
            <a:spAutoFit/>
          </a:bodyPr>
          <a:lstStyle/>
          <a:p>
            <a:pPr algn="ctr"/>
            <a:r>
              <a:rPr lang="en-US" sz="1200" b="1" dirty="0">
                <a:solidFill>
                  <a:schemeClr val="accent1">
                    <a:lumMod val="50000"/>
                  </a:schemeClr>
                </a:solidFill>
              </a:rPr>
              <a:t>Relevant Phase 1 Findings:</a:t>
            </a:r>
          </a:p>
          <a:p>
            <a:endParaRPr lang="en-US" sz="1200" b="1" dirty="0">
              <a:solidFill>
                <a:schemeClr val="accent1">
                  <a:lumMod val="50000"/>
                </a:schemeClr>
              </a:solidFill>
            </a:endParaRPr>
          </a:p>
          <a:p>
            <a:r>
              <a:rPr lang="en-US" sz="1200" b="1" dirty="0"/>
              <a:t>Finding 7: </a:t>
            </a:r>
            <a:r>
              <a:rPr lang="en-US" sz="1200" dirty="0"/>
              <a:t>The evaluation team was unable to confirm a mechanism exists to ensure PV generation data will be available to fully quantify program impacts.</a:t>
            </a:r>
          </a:p>
        </p:txBody>
      </p:sp>
    </p:spTree>
    <p:extLst>
      <p:ext uri="{BB962C8B-B14F-4D97-AF65-F5344CB8AC3E}">
        <p14:creationId xmlns:p14="http://schemas.microsoft.com/office/powerpoint/2010/main" val="18743726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Assessment to Date</a:t>
            </a:r>
          </a:p>
        </p:txBody>
      </p:sp>
      <p:sp>
        <p:nvSpPr>
          <p:cNvPr id="3" name="Text Placeholder 2"/>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3469887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5778500" y="4816620"/>
            <a:ext cx="3086100" cy="273050"/>
          </a:xfrm>
        </p:spPr>
        <p:txBody>
          <a:bodyPr anchor="ctr">
            <a:normAutofit/>
          </a:bodyPr>
          <a:lstStyle/>
          <a:p>
            <a:pPr>
              <a:spcAft>
                <a:spcPts val="600"/>
              </a:spcAft>
            </a:pPr>
            <a:r>
              <a:rPr lang="en-US" dirty="0"/>
              <a:t>SOMAH Evaluation – Phase I Report |</a:t>
            </a:r>
          </a:p>
        </p:txBody>
      </p:sp>
      <p:sp>
        <p:nvSpPr>
          <p:cNvPr id="7" name="Title 6"/>
          <p:cNvSpPr>
            <a:spLocks noGrp="1"/>
          </p:cNvSpPr>
          <p:nvPr>
            <p:ph type="title"/>
          </p:nvPr>
        </p:nvSpPr>
        <p:spPr>
          <a:xfrm>
            <a:off x="361950" y="291217"/>
            <a:ext cx="8229600" cy="462093"/>
          </a:xfrm>
        </p:spPr>
        <p:txBody>
          <a:bodyPr anchor="ctr">
            <a:normAutofit/>
          </a:bodyPr>
          <a:lstStyle/>
          <a:p>
            <a:r>
              <a:rPr lang="en-US" dirty="0"/>
              <a:t>Program theory and Logic Model</a:t>
            </a:r>
          </a:p>
        </p:txBody>
      </p:sp>
      <p:sp>
        <p:nvSpPr>
          <p:cNvPr id="15" name="Content Placeholder 4">
            <a:extLst>
              <a:ext uri="{FF2B5EF4-FFF2-40B4-BE49-F238E27FC236}">
                <a16:creationId xmlns:a16="http://schemas.microsoft.com/office/drawing/2014/main" id="{D92878D4-5F12-4838-8F40-4879E9ED77F1}"/>
              </a:ext>
            </a:extLst>
          </p:cNvPr>
          <p:cNvSpPr>
            <a:spLocks noGrp="1"/>
          </p:cNvSpPr>
          <p:nvPr>
            <p:ph idx="1"/>
          </p:nvPr>
        </p:nvSpPr>
        <p:spPr>
          <a:xfrm>
            <a:off x="361950" y="1162750"/>
            <a:ext cx="4028621" cy="3267075"/>
          </a:xfrm>
        </p:spPr>
        <p:txBody>
          <a:bodyPr/>
          <a:lstStyle/>
          <a:p>
            <a:pPr marL="171450" lvl="1" indent="0">
              <a:buNone/>
            </a:pPr>
            <a:endParaRPr lang="en-US" b="1" dirty="0"/>
          </a:p>
          <a:p>
            <a:r>
              <a:rPr lang="en-US" b="1" dirty="0"/>
              <a:t>Purpose: </a:t>
            </a:r>
          </a:p>
          <a:p>
            <a:pPr lvl="1"/>
            <a:r>
              <a:rPr lang="en-US" dirty="0"/>
              <a:t>Document program goals, activities ,and outputs</a:t>
            </a:r>
          </a:p>
          <a:p>
            <a:pPr lvl="1"/>
            <a:r>
              <a:rPr lang="en-US" dirty="0"/>
              <a:t>Identify measurable metrics and definition of success for future evaluations</a:t>
            </a:r>
          </a:p>
          <a:p>
            <a:pPr lvl="1"/>
            <a:endParaRPr lang="en-US" dirty="0"/>
          </a:p>
          <a:p>
            <a:r>
              <a:rPr lang="en-US" b="1" dirty="0"/>
              <a:t>Feedback on PTLM and metrics (Section 6 of report) encouraged </a:t>
            </a:r>
          </a:p>
          <a:p>
            <a:endParaRPr lang="en-US" dirty="0"/>
          </a:p>
        </p:txBody>
      </p:sp>
      <p:pic>
        <p:nvPicPr>
          <p:cNvPr id="2" name="Picture 1">
            <a:extLst>
              <a:ext uri="{FF2B5EF4-FFF2-40B4-BE49-F238E27FC236}">
                <a16:creationId xmlns:a16="http://schemas.microsoft.com/office/drawing/2014/main" id="{56945D76-1F46-482C-972A-3D5934366526}"/>
              </a:ext>
            </a:extLst>
          </p:cNvPr>
          <p:cNvPicPr>
            <a:picLocks noChangeAspect="1"/>
          </p:cNvPicPr>
          <p:nvPr/>
        </p:nvPicPr>
        <p:blipFill>
          <a:blip r:embed="rId3"/>
          <a:stretch>
            <a:fillRect/>
          </a:stretch>
        </p:blipFill>
        <p:spPr>
          <a:xfrm>
            <a:off x="4572000" y="830264"/>
            <a:ext cx="3925439" cy="3846932"/>
          </a:xfrm>
          <a:prstGeom prst="rect">
            <a:avLst/>
          </a:prstGeom>
          <a:noFill/>
        </p:spPr>
      </p:pic>
    </p:spTree>
    <p:extLst>
      <p:ext uri="{BB962C8B-B14F-4D97-AF65-F5344CB8AC3E}">
        <p14:creationId xmlns:p14="http://schemas.microsoft.com/office/powerpoint/2010/main" val="377942188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About the SOMAH Evaluation</a:t>
            </a:r>
          </a:p>
        </p:txBody>
      </p:sp>
      <p:sp>
        <p:nvSpPr>
          <p:cNvPr id="8" name="Text Placeholder 7"/>
          <p:cNvSpPr>
            <a:spLocks noGrp="1"/>
          </p:cNvSpPr>
          <p:nvPr>
            <p:ph type="body" sz="quarter" idx="15"/>
          </p:nvPr>
        </p:nvSpPr>
        <p:spPr/>
        <p:txBody>
          <a:bodyPr/>
          <a:lstStyle/>
          <a:p>
            <a:r>
              <a:rPr lang="en-US" dirty="0"/>
              <a:t>Team and Objectives</a:t>
            </a:r>
          </a:p>
        </p:txBody>
      </p:sp>
      <p:sp>
        <p:nvSpPr>
          <p:cNvPr id="9" name="Text Placeholder 8"/>
          <p:cNvSpPr>
            <a:spLocks noGrp="1"/>
          </p:cNvSpPr>
          <p:nvPr>
            <p:ph type="body" sz="quarter" idx="4294967295"/>
          </p:nvPr>
        </p:nvSpPr>
        <p:spPr>
          <a:xfrm>
            <a:off x="361950" y="1084393"/>
            <a:ext cx="8229600" cy="3362617"/>
          </a:xfrm>
          <a:prstGeom prst="rect">
            <a:avLst/>
          </a:prstGeom>
        </p:spPr>
        <p:txBody>
          <a:bodyPr/>
          <a:lstStyle/>
          <a:p>
            <a:r>
              <a:rPr lang="en-US" b="1" dirty="0"/>
              <a:t>Evaluation Team</a:t>
            </a:r>
          </a:p>
          <a:p>
            <a:pPr lvl="1"/>
            <a:r>
              <a:rPr lang="en-US" dirty="0"/>
              <a:t>Itron – William Marin, Amy Buege</a:t>
            </a:r>
          </a:p>
          <a:p>
            <a:pPr lvl="1"/>
            <a:r>
              <a:rPr lang="en-US" dirty="0"/>
              <a:t>ILLUME – Anne Dougherty, Erin Allingham</a:t>
            </a:r>
          </a:p>
          <a:p>
            <a:endParaRPr lang="en-US" dirty="0"/>
          </a:p>
          <a:p>
            <a:r>
              <a:rPr lang="en-US" b="1" dirty="0"/>
              <a:t>Evaluation Objectives</a:t>
            </a:r>
          </a:p>
          <a:p>
            <a:pPr lvl="1"/>
            <a:r>
              <a:rPr lang="en-US" dirty="0"/>
              <a:t>3</a:t>
            </a:r>
            <a:r>
              <a:rPr lang="en-US" baseline="30000" dirty="0"/>
              <a:t>rd</a:t>
            </a:r>
            <a:r>
              <a:rPr lang="en-US" dirty="0"/>
              <a:t> Party independent evaluation of the SOMAH Program</a:t>
            </a:r>
          </a:p>
          <a:p>
            <a:pPr lvl="2"/>
            <a:r>
              <a:rPr lang="en-US" b="1" dirty="0"/>
              <a:t>Process Evaluation </a:t>
            </a:r>
            <a:r>
              <a:rPr lang="en-US" dirty="0"/>
              <a:t>– Improve understanding of how SOMAH Program is working and areas for improvement</a:t>
            </a:r>
          </a:p>
          <a:p>
            <a:pPr lvl="2"/>
            <a:r>
              <a:rPr lang="en-US" b="1" dirty="0"/>
              <a:t>Evaluability Assessment </a:t>
            </a:r>
            <a:r>
              <a:rPr lang="en-US" dirty="0"/>
              <a:t>– Assess data collection protocols to support future program evaluations</a:t>
            </a:r>
          </a:p>
          <a:p>
            <a:pPr lvl="2"/>
            <a:r>
              <a:rPr lang="en-US" b="1" dirty="0"/>
              <a:t>M&amp;V </a:t>
            </a:r>
            <a:r>
              <a:rPr lang="en-US" dirty="0"/>
              <a:t>– Reporting on key program metrics to assess SOMAH’s performance vs. goals</a:t>
            </a:r>
          </a:p>
          <a:p>
            <a:pPr lvl="2"/>
            <a:endParaRPr lang="en-US" dirty="0"/>
          </a:p>
          <a:p>
            <a:pPr lvl="1"/>
            <a:endParaRPr lang="en-US" dirty="0"/>
          </a:p>
          <a:p>
            <a:pPr lvl="1"/>
            <a:endParaRPr lang="en-US" dirty="0"/>
          </a:p>
        </p:txBody>
      </p:sp>
      <p:sp>
        <p:nvSpPr>
          <p:cNvPr id="10" name="Footer Placeholder 5">
            <a:extLst>
              <a:ext uri="{FF2B5EF4-FFF2-40B4-BE49-F238E27FC236}">
                <a16:creationId xmlns:a16="http://schemas.microsoft.com/office/drawing/2014/main" id="{3B709342-A722-4E40-9EB9-EFB7916DC245}"/>
              </a:ext>
            </a:extLst>
          </p:cNvPr>
          <p:cNvSpPr>
            <a:spLocks noGrp="1"/>
          </p:cNvSpPr>
          <p:nvPr>
            <p:ph type="ftr" sz="quarter" idx="3"/>
          </p:nvPr>
        </p:nvSpPr>
        <p:spPr>
          <a:xfrm>
            <a:off x="5778500" y="4825136"/>
            <a:ext cx="3086100" cy="273050"/>
          </a:xfrm>
        </p:spPr>
        <p:txBody>
          <a:bodyPr/>
          <a:lstStyle/>
          <a:p>
            <a:r>
              <a:rPr lang="en-US" dirty="0"/>
              <a:t>SOMAH Evaluation – Phase I Report |</a:t>
            </a:r>
          </a:p>
        </p:txBody>
      </p:sp>
    </p:spTree>
    <p:extLst>
      <p:ext uri="{BB962C8B-B14F-4D97-AF65-F5344CB8AC3E}">
        <p14:creationId xmlns:p14="http://schemas.microsoft.com/office/powerpoint/2010/main" val="3502401567"/>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5778500" y="4816620"/>
            <a:ext cx="3086100" cy="273050"/>
          </a:xfrm>
        </p:spPr>
        <p:txBody>
          <a:bodyPr anchor="ctr">
            <a:normAutofit/>
          </a:bodyPr>
          <a:lstStyle/>
          <a:p>
            <a:pPr>
              <a:spcAft>
                <a:spcPts val="600"/>
              </a:spcAft>
            </a:pPr>
            <a:r>
              <a:rPr lang="en-US" dirty="0"/>
              <a:t>SOMAH Evaluation – Phase I Report |</a:t>
            </a:r>
          </a:p>
        </p:txBody>
      </p:sp>
      <p:sp>
        <p:nvSpPr>
          <p:cNvPr id="7" name="Title 6"/>
          <p:cNvSpPr>
            <a:spLocks noGrp="1"/>
          </p:cNvSpPr>
          <p:nvPr>
            <p:ph type="title"/>
          </p:nvPr>
        </p:nvSpPr>
        <p:spPr>
          <a:xfrm>
            <a:off x="361950" y="291217"/>
            <a:ext cx="8229600" cy="462093"/>
          </a:xfrm>
        </p:spPr>
        <p:txBody>
          <a:bodyPr anchor="ctr">
            <a:normAutofit/>
          </a:bodyPr>
          <a:lstStyle/>
          <a:p>
            <a:r>
              <a:rPr lang="en-US" dirty="0"/>
              <a:t>Metrics Overview</a:t>
            </a:r>
          </a:p>
        </p:txBody>
      </p:sp>
      <p:graphicFrame>
        <p:nvGraphicFramePr>
          <p:cNvPr id="9" name="Table 9">
            <a:extLst>
              <a:ext uri="{FF2B5EF4-FFF2-40B4-BE49-F238E27FC236}">
                <a16:creationId xmlns:a16="http://schemas.microsoft.com/office/drawing/2014/main" id="{5338BF6C-8EC7-45B5-BF79-F20F4EBE703F}"/>
              </a:ext>
            </a:extLst>
          </p:cNvPr>
          <p:cNvGraphicFramePr>
            <a:graphicFrameLocks noGrp="1"/>
          </p:cNvGraphicFramePr>
          <p:nvPr>
            <p:ph idx="1"/>
            <p:extLst>
              <p:ext uri="{D42A27DB-BD31-4B8C-83A1-F6EECF244321}">
                <p14:modId xmlns:p14="http://schemas.microsoft.com/office/powerpoint/2010/main" val="1008177043"/>
              </p:ext>
            </p:extLst>
          </p:nvPr>
        </p:nvGraphicFramePr>
        <p:xfrm>
          <a:off x="654793" y="753310"/>
          <a:ext cx="7643913" cy="4028440"/>
        </p:xfrm>
        <a:graphic>
          <a:graphicData uri="http://schemas.openxmlformats.org/drawingml/2006/table">
            <a:tbl>
              <a:tblPr firstRow="1" bandRow="1">
                <a:tableStyleId>{69012ECD-51FC-41F1-AA8D-1B2483CD663E}</a:tableStyleId>
              </a:tblPr>
              <a:tblGrid>
                <a:gridCol w="2400706">
                  <a:extLst>
                    <a:ext uri="{9D8B030D-6E8A-4147-A177-3AD203B41FA5}">
                      <a16:colId xmlns:a16="http://schemas.microsoft.com/office/drawing/2014/main" val="1677710453"/>
                    </a:ext>
                  </a:extLst>
                </a:gridCol>
                <a:gridCol w="5243207">
                  <a:extLst>
                    <a:ext uri="{9D8B030D-6E8A-4147-A177-3AD203B41FA5}">
                      <a16:colId xmlns:a16="http://schemas.microsoft.com/office/drawing/2014/main" val="3941986150"/>
                    </a:ext>
                  </a:extLst>
                </a:gridCol>
              </a:tblGrid>
              <a:tr h="370840">
                <a:tc>
                  <a:txBody>
                    <a:bodyPr/>
                    <a:lstStyle/>
                    <a:p>
                      <a:pPr algn="l"/>
                      <a:r>
                        <a:rPr lang="en-US" dirty="0">
                          <a:solidFill>
                            <a:srgbClr val="FFFFFE"/>
                          </a:solidFill>
                        </a:rPr>
                        <a:t>Focus of metric</a:t>
                      </a:r>
                    </a:p>
                  </a:txBody>
                  <a:tcPr/>
                </a:tc>
                <a:tc>
                  <a:txBody>
                    <a:bodyPr/>
                    <a:lstStyle/>
                    <a:p>
                      <a:pPr algn="ctr"/>
                      <a:r>
                        <a:rPr lang="en-US" dirty="0">
                          <a:solidFill>
                            <a:srgbClr val="FFFFFE"/>
                          </a:solidFill>
                        </a:rPr>
                        <a:t>Examples of potential metrics</a:t>
                      </a:r>
                    </a:p>
                  </a:txBody>
                  <a:tcPr/>
                </a:tc>
                <a:extLst>
                  <a:ext uri="{0D108BD9-81ED-4DB2-BD59-A6C34878D82A}">
                    <a16:rowId xmlns:a16="http://schemas.microsoft.com/office/drawing/2014/main" val="2722824925"/>
                  </a:ext>
                </a:extLst>
              </a:tr>
              <a:tr h="370840">
                <a:tc>
                  <a:txBody>
                    <a:bodyPr/>
                    <a:lstStyle/>
                    <a:p>
                      <a:pPr algn="l"/>
                      <a:r>
                        <a:rPr lang="en-US" sz="1200" dirty="0"/>
                        <a:t>ME&amp;O effectiveness</a:t>
                      </a:r>
                    </a:p>
                  </a:txBody>
                  <a:tcPr/>
                </a:tc>
                <a:tc>
                  <a:txBody>
                    <a:bodyPr/>
                    <a:lstStyle/>
                    <a:p>
                      <a:pPr marL="171450" indent="-171450" algn="l">
                        <a:buFont typeface="Wingdings" panose="05000000000000000000" pitchFamily="2" charset="2"/>
                        <a:buChar char="§"/>
                      </a:pPr>
                      <a:r>
                        <a:rPr lang="en-US" sz="1200" dirty="0"/>
                        <a:t>ME&amp;O activities completed</a:t>
                      </a:r>
                    </a:p>
                    <a:p>
                      <a:pPr marL="171450" indent="-171450" algn="l">
                        <a:buFont typeface="Wingdings" panose="05000000000000000000" pitchFamily="2" charset="2"/>
                        <a:buChar char="§"/>
                      </a:pPr>
                      <a:r>
                        <a:rPr lang="en-US" sz="1200" dirty="0"/>
                        <a:t>Target audience aware of SOMAH </a:t>
                      </a:r>
                    </a:p>
                  </a:txBody>
                  <a:tcPr/>
                </a:tc>
                <a:extLst>
                  <a:ext uri="{0D108BD9-81ED-4DB2-BD59-A6C34878D82A}">
                    <a16:rowId xmlns:a16="http://schemas.microsoft.com/office/drawing/2014/main" val="3427786571"/>
                  </a:ext>
                </a:extLst>
              </a:tr>
              <a:tr h="370840">
                <a:tc>
                  <a:txBody>
                    <a:bodyPr/>
                    <a:lstStyle/>
                    <a:p>
                      <a:pPr algn="l"/>
                      <a:r>
                        <a:rPr lang="en-US" sz="1200" dirty="0"/>
                        <a:t>Successful installations</a:t>
                      </a:r>
                    </a:p>
                  </a:txBody>
                  <a:tcPr/>
                </a:tc>
                <a:tc>
                  <a:txBody>
                    <a:bodyPr/>
                    <a:lstStyle/>
                    <a:p>
                      <a:pPr marL="171450" indent="-171450" algn="l">
                        <a:buFont typeface="Wingdings" panose="05000000000000000000" pitchFamily="2" charset="2"/>
                        <a:buChar char="§"/>
                      </a:pPr>
                      <a:r>
                        <a:rPr lang="en-US" sz="1200" dirty="0"/>
                        <a:t>SOMAH projects approved, milestones achieved, and completed</a:t>
                      </a:r>
                    </a:p>
                    <a:p>
                      <a:pPr marL="171450" indent="-171450" algn="l">
                        <a:buFont typeface="Wingdings" panose="05000000000000000000" pitchFamily="2" charset="2"/>
                        <a:buChar char="§"/>
                      </a:pPr>
                      <a:r>
                        <a:rPr lang="en-US" sz="1200" dirty="0"/>
                        <a:t>MWs of installed capacity on eligible housing</a:t>
                      </a:r>
                    </a:p>
                  </a:txBody>
                  <a:tcPr/>
                </a:tc>
                <a:extLst>
                  <a:ext uri="{0D108BD9-81ED-4DB2-BD59-A6C34878D82A}">
                    <a16:rowId xmlns:a16="http://schemas.microsoft.com/office/drawing/2014/main" val="3382105075"/>
                  </a:ext>
                </a:extLst>
              </a:tr>
              <a:tr h="370840">
                <a:tc>
                  <a:txBody>
                    <a:bodyPr/>
                    <a:lstStyle/>
                    <a:p>
                      <a:pPr algn="l"/>
                      <a:r>
                        <a:rPr lang="en-US" sz="1200" dirty="0"/>
                        <a:t>Program benefit spillover</a:t>
                      </a:r>
                    </a:p>
                  </a:txBody>
                  <a:tcPr/>
                </a:tc>
                <a:tc>
                  <a:txBody>
                    <a:bodyPr/>
                    <a:lstStyle/>
                    <a:p>
                      <a:pPr marL="171450" indent="-171450" algn="l">
                        <a:buFont typeface="Wingdings" panose="05000000000000000000" pitchFamily="2" charset="2"/>
                        <a:buChar char="§"/>
                      </a:pPr>
                      <a:r>
                        <a:rPr lang="en-US" sz="1200" dirty="0"/>
                        <a:t>HUD &amp; USDA MF housing projects approved, milestones achieved, and completed</a:t>
                      </a:r>
                    </a:p>
                  </a:txBody>
                  <a:tcPr/>
                </a:tc>
                <a:extLst>
                  <a:ext uri="{0D108BD9-81ED-4DB2-BD59-A6C34878D82A}">
                    <a16:rowId xmlns:a16="http://schemas.microsoft.com/office/drawing/2014/main" val="113307344"/>
                  </a:ext>
                </a:extLst>
              </a:tr>
              <a:tr h="370840">
                <a:tc>
                  <a:txBody>
                    <a:bodyPr/>
                    <a:lstStyle/>
                    <a:p>
                      <a:pPr algn="l"/>
                      <a:r>
                        <a:rPr lang="en-US" sz="1200" dirty="0"/>
                        <a:t>Technical assistance (TA)</a:t>
                      </a:r>
                    </a:p>
                  </a:txBody>
                  <a:tcPr/>
                </a:tc>
                <a:tc>
                  <a:txBody>
                    <a:bodyPr/>
                    <a:lstStyle/>
                    <a:p>
                      <a:pPr marL="171450" indent="-171450" algn="l">
                        <a:buFont typeface="Wingdings" panose="05000000000000000000" pitchFamily="2" charset="2"/>
                        <a:buChar char="§"/>
                      </a:pPr>
                      <a:r>
                        <a:rPr lang="en-US" sz="1200" dirty="0"/>
                        <a:t>Applicants who receive upfront TA in Track A</a:t>
                      </a:r>
                    </a:p>
                    <a:p>
                      <a:pPr marL="171450" indent="-171450" algn="l">
                        <a:buFont typeface="Wingdings" panose="05000000000000000000" pitchFamily="2" charset="2"/>
                        <a:buChar char="§"/>
                      </a:pPr>
                      <a:r>
                        <a:rPr lang="en-US" sz="1200" dirty="0"/>
                        <a:t>Applicants satisfied with upfront TA</a:t>
                      </a:r>
                    </a:p>
                  </a:txBody>
                  <a:tcPr/>
                </a:tc>
                <a:extLst>
                  <a:ext uri="{0D108BD9-81ED-4DB2-BD59-A6C34878D82A}">
                    <a16:rowId xmlns:a16="http://schemas.microsoft.com/office/drawing/2014/main" val="187987926"/>
                  </a:ext>
                </a:extLst>
              </a:tr>
              <a:tr h="370840">
                <a:tc>
                  <a:txBody>
                    <a:bodyPr/>
                    <a:lstStyle/>
                    <a:p>
                      <a:pPr algn="l"/>
                      <a:r>
                        <a:rPr lang="en-US" sz="1200" dirty="0"/>
                        <a:t>Distribution of program benefits</a:t>
                      </a:r>
                    </a:p>
                  </a:txBody>
                  <a:tcPr/>
                </a:tc>
                <a:tc>
                  <a:txBody>
                    <a:bodyPr/>
                    <a:lstStyle/>
                    <a:p>
                      <a:pPr marL="171450" indent="-171450" algn="l">
                        <a:buFont typeface="Wingdings" panose="05000000000000000000" pitchFamily="2" charset="2"/>
                        <a:buChar char="§"/>
                      </a:pPr>
                      <a:r>
                        <a:rPr lang="en-US" sz="1200" dirty="0"/>
                        <a:t>SOMAH Projects approved, completed across various MF categories: Low-income, DAC, HUD/USDA</a:t>
                      </a:r>
                    </a:p>
                  </a:txBody>
                  <a:tcPr/>
                </a:tc>
                <a:extLst>
                  <a:ext uri="{0D108BD9-81ED-4DB2-BD59-A6C34878D82A}">
                    <a16:rowId xmlns:a16="http://schemas.microsoft.com/office/drawing/2014/main" val="216316556"/>
                  </a:ext>
                </a:extLst>
              </a:tr>
              <a:tr h="370840">
                <a:tc>
                  <a:txBody>
                    <a:bodyPr/>
                    <a:lstStyle/>
                    <a:p>
                      <a:pPr algn="l"/>
                      <a:r>
                        <a:rPr lang="en-US" sz="1200" dirty="0"/>
                        <a:t>Workforce development</a:t>
                      </a:r>
                    </a:p>
                  </a:txBody>
                  <a:tcPr/>
                </a:tc>
                <a:tc>
                  <a:txBody>
                    <a:bodyPr/>
                    <a:lstStyle/>
                    <a:p>
                      <a:pPr marL="171450" indent="-171450" algn="l">
                        <a:buFont typeface="Wingdings" panose="05000000000000000000" pitchFamily="2" charset="2"/>
                        <a:buChar char="§"/>
                      </a:pPr>
                      <a:r>
                        <a:rPr lang="en-US" sz="1200" dirty="0"/>
                        <a:t>Projects that met trainee requirements</a:t>
                      </a:r>
                    </a:p>
                    <a:p>
                      <a:pPr marL="171450" indent="-171450" algn="l">
                        <a:buFont typeface="Wingdings" panose="05000000000000000000" pitchFamily="2" charset="2"/>
                        <a:buChar char="§"/>
                      </a:pPr>
                      <a:r>
                        <a:rPr lang="en-US" sz="1200" dirty="0"/>
                        <a:t>Job-seekers trained/hired for SOMAH jobs</a:t>
                      </a:r>
                    </a:p>
                  </a:txBody>
                  <a:tcPr/>
                </a:tc>
                <a:extLst>
                  <a:ext uri="{0D108BD9-81ED-4DB2-BD59-A6C34878D82A}">
                    <a16:rowId xmlns:a16="http://schemas.microsoft.com/office/drawing/2014/main" val="2042262204"/>
                  </a:ext>
                </a:extLst>
              </a:tr>
              <a:tr h="370840">
                <a:tc>
                  <a:txBody>
                    <a:bodyPr/>
                    <a:lstStyle/>
                    <a:p>
                      <a:pPr algn="l"/>
                      <a:r>
                        <a:rPr lang="en-US" sz="1200" dirty="0"/>
                        <a:t>Economic development</a:t>
                      </a:r>
                    </a:p>
                  </a:txBody>
                  <a:tcPr/>
                </a:tc>
                <a:tc>
                  <a:txBody>
                    <a:bodyPr/>
                    <a:lstStyle/>
                    <a:p>
                      <a:pPr marL="171450" indent="-171450" algn="l">
                        <a:buFont typeface="Wingdings" panose="05000000000000000000" pitchFamily="2" charset="2"/>
                        <a:buChar char="§"/>
                      </a:pPr>
                      <a:r>
                        <a:rPr lang="en-US" sz="1200" dirty="0"/>
                        <a:t>Increased earning among SOMAH-trained workers</a:t>
                      </a:r>
                    </a:p>
                    <a:p>
                      <a:pPr marL="171450" indent="-171450" algn="l">
                        <a:buFont typeface="Wingdings" panose="05000000000000000000" pitchFamily="2" charset="2"/>
                        <a:buChar char="§"/>
                      </a:pPr>
                      <a:r>
                        <a:rPr lang="en-US" sz="1200" dirty="0"/>
                        <a:t>Reduced electricity costs for SOMAH tenants </a:t>
                      </a:r>
                    </a:p>
                  </a:txBody>
                  <a:tcPr/>
                </a:tc>
                <a:extLst>
                  <a:ext uri="{0D108BD9-81ED-4DB2-BD59-A6C34878D82A}">
                    <a16:rowId xmlns:a16="http://schemas.microsoft.com/office/drawing/2014/main" val="1945121018"/>
                  </a:ext>
                </a:extLst>
              </a:tr>
              <a:tr h="370840">
                <a:tc>
                  <a:txBody>
                    <a:bodyPr/>
                    <a:lstStyle/>
                    <a:p>
                      <a:pPr algn="l"/>
                      <a:r>
                        <a:rPr lang="en-US" sz="1200" dirty="0"/>
                        <a:t>Environmental benefit</a:t>
                      </a:r>
                    </a:p>
                  </a:txBody>
                  <a:tcPr/>
                </a:tc>
                <a:tc>
                  <a:txBody>
                    <a:bodyPr/>
                    <a:lstStyle/>
                    <a:p>
                      <a:pPr marL="171450" indent="-171450" algn="l">
                        <a:buFont typeface="Wingdings" panose="05000000000000000000" pitchFamily="2" charset="2"/>
                        <a:buChar char="§"/>
                      </a:pPr>
                      <a:r>
                        <a:rPr lang="en-US" sz="1200" dirty="0"/>
                        <a:t>Days of good air quality</a:t>
                      </a:r>
                    </a:p>
                    <a:p>
                      <a:pPr marL="171450" indent="-171450" algn="l">
                        <a:buFont typeface="Wingdings" panose="05000000000000000000" pitchFamily="2" charset="2"/>
                        <a:buChar char="§"/>
                      </a:pPr>
                      <a:r>
                        <a:rPr lang="en-US" sz="1200" dirty="0"/>
                        <a:t>Program’s carbon impact</a:t>
                      </a:r>
                    </a:p>
                  </a:txBody>
                  <a:tcPr/>
                </a:tc>
                <a:extLst>
                  <a:ext uri="{0D108BD9-81ED-4DB2-BD59-A6C34878D82A}">
                    <a16:rowId xmlns:a16="http://schemas.microsoft.com/office/drawing/2014/main" val="445328660"/>
                  </a:ext>
                </a:extLst>
              </a:tr>
            </a:tbl>
          </a:graphicData>
        </a:graphic>
      </p:graphicFrame>
    </p:spTree>
    <p:extLst>
      <p:ext uri="{BB962C8B-B14F-4D97-AF65-F5344CB8AC3E}">
        <p14:creationId xmlns:p14="http://schemas.microsoft.com/office/powerpoint/2010/main" val="315726622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Findings and Recommendations</a:t>
            </a:r>
          </a:p>
        </p:txBody>
      </p:sp>
      <p:sp>
        <p:nvSpPr>
          <p:cNvPr id="3" name="Text Placeholder 2"/>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23763548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Phase I Findings and Recommendations</a:t>
            </a:r>
          </a:p>
        </p:txBody>
      </p:sp>
      <p:sp>
        <p:nvSpPr>
          <p:cNvPr id="8" name="Text Placeholder 7"/>
          <p:cNvSpPr>
            <a:spLocks noGrp="1"/>
          </p:cNvSpPr>
          <p:nvPr>
            <p:ph type="body" sz="quarter" idx="15"/>
          </p:nvPr>
        </p:nvSpPr>
        <p:spPr/>
        <p:txBody>
          <a:bodyPr/>
          <a:lstStyle/>
          <a:p>
            <a:endParaRPr lang="en-US" dirty="0"/>
          </a:p>
        </p:txBody>
      </p:sp>
      <p:sp>
        <p:nvSpPr>
          <p:cNvPr id="9" name="Text Placeholder 8"/>
          <p:cNvSpPr>
            <a:spLocks noGrp="1"/>
          </p:cNvSpPr>
          <p:nvPr>
            <p:ph type="body" sz="quarter" idx="4294967295"/>
          </p:nvPr>
        </p:nvSpPr>
        <p:spPr>
          <a:xfrm>
            <a:off x="361950" y="1084393"/>
            <a:ext cx="8229600" cy="3515415"/>
          </a:xfrm>
          <a:prstGeom prst="rect">
            <a:avLst/>
          </a:prstGeom>
        </p:spPr>
        <p:txBody>
          <a:bodyPr/>
          <a:lstStyle/>
          <a:p>
            <a:r>
              <a:rPr lang="en-US" b="1" dirty="0"/>
              <a:t>Finding 1: </a:t>
            </a:r>
            <a:r>
              <a:rPr lang="en-US" dirty="0"/>
              <a:t>It is sometimes unclear whether the program focus pertains to disadvantaged communities defined by CalEPA (referred to in the report as “DACs”), or more broadly to historically disadvantaged or vulnerable communities.</a:t>
            </a:r>
          </a:p>
          <a:p>
            <a:pPr lvl="2"/>
            <a:r>
              <a:rPr lang="en-US" b="1" i="1" dirty="0"/>
              <a:t>Recommendation 1:</a:t>
            </a:r>
            <a:r>
              <a:rPr lang="en-US" i="1" dirty="0"/>
              <a:t> Identify and fully define the operational definition(s) of a “disadvantaged community” and set benchmarks for success around this definition.   </a:t>
            </a:r>
          </a:p>
          <a:p>
            <a:endParaRPr lang="en-US" dirty="0"/>
          </a:p>
          <a:p>
            <a:r>
              <a:rPr lang="en-US" b="1" dirty="0"/>
              <a:t>Finding 2: </a:t>
            </a:r>
            <a:r>
              <a:rPr lang="en-US" dirty="0"/>
              <a:t>The SOMAH PA also defines and emphasizes local and underserved hiring practices; however, there </a:t>
            </a:r>
            <a:r>
              <a:rPr lang="en-US" dirty="0">
                <a:highlight>
                  <a:srgbClr val="FFFFFE"/>
                </a:highlight>
              </a:rPr>
              <a:t>is a lack of clarity on how success will be measured in this regard.</a:t>
            </a:r>
          </a:p>
          <a:p>
            <a:pPr lvl="2"/>
            <a:r>
              <a:rPr lang="en-US" b="1" i="1" dirty="0">
                <a:highlight>
                  <a:srgbClr val="FFFFFE"/>
                </a:highlight>
              </a:rPr>
              <a:t>Recommendation 2:</a:t>
            </a:r>
            <a:r>
              <a:rPr lang="en-US" i="1" dirty="0">
                <a:highlight>
                  <a:srgbClr val="FFFFFE"/>
                </a:highlight>
              </a:rPr>
              <a:t> Tighten the workforce development requirements to ensure the job seeker benefits are being applied to the intended populations. </a:t>
            </a:r>
          </a:p>
          <a:p>
            <a:pPr marL="0" indent="0">
              <a:buNone/>
            </a:pPr>
            <a:endParaRPr lang="en-US" dirty="0"/>
          </a:p>
        </p:txBody>
      </p:sp>
      <p:sp>
        <p:nvSpPr>
          <p:cNvPr id="6" name="Footer Placeholder 5"/>
          <p:cNvSpPr>
            <a:spLocks noGrp="1"/>
          </p:cNvSpPr>
          <p:nvPr>
            <p:ph type="ftr" sz="quarter" idx="3"/>
          </p:nvPr>
        </p:nvSpPr>
        <p:spPr>
          <a:xfrm>
            <a:off x="5778500" y="4818048"/>
            <a:ext cx="3086100" cy="273050"/>
          </a:xfrm>
        </p:spPr>
        <p:txBody>
          <a:bodyPr/>
          <a:lstStyle/>
          <a:p>
            <a:r>
              <a:rPr lang="en-US" dirty="0"/>
              <a:t>SOMAH Evaluation – Phase I Report |</a:t>
            </a:r>
          </a:p>
        </p:txBody>
      </p:sp>
    </p:spTree>
    <p:extLst>
      <p:ext uri="{BB962C8B-B14F-4D97-AF65-F5344CB8AC3E}">
        <p14:creationId xmlns:p14="http://schemas.microsoft.com/office/powerpoint/2010/main" val="42809355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Phase I Findings and Recommendations</a:t>
            </a:r>
          </a:p>
        </p:txBody>
      </p:sp>
      <p:sp>
        <p:nvSpPr>
          <p:cNvPr id="8" name="Text Placeholder 7"/>
          <p:cNvSpPr>
            <a:spLocks noGrp="1"/>
          </p:cNvSpPr>
          <p:nvPr>
            <p:ph type="body" sz="quarter" idx="15"/>
          </p:nvPr>
        </p:nvSpPr>
        <p:spPr/>
        <p:txBody>
          <a:bodyPr/>
          <a:lstStyle/>
          <a:p>
            <a:endParaRPr lang="en-US" dirty="0"/>
          </a:p>
        </p:txBody>
      </p:sp>
      <p:sp>
        <p:nvSpPr>
          <p:cNvPr id="9" name="Text Placeholder 8"/>
          <p:cNvSpPr>
            <a:spLocks noGrp="1"/>
          </p:cNvSpPr>
          <p:nvPr>
            <p:ph type="body" sz="quarter" idx="4294967295"/>
          </p:nvPr>
        </p:nvSpPr>
        <p:spPr>
          <a:xfrm>
            <a:off x="361950" y="1084393"/>
            <a:ext cx="8229600" cy="3515415"/>
          </a:xfrm>
          <a:prstGeom prst="rect">
            <a:avLst/>
          </a:prstGeom>
        </p:spPr>
        <p:txBody>
          <a:bodyPr/>
          <a:lstStyle/>
          <a:p>
            <a:r>
              <a:rPr lang="en-US" b="1" dirty="0"/>
              <a:t>Finding 3: </a:t>
            </a:r>
            <a:r>
              <a:rPr lang="en-US" dirty="0"/>
              <a:t>The SOMAH program has little diversity in the applicant pool and is currently being dominated by large contractors, with very limited numbers of smaller contractors or property owners participating.</a:t>
            </a:r>
          </a:p>
          <a:p>
            <a:pPr lvl="2"/>
            <a:r>
              <a:rPr lang="en-US" b="1" i="1" dirty="0"/>
              <a:t>Recommendation 3:</a:t>
            </a:r>
            <a:r>
              <a:rPr lang="en-US" i="1" dirty="0"/>
              <a:t> Consider various methods of expanding applicant diversity, including setting diversity goals, caps on large contractors, and supplemental program outreach. </a:t>
            </a:r>
          </a:p>
          <a:p>
            <a:endParaRPr lang="en-US" dirty="0"/>
          </a:p>
          <a:p>
            <a:r>
              <a:rPr lang="en-US" b="1" dirty="0"/>
              <a:t>Finding 4: </a:t>
            </a:r>
            <a:r>
              <a:rPr lang="en-US" dirty="0"/>
              <a:t>Less than a quarter of participating properties met both the income and DAC program eligibility requirements. </a:t>
            </a:r>
          </a:p>
          <a:p>
            <a:pPr lvl="2"/>
            <a:r>
              <a:rPr lang="en-US" b="1" i="1" dirty="0">
                <a:highlight>
                  <a:srgbClr val="FFFFFE"/>
                </a:highlight>
              </a:rPr>
              <a:t>Recommendation 4:</a:t>
            </a:r>
            <a:r>
              <a:rPr lang="en-US" i="1" dirty="0">
                <a:highlight>
                  <a:srgbClr val="FFFFFE"/>
                </a:highlight>
              </a:rPr>
              <a:t> Explore the gap between DAC and income-qualified properties to better understand the differences in the populations and the resulting fund allocations</a:t>
            </a:r>
          </a:p>
          <a:p>
            <a:pPr marL="0" indent="0">
              <a:buNone/>
            </a:pPr>
            <a:endParaRPr lang="en-US" dirty="0"/>
          </a:p>
        </p:txBody>
      </p:sp>
      <p:sp>
        <p:nvSpPr>
          <p:cNvPr id="6" name="Footer Placeholder 5"/>
          <p:cNvSpPr>
            <a:spLocks noGrp="1"/>
          </p:cNvSpPr>
          <p:nvPr>
            <p:ph type="ftr" sz="quarter" idx="3"/>
          </p:nvPr>
        </p:nvSpPr>
        <p:spPr>
          <a:xfrm>
            <a:off x="5778500" y="4818048"/>
            <a:ext cx="3086100" cy="273050"/>
          </a:xfrm>
        </p:spPr>
        <p:txBody>
          <a:bodyPr/>
          <a:lstStyle/>
          <a:p>
            <a:r>
              <a:rPr lang="en-US" dirty="0"/>
              <a:t>SOMAH Evaluation – Phase I Report |</a:t>
            </a:r>
          </a:p>
        </p:txBody>
      </p:sp>
    </p:spTree>
    <p:extLst>
      <p:ext uri="{BB962C8B-B14F-4D97-AF65-F5344CB8AC3E}">
        <p14:creationId xmlns:p14="http://schemas.microsoft.com/office/powerpoint/2010/main" val="41912696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Phase I Findings and Recommendations</a:t>
            </a:r>
          </a:p>
        </p:txBody>
      </p:sp>
      <p:sp>
        <p:nvSpPr>
          <p:cNvPr id="8" name="Text Placeholder 7"/>
          <p:cNvSpPr>
            <a:spLocks noGrp="1"/>
          </p:cNvSpPr>
          <p:nvPr>
            <p:ph type="body" sz="quarter" idx="15"/>
          </p:nvPr>
        </p:nvSpPr>
        <p:spPr/>
        <p:txBody>
          <a:bodyPr/>
          <a:lstStyle/>
          <a:p>
            <a:endParaRPr lang="en-US" dirty="0"/>
          </a:p>
        </p:txBody>
      </p:sp>
      <p:sp>
        <p:nvSpPr>
          <p:cNvPr id="9" name="Text Placeholder 8"/>
          <p:cNvSpPr>
            <a:spLocks noGrp="1"/>
          </p:cNvSpPr>
          <p:nvPr>
            <p:ph type="body" sz="quarter" idx="4294967295"/>
          </p:nvPr>
        </p:nvSpPr>
        <p:spPr>
          <a:xfrm>
            <a:off x="361950" y="1084393"/>
            <a:ext cx="8229600" cy="3515415"/>
          </a:xfrm>
          <a:prstGeom prst="rect">
            <a:avLst/>
          </a:prstGeom>
        </p:spPr>
        <p:txBody>
          <a:bodyPr/>
          <a:lstStyle/>
          <a:p>
            <a:r>
              <a:rPr lang="en-US" b="1" dirty="0"/>
              <a:t>Finding 5: </a:t>
            </a:r>
            <a:r>
              <a:rPr lang="en-US" dirty="0"/>
              <a:t>The program application portal stores many application elements as forms rather than in data fields that can be easily queried which can make assessing the state of the program a more difficult task.</a:t>
            </a:r>
          </a:p>
          <a:p>
            <a:pPr lvl="2"/>
            <a:r>
              <a:rPr lang="en-US" b="1" i="1" dirty="0"/>
              <a:t>Recommendation 5:</a:t>
            </a:r>
            <a:r>
              <a:rPr lang="en-US" i="1" dirty="0"/>
              <a:t> Create additional fields in the program tracking database to facilitate tracking and reporting on key program metrics. </a:t>
            </a:r>
          </a:p>
          <a:p>
            <a:endParaRPr lang="en-US" dirty="0"/>
          </a:p>
          <a:p>
            <a:r>
              <a:rPr lang="en-US" b="1" dirty="0"/>
              <a:t>Finding 6: </a:t>
            </a:r>
            <a:r>
              <a:rPr lang="en-US" dirty="0"/>
              <a:t>The historical consumption data being provided to the PA from the IOUs lacks elements that are needed to ensure the program systems are accurately sized and program funds are appropriately distributed. </a:t>
            </a:r>
          </a:p>
          <a:p>
            <a:pPr lvl="2"/>
            <a:r>
              <a:rPr lang="en-US" b="1" i="1" dirty="0">
                <a:highlight>
                  <a:srgbClr val="FFFFFE"/>
                </a:highlight>
              </a:rPr>
              <a:t>Recommendation 6:</a:t>
            </a:r>
            <a:r>
              <a:rPr lang="en-US" i="1" dirty="0">
                <a:highlight>
                  <a:srgbClr val="FFFFFE"/>
                </a:highlight>
              </a:rPr>
              <a:t> The SOMAH PA should continue to work with the IOUs to ensure the data provided in the Reservation Request step is sufficient to properly size SOMAH incentivized systems. </a:t>
            </a:r>
          </a:p>
          <a:p>
            <a:pPr marL="0" indent="0">
              <a:buNone/>
            </a:pPr>
            <a:endParaRPr lang="en-US" dirty="0"/>
          </a:p>
        </p:txBody>
      </p:sp>
      <p:sp>
        <p:nvSpPr>
          <p:cNvPr id="6" name="Footer Placeholder 5"/>
          <p:cNvSpPr>
            <a:spLocks noGrp="1"/>
          </p:cNvSpPr>
          <p:nvPr>
            <p:ph type="ftr" sz="quarter" idx="3"/>
          </p:nvPr>
        </p:nvSpPr>
        <p:spPr>
          <a:xfrm>
            <a:off x="5778500" y="4818048"/>
            <a:ext cx="3086100" cy="273050"/>
          </a:xfrm>
        </p:spPr>
        <p:txBody>
          <a:bodyPr/>
          <a:lstStyle/>
          <a:p>
            <a:r>
              <a:rPr lang="en-US" dirty="0"/>
              <a:t>SOMAH Evaluation – Phase I Report |</a:t>
            </a:r>
          </a:p>
        </p:txBody>
      </p:sp>
    </p:spTree>
    <p:extLst>
      <p:ext uri="{BB962C8B-B14F-4D97-AF65-F5344CB8AC3E}">
        <p14:creationId xmlns:p14="http://schemas.microsoft.com/office/powerpoint/2010/main" val="39158387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Phase I Findings and Recommendations</a:t>
            </a:r>
          </a:p>
        </p:txBody>
      </p:sp>
      <p:sp>
        <p:nvSpPr>
          <p:cNvPr id="8" name="Text Placeholder 7"/>
          <p:cNvSpPr>
            <a:spLocks noGrp="1"/>
          </p:cNvSpPr>
          <p:nvPr>
            <p:ph type="body" sz="quarter" idx="15"/>
          </p:nvPr>
        </p:nvSpPr>
        <p:spPr/>
        <p:txBody>
          <a:bodyPr/>
          <a:lstStyle/>
          <a:p>
            <a:endParaRPr lang="en-US" dirty="0"/>
          </a:p>
        </p:txBody>
      </p:sp>
      <p:sp>
        <p:nvSpPr>
          <p:cNvPr id="9" name="Text Placeholder 8"/>
          <p:cNvSpPr>
            <a:spLocks noGrp="1"/>
          </p:cNvSpPr>
          <p:nvPr>
            <p:ph type="body" sz="quarter" idx="4294967295"/>
          </p:nvPr>
        </p:nvSpPr>
        <p:spPr>
          <a:xfrm>
            <a:off x="361950" y="1084393"/>
            <a:ext cx="8229600" cy="3515415"/>
          </a:xfrm>
          <a:prstGeom prst="rect">
            <a:avLst/>
          </a:prstGeom>
        </p:spPr>
        <p:txBody>
          <a:bodyPr/>
          <a:lstStyle/>
          <a:p>
            <a:r>
              <a:rPr lang="en-US" b="1" dirty="0"/>
              <a:t>Finding 7: </a:t>
            </a:r>
            <a:r>
              <a:rPr lang="en-US" dirty="0"/>
              <a:t>The evaluation team was unable to confirm a mechanism exists to ensure PV generation data will be available to fully quantify program impacts.</a:t>
            </a:r>
          </a:p>
          <a:p>
            <a:pPr lvl="2"/>
            <a:r>
              <a:rPr lang="en-US" b="1" i="1" dirty="0"/>
              <a:t>Recommendation 7:</a:t>
            </a:r>
            <a:r>
              <a:rPr lang="en-US" i="1" dirty="0"/>
              <a:t> A formal data collection process should be established to ensure these data elements are retained as needed for future evaluation efforts. </a:t>
            </a:r>
            <a:endParaRPr lang="en-US" dirty="0"/>
          </a:p>
          <a:p>
            <a:pPr marL="0" indent="0">
              <a:buNone/>
            </a:pPr>
            <a:endParaRPr lang="en-US" dirty="0"/>
          </a:p>
        </p:txBody>
      </p:sp>
      <p:sp>
        <p:nvSpPr>
          <p:cNvPr id="6" name="Footer Placeholder 5"/>
          <p:cNvSpPr>
            <a:spLocks noGrp="1"/>
          </p:cNvSpPr>
          <p:nvPr>
            <p:ph type="ftr" sz="quarter" idx="3"/>
          </p:nvPr>
        </p:nvSpPr>
        <p:spPr>
          <a:xfrm>
            <a:off x="5778500" y="4818048"/>
            <a:ext cx="3086100" cy="273050"/>
          </a:xfrm>
        </p:spPr>
        <p:txBody>
          <a:bodyPr/>
          <a:lstStyle/>
          <a:p>
            <a:r>
              <a:rPr lang="en-US" dirty="0"/>
              <a:t>SOMAH Evaluation – Phase I Report |</a:t>
            </a:r>
          </a:p>
        </p:txBody>
      </p:sp>
    </p:spTree>
    <p:extLst>
      <p:ext uri="{BB962C8B-B14F-4D97-AF65-F5344CB8AC3E}">
        <p14:creationId xmlns:p14="http://schemas.microsoft.com/office/powerpoint/2010/main" val="29282539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II Activities and Timeline</a:t>
            </a:r>
          </a:p>
        </p:txBody>
      </p:sp>
      <p:sp>
        <p:nvSpPr>
          <p:cNvPr id="3" name="Text Placeholder 2"/>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13007636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Phase II Activities</a:t>
            </a:r>
          </a:p>
        </p:txBody>
      </p:sp>
      <p:sp>
        <p:nvSpPr>
          <p:cNvPr id="8" name="Text Placeholder 7"/>
          <p:cNvSpPr>
            <a:spLocks noGrp="1"/>
          </p:cNvSpPr>
          <p:nvPr>
            <p:ph type="body" sz="quarter" idx="15"/>
          </p:nvPr>
        </p:nvSpPr>
        <p:spPr/>
        <p:txBody>
          <a:bodyPr/>
          <a:lstStyle/>
          <a:p>
            <a:r>
              <a:rPr lang="en-US" dirty="0"/>
              <a:t>Program Impact Assessment</a:t>
            </a:r>
          </a:p>
        </p:txBody>
      </p:sp>
      <p:sp>
        <p:nvSpPr>
          <p:cNvPr id="9" name="Text Placeholder 8"/>
          <p:cNvSpPr>
            <a:spLocks noGrp="1"/>
          </p:cNvSpPr>
          <p:nvPr>
            <p:ph type="body" sz="quarter" idx="4294967295"/>
          </p:nvPr>
        </p:nvSpPr>
        <p:spPr>
          <a:xfrm>
            <a:off x="361950" y="1263650"/>
            <a:ext cx="8229600" cy="3022600"/>
          </a:xfrm>
          <a:prstGeom prst="rect">
            <a:avLst/>
          </a:prstGeom>
        </p:spPr>
        <p:txBody>
          <a:bodyPr/>
          <a:lstStyle/>
          <a:p>
            <a:r>
              <a:rPr lang="en-US" sz="1800" dirty="0">
                <a:cs typeface="+mn-cs"/>
              </a:rPr>
              <a:t>Analysis of Tracking, Billing and PV data to assess:</a:t>
            </a:r>
          </a:p>
          <a:p>
            <a:pPr lvl="2"/>
            <a:r>
              <a:rPr lang="en-US" sz="1800" dirty="0">
                <a:cs typeface="+mn-cs"/>
              </a:rPr>
              <a:t>Characteristics of program participants</a:t>
            </a:r>
          </a:p>
          <a:p>
            <a:pPr lvl="2"/>
            <a:r>
              <a:rPr lang="en-US" sz="1800" dirty="0">
                <a:cs typeface="+mn-cs"/>
              </a:rPr>
              <a:t>Program spending assessment </a:t>
            </a:r>
          </a:p>
          <a:p>
            <a:pPr lvl="2"/>
            <a:r>
              <a:rPr lang="en-US" sz="1800" dirty="0">
                <a:cs typeface="+mn-cs"/>
              </a:rPr>
              <a:t>Bill impacts for program participants </a:t>
            </a:r>
          </a:p>
          <a:p>
            <a:pPr lvl="2"/>
            <a:r>
              <a:rPr lang="en-US" sz="1800" dirty="0">
                <a:cs typeface="+mn-cs"/>
              </a:rPr>
              <a:t>Environmental benefits of program</a:t>
            </a:r>
          </a:p>
          <a:p>
            <a:pPr lvl="2"/>
            <a:r>
              <a:rPr lang="en-US" sz="1800" dirty="0">
                <a:cs typeface="+mn-cs"/>
              </a:rPr>
              <a:t>Electrical load impacts</a:t>
            </a:r>
          </a:p>
          <a:p>
            <a:pPr lvl="2"/>
            <a:r>
              <a:rPr lang="en-US" sz="1800" dirty="0">
                <a:cs typeface="+mn-cs"/>
              </a:rPr>
              <a:t>Impacts to CARE budget</a:t>
            </a:r>
          </a:p>
          <a:p>
            <a:pPr lvl="2"/>
            <a:r>
              <a:rPr lang="en-US" sz="1800" dirty="0">
                <a:cs typeface="+mn-cs"/>
              </a:rPr>
              <a:t>Comparison of program accomplishments to goals</a:t>
            </a:r>
          </a:p>
          <a:p>
            <a:pPr lvl="1"/>
            <a:endParaRPr lang="en-US" dirty="0">
              <a:cs typeface="+mn-cs"/>
            </a:endParaRPr>
          </a:p>
          <a:p>
            <a:pPr lvl="1"/>
            <a:endParaRPr lang="en-US" dirty="0">
              <a:cs typeface="+mn-cs"/>
            </a:endParaRPr>
          </a:p>
        </p:txBody>
      </p:sp>
      <p:sp>
        <p:nvSpPr>
          <p:cNvPr id="6" name="Footer Placeholder 5"/>
          <p:cNvSpPr>
            <a:spLocks noGrp="1"/>
          </p:cNvSpPr>
          <p:nvPr>
            <p:ph type="ftr" sz="quarter" idx="3"/>
          </p:nvPr>
        </p:nvSpPr>
        <p:spPr>
          <a:xfrm>
            <a:off x="5778500" y="4818048"/>
            <a:ext cx="3086100" cy="273050"/>
          </a:xfrm>
        </p:spPr>
        <p:txBody>
          <a:bodyPr/>
          <a:lstStyle/>
          <a:p>
            <a:r>
              <a:rPr lang="en-US" dirty="0"/>
              <a:t>SOMAH Evaluation – Phase I Report |</a:t>
            </a:r>
          </a:p>
        </p:txBody>
      </p:sp>
    </p:spTree>
    <p:extLst>
      <p:ext uri="{BB962C8B-B14F-4D97-AF65-F5344CB8AC3E}">
        <p14:creationId xmlns:p14="http://schemas.microsoft.com/office/powerpoint/2010/main" val="3222697295"/>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Phase II Timeline</a:t>
            </a:r>
          </a:p>
        </p:txBody>
      </p:sp>
      <p:sp>
        <p:nvSpPr>
          <p:cNvPr id="8" name="Text Placeholder 7"/>
          <p:cNvSpPr>
            <a:spLocks noGrp="1"/>
          </p:cNvSpPr>
          <p:nvPr>
            <p:ph type="body" sz="quarter" idx="15"/>
          </p:nvPr>
        </p:nvSpPr>
        <p:spPr/>
        <p:txBody>
          <a:bodyPr/>
          <a:lstStyle/>
          <a:p>
            <a:endParaRPr lang="en-US" dirty="0"/>
          </a:p>
        </p:txBody>
      </p:sp>
      <p:sp>
        <p:nvSpPr>
          <p:cNvPr id="9" name="Text Placeholder 8"/>
          <p:cNvSpPr>
            <a:spLocks noGrp="1"/>
          </p:cNvSpPr>
          <p:nvPr>
            <p:ph type="body" sz="quarter" idx="4294967295"/>
          </p:nvPr>
        </p:nvSpPr>
        <p:spPr>
          <a:xfrm>
            <a:off x="361950" y="1263650"/>
            <a:ext cx="8229600" cy="2622550"/>
          </a:xfrm>
          <a:prstGeom prst="rect">
            <a:avLst/>
          </a:prstGeom>
        </p:spPr>
        <p:txBody>
          <a:bodyPr/>
          <a:lstStyle/>
          <a:p>
            <a:r>
              <a:rPr lang="en-US" b="1" dirty="0"/>
              <a:t>July 2020 </a:t>
            </a:r>
            <a:r>
              <a:rPr lang="en-US" dirty="0"/>
              <a:t>– Revise research plan as needed based on Phase I findings</a:t>
            </a:r>
          </a:p>
          <a:p>
            <a:endParaRPr lang="en-US" sz="1000" b="1" dirty="0"/>
          </a:p>
          <a:p>
            <a:r>
              <a:rPr lang="en-US" b="1" dirty="0"/>
              <a:t>August – December 2020 </a:t>
            </a:r>
            <a:r>
              <a:rPr lang="en-US" dirty="0"/>
              <a:t>– Phase II data collection</a:t>
            </a:r>
          </a:p>
          <a:p>
            <a:pPr lvl="2"/>
            <a:r>
              <a:rPr lang="en-US" dirty="0"/>
              <a:t>Participant billing data</a:t>
            </a:r>
          </a:p>
          <a:p>
            <a:pPr lvl="2"/>
            <a:r>
              <a:rPr lang="en-US" dirty="0"/>
              <a:t>Solar PV data</a:t>
            </a:r>
          </a:p>
          <a:p>
            <a:pPr lvl="2"/>
            <a:r>
              <a:rPr lang="en-US" dirty="0"/>
              <a:t>Interviews – tenants, property owner/manager, trainer/trainee</a:t>
            </a:r>
          </a:p>
          <a:p>
            <a:endParaRPr lang="en-US" sz="1000" dirty="0"/>
          </a:p>
          <a:p>
            <a:r>
              <a:rPr lang="en-US" b="1" dirty="0"/>
              <a:t>August – December 2020 </a:t>
            </a:r>
            <a:r>
              <a:rPr lang="en-US" dirty="0"/>
              <a:t>– Phase II process and impact analysis</a:t>
            </a:r>
          </a:p>
          <a:p>
            <a:endParaRPr lang="en-US" sz="1000" dirty="0"/>
          </a:p>
          <a:p>
            <a:r>
              <a:rPr lang="en-US" b="1" dirty="0"/>
              <a:t>January 2021 </a:t>
            </a:r>
            <a:r>
              <a:rPr lang="en-US" dirty="0"/>
              <a:t>– Phase II draft report and public webinar</a:t>
            </a:r>
          </a:p>
          <a:p>
            <a:endParaRPr lang="en-US" sz="1000" dirty="0"/>
          </a:p>
          <a:p>
            <a:r>
              <a:rPr lang="en-US" b="1" dirty="0"/>
              <a:t>March 2021 </a:t>
            </a:r>
            <a:r>
              <a:rPr lang="en-US" dirty="0"/>
              <a:t>– Phase II final report and webinar on final report</a:t>
            </a:r>
          </a:p>
        </p:txBody>
      </p:sp>
      <p:sp>
        <p:nvSpPr>
          <p:cNvPr id="6" name="Footer Placeholder 5"/>
          <p:cNvSpPr>
            <a:spLocks noGrp="1"/>
          </p:cNvSpPr>
          <p:nvPr>
            <p:ph type="ftr" sz="quarter" idx="3"/>
          </p:nvPr>
        </p:nvSpPr>
        <p:spPr>
          <a:xfrm>
            <a:off x="5778500" y="4818048"/>
            <a:ext cx="3086100" cy="273050"/>
          </a:xfrm>
        </p:spPr>
        <p:txBody>
          <a:bodyPr/>
          <a:lstStyle/>
          <a:p>
            <a:r>
              <a:rPr lang="en-US" dirty="0"/>
              <a:t>SOMAH Evaluation – Phase I Report |</a:t>
            </a:r>
          </a:p>
        </p:txBody>
      </p:sp>
    </p:spTree>
    <p:extLst>
      <p:ext uri="{BB962C8B-B14F-4D97-AF65-F5344CB8AC3E}">
        <p14:creationId xmlns:p14="http://schemas.microsoft.com/office/powerpoint/2010/main" val="953190472"/>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 &amp; A</a:t>
            </a:r>
          </a:p>
        </p:txBody>
      </p:sp>
      <p:sp>
        <p:nvSpPr>
          <p:cNvPr id="3" name="Text Placeholder 2"/>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3846646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About the SOMAH Evaluation</a:t>
            </a:r>
          </a:p>
        </p:txBody>
      </p:sp>
      <p:sp>
        <p:nvSpPr>
          <p:cNvPr id="8" name="Text Placeholder 7"/>
          <p:cNvSpPr>
            <a:spLocks noGrp="1"/>
          </p:cNvSpPr>
          <p:nvPr>
            <p:ph type="body" sz="quarter" idx="15"/>
          </p:nvPr>
        </p:nvSpPr>
        <p:spPr/>
        <p:txBody>
          <a:bodyPr/>
          <a:lstStyle/>
          <a:p>
            <a:r>
              <a:rPr lang="en-US" dirty="0"/>
              <a:t>Two Phase Evaluation</a:t>
            </a:r>
          </a:p>
        </p:txBody>
      </p:sp>
      <p:sp>
        <p:nvSpPr>
          <p:cNvPr id="9" name="Text Placeholder 8"/>
          <p:cNvSpPr>
            <a:spLocks noGrp="1"/>
          </p:cNvSpPr>
          <p:nvPr>
            <p:ph type="body" sz="quarter" idx="4294967295"/>
          </p:nvPr>
        </p:nvSpPr>
        <p:spPr>
          <a:xfrm>
            <a:off x="361950" y="1144645"/>
            <a:ext cx="8229600" cy="3141605"/>
          </a:xfrm>
          <a:prstGeom prst="rect">
            <a:avLst/>
          </a:prstGeom>
        </p:spPr>
        <p:txBody>
          <a:bodyPr/>
          <a:lstStyle/>
          <a:p>
            <a:r>
              <a:rPr lang="en-US" dirty="0"/>
              <a:t>The evaluation is being conducted in two phases:</a:t>
            </a:r>
          </a:p>
          <a:p>
            <a:endParaRPr lang="en-US" sz="800" dirty="0"/>
          </a:p>
          <a:p>
            <a:pPr lvl="1"/>
            <a:r>
              <a:rPr lang="en-US" b="1" dirty="0">
                <a:cs typeface="+mn-cs"/>
              </a:rPr>
              <a:t>Phase I focus: </a:t>
            </a:r>
            <a:r>
              <a:rPr lang="en-US" dirty="0">
                <a:cs typeface="+mn-cs"/>
              </a:rPr>
              <a:t>Process evaluation and data review / evaluability assessment </a:t>
            </a:r>
          </a:p>
          <a:p>
            <a:pPr lvl="2"/>
            <a:r>
              <a:rPr lang="en-US" dirty="0"/>
              <a:t>Output: PTLM</a:t>
            </a:r>
            <a:r>
              <a:rPr lang="en-US" dirty="0">
                <a:cs typeface="+mn-cs"/>
              </a:rPr>
              <a:t> and a process flow analysis, program metric definition/assessment, program data evaluability assessment</a:t>
            </a:r>
          </a:p>
          <a:p>
            <a:pPr lvl="2"/>
            <a:r>
              <a:rPr lang="en-US" u="sng" dirty="0"/>
              <a:t>Key Deliverable:  Phase I Final Report (to inform 7/30 report to CA legislature) </a:t>
            </a:r>
          </a:p>
          <a:p>
            <a:pPr lvl="1"/>
            <a:endParaRPr lang="en-US" dirty="0">
              <a:cs typeface="+mn-cs"/>
            </a:endParaRPr>
          </a:p>
          <a:p>
            <a:pPr lvl="1"/>
            <a:r>
              <a:rPr lang="en-US" b="1" dirty="0">
                <a:cs typeface="+mn-cs"/>
              </a:rPr>
              <a:t>Phase II focus: </a:t>
            </a:r>
            <a:r>
              <a:rPr lang="en-US" dirty="0">
                <a:cs typeface="+mn-cs"/>
              </a:rPr>
              <a:t>Ex-Post Measurement and Verification (M&amp;V) activities</a:t>
            </a:r>
          </a:p>
          <a:p>
            <a:pPr lvl="2"/>
            <a:r>
              <a:rPr lang="en-US" dirty="0">
                <a:cs typeface="+mn-cs"/>
              </a:rPr>
              <a:t>Metrics evaluated:  # of installed projects, program/project costs, customer/tenant satisfaction, and program’s energy (MW and MWh), environmental (GHGs), and economic (bill savings) impacts</a:t>
            </a:r>
          </a:p>
          <a:p>
            <a:pPr lvl="2"/>
            <a:r>
              <a:rPr lang="en-US" dirty="0"/>
              <a:t>Key Deliverable: Phase II Final Report</a:t>
            </a:r>
          </a:p>
        </p:txBody>
      </p:sp>
      <p:sp>
        <p:nvSpPr>
          <p:cNvPr id="6" name="Footer Placeholder 5"/>
          <p:cNvSpPr>
            <a:spLocks noGrp="1"/>
          </p:cNvSpPr>
          <p:nvPr>
            <p:ph type="ftr" sz="quarter" idx="3"/>
          </p:nvPr>
        </p:nvSpPr>
        <p:spPr>
          <a:xfrm>
            <a:off x="5778500" y="4818048"/>
            <a:ext cx="3086100" cy="273050"/>
          </a:xfrm>
        </p:spPr>
        <p:txBody>
          <a:bodyPr/>
          <a:lstStyle/>
          <a:p>
            <a:r>
              <a:rPr lang="en-US" dirty="0"/>
              <a:t>SOMAH Evaluation – Phase I Report |</a:t>
            </a:r>
          </a:p>
        </p:txBody>
      </p:sp>
      <p:sp>
        <p:nvSpPr>
          <p:cNvPr id="2" name="Rectangle 1">
            <a:extLst>
              <a:ext uri="{FF2B5EF4-FFF2-40B4-BE49-F238E27FC236}">
                <a16:creationId xmlns:a16="http://schemas.microsoft.com/office/drawing/2014/main" id="{FEF6D78A-4E50-4407-B547-24BC0166E411}"/>
              </a:ext>
            </a:extLst>
          </p:cNvPr>
          <p:cNvSpPr/>
          <p:nvPr/>
        </p:nvSpPr>
        <p:spPr>
          <a:xfrm>
            <a:off x="437745" y="1513075"/>
            <a:ext cx="8035046" cy="1322962"/>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5648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Effect transition="in" filter="fade">
                                      <p:cBhvr>
                                        <p:cTn id="15" dur="500"/>
                                        <p:tgtEl>
                                          <p:spTgt spid="9">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4" end="4"/>
                                            </p:txEl>
                                          </p:spTgt>
                                        </p:tgtEl>
                                        <p:attrNameLst>
                                          <p:attrName>style.visibility</p:attrName>
                                        </p:attrNameLst>
                                      </p:cBhvr>
                                      <p:to>
                                        <p:strVal val="visible"/>
                                      </p:to>
                                    </p:set>
                                    <p:animEffect transition="in" filter="fade">
                                      <p:cBhvr>
                                        <p:cTn id="18" dur="500"/>
                                        <p:tgtEl>
                                          <p:spTgt spid="9">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animEffect transition="in" filter="fade">
                                      <p:cBhvr>
                                        <p:cTn id="23" dur="500"/>
                                        <p:tgtEl>
                                          <p:spTgt spid="9">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xEl>
                                              <p:pRg st="7" end="7"/>
                                            </p:txEl>
                                          </p:spTgt>
                                        </p:tgtEl>
                                        <p:attrNameLst>
                                          <p:attrName>style.visibility</p:attrName>
                                        </p:attrNameLst>
                                      </p:cBhvr>
                                      <p:to>
                                        <p:strVal val="visible"/>
                                      </p:to>
                                    </p:set>
                                    <p:animEffect transition="in" filter="fade">
                                      <p:cBhvr>
                                        <p:cTn id="26" dur="500"/>
                                        <p:tgtEl>
                                          <p:spTgt spid="9">
                                            <p:txEl>
                                              <p:pRg st="7" end="7"/>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xEl>
                                              <p:pRg st="8" end="8"/>
                                            </p:txEl>
                                          </p:spTgt>
                                        </p:tgtEl>
                                        <p:attrNameLst>
                                          <p:attrName>style.visibility</p:attrName>
                                        </p:attrNameLst>
                                      </p:cBhvr>
                                      <p:to>
                                        <p:strVal val="visible"/>
                                      </p:to>
                                    </p:set>
                                    <p:animEffect transition="in" filter="fade">
                                      <p:cBhvr>
                                        <p:cTn id="29" dur="500"/>
                                        <p:tgtEl>
                                          <p:spTgt spid="9">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9249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Phase I Activities</a:t>
            </a:r>
          </a:p>
        </p:txBody>
      </p:sp>
      <p:sp>
        <p:nvSpPr>
          <p:cNvPr id="9" name="Text Placeholder 8"/>
          <p:cNvSpPr>
            <a:spLocks noGrp="1"/>
          </p:cNvSpPr>
          <p:nvPr>
            <p:ph type="body" sz="quarter" idx="4294967295"/>
          </p:nvPr>
        </p:nvSpPr>
        <p:spPr>
          <a:xfrm>
            <a:off x="361950" y="884122"/>
            <a:ext cx="8229600" cy="3656191"/>
          </a:xfrm>
          <a:prstGeom prst="rect">
            <a:avLst/>
          </a:prstGeom>
        </p:spPr>
        <p:txBody>
          <a:bodyPr/>
          <a:lstStyle/>
          <a:p>
            <a:r>
              <a:rPr lang="en-US" b="1" dirty="0"/>
              <a:t>Program Materials/Data Review</a:t>
            </a:r>
          </a:p>
          <a:p>
            <a:pPr lvl="1"/>
            <a:r>
              <a:rPr lang="en-US" dirty="0"/>
              <a:t>SOMAH handbook, PIP, ME&amp;O Plan, Website, Program tracking data (</a:t>
            </a:r>
            <a:r>
              <a:rPr lang="en-US" dirty="0" err="1"/>
              <a:t>PowerClerk</a:t>
            </a:r>
            <a:r>
              <a:rPr lang="en-US" dirty="0"/>
              <a:t>)</a:t>
            </a:r>
          </a:p>
          <a:p>
            <a:pPr lvl="1"/>
            <a:endParaRPr lang="en-US" sz="1100" dirty="0"/>
          </a:p>
          <a:p>
            <a:r>
              <a:rPr lang="en-US" b="1" dirty="0"/>
              <a:t>Establish/Verify Data Collection Protocols</a:t>
            </a:r>
          </a:p>
          <a:p>
            <a:pPr lvl="1"/>
            <a:r>
              <a:rPr lang="en-US" dirty="0"/>
              <a:t>PV Performance data, Billing data</a:t>
            </a:r>
          </a:p>
          <a:p>
            <a:endParaRPr lang="en-US" sz="1100" dirty="0"/>
          </a:p>
          <a:p>
            <a:r>
              <a:rPr lang="en-US" b="1" dirty="0"/>
              <a:t>Participation-to-Date Assessment</a:t>
            </a:r>
          </a:p>
          <a:p>
            <a:endParaRPr lang="en-US" sz="1100" dirty="0"/>
          </a:p>
          <a:p>
            <a:r>
              <a:rPr lang="en-US" b="1" dirty="0"/>
              <a:t>In-depth Staff and Stakeholder Interviews</a:t>
            </a:r>
          </a:p>
          <a:p>
            <a:pPr lvl="1"/>
            <a:r>
              <a:rPr lang="en-US" dirty="0"/>
              <a:t>4 SOMAH PA organizations, 5 IOUs, CPUC Staff</a:t>
            </a:r>
          </a:p>
          <a:p>
            <a:pPr lvl="1"/>
            <a:endParaRPr lang="en-US" sz="1100" dirty="0"/>
          </a:p>
          <a:p>
            <a:r>
              <a:rPr lang="en-US" b="1" dirty="0"/>
              <a:t>Program Theory and Logic Model (PTLM) and Metrics Development</a:t>
            </a:r>
            <a:endParaRPr lang="en-US" dirty="0"/>
          </a:p>
          <a:p>
            <a:pPr lvl="1"/>
            <a:r>
              <a:rPr lang="en-US" dirty="0">
                <a:solidFill>
                  <a:srgbClr val="141313"/>
                </a:solidFill>
              </a:rPr>
              <a:t>Process Flow Chart will be finalized in Phase II</a:t>
            </a:r>
          </a:p>
        </p:txBody>
      </p:sp>
      <p:sp>
        <p:nvSpPr>
          <p:cNvPr id="6" name="Footer Placeholder 5"/>
          <p:cNvSpPr>
            <a:spLocks noGrp="1"/>
          </p:cNvSpPr>
          <p:nvPr>
            <p:ph type="ftr" sz="quarter" idx="3"/>
          </p:nvPr>
        </p:nvSpPr>
        <p:spPr>
          <a:xfrm>
            <a:off x="5778500" y="4818048"/>
            <a:ext cx="3086100" cy="273050"/>
          </a:xfrm>
        </p:spPr>
        <p:txBody>
          <a:bodyPr/>
          <a:lstStyle/>
          <a:p>
            <a:r>
              <a:rPr lang="en-US" dirty="0"/>
              <a:t>SOMAH Evaluation – Phase I Report |</a:t>
            </a:r>
          </a:p>
        </p:txBody>
      </p:sp>
    </p:spTree>
    <p:extLst>
      <p:ext uri="{BB962C8B-B14F-4D97-AF65-F5344CB8AC3E}">
        <p14:creationId xmlns:p14="http://schemas.microsoft.com/office/powerpoint/2010/main" val="324141292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SOMAH Program Overview </a:t>
            </a:r>
          </a:p>
        </p:txBody>
      </p:sp>
      <p:sp>
        <p:nvSpPr>
          <p:cNvPr id="3" name="Text Placeholder 2"/>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4177480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61950" y="291431"/>
            <a:ext cx="8229600" cy="461665"/>
          </a:xfrm>
        </p:spPr>
        <p:txBody>
          <a:bodyPr/>
          <a:lstStyle/>
          <a:p>
            <a:r>
              <a:rPr lang="en-US" dirty="0"/>
              <a:t>SOMAH Program Goals and outcomes</a:t>
            </a:r>
          </a:p>
        </p:txBody>
      </p:sp>
      <p:sp>
        <p:nvSpPr>
          <p:cNvPr id="8" name="Text Placeholder 7"/>
          <p:cNvSpPr>
            <a:spLocks noGrp="1"/>
          </p:cNvSpPr>
          <p:nvPr>
            <p:ph type="body" sz="quarter" idx="15"/>
          </p:nvPr>
        </p:nvSpPr>
        <p:spPr>
          <a:xfrm>
            <a:off x="404418" y="650059"/>
            <a:ext cx="8420100" cy="349250"/>
          </a:xfrm>
        </p:spPr>
        <p:txBody>
          <a:bodyPr/>
          <a:lstStyle/>
          <a:p>
            <a:r>
              <a:rPr lang="en-US" dirty="0"/>
              <a:t>Identified through stakeholder interviews and document review</a:t>
            </a:r>
          </a:p>
        </p:txBody>
      </p:sp>
      <p:sp>
        <p:nvSpPr>
          <p:cNvPr id="9" name="Text Placeholder 8"/>
          <p:cNvSpPr>
            <a:spLocks noGrp="1"/>
          </p:cNvSpPr>
          <p:nvPr>
            <p:ph type="body" sz="quarter" idx="4294967295"/>
          </p:nvPr>
        </p:nvSpPr>
        <p:spPr>
          <a:xfrm>
            <a:off x="361950" y="1186774"/>
            <a:ext cx="4978535" cy="3413034"/>
          </a:xfrm>
          <a:prstGeom prst="rect">
            <a:avLst/>
          </a:prstGeom>
        </p:spPr>
        <p:txBody>
          <a:bodyPr/>
          <a:lstStyle/>
          <a:p>
            <a:pPr marL="0" indent="0">
              <a:buNone/>
            </a:pPr>
            <a:r>
              <a:rPr lang="en-US" b="1" dirty="0"/>
              <a:t>Key Goals:</a:t>
            </a:r>
          </a:p>
          <a:p>
            <a:r>
              <a:rPr lang="en-US" dirty="0"/>
              <a:t>Increase access to solar and its benefits to communities who generally this lack access  </a:t>
            </a:r>
          </a:p>
          <a:p>
            <a:r>
              <a:rPr lang="en-US" dirty="0"/>
              <a:t>Develop solar workforce in disadvantaged communities through workforce and job training requirements and job hiring practices to benefit local and underserved groups</a:t>
            </a:r>
            <a:endParaRPr lang="en-US" i="1" dirty="0"/>
          </a:p>
          <a:p>
            <a:pPr marL="0" indent="0">
              <a:buNone/>
            </a:pPr>
            <a:r>
              <a:rPr lang="en-US" b="1" dirty="0"/>
              <a:t>Key Outcomes:</a:t>
            </a:r>
          </a:p>
          <a:p>
            <a:r>
              <a:rPr lang="en-US" dirty="0">
                <a:solidFill>
                  <a:srgbClr val="141313"/>
                </a:solidFill>
              </a:rPr>
              <a:t>300 MW of installed solar generating capacity on multifamily affordable housing</a:t>
            </a:r>
          </a:p>
          <a:p>
            <a:r>
              <a:rPr lang="en-US" dirty="0"/>
              <a:t>Economic growth in disadvantaged communities through jobs and lowered cost of living</a:t>
            </a:r>
          </a:p>
          <a:p>
            <a:endParaRPr lang="en-US" dirty="0"/>
          </a:p>
          <a:p>
            <a:pPr marL="0" indent="0">
              <a:buNone/>
            </a:pPr>
            <a:endParaRPr lang="en-US" dirty="0"/>
          </a:p>
        </p:txBody>
      </p:sp>
      <p:sp>
        <p:nvSpPr>
          <p:cNvPr id="6" name="Footer Placeholder 5"/>
          <p:cNvSpPr>
            <a:spLocks noGrp="1"/>
          </p:cNvSpPr>
          <p:nvPr>
            <p:ph type="ftr" sz="quarter" idx="3"/>
          </p:nvPr>
        </p:nvSpPr>
        <p:spPr>
          <a:xfrm>
            <a:off x="5778500" y="4818048"/>
            <a:ext cx="3086100" cy="273050"/>
          </a:xfrm>
        </p:spPr>
        <p:txBody>
          <a:bodyPr/>
          <a:lstStyle/>
          <a:p>
            <a:r>
              <a:rPr lang="en-US" dirty="0"/>
              <a:t>SOMAH Evaluation – Phase I Report |</a:t>
            </a:r>
          </a:p>
        </p:txBody>
      </p:sp>
      <p:sp>
        <p:nvSpPr>
          <p:cNvPr id="2" name="TextBox 1">
            <a:extLst>
              <a:ext uri="{FF2B5EF4-FFF2-40B4-BE49-F238E27FC236}">
                <a16:creationId xmlns:a16="http://schemas.microsoft.com/office/drawing/2014/main" id="{D869A2D8-FBFB-43D1-BA98-5FFA8BAA9314}"/>
              </a:ext>
            </a:extLst>
          </p:cNvPr>
          <p:cNvSpPr txBox="1"/>
          <p:nvPr/>
        </p:nvSpPr>
        <p:spPr>
          <a:xfrm>
            <a:off x="5257935" y="1554463"/>
            <a:ext cx="3524115" cy="2492990"/>
          </a:xfrm>
          <a:prstGeom prst="rect">
            <a:avLst/>
          </a:prstGeom>
          <a:noFill/>
          <a:ln w="19050">
            <a:solidFill>
              <a:schemeClr val="accent1"/>
            </a:solidFill>
          </a:ln>
        </p:spPr>
        <p:txBody>
          <a:bodyPr wrap="square" rtlCol="0">
            <a:spAutoFit/>
          </a:bodyPr>
          <a:lstStyle/>
          <a:p>
            <a:pPr algn="ctr"/>
            <a:r>
              <a:rPr lang="en-US" sz="1200" b="1" dirty="0">
                <a:solidFill>
                  <a:schemeClr val="accent1">
                    <a:lumMod val="50000"/>
                  </a:schemeClr>
                </a:solidFill>
              </a:rPr>
              <a:t>Relevant Phase 1 Findings:</a:t>
            </a:r>
          </a:p>
          <a:p>
            <a:endParaRPr lang="en-US" sz="1200" b="1" dirty="0">
              <a:solidFill>
                <a:schemeClr val="accent1">
                  <a:lumMod val="50000"/>
                </a:schemeClr>
              </a:solidFill>
            </a:endParaRPr>
          </a:p>
          <a:p>
            <a:r>
              <a:rPr lang="en-US" sz="1200" b="1" dirty="0"/>
              <a:t>Finding 1: </a:t>
            </a:r>
            <a:r>
              <a:rPr lang="en-US" sz="1200" dirty="0"/>
              <a:t>It is sometimes unclear whether the program focus pertains to disadvantaged communities defined by CalEPA (referred to in the report as “DACs”), or more broadly to historically disadvantaged or vulnerable communities.</a:t>
            </a:r>
          </a:p>
          <a:p>
            <a:endParaRPr lang="en-US" sz="1200" dirty="0"/>
          </a:p>
          <a:p>
            <a:r>
              <a:rPr lang="en-US" sz="1200" b="1" dirty="0"/>
              <a:t>Finding 2: </a:t>
            </a:r>
            <a:r>
              <a:rPr lang="en-US" sz="1200" dirty="0"/>
              <a:t>The SOMAH PA also defines and emphasizes local and underserved hiring practices; however, there is a lack of clarity on how success will be measured in this regard.</a:t>
            </a:r>
          </a:p>
        </p:txBody>
      </p:sp>
    </p:spTree>
    <p:extLst>
      <p:ext uri="{BB962C8B-B14F-4D97-AF65-F5344CB8AC3E}">
        <p14:creationId xmlns:p14="http://schemas.microsoft.com/office/powerpoint/2010/main" val="32928299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AB020-F1B4-4125-BD0C-5BF0A74A1D54}"/>
              </a:ext>
            </a:extLst>
          </p:cNvPr>
          <p:cNvSpPr>
            <a:spLocks noGrp="1"/>
          </p:cNvSpPr>
          <p:nvPr>
            <p:ph type="title"/>
          </p:nvPr>
        </p:nvSpPr>
        <p:spPr/>
        <p:txBody>
          <a:bodyPr/>
          <a:lstStyle/>
          <a:p>
            <a:r>
              <a:rPr lang="en-US" dirty="0"/>
              <a:t>SOMAH Program Project Steps</a:t>
            </a:r>
          </a:p>
        </p:txBody>
      </p:sp>
      <p:grpSp>
        <p:nvGrpSpPr>
          <p:cNvPr id="4" name="Group 3">
            <a:extLst>
              <a:ext uri="{FF2B5EF4-FFF2-40B4-BE49-F238E27FC236}">
                <a16:creationId xmlns:a16="http://schemas.microsoft.com/office/drawing/2014/main" id="{1EF9B75D-69BB-4D46-99AE-1A353121BF29}"/>
              </a:ext>
            </a:extLst>
          </p:cNvPr>
          <p:cNvGrpSpPr/>
          <p:nvPr/>
        </p:nvGrpSpPr>
        <p:grpSpPr>
          <a:xfrm>
            <a:off x="194553" y="2464059"/>
            <a:ext cx="8764471" cy="972734"/>
            <a:chOff x="-322831" y="4606209"/>
            <a:chExt cx="13107036" cy="1217268"/>
          </a:xfrm>
        </p:grpSpPr>
        <p:sp>
          <p:nvSpPr>
            <p:cNvPr id="5" name="Google Shape;247;p32">
              <a:extLst>
                <a:ext uri="{FF2B5EF4-FFF2-40B4-BE49-F238E27FC236}">
                  <a16:creationId xmlns:a16="http://schemas.microsoft.com/office/drawing/2014/main" id="{C02FC256-0A17-41D2-AFA2-F2F4D3594ED7}"/>
                </a:ext>
              </a:extLst>
            </p:cNvPr>
            <p:cNvSpPr/>
            <p:nvPr/>
          </p:nvSpPr>
          <p:spPr>
            <a:xfrm>
              <a:off x="-322831" y="4606218"/>
              <a:ext cx="2323866" cy="1207770"/>
            </a:xfrm>
            <a:prstGeom prst="chevron">
              <a:avLst>
                <a:gd name="adj" fmla="val 50000"/>
              </a:avLst>
            </a:prstGeom>
            <a:solidFill>
              <a:schemeClr val="accent1">
                <a:lumMod val="50000"/>
              </a:schemeClr>
            </a:solidFill>
            <a:ln w="25400" cap="flat" cmpd="sng">
              <a:noFill/>
              <a:prstDash val="solid"/>
              <a:round/>
              <a:headEnd type="none" w="sm" len="sm"/>
              <a:tailEnd type="none" w="sm" len="sm"/>
            </a:ln>
          </p:spPr>
          <p:txBody>
            <a:bodyPr spcFirstLastPara="1" wrap="square" lIns="51431" tIns="51431" rIns="51431" bIns="51431" anchor="ctr" anchorCtr="0">
              <a:noAutofit/>
            </a:bodyPr>
            <a:lstStyle/>
            <a:p>
              <a:pPr defTabSz="685800">
                <a:buClr>
                  <a:srgbClr val="000000"/>
                </a:buClr>
                <a:buSzPts val="1400"/>
                <a:defRPr/>
              </a:pPr>
              <a:endParaRPr sz="1100">
                <a:solidFill>
                  <a:srgbClr val="000000"/>
                </a:solidFill>
                <a:latin typeface="Arial"/>
                <a:ea typeface="Arial"/>
                <a:cs typeface="Arial"/>
                <a:sym typeface="Arial"/>
              </a:endParaRPr>
            </a:p>
          </p:txBody>
        </p:sp>
        <p:sp>
          <p:nvSpPr>
            <p:cNvPr id="6" name="Google Shape;248;p32">
              <a:extLst>
                <a:ext uri="{FF2B5EF4-FFF2-40B4-BE49-F238E27FC236}">
                  <a16:creationId xmlns:a16="http://schemas.microsoft.com/office/drawing/2014/main" id="{4D782800-0DF3-4EF6-8EBF-F6918B3508E3}"/>
                </a:ext>
              </a:extLst>
            </p:cNvPr>
            <p:cNvSpPr txBox="1"/>
            <p:nvPr/>
          </p:nvSpPr>
          <p:spPr>
            <a:xfrm>
              <a:off x="281667" y="4606221"/>
              <a:ext cx="1374814" cy="1207770"/>
            </a:xfrm>
            <a:prstGeom prst="rect">
              <a:avLst/>
            </a:prstGeom>
            <a:noFill/>
            <a:ln>
              <a:noFill/>
            </a:ln>
          </p:spPr>
          <p:txBody>
            <a:bodyPr spcFirstLastPara="1" wrap="square" lIns="47250" tIns="15750" rIns="15750" bIns="15750" anchor="ctr" anchorCtr="0">
              <a:noAutofit/>
            </a:bodyPr>
            <a:lstStyle/>
            <a:p>
              <a:pPr algn="ctr" defTabSz="685800">
                <a:lnSpc>
                  <a:spcPct val="90000"/>
                </a:lnSpc>
                <a:buClr>
                  <a:srgbClr val="000000"/>
                </a:buClr>
                <a:buSzPts val="1600"/>
                <a:defRPr/>
              </a:pPr>
              <a:r>
                <a:rPr lang="en-US" sz="1100" dirty="0">
                  <a:solidFill>
                    <a:prstClr val="white"/>
                  </a:solidFill>
                  <a:latin typeface="Century Gothic"/>
                  <a:ea typeface="Century Gothic"/>
                  <a:cs typeface="Century Gothic"/>
                  <a:sym typeface="Century Gothic"/>
                </a:rPr>
                <a:t>Upfront Technical Assistance</a:t>
              </a:r>
              <a:endParaRPr sz="1100" dirty="0">
                <a:solidFill>
                  <a:srgbClr val="000000"/>
                </a:solidFill>
                <a:latin typeface="Arial"/>
                <a:ea typeface="Arial"/>
                <a:cs typeface="Arial"/>
                <a:sym typeface="Arial"/>
              </a:endParaRPr>
            </a:p>
          </p:txBody>
        </p:sp>
        <p:sp>
          <p:nvSpPr>
            <p:cNvPr id="7" name="Google Shape;247;p32">
              <a:extLst>
                <a:ext uri="{FF2B5EF4-FFF2-40B4-BE49-F238E27FC236}">
                  <a16:creationId xmlns:a16="http://schemas.microsoft.com/office/drawing/2014/main" id="{838CEFC9-D22E-43FB-8FE8-5BAB4D738E09}"/>
                </a:ext>
              </a:extLst>
            </p:cNvPr>
            <p:cNvSpPr/>
            <p:nvPr/>
          </p:nvSpPr>
          <p:spPr>
            <a:xfrm>
              <a:off x="1475489" y="4606218"/>
              <a:ext cx="2323866" cy="1207770"/>
            </a:xfrm>
            <a:prstGeom prst="chevron">
              <a:avLst>
                <a:gd name="adj" fmla="val 50000"/>
              </a:avLst>
            </a:prstGeom>
            <a:solidFill>
              <a:schemeClr val="accent1">
                <a:lumMod val="75000"/>
              </a:schemeClr>
            </a:solidFill>
            <a:ln w="25400" cap="flat" cmpd="sng">
              <a:noFill/>
              <a:prstDash val="solid"/>
              <a:round/>
              <a:headEnd type="none" w="sm" len="sm"/>
              <a:tailEnd type="none" w="sm" len="sm"/>
            </a:ln>
          </p:spPr>
          <p:txBody>
            <a:bodyPr spcFirstLastPara="1" wrap="square" lIns="51431" tIns="51431" rIns="51431" bIns="51431" anchor="ctr" anchorCtr="0">
              <a:noAutofit/>
            </a:bodyPr>
            <a:lstStyle/>
            <a:p>
              <a:pPr defTabSz="685800">
                <a:buClr>
                  <a:srgbClr val="000000"/>
                </a:buClr>
                <a:buSzPts val="1400"/>
                <a:defRPr/>
              </a:pPr>
              <a:endParaRPr sz="1100">
                <a:solidFill>
                  <a:srgbClr val="000000"/>
                </a:solidFill>
                <a:latin typeface="Arial"/>
                <a:ea typeface="Arial"/>
                <a:cs typeface="Arial"/>
                <a:sym typeface="Arial"/>
              </a:endParaRPr>
            </a:p>
          </p:txBody>
        </p:sp>
        <p:sp>
          <p:nvSpPr>
            <p:cNvPr id="8" name="Google Shape;248;p32">
              <a:extLst>
                <a:ext uri="{FF2B5EF4-FFF2-40B4-BE49-F238E27FC236}">
                  <a16:creationId xmlns:a16="http://schemas.microsoft.com/office/drawing/2014/main" id="{538A4775-78FB-400A-BB99-E49A9CD854FC}"/>
                </a:ext>
              </a:extLst>
            </p:cNvPr>
            <p:cNvSpPr txBox="1"/>
            <p:nvPr/>
          </p:nvSpPr>
          <p:spPr>
            <a:xfrm>
              <a:off x="2079987" y="4606221"/>
              <a:ext cx="1374814" cy="1207770"/>
            </a:xfrm>
            <a:prstGeom prst="rect">
              <a:avLst/>
            </a:prstGeom>
            <a:noFill/>
            <a:ln>
              <a:noFill/>
            </a:ln>
          </p:spPr>
          <p:txBody>
            <a:bodyPr spcFirstLastPara="1" wrap="square" lIns="47250" tIns="15750" rIns="15750" bIns="15750" anchor="ctr" anchorCtr="0">
              <a:noAutofit/>
            </a:bodyPr>
            <a:lstStyle/>
            <a:p>
              <a:pPr algn="ctr" defTabSz="685800">
                <a:lnSpc>
                  <a:spcPct val="90000"/>
                </a:lnSpc>
                <a:buClr>
                  <a:srgbClr val="000000"/>
                </a:buClr>
                <a:buSzPts val="1600"/>
                <a:defRPr/>
              </a:pPr>
              <a:r>
                <a:rPr lang="en-US" sz="1100" dirty="0">
                  <a:solidFill>
                    <a:prstClr val="white"/>
                  </a:solidFill>
                  <a:latin typeface="Century Gothic"/>
                  <a:ea typeface="Century Gothic"/>
                  <a:cs typeface="Century Gothic"/>
                  <a:sym typeface="Century Gothic"/>
                </a:rPr>
                <a:t>Reservation Request</a:t>
              </a:r>
              <a:endParaRPr sz="1100" dirty="0">
                <a:solidFill>
                  <a:srgbClr val="000000"/>
                </a:solidFill>
                <a:latin typeface="Arial"/>
                <a:ea typeface="Arial"/>
                <a:cs typeface="Arial"/>
                <a:sym typeface="Arial"/>
              </a:endParaRPr>
            </a:p>
          </p:txBody>
        </p:sp>
        <p:sp>
          <p:nvSpPr>
            <p:cNvPr id="9" name="Google Shape;247;p32">
              <a:extLst>
                <a:ext uri="{FF2B5EF4-FFF2-40B4-BE49-F238E27FC236}">
                  <a16:creationId xmlns:a16="http://schemas.microsoft.com/office/drawing/2014/main" id="{07B1AB1F-B4A2-42BD-BAC1-F6E27914AD3C}"/>
                </a:ext>
              </a:extLst>
            </p:cNvPr>
            <p:cNvSpPr/>
            <p:nvPr/>
          </p:nvSpPr>
          <p:spPr>
            <a:xfrm>
              <a:off x="3266006" y="4606218"/>
              <a:ext cx="2323866" cy="1207770"/>
            </a:xfrm>
            <a:prstGeom prst="chevron">
              <a:avLst>
                <a:gd name="adj" fmla="val 50000"/>
              </a:avLst>
            </a:prstGeom>
            <a:solidFill>
              <a:srgbClr val="1488D1"/>
            </a:solidFill>
            <a:ln w="25400" cap="flat" cmpd="sng">
              <a:noFill/>
              <a:prstDash val="solid"/>
              <a:round/>
              <a:headEnd type="none" w="sm" len="sm"/>
              <a:tailEnd type="none" w="sm" len="sm"/>
            </a:ln>
          </p:spPr>
          <p:txBody>
            <a:bodyPr spcFirstLastPara="1" wrap="square" lIns="51431" tIns="51431" rIns="51431" bIns="51431" anchor="ctr" anchorCtr="0">
              <a:noAutofit/>
            </a:bodyPr>
            <a:lstStyle/>
            <a:p>
              <a:pPr defTabSz="685800">
                <a:buClr>
                  <a:srgbClr val="000000"/>
                </a:buClr>
                <a:buSzPts val="1400"/>
                <a:defRPr/>
              </a:pPr>
              <a:endParaRPr sz="1100">
                <a:solidFill>
                  <a:srgbClr val="000000"/>
                </a:solidFill>
                <a:latin typeface="Arial"/>
                <a:ea typeface="Arial"/>
                <a:cs typeface="Arial"/>
                <a:sym typeface="Arial"/>
              </a:endParaRPr>
            </a:p>
          </p:txBody>
        </p:sp>
        <p:sp>
          <p:nvSpPr>
            <p:cNvPr id="10" name="Google Shape;248;p32">
              <a:extLst>
                <a:ext uri="{FF2B5EF4-FFF2-40B4-BE49-F238E27FC236}">
                  <a16:creationId xmlns:a16="http://schemas.microsoft.com/office/drawing/2014/main" id="{A6508E20-BC23-4A77-8A3A-6A11D0A96572}"/>
                </a:ext>
              </a:extLst>
            </p:cNvPr>
            <p:cNvSpPr txBox="1"/>
            <p:nvPr/>
          </p:nvSpPr>
          <p:spPr>
            <a:xfrm>
              <a:off x="3870504" y="4606221"/>
              <a:ext cx="1374814" cy="1207770"/>
            </a:xfrm>
            <a:prstGeom prst="rect">
              <a:avLst/>
            </a:prstGeom>
            <a:noFill/>
            <a:ln>
              <a:noFill/>
            </a:ln>
          </p:spPr>
          <p:txBody>
            <a:bodyPr spcFirstLastPara="1" wrap="square" lIns="47250" tIns="15750" rIns="15750" bIns="15750" anchor="ctr" anchorCtr="0">
              <a:noAutofit/>
            </a:bodyPr>
            <a:lstStyle/>
            <a:p>
              <a:pPr algn="ctr" defTabSz="685800">
                <a:lnSpc>
                  <a:spcPct val="90000"/>
                </a:lnSpc>
                <a:buClr>
                  <a:srgbClr val="000000"/>
                </a:buClr>
                <a:buSzPts val="1600"/>
                <a:defRPr/>
              </a:pPr>
              <a:r>
                <a:rPr lang="en-US" sz="1100" dirty="0">
                  <a:solidFill>
                    <a:prstClr val="white"/>
                  </a:solidFill>
                  <a:latin typeface="Century Gothic"/>
                  <a:ea typeface="Century Gothic"/>
                  <a:cs typeface="Century Gothic"/>
                  <a:sym typeface="Century Gothic"/>
                </a:rPr>
                <a:t>Energy Efficiency Milestone</a:t>
              </a:r>
              <a:endParaRPr sz="1100" dirty="0">
                <a:solidFill>
                  <a:srgbClr val="000000"/>
                </a:solidFill>
                <a:latin typeface="Arial"/>
                <a:ea typeface="Arial"/>
                <a:cs typeface="Arial"/>
                <a:sym typeface="Arial"/>
              </a:endParaRPr>
            </a:p>
          </p:txBody>
        </p:sp>
        <p:sp>
          <p:nvSpPr>
            <p:cNvPr id="11" name="Google Shape;247;p32">
              <a:extLst>
                <a:ext uri="{FF2B5EF4-FFF2-40B4-BE49-F238E27FC236}">
                  <a16:creationId xmlns:a16="http://schemas.microsoft.com/office/drawing/2014/main" id="{91326690-A06C-45C7-9FE7-1921164AF205}"/>
                </a:ext>
              </a:extLst>
            </p:cNvPr>
            <p:cNvSpPr/>
            <p:nvPr/>
          </p:nvSpPr>
          <p:spPr>
            <a:xfrm>
              <a:off x="5053478" y="4615704"/>
              <a:ext cx="2323866" cy="1207770"/>
            </a:xfrm>
            <a:prstGeom prst="chevron">
              <a:avLst>
                <a:gd name="adj" fmla="val 50000"/>
              </a:avLst>
            </a:prstGeom>
            <a:solidFill>
              <a:srgbClr val="5AA4DA"/>
            </a:solidFill>
            <a:ln w="25400" cap="flat" cmpd="sng">
              <a:noFill/>
              <a:prstDash val="solid"/>
              <a:round/>
              <a:headEnd type="none" w="sm" len="sm"/>
              <a:tailEnd type="none" w="sm" len="sm"/>
            </a:ln>
          </p:spPr>
          <p:txBody>
            <a:bodyPr spcFirstLastPara="1" wrap="square" lIns="51431" tIns="51431" rIns="51431" bIns="51431" anchor="ctr" anchorCtr="0">
              <a:noAutofit/>
            </a:bodyPr>
            <a:lstStyle/>
            <a:p>
              <a:pPr defTabSz="685800">
                <a:buClr>
                  <a:srgbClr val="000000"/>
                </a:buClr>
                <a:buSzPts val="1400"/>
                <a:defRPr/>
              </a:pPr>
              <a:endParaRPr sz="1100">
                <a:solidFill>
                  <a:srgbClr val="000000"/>
                </a:solidFill>
                <a:latin typeface="Arial"/>
                <a:ea typeface="Arial"/>
                <a:cs typeface="Arial"/>
                <a:sym typeface="Arial"/>
              </a:endParaRPr>
            </a:p>
          </p:txBody>
        </p:sp>
        <p:sp>
          <p:nvSpPr>
            <p:cNvPr id="12" name="Google Shape;248;p32">
              <a:extLst>
                <a:ext uri="{FF2B5EF4-FFF2-40B4-BE49-F238E27FC236}">
                  <a16:creationId xmlns:a16="http://schemas.microsoft.com/office/drawing/2014/main" id="{0ECC3F90-12D1-489A-844F-F0508C5D132B}"/>
                </a:ext>
              </a:extLst>
            </p:cNvPr>
            <p:cNvSpPr txBox="1"/>
            <p:nvPr/>
          </p:nvSpPr>
          <p:spPr>
            <a:xfrm>
              <a:off x="5657976" y="4615707"/>
              <a:ext cx="1374814" cy="1207770"/>
            </a:xfrm>
            <a:prstGeom prst="rect">
              <a:avLst/>
            </a:prstGeom>
            <a:noFill/>
            <a:ln>
              <a:noFill/>
            </a:ln>
          </p:spPr>
          <p:txBody>
            <a:bodyPr spcFirstLastPara="1" wrap="square" lIns="47250" tIns="15750" rIns="15750" bIns="15750" anchor="ctr" anchorCtr="0">
              <a:noAutofit/>
            </a:bodyPr>
            <a:lstStyle/>
            <a:p>
              <a:pPr algn="ctr" defTabSz="685800">
                <a:lnSpc>
                  <a:spcPct val="90000"/>
                </a:lnSpc>
                <a:buClr>
                  <a:srgbClr val="000000"/>
                </a:buClr>
                <a:buSzPts val="1600"/>
                <a:defRPr/>
              </a:pPr>
              <a:r>
                <a:rPr lang="en-US" sz="1100">
                  <a:solidFill>
                    <a:prstClr val="white"/>
                  </a:solidFill>
                  <a:latin typeface="Century Gothic"/>
                  <a:ea typeface="Century Gothic"/>
                  <a:cs typeface="Century Gothic"/>
                  <a:sym typeface="Century Gothic"/>
                </a:rPr>
                <a:t>Proof of Project Milestone</a:t>
              </a:r>
              <a:endParaRPr sz="1100">
                <a:solidFill>
                  <a:srgbClr val="000000"/>
                </a:solidFill>
                <a:latin typeface="Arial"/>
                <a:ea typeface="Arial"/>
                <a:cs typeface="Arial"/>
                <a:sym typeface="Arial"/>
              </a:endParaRPr>
            </a:p>
          </p:txBody>
        </p:sp>
        <p:sp>
          <p:nvSpPr>
            <p:cNvPr id="13" name="Google Shape;247;p32">
              <a:extLst>
                <a:ext uri="{FF2B5EF4-FFF2-40B4-BE49-F238E27FC236}">
                  <a16:creationId xmlns:a16="http://schemas.microsoft.com/office/drawing/2014/main" id="{1F7D75E4-4D89-414D-9918-CB0804C6650A}"/>
                </a:ext>
              </a:extLst>
            </p:cNvPr>
            <p:cNvSpPr/>
            <p:nvPr/>
          </p:nvSpPr>
          <p:spPr>
            <a:xfrm>
              <a:off x="6831424" y="4606215"/>
              <a:ext cx="2323866" cy="1207770"/>
            </a:xfrm>
            <a:prstGeom prst="chevron">
              <a:avLst>
                <a:gd name="adj" fmla="val 50000"/>
              </a:avLst>
            </a:prstGeom>
            <a:solidFill>
              <a:schemeClr val="accent4"/>
            </a:solidFill>
            <a:ln w="25400" cap="flat" cmpd="sng">
              <a:noFill/>
              <a:prstDash val="solid"/>
              <a:round/>
              <a:headEnd type="none" w="sm" len="sm"/>
              <a:tailEnd type="none" w="sm" len="sm"/>
            </a:ln>
          </p:spPr>
          <p:txBody>
            <a:bodyPr spcFirstLastPara="1" wrap="square" lIns="51431" tIns="51431" rIns="51431" bIns="51431" anchor="ctr" anchorCtr="0">
              <a:noAutofit/>
            </a:bodyPr>
            <a:lstStyle/>
            <a:p>
              <a:pPr defTabSz="685800">
                <a:buClr>
                  <a:srgbClr val="000000"/>
                </a:buClr>
                <a:buSzPts val="1400"/>
                <a:defRPr/>
              </a:pPr>
              <a:endParaRPr sz="1100">
                <a:solidFill>
                  <a:srgbClr val="000000"/>
                </a:solidFill>
                <a:latin typeface="Arial"/>
                <a:ea typeface="Arial"/>
                <a:cs typeface="Arial"/>
                <a:sym typeface="Arial"/>
              </a:endParaRPr>
            </a:p>
          </p:txBody>
        </p:sp>
        <p:sp>
          <p:nvSpPr>
            <p:cNvPr id="14" name="Google Shape;248;p32">
              <a:extLst>
                <a:ext uri="{FF2B5EF4-FFF2-40B4-BE49-F238E27FC236}">
                  <a16:creationId xmlns:a16="http://schemas.microsoft.com/office/drawing/2014/main" id="{C777BEA0-DC3B-4DBB-9FF9-A1AD610B94A9}"/>
                </a:ext>
              </a:extLst>
            </p:cNvPr>
            <p:cNvSpPr txBox="1"/>
            <p:nvPr/>
          </p:nvSpPr>
          <p:spPr>
            <a:xfrm>
              <a:off x="7435922" y="4606218"/>
              <a:ext cx="1374814" cy="1207770"/>
            </a:xfrm>
            <a:prstGeom prst="rect">
              <a:avLst/>
            </a:prstGeom>
            <a:noFill/>
            <a:ln>
              <a:noFill/>
            </a:ln>
          </p:spPr>
          <p:txBody>
            <a:bodyPr spcFirstLastPara="1" wrap="square" lIns="47250" tIns="15750" rIns="15750" bIns="15750" anchor="ctr" anchorCtr="0">
              <a:noAutofit/>
            </a:bodyPr>
            <a:lstStyle/>
            <a:p>
              <a:pPr algn="ctr" defTabSz="685800">
                <a:lnSpc>
                  <a:spcPct val="90000"/>
                </a:lnSpc>
                <a:buClr>
                  <a:srgbClr val="000000"/>
                </a:buClr>
                <a:buSzPts val="1600"/>
                <a:defRPr/>
              </a:pPr>
              <a:r>
                <a:rPr lang="en-US" sz="1100">
                  <a:solidFill>
                    <a:srgbClr val="FFFFFE"/>
                  </a:solidFill>
                  <a:latin typeface="Century Gothic"/>
                  <a:ea typeface="Century Gothic"/>
                  <a:cs typeface="Century Gothic"/>
                  <a:sym typeface="Century Gothic"/>
                </a:rPr>
                <a:t>Incentive Claim</a:t>
              </a:r>
              <a:endParaRPr sz="1100">
                <a:solidFill>
                  <a:srgbClr val="FFFFFE"/>
                </a:solidFill>
                <a:latin typeface="Arial"/>
                <a:ea typeface="Arial"/>
                <a:cs typeface="Arial"/>
                <a:sym typeface="Arial"/>
              </a:endParaRPr>
            </a:p>
          </p:txBody>
        </p:sp>
        <p:sp>
          <p:nvSpPr>
            <p:cNvPr id="15" name="Google Shape;247;p32">
              <a:extLst>
                <a:ext uri="{FF2B5EF4-FFF2-40B4-BE49-F238E27FC236}">
                  <a16:creationId xmlns:a16="http://schemas.microsoft.com/office/drawing/2014/main" id="{2DECA271-D743-4856-B4C1-042EB4B6D25E}"/>
                </a:ext>
              </a:extLst>
            </p:cNvPr>
            <p:cNvSpPr/>
            <p:nvPr/>
          </p:nvSpPr>
          <p:spPr>
            <a:xfrm>
              <a:off x="8656104" y="4606212"/>
              <a:ext cx="2323866" cy="1207770"/>
            </a:xfrm>
            <a:prstGeom prst="chevron">
              <a:avLst>
                <a:gd name="adj" fmla="val 50000"/>
              </a:avLst>
            </a:prstGeom>
            <a:solidFill>
              <a:schemeClr val="accent4">
                <a:lumMod val="60000"/>
                <a:lumOff val="40000"/>
              </a:schemeClr>
            </a:solidFill>
            <a:ln w="25400" cap="flat" cmpd="sng">
              <a:noFill/>
              <a:prstDash val="solid"/>
              <a:round/>
              <a:headEnd type="none" w="sm" len="sm"/>
              <a:tailEnd type="none" w="sm" len="sm"/>
            </a:ln>
          </p:spPr>
          <p:txBody>
            <a:bodyPr spcFirstLastPara="1" wrap="square" lIns="51431" tIns="51431" rIns="51431" bIns="51431" anchor="ctr" anchorCtr="0">
              <a:noAutofit/>
            </a:bodyPr>
            <a:lstStyle/>
            <a:p>
              <a:pPr defTabSz="685800">
                <a:buClr>
                  <a:srgbClr val="000000"/>
                </a:buClr>
                <a:buSzPts val="1400"/>
                <a:defRPr/>
              </a:pPr>
              <a:endParaRPr sz="1100">
                <a:solidFill>
                  <a:srgbClr val="000000"/>
                </a:solidFill>
                <a:latin typeface="Arial"/>
                <a:ea typeface="Arial"/>
                <a:cs typeface="Arial"/>
                <a:sym typeface="Arial"/>
              </a:endParaRPr>
            </a:p>
          </p:txBody>
        </p:sp>
        <p:sp>
          <p:nvSpPr>
            <p:cNvPr id="16" name="Google Shape;248;p32">
              <a:extLst>
                <a:ext uri="{FF2B5EF4-FFF2-40B4-BE49-F238E27FC236}">
                  <a16:creationId xmlns:a16="http://schemas.microsoft.com/office/drawing/2014/main" id="{5B3DEA62-F56F-42BE-9A82-45089DEAFFA8}"/>
                </a:ext>
              </a:extLst>
            </p:cNvPr>
            <p:cNvSpPr txBox="1"/>
            <p:nvPr/>
          </p:nvSpPr>
          <p:spPr>
            <a:xfrm>
              <a:off x="9260602" y="4606215"/>
              <a:ext cx="1374814" cy="1207770"/>
            </a:xfrm>
            <a:prstGeom prst="rect">
              <a:avLst/>
            </a:prstGeom>
            <a:noFill/>
            <a:ln>
              <a:noFill/>
            </a:ln>
          </p:spPr>
          <p:txBody>
            <a:bodyPr spcFirstLastPara="1" wrap="square" lIns="47250" tIns="15750" rIns="15750" bIns="15750" anchor="ctr" anchorCtr="0">
              <a:noAutofit/>
            </a:bodyPr>
            <a:lstStyle/>
            <a:p>
              <a:pPr algn="ctr" defTabSz="685800">
                <a:lnSpc>
                  <a:spcPct val="90000"/>
                </a:lnSpc>
                <a:buClr>
                  <a:srgbClr val="000000"/>
                </a:buClr>
                <a:buSzPts val="1600"/>
                <a:defRPr/>
              </a:pPr>
              <a:r>
                <a:rPr lang="en-US" sz="1100">
                  <a:solidFill>
                    <a:prstClr val="white">
                      <a:lumMod val="50000"/>
                    </a:prstClr>
                  </a:solidFill>
                  <a:latin typeface="Century Gothic"/>
                  <a:ea typeface="Century Gothic"/>
                  <a:cs typeface="Century Gothic"/>
                  <a:sym typeface="Century Gothic"/>
                </a:rPr>
                <a:t>Inspection</a:t>
              </a:r>
              <a:r>
                <a:rPr lang="en-US" sz="1100">
                  <a:solidFill>
                    <a:prstClr val="white"/>
                  </a:solidFill>
                  <a:latin typeface="Century Gothic"/>
                  <a:ea typeface="Century Gothic"/>
                  <a:cs typeface="Century Gothic"/>
                  <a:sym typeface="Century Gothic"/>
                </a:rPr>
                <a:t> </a:t>
              </a:r>
              <a:endParaRPr sz="1100">
                <a:solidFill>
                  <a:srgbClr val="000000"/>
                </a:solidFill>
                <a:latin typeface="Arial"/>
                <a:ea typeface="Arial"/>
                <a:cs typeface="Arial"/>
                <a:sym typeface="Arial"/>
              </a:endParaRPr>
            </a:p>
          </p:txBody>
        </p:sp>
        <p:sp>
          <p:nvSpPr>
            <p:cNvPr id="17" name="Google Shape;247;p32">
              <a:extLst>
                <a:ext uri="{FF2B5EF4-FFF2-40B4-BE49-F238E27FC236}">
                  <a16:creationId xmlns:a16="http://schemas.microsoft.com/office/drawing/2014/main" id="{777D80BC-20F8-4C4D-896E-513ADCF57990}"/>
                </a:ext>
              </a:extLst>
            </p:cNvPr>
            <p:cNvSpPr/>
            <p:nvPr/>
          </p:nvSpPr>
          <p:spPr>
            <a:xfrm>
              <a:off x="10460339" y="4606209"/>
              <a:ext cx="2323866" cy="1207770"/>
            </a:xfrm>
            <a:prstGeom prst="chevron">
              <a:avLst>
                <a:gd name="adj" fmla="val 50000"/>
              </a:avLst>
            </a:prstGeom>
            <a:solidFill>
              <a:schemeClr val="accent4">
                <a:lumMod val="40000"/>
                <a:lumOff val="60000"/>
              </a:schemeClr>
            </a:solidFill>
            <a:ln w="25400" cap="flat" cmpd="sng">
              <a:noFill/>
              <a:prstDash val="solid"/>
              <a:round/>
              <a:headEnd type="none" w="sm" len="sm"/>
              <a:tailEnd type="none" w="sm" len="sm"/>
            </a:ln>
          </p:spPr>
          <p:txBody>
            <a:bodyPr spcFirstLastPara="1" wrap="square" lIns="51431" tIns="51431" rIns="51431" bIns="51431" anchor="ctr" anchorCtr="0">
              <a:noAutofit/>
            </a:bodyPr>
            <a:lstStyle/>
            <a:p>
              <a:pPr defTabSz="685800">
                <a:buClr>
                  <a:srgbClr val="000000"/>
                </a:buClr>
                <a:buSzPts val="1400"/>
                <a:defRPr/>
              </a:pPr>
              <a:endParaRPr sz="1100">
                <a:solidFill>
                  <a:srgbClr val="000000"/>
                </a:solidFill>
                <a:latin typeface="Arial"/>
                <a:ea typeface="Arial"/>
                <a:cs typeface="Arial"/>
                <a:sym typeface="Arial"/>
              </a:endParaRPr>
            </a:p>
          </p:txBody>
        </p:sp>
        <p:sp>
          <p:nvSpPr>
            <p:cNvPr id="18" name="Google Shape;248;p32">
              <a:extLst>
                <a:ext uri="{FF2B5EF4-FFF2-40B4-BE49-F238E27FC236}">
                  <a16:creationId xmlns:a16="http://schemas.microsoft.com/office/drawing/2014/main" id="{856B44FD-BFE5-45F8-9939-94D4DDC03C04}"/>
                </a:ext>
              </a:extLst>
            </p:cNvPr>
            <p:cNvSpPr txBox="1"/>
            <p:nvPr/>
          </p:nvSpPr>
          <p:spPr>
            <a:xfrm>
              <a:off x="11064837" y="4606212"/>
              <a:ext cx="1374814" cy="1207770"/>
            </a:xfrm>
            <a:prstGeom prst="rect">
              <a:avLst/>
            </a:prstGeom>
            <a:noFill/>
            <a:ln>
              <a:noFill/>
            </a:ln>
          </p:spPr>
          <p:txBody>
            <a:bodyPr spcFirstLastPara="1" wrap="square" lIns="47250" tIns="15750" rIns="15750" bIns="15750" anchor="ctr" anchorCtr="0">
              <a:noAutofit/>
            </a:bodyPr>
            <a:lstStyle/>
            <a:p>
              <a:pPr algn="ctr" defTabSz="685800">
                <a:lnSpc>
                  <a:spcPct val="90000"/>
                </a:lnSpc>
                <a:buClr>
                  <a:srgbClr val="000000"/>
                </a:buClr>
                <a:buSzPts val="1600"/>
                <a:defRPr/>
              </a:pPr>
              <a:r>
                <a:rPr lang="en-US" sz="1100">
                  <a:solidFill>
                    <a:prstClr val="white">
                      <a:lumMod val="50000"/>
                    </a:prstClr>
                  </a:solidFill>
                  <a:latin typeface="Century Gothic"/>
                  <a:ea typeface="Century Gothic"/>
                  <a:cs typeface="Century Gothic"/>
                  <a:sym typeface="Century Gothic"/>
                </a:rPr>
                <a:t>Payment</a:t>
              </a:r>
              <a:endParaRPr sz="1100">
                <a:solidFill>
                  <a:prstClr val="white">
                    <a:lumMod val="50000"/>
                  </a:prstClr>
                </a:solidFill>
                <a:latin typeface="Arial"/>
                <a:ea typeface="Arial"/>
                <a:cs typeface="Arial"/>
                <a:sym typeface="Arial"/>
              </a:endParaRPr>
            </a:p>
          </p:txBody>
        </p:sp>
      </p:grpSp>
      <p:sp>
        <p:nvSpPr>
          <p:cNvPr id="21" name="TextBox 20">
            <a:extLst>
              <a:ext uri="{FF2B5EF4-FFF2-40B4-BE49-F238E27FC236}">
                <a16:creationId xmlns:a16="http://schemas.microsoft.com/office/drawing/2014/main" id="{52DC6409-B3EC-42F7-80E8-4F0C485E9574}"/>
              </a:ext>
            </a:extLst>
          </p:cNvPr>
          <p:cNvSpPr txBox="1"/>
          <p:nvPr/>
        </p:nvSpPr>
        <p:spPr>
          <a:xfrm>
            <a:off x="141394" y="3964383"/>
            <a:ext cx="1294072" cy="338554"/>
          </a:xfrm>
          <a:prstGeom prst="rect">
            <a:avLst/>
          </a:prstGeom>
          <a:noFill/>
        </p:spPr>
        <p:txBody>
          <a:bodyPr wrap="none" rtlCol="0">
            <a:spAutoFit/>
          </a:bodyPr>
          <a:lstStyle/>
          <a:p>
            <a:r>
              <a:rPr lang="en-US" sz="1600" dirty="0">
                <a:solidFill>
                  <a:schemeClr val="accent1">
                    <a:lumMod val="50000"/>
                  </a:schemeClr>
                </a:solidFill>
              </a:rPr>
              <a:t>Track A only</a:t>
            </a:r>
          </a:p>
        </p:txBody>
      </p:sp>
      <p:sp>
        <p:nvSpPr>
          <p:cNvPr id="23" name="Left Brace 22">
            <a:extLst>
              <a:ext uri="{FF2B5EF4-FFF2-40B4-BE49-F238E27FC236}">
                <a16:creationId xmlns:a16="http://schemas.microsoft.com/office/drawing/2014/main" id="{DFA9363F-5FAF-457C-BE5D-9DD9C5E973CB}"/>
              </a:ext>
            </a:extLst>
          </p:cNvPr>
          <p:cNvSpPr/>
          <p:nvPr/>
        </p:nvSpPr>
        <p:spPr>
          <a:xfrm rot="5400000">
            <a:off x="1648177" y="256389"/>
            <a:ext cx="701074" cy="3434504"/>
          </a:xfrm>
          <a:prstGeom prst="lef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TextBox 52">
            <a:extLst>
              <a:ext uri="{FF2B5EF4-FFF2-40B4-BE49-F238E27FC236}">
                <a16:creationId xmlns:a16="http://schemas.microsoft.com/office/drawing/2014/main" id="{39A2CDAF-CA69-4F57-B124-5CF7F5AFDAC9}"/>
              </a:ext>
            </a:extLst>
          </p:cNvPr>
          <p:cNvSpPr txBox="1"/>
          <p:nvPr/>
        </p:nvSpPr>
        <p:spPr>
          <a:xfrm>
            <a:off x="361950" y="1206187"/>
            <a:ext cx="3562804" cy="338554"/>
          </a:xfrm>
          <a:prstGeom prst="rect">
            <a:avLst/>
          </a:prstGeom>
          <a:noFill/>
        </p:spPr>
        <p:txBody>
          <a:bodyPr wrap="square" rtlCol="0">
            <a:spAutoFit/>
          </a:bodyPr>
          <a:lstStyle/>
          <a:p>
            <a:r>
              <a:rPr lang="en-US" sz="1600" dirty="0"/>
              <a:t>Extent of applicant progress to date</a:t>
            </a:r>
          </a:p>
        </p:txBody>
      </p:sp>
      <p:sp>
        <p:nvSpPr>
          <p:cNvPr id="22" name="Left Brace 21">
            <a:extLst>
              <a:ext uri="{FF2B5EF4-FFF2-40B4-BE49-F238E27FC236}">
                <a16:creationId xmlns:a16="http://schemas.microsoft.com/office/drawing/2014/main" id="{2559C7C2-DD88-4509-B9F0-E845EE5203FC}"/>
              </a:ext>
            </a:extLst>
          </p:cNvPr>
          <p:cNvSpPr/>
          <p:nvPr/>
        </p:nvSpPr>
        <p:spPr>
          <a:xfrm rot="5400000" flipH="1">
            <a:off x="599043" y="3171663"/>
            <a:ext cx="378775" cy="1013937"/>
          </a:xfrm>
          <a:prstGeom prst="leftBrace">
            <a:avLst>
              <a:gd name="adj1" fmla="val 8333"/>
              <a:gd name="adj2" fmla="val 48488"/>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 Placeholder 23">
            <a:extLst>
              <a:ext uri="{FF2B5EF4-FFF2-40B4-BE49-F238E27FC236}">
                <a16:creationId xmlns:a16="http://schemas.microsoft.com/office/drawing/2014/main" id="{10EB5424-F49E-4183-A0F6-B28728B31EBE}"/>
              </a:ext>
            </a:extLst>
          </p:cNvPr>
          <p:cNvSpPr>
            <a:spLocks noGrp="1"/>
          </p:cNvSpPr>
          <p:nvPr>
            <p:ph type="body" sz="quarter" idx="15"/>
          </p:nvPr>
        </p:nvSpPr>
        <p:spPr/>
        <p:txBody>
          <a:bodyPr/>
          <a:lstStyle/>
          <a:p>
            <a:endParaRPr lang="en-US" dirty="0"/>
          </a:p>
        </p:txBody>
      </p:sp>
      <p:sp>
        <p:nvSpPr>
          <p:cNvPr id="25" name="Footer Placeholder 5">
            <a:extLst>
              <a:ext uri="{FF2B5EF4-FFF2-40B4-BE49-F238E27FC236}">
                <a16:creationId xmlns:a16="http://schemas.microsoft.com/office/drawing/2014/main" id="{4C7B7B82-A81A-4DB2-A55D-B0D2AC900C88}"/>
              </a:ext>
            </a:extLst>
          </p:cNvPr>
          <p:cNvSpPr>
            <a:spLocks noGrp="1"/>
          </p:cNvSpPr>
          <p:nvPr>
            <p:ph type="ftr" sz="quarter" idx="3"/>
          </p:nvPr>
        </p:nvSpPr>
        <p:spPr>
          <a:xfrm>
            <a:off x="5778500" y="4818048"/>
            <a:ext cx="3086100" cy="273050"/>
          </a:xfrm>
        </p:spPr>
        <p:txBody>
          <a:bodyPr/>
          <a:lstStyle/>
          <a:p>
            <a:r>
              <a:rPr lang="en-US" dirty="0"/>
              <a:t>SOMAH Evaluation – Phase I Report |</a:t>
            </a:r>
          </a:p>
        </p:txBody>
      </p:sp>
    </p:spTree>
    <p:extLst>
      <p:ext uri="{BB962C8B-B14F-4D97-AF65-F5344CB8AC3E}">
        <p14:creationId xmlns:p14="http://schemas.microsoft.com/office/powerpoint/2010/main" val="154658239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Summary Program activities to date</a:t>
            </a:r>
          </a:p>
        </p:txBody>
      </p:sp>
      <p:sp>
        <p:nvSpPr>
          <p:cNvPr id="8" name="Text Placeholder 7"/>
          <p:cNvSpPr>
            <a:spLocks noGrp="1"/>
          </p:cNvSpPr>
          <p:nvPr>
            <p:ph type="body" sz="quarter" idx="15"/>
          </p:nvPr>
        </p:nvSpPr>
        <p:spPr/>
        <p:txBody>
          <a:bodyPr/>
          <a:lstStyle/>
          <a:p>
            <a:r>
              <a:rPr lang="en-US" dirty="0"/>
              <a:t>The SOMAH Program is still in its early stages, having officially launched in July 2019</a:t>
            </a:r>
          </a:p>
        </p:txBody>
      </p:sp>
      <p:sp>
        <p:nvSpPr>
          <p:cNvPr id="6" name="Footer Placeholder 5"/>
          <p:cNvSpPr>
            <a:spLocks noGrp="1"/>
          </p:cNvSpPr>
          <p:nvPr>
            <p:ph type="ftr" sz="quarter" idx="3"/>
          </p:nvPr>
        </p:nvSpPr>
        <p:spPr>
          <a:xfrm>
            <a:off x="5778500" y="4818048"/>
            <a:ext cx="3086100" cy="273050"/>
          </a:xfrm>
        </p:spPr>
        <p:txBody>
          <a:bodyPr/>
          <a:lstStyle/>
          <a:p>
            <a:r>
              <a:rPr lang="en-US" dirty="0"/>
              <a:t>SOMAH Evaluation – Phase I Report |</a:t>
            </a:r>
          </a:p>
        </p:txBody>
      </p:sp>
      <p:graphicFrame>
        <p:nvGraphicFramePr>
          <p:cNvPr id="2" name="Table 2">
            <a:extLst>
              <a:ext uri="{FF2B5EF4-FFF2-40B4-BE49-F238E27FC236}">
                <a16:creationId xmlns:a16="http://schemas.microsoft.com/office/drawing/2014/main" id="{6F0D5035-B8A4-4C6F-B5CE-AD9DD5632759}"/>
              </a:ext>
            </a:extLst>
          </p:cNvPr>
          <p:cNvGraphicFramePr>
            <a:graphicFrameLocks noGrp="1"/>
          </p:cNvGraphicFramePr>
          <p:nvPr>
            <p:extLst>
              <p:ext uri="{D42A27DB-BD31-4B8C-83A1-F6EECF244321}">
                <p14:modId xmlns:p14="http://schemas.microsoft.com/office/powerpoint/2010/main" val="1180860621"/>
              </p:ext>
            </p:extLst>
          </p:nvPr>
        </p:nvGraphicFramePr>
        <p:xfrm>
          <a:off x="361950" y="1160079"/>
          <a:ext cx="8392944" cy="3251200"/>
        </p:xfrm>
        <a:graphic>
          <a:graphicData uri="http://schemas.openxmlformats.org/drawingml/2006/table">
            <a:tbl>
              <a:tblPr firstRow="1" bandRow="1">
                <a:tableStyleId>{69012ECD-51FC-41F1-AA8D-1B2483CD663E}</a:tableStyleId>
              </a:tblPr>
              <a:tblGrid>
                <a:gridCol w="1924050">
                  <a:extLst>
                    <a:ext uri="{9D8B030D-6E8A-4147-A177-3AD203B41FA5}">
                      <a16:colId xmlns:a16="http://schemas.microsoft.com/office/drawing/2014/main" val="3462209521"/>
                    </a:ext>
                  </a:extLst>
                </a:gridCol>
                <a:gridCol w="6468894">
                  <a:extLst>
                    <a:ext uri="{9D8B030D-6E8A-4147-A177-3AD203B41FA5}">
                      <a16:colId xmlns:a16="http://schemas.microsoft.com/office/drawing/2014/main" val="654690673"/>
                    </a:ext>
                  </a:extLst>
                </a:gridCol>
              </a:tblGrid>
              <a:tr h="370840">
                <a:tc>
                  <a:txBody>
                    <a:bodyPr/>
                    <a:lstStyle/>
                    <a:p>
                      <a:r>
                        <a:rPr lang="en-US" sz="1100" dirty="0">
                          <a:solidFill>
                            <a:srgbClr val="FFFFFE"/>
                          </a:solidFill>
                        </a:rPr>
                        <a:t>ACTIVITY</a:t>
                      </a:r>
                    </a:p>
                  </a:txBody>
                  <a:tcPr/>
                </a:tc>
                <a:tc>
                  <a:txBody>
                    <a:bodyPr/>
                    <a:lstStyle/>
                    <a:p>
                      <a:r>
                        <a:rPr lang="en-US" sz="1100" dirty="0">
                          <a:solidFill>
                            <a:srgbClr val="FFFFFE"/>
                          </a:solidFill>
                        </a:rPr>
                        <a:t>DESCRIPTION</a:t>
                      </a:r>
                    </a:p>
                  </a:txBody>
                  <a:tcPr/>
                </a:tc>
                <a:extLst>
                  <a:ext uri="{0D108BD9-81ED-4DB2-BD59-A6C34878D82A}">
                    <a16:rowId xmlns:a16="http://schemas.microsoft.com/office/drawing/2014/main" val="622379023"/>
                  </a:ext>
                </a:extLst>
              </a:tr>
              <a:tr h="370840">
                <a:tc>
                  <a:txBody>
                    <a:bodyPr/>
                    <a:lstStyle/>
                    <a:p>
                      <a:r>
                        <a:rPr lang="en-US" sz="1100" b="1" dirty="0"/>
                        <a:t>Program launch and administration</a:t>
                      </a:r>
                    </a:p>
                  </a:txBody>
                  <a:tcPr/>
                </a:tc>
                <a:tc>
                  <a:txBody>
                    <a:bodyPr/>
                    <a:lstStyle/>
                    <a:p>
                      <a:pPr marL="171450" indent="-171450">
                        <a:buFont typeface="Wingdings" panose="05000000000000000000" pitchFamily="2" charset="2"/>
                        <a:buChar char="§"/>
                      </a:pPr>
                      <a:r>
                        <a:rPr lang="en-US" sz="1100" dirty="0"/>
                        <a:t>Developing and maintaining the application database, </a:t>
                      </a:r>
                    </a:p>
                    <a:p>
                      <a:pPr marL="171450" indent="-171450">
                        <a:buFont typeface="Wingdings" panose="05000000000000000000" pitchFamily="2" charset="2"/>
                        <a:buChar char="§"/>
                      </a:pPr>
                      <a:r>
                        <a:rPr lang="en-US" sz="1100" dirty="0"/>
                        <a:t>Processing and reviewing applications submitted to the program to date, </a:t>
                      </a:r>
                    </a:p>
                    <a:p>
                      <a:pPr marL="171450" indent="-171450">
                        <a:buFont typeface="Wingdings" panose="05000000000000000000" pitchFamily="2" charset="2"/>
                        <a:buChar char="§"/>
                      </a:pPr>
                      <a:r>
                        <a:rPr lang="en-US" sz="1100" dirty="0"/>
                        <a:t>Developing an Online Bidding Tool, and </a:t>
                      </a:r>
                    </a:p>
                    <a:p>
                      <a:pPr marL="171450" indent="-171450">
                        <a:buFont typeface="Wingdings" panose="05000000000000000000" pitchFamily="2" charset="2"/>
                        <a:buChar char="§"/>
                      </a:pPr>
                      <a:r>
                        <a:rPr lang="en-US" sz="1100" dirty="0"/>
                        <a:t>Providing weekly updates of the SOMAH Program Working Data Set on the California Distributed Generation Statistics website (</a:t>
                      </a:r>
                      <a:r>
                        <a:rPr lang="en-US" sz="1100" dirty="0">
                          <a:hlinkClick r:id="rId3"/>
                        </a:rPr>
                        <a:t>https://www.californiadgstats.ca.gov/</a:t>
                      </a:r>
                      <a:r>
                        <a:rPr lang="en-US" sz="1100" dirty="0"/>
                        <a:t>).</a:t>
                      </a:r>
                    </a:p>
                  </a:txBody>
                  <a:tcPr/>
                </a:tc>
                <a:extLst>
                  <a:ext uri="{0D108BD9-81ED-4DB2-BD59-A6C34878D82A}">
                    <a16:rowId xmlns:a16="http://schemas.microsoft.com/office/drawing/2014/main" val="2663587054"/>
                  </a:ext>
                </a:extLst>
              </a:tr>
              <a:tr h="370840">
                <a:tc>
                  <a:txBody>
                    <a:bodyPr/>
                    <a:lstStyle/>
                    <a:p>
                      <a:r>
                        <a:rPr lang="en-US" sz="1100" b="1" dirty="0"/>
                        <a:t>Marketing, Outreach, and Education</a:t>
                      </a:r>
                    </a:p>
                  </a:txBody>
                  <a:tcPr/>
                </a:tc>
                <a:tc>
                  <a:txBody>
                    <a:bodyPr/>
                    <a:lstStyle/>
                    <a:p>
                      <a:pPr marL="171450" indent="-171450">
                        <a:buFont typeface="Wingdings" panose="05000000000000000000" pitchFamily="2" charset="2"/>
                        <a:buChar char="§"/>
                      </a:pPr>
                      <a:r>
                        <a:rPr lang="en-US" sz="1100" dirty="0"/>
                        <a:t>Website and content development (a comprehensive program website with modules for property owners, tenants, contractors, and job seekers; a web-based program handbook; tenant-facing materials; program related toolkits for contractors; an application guide; and program reports), and </a:t>
                      </a:r>
                    </a:p>
                    <a:p>
                      <a:pPr marL="171450" indent="-171450">
                        <a:buFont typeface="Wingdings" panose="05000000000000000000" pitchFamily="2" charset="2"/>
                        <a:buChar char="§"/>
                      </a:pPr>
                      <a:r>
                        <a:rPr lang="en-US" sz="1100" dirty="0"/>
                        <a:t>Engaging property owners to educate and encourage participation.</a:t>
                      </a:r>
                    </a:p>
                  </a:txBody>
                  <a:tcPr/>
                </a:tc>
                <a:extLst>
                  <a:ext uri="{0D108BD9-81ED-4DB2-BD59-A6C34878D82A}">
                    <a16:rowId xmlns:a16="http://schemas.microsoft.com/office/drawing/2014/main" val="276235161"/>
                  </a:ext>
                </a:extLst>
              </a:tr>
              <a:tr h="380252">
                <a:tc>
                  <a:txBody>
                    <a:bodyPr/>
                    <a:lstStyle/>
                    <a:p>
                      <a:r>
                        <a:rPr lang="en-US" sz="1100" b="1" dirty="0"/>
                        <a:t>Workforce Development</a:t>
                      </a:r>
                    </a:p>
                  </a:txBody>
                  <a:tcPr/>
                </a:tc>
                <a:tc>
                  <a:txBody>
                    <a:bodyPr/>
                    <a:lstStyle/>
                    <a:p>
                      <a:pPr marL="171450" indent="-171450">
                        <a:buFont typeface="Wingdings" panose="05000000000000000000" pitchFamily="2" charset="2"/>
                        <a:buChar char="§"/>
                      </a:pPr>
                      <a:r>
                        <a:rPr lang="en-US" sz="1100" dirty="0"/>
                        <a:t>Engaging Job Training Organizations (JTOs) to take part in program outreach to eligible workers,</a:t>
                      </a:r>
                    </a:p>
                    <a:p>
                      <a:pPr marL="171450" indent="-171450">
                        <a:buFont typeface="Wingdings" panose="05000000000000000000" pitchFamily="2" charset="2"/>
                        <a:buChar char="§"/>
                      </a:pPr>
                      <a:r>
                        <a:rPr lang="en-US" sz="1100" dirty="0"/>
                        <a:t>Creating a Job Training Portal, and </a:t>
                      </a:r>
                    </a:p>
                    <a:p>
                      <a:pPr marL="171450" indent="-171450">
                        <a:buFont typeface="Wingdings" panose="05000000000000000000" pitchFamily="2" charset="2"/>
                        <a:buChar char="§"/>
                      </a:pPr>
                      <a:r>
                        <a:rPr lang="en-US" sz="1100" dirty="0"/>
                        <a:t>Conducting Contractor Eligibility Trainings.</a:t>
                      </a:r>
                    </a:p>
                  </a:txBody>
                  <a:tcPr/>
                </a:tc>
                <a:extLst>
                  <a:ext uri="{0D108BD9-81ED-4DB2-BD59-A6C34878D82A}">
                    <a16:rowId xmlns:a16="http://schemas.microsoft.com/office/drawing/2014/main" val="812754938"/>
                  </a:ext>
                </a:extLst>
              </a:tr>
              <a:tr h="370840">
                <a:tc>
                  <a:txBody>
                    <a:bodyPr/>
                    <a:lstStyle/>
                    <a:p>
                      <a:r>
                        <a:rPr lang="en-US" sz="1100" b="1" dirty="0"/>
                        <a:t>Technical Assistance</a:t>
                      </a:r>
                    </a:p>
                  </a:txBody>
                  <a:tcPr/>
                </a:tc>
                <a:tc>
                  <a:txBody>
                    <a:bodyPr/>
                    <a:lstStyle/>
                    <a:p>
                      <a:pPr marL="171450" indent="-171450">
                        <a:buFont typeface="Wingdings" panose="05000000000000000000" pitchFamily="2" charset="2"/>
                        <a:buChar char="§"/>
                      </a:pPr>
                      <a:r>
                        <a:rPr lang="en-US" sz="1100" dirty="0"/>
                        <a:t>Preparing capacity-building activities to serve Track A applicants </a:t>
                      </a:r>
                    </a:p>
                    <a:p>
                      <a:pPr marL="171450" indent="-171450">
                        <a:buFont typeface="Wingdings" panose="05000000000000000000" pitchFamily="2" charset="2"/>
                        <a:buChar char="§"/>
                      </a:pPr>
                      <a:r>
                        <a:rPr lang="en-US" sz="1100" dirty="0"/>
                        <a:t>Coordination with related programs for leveraging energy efficiency and energy storage resources and incentives</a:t>
                      </a:r>
                    </a:p>
                  </a:txBody>
                  <a:tcPr/>
                </a:tc>
                <a:extLst>
                  <a:ext uri="{0D108BD9-81ED-4DB2-BD59-A6C34878D82A}">
                    <a16:rowId xmlns:a16="http://schemas.microsoft.com/office/drawing/2014/main" val="2030942306"/>
                  </a:ext>
                </a:extLst>
              </a:tr>
            </a:tbl>
          </a:graphicData>
        </a:graphic>
      </p:graphicFrame>
    </p:spTree>
    <p:extLst>
      <p:ext uri="{BB962C8B-B14F-4D97-AF65-F5344CB8AC3E}">
        <p14:creationId xmlns:p14="http://schemas.microsoft.com/office/powerpoint/2010/main" val="1833748193"/>
      </p:ext>
    </p:extLst>
  </p:cSld>
  <p:clrMapOvr>
    <a:masterClrMapping/>
  </p:clrMapOvr>
  <p:transition>
    <p:fade/>
  </p:transition>
</p:sld>
</file>

<file path=ppt/theme/theme1.xml><?xml version="1.0" encoding="utf-8"?>
<a:theme xmlns:a="http://schemas.openxmlformats.org/drawingml/2006/main" name="Default Theme">
  <a:themeElements>
    <a:clrScheme name="Itron Color Palette">
      <a:dk1>
        <a:srgbClr val="141619"/>
      </a:dk1>
      <a:lt1>
        <a:srgbClr val="434A52"/>
      </a:lt1>
      <a:dk2>
        <a:srgbClr val="84848D"/>
      </a:dk2>
      <a:lt2>
        <a:srgbClr val="BAB3BC"/>
      </a:lt2>
      <a:accent1>
        <a:srgbClr val="D02124"/>
      </a:accent1>
      <a:accent2>
        <a:srgbClr val="F3B329"/>
      </a:accent2>
      <a:accent3>
        <a:srgbClr val="566418"/>
      </a:accent3>
      <a:accent4>
        <a:srgbClr val="99AB21"/>
      </a:accent4>
      <a:accent5>
        <a:srgbClr val="DCE24A"/>
      </a:accent5>
      <a:accent6>
        <a:srgbClr val="58A9C7"/>
      </a:accent6>
      <a:hlink>
        <a:srgbClr val="004B69"/>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Itron Color Palette">
      <a:dk1>
        <a:srgbClr val="141619"/>
      </a:dk1>
      <a:lt1>
        <a:srgbClr val="434A52"/>
      </a:lt1>
      <a:dk2>
        <a:srgbClr val="84848D"/>
      </a:dk2>
      <a:lt2>
        <a:srgbClr val="BAB3BC"/>
      </a:lt2>
      <a:accent1>
        <a:srgbClr val="D02124"/>
      </a:accent1>
      <a:accent2>
        <a:srgbClr val="F3B329"/>
      </a:accent2>
      <a:accent3>
        <a:srgbClr val="566418"/>
      </a:accent3>
      <a:accent4>
        <a:srgbClr val="99AB21"/>
      </a:accent4>
      <a:accent5>
        <a:srgbClr val="DCE24A"/>
      </a:accent5>
      <a:accent6>
        <a:srgbClr val="58A9C7"/>
      </a:accent6>
      <a:hlink>
        <a:srgbClr val="004B69"/>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Thank Yo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Blank">
  <a:themeElements>
    <a:clrScheme name="Itron Color Palette">
      <a:dk1>
        <a:srgbClr val="141619"/>
      </a:dk1>
      <a:lt1>
        <a:srgbClr val="434A52"/>
      </a:lt1>
      <a:dk2>
        <a:srgbClr val="84848D"/>
      </a:dk2>
      <a:lt2>
        <a:srgbClr val="BAB3BC"/>
      </a:lt2>
      <a:accent1>
        <a:srgbClr val="D02124"/>
      </a:accent1>
      <a:accent2>
        <a:srgbClr val="F3B329"/>
      </a:accent2>
      <a:accent3>
        <a:srgbClr val="566418"/>
      </a:accent3>
      <a:accent4>
        <a:srgbClr val="99AB21"/>
      </a:accent4>
      <a:accent5>
        <a:srgbClr val="DCE24A"/>
      </a:accent5>
      <a:accent6>
        <a:srgbClr val="58A9C7"/>
      </a:accent6>
      <a:hlink>
        <a:srgbClr val="004B6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2698F68BB89504FBA2DC6251E8A9CD3" ma:contentTypeVersion="12" ma:contentTypeDescription="Create a new document." ma:contentTypeScope="" ma:versionID="f921f0d65e8f2013652c420d0de522e5">
  <xsd:schema xmlns:xsd="http://www.w3.org/2001/XMLSchema" xmlns:xs="http://www.w3.org/2001/XMLSchema" xmlns:p="http://schemas.microsoft.com/office/2006/metadata/properties" xmlns:ns2="bf87cc37-652f-4d51-961b-9ff3fca22ec5" xmlns:ns3="eeab834a-831d-46bb-9c03-7b457a0bc540" targetNamespace="http://schemas.microsoft.com/office/2006/metadata/properties" ma:root="true" ma:fieldsID="9502c89fcedf368be84abf1fae3bc648" ns2:_="" ns3:_="">
    <xsd:import namespace="bf87cc37-652f-4d51-961b-9ff3fca22ec5"/>
    <xsd:import namespace="eeab834a-831d-46bb-9c03-7b457a0bc54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87cc37-652f-4d51-961b-9ff3fca22e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eab834a-831d-46bb-9c03-7b457a0bc54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A5E985-28EB-4C47-B245-4624737869AB}">
  <ds:schemaRefs>
    <ds:schemaRef ds:uri="bf87cc37-652f-4d51-961b-9ff3fca22ec5"/>
    <ds:schemaRef ds:uri="http://purl.org/dc/terms/"/>
    <ds:schemaRef ds:uri="http://schemas.openxmlformats.org/package/2006/metadata/core-properties"/>
    <ds:schemaRef ds:uri="http://purl.org/dc/dcmitype/"/>
    <ds:schemaRef ds:uri="http://schemas.microsoft.com/office/infopath/2007/PartnerControls"/>
    <ds:schemaRef ds:uri="eeab834a-831d-46bb-9c03-7b457a0bc540"/>
    <ds:schemaRef ds:uri="http://purl.org/dc/elements/1.1/"/>
    <ds:schemaRef ds:uri="http://schemas.microsoft.com/office/2006/documentManagement/typ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940A5CD-0002-45DF-9B84-1CF8D8021E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87cc37-652f-4d51-961b-9ff3fca22ec5"/>
    <ds:schemaRef ds:uri="eeab834a-831d-46bb-9c03-7b457a0bc5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822F82A-EFBE-4D82-832E-EB996AD005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521</TotalTime>
  <Words>3377</Words>
  <Application>Microsoft Office PowerPoint</Application>
  <PresentationFormat>Custom</PresentationFormat>
  <Paragraphs>373</Paragraphs>
  <Slides>40</Slides>
  <Notes>35</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40</vt:i4>
      </vt:variant>
    </vt:vector>
  </HeadingPairs>
  <TitlesOfParts>
    <vt:vector size="51" baseType="lpstr">
      <vt:lpstr>.AppleSystemUIFont</vt:lpstr>
      <vt:lpstr>Arial</vt:lpstr>
      <vt:lpstr>Calibri</vt:lpstr>
      <vt:lpstr>Century Gothic</vt:lpstr>
      <vt:lpstr>Courier New</vt:lpstr>
      <vt:lpstr>Lucida Grande</vt:lpstr>
      <vt:lpstr>Wingdings</vt:lpstr>
      <vt:lpstr>Default Theme</vt:lpstr>
      <vt:lpstr>2_Custom Design</vt:lpstr>
      <vt:lpstr>1_Thank You</vt:lpstr>
      <vt:lpstr>1_Blank</vt:lpstr>
      <vt:lpstr>PowerPoint Presentation</vt:lpstr>
      <vt:lpstr>Agenda</vt:lpstr>
      <vt:lpstr>About the SOMAH Evaluation</vt:lpstr>
      <vt:lpstr>About the SOMAH Evaluation</vt:lpstr>
      <vt:lpstr>Phase I Activities</vt:lpstr>
      <vt:lpstr>SOMAH Program Overview </vt:lpstr>
      <vt:lpstr>SOMAH Program Goals and outcomes</vt:lpstr>
      <vt:lpstr>SOMAH Program Project Steps</vt:lpstr>
      <vt:lpstr>Summary Program activities to date</vt:lpstr>
      <vt:lpstr>SOMAH Program Participation to Date</vt:lpstr>
      <vt:lpstr>SOMAH Applications To Date</vt:lpstr>
      <vt:lpstr>Application Timeline</vt:lpstr>
      <vt:lpstr>Current Application Status</vt:lpstr>
      <vt:lpstr>Track A Applications</vt:lpstr>
      <vt:lpstr>Application Suspensions</vt:lpstr>
      <vt:lpstr>Project Contractor</vt:lpstr>
      <vt:lpstr>Ownership Status</vt:lpstr>
      <vt:lpstr>Tax Credits and Incentives</vt:lpstr>
      <vt:lpstr>system costs and incentives by Ownership Type</vt:lpstr>
      <vt:lpstr>Distribution of system costs and incentives</vt:lpstr>
      <vt:lpstr>Program Eligibility - CalEnViroScreen</vt:lpstr>
      <vt:lpstr>Program Eligibility Verification</vt:lpstr>
      <vt:lpstr>Host Customer Prolificness</vt:lpstr>
      <vt:lpstr>Phase I Data Review</vt:lpstr>
      <vt:lpstr>Phase I Data review – Program Tracking Data</vt:lpstr>
      <vt:lpstr>Phase I Data review - Energy Usage Data</vt:lpstr>
      <vt:lpstr>Phase I Data review – PV Generation Data</vt:lpstr>
      <vt:lpstr>Program Assessment to Date</vt:lpstr>
      <vt:lpstr>Program theory and Logic Model</vt:lpstr>
      <vt:lpstr>Metrics Overview</vt:lpstr>
      <vt:lpstr>Summary of Findings and Recommendations</vt:lpstr>
      <vt:lpstr>Phase I Findings and Recommendations</vt:lpstr>
      <vt:lpstr>Phase I Findings and Recommendations</vt:lpstr>
      <vt:lpstr>Phase I Findings and Recommendations</vt:lpstr>
      <vt:lpstr>Phase I Findings and Recommendations</vt:lpstr>
      <vt:lpstr>Phase II Activities and Timeline</vt:lpstr>
      <vt:lpstr>Phase II Activities</vt:lpstr>
      <vt:lpstr>Phase II Timeline</vt:lpstr>
      <vt:lpstr>Q &amp; 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dc:creator>
  <cp:lastModifiedBy>Marin, William</cp:lastModifiedBy>
  <cp:revision>17</cp:revision>
  <dcterms:created xsi:type="dcterms:W3CDTF">2020-06-03T02:13:59Z</dcterms:created>
  <dcterms:modified xsi:type="dcterms:W3CDTF">2020-06-04T05:00:13Z</dcterms:modified>
</cp:coreProperties>
</file>