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802" r:id="rId1"/>
  </p:sldMasterIdLst>
  <p:notesMasterIdLst>
    <p:notesMasterId r:id="rId6"/>
  </p:notesMasterIdLst>
  <p:handoutMasterIdLst>
    <p:handoutMasterId r:id="rId7"/>
  </p:handoutMasterIdLst>
  <p:sldIdLst>
    <p:sldId id="259" r:id="rId2"/>
    <p:sldId id="271" r:id="rId3"/>
    <p:sldId id="275" r:id="rId4"/>
    <p:sldId id="273" r:id="rId5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ittle, Eric" initials="LE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6A53"/>
    <a:srgbClr val="008000"/>
    <a:srgbClr val="006600"/>
    <a:srgbClr val="FFFF99"/>
    <a:srgbClr val="99FF99"/>
    <a:srgbClr val="EFD877"/>
    <a:srgbClr val="000000"/>
    <a:srgbClr val="00330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9" autoAdjust="0"/>
    <p:restoredTop sz="96252" autoAdjust="0"/>
  </p:normalViewPr>
  <p:slideViewPr>
    <p:cSldViewPr showGuides="1">
      <p:cViewPr varScale="1">
        <p:scale>
          <a:sx n="79" d="100"/>
          <a:sy n="79" d="100"/>
        </p:scale>
        <p:origin x="-984" y="-62"/>
      </p:cViewPr>
      <p:guideLst>
        <p:guide orient="horz" pos="220"/>
        <p:guide orient="horz" pos="672"/>
        <p:guide orient="horz" pos="994"/>
        <p:guide pos="331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42" d="100"/>
          <a:sy n="42" d="100"/>
        </p:scale>
        <p:origin x="-1488" y="-8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70DA1C-6BF6-4C0C-B5B2-F9E1FCC9A0D1}" type="datetimeFigureOut">
              <a:rPr lang="en-US" smtClean="0"/>
              <a:t>2/5/2015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D7F789-AC1D-49CB-8498-8258F1A3E6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8410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01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01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</a:defRPr>
            </a:lvl1pPr>
          </a:lstStyle>
          <a:p>
            <a:pPr>
              <a:defRPr/>
            </a:pPr>
            <a:fld id="{03D44AE7-226C-4C40-847C-313BB27C86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9098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6388" name="Date Placeholder 3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7201295-7CBC-4DF0-BF35-0A1944ADEBC8}" type="datetime1">
              <a:rPr lang="en-US" altLang="en-US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</a:pPr>
              <a:t>2/5/2015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6389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48D2281-03F2-4F11-A110-0A8232D4D9DF}" type="slidenum">
              <a:rPr lang="en-US" altLang="en-US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</a:pPr>
              <a:t>1</a:t>
            </a:fld>
            <a:endParaRPr lang="en-US" alt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  <p:sp>
        <p:nvSpPr>
          <p:cNvPr id="16388" name="Date Placeholder 3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7201295-7CBC-4DF0-BF35-0A1944ADEBC8}" type="datetime1">
              <a:rPr lang="en-US" altLang="en-US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</a:pPr>
              <a:t>2/5/2015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6389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48D2281-03F2-4F11-A110-0A8232D4D9DF}" type="slidenum">
              <a:rPr lang="en-US" altLang="en-US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</a:pPr>
              <a:t>3</a:t>
            </a:fld>
            <a:endParaRPr lang="en-US" alt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auto">
          <a:xfrm>
            <a:off x="0" y="0"/>
            <a:ext cx="9144000" cy="6629400"/>
          </a:xfrm>
          <a:custGeom>
            <a:avLst/>
            <a:gdLst>
              <a:gd name="T0" fmla="*/ 0 w 5760"/>
              <a:gd name="T1" fmla="*/ 2147483647 h 4176"/>
              <a:gd name="T2" fmla="*/ 0 w 5760"/>
              <a:gd name="T3" fmla="*/ 0 h 4176"/>
              <a:gd name="T4" fmla="*/ 2147483647 w 5760"/>
              <a:gd name="T5" fmla="*/ 0 h 4176"/>
              <a:gd name="T6" fmla="*/ 2147483647 w 5760"/>
              <a:gd name="T7" fmla="*/ 483870000 h 4176"/>
              <a:gd name="T8" fmla="*/ 483870000 w 5760"/>
              <a:gd name="T9" fmla="*/ 483870000 h 4176"/>
              <a:gd name="T10" fmla="*/ 483870000 w 5760"/>
              <a:gd name="T11" fmla="*/ 2147483647 h 4176"/>
              <a:gd name="T12" fmla="*/ 0 w 5760"/>
              <a:gd name="T13" fmla="*/ 2147483647 h 417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5760" h="4176">
                <a:moveTo>
                  <a:pt x="0" y="4176"/>
                </a:moveTo>
                <a:lnTo>
                  <a:pt x="0" y="0"/>
                </a:lnTo>
                <a:lnTo>
                  <a:pt x="5760" y="0"/>
                </a:lnTo>
                <a:lnTo>
                  <a:pt x="5760" y="192"/>
                </a:lnTo>
                <a:lnTo>
                  <a:pt x="192" y="192"/>
                </a:lnTo>
                <a:lnTo>
                  <a:pt x="192" y="4176"/>
                </a:lnTo>
                <a:lnTo>
                  <a:pt x="0" y="4176"/>
                </a:lnTo>
                <a:close/>
              </a:path>
            </a:pathLst>
          </a:custGeom>
          <a:gradFill rotWithShape="1">
            <a:gsLst>
              <a:gs pos="0">
                <a:srgbClr val="FFCC00"/>
              </a:gs>
              <a:gs pos="100000">
                <a:srgbClr val="FFFFFF">
                  <a:alpha val="39998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6477000"/>
            <a:ext cx="9144000" cy="381000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228600" y="6507163"/>
            <a:ext cx="1544638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en-US" sz="1200" b="1" dirty="0" smtClean="0">
                <a:latin typeface="Tahoma" pitchFamily="34" charset="0"/>
              </a:rPr>
              <a:t>Presentation Title</a:t>
            </a:r>
          </a:p>
        </p:txBody>
      </p:sp>
      <p:pic>
        <p:nvPicPr>
          <p:cNvPr id="7" name="Picture 10" descr="Leading_the_Way_in_Electricity_reverse_gree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0" y="0"/>
            <a:ext cx="2571750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6459538" y="6524625"/>
            <a:ext cx="25685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>
              <a:defRPr/>
            </a:pPr>
            <a:r>
              <a:rPr lang="en-US" sz="1200" i="1" smtClean="0">
                <a:solidFill>
                  <a:srgbClr val="777777"/>
                </a:solidFill>
                <a:latin typeface="Times New Roman" pitchFamily="18" charset="0"/>
              </a:rPr>
              <a:t>SOUTHERN CALIFORNIA EDISON®</a:t>
            </a:r>
          </a:p>
        </p:txBody>
      </p:sp>
      <p:sp>
        <p:nvSpPr>
          <p:cNvPr id="9" name="Text Box 12"/>
          <p:cNvSpPr txBox="1">
            <a:spLocks noChangeArrowheads="1"/>
          </p:cNvSpPr>
          <p:nvPr/>
        </p:nvSpPr>
        <p:spPr bwMode="auto">
          <a:xfrm>
            <a:off x="8823325" y="25400"/>
            <a:ext cx="276225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en-US" sz="500" smtClean="0">
                <a:solidFill>
                  <a:schemeClr val="bg1"/>
                </a:solidFill>
                <a:latin typeface="Times New Roman" pitchFamily="18" charset="0"/>
              </a:rPr>
              <a:t>SM</a:t>
            </a:r>
          </a:p>
        </p:txBody>
      </p:sp>
      <p:pic>
        <p:nvPicPr>
          <p:cNvPr id="10" name="Picture 13" descr="hpc_s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2700" y="1041400"/>
            <a:ext cx="40386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414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693988"/>
            <a:ext cx="7772400" cy="1470025"/>
          </a:xfrm>
        </p:spPr>
        <p:txBody>
          <a:bodyPr/>
          <a:lstStyle>
            <a:lvl1pPr algn="ctr">
              <a:defRPr i="1">
                <a:solidFill>
                  <a:srgbClr val="006A53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13414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605338"/>
            <a:ext cx="6400800" cy="79375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1" name="Freeform 2"/>
          <p:cNvSpPr>
            <a:spLocks/>
          </p:cNvSpPr>
          <p:nvPr userDrawn="1"/>
        </p:nvSpPr>
        <p:spPr bwMode="auto">
          <a:xfrm>
            <a:off x="0" y="0"/>
            <a:ext cx="9144000" cy="6629400"/>
          </a:xfrm>
          <a:custGeom>
            <a:avLst/>
            <a:gdLst>
              <a:gd name="T0" fmla="*/ 0 w 5760"/>
              <a:gd name="T1" fmla="*/ 2147483647 h 4176"/>
              <a:gd name="T2" fmla="*/ 0 w 5760"/>
              <a:gd name="T3" fmla="*/ 0 h 4176"/>
              <a:gd name="T4" fmla="*/ 2147483647 w 5760"/>
              <a:gd name="T5" fmla="*/ 0 h 4176"/>
              <a:gd name="T6" fmla="*/ 2147483647 w 5760"/>
              <a:gd name="T7" fmla="*/ 483870000 h 4176"/>
              <a:gd name="T8" fmla="*/ 483870000 w 5760"/>
              <a:gd name="T9" fmla="*/ 483870000 h 4176"/>
              <a:gd name="T10" fmla="*/ 483870000 w 5760"/>
              <a:gd name="T11" fmla="*/ 2147483647 h 4176"/>
              <a:gd name="T12" fmla="*/ 0 w 5760"/>
              <a:gd name="T13" fmla="*/ 2147483647 h 417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5760" h="4176">
                <a:moveTo>
                  <a:pt x="0" y="4176"/>
                </a:moveTo>
                <a:lnTo>
                  <a:pt x="0" y="0"/>
                </a:lnTo>
                <a:lnTo>
                  <a:pt x="5760" y="0"/>
                </a:lnTo>
                <a:lnTo>
                  <a:pt x="5760" y="192"/>
                </a:lnTo>
                <a:lnTo>
                  <a:pt x="192" y="192"/>
                </a:lnTo>
                <a:lnTo>
                  <a:pt x="192" y="4176"/>
                </a:lnTo>
                <a:lnTo>
                  <a:pt x="0" y="4176"/>
                </a:lnTo>
                <a:close/>
              </a:path>
            </a:pathLst>
          </a:custGeom>
          <a:gradFill rotWithShape="1">
            <a:gsLst>
              <a:gs pos="0">
                <a:srgbClr val="FFCC00"/>
              </a:gs>
              <a:gs pos="100000">
                <a:srgbClr val="FFFFFF">
                  <a:alpha val="39998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Rectangle 3"/>
          <p:cNvSpPr>
            <a:spLocks noChangeArrowheads="1"/>
          </p:cNvSpPr>
          <p:nvPr userDrawn="1"/>
        </p:nvSpPr>
        <p:spPr bwMode="auto">
          <a:xfrm>
            <a:off x="0" y="6477000"/>
            <a:ext cx="9144000" cy="381000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3" name="Picture 10" descr="Leading_the_Way_in_Electricity_reverse_green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0" y="0"/>
            <a:ext cx="2571750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 Box 11"/>
          <p:cNvSpPr txBox="1">
            <a:spLocks noChangeArrowheads="1"/>
          </p:cNvSpPr>
          <p:nvPr userDrawn="1"/>
        </p:nvSpPr>
        <p:spPr bwMode="auto">
          <a:xfrm>
            <a:off x="6459538" y="6524625"/>
            <a:ext cx="25685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>
              <a:defRPr/>
            </a:pPr>
            <a:r>
              <a:rPr lang="en-US" sz="1200" i="1" smtClean="0">
                <a:solidFill>
                  <a:srgbClr val="777777"/>
                </a:solidFill>
                <a:latin typeface="Times New Roman" pitchFamily="18" charset="0"/>
              </a:rPr>
              <a:t>SOUTHERN CALIFORNIA EDISON®</a:t>
            </a:r>
          </a:p>
        </p:txBody>
      </p:sp>
      <p:sp>
        <p:nvSpPr>
          <p:cNvPr id="15" name="Text Box 12"/>
          <p:cNvSpPr txBox="1">
            <a:spLocks noChangeArrowheads="1"/>
          </p:cNvSpPr>
          <p:nvPr userDrawn="1"/>
        </p:nvSpPr>
        <p:spPr bwMode="auto">
          <a:xfrm>
            <a:off x="8823325" y="25400"/>
            <a:ext cx="276225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en-US" sz="500" smtClean="0">
                <a:solidFill>
                  <a:schemeClr val="bg1"/>
                </a:solidFill>
                <a:latin typeface="Times New Roman" pitchFamily="18" charset="0"/>
              </a:rPr>
              <a:t>SM</a:t>
            </a:r>
          </a:p>
        </p:txBody>
      </p:sp>
      <p:pic>
        <p:nvPicPr>
          <p:cNvPr id="16" name="Picture 13" descr="hpc_sce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2700" y="1041400"/>
            <a:ext cx="40386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 Box 44"/>
          <p:cNvSpPr txBox="1">
            <a:spLocks noChangeArrowheads="1"/>
          </p:cNvSpPr>
          <p:nvPr userDrawn="1"/>
        </p:nvSpPr>
        <p:spPr bwMode="auto">
          <a:xfrm>
            <a:off x="76200" y="6540500"/>
            <a:ext cx="15376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en-US" sz="1200" b="1" i="1" dirty="0" smtClean="0">
                <a:solidFill>
                  <a:srgbClr val="7F7F7F"/>
                </a:solidFill>
                <a:latin typeface="Tahoma" pitchFamily="34" charset="0"/>
              </a:rPr>
              <a:t>Regulatory Policy</a:t>
            </a:r>
          </a:p>
        </p:txBody>
      </p:sp>
    </p:spTree>
    <p:extLst>
      <p:ext uri="{BB962C8B-B14F-4D97-AF65-F5344CB8AC3E}">
        <p14:creationId xmlns:p14="http://schemas.microsoft.com/office/powerpoint/2010/main" val="4123125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0838"/>
            <a:ext cx="8229600" cy="723900"/>
          </a:xfrm>
        </p:spPr>
        <p:txBody>
          <a:bodyPr/>
          <a:lstStyle>
            <a:lvl1pPr>
              <a:defRPr>
                <a:solidFill>
                  <a:srgbClr val="006A53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573088" indent="-230188">
              <a:defRPr/>
            </a:lvl2pPr>
            <a:lvl3pPr marL="914400" indent="-174625">
              <a:defRPr/>
            </a:lvl3pPr>
            <a:lvl4pPr marL="1255713" indent="-168275">
              <a:buFont typeface="Tahoma" panose="020B0604030504040204" pitchFamily="34" charset="0"/>
              <a:buChar char="»"/>
              <a:defRPr sz="1600"/>
            </a:lvl4pPr>
            <a:lvl5pPr marL="1546225" indent="-168275">
              <a:buFont typeface="Tahoma" panose="020B0604030504040204" pitchFamily="34" charset="0"/>
              <a:buChar char="–"/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505200" y="6529388"/>
            <a:ext cx="2133600" cy="2984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7A61EE-7B57-426F-803A-828428028A1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077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toryline, Title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304800"/>
            <a:ext cx="8464550" cy="685800"/>
          </a:xfrm>
        </p:spPr>
        <p:txBody>
          <a:bodyPr anchor="b" anchorCtr="0"/>
          <a:lstStyle>
            <a:lvl1pPr>
              <a:defRPr sz="2000"/>
            </a:lvl1pPr>
          </a:lstStyle>
          <a:p>
            <a:r>
              <a:rPr lang="en-US" dirty="0" smtClean="0"/>
              <a:t>Click to edit storyline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464550" cy="4561114"/>
          </a:xfrm>
        </p:spPr>
        <p:txBody>
          <a:bodyPr/>
          <a:lstStyle>
            <a:lvl1pPr marL="231775" indent="-231775">
              <a:defRPr sz="2400"/>
            </a:lvl1pPr>
            <a:lvl2pPr marL="631825" indent="-290513">
              <a:defRPr sz="2000"/>
            </a:lvl2pPr>
            <a:lvl3pPr marL="914400" indent="-173038" defTabSz="973138">
              <a:defRPr sz="1800"/>
            </a:lvl3pPr>
            <a:lvl4pPr marL="1255713" indent="-168275">
              <a:buFont typeface="Tahoma" panose="020B0604030504040204" pitchFamily="34" charset="0"/>
              <a:buChar char="»"/>
              <a:defRPr sz="1600"/>
            </a:lvl4pPr>
            <a:lvl5pPr marL="1546225" indent="-168275">
              <a:buFont typeface="Tahoma" panose="020B0604030504040204" pitchFamily="34" charset="0"/>
              <a:buChar char="–"/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505200" y="6529388"/>
            <a:ext cx="2133600" cy="2984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9ED19E-68C0-421B-B906-610311E79C5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457200" y="990600"/>
            <a:ext cx="8458200" cy="0"/>
          </a:xfrm>
          <a:prstGeom prst="line">
            <a:avLst/>
          </a:prstGeom>
          <a:ln w="57150">
            <a:solidFill>
              <a:srgbClr val="006A5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457200" y="1081995"/>
            <a:ext cx="8464550" cy="587148"/>
          </a:xfrm>
        </p:spPr>
        <p:txBody>
          <a:bodyPr/>
          <a:lstStyle>
            <a:lvl1pPr marL="0" indent="0">
              <a:buNone/>
              <a:defRPr sz="2400" b="1">
                <a:solidFill>
                  <a:srgbClr val="006A53"/>
                </a:solidFill>
              </a:defRPr>
            </a:lvl1pPr>
          </a:lstStyle>
          <a:p>
            <a:pPr lvl="0"/>
            <a:r>
              <a:rPr lang="en-US" dirty="0" smtClean="0"/>
              <a:t>Click to edit Master title styles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8184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0838"/>
            <a:ext cx="8229600" cy="723900"/>
          </a:xfrm>
        </p:spPr>
        <p:txBody>
          <a:bodyPr/>
          <a:lstStyle>
            <a:lvl1pPr>
              <a:defRPr>
                <a:solidFill>
                  <a:srgbClr val="006A53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505200" y="6529388"/>
            <a:ext cx="2133600" cy="2984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F7B7EA-0F2F-45C9-8C12-18FEBB02034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63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49250"/>
            <a:ext cx="8229600" cy="725488"/>
          </a:xfrm>
        </p:spPr>
        <p:txBody>
          <a:bodyPr/>
          <a:lstStyle>
            <a:lvl1pPr>
              <a:defRPr>
                <a:solidFill>
                  <a:srgbClr val="006A53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53685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09560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353685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09560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3505200" y="6529388"/>
            <a:ext cx="2133600" cy="2984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98BE0E-CCFA-4B81-B8D1-C66E1E8DA6D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841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0838"/>
            <a:ext cx="8464550" cy="723900"/>
          </a:xfrm>
        </p:spPr>
        <p:txBody>
          <a:bodyPr/>
          <a:lstStyle>
            <a:lvl1pPr>
              <a:defRPr>
                <a:solidFill>
                  <a:srgbClr val="006A53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505200" y="6529388"/>
            <a:ext cx="2133600" cy="2984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2DDBBF-B138-4738-9401-F51D3915A84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91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505200" y="6529388"/>
            <a:ext cx="2133600" cy="2984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D246F7-4E3F-4FAD-AA80-D8C558826BB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272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rgbClr val="006A53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505200" y="6529388"/>
            <a:ext cx="2133600" cy="2984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5DB1A5-5A21-44DE-B41A-B8D94BD4094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8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rgbClr val="006A53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505200" y="6529388"/>
            <a:ext cx="2133600" cy="2984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DCE335-26D9-4235-9EE2-95B5A2326CE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258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Freeform 45"/>
          <p:cNvSpPr>
            <a:spLocks/>
          </p:cNvSpPr>
          <p:nvPr/>
        </p:nvSpPr>
        <p:spPr bwMode="auto">
          <a:xfrm>
            <a:off x="0" y="0"/>
            <a:ext cx="9144000" cy="6629400"/>
          </a:xfrm>
          <a:custGeom>
            <a:avLst/>
            <a:gdLst>
              <a:gd name="T0" fmla="*/ 0 w 5760"/>
              <a:gd name="T1" fmla="*/ 2147483647 h 4176"/>
              <a:gd name="T2" fmla="*/ 0 w 5760"/>
              <a:gd name="T3" fmla="*/ 0 h 4176"/>
              <a:gd name="T4" fmla="*/ 2147483647 w 5760"/>
              <a:gd name="T5" fmla="*/ 0 h 4176"/>
              <a:gd name="T6" fmla="*/ 2147483647 w 5760"/>
              <a:gd name="T7" fmla="*/ 483870000 h 4176"/>
              <a:gd name="T8" fmla="*/ 483870000 w 5760"/>
              <a:gd name="T9" fmla="*/ 483870000 h 4176"/>
              <a:gd name="T10" fmla="*/ 483870000 w 5760"/>
              <a:gd name="T11" fmla="*/ 2147483647 h 4176"/>
              <a:gd name="T12" fmla="*/ 0 w 5760"/>
              <a:gd name="T13" fmla="*/ 2147483647 h 417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5760" h="4176">
                <a:moveTo>
                  <a:pt x="0" y="4176"/>
                </a:moveTo>
                <a:lnTo>
                  <a:pt x="0" y="0"/>
                </a:lnTo>
                <a:lnTo>
                  <a:pt x="5760" y="0"/>
                </a:lnTo>
                <a:lnTo>
                  <a:pt x="5760" y="192"/>
                </a:lnTo>
                <a:lnTo>
                  <a:pt x="192" y="192"/>
                </a:lnTo>
                <a:lnTo>
                  <a:pt x="192" y="4176"/>
                </a:lnTo>
                <a:lnTo>
                  <a:pt x="0" y="4176"/>
                </a:lnTo>
                <a:close/>
              </a:path>
            </a:pathLst>
          </a:custGeom>
          <a:gradFill rotWithShape="1">
            <a:gsLst>
              <a:gs pos="0">
                <a:srgbClr val="FFCC00"/>
              </a:gs>
              <a:gs pos="100000">
                <a:srgbClr val="FFFFFF">
                  <a:alpha val="39998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" name="Rectangle 49"/>
          <p:cNvSpPr>
            <a:spLocks noChangeArrowheads="1"/>
          </p:cNvSpPr>
          <p:nvPr/>
        </p:nvSpPr>
        <p:spPr bwMode="auto">
          <a:xfrm>
            <a:off x="0" y="6477000"/>
            <a:ext cx="9144000" cy="381000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49250"/>
            <a:ext cx="8229600" cy="71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229600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31" name="Text Box 44"/>
          <p:cNvSpPr txBox="1">
            <a:spLocks noChangeArrowheads="1"/>
          </p:cNvSpPr>
          <p:nvPr/>
        </p:nvSpPr>
        <p:spPr bwMode="auto">
          <a:xfrm>
            <a:off x="76200" y="6540500"/>
            <a:ext cx="114935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en-US" sz="1200" b="1" i="1" dirty="0" smtClean="0">
                <a:solidFill>
                  <a:srgbClr val="7F7F7F"/>
                </a:solidFill>
                <a:latin typeface="Tahoma" pitchFamily="34" charset="0"/>
              </a:rPr>
              <a:t>Group Name</a:t>
            </a:r>
          </a:p>
        </p:txBody>
      </p:sp>
      <p:pic>
        <p:nvPicPr>
          <p:cNvPr id="1032" name="Picture 47" descr="Leading_the_Way_in_Electricity_reverse_green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0" y="0"/>
            <a:ext cx="2571750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3" name="Text Box 48"/>
          <p:cNvSpPr txBox="1">
            <a:spLocks noChangeArrowheads="1"/>
          </p:cNvSpPr>
          <p:nvPr/>
        </p:nvSpPr>
        <p:spPr bwMode="auto">
          <a:xfrm>
            <a:off x="6629400" y="6540500"/>
            <a:ext cx="2473325" cy="27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en-US" sz="1200" i="1" smtClean="0">
                <a:solidFill>
                  <a:srgbClr val="777777"/>
                </a:solidFill>
                <a:latin typeface="Times New Roman" pitchFamily="18" charset="0"/>
              </a:rPr>
              <a:t>SOUTHERN CALIFORNIA EDISON</a:t>
            </a:r>
          </a:p>
        </p:txBody>
      </p:sp>
      <p:sp>
        <p:nvSpPr>
          <p:cNvPr id="1034" name="Text Box 50"/>
          <p:cNvSpPr txBox="1">
            <a:spLocks noChangeArrowheads="1"/>
          </p:cNvSpPr>
          <p:nvPr/>
        </p:nvSpPr>
        <p:spPr bwMode="auto">
          <a:xfrm>
            <a:off x="8823325" y="25400"/>
            <a:ext cx="276225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en-US" sz="500" smtClean="0">
                <a:solidFill>
                  <a:schemeClr val="bg1"/>
                </a:solidFill>
                <a:latin typeface="Times New Roman" pitchFamily="18" charset="0"/>
              </a:rPr>
              <a:t>SM</a:t>
            </a:r>
          </a:p>
        </p:txBody>
      </p:sp>
      <p:sp>
        <p:nvSpPr>
          <p:cNvPr id="11" name="Freeform 45"/>
          <p:cNvSpPr>
            <a:spLocks/>
          </p:cNvSpPr>
          <p:nvPr/>
        </p:nvSpPr>
        <p:spPr bwMode="auto">
          <a:xfrm>
            <a:off x="0" y="0"/>
            <a:ext cx="9144000" cy="6629400"/>
          </a:xfrm>
          <a:custGeom>
            <a:avLst/>
            <a:gdLst>
              <a:gd name="T0" fmla="*/ 0 w 5760"/>
              <a:gd name="T1" fmla="*/ 2147483647 h 4176"/>
              <a:gd name="T2" fmla="*/ 0 w 5760"/>
              <a:gd name="T3" fmla="*/ 0 h 4176"/>
              <a:gd name="T4" fmla="*/ 2147483647 w 5760"/>
              <a:gd name="T5" fmla="*/ 0 h 4176"/>
              <a:gd name="T6" fmla="*/ 2147483647 w 5760"/>
              <a:gd name="T7" fmla="*/ 483870000 h 4176"/>
              <a:gd name="T8" fmla="*/ 483870000 w 5760"/>
              <a:gd name="T9" fmla="*/ 483870000 h 4176"/>
              <a:gd name="T10" fmla="*/ 483870000 w 5760"/>
              <a:gd name="T11" fmla="*/ 2147483647 h 4176"/>
              <a:gd name="T12" fmla="*/ 0 w 5760"/>
              <a:gd name="T13" fmla="*/ 2147483647 h 417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5760" h="4176">
                <a:moveTo>
                  <a:pt x="0" y="4176"/>
                </a:moveTo>
                <a:lnTo>
                  <a:pt x="0" y="0"/>
                </a:lnTo>
                <a:lnTo>
                  <a:pt x="5760" y="0"/>
                </a:lnTo>
                <a:lnTo>
                  <a:pt x="5760" y="192"/>
                </a:lnTo>
                <a:lnTo>
                  <a:pt x="192" y="192"/>
                </a:lnTo>
                <a:lnTo>
                  <a:pt x="192" y="4176"/>
                </a:lnTo>
                <a:lnTo>
                  <a:pt x="0" y="4176"/>
                </a:lnTo>
                <a:close/>
              </a:path>
            </a:pathLst>
          </a:custGeom>
          <a:gradFill rotWithShape="1">
            <a:gsLst>
              <a:gs pos="0">
                <a:srgbClr val="FFCC00"/>
              </a:gs>
              <a:gs pos="100000">
                <a:srgbClr val="FFFFFF">
                  <a:alpha val="39998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Rectangle 49"/>
          <p:cNvSpPr>
            <a:spLocks noChangeArrowheads="1"/>
          </p:cNvSpPr>
          <p:nvPr/>
        </p:nvSpPr>
        <p:spPr bwMode="auto">
          <a:xfrm>
            <a:off x="0" y="6477000"/>
            <a:ext cx="9144000" cy="381000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Text Box 44"/>
          <p:cNvSpPr txBox="1">
            <a:spLocks noChangeArrowheads="1"/>
          </p:cNvSpPr>
          <p:nvPr/>
        </p:nvSpPr>
        <p:spPr bwMode="auto">
          <a:xfrm>
            <a:off x="76200" y="6540500"/>
            <a:ext cx="15376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en-US" sz="1200" b="1" i="1" dirty="0" smtClean="0">
                <a:solidFill>
                  <a:srgbClr val="7F7F7F"/>
                </a:solidFill>
                <a:latin typeface="Tahoma" pitchFamily="34" charset="0"/>
              </a:rPr>
              <a:t>Regulatory Policy</a:t>
            </a:r>
          </a:p>
        </p:txBody>
      </p:sp>
      <p:pic>
        <p:nvPicPr>
          <p:cNvPr id="14" name="Picture 47" descr="Leading_the_Way_in_Electricity_reverse_green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0" y="0"/>
            <a:ext cx="2571750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 Box 48"/>
          <p:cNvSpPr txBox="1">
            <a:spLocks noChangeArrowheads="1"/>
          </p:cNvSpPr>
          <p:nvPr/>
        </p:nvSpPr>
        <p:spPr bwMode="auto">
          <a:xfrm>
            <a:off x="6629400" y="6540500"/>
            <a:ext cx="2473325" cy="27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en-US" sz="1200" i="1" smtClean="0">
                <a:solidFill>
                  <a:srgbClr val="777777"/>
                </a:solidFill>
                <a:latin typeface="Times New Roman" pitchFamily="18" charset="0"/>
              </a:rPr>
              <a:t>SOUTHERN CALIFORNIA EDISON</a:t>
            </a:r>
          </a:p>
        </p:txBody>
      </p:sp>
      <p:sp>
        <p:nvSpPr>
          <p:cNvPr id="16" name="Text Box 50"/>
          <p:cNvSpPr txBox="1">
            <a:spLocks noChangeArrowheads="1"/>
          </p:cNvSpPr>
          <p:nvPr/>
        </p:nvSpPr>
        <p:spPr bwMode="auto">
          <a:xfrm>
            <a:off x="8823325" y="25400"/>
            <a:ext cx="276225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en-US" sz="500" smtClean="0">
                <a:solidFill>
                  <a:schemeClr val="bg1"/>
                </a:solidFill>
                <a:latin typeface="Times New Roman" pitchFamily="18" charset="0"/>
              </a:rPr>
              <a:t>SM</a:t>
            </a:r>
          </a:p>
        </p:txBody>
      </p:sp>
      <p:sp>
        <p:nvSpPr>
          <p:cNvPr id="1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3505200" y="6477000"/>
            <a:ext cx="2133600" cy="381000"/>
          </a:xfrm>
          <a:prstGeom prst="rect">
            <a:avLst/>
          </a:prstGeom>
          <a:ln/>
        </p:spPr>
        <p:txBody>
          <a:bodyPr anchor="ctr" anchorCtr="0"/>
          <a:lstStyle>
            <a:lvl1pPr algn="ctr">
              <a:defRPr sz="1200" b="1"/>
            </a:lvl1pPr>
          </a:lstStyle>
          <a:p>
            <a:pPr>
              <a:defRPr/>
            </a:pPr>
            <a:fld id="{347A61EE-7B57-426F-803A-828428028A1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3" r:id="rId1"/>
    <p:sldLayoutId id="2147483804" r:id="rId2"/>
    <p:sldLayoutId id="2147483817" r:id="rId3"/>
    <p:sldLayoutId id="2147483806" r:id="rId4"/>
    <p:sldLayoutId id="2147483807" r:id="rId5"/>
    <p:sldLayoutId id="2147483808" r:id="rId6"/>
    <p:sldLayoutId id="2147483809" r:id="rId7"/>
    <p:sldLayoutId id="2147483810" r:id="rId8"/>
    <p:sldLayoutId id="2147483811" r:id="rId9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6A53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ahoma" pitchFamily="34" charset="0"/>
        </a:defRPr>
      </a:lvl9pPr>
    </p:titleStyle>
    <p:bodyStyle>
      <a:lvl1pPr marL="231775" indent="-231775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73088" indent="-230188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914400" indent="-174625" algn="l" rtl="0" eaLnBrk="1" fontAlgn="base" hangingPunct="1">
        <a:spcBef>
          <a:spcPct val="20000"/>
        </a:spcBef>
        <a:spcAft>
          <a:spcPct val="0"/>
        </a:spcAft>
        <a:buChar char="•"/>
        <a:defRPr sz="1800">
          <a:solidFill>
            <a:schemeClr val="tx1"/>
          </a:solidFill>
          <a:latin typeface="+mn-lt"/>
        </a:defRPr>
      </a:lvl3pPr>
      <a:lvl4pPr marL="1255713" indent="-168275" algn="l" rtl="0" eaLnBrk="1" fontAlgn="base" hangingPunct="1">
        <a:spcBef>
          <a:spcPct val="20000"/>
        </a:spcBef>
        <a:spcAft>
          <a:spcPct val="0"/>
        </a:spcAft>
        <a:buFont typeface="Tahoma" panose="020B0604030504040204" pitchFamily="34" charset="0"/>
        <a:buChar char="»"/>
        <a:defRPr sz="1600">
          <a:solidFill>
            <a:schemeClr val="tx1"/>
          </a:solidFill>
          <a:latin typeface="+mn-lt"/>
        </a:defRPr>
      </a:lvl4pPr>
      <a:lvl5pPr marL="1546225" indent="-168275" algn="l" rtl="0" eaLnBrk="1" fontAlgn="base" hangingPunct="1">
        <a:spcBef>
          <a:spcPct val="20000"/>
        </a:spcBef>
        <a:spcAft>
          <a:spcPct val="0"/>
        </a:spcAft>
        <a:buFont typeface="Tahoma" panose="020B0604030504040204" pitchFamily="34" charset="0"/>
        <a:buChar char="–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47700" y="2800668"/>
            <a:ext cx="8077200" cy="1878012"/>
          </a:xfrm>
        </p:spPr>
        <p:txBody>
          <a:bodyPr/>
          <a:lstStyle/>
          <a:p>
            <a:r>
              <a:rPr lang="en-US" altLang="en-US" dirty="0" smtClean="0"/>
              <a:t>SCE Discussion on the Relationship Between NQC and EFC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85900" y="5009198"/>
            <a:ext cx="6400800" cy="1025842"/>
          </a:xfrm>
        </p:spPr>
        <p:txBody>
          <a:bodyPr/>
          <a:lstStyle/>
          <a:p>
            <a:r>
              <a:rPr lang="en-US" altLang="en-US" b="1" dirty="0" smtClean="0"/>
              <a:t>February 9, 2015</a:t>
            </a:r>
          </a:p>
        </p:txBody>
      </p:sp>
    </p:spTree>
    <p:extLst>
      <p:ext uri="{BB962C8B-B14F-4D97-AF65-F5344CB8AC3E}">
        <p14:creationId xmlns:p14="http://schemas.microsoft.com/office/powerpoint/2010/main" val="190179599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By Current Design, Effective Flexible Capacity (EFC) is Dependent on Net Qualifying Capacity (NQC)</a:t>
            </a:r>
            <a:endParaRPr lang="en-US" altLang="en-US" dirty="0" smtClean="0"/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464550" cy="533400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dirty="0" smtClean="0"/>
              <a:t>D.14-06-050</a:t>
            </a:r>
          </a:p>
          <a:p>
            <a:pPr lvl="1">
              <a:spcBef>
                <a:spcPts val="600"/>
              </a:spcBef>
            </a:pPr>
            <a:r>
              <a:rPr lang="en-US" sz="1800" dirty="0"/>
              <a:t>Storage and DR resources shall receive an EFC in accordance with the bundling principle, which holds that </a:t>
            </a:r>
            <a:r>
              <a:rPr lang="en-US" sz="1800" u="sng" dirty="0"/>
              <a:t>all Flexible RA resources must also qualify as System RA resources</a:t>
            </a:r>
            <a:r>
              <a:rPr lang="en-US" sz="1800" dirty="0"/>
              <a:t>.  In other words, storage and DR facilities wishing to qualify for Flexible RA must also be qualified for System RA, and must receive QC values as described previously.  Additionally, </a:t>
            </a:r>
            <a:r>
              <a:rPr lang="en-US" sz="1800" dirty="0" err="1"/>
              <a:t>Pmax</a:t>
            </a:r>
            <a:r>
              <a:rPr lang="en-US" sz="1800" baseline="-25000" dirty="0" err="1"/>
              <a:t>RA</a:t>
            </a:r>
            <a:r>
              <a:rPr lang="en-US" sz="1800" dirty="0"/>
              <a:t> values for Flexible RA shall be identical to those utilized in determining the resource’s System RA credit, and set according to the rules previously described</a:t>
            </a:r>
            <a:r>
              <a:rPr lang="en-US" sz="1800" dirty="0" smtClean="0"/>
              <a:t>.</a:t>
            </a:r>
          </a:p>
          <a:p>
            <a:pPr lvl="1">
              <a:spcBef>
                <a:spcPts val="600"/>
              </a:spcBef>
            </a:pPr>
            <a:r>
              <a:rPr lang="en-US" sz="1800" dirty="0" err="1"/>
              <a:t>Dispatchable</a:t>
            </a:r>
            <a:r>
              <a:rPr lang="en-US" sz="1800" dirty="0"/>
              <a:t> storage shall receive a QC in the same manner as other </a:t>
            </a:r>
            <a:r>
              <a:rPr lang="en-US" sz="1800" dirty="0" err="1"/>
              <a:t>dispatchable</a:t>
            </a:r>
            <a:r>
              <a:rPr lang="en-US" sz="1800" dirty="0"/>
              <a:t> resources, including testing and verification in CAISO operations. </a:t>
            </a:r>
            <a:r>
              <a:rPr lang="en-US" sz="1800" u="sng" dirty="0"/>
              <a:t>Because all RA resources must be able to operate for four or more consecutive hours</a:t>
            </a:r>
            <a:r>
              <a:rPr lang="en-US" sz="1800" dirty="0"/>
              <a:t>, the storage operator must submit to the CAISO an output level (in MW) at which the resource is capable of discharging for four or more uninterrupted hours; this is defined to be its </a:t>
            </a:r>
            <a:r>
              <a:rPr lang="en-US" sz="1800" dirty="0" err="1"/>
              <a:t>Pmax</a:t>
            </a:r>
            <a:r>
              <a:rPr lang="en-US" sz="1800" baseline="-25000" dirty="0" err="1"/>
              <a:t>RA</a:t>
            </a:r>
            <a:r>
              <a:rPr lang="en-US" sz="1800" dirty="0"/>
              <a:t>, the maximum output that can be considered for RA calculations. 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9ED19E-68C0-421B-B906-610311E79C53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771366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By Current Design, Effective Flexible Capacity (EFC) is Dependent on Net Qualifying Capacity (NQC)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568CBB-B3CD-47B6-BB19-D1F03D399A02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03020"/>
            <a:ext cx="8464550" cy="509778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dirty="0"/>
              <a:t>All categories of resources describe the EFC as it relates to the </a:t>
            </a:r>
            <a:r>
              <a:rPr lang="en-US" dirty="0" smtClean="0"/>
              <a:t>NQC with one exception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Appendix B as adopted in D.14-06-050  describes the calculation of Effective Flexible Capacity (EFC)</a:t>
            </a:r>
          </a:p>
          <a:p>
            <a:pPr lvl="1"/>
            <a:r>
              <a:rPr lang="en-US" sz="1400" dirty="0"/>
              <a:t>For storage and DR resources with positive generation only </a:t>
            </a:r>
            <a:r>
              <a:rPr lang="en-US" sz="1400" dirty="0" smtClean="0"/>
              <a:t>and </a:t>
            </a:r>
            <a:r>
              <a:rPr lang="en-US" sz="1400" dirty="0"/>
              <a:t>start-up time </a:t>
            </a:r>
            <a:r>
              <a:rPr lang="en-US" sz="1400" dirty="0" smtClean="0"/>
              <a:t>&lt; </a:t>
            </a:r>
            <a:r>
              <a:rPr lang="en-US" sz="1400" dirty="0"/>
              <a:t>90 minutes:</a:t>
            </a:r>
          </a:p>
          <a:p>
            <a:pPr lvl="2"/>
            <a:r>
              <a:rPr lang="en-US" sz="1400" dirty="0"/>
              <a:t>EFC = </a:t>
            </a:r>
            <a:r>
              <a:rPr lang="en-US" sz="1400" b="1" dirty="0">
                <a:solidFill>
                  <a:srgbClr val="FF0000"/>
                </a:solidFill>
              </a:rPr>
              <a:t>Minimum of (NQC) </a:t>
            </a:r>
            <a:r>
              <a:rPr lang="en-US" sz="1400" dirty="0"/>
              <a:t>and (</a:t>
            </a:r>
            <a:r>
              <a:rPr lang="en-US" sz="1400" dirty="0" err="1"/>
              <a:t>Pmin</a:t>
            </a:r>
            <a:r>
              <a:rPr lang="en-US" sz="1400" baseline="-25000" dirty="0" err="1"/>
              <a:t>RA</a:t>
            </a:r>
            <a:r>
              <a:rPr lang="en-US" sz="1400" dirty="0"/>
              <a:t> + (180 minutes – Start-up Time) * </a:t>
            </a:r>
            <a:r>
              <a:rPr lang="en-US" sz="1400" dirty="0" err="1"/>
              <a:t>ARR</a:t>
            </a:r>
            <a:r>
              <a:rPr lang="en-US" sz="1400" baseline="-25000" dirty="0" err="1"/>
              <a:t>pos</a:t>
            </a:r>
            <a:r>
              <a:rPr lang="en-US" sz="1400" dirty="0"/>
              <a:t>)</a:t>
            </a:r>
          </a:p>
          <a:p>
            <a:pPr lvl="1"/>
            <a:r>
              <a:rPr lang="en-US" sz="1400" dirty="0"/>
              <a:t>For storage and DR facilities with positive generation only </a:t>
            </a:r>
            <a:r>
              <a:rPr lang="en-US" sz="1400" dirty="0" smtClean="0"/>
              <a:t>and </a:t>
            </a:r>
            <a:r>
              <a:rPr lang="en-US" sz="1400" dirty="0"/>
              <a:t>start-up time </a:t>
            </a:r>
            <a:r>
              <a:rPr lang="en-US" sz="1400" dirty="0" smtClean="0"/>
              <a:t>&gt; </a:t>
            </a:r>
            <a:r>
              <a:rPr lang="en-US" sz="1400" dirty="0"/>
              <a:t>90 minutes:</a:t>
            </a:r>
          </a:p>
          <a:p>
            <a:pPr lvl="2"/>
            <a:r>
              <a:rPr lang="en-US" sz="1400" dirty="0"/>
              <a:t>EFC = </a:t>
            </a:r>
            <a:r>
              <a:rPr lang="en-US" sz="1400" b="1" dirty="0">
                <a:solidFill>
                  <a:srgbClr val="FF0000"/>
                </a:solidFill>
              </a:rPr>
              <a:t>Minimum of (NQC – </a:t>
            </a:r>
            <a:r>
              <a:rPr lang="en-US" sz="1400" b="1" dirty="0" err="1">
                <a:solidFill>
                  <a:srgbClr val="FF0000"/>
                </a:solidFill>
              </a:rPr>
              <a:t>Pmin</a:t>
            </a:r>
            <a:r>
              <a:rPr lang="en-US" sz="1400" b="1" baseline="-25000" dirty="0" err="1">
                <a:solidFill>
                  <a:srgbClr val="FF0000"/>
                </a:solidFill>
              </a:rPr>
              <a:t>RA</a:t>
            </a:r>
            <a:r>
              <a:rPr lang="en-US" sz="1400" b="1" dirty="0">
                <a:solidFill>
                  <a:srgbClr val="FF0000"/>
                </a:solidFill>
              </a:rPr>
              <a:t>) </a:t>
            </a:r>
            <a:r>
              <a:rPr lang="en-US" sz="1400" dirty="0"/>
              <a:t>and (180 minutes * </a:t>
            </a:r>
            <a:r>
              <a:rPr lang="en-US" sz="1400" dirty="0" err="1"/>
              <a:t>ARR</a:t>
            </a:r>
            <a:r>
              <a:rPr lang="en-US" sz="1400" baseline="-25000" dirty="0" err="1"/>
              <a:t>pos</a:t>
            </a:r>
            <a:r>
              <a:rPr lang="en-US" sz="1400" dirty="0"/>
              <a:t>)</a:t>
            </a:r>
          </a:p>
          <a:p>
            <a:pPr lvl="1"/>
            <a:r>
              <a:rPr lang="en-US" sz="1400" dirty="0"/>
              <a:t>For storage or DR resources with negative generation </a:t>
            </a:r>
            <a:r>
              <a:rPr lang="en-US" sz="1400" dirty="0" smtClean="0"/>
              <a:t>only:</a:t>
            </a:r>
            <a:endParaRPr lang="en-US" sz="1400" dirty="0"/>
          </a:p>
          <a:p>
            <a:pPr lvl="2"/>
            <a:r>
              <a:rPr lang="en-US" sz="1400" dirty="0"/>
              <a:t>EFC = Minimum of (</a:t>
            </a:r>
            <a:r>
              <a:rPr lang="en-US" sz="1400" dirty="0" err="1"/>
              <a:t>Pdemand</a:t>
            </a:r>
            <a:r>
              <a:rPr lang="en-US" sz="1400" baseline="-25000" dirty="0" err="1"/>
              <a:t>min</a:t>
            </a:r>
            <a:r>
              <a:rPr lang="en-US" sz="1400" dirty="0"/>
              <a:t> – </a:t>
            </a:r>
            <a:r>
              <a:rPr lang="en-US" sz="1400" dirty="0" err="1"/>
              <a:t>Pmin</a:t>
            </a:r>
            <a:r>
              <a:rPr lang="en-US" sz="1400" baseline="-25000" dirty="0" err="1"/>
              <a:t>RA</a:t>
            </a:r>
            <a:r>
              <a:rPr lang="en-US" sz="1400" dirty="0"/>
              <a:t>) and (180 minutes * </a:t>
            </a:r>
            <a:r>
              <a:rPr lang="en-US" sz="1400" dirty="0" err="1"/>
              <a:t>ARR</a:t>
            </a:r>
            <a:r>
              <a:rPr lang="en-US" sz="1400" baseline="-25000" dirty="0" err="1"/>
              <a:t>neg</a:t>
            </a:r>
            <a:r>
              <a:rPr lang="en-US" sz="1400" dirty="0" smtClean="0"/>
              <a:t>), plus </a:t>
            </a:r>
            <a:r>
              <a:rPr lang="en-US" sz="1400" dirty="0"/>
              <a:t>the absolute value of </a:t>
            </a:r>
            <a:r>
              <a:rPr lang="en-US" sz="1400" dirty="0" err="1"/>
              <a:t>Pdemand</a:t>
            </a:r>
            <a:r>
              <a:rPr lang="en-US" sz="1400" baseline="-25000" dirty="0" err="1"/>
              <a:t>min</a:t>
            </a:r>
            <a:r>
              <a:rPr lang="en-US" sz="1400" dirty="0"/>
              <a:t> </a:t>
            </a:r>
            <a:r>
              <a:rPr lang="en-US" sz="1400" dirty="0" err="1"/>
              <a:t>iff</a:t>
            </a:r>
            <a:r>
              <a:rPr lang="en-US" sz="1400" dirty="0"/>
              <a:t> 180 – (</a:t>
            </a:r>
            <a:r>
              <a:rPr lang="en-US" sz="1400" dirty="0" err="1"/>
              <a:t>Pdemand</a:t>
            </a:r>
            <a:r>
              <a:rPr lang="en-US" sz="1400" baseline="-25000" dirty="0" err="1"/>
              <a:t>min</a:t>
            </a:r>
            <a:r>
              <a:rPr lang="en-US" sz="1400" dirty="0"/>
              <a:t> – </a:t>
            </a:r>
            <a:r>
              <a:rPr lang="en-US" sz="1400" dirty="0" err="1"/>
              <a:t>Pmin</a:t>
            </a:r>
            <a:r>
              <a:rPr lang="en-US" sz="1400" baseline="-25000" dirty="0" err="1"/>
              <a:t>RA</a:t>
            </a:r>
            <a:r>
              <a:rPr lang="en-US" sz="1400" dirty="0"/>
              <a:t> )/</a:t>
            </a:r>
            <a:r>
              <a:rPr lang="en-US" sz="1400" dirty="0" err="1"/>
              <a:t>ARR</a:t>
            </a:r>
            <a:r>
              <a:rPr lang="en-US" sz="1400" baseline="-25000" dirty="0" err="1"/>
              <a:t>neg</a:t>
            </a:r>
            <a:r>
              <a:rPr lang="en-US" sz="1400" dirty="0"/>
              <a:t> ≥ </a:t>
            </a:r>
            <a:r>
              <a:rPr lang="en-US" sz="1400" dirty="0" smtClean="0"/>
              <a:t>shut-down </a:t>
            </a:r>
            <a:r>
              <a:rPr lang="en-US" sz="1400" dirty="0"/>
              <a:t>time </a:t>
            </a:r>
            <a:endParaRPr lang="en-US" sz="1400" dirty="0" smtClean="0"/>
          </a:p>
          <a:p>
            <a:pPr lvl="1"/>
            <a:r>
              <a:rPr lang="en-US" sz="1600" dirty="0" smtClean="0"/>
              <a:t>For </a:t>
            </a:r>
            <a:r>
              <a:rPr lang="en-US" sz="1600" dirty="0"/>
              <a:t>storage or DR resources that have both curtail/discharge as well as load increase/charge components (</a:t>
            </a:r>
            <a:r>
              <a:rPr lang="en-US" sz="1600" dirty="0" err="1"/>
              <a:t>Pmin</a:t>
            </a:r>
            <a:r>
              <a:rPr lang="en-US" sz="1600" baseline="-25000" dirty="0" err="1"/>
              <a:t>RA</a:t>
            </a:r>
            <a:r>
              <a:rPr lang="en-US" sz="1600" dirty="0"/>
              <a:t> &lt; 0 and </a:t>
            </a:r>
            <a:r>
              <a:rPr lang="en-US" sz="1600" dirty="0" err="1"/>
              <a:t>Pmax</a:t>
            </a:r>
            <a:r>
              <a:rPr lang="en-US" sz="1600" baseline="-25000" dirty="0" err="1"/>
              <a:t>RA</a:t>
            </a:r>
            <a:r>
              <a:rPr lang="en-US" sz="1600" dirty="0"/>
              <a:t> &gt; 0):</a:t>
            </a:r>
          </a:p>
          <a:p>
            <a:pPr lvl="2"/>
            <a:r>
              <a:rPr lang="en-US" sz="1400" dirty="0"/>
              <a:t>EFC = </a:t>
            </a:r>
            <a:r>
              <a:rPr lang="en-US" sz="1400" b="1" dirty="0">
                <a:solidFill>
                  <a:srgbClr val="FF0000"/>
                </a:solidFill>
              </a:rPr>
              <a:t>Minimum of (NQC) </a:t>
            </a:r>
            <a:r>
              <a:rPr lang="en-US" sz="1400" dirty="0"/>
              <a:t>and (</a:t>
            </a:r>
            <a:r>
              <a:rPr lang="en-US" sz="1400" dirty="0" err="1"/>
              <a:t>Psupply</a:t>
            </a:r>
            <a:r>
              <a:rPr lang="en-US" sz="1400" baseline="-25000" dirty="0" err="1"/>
              <a:t>min</a:t>
            </a:r>
            <a:r>
              <a:rPr lang="en-US" sz="1400" dirty="0"/>
              <a:t> + 90 min * </a:t>
            </a:r>
            <a:r>
              <a:rPr lang="en-US" sz="1400" dirty="0" err="1"/>
              <a:t>ARR</a:t>
            </a:r>
            <a:r>
              <a:rPr lang="en-US" sz="1400" baseline="-25000" dirty="0" err="1"/>
              <a:t>pos</a:t>
            </a:r>
            <a:r>
              <a:rPr lang="en-US" sz="1400" dirty="0"/>
              <a:t>) +</a:t>
            </a:r>
            <a:br>
              <a:rPr lang="en-US" sz="1400" dirty="0"/>
            </a:br>
            <a:r>
              <a:rPr lang="en-US" sz="1400" dirty="0"/>
              <a:t>           Minimum of (– </a:t>
            </a:r>
            <a:r>
              <a:rPr lang="en-US" sz="1400" dirty="0" err="1"/>
              <a:t>Pmin</a:t>
            </a:r>
            <a:r>
              <a:rPr lang="en-US" sz="1400" baseline="-25000" dirty="0" err="1"/>
              <a:t>RA</a:t>
            </a:r>
            <a:r>
              <a:rPr lang="en-US" sz="1400" dirty="0"/>
              <a:t>) and (– </a:t>
            </a:r>
            <a:r>
              <a:rPr lang="en-US" sz="1400" dirty="0" err="1"/>
              <a:t>Pdemand</a:t>
            </a:r>
            <a:r>
              <a:rPr lang="en-US" sz="1400" baseline="-25000" dirty="0" err="1"/>
              <a:t>min</a:t>
            </a:r>
            <a:r>
              <a:rPr lang="en-US" sz="1400" dirty="0"/>
              <a:t> + 90 minutes * </a:t>
            </a:r>
            <a:r>
              <a:rPr lang="en-US" sz="1400" dirty="0" err="1" smtClean="0"/>
              <a:t>ARR</a:t>
            </a:r>
            <a:r>
              <a:rPr lang="en-US" sz="1400" baseline="-25000" dirty="0" err="1" smtClean="0"/>
              <a:t>neg</a:t>
            </a:r>
            <a:r>
              <a:rPr lang="en-US" sz="1400" dirty="0" smtClean="0"/>
              <a:t>)</a:t>
            </a:r>
          </a:p>
          <a:p>
            <a:pPr>
              <a:spcBef>
                <a:spcPts val="600"/>
              </a:spcBef>
            </a:pPr>
            <a:endParaRPr lang="en-US" sz="1600" b="1" dirty="0">
              <a:solidFill>
                <a:srgbClr val="006A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3888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Does EFC Need to be Limited by NQC?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19200"/>
            <a:ext cx="8458200" cy="510540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2200" dirty="0" smtClean="0"/>
              <a:t>SCE is concerned that as resources develop in the future, they may become more targeted in their capabilities</a:t>
            </a:r>
          </a:p>
          <a:p>
            <a:pPr lvl="1">
              <a:spcBef>
                <a:spcPts val="600"/>
              </a:spcBef>
            </a:pPr>
            <a:r>
              <a:rPr lang="en-US" sz="1800" dirty="0" smtClean="0"/>
              <a:t>It is possible that Demand Response and Energy Storage may configure their program or device to meet either the peak load need or the ramping need but may not meet both</a:t>
            </a:r>
          </a:p>
          <a:p>
            <a:pPr>
              <a:spcBef>
                <a:spcPts val="600"/>
              </a:spcBef>
            </a:pPr>
            <a:r>
              <a:rPr lang="en-US" sz="2200" dirty="0" smtClean="0"/>
              <a:t>The consequences </a:t>
            </a:r>
            <a:r>
              <a:rPr lang="en-US" sz="2200" dirty="0"/>
              <a:t>of not meeting the peak load need and not meeting the system ramping needs are </a:t>
            </a:r>
            <a:r>
              <a:rPr lang="en-US" sz="2200" dirty="0"/>
              <a:t>equally important from a reliability </a:t>
            </a:r>
            <a:r>
              <a:rPr lang="en-US" sz="2200" dirty="0"/>
              <a:t>perspective</a:t>
            </a:r>
          </a:p>
          <a:p>
            <a:pPr>
              <a:spcBef>
                <a:spcPts val="600"/>
              </a:spcBef>
            </a:pPr>
            <a:r>
              <a:rPr lang="en-US" sz="2200" smtClean="0"/>
              <a:t>Given </a:t>
            </a:r>
            <a:r>
              <a:rPr lang="en-US" sz="2200" dirty="0" smtClean="0"/>
              <a:t>this, is it still advisable to limit a resources EFC by its NQC?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9ED19E-68C0-421B-B906-610311E79C53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712659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PEA PowerPoint Template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IPEA PowerPoint Template</Template>
  <TotalTime>1955</TotalTime>
  <Words>522</Words>
  <Application>Microsoft Office PowerPoint</Application>
  <PresentationFormat>On-screen Show (4:3)</PresentationFormat>
  <Paragraphs>29</Paragraphs>
  <Slides>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IPEA PowerPoint Template</vt:lpstr>
      <vt:lpstr>SCE Discussion on the Relationship Between NQC and EFC</vt:lpstr>
      <vt:lpstr>By Current Design, Effective Flexible Capacity (EFC) is Dependent on Net Qualifying Capacity (NQC)</vt:lpstr>
      <vt:lpstr>By Current Design, Effective Flexible Capacity (EFC) is Dependent on Net Qualifying Capacity (NQC)</vt:lpstr>
      <vt:lpstr>Does EFC Need to be Limited by NQC?</vt:lpstr>
    </vt:vector>
  </TitlesOfParts>
  <Company>Southern California Edison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Marco A. Velazquez</dc:creator>
  <cp:lastModifiedBy>Little, Eric</cp:lastModifiedBy>
  <cp:revision>127</cp:revision>
  <cp:lastPrinted>2014-07-18T21:59:15Z</cp:lastPrinted>
  <dcterms:created xsi:type="dcterms:W3CDTF">2013-12-05T00:13:48Z</dcterms:created>
  <dcterms:modified xsi:type="dcterms:W3CDTF">2015-02-06T00:30:35Z</dcterms:modified>
</cp:coreProperties>
</file>