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3" r:id="rId5"/>
    <p:sldId id="261" r:id="rId6"/>
    <p:sldId id="271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099" autoAdjust="0"/>
    <p:restoredTop sz="89220" autoAdjust="0"/>
  </p:normalViewPr>
  <p:slideViewPr>
    <p:cSldViewPr>
      <p:cViewPr varScale="1">
        <p:scale>
          <a:sx n="97" d="100"/>
          <a:sy n="97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68136-2BBB-4373-B5E1-7D4BB9911361}" type="datetimeFigureOut">
              <a:rPr lang="en-US" smtClean="0"/>
              <a:pPr/>
              <a:t>2/6/15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93FB1-BE5B-4E29-BA99-E624DD9642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813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93FB1-BE5B-4E29-BA99-E624DD9642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297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this end, we adopted a flexible capacity framework to start in 2015.  D.13-06-024 recognized a need for flexible capacity in the RA fleet and defined flexible capacity need:  “Flexible capacity need” is defined as the quantity of economically dispatched resources needed by the CAISO to manage grid reliability during the greatest three-hour continuous ramp in each month.  Resources will be considered as “flexible capacity” if they can sustain or increase output, or reduce ramping needs, during the hours of “flexible need.”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93FB1-BE5B-4E29-BA99-E624DD9642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042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Unbundling flexible and generic attributes </a:t>
            </a:r>
          </a:p>
          <a:p>
            <a:pPr lvl="1"/>
            <a:r>
              <a:rPr lang="en-US" sz="2800" dirty="0" smtClean="0"/>
              <a:t>Ensures procurement efficiency and mitigates over-procurement</a:t>
            </a:r>
          </a:p>
          <a:p>
            <a:pPr lvl="1"/>
            <a:r>
              <a:rPr lang="en-US" sz="2800" dirty="0" smtClean="0"/>
              <a:t>Does not compromise the availability of MWs to meet physical system needs across the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93FB1-BE5B-4E29-BA99-E624DD9642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262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3" descr="e1_a_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875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3F1E-C6E4-40C7-8C9E-F224CAFD88D5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306388" y="6172200"/>
            <a:ext cx="50276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eaLnBrk="0" hangingPunct="0">
              <a:defRPr/>
            </a:pPr>
            <a:r>
              <a:rPr lang="en-US" sz="800" baseline="0" dirty="0">
                <a:solidFill>
                  <a:srgbClr val="999999"/>
                </a:solidFill>
                <a:latin typeface="Helvetica" pitchFamily="-80" charset="0"/>
              </a:rPr>
              <a:t>© </a:t>
            </a:r>
            <a:r>
              <a:rPr lang="en-US" sz="800" baseline="0" dirty="0" smtClean="0">
                <a:solidFill>
                  <a:srgbClr val="999999"/>
                </a:solidFill>
                <a:latin typeface="Helvetica" pitchFamily="-80" charset="0"/>
              </a:rPr>
              <a:t>2013 </a:t>
            </a:r>
            <a:r>
              <a:rPr lang="en-US" sz="800" baseline="0" dirty="0">
                <a:solidFill>
                  <a:srgbClr val="999999"/>
                </a:solidFill>
                <a:latin typeface="Helvetica" pitchFamily="-80" charset="0"/>
              </a:rPr>
              <a:t>San Diego Gas &amp; Electric Company. All copyright and trademark rights reserved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2857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BFD21-9AA8-4BE0-9A8A-48FC057647BF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DFC5-E0CB-4E80-ABBA-1F7AEBA25163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B75BC-8F2F-4113-8CAB-97B281573BDD}" type="datetime1">
              <a:rPr lang="en-US" smtClean="0"/>
              <a:pPr>
                <a:defRPr/>
              </a:pPr>
              <a:t>2/6/15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C937E1D-76DE-448B-BCAB-0C82B787F540}" type="datetimeFigureOut">
              <a:rPr lang="en-US" smtClean="0"/>
              <a:pPr/>
              <a:t>2/6/15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4" descr="e1_a_tex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-4763"/>
            <a:ext cx="9159875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3135-5AB4-4453-BD86-E644CCCF476C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3384-D2C0-40D2-91B8-D2F72D9D762D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C64A-6591-4219-861B-45499F1A7A03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6D3B-5F92-43FE-B5DB-F4C7A951E40C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8CA-827C-4E19-B139-19738C08245B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0B61-FE7F-4A92-BDDD-1C1DC65D201B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1C6F-8636-404B-980D-6E856D8C2956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493C-E75A-4CC2-94B6-A61008CC04E9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4" descr="e1_a_tex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75" y="-4763"/>
            <a:ext cx="9159875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6D286-84C7-4AE8-9B83-88FF14AA03C3}" type="datetime1">
              <a:rPr lang="en-US" smtClean="0"/>
              <a:pPr/>
              <a:t>2/6/15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7A47E-6EB2-49C5-901F-BA0763723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314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Unbundling Flexible and Generic Attributes for Procurement Purposes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February 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State: </a:t>
            </a:r>
            <a:r>
              <a:rPr lang="en-US" dirty="0"/>
              <a:t>b</a:t>
            </a:r>
            <a:r>
              <a:rPr lang="en-US" dirty="0" smtClean="0"/>
              <a:t>undled attributes</a:t>
            </a:r>
            <a:endParaRPr lang="en-US" dirty="0"/>
          </a:p>
          <a:p>
            <a:r>
              <a:rPr lang="en-US" dirty="0" smtClean="0"/>
              <a:t>What if the attributes were unbundled?</a:t>
            </a:r>
            <a:endParaRPr lang="en-US" dirty="0"/>
          </a:p>
          <a:p>
            <a:r>
              <a:rPr lang="en-US" dirty="0" smtClean="0"/>
              <a:t>Inefficiencies created by bundling</a:t>
            </a:r>
            <a:endParaRPr lang="en-US" dirty="0"/>
          </a:p>
          <a:p>
            <a:r>
              <a:rPr lang="en-US" dirty="0" smtClean="0"/>
              <a:t>SDG&amp;E’s proposed change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43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067800" cy="944562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Currently: Bundling </a:t>
            </a:r>
            <a:r>
              <a:rPr lang="en-US" sz="3000" i="1" dirty="0" smtClean="0"/>
              <a:t>Flexible</a:t>
            </a:r>
            <a:r>
              <a:rPr lang="en-US" sz="3000" dirty="0" smtClean="0"/>
              <a:t> and </a:t>
            </a:r>
            <a:r>
              <a:rPr lang="en-US" sz="3000" i="1" dirty="0" smtClean="0"/>
              <a:t>Generic</a:t>
            </a:r>
            <a:r>
              <a:rPr lang="en-US" sz="3000" dirty="0" smtClean="0"/>
              <a:t> Attributes for Procurement Purposes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“A megawatt may be sold </a:t>
            </a:r>
            <a:r>
              <a:rPr lang="en-US" i="1" dirty="0"/>
              <a:t>only once </a:t>
            </a:r>
            <a:r>
              <a:rPr lang="en-US" dirty="0"/>
              <a:t>as either flexible or inflexible.”  </a:t>
            </a:r>
            <a:r>
              <a:rPr lang="en-US" sz="3200" dirty="0" smtClean="0"/>
              <a:t>Adopted Flexible Capacity Procurement Framework (D.14-06-050)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Permissible </a:t>
            </a:r>
            <a:r>
              <a:rPr lang="en-US" dirty="0"/>
              <a:t>outcomes under </a:t>
            </a:r>
            <a:r>
              <a:rPr lang="en-US" dirty="0" smtClean="0"/>
              <a:t>bundling</a:t>
            </a:r>
            <a:r>
              <a:rPr lang="en-US" dirty="0"/>
              <a:t> using 1 MW </a:t>
            </a:r>
            <a:r>
              <a:rPr lang="en-US" dirty="0" smtClean="0"/>
              <a:t>resource example </a:t>
            </a:r>
          </a:p>
          <a:p>
            <a:pPr lvl="1"/>
            <a:r>
              <a:rPr lang="en-US" dirty="0" smtClean="0"/>
              <a:t>Sell </a:t>
            </a:r>
            <a:r>
              <a:rPr lang="en-US" dirty="0"/>
              <a:t>1 MW to LSE 1 as both </a:t>
            </a:r>
            <a:r>
              <a:rPr lang="en-US" dirty="0" smtClean="0"/>
              <a:t>flexible and generic</a:t>
            </a:r>
            <a:endParaRPr lang="en-US" dirty="0"/>
          </a:p>
          <a:p>
            <a:pPr lvl="1"/>
            <a:r>
              <a:rPr lang="en-US" dirty="0" smtClean="0"/>
              <a:t>Sell </a:t>
            </a:r>
            <a:r>
              <a:rPr lang="en-US" dirty="0"/>
              <a:t>1 MW to LSE 1 as </a:t>
            </a:r>
            <a:r>
              <a:rPr lang="en-US" dirty="0" smtClean="0"/>
              <a:t>generic only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 permitted under bundling:</a:t>
            </a:r>
          </a:p>
          <a:p>
            <a:pPr lvl="1"/>
            <a:r>
              <a:rPr lang="en-US" dirty="0"/>
              <a:t>Sell 1 MW </a:t>
            </a:r>
            <a:r>
              <a:rPr lang="en-US" dirty="0" smtClean="0"/>
              <a:t>flex attribute </a:t>
            </a:r>
            <a:r>
              <a:rPr lang="en-US" dirty="0"/>
              <a:t>to LSE </a:t>
            </a:r>
            <a:r>
              <a:rPr lang="en-US" dirty="0" smtClean="0"/>
              <a:t>1, and sell </a:t>
            </a:r>
            <a:r>
              <a:rPr lang="en-US" dirty="0"/>
              <a:t>1 MW generic </a:t>
            </a:r>
            <a:r>
              <a:rPr lang="en-US" dirty="0" smtClean="0"/>
              <a:t>to </a:t>
            </a:r>
            <a:r>
              <a:rPr lang="en-US" dirty="0"/>
              <a:t>LSE 2 </a:t>
            </a:r>
            <a:endParaRPr lang="en-US" dirty="0" smtClean="0"/>
          </a:p>
          <a:p>
            <a:pPr lvl="1"/>
            <a:r>
              <a:rPr lang="en-US" dirty="0" smtClean="0"/>
              <a:t>Literally construed, bundling also prohibits a resource from initially selling only generic capacity to LSE1, and then later selling the flex attribute to LSE 1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11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What if the Attributes are “Unbundled?”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6429" y="1295400"/>
            <a:ext cx="6217371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95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Inefficiencies Created by Bundling for Procurement Purposes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6019800" cy="3551274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48006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satisfying its generic requirement, LSE 2 effectively stranded flexible capacity that could be sold to others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Because the underlying generic capacity is needed to meet LSE 2’s generic requirement, </a:t>
            </a:r>
            <a:r>
              <a:rPr lang="en-US" sz="2400" dirty="0" smtClean="0"/>
              <a:t>current </a:t>
            </a:r>
            <a:r>
              <a:rPr lang="en-US" sz="2400" dirty="0"/>
              <a:t>bundling rule bars LSE 2 from offering surplus flexibility to LSE 1.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15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Inefficiencies Created by Bundling for Procurement Purposes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6019800" cy="3551274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4800600"/>
            <a:ext cx="8686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LSE </a:t>
            </a:r>
            <a:r>
              <a:rPr lang="en-US" sz="2400" dirty="0"/>
              <a:t>1’s options to cure its flexible deficiency are  administratively and artificially constrained because of bundling.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Additionally, bundling will cause LSE 1 to </a:t>
            </a:r>
            <a:r>
              <a:rPr lang="en-US" sz="2400" dirty="0" smtClean="0"/>
              <a:t>over-procure </a:t>
            </a:r>
            <a:r>
              <a:rPr lang="en-US" sz="2400" dirty="0"/>
              <a:t>generic capacity to satisfy its flexible deficiency.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95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44562"/>
          </a:xfrm>
        </p:spPr>
        <p:txBody>
          <a:bodyPr>
            <a:noAutofit/>
          </a:bodyPr>
          <a:lstStyle/>
          <a:p>
            <a:r>
              <a:rPr lang="en-US" sz="2800" dirty="0"/>
              <a:t>Inefficiencies Created by Bundling for Procurement </a:t>
            </a:r>
            <a:r>
              <a:rPr lang="en-US" sz="2800" dirty="0" smtClean="0"/>
              <a:t>Purposes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In nearly all instances, procuring </a:t>
            </a:r>
            <a:r>
              <a:rPr lang="en-US" sz="8000" dirty="0" smtClean="0"/>
              <a:t>the </a:t>
            </a:r>
            <a:r>
              <a:rPr lang="en-US" sz="8000" dirty="0"/>
              <a:t>bundled product is the </a:t>
            </a:r>
            <a:r>
              <a:rPr lang="en-US" sz="8000" dirty="0" smtClean="0"/>
              <a:t>least </a:t>
            </a:r>
            <a:r>
              <a:rPr lang="en-US" sz="8000" dirty="0"/>
              <a:t>cost, best fit solution.  </a:t>
            </a:r>
          </a:p>
          <a:p>
            <a:pPr marL="0" indent="0">
              <a:buNone/>
            </a:pPr>
            <a:endParaRPr lang="en-US" sz="8000" dirty="0"/>
          </a:p>
          <a:p>
            <a:r>
              <a:rPr lang="en-US" sz="8000" dirty="0"/>
              <a:t>SDG&amp;E anticipates </a:t>
            </a:r>
            <a:r>
              <a:rPr lang="en-US" sz="8000" dirty="0" smtClean="0"/>
              <a:t>the </a:t>
            </a:r>
            <a:r>
              <a:rPr lang="en-US" sz="8000" b="1" dirty="0"/>
              <a:t>vast majority </a:t>
            </a:r>
            <a:r>
              <a:rPr lang="en-US" sz="8000" dirty="0"/>
              <a:t>of transactions for flexibility will be bundled with the underlying generic attribute.  </a:t>
            </a:r>
            <a:endParaRPr lang="en-US" sz="8000" dirty="0" smtClean="0"/>
          </a:p>
          <a:p>
            <a:pPr marL="0" indent="0">
              <a:buNone/>
            </a:pPr>
            <a:r>
              <a:rPr lang="en-US" sz="8000" dirty="0"/>
              <a:t> </a:t>
            </a:r>
          </a:p>
          <a:p>
            <a:r>
              <a:rPr lang="en-US" sz="8000" dirty="0"/>
              <a:t>A prescriptive rule </a:t>
            </a:r>
            <a:r>
              <a:rPr lang="en-US" sz="8000" b="1" dirty="0"/>
              <a:t>requiring</a:t>
            </a:r>
            <a:r>
              <a:rPr lang="en-US" sz="8000" i="1" dirty="0"/>
              <a:t> </a:t>
            </a:r>
            <a:r>
              <a:rPr lang="en-US" sz="8000" dirty="0"/>
              <a:t>bundling in all instances </a:t>
            </a:r>
            <a:r>
              <a:rPr lang="en-US" sz="8000" dirty="0" smtClean="0"/>
              <a:t>does not necessary promote least cost/best fit procurement. </a:t>
            </a:r>
            <a:endParaRPr lang="en-US" sz="8000" dirty="0"/>
          </a:p>
          <a:p>
            <a:pPr marL="0" indent="0">
              <a:buNone/>
            </a:pPr>
            <a:r>
              <a:rPr lang="en-US" sz="8000" dirty="0"/>
              <a:t> </a:t>
            </a:r>
          </a:p>
          <a:p>
            <a:r>
              <a:rPr lang="en-US" sz="8000" dirty="0"/>
              <a:t>In fact, requiring bundling in every </a:t>
            </a:r>
            <a:r>
              <a:rPr lang="en-US" sz="8000" dirty="0" smtClean="0"/>
              <a:t>instance </a:t>
            </a:r>
            <a:r>
              <a:rPr lang="en-US" sz="8000" dirty="0"/>
              <a:t>promotes </a:t>
            </a:r>
            <a:r>
              <a:rPr lang="en-US" sz="8000" dirty="0" smtClean="0"/>
              <a:t>overprocurement, artificially </a:t>
            </a:r>
            <a:r>
              <a:rPr lang="en-US" sz="8000" dirty="0"/>
              <a:t>constrains the market for </a:t>
            </a:r>
            <a:r>
              <a:rPr lang="en-US" sz="8000" dirty="0" smtClean="0"/>
              <a:t>flexibility, and potentially exposes incremental capacity to SCP penalties.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8000" b="1" u="sng" dirty="0"/>
              <a:t>Take away</a:t>
            </a:r>
            <a:r>
              <a:rPr lang="en-US" sz="8000" dirty="0"/>
              <a:t>:</a:t>
            </a:r>
          </a:p>
          <a:p>
            <a:pPr marL="0" indent="0">
              <a:buNone/>
            </a:pPr>
            <a:r>
              <a:rPr lang="en-US" sz="8000" i="1" dirty="0"/>
              <a:t>Artificially or administratively constraining the market for RA products or attributes is unquestionably bad for ratepayers</a:t>
            </a:r>
            <a:r>
              <a:rPr lang="en-US" sz="8000" dirty="0"/>
              <a:t>. </a:t>
            </a: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253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/>
          <a:lstStyle/>
          <a:p>
            <a:pPr algn="l"/>
            <a:r>
              <a:rPr lang="en-US" dirty="0" smtClean="0"/>
              <a:t>SDG&amp;E’s 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 unbundling for procurement by removing the following sentence from the previous decision: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i="1" dirty="0" smtClean="0"/>
              <a:t>A megawatt may be sold only once as either flexible or inflexible”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A47E-6EB2-49C5-901F-BA076372356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15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SDGE</Template>
  <TotalTime>1692</TotalTime>
  <Words>549</Words>
  <Application>Microsoft Macintosh PowerPoint</Application>
  <PresentationFormat>On-screen Show (4:3)</PresentationFormat>
  <Paragraphs>54</Paragraphs>
  <Slides>8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SDGE</vt:lpstr>
      <vt:lpstr>Unbundling Flexible and Generic Attributes for Procurement Purposes</vt:lpstr>
      <vt:lpstr>Agenda</vt:lpstr>
      <vt:lpstr>Currently: Bundling Flexible and Generic Attributes for Procurement Purposes</vt:lpstr>
      <vt:lpstr>What if the Attributes are “Unbundled?”</vt:lpstr>
      <vt:lpstr>Inefficiencies Created by Bundling for Procurement Purposes</vt:lpstr>
      <vt:lpstr>Inefficiencies Created by Bundling for Procurement Purposes</vt:lpstr>
      <vt:lpstr>Inefficiencies Created by Bundling for Procurement Purposes</vt:lpstr>
      <vt:lpstr>SDG&amp;E’s Proposed Change</vt:lpstr>
    </vt:vector>
  </TitlesOfParts>
  <Company>Sempra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Tang, Nuo - Mktg Affil-E&amp;FP</dc:creator>
  <cp:lastModifiedBy>peter FINEBERG</cp:lastModifiedBy>
  <cp:revision>42</cp:revision>
  <dcterms:created xsi:type="dcterms:W3CDTF">2015-02-06T23:31:31Z</dcterms:created>
  <dcterms:modified xsi:type="dcterms:W3CDTF">2015-02-06T23:31:45Z</dcterms:modified>
</cp:coreProperties>
</file>