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6" r:id="rId2"/>
  </p:sldMasterIdLst>
  <p:notesMasterIdLst>
    <p:notesMasterId r:id="rId19"/>
  </p:notesMasterIdLst>
  <p:handoutMasterIdLst>
    <p:handoutMasterId r:id="rId20"/>
  </p:handoutMasterIdLst>
  <p:sldIdLst>
    <p:sldId id="256" r:id="rId3"/>
    <p:sldId id="405" r:id="rId4"/>
    <p:sldId id="413" r:id="rId5"/>
    <p:sldId id="417" r:id="rId6"/>
    <p:sldId id="419" r:id="rId7"/>
    <p:sldId id="411" r:id="rId8"/>
    <p:sldId id="412" r:id="rId9"/>
    <p:sldId id="407" r:id="rId10"/>
    <p:sldId id="385" r:id="rId11"/>
    <p:sldId id="384" r:id="rId12"/>
    <p:sldId id="408" r:id="rId13"/>
    <p:sldId id="396" r:id="rId14"/>
    <p:sldId id="395" r:id="rId15"/>
    <p:sldId id="386" r:id="rId16"/>
    <p:sldId id="409" r:id="rId17"/>
    <p:sldId id="427" r:id="rId1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evat, Lee" initials="KL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925"/>
    <a:srgbClr val="0193D5"/>
    <a:srgbClr val="B2B2B2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8456" autoAdjust="0"/>
    <p:restoredTop sz="88047" autoAdjust="0"/>
  </p:normalViewPr>
  <p:slideViewPr>
    <p:cSldViewPr snapToObjects="1">
      <p:cViewPr varScale="1">
        <p:scale>
          <a:sx n="105" d="100"/>
          <a:sy n="105" d="100"/>
        </p:scale>
        <p:origin x="-78" y="-204"/>
      </p:cViewPr>
      <p:guideLst>
        <p:guide orient="horz" pos="216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>
        <p:scale>
          <a:sx n="150" d="100"/>
          <a:sy n="150" d="100"/>
        </p:scale>
        <p:origin x="-1680" y="72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600" dirty="0" smtClean="0"/>
              <a:t>2011-13 PEV charging</a:t>
            </a:r>
          </a:p>
          <a:p>
            <a:pPr>
              <a:defRPr sz="1800"/>
            </a:pPr>
            <a:r>
              <a:rPr lang="en-US" sz="1200" b="0" dirty="0" smtClean="0"/>
              <a:t>Proportion by TOU period</a:t>
            </a:r>
            <a:endParaRPr lang="en-US" sz="1200" b="0" dirty="0"/>
          </a:p>
        </c:rich>
      </c:tx>
      <c:layout>
        <c:manualLayout>
          <c:xMode val="edge"/>
          <c:yMode val="edge"/>
          <c:x val="0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975184920066808E-2"/>
          <c:y val="0.31630271216097988"/>
          <c:w val="0.98302478856809561"/>
          <c:h val="0.62119750656167982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PEV charging</c:v>
                </c:pt>
              </c:strCache>
            </c:strRef>
          </c:tx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738611840186643"/>
                  <c:y val="-0.20750738188976378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</c:v>
                </c:pt>
                <c:pt idx="1">
                  <c:v>Off</c:v>
                </c:pt>
                <c:pt idx="2">
                  <c:v>Super-Off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0.09</c:v>
                </c:pt>
                <c:pt idx="1">
                  <c:v>0.11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6.0606060606060606E-3"/>
          <c:y val="0.2145208515602216"/>
          <c:w val="0.32592533076222613"/>
          <c:h val="0.43239993438320212"/>
        </c:manualLayout>
      </c:layout>
      <c:overlay val="0"/>
      <c:spPr>
        <a:noFill/>
      </c:spPr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DF2B1-E210-4CD8-909A-7B19E231AE09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F7C9F-9FD1-4788-AD7A-8EC94C8AA0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56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DC43EC-69D1-4A40-947A-E132052AF468}" type="datetimeFigureOut">
              <a:rPr lang="en-US" smtClean="0"/>
              <a:pPr/>
              <a:t>11/3/2015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BEF3A7-EA21-4B2A-984C-53647943DB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95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F3A7-EA21-4B2A-984C-53647943DB6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46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F3A7-EA21-4B2A-984C-53647943DB61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157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F3A7-EA21-4B2A-984C-53647943DB6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5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F3A7-EA21-4B2A-984C-53647943DB61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793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F3A7-EA21-4B2A-984C-53647943DB6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531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F3A7-EA21-4B2A-984C-53647943DB6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94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F3A7-EA21-4B2A-984C-53647943DB6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94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7"/>
          <p:cNvSpPr txBox="1">
            <a:spLocks noGrp="1" noChangeArrowheads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38" tIns="47469" rIns="94938" bIns="47469" anchor="b"/>
          <a:lstStyle/>
          <a:p>
            <a:pPr algn="r" defTabSz="948719" eaLnBrk="0" hangingPunct="0"/>
            <a:fld id="{8E3F0C2D-ED74-4688-9628-C658CC9B2CB2}" type="slidenum">
              <a:rPr lang="en-US" sz="1200">
                <a:latin typeface="InterstateRegular" pitchFamily="2" charset="0"/>
              </a:rPr>
              <a:pPr algn="r" defTabSz="948719" eaLnBrk="0" hangingPunct="0"/>
              <a:t>2</a:t>
            </a:fld>
            <a:endParaRPr lang="en-US" sz="1200" dirty="0">
              <a:latin typeface="InterstateRegular" pitchFamily="2" charset="0"/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ln/>
        </p:spPr>
      </p:sp>
      <p:sp>
        <p:nvSpPr>
          <p:cNvPr id="2" name="Notes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F3A7-EA21-4B2A-984C-53647943DB6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94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F3A7-EA21-4B2A-984C-53647943DB6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694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/>
          </a:bodyPr>
          <a:lstStyle/>
          <a:p>
            <a:pPr marL="73152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600" dirty="0" smtClean="0">
                <a:latin typeface="Verdana" pitchFamily="34" charset="0"/>
                <a:cs typeface="Verdana" pitchFamily="34" charset="0"/>
              </a:rPr>
              <a:t>How SDG&amp;E views “EV charging infrastructure” – example of a comprehensive utility infrastructure schematic:  PV with inverters, stationary battery storage with inverters, transformer and line extension equipment to support Level 2 EVSE and DC Fast Charger.</a:t>
            </a:r>
            <a:endParaRPr lang="en-US" sz="1600" dirty="0" smtClean="0"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 txBox="1">
            <a:spLocks noGrp="1" noChangeArrowheads="1"/>
          </p:cNvSpPr>
          <p:nvPr/>
        </p:nvSpPr>
        <p:spPr bwMode="auto">
          <a:xfrm>
            <a:off x="3970734" y="8830659"/>
            <a:ext cx="3038145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938" tIns="47469" rIns="94938" bIns="47469" anchor="b"/>
          <a:lstStyle/>
          <a:p>
            <a:pPr algn="r" defTabSz="948719" eaLnBrk="0" hangingPunct="0"/>
            <a:fld id="{4B7E5DF1-09C4-4663-AE1A-2754292B074C}" type="slidenum">
              <a:rPr lang="en-US" sz="1200">
                <a:latin typeface="InterstateRegular" pitchFamily="2" charset="0"/>
              </a:rPr>
              <a:pPr algn="r" defTabSz="948719" eaLnBrk="0" hangingPunct="0"/>
              <a:t>6</a:t>
            </a:fld>
            <a:endParaRPr lang="en-US" sz="1200" dirty="0">
              <a:latin typeface="InterstateRegular" pitchFamily="2" charset="0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30738" cy="3475037"/>
          </a:xfrm>
          <a:ln/>
        </p:spPr>
      </p:sp>
      <p:sp>
        <p:nvSpPr>
          <p:cNvPr id="11267" name="Rectangle 5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15054"/>
            <a:endParaRPr lang="en-US" sz="1400" dirty="0">
              <a:solidFill>
                <a:srgbClr val="767676"/>
              </a:solidFill>
              <a:ea typeface="ヒラギノ角ゴ Pro W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Although, in general the TOU pricing encourages off-peak and super off-peak charging, it appears that customers with the lower on-peak pricing are not discouraged to charge the vehicle on-peak.  A longitudinal study design was necessary to better understand the persistence of price and charging behavior.   Continuous communication of the rates and lower fueling cost benefits is essential.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F3A7-EA21-4B2A-984C-53647943DB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73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F3A7-EA21-4B2A-984C-53647943DB6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50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BEF3A7-EA21-4B2A-984C-53647943DB6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91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lnTransport_Title_A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7" descr="SDGEconnectedlogo_SM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81000"/>
            <a:ext cx="18288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295400"/>
            <a:ext cx="6400800" cy="506730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1">
                <a:solidFill>
                  <a:srgbClr val="000000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26282"/>
            <a:ext cx="6172200" cy="969118"/>
          </a:xfrm>
        </p:spPr>
        <p:txBody>
          <a:bodyPr lIns="0">
            <a:normAutofit/>
          </a:bodyPr>
          <a:lstStyle>
            <a:lvl1pPr algn="l">
              <a:defRPr sz="3000" b="0" i="1"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91000" y="6356350"/>
            <a:ext cx="2667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858000" y="6356350"/>
            <a:ext cx="1828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CDE1D-2EAB-441D-8776-6D36A14D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20574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EB925"/>
              </a:buClr>
              <a:defRPr/>
            </a:lvl1pPr>
            <a:lvl2pPr>
              <a:buClr>
                <a:srgbClr val="FEB925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F17D-E16A-444A-9260-973F46044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4337-0B38-4C15-B428-086339C57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739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352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4F17D-E16A-444A-9260-973F460441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  <a:prstGeom prst="rect">
            <a:avLst/>
          </a:prstGeo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V_Inside.jpg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594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8E4007-524B-4084-9361-13D6467BF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2" name="Picture 8" descr="SDGEconnectedlogo_SM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15200" y="190500"/>
            <a:ext cx="1371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63" r:id="rId3"/>
    <p:sldLayoutId id="2147483664" r:id="rId4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i="1" kern="1200">
          <a:solidFill>
            <a:srgbClr val="000000"/>
          </a:solidFill>
          <a:latin typeface="Verdana"/>
          <a:ea typeface="Verdana" pitchFamily="34" charset="0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9pPr>
    </p:titleStyle>
    <p:bodyStyle>
      <a:lvl1pPr marL="164592" indent="-164592" algn="l" defTabSz="457200" rtl="0" eaLnBrk="0" fontAlgn="base" hangingPunct="0">
        <a:spcBef>
          <a:spcPct val="20000"/>
        </a:spcBef>
        <a:spcAft>
          <a:spcPts val="1200"/>
        </a:spcAft>
        <a:buClr>
          <a:srgbClr val="FEB925"/>
        </a:buClr>
        <a:buSzPct val="125000"/>
        <a:buFont typeface="Arial" charset="0"/>
        <a:buChar char="•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1200"/>
        </a:spcAft>
        <a:buClr>
          <a:srgbClr val="FEB925"/>
        </a:buClr>
        <a:buFont typeface="Arial" charset="0"/>
        <a:buChar char="–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lueBackgroundOnly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04800"/>
            <a:ext cx="594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8E4007-524B-4084-9361-13D6467BFC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i="1" kern="1200">
          <a:solidFill>
            <a:srgbClr val="000000"/>
          </a:solidFill>
          <a:latin typeface="Verdana"/>
          <a:ea typeface="Verdana" pitchFamily="34" charset="0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i="1">
          <a:solidFill>
            <a:schemeClr val="bg1"/>
          </a:solidFill>
          <a:latin typeface="Verdana" pitchFamily="34" charset="0"/>
        </a:defRPr>
      </a:lvl9pPr>
    </p:titleStyle>
    <p:bodyStyle>
      <a:lvl1pPr marL="164592" indent="-164592" algn="l" defTabSz="457200" rtl="0" eaLnBrk="0" fontAlgn="base" hangingPunct="0">
        <a:spcBef>
          <a:spcPct val="20000"/>
        </a:spcBef>
        <a:spcAft>
          <a:spcPts val="1200"/>
        </a:spcAft>
        <a:buClr>
          <a:srgbClr val="FEB925"/>
        </a:buClr>
        <a:buSzPct val="125000"/>
        <a:buFont typeface="Arial" charset="0"/>
        <a:buChar char="•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1200"/>
        </a:spcAft>
        <a:buClr>
          <a:srgbClr val="FEB925"/>
        </a:buClr>
        <a:buFont typeface="Arial" charset="0"/>
        <a:buChar char="–"/>
        <a:defRPr sz="1400" kern="1200">
          <a:solidFill>
            <a:schemeClr val="tx1"/>
          </a:solidFill>
          <a:latin typeface="Verdana"/>
          <a:ea typeface="Verdana" pitchFamily="34" charset="0"/>
          <a:cs typeface="Verdan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–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»"/>
        <a:defRPr sz="1600" kern="1200">
          <a:solidFill>
            <a:schemeClr val="tx1"/>
          </a:solidFill>
          <a:latin typeface="Verdana"/>
          <a:ea typeface="Verdana" pitchFamily="34" charset="0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andiego.car2go.com/imgs/how2_pg2b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609600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smtClean="0">
                <a:latin typeface="Verdana" pitchFamily="34" charset="0"/>
              </a:rPr>
              <a:t/>
            </a:r>
            <a:br>
              <a:rPr lang="en-US" sz="3200" dirty="0" smtClean="0">
                <a:latin typeface="Verdana" pitchFamily="34" charset="0"/>
              </a:rPr>
            </a:br>
            <a:r>
              <a:rPr lang="en-US" sz="2800" dirty="0" smtClean="0">
                <a:latin typeface="Verdana" pitchFamily="34" charset="0"/>
              </a:rPr>
              <a:t>Vehicle-Grid Integration (VGI) </a:t>
            </a:r>
            <a:r>
              <a:rPr lang="en-US" sz="3200" dirty="0" smtClean="0">
                <a:latin typeface="Verdana" pitchFamily="34" charset="0"/>
              </a:rPr>
              <a:t/>
            </a:r>
            <a:br>
              <a:rPr lang="en-US" sz="3200" dirty="0" smtClean="0">
                <a:latin typeface="Verdana" pitchFamily="34" charset="0"/>
              </a:rPr>
            </a:br>
            <a:r>
              <a:rPr lang="en-US" sz="3200" dirty="0" smtClean="0">
                <a:latin typeface="Verdana" pitchFamily="34" charset="0"/>
              </a:rPr>
              <a:t/>
            </a:r>
            <a:br>
              <a:rPr lang="en-US" sz="3200" dirty="0" smtClean="0">
                <a:latin typeface="Verdana" pitchFamily="34" charset="0"/>
              </a:rPr>
            </a:br>
            <a:endParaRPr lang="en-US" sz="3200" dirty="0" smtClean="0">
              <a:latin typeface="Verdana" pitchFamily="34" charset="0"/>
            </a:endParaRP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52400" y="6629400"/>
            <a:ext cx="36576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</a:pPr>
            <a:r>
              <a:rPr lang="en-US" sz="600">
                <a:solidFill>
                  <a:srgbClr val="B2B2B2"/>
                </a:solidFill>
                <a:latin typeface="Verdana" pitchFamily="34" charset="0"/>
              </a:rPr>
              <a:t>© 2011San Diego Gas &amp; Electric Company. All copyright and trademark rights reserved.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743200" y="5410200"/>
            <a:ext cx="6096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000" b="0" i="1" kern="1200">
                <a:solidFill>
                  <a:srgbClr val="000000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algn="r" eaLnBrk="1" hangingPunct="1"/>
            <a:r>
              <a:rPr lang="en-US" sz="3200" dirty="0" smtClean="0">
                <a:latin typeface="Verdana" pitchFamily="34" charset="0"/>
              </a:rPr>
              <a:t/>
            </a:r>
            <a:br>
              <a:rPr lang="en-US" sz="3200" dirty="0" smtClean="0">
                <a:latin typeface="Verdana" pitchFamily="34" charset="0"/>
              </a:rPr>
            </a:br>
            <a:r>
              <a:rPr lang="en-US" sz="3200" dirty="0" smtClean="0">
                <a:latin typeface="Verdana" pitchFamily="34" charset="0"/>
              </a:rPr>
              <a:t/>
            </a:r>
            <a:br>
              <a:rPr lang="en-US" sz="3200" dirty="0" smtClean="0">
                <a:latin typeface="Verdana" pitchFamily="34" charset="0"/>
              </a:rPr>
            </a:br>
            <a:endParaRPr lang="en-US" sz="3200" dirty="0" smtClean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rgbClr val="000000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1"/>
                </a:solidFill>
                <a:ea typeface="ヒラギノ角ゴ Pro W3"/>
              </a:rPr>
              <a:t>Demand, Net of Renewable Energy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4337-0B38-4C15-B428-086339C57448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33905"/>
            <a:ext cx="7532373" cy="547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936" y="4762500"/>
            <a:ext cx="952500" cy="57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14825"/>
            <a:ext cx="952500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162425"/>
            <a:ext cx="952500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3914775"/>
            <a:ext cx="952500" cy="58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24600" y="1233905"/>
            <a:ext cx="266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80% </a:t>
            </a:r>
            <a:r>
              <a:rPr lang="en-US" sz="1600" dirty="0"/>
              <a:t>of </a:t>
            </a:r>
            <a:r>
              <a:rPr lang="en-US" sz="1600" dirty="0" smtClean="0"/>
              <a:t>PEV </a:t>
            </a:r>
            <a:r>
              <a:rPr lang="en-US" sz="1600" dirty="0"/>
              <a:t>production </a:t>
            </a:r>
            <a:r>
              <a:rPr lang="en-US" sz="1600" dirty="0" smtClean="0"/>
              <a:t>to </a:t>
            </a:r>
            <a:r>
              <a:rPr lang="en-US" sz="1600" dirty="0"/>
              <a:t>be low battery capacity plug-in </a:t>
            </a:r>
            <a:r>
              <a:rPr lang="en-US" sz="1600" dirty="0" smtClean="0"/>
              <a:t>hybrids – workplace </a:t>
            </a:r>
            <a:r>
              <a:rPr lang="en-US" sz="1600" dirty="0"/>
              <a:t>charging is needed to maximize z</a:t>
            </a:r>
            <a:r>
              <a:rPr lang="en-US" sz="1600" dirty="0" smtClean="0"/>
              <a:t>ero emission miles </a:t>
            </a:r>
            <a:r>
              <a:rPr lang="en-US" sz="1600" dirty="0"/>
              <a:t>traveled</a:t>
            </a:r>
          </a:p>
          <a:p>
            <a:pPr algn="r"/>
            <a:endParaRPr lang="en-US" sz="1600" dirty="0"/>
          </a:p>
        </p:txBody>
      </p:sp>
      <p:pic>
        <p:nvPicPr>
          <p:cNvPr id="11" name="Picture 10"/>
          <p:cNvPicPr/>
          <p:nvPr/>
        </p:nvPicPr>
        <p:blipFill rotWithShape="1">
          <a:blip r:embed="rId8"/>
          <a:srcRect l="2941" t="25355" r="61230" b="4428"/>
          <a:stretch/>
        </p:blipFill>
        <p:spPr bwMode="auto">
          <a:xfrm>
            <a:off x="1676400" y="1981200"/>
            <a:ext cx="289560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1859398" y="1885433"/>
            <a:ext cx="2026802" cy="22286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TOU price – SDG&amp;E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9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VGI Employee Charging Study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4983163"/>
          </a:xfrm>
        </p:spPr>
        <p:txBody>
          <a:bodyPr>
            <a:noAutofit/>
          </a:bodyPr>
          <a:lstStyle/>
          <a:p>
            <a:pPr marL="0" indent="0">
              <a:buClrTx/>
              <a:buNone/>
            </a:pPr>
            <a:r>
              <a:rPr lang="en-US" sz="1800" b="1" dirty="0" smtClean="0"/>
              <a:t>Implement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/>
              <a:t>an innovative day-ahead</a:t>
            </a:r>
            <a:r>
              <a:rPr lang="en-US" sz="1800" b="1" dirty="0"/>
              <a:t>, time-variant pricing plan </a:t>
            </a:r>
            <a:r>
              <a:rPr lang="en-US" sz="1800" b="1" dirty="0" smtClean="0"/>
              <a:t>for SDG&amp;E workplace employees</a:t>
            </a:r>
          </a:p>
          <a:p>
            <a:pPr>
              <a:buClrTx/>
            </a:pPr>
            <a:r>
              <a:rPr lang="en-US" sz="1800" dirty="0"/>
              <a:t>Enable grid-integrated </a:t>
            </a:r>
            <a:r>
              <a:rPr lang="en-US" sz="1800" dirty="0" smtClean="0"/>
              <a:t>charging  </a:t>
            </a:r>
          </a:p>
          <a:p>
            <a:pPr lvl="1">
              <a:buClrTx/>
            </a:pPr>
            <a:r>
              <a:rPr lang="en-US" sz="1600" dirty="0" smtClean="0"/>
              <a:t>Optimize with grid conditions</a:t>
            </a:r>
          </a:p>
          <a:p>
            <a:pPr lvl="1">
              <a:buClrTx/>
            </a:pPr>
            <a:r>
              <a:rPr lang="en-US" sz="1600" dirty="0" smtClean="0"/>
              <a:t>EV </a:t>
            </a:r>
            <a:r>
              <a:rPr lang="en-US" sz="1600" dirty="0"/>
              <a:t>batteries to provide benefits of energy </a:t>
            </a:r>
            <a:r>
              <a:rPr lang="en-US" sz="1600" dirty="0" smtClean="0"/>
              <a:t>storage</a:t>
            </a:r>
          </a:p>
          <a:p>
            <a:pPr lvl="1">
              <a:buClrTx/>
            </a:pPr>
            <a:r>
              <a:rPr lang="en-US" sz="1600" dirty="0" smtClean="0"/>
              <a:t>Increase the utilization of renewable energy resources</a:t>
            </a:r>
          </a:p>
          <a:p>
            <a:pPr>
              <a:buClrTx/>
            </a:pPr>
            <a:r>
              <a:rPr lang="en-US" sz="1800" dirty="0" smtClean="0"/>
              <a:t>Assess charging decisions – pricing with enabling technology</a:t>
            </a:r>
          </a:p>
          <a:p>
            <a:pPr>
              <a:buClrTx/>
            </a:pPr>
            <a:r>
              <a:rPr lang="en-US" sz="1800" dirty="0" smtClean="0"/>
              <a:t>Test functionality of a managed charging process driven by employee price preferences</a:t>
            </a:r>
          </a:p>
          <a:p>
            <a:pPr>
              <a:buClrTx/>
            </a:pPr>
            <a:r>
              <a:rPr lang="en-US" sz="1800" dirty="0" smtClean="0"/>
              <a:t>Increase EV adoption and zero emission miles driven per EV</a:t>
            </a:r>
          </a:p>
          <a:p>
            <a:pPr>
              <a:buClrTx/>
            </a:pPr>
            <a:r>
              <a:rPr lang="en-US" sz="1800" dirty="0" smtClean="0"/>
              <a:t>Create a replicable charging innovation through third </a:t>
            </a:r>
            <a:r>
              <a:rPr lang="en-US" sz="1800" dirty="0"/>
              <a:t>party service </a:t>
            </a:r>
            <a:r>
              <a:rPr lang="en-US" sz="1800" dirty="0" smtClean="0"/>
              <a:t>providers operating to SDG&amp;E specifications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EE14-6890-48F4-A6A4-E77BE10D1A5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GHaddow\AppData\Local\Microsoft\Windows\Temporary Internet Files\Content.Outlook\2T8KZ3UK\_B6A553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9" t="57335" r="4654"/>
          <a:stretch/>
        </p:blipFill>
        <p:spPr bwMode="auto">
          <a:xfrm>
            <a:off x="524575" y="2819400"/>
            <a:ext cx="8057950" cy="3313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7" name="Rectangular Callout 6"/>
          <p:cNvSpPr/>
          <p:nvPr/>
        </p:nvSpPr>
        <p:spPr>
          <a:xfrm>
            <a:off x="6172200" y="4343400"/>
            <a:ext cx="2743200" cy="2356296"/>
          </a:xfrm>
          <a:prstGeom prst="wedgeRectCallout">
            <a:avLst>
              <a:gd name="adj1" fmla="val -120153"/>
              <a:gd name="adj2" fmla="val -41524"/>
            </a:avLst>
          </a:prstGeom>
          <a:solidFill>
            <a:schemeClr val="accent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Eight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1.3 </a:t>
            </a:r>
            <a:r>
              <a:rPr lang="en-US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kW &amp; two 8 kW charging 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units managed at one smart kiosk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33400" y="12192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73152" indent="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FEB925"/>
              </a:buClr>
              <a:buSzPct val="125000"/>
              <a:buFont typeface="Arial" charset="0"/>
              <a:buNone/>
              <a:defRPr sz="2000" kern="1200">
                <a:solidFill>
                  <a:schemeClr val="tx1"/>
                </a:solidFill>
                <a:latin typeface="Verdana"/>
                <a:ea typeface="Verdana" pitchFamily="34" charset="0"/>
                <a:cs typeface="Verdana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ts val="1200"/>
              </a:spcAft>
              <a:buClr>
                <a:srgbClr val="FEB925"/>
              </a:buClr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Verdana"/>
                <a:ea typeface="Verdana" pitchFamily="34" charset="0"/>
                <a:cs typeface="Verdana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Verdana"/>
                <a:ea typeface="Verdana" pitchFamily="34" charset="0"/>
                <a:cs typeface="Verdana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/>
                <a:ea typeface="Verdana" pitchFamily="34" charset="0"/>
                <a:cs typeface="Verdana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Verdana"/>
                <a:ea typeface="Verdana" pitchFamily="34" charset="0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Tx/>
            </a:pPr>
            <a:endParaRPr lang="en-US" sz="1800" b="1" dirty="0" smtClean="0">
              <a:solidFill>
                <a:schemeClr val="bg1"/>
              </a:solidFill>
              <a:latin typeface="Verdana" pitchFamily="34" charset="0"/>
              <a:cs typeface="Verdana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SDG&amp;E workplace charging – employees schedule charging times based on the changing cost of energy during day</a:t>
            </a:r>
          </a:p>
          <a:p>
            <a:pPr marL="0">
              <a:spcBef>
                <a:spcPts val="0"/>
              </a:spcBef>
              <a:spcAft>
                <a:spcPts val="0"/>
              </a:spcAft>
              <a:buClrTx/>
            </a:pPr>
            <a:r>
              <a:rPr lang="en-US" sz="1800" dirty="0" smtClean="0">
                <a:solidFill>
                  <a:schemeClr val="bg1"/>
                </a:solidFill>
                <a:latin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0" dirty="0"/>
          </a:p>
        </p:txBody>
      </p:sp>
      <p:sp>
        <p:nvSpPr>
          <p:cNvPr id="3" name="Rectangle 2"/>
          <p:cNvSpPr/>
          <p:nvPr/>
        </p:nvSpPr>
        <p:spPr>
          <a:xfrm>
            <a:off x="381000" y="376535"/>
            <a:ext cx="6019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Workplace &amp; Fleet Charging Solutions</a:t>
            </a:r>
            <a:endParaRPr lang="en-US" sz="24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14EE14-6890-48F4-A6A4-E77BE10D1A5D}" type="slidenum">
              <a:rPr lang="en-US" smtClean="0"/>
              <a:t>12</a:t>
            </a:fld>
            <a:endParaRPr lang="en-US"/>
          </a:p>
        </p:txBody>
      </p:sp>
      <p:sp>
        <p:nvSpPr>
          <p:cNvPr id="10" name="Rectangular Callout 9"/>
          <p:cNvSpPr/>
          <p:nvPr/>
        </p:nvSpPr>
        <p:spPr>
          <a:xfrm>
            <a:off x="6315990" y="2514600"/>
            <a:ext cx="948410" cy="1199053"/>
          </a:xfrm>
          <a:prstGeom prst="wedgeRectCallout">
            <a:avLst>
              <a:gd name="adj1" fmla="val -291219"/>
              <a:gd name="adj2" fmla="val 67188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7" name="Picture 3" descr="C:\Users\GHaddow\AppData\Local\Microsoft\Windows\Temporary Internet Files\Content.Outlook\2T8KZ3UK\IMG_000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5" t="22778" r="20834" b="27612"/>
          <a:stretch/>
        </p:blipFill>
        <p:spPr bwMode="auto">
          <a:xfrm>
            <a:off x="6324600" y="5483638"/>
            <a:ext cx="1342942" cy="11457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990" y="2514601"/>
            <a:ext cx="999210" cy="1199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07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977662"/>
            <a:ext cx="1143000" cy="2356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loud 2"/>
          <p:cNvSpPr/>
          <p:nvPr/>
        </p:nvSpPr>
        <p:spPr>
          <a:xfrm>
            <a:off x="6529549" y="3605713"/>
            <a:ext cx="1981200" cy="1283262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Back office</a:t>
            </a:r>
            <a:endParaRPr lang="en-US" sz="16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9662" y="4976336"/>
            <a:ext cx="1619435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Authorization</a:t>
            </a:r>
          </a:p>
          <a:p>
            <a:pPr algn="ctr"/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l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ogic and control commands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247" y="1447800"/>
            <a:ext cx="514953" cy="121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14953" cy="1215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58" y="2733189"/>
            <a:ext cx="698745" cy="83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35" y="2728719"/>
            <a:ext cx="698745" cy="83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58" y="3604559"/>
            <a:ext cx="698745" cy="83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35" y="3608905"/>
            <a:ext cx="698745" cy="83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58" y="4497446"/>
            <a:ext cx="698745" cy="83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35" y="4501792"/>
            <a:ext cx="698745" cy="83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558" y="5384506"/>
            <a:ext cx="698745" cy="83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35" y="5384506"/>
            <a:ext cx="698745" cy="8384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37340" y="2362200"/>
            <a:ext cx="1235060" cy="116955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DR messages,</a:t>
            </a:r>
          </a:p>
          <a:p>
            <a:pPr algn="ctr"/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p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rices and</a:t>
            </a:r>
          </a:p>
          <a:p>
            <a:pPr algn="ctr"/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 parameters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85800" y="376535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Architecture – How it Works  </a:t>
            </a:r>
            <a:endParaRPr lang="en-US" sz="2400" i="1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2590800" y="1447800"/>
            <a:ext cx="1143000" cy="4775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876800" y="3835400"/>
            <a:ext cx="1786662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772400" y="2210317"/>
            <a:ext cx="0" cy="137108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5" name="Cloud 134"/>
          <p:cNvSpPr/>
          <p:nvPr/>
        </p:nvSpPr>
        <p:spPr>
          <a:xfrm>
            <a:off x="6826620" y="1249682"/>
            <a:ext cx="1684129" cy="1112518"/>
          </a:xfrm>
          <a:prstGeom prst="clou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6739662" y="1404489"/>
            <a:ext cx="1771087" cy="73866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SDG&amp;E,</a:t>
            </a:r>
          </a:p>
          <a:p>
            <a:pPr algn="ctr"/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CAISO and</a:t>
            </a:r>
          </a:p>
          <a:p>
            <a:pPr algn="ctr"/>
            <a:r>
              <a:rPr lang="en-US" sz="1400" dirty="0">
                <a:latin typeface="Verdana" pitchFamily="34" charset="0"/>
                <a:ea typeface="Verdana" pitchFamily="34" charset="0"/>
                <a:cs typeface="Verdana" pitchFamily="34" charset="0"/>
              </a:rPr>
              <a:t>o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ther sources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4337-0B38-4C15-B428-086339C57448}" type="slidenum">
              <a:rPr lang="en-US" smtClean="0"/>
              <a:t>13</a:t>
            </a:fld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200400" y="1219200"/>
            <a:ext cx="3397620" cy="160043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SDG&amp;E contracts with third parties to  build, install, operate and maintain facility to SDG&amp;E’s specifications  </a:t>
            </a:r>
          </a:p>
          <a:p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Each EVSE is separately metered and driver is billed</a:t>
            </a:r>
            <a:endParaRPr lang="en-US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8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19188"/>
            <a:ext cx="2514600" cy="4619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1114425"/>
            <a:ext cx="2533650" cy="462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19188"/>
            <a:ext cx="2562225" cy="46196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9600" y="376535"/>
            <a:ext cx="26100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VGI Pricing App</a:t>
            </a:r>
            <a:endParaRPr lang="en-US" sz="2400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19600" y="57912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Advanced settings – </a:t>
            </a:r>
          </a:p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choose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hourly prices</a:t>
            </a:r>
          </a:p>
          <a:p>
            <a:pPr algn="ctr"/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57912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Basic settings – </a:t>
            </a:r>
          </a:p>
          <a:p>
            <a:pPr algn="ctr"/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“set &amp; forget”</a:t>
            </a:r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en-US" sz="2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62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Benefits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</p:spPr>
        <p:txBody>
          <a:bodyPr/>
          <a:lstStyle/>
          <a:p>
            <a:pPr>
              <a:buClrTx/>
            </a:pPr>
            <a:r>
              <a:rPr lang="en-US" sz="2000" dirty="0"/>
              <a:t>Use of energy storage capacity of </a:t>
            </a:r>
            <a:r>
              <a:rPr lang="en-US" sz="2000" dirty="0" smtClean="0"/>
              <a:t>EV </a:t>
            </a:r>
            <a:r>
              <a:rPr lang="en-US" sz="2000" dirty="0"/>
              <a:t>to take energy when supply is </a:t>
            </a:r>
            <a:r>
              <a:rPr lang="en-US" sz="2000" dirty="0" smtClean="0"/>
              <a:t>plentiful, integrated with renewable energy</a:t>
            </a:r>
            <a:endParaRPr lang="en-US" sz="2000" dirty="0"/>
          </a:p>
          <a:p>
            <a:pPr>
              <a:buClrTx/>
            </a:pPr>
            <a:r>
              <a:rPr lang="en-US" sz="2000" dirty="0"/>
              <a:t>Reduce on-peak </a:t>
            </a:r>
            <a:r>
              <a:rPr lang="en-US" sz="2000" dirty="0" smtClean="0"/>
              <a:t>charging, reduce utility operating costs</a:t>
            </a:r>
            <a:endParaRPr lang="en-US" sz="2000" dirty="0"/>
          </a:p>
          <a:p>
            <a:pPr>
              <a:buClrTx/>
            </a:pPr>
            <a:r>
              <a:rPr lang="en-US" sz="2000" dirty="0" smtClean="0"/>
              <a:t>Increase EV adoption and zero emission miles driven per EV</a:t>
            </a:r>
            <a:endParaRPr lang="en-US" sz="2000" dirty="0"/>
          </a:p>
          <a:p>
            <a:pPr>
              <a:buClrTx/>
            </a:pPr>
            <a:r>
              <a:rPr lang="en-US" sz="2000" dirty="0"/>
              <a:t>Cash in </a:t>
            </a:r>
            <a:r>
              <a:rPr lang="en-US" sz="2000" dirty="0" smtClean="0"/>
              <a:t>employees</a:t>
            </a:r>
            <a:r>
              <a:rPr lang="en-US" sz="2000" dirty="0"/>
              <a:t>’ pocket from gasoline </a:t>
            </a:r>
            <a:r>
              <a:rPr lang="en-US" sz="2000" dirty="0" smtClean="0"/>
              <a:t>cost savings</a:t>
            </a:r>
            <a:endParaRPr lang="en-US" sz="2000" dirty="0"/>
          </a:p>
          <a:p>
            <a:pPr>
              <a:buClrTx/>
            </a:pPr>
            <a:r>
              <a:rPr lang="en-US" sz="2000" dirty="0" smtClean="0"/>
              <a:t>Increased environmental benefits, US energy independence</a:t>
            </a:r>
            <a:endParaRPr lang="en-US" sz="2000" dirty="0"/>
          </a:p>
          <a:p>
            <a:pPr>
              <a:buClrTx/>
            </a:pPr>
            <a:r>
              <a:rPr lang="en-US" sz="2000" dirty="0" smtClean="0"/>
              <a:t>All customers benefit from improved utilization of the grid </a:t>
            </a:r>
            <a:endParaRPr lang="en-US" sz="2000" dirty="0"/>
          </a:p>
          <a:p>
            <a:pPr marL="0" indent="0">
              <a:buClrTx/>
              <a:buNone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4F17D-E16A-444A-9260-973F4604417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5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Utility Role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830763"/>
          </a:xfrm>
        </p:spPr>
        <p:txBody>
          <a:bodyPr/>
          <a:lstStyle/>
          <a:p>
            <a:pPr>
              <a:buClrTx/>
            </a:pPr>
            <a:r>
              <a:rPr lang="en-US" sz="2000" dirty="0" smtClean="0"/>
              <a:t>Ensure EV charging does not become a market barrier</a:t>
            </a:r>
            <a:endParaRPr lang="en-US" sz="2000" dirty="0"/>
          </a:p>
          <a:p>
            <a:pPr>
              <a:buClrTx/>
            </a:pPr>
            <a:r>
              <a:rPr lang="en-US" sz="2000" dirty="0"/>
              <a:t>K</a:t>
            </a:r>
            <a:r>
              <a:rPr lang="en-US" sz="2000" dirty="0" smtClean="0"/>
              <a:t>eep innovating and exploring VGI solutions</a:t>
            </a:r>
          </a:p>
          <a:p>
            <a:pPr>
              <a:buClrTx/>
            </a:pPr>
            <a:r>
              <a:rPr lang="en-US" sz="2000" dirty="0" smtClean="0"/>
              <a:t>Customer and stakeholder education</a:t>
            </a:r>
          </a:p>
          <a:p>
            <a:pPr>
              <a:buClrTx/>
            </a:pPr>
            <a:r>
              <a:rPr lang="en-US" sz="2000" dirty="0" smtClean="0"/>
              <a:t>Proactively support customers and service providers</a:t>
            </a:r>
            <a:endParaRPr lang="en-US" sz="2000" dirty="0"/>
          </a:p>
          <a:p>
            <a:pPr>
              <a:buClrTx/>
            </a:pPr>
            <a:r>
              <a:rPr lang="en-US" sz="2000" dirty="0" smtClean="0"/>
              <a:t>Maintain competitive electricity pricing</a:t>
            </a:r>
            <a:endParaRPr lang="en-US" sz="2000" dirty="0"/>
          </a:p>
          <a:p>
            <a:pPr>
              <a:buClrTx/>
            </a:pPr>
            <a:r>
              <a:rPr lang="en-US" sz="2000" dirty="0" smtClean="0"/>
              <a:t>Maximize benefits to all customers through improved grid utilization and integration of renewable energy resources</a:t>
            </a:r>
            <a:endParaRPr lang="en-US" sz="2000" dirty="0"/>
          </a:p>
          <a:p>
            <a:pPr>
              <a:buClrTx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4F17D-E16A-444A-9260-973F4604417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6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Footer Placeholder 4"/>
          <p:cNvSpPr txBox="1">
            <a:spLocks noGrp="1"/>
          </p:cNvSpPr>
          <p:nvPr/>
        </p:nvSpPr>
        <p:spPr bwMode="auto">
          <a:xfrm>
            <a:off x="319088" y="6480175"/>
            <a:ext cx="9525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8C125DA-368B-4302-854D-CA0B4F6F3B6C}" type="slidenum">
              <a:rPr lang="en-US" altLang="en-US" sz="1000">
                <a:latin typeface="Verdana" pitchFamily="34" charset="0"/>
              </a:rPr>
              <a:pPr eaLnBrk="0" hangingPunct="0"/>
              <a:t>2</a:t>
            </a:fld>
            <a:endParaRPr lang="en-US" altLang="en-US" sz="1000">
              <a:latin typeface="Verdan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72165" y="1278162"/>
            <a:ext cx="8558213" cy="838200"/>
          </a:xfrm>
        </p:spPr>
        <p:txBody>
          <a:bodyPr lIns="18288" rIns="18288" anchor="ctr">
            <a:normAutofit fontScale="90000"/>
          </a:bodyPr>
          <a:lstStyle/>
          <a:p>
            <a:pPr algn="l">
              <a:defRPr/>
            </a:pPr>
            <a:r>
              <a:rPr lang="en-US" sz="2400" dirty="0" smtClean="0">
                <a:ln>
                  <a:noFill/>
                </a:ln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en-US" sz="2400" dirty="0" smtClean="0">
                <a:ln>
                  <a:noFill/>
                </a:ln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en-US" sz="2400" dirty="0" smtClean="0">
                <a:latin typeface="Verdana" pitchFamily="34" charset="0"/>
                <a:ea typeface="ＭＳ Ｐゴシック"/>
                <a:cs typeface="ＭＳ Ｐゴシック"/>
              </a:rPr>
              <a:t>Create an excellent customer experience and accelerate  the </a:t>
            </a:r>
            <a:r>
              <a:rPr lang="en-US" sz="2400" dirty="0" smtClean="0">
                <a:ln>
                  <a:noFill/>
                </a:ln>
                <a:latin typeface="Verdana" pitchFamily="34" charset="0"/>
                <a:ea typeface="ＭＳ Ｐゴシック"/>
                <a:cs typeface="ＭＳ Ｐゴシック"/>
              </a:rPr>
              <a:t>growth of electric transportation by ensuring the </a:t>
            </a:r>
            <a:r>
              <a:rPr lang="en-US" altLang="ja-JP" sz="2400" dirty="0" smtClean="0">
                <a:ln>
                  <a:noFill/>
                </a:ln>
                <a:latin typeface="Verdana" pitchFamily="34" charset="0"/>
                <a:ea typeface="ＭＳ Ｐゴシック"/>
                <a:cs typeface="ＭＳ Ｐゴシック"/>
              </a:rPr>
              <a:t>safe, reliable and </a:t>
            </a:r>
            <a:r>
              <a:rPr lang="en-US" altLang="ja-JP" sz="2400" b="1" dirty="0" smtClean="0">
                <a:ln>
                  <a:noFill/>
                </a:ln>
                <a:latin typeface="Verdana" pitchFamily="34" charset="0"/>
                <a:ea typeface="ＭＳ Ｐゴシック"/>
                <a:cs typeface="ＭＳ Ｐゴシック"/>
              </a:rPr>
              <a:t>efficient integration </a:t>
            </a:r>
            <a:r>
              <a:rPr lang="en-US" altLang="ja-JP" sz="2400" dirty="0" smtClean="0">
                <a:ln>
                  <a:noFill/>
                </a:ln>
                <a:latin typeface="Verdana" pitchFamily="34" charset="0"/>
                <a:ea typeface="ＭＳ Ｐゴシック"/>
                <a:cs typeface="ＭＳ Ｐゴシック"/>
              </a:rPr>
              <a:t>of EV loads with the grid</a:t>
            </a:r>
            <a:r>
              <a:rPr lang="en-US" sz="2400" dirty="0" smtClean="0">
                <a:ln>
                  <a:noFill/>
                </a:ln>
                <a:latin typeface="Verdana" pitchFamily="34" charset="0"/>
                <a:ea typeface="ＭＳ Ｐゴシック"/>
                <a:cs typeface="ＭＳ Ｐゴシック"/>
              </a:rPr>
              <a:t/>
            </a:r>
            <a:br>
              <a:rPr lang="en-US" sz="2400" dirty="0" smtClean="0">
                <a:ln>
                  <a:noFill/>
                </a:ln>
                <a:latin typeface="Verdana" pitchFamily="34" charset="0"/>
                <a:ea typeface="ＭＳ Ｐゴシック"/>
                <a:cs typeface="ＭＳ Ｐゴシック"/>
              </a:rPr>
            </a:br>
            <a:r>
              <a:rPr lang="en-US" sz="2400" dirty="0" smtClean="0">
                <a:ln>
                  <a:noFill/>
                </a:ln>
                <a:latin typeface="Verdana" pitchFamily="34" charset="0"/>
                <a:ea typeface="ＭＳ Ｐゴシック"/>
                <a:cs typeface="ＭＳ Ｐゴシック"/>
              </a:rPr>
              <a:t>	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248400" y="2778710"/>
            <a:ext cx="2514600" cy="2631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ヒラギノ角ゴ Pro W3" pitchFamily="-108" charset="-128"/>
              </a:rPr>
              <a:t>Technology </a:t>
            </a:r>
          </a:p>
          <a:p>
            <a:pPr marL="285750" indent="-285750" eaLnBrk="0" hangingPunct="0">
              <a:spcBef>
                <a:spcPct val="25000"/>
              </a:spcBef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bg1"/>
              </a:solidFill>
              <a:latin typeface="Verdana" pitchFamily="34" charset="0"/>
              <a:ea typeface="ヒラギノ角ゴ Pro W3" pitchFamily="-108" charset="-128"/>
            </a:endParaRPr>
          </a:p>
          <a:p>
            <a:pPr marL="285750" indent="-285750" eaLnBrk="0" hangingPunct="0"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ヒラギノ角ゴ Pro W3" pitchFamily="-108" charset="-128"/>
              </a:rPr>
              <a:t>Pricing </a:t>
            </a:r>
            <a:endParaRPr lang="en-US" sz="2000" b="1" dirty="0">
              <a:solidFill>
                <a:schemeClr val="bg1"/>
              </a:solidFill>
              <a:latin typeface="Verdana" pitchFamily="34" charset="0"/>
              <a:ea typeface="ヒラギノ角ゴ Pro W3" pitchFamily="-108" charset="-128"/>
            </a:endParaRPr>
          </a:p>
          <a:p>
            <a:pPr marL="285750" indent="-285750" eaLnBrk="0" hangingPunct="0">
              <a:spcBef>
                <a:spcPct val="25000"/>
              </a:spcBef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bg1"/>
              </a:solidFill>
              <a:latin typeface="Verdana" pitchFamily="34" charset="0"/>
              <a:ea typeface="ヒラギノ角ゴ Pro W3" pitchFamily="-108" charset="-128"/>
            </a:endParaRPr>
          </a:p>
          <a:p>
            <a:pPr marL="285750" indent="-285750" eaLnBrk="0" hangingPunct="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ヒラギノ角ゴ Pro W3" pitchFamily="-108" charset="-128"/>
              </a:rPr>
              <a:t>Innovation</a:t>
            </a:r>
            <a:endParaRPr lang="en-US" sz="2000" b="1" dirty="0">
              <a:solidFill>
                <a:schemeClr val="bg1"/>
              </a:solidFill>
              <a:latin typeface="Verdana" pitchFamily="34" charset="0"/>
              <a:ea typeface="ヒラギノ角ゴ Pro W3" pitchFamily="-108" charset="-128"/>
            </a:endParaRPr>
          </a:p>
          <a:p>
            <a:pPr marL="285750" indent="-285750" eaLnBrk="0" hangingPunct="0">
              <a:spcBef>
                <a:spcPct val="25000"/>
              </a:spcBef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bg1"/>
              </a:solidFill>
              <a:latin typeface="Verdana" pitchFamily="34" charset="0"/>
              <a:ea typeface="ヒラギノ角ゴ Pro W3" pitchFamily="-108" charset="-128"/>
            </a:endParaRPr>
          </a:p>
          <a:p>
            <a:pPr marL="285750" indent="-285750" eaLnBrk="0" hangingPunct="0">
              <a:spcBef>
                <a:spcPct val="25000"/>
              </a:spcBef>
              <a:buFont typeface="Arial" pitchFamily="34" charset="0"/>
              <a:buChar char="•"/>
              <a:defRPr/>
            </a:pPr>
            <a:r>
              <a:rPr lang="en-US" sz="2000" b="1" dirty="0" smtClean="0">
                <a:solidFill>
                  <a:schemeClr val="bg1"/>
                </a:solidFill>
                <a:latin typeface="Verdana" pitchFamily="34" charset="0"/>
                <a:ea typeface="ヒラギノ角ゴ Pro W3" pitchFamily="-108" charset="-128"/>
              </a:rPr>
              <a:t>Education</a:t>
            </a:r>
            <a:endParaRPr lang="en-US" sz="2000" b="1" dirty="0">
              <a:solidFill>
                <a:schemeClr val="bg1"/>
              </a:solidFill>
              <a:latin typeface="Verdana" pitchFamily="34" charset="0"/>
              <a:ea typeface="ヒラギノ角ゴ Pro W3" pitchFamily="-108" charset="-128"/>
            </a:endParaRPr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533400" y="304800"/>
            <a:ext cx="7078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sz="2400" i="1" dirty="0" smtClean="0">
                <a:solidFill>
                  <a:schemeClr val="bg1"/>
                </a:solidFill>
                <a:latin typeface="Verdana" pitchFamily="34" charset="0"/>
                <a:ea typeface="ＭＳ Ｐゴシック"/>
                <a:cs typeface="ＭＳ Ｐゴシック"/>
              </a:rPr>
              <a:t>SDG&amp;E Goal – Grid-Integrated Charging</a:t>
            </a:r>
            <a:endParaRPr lang="en-US" sz="2400" i="1" dirty="0">
              <a:solidFill>
                <a:schemeClr val="bg1"/>
              </a:solidFill>
              <a:latin typeface="Verdana" pitchFamily="34" charset="0"/>
              <a:ea typeface="ＭＳ Ｐゴシック"/>
              <a:cs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5628470"/>
            <a:ext cx="5867401" cy="707886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plug-in EVs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More zero emission, grid-integrated miles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126" y="2750832"/>
            <a:ext cx="3467100" cy="2311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56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248400" cy="563563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Customer &amp; Service Provider Support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 marL="0" indent="0">
              <a:buClrTx/>
              <a:buNone/>
            </a:pPr>
            <a:r>
              <a:rPr lang="en-US" sz="2000" b="1" dirty="0" smtClean="0"/>
              <a:t>Learn by doing – challenges, costs and opportunities</a:t>
            </a:r>
          </a:p>
          <a:p>
            <a:pPr>
              <a:buClrTx/>
            </a:pPr>
            <a:r>
              <a:rPr lang="en-US" sz="2000" dirty="0" smtClean="0"/>
              <a:t>SDG&amp;E Fleet and employee charging (Workplace Pledges) </a:t>
            </a:r>
          </a:p>
          <a:p>
            <a:pPr>
              <a:buClrTx/>
            </a:pPr>
            <a:r>
              <a:rPr lang="en-US" sz="2000" dirty="0" smtClean="0"/>
              <a:t>EV Rate and Technology Experiment</a:t>
            </a:r>
          </a:p>
          <a:p>
            <a:pPr>
              <a:buClrTx/>
            </a:pPr>
            <a:r>
              <a:rPr lang="en-US" sz="2000" dirty="0" smtClean="0"/>
              <a:t>EV Project</a:t>
            </a:r>
          </a:p>
          <a:p>
            <a:pPr>
              <a:buClrTx/>
            </a:pPr>
            <a:r>
              <a:rPr lang="en-US" sz="2000" dirty="0"/>
              <a:t>c</a:t>
            </a:r>
            <a:r>
              <a:rPr lang="en-US" sz="2000" dirty="0" smtClean="0"/>
              <a:t>ar2go</a:t>
            </a:r>
          </a:p>
          <a:p>
            <a:pPr>
              <a:buClrTx/>
            </a:pPr>
            <a:r>
              <a:rPr lang="en-US" sz="2000" dirty="0" err="1" smtClean="0"/>
              <a:t>eVgo</a:t>
            </a:r>
            <a:r>
              <a:rPr lang="en-US" sz="2000" dirty="0" smtClean="0"/>
              <a:t> / NRG</a:t>
            </a:r>
          </a:p>
          <a:p>
            <a:pPr>
              <a:buClrTx/>
            </a:pPr>
            <a:r>
              <a:rPr lang="en-US" sz="2000" dirty="0" smtClean="0"/>
              <a:t>Zoo Project</a:t>
            </a:r>
            <a:endParaRPr lang="en-US" sz="2000" dirty="0"/>
          </a:p>
          <a:p>
            <a:pPr>
              <a:buClrTx/>
            </a:pPr>
            <a:r>
              <a:rPr lang="en-US" sz="2000" dirty="0" smtClean="0"/>
              <a:t>Grant applicants (</a:t>
            </a:r>
            <a:r>
              <a:rPr lang="en-US" sz="2000" dirty="0" err="1" smtClean="0"/>
              <a:t>Chargepoint</a:t>
            </a:r>
            <a:r>
              <a:rPr lang="en-US" sz="2000" dirty="0" smtClean="0"/>
              <a:t>, </a:t>
            </a:r>
            <a:r>
              <a:rPr lang="en-US" sz="2000" dirty="0" err="1" smtClean="0"/>
              <a:t>ECOtality</a:t>
            </a:r>
            <a:r>
              <a:rPr lang="en-US" sz="2000" dirty="0" smtClean="0"/>
              <a:t>)</a:t>
            </a:r>
            <a:endParaRPr lang="en-US" sz="2000" dirty="0"/>
          </a:p>
          <a:p>
            <a:pPr>
              <a:buClrTx/>
            </a:pPr>
            <a:r>
              <a:rPr lang="en-US" sz="2000" dirty="0" smtClean="0"/>
              <a:t>Direct customer contact – calls, education and outreach </a:t>
            </a:r>
            <a:endParaRPr lang="en-US" sz="2000" dirty="0"/>
          </a:p>
          <a:p>
            <a:pPr>
              <a:buClrTx/>
            </a:pPr>
            <a:r>
              <a:rPr lang="en-US" sz="2000" dirty="0" smtClean="0"/>
              <a:t>Field engineer assigned to all service providers</a:t>
            </a:r>
            <a:endParaRPr lang="en-US" sz="2000" dirty="0"/>
          </a:p>
          <a:p>
            <a:pPr>
              <a:buClrTx/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4F17D-E16A-444A-9260-973F4604417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5" name="Picture 4" descr="http://sandiego.car2go.com/imgs/how2_tout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5" t="25300" r="11838" b="55419"/>
          <a:stretch/>
        </p:blipFill>
        <p:spPr bwMode="auto">
          <a:xfrm>
            <a:off x="2590800" y="2777067"/>
            <a:ext cx="5733514" cy="14901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Del </a:t>
            </a:r>
            <a:r>
              <a:rPr lang="en-US" sz="2400" dirty="0" err="1" smtClean="0">
                <a:solidFill>
                  <a:schemeClr val="tx1"/>
                </a:solidFill>
              </a:rPr>
              <a:t>Lago</a:t>
            </a:r>
            <a:r>
              <a:rPr lang="en-US" sz="2400" dirty="0" smtClean="0">
                <a:solidFill>
                  <a:schemeClr val="tx1"/>
                </a:solidFill>
              </a:rPr>
              <a:t> Transit Station – </a:t>
            </a:r>
            <a:r>
              <a:rPr lang="en-US" sz="2400" dirty="0" err="1" smtClean="0">
                <a:solidFill>
                  <a:schemeClr val="tx1"/>
                </a:solidFill>
              </a:rPr>
              <a:t>CalTrans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4F17D-E16A-444A-9260-973F460441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2" descr="C:\Users\GHaddow\AppData\Local\Microsoft\Windows\Temporary Internet Files\Content.Outlook\2T8KZ3UK\Del Lago Renderin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3" b="4348"/>
          <a:stretch/>
        </p:blipFill>
        <p:spPr bwMode="auto">
          <a:xfrm>
            <a:off x="132837" y="1219200"/>
            <a:ext cx="8896863" cy="5029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2379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Haddow\AppData\Local\Microsoft\Windows\Temporary Internet Files\Content.Outlook\2T8KZ3UK\Del Lago Schemat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1" y="1219200"/>
            <a:ext cx="7711379" cy="55103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0" dirty="0"/>
          </a:p>
        </p:txBody>
      </p:sp>
      <p:sp>
        <p:nvSpPr>
          <p:cNvPr id="3" name="Rectangle 2"/>
          <p:cNvSpPr/>
          <p:nvPr/>
        </p:nvSpPr>
        <p:spPr>
          <a:xfrm>
            <a:off x="381000" y="376535"/>
            <a:ext cx="33505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Utility Infrastructure</a:t>
            </a:r>
            <a:endParaRPr lang="en-US" sz="24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14EE14-6890-48F4-A6A4-E77BE10D1A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Footer Placeholder 4"/>
          <p:cNvSpPr txBox="1">
            <a:spLocks noGrp="1"/>
          </p:cNvSpPr>
          <p:nvPr/>
        </p:nvSpPr>
        <p:spPr bwMode="auto">
          <a:xfrm>
            <a:off x="319088" y="6480175"/>
            <a:ext cx="952500" cy="17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C0516136-58E3-47D5-B7DD-81AB9C8F2AFD}" type="slidenum">
              <a:rPr lang="en-US" altLang="en-US" sz="1000">
                <a:latin typeface="Verdana" pitchFamily="34" charset="0"/>
              </a:rPr>
              <a:pPr eaLnBrk="0" hangingPunct="0"/>
              <a:t>6</a:t>
            </a:fld>
            <a:endParaRPr lang="en-US" altLang="en-US" sz="1000">
              <a:latin typeface="Verdana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18288" rIns="18288" anchor="ctr"/>
          <a:lstStyle/>
          <a:p>
            <a:pPr algn="l" eaLnBrk="1" hangingPunct="1">
              <a:defRPr/>
            </a:pPr>
            <a:r>
              <a:rPr lang="en-US" sz="2400" dirty="0" smtClean="0">
                <a:ln>
                  <a:noFill/>
                </a:ln>
                <a:solidFill>
                  <a:srgbClr val="FFCC00"/>
                </a:solidFill>
                <a:ea typeface="ＭＳ Ｐゴシック"/>
                <a:cs typeface="ＭＳ Ｐゴシック"/>
              </a:rPr>
              <a:t/>
            </a:r>
            <a:br>
              <a:rPr lang="en-US" sz="2400" dirty="0" smtClean="0">
                <a:ln>
                  <a:noFill/>
                </a:ln>
                <a:solidFill>
                  <a:srgbClr val="FFCC00"/>
                </a:solidFill>
                <a:ea typeface="ＭＳ Ｐゴシック"/>
                <a:cs typeface="ＭＳ Ｐゴシック"/>
              </a:rPr>
            </a:br>
            <a:r>
              <a:rPr lang="en-US" sz="2400" dirty="0" smtClean="0">
                <a:ln>
                  <a:noFill/>
                </a:ln>
                <a:solidFill>
                  <a:srgbClr val="FFCC00"/>
                </a:solidFill>
                <a:ea typeface="ＭＳ Ｐゴシック"/>
                <a:cs typeface="ＭＳ Ｐゴシック"/>
              </a:rPr>
              <a:t/>
            </a:r>
            <a:br>
              <a:rPr lang="en-US" sz="2400" dirty="0" smtClean="0">
                <a:ln>
                  <a:noFill/>
                </a:ln>
                <a:solidFill>
                  <a:srgbClr val="FFCC00"/>
                </a:solidFill>
                <a:ea typeface="ＭＳ Ｐゴシック"/>
                <a:cs typeface="ＭＳ Ｐゴシック"/>
              </a:rPr>
            </a:br>
            <a:r>
              <a:rPr lang="en-US" sz="2400" dirty="0" smtClean="0">
                <a:ln>
                  <a:noFill/>
                </a:ln>
                <a:solidFill>
                  <a:srgbClr val="FFCC00"/>
                </a:solidFill>
                <a:ea typeface="ＭＳ Ｐゴシック"/>
                <a:cs typeface="ＭＳ Ｐゴシック"/>
              </a:rPr>
              <a:t>	</a:t>
            </a:r>
          </a:p>
        </p:txBody>
      </p:sp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152400" y="266700"/>
            <a:ext cx="707866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ja-JP" sz="2400" i="1" dirty="0" smtClean="0">
                <a:latin typeface="Verdana" pitchFamily="34" charset="0"/>
                <a:cs typeface="ＭＳ Ｐゴシック"/>
              </a:rPr>
              <a:t>SDG&amp;E Experimental EV Rates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1" y="5867400"/>
            <a:ext cx="85392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Verdana" pitchFamily="34" charset="0"/>
              </a:rPr>
              <a:t>Summer example –  Separately metered  experimental EV rates (EPEV-X, EPEV-Y, EPEV - Z) “on-peak” is noon  to 8pm,  and “super off- peak” for all EV rates is midnight to 5am.  All other times are “off-peak”.</a:t>
            </a:r>
            <a:endParaRPr lang="en-US" sz="1200" dirty="0">
              <a:latin typeface="Verdana" pitchFamily="34" charset="0"/>
            </a:endParaRP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898526" y="1677987"/>
            <a:ext cx="6726238" cy="4044951"/>
            <a:chOff x="534" y="1062"/>
            <a:chExt cx="4237" cy="2548"/>
          </a:xfrm>
        </p:grpSpPr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 rot="16200000">
              <a:off x="81" y="2059"/>
              <a:ext cx="106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dirty="0">
                  <a:latin typeface="Verdana" pitchFamily="34" charset="0"/>
                  <a:ea typeface="ヒラギノ角ゴ Pro W3" pitchFamily="-108" charset="-128"/>
                </a:rPr>
                <a:t>Cents per kWh</a:t>
              </a:r>
            </a:p>
          </p:txBody>
        </p:sp>
        <p:grpSp>
          <p:nvGrpSpPr>
            <p:cNvPr id="11" name="Group 6"/>
            <p:cNvGrpSpPr>
              <a:grpSpLocks/>
            </p:cNvGrpSpPr>
            <p:nvPr/>
          </p:nvGrpSpPr>
          <p:grpSpPr bwMode="auto">
            <a:xfrm>
              <a:off x="1340" y="3454"/>
              <a:ext cx="3280" cy="156"/>
              <a:chOff x="1534" y="3454"/>
              <a:chExt cx="3280" cy="156"/>
            </a:xfrm>
          </p:grpSpPr>
          <p:sp>
            <p:nvSpPr>
              <p:cNvPr id="44" name="Rectangle 7"/>
              <p:cNvSpPr>
                <a:spLocks noChangeArrowheads="1"/>
              </p:cNvSpPr>
              <p:nvPr/>
            </p:nvSpPr>
            <p:spPr bwMode="auto">
              <a:xfrm>
                <a:off x="1534" y="3467"/>
                <a:ext cx="138" cy="138"/>
              </a:xfrm>
              <a:prstGeom prst="rect">
                <a:avLst/>
              </a:prstGeom>
              <a:solidFill>
                <a:srgbClr val="FFDC52"/>
              </a:solidFill>
              <a:ln w="9525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Verdana" pitchFamily="34" charset="0"/>
                </a:endParaRPr>
              </a:p>
            </p:txBody>
          </p:sp>
          <p:sp>
            <p:nvSpPr>
              <p:cNvPr id="45" name="Rectangle 8"/>
              <p:cNvSpPr>
                <a:spLocks noChangeArrowheads="1"/>
              </p:cNvSpPr>
              <p:nvPr/>
            </p:nvSpPr>
            <p:spPr bwMode="auto">
              <a:xfrm>
                <a:off x="1540" y="3454"/>
                <a:ext cx="79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ctr" eaLnBrk="0" hangingPunct="0"/>
                <a:r>
                  <a:rPr lang="en-US" sz="1600" b="1" dirty="0" smtClean="0">
                    <a:latin typeface="Verdana" pitchFamily="34" charset="0"/>
                  </a:rPr>
                  <a:t>    On-peak</a:t>
                </a:r>
                <a:endParaRPr lang="en-US" sz="1600" b="1" dirty="0">
                  <a:latin typeface="Verdana" pitchFamily="34" charset="0"/>
                </a:endParaRPr>
              </a:p>
            </p:txBody>
          </p:sp>
          <p:grpSp>
            <p:nvGrpSpPr>
              <p:cNvPr id="46" name="Group 9"/>
              <p:cNvGrpSpPr>
                <a:grpSpLocks/>
              </p:cNvGrpSpPr>
              <p:nvPr/>
            </p:nvGrpSpPr>
            <p:grpSpPr bwMode="auto">
              <a:xfrm>
                <a:off x="2525" y="3454"/>
                <a:ext cx="819" cy="155"/>
                <a:chOff x="1570" y="3603"/>
                <a:chExt cx="819" cy="155"/>
              </a:xfrm>
            </p:grpSpPr>
            <p:sp>
              <p:nvSpPr>
                <p:cNvPr id="50" name="Rectangle 10"/>
                <p:cNvSpPr>
                  <a:spLocks noChangeArrowheads="1"/>
                </p:cNvSpPr>
                <p:nvPr/>
              </p:nvSpPr>
              <p:spPr bwMode="auto">
                <a:xfrm>
                  <a:off x="1570" y="3616"/>
                  <a:ext cx="138" cy="138"/>
                </a:xfrm>
                <a:prstGeom prst="rect">
                  <a:avLst/>
                </a:prstGeom>
                <a:solidFill>
                  <a:srgbClr val="4C61FA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51" name="Rectangle 11"/>
                <p:cNvSpPr>
                  <a:spLocks noChangeArrowheads="1"/>
                </p:cNvSpPr>
                <p:nvPr/>
              </p:nvSpPr>
              <p:spPr bwMode="auto">
                <a:xfrm>
                  <a:off x="1580" y="3603"/>
                  <a:ext cx="809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sz="1600" b="1" dirty="0" smtClean="0">
                      <a:latin typeface="Verdana" pitchFamily="34" charset="0"/>
                    </a:rPr>
                    <a:t>    Off-peak</a:t>
                  </a:r>
                  <a:endParaRPr lang="en-US" sz="1600" b="1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47" name="Group 12"/>
              <p:cNvGrpSpPr>
                <a:grpSpLocks/>
              </p:cNvGrpSpPr>
              <p:nvPr/>
            </p:nvGrpSpPr>
            <p:grpSpPr bwMode="auto">
              <a:xfrm>
                <a:off x="3447" y="3455"/>
                <a:ext cx="1367" cy="155"/>
                <a:chOff x="2408" y="3604"/>
                <a:chExt cx="1367" cy="155"/>
              </a:xfrm>
            </p:grpSpPr>
            <p:sp>
              <p:nvSpPr>
                <p:cNvPr id="48" name="Rectangle 13"/>
                <p:cNvSpPr>
                  <a:spLocks noChangeArrowheads="1"/>
                </p:cNvSpPr>
                <p:nvPr/>
              </p:nvSpPr>
              <p:spPr bwMode="auto">
                <a:xfrm>
                  <a:off x="2497" y="3616"/>
                  <a:ext cx="138" cy="138"/>
                </a:xfrm>
                <a:prstGeom prst="rect">
                  <a:avLst/>
                </a:prstGeom>
                <a:solidFill>
                  <a:srgbClr val="62BA46"/>
                </a:solidFill>
                <a:ln w="9525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latin typeface="Verdana" pitchFamily="34" charset="0"/>
                  </a:endParaRPr>
                </a:p>
              </p:txBody>
            </p:sp>
            <p:sp>
              <p:nvSpPr>
                <p:cNvPr id="49" name="Rectangle 14"/>
                <p:cNvSpPr>
                  <a:spLocks noChangeArrowheads="1"/>
                </p:cNvSpPr>
                <p:nvPr/>
              </p:nvSpPr>
              <p:spPr bwMode="auto">
                <a:xfrm>
                  <a:off x="2408" y="3604"/>
                  <a:ext cx="1367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algn="ctr" eaLnBrk="0" hangingPunct="0"/>
                  <a:r>
                    <a:rPr lang="en-US" sz="1600" b="1" dirty="0" smtClean="0">
                      <a:latin typeface="Verdana" pitchFamily="34" charset="0"/>
                    </a:rPr>
                    <a:t>      Super </a:t>
                  </a:r>
                  <a:r>
                    <a:rPr lang="en-US" sz="1600" b="1" dirty="0">
                      <a:latin typeface="Verdana" pitchFamily="34" charset="0"/>
                    </a:rPr>
                    <a:t>Off-peak</a:t>
                  </a:r>
                </a:p>
              </p:txBody>
            </p:sp>
          </p:grpSp>
        </p:grp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1005" y="2756"/>
              <a:ext cx="3766" cy="61"/>
            </a:xfrm>
            <a:custGeom>
              <a:avLst/>
              <a:gdLst>
                <a:gd name="T0" fmla="*/ 0 w 496"/>
                <a:gd name="T1" fmla="*/ 515023 h 10"/>
                <a:gd name="T2" fmla="*/ 2296706 w 496"/>
                <a:gd name="T3" fmla="*/ 0 h 10"/>
                <a:gd name="T4" fmla="*/ 95031919 w 496"/>
                <a:gd name="T5" fmla="*/ 0 h 10"/>
                <a:gd name="T6" fmla="*/ 0 60000 65536"/>
                <a:gd name="T7" fmla="*/ 0 60000 65536"/>
                <a:gd name="T8" fmla="*/ 0 60000 65536"/>
                <a:gd name="T9" fmla="*/ 0 w 496"/>
                <a:gd name="T10" fmla="*/ 0 h 10"/>
                <a:gd name="T11" fmla="*/ 496 w 49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6" h="10">
                  <a:moveTo>
                    <a:pt x="0" y="10"/>
                  </a:moveTo>
                  <a:lnTo>
                    <a:pt x="12" y="0"/>
                  </a:lnTo>
                  <a:lnTo>
                    <a:pt x="496" y="0"/>
                  </a:lnTo>
                </a:path>
              </a:pathLst>
            </a:custGeom>
            <a:noFill/>
            <a:ln w="9525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1005" y="2517"/>
              <a:ext cx="3766" cy="55"/>
            </a:xfrm>
            <a:custGeom>
              <a:avLst/>
              <a:gdLst>
                <a:gd name="T0" fmla="*/ 0 w 496"/>
                <a:gd name="T1" fmla="*/ 468539 h 9"/>
                <a:gd name="T2" fmla="*/ 2296706 w 496"/>
                <a:gd name="T3" fmla="*/ 0 h 9"/>
                <a:gd name="T4" fmla="*/ 95031919 w 496"/>
                <a:gd name="T5" fmla="*/ 0 h 9"/>
                <a:gd name="T6" fmla="*/ 0 60000 65536"/>
                <a:gd name="T7" fmla="*/ 0 60000 65536"/>
                <a:gd name="T8" fmla="*/ 0 60000 65536"/>
                <a:gd name="T9" fmla="*/ 0 w 496"/>
                <a:gd name="T10" fmla="*/ 0 h 9"/>
                <a:gd name="T11" fmla="*/ 496 w 49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6" h="9">
                  <a:moveTo>
                    <a:pt x="0" y="9"/>
                  </a:moveTo>
                  <a:lnTo>
                    <a:pt x="12" y="0"/>
                  </a:lnTo>
                  <a:lnTo>
                    <a:pt x="496" y="0"/>
                  </a:lnTo>
                </a:path>
              </a:pathLst>
            </a:custGeom>
            <a:noFill/>
            <a:ln w="9525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1005" y="2277"/>
              <a:ext cx="3766" cy="56"/>
            </a:xfrm>
            <a:custGeom>
              <a:avLst/>
              <a:gdLst>
                <a:gd name="T0" fmla="*/ 0 w 496"/>
                <a:gd name="T1" fmla="*/ 521547 h 9"/>
                <a:gd name="T2" fmla="*/ 2296706 w 496"/>
                <a:gd name="T3" fmla="*/ 0 h 9"/>
                <a:gd name="T4" fmla="*/ 95031919 w 496"/>
                <a:gd name="T5" fmla="*/ 0 h 9"/>
                <a:gd name="T6" fmla="*/ 0 60000 65536"/>
                <a:gd name="T7" fmla="*/ 0 60000 65536"/>
                <a:gd name="T8" fmla="*/ 0 60000 65536"/>
                <a:gd name="T9" fmla="*/ 0 w 496"/>
                <a:gd name="T10" fmla="*/ 0 h 9"/>
                <a:gd name="T11" fmla="*/ 496 w 49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6" h="9">
                  <a:moveTo>
                    <a:pt x="0" y="9"/>
                  </a:moveTo>
                  <a:lnTo>
                    <a:pt x="12" y="0"/>
                  </a:lnTo>
                  <a:lnTo>
                    <a:pt x="496" y="0"/>
                  </a:lnTo>
                </a:path>
              </a:pathLst>
            </a:custGeom>
            <a:noFill/>
            <a:ln w="9525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5" name="Freeform 18"/>
            <p:cNvSpPr>
              <a:spLocks/>
            </p:cNvSpPr>
            <p:nvPr/>
          </p:nvSpPr>
          <p:spPr bwMode="auto">
            <a:xfrm>
              <a:off x="1005" y="2032"/>
              <a:ext cx="3766" cy="61"/>
            </a:xfrm>
            <a:custGeom>
              <a:avLst/>
              <a:gdLst>
                <a:gd name="T0" fmla="*/ 0 w 496"/>
                <a:gd name="T1" fmla="*/ 515023 h 10"/>
                <a:gd name="T2" fmla="*/ 2296706 w 496"/>
                <a:gd name="T3" fmla="*/ 0 h 10"/>
                <a:gd name="T4" fmla="*/ 95031919 w 496"/>
                <a:gd name="T5" fmla="*/ 0 h 10"/>
                <a:gd name="T6" fmla="*/ 0 60000 65536"/>
                <a:gd name="T7" fmla="*/ 0 60000 65536"/>
                <a:gd name="T8" fmla="*/ 0 60000 65536"/>
                <a:gd name="T9" fmla="*/ 0 w 496"/>
                <a:gd name="T10" fmla="*/ 0 h 10"/>
                <a:gd name="T11" fmla="*/ 496 w 49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6" h="10">
                  <a:moveTo>
                    <a:pt x="0" y="10"/>
                  </a:moveTo>
                  <a:lnTo>
                    <a:pt x="12" y="0"/>
                  </a:lnTo>
                  <a:lnTo>
                    <a:pt x="496" y="0"/>
                  </a:lnTo>
                </a:path>
              </a:pathLst>
            </a:custGeom>
            <a:noFill/>
            <a:ln w="9525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6" name="Freeform 19"/>
            <p:cNvSpPr>
              <a:spLocks/>
            </p:cNvSpPr>
            <p:nvPr/>
          </p:nvSpPr>
          <p:spPr bwMode="auto">
            <a:xfrm>
              <a:off x="1005" y="1792"/>
              <a:ext cx="3766" cy="56"/>
            </a:xfrm>
            <a:custGeom>
              <a:avLst/>
              <a:gdLst>
                <a:gd name="T0" fmla="*/ 0 w 496"/>
                <a:gd name="T1" fmla="*/ 521547 h 9"/>
                <a:gd name="T2" fmla="*/ 2296706 w 496"/>
                <a:gd name="T3" fmla="*/ 0 h 9"/>
                <a:gd name="T4" fmla="*/ 95031919 w 496"/>
                <a:gd name="T5" fmla="*/ 0 h 9"/>
                <a:gd name="T6" fmla="*/ 0 60000 65536"/>
                <a:gd name="T7" fmla="*/ 0 60000 65536"/>
                <a:gd name="T8" fmla="*/ 0 60000 65536"/>
                <a:gd name="T9" fmla="*/ 0 w 496"/>
                <a:gd name="T10" fmla="*/ 0 h 9"/>
                <a:gd name="T11" fmla="*/ 496 w 49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6" h="9">
                  <a:moveTo>
                    <a:pt x="0" y="9"/>
                  </a:moveTo>
                  <a:lnTo>
                    <a:pt x="12" y="0"/>
                  </a:lnTo>
                  <a:lnTo>
                    <a:pt x="496" y="0"/>
                  </a:lnTo>
                </a:path>
              </a:pathLst>
            </a:custGeom>
            <a:noFill/>
            <a:ln w="9525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1005" y="1554"/>
              <a:ext cx="3766" cy="55"/>
            </a:xfrm>
            <a:custGeom>
              <a:avLst/>
              <a:gdLst>
                <a:gd name="T0" fmla="*/ 0 w 496"/>
                <a:gd name="T1" fmla="*/ 468539 h 9"/>
                <a:gd name="T2" fmla="*/ 2296706 w 496"/>
                <a:gd name="T3" fmla="*/ 0 h 9"/>
                <a:gd name="T4" fmla="*/ 95031919 w 496"/>
                <a:gd name="T5" fmla="*/ 0 h 9"/>
                <a:gd name="T6" fmla="*/ 0 60000 65536"/>
                <a:gd name="T7" fmla="*/ 0 60000 65536"/>
                <a:gd name="T8" fmla="*/ 0 60000 65536"/>
                <a:gd name="T9" fmla="*/ 0 w 496"/>
                <a:gd name="T10" fmla="*/ 0 h 9"/>
                <a:gd name="T11" fmla="*/ 496 w 49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6" h="9">
                  <a:moveTo>
                    <a:pt x="0" y="9"/>
                  </a:moveTo>
                  <a:lnTo>
                    <a:pt x="12" y="0"/>
                  </a:lnTo>
                  <a:lnTo>
                    <a:pt x="496" y="0"/>
                  </a:lnTo>
                </a:path>
              </a:pathLst>
            </a:custGeom>
            <a:noFill/>
            <a:ln w="9525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1005" y="1307"/>
              <a:ext cx="3766" cy="63"/>
            </a:xfrm>
            <a:custGeom>
              <a:avLst/>
              <a:gdLst>
                <a:gd name="T0" fmla="*/ 0 w 496"/>
                <a:gd name="T1" fmla="*/ 625357 h 10"/>
                <a:gd name="T2" fmla="*/ 2296706 w 496"/>
                <a:gd name="T3" fmla="*/ 0 h 10"/>
                <a:gd name="T4" fmla="*/ 95031919 w 496"/>
                <a:gd name="T5" fmla="*/ 0 h 10"/>
                <a:gd name="T6" fmla="*/ 0 60000 65536"/>
                <a:gd name="T7" fmla="*/ 0 60000 65536"/>
                <a:gd name="T8" fmla="*/ 0 60000 65536"/>
                <a:gd name="T9" fmla="*/ 0 w 496"/>
                <a:gd name="T10" fmla="*/ 0 h 10"/>
                <a:gd name="T11" fmla="*/ 496 w 496"/>
                <a:gd name="T12" fmla="*/ 10 h 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6" h="10">
                  <a:moveTo>
                    <a:pt x="0" y="10"/>
                  </a:moveTo>
                  <a:lnTo>
                    <a:pt x="12" y="0"/>
                  </a:lnTo>
                  <a:lnTo>
                    <a:pt x="496" y="0"/>
                  </a:lnTo>
                </a:path>
              </a:pathLst>
            </a:custGeom>
            <a:noFill/>
            <a:ln w="9525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1005" y="1069"/>
              <a:ext cx="3766" cy="55"/>
            </a:xfrm>
            <a:custGeom>
              <a:avLst/>
              <a:gdLst>
                <a:gd name="T0" fmla="*/ 0 w 496"/>
                <a:gd name="T1" fmla="*/ 468539 h 9"/>
                <a:gd name="T2" fmla="*/ 2296706 w 496"/>
                <a:gd name="T3" fmla="*/ 0 h 9"/>
                <a:gd name="T4" fmla="*/ 95031919 w 496"/>
                <a:gd name="T5" fmla="*/ 0 h 9"/>
                <a:gd name="T6" fmla="*/ 0 60000 65536"/>
                <a:gd name="T7" fmla="*/ 0 60000 65536"/>
                <a:gd name="T8" fmla="*/ 0 60000 65536"/>
                <a:gd name="T9" fmla="*/ 0 w 496"/>
                <a:gd name="T10" fmla="*/ 0 h 9"/>
                <a:gd name="T11" fmla="*/ 496 w 49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96" h="9">
                  <a:moveTo>
                    <a:pt x="0" y="9"/>
                  </a:moveTo>
                  <a:lnTo>
                    <a:pt x="12" y="0"/>
                  </a:lnTo>
                  <a:lnTo>
                    <a:pt x="496" y="0"/>
                  </a:lnTo>
                </a:path>
              </a:pathLst>
            </a:custGeom>
            <a:noFill/>
            <a:ln w="9525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1210" y="1696"/>
              <a:ext cx="273" cy="1361"/>
            </a:xfrm>
            <a:prstGeom prst="rect">
              <a:avLst/>
            </a:prstGeom>
            <a:solidFill>
              <a:srgbClr val="FFDC5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1" name="Rectangle 24"/>
            <p:cNvSpPr>
              <a:spLocks noChangeArrowheads="1"/>
            </p:cNvSpPr>
            <p:nvPr/>
          </p:nvSpPr>
          <p:spPr bwMode="auto">
            <a:xfrm>
              <a:off x="1483" y="2224"/>
              <a:ext cx="266" cy="833"/>
            </a:xfrm>
            <a:prstGeom prst="rect">
              <a:avLst/>
            </a:prstGeom>
            <a:solidFill>
              <a:srgbClr val="4C61FA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2" name="Rectangle 25"/>
            <p:cNvSpPr>
              <a:spLocks noChangeArrowheads="1"/>
            </p:cNvSpPr>
            <p:nvPr/>
          </p:nvSpPr>
          <p:spPr bwMode="auto">
            <a:xfrm>
              <a:off x="1749" y="2388"/>
              <a:ext cx="273" cy="669"/>
            </a:xfrm>
            <a:prstGeom prst="rect">
              <a:avLst/>
            </a:prstGeom>
            <a:solidFill>
              <a:srgbClr val="62BA4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2433" y="1564"/>
              <a:ext cx="273" cy="1493"/>
            </a:xfrm>
            <a:prstGeom prst="rect">
              <a:avLst/>
            </a:prstGeom>
            <a:solidFill>
              <a:srgbClr val="FFDC5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2706" y="2125"/>
              <a:ext cx="273" cy="932"/>
            </a:xfrm>
            <a:prstGeom prst="rect">
              <a:avLst/>
            </a:prstGeom>
            <a:solidFill>
              <a:srgbClr val="4C61F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2979" y="2621"/>
              <a:ext cx="273" cy="436"/>
            </a:xfrm>
            <a:prstGeom prst="rect">
              <a:avLst/>
            </a:prstGeom>
            <a:solidFill>
              <a:srgbClr val="62BA46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3654" y="1136"/>
              <a:ext cx="273" cy="1921"/>
            </a:xfrm>
            <a:prstGeom prst="rect">
              <a:avLst/>
            </a:prstGeom>
            <a:solidFill>
              <a:srgbClr val="FFDC52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3927" y="2271"/>
              <a:ext cx="275" cy="786"/>
            </a:xfrm>
            <a:prstGeom prst="rect">
              <a:avLst/>
            </a:prstGeom>
            <a:solidFill>
              <a:srgbClr val="4C61FA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8" name="Rectangle 31"/>
            <p:cNvSpPr>
              <a:spLocks noChangeArrowheads="1"/>
            </p:cNvSpPr>
            <p:nvPr/>
          </p:nvSpPr>
          <p:spPr bwMode="auto">
            <a:xfrm>
              <a:off x="4202" y="2692"/>
              <a:ext cx="273" cy="365"/>
            </a:xfrm>
            <a:prstGeom prst="rect">
              <a:avLst/>
            </a:prstGeom>
            <a:solidFill>
              <a:srgbClr val="62BA46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884" y="2996"/>
              <a:ext cx="9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>
                  <a:latin typeface="Verdana" pitchFamily="34" charset="0"/>
                  <a:ea typeface="ヒラギノ角ゴ Pro W3" pitchFamily="-108" charset="-128"/>
                </a:rPr>
                <a:t>0</a:t>
              </a:r>
            </a:p>
          </p:txBody>
        </p:sp>
        <p:sp>
          <p:nvSpPr>
            <p:cNvPr id="30" name="Rectangle 33"/>
            <p:cNvSpPr>
              <a:spLocks noChangeArrowheads="1"/>
            </p:cNvSpPr>
            <p:nvPr/>
          </p:nvSpPr>
          <p:spPr bwMode="auto">
            <a:xfrm>
              <a:off x="884" y="2756"/>
              <a:ext cx="92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>
                  <a:latin typeface="Verdana" pitchFamily="34" charset="0"/>
                  <a:ea typeface="ヒラギノ角ゴ Pro W3" pitchFamily="-108" charset="-128"/>
                </a:rPr>
                <a:t>5</a:t>
              </a:r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811" y="2511"/>
              <a:ext cx="18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>
                  <a:latin typeface="Verdana" pitchFamily="34" charset="0"/>
                  <a:ea typeface="ヒラギノ角ゴ Pro W3" pitchFamily="-108" charset="-128"/>
                </a:rPr>
                <a:t>10</a:t>
              </a:r>
            </a:p>
          </p:txBody>
        </p:sp>
        <p:sp>
          <p:nvSpPr>
            <p:cNvPr id="32" name="Rectangle 35"/>
            <p:cNvSpPr>
              <a:spLocks noChangeArrowheads="1"/>
            </p:cNvSpPr>
            <p:nvPr/>
          </p:nvSpPr>
          <p:spPr bwMode="auto">
            <a:xfrm>
              <a:off x="808" y="2271"/>
              <a:ext cx="18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>
                  <a:latin typeface="Verdana" pitchFamily="34" charset="0"/>
                  <a:ea typeface="ヒラギノ角ゴ Pro W3" pitchFamily="-108" charset="-128"/>
                </a:rPr>
                <a:t>15</a:t>
              </a:r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792" y="2032"/>
              <a:ext cx="18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>
                  <a:latin typeface="Verdana" pitchFamily="34" charset="0"/>
                  <a:ea typeface="ヒラギノ角ゴ Pro W3" pitchFamily="-108" charset="-128"/>
                </a:rPr>
                <a:t>20</a:t>
              </a:r>
            </a:p>
          </p:txBody>
        </p:sp>
        <p:sp>
          <p:nvSpPr>
            <p:cNvPr id="34" name="Rectangle 37"/>
            <p:cNvSpPr>
              <a:spLocks noChangeArrowheads="1"/>
            </p:cNvSpPr>
            <p:nvPr/>
          </p:nvSpPr>
          <p:spPr bwMode="auto">
            <a:xfrm>
              <a:off x="788" y="1786"/>
              <a:ext cx="18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dirty="0">
                  <a:latin typeface="Verdana" pitchFamily="34" charset="0"/>
                  <a:ea typeface="ヒラギノ角ゴ Pro W3" pitchFamily="-108" charset="-128"/>
                </a:rPr>
                <a:t>25</a:t>
              </a:r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794" y="1547"/>
              <a:ext cx="18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dirty="0">
                  <a:latin typeface="Verdana" pitchFamily="34" charset="0"/>
                  <a:ea typeface="ヒラギノ角ゴ Pro W3" pitchFamily="-108" charset="-128"/>
                </a:rPr>
                <a:t>30</a:t>
              </a:r>
            </a:p>
          </p:txBody>
        </p:sp>
        <p:sp>
          <p:nvSpPr>
            <p:cNvPr id="36" name="Rectangle 39"/>
            <p:cNvSpPr>
              <a:spLocks noChangeArrowheads="1"/>
            </p:cNvSpPr>
            <p:nvPr/>
          </p:nvSpPr>
          <p:spPr bwMode="auto">
            <a:xfrm>
              <a:off x="795" y="1307"/>
              <a:ext cx="18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dirty="0">
                  <a:latin typeface="Verdana" pitchFamily="34" charset="0"/>
                  <a:ea typeface="ヒラギノ角ゴ Pro W3" pitchFamily="-108" charset="-128"/>
                </a:rPr>
                <a:t>35</a:t>
              </a:r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791" y="1062"/>
              <a:ext cx="184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dirty="0">
                  <a:latin typeface="Verdana" pitchFamily="34" charset="0"/>
                  <a:ea typeface="ヒラギノ角ゴ Pro W3" pitchFamily="-108" charset="-128"/>
                </a:rPr>
                <a:t>40</a:t>
              </a:r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228" y="3057"/>
              <a:ext cx="0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39" name="Line 42"/>
            <p:cNvSpPr>
              <a:spLocks noChangeShapeType="1"/>
            </p:cNvSpPr>
            <p:nvPr/>
          </p:nvSpPr>
          <p:spPr bwMode="auto">
            <a:xfrm>
              <a:off x="3457" y="3057"/>
              <a:ext cx="0" cy="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>
              <a:off x="1346" y="3118"/>
              <a:ext cx="55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>
                  <a:latin typeface="Verdana" pitchFamily="34" charset="0"/>
                  <a:ea typeface="ヒラギノ角ゴ Pro W3" pitchFamily="-108" charset="-128"/>
                </a:rPr>
                <a:t>EV-TOU</a:t>
              </a:r>
            </a:p>
          </p:txBody>
        </p:sp>
        <p:sp>
          <p:nvSpPr>
            <p:cNvPr id="41" name="Rectangle 44"/>
            <p:cNvSpPr>
              <a:spLocks noChangeArrowheads="1"/>
            </p:cNvSpPr>
            <p:nvPr/>
          </p:nvSpPr>
          <p:spPr bwMode="auto">
            <a:xfrm>
              <a:off x="2619" y="3118"/>
              <a:ext cx="4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>
                  <a:latin typeface="Verdana" pitchFamily="34" charset="0"/>
                  <a:ea typeface="ヒラギノ角ゴ Pro W3" pitchFamily="-108" charset="-128"/>
                </a:rPr>
                <a:t>Rate 2</a:t>
              </a:r>
            </a:p>
          </p:txBody>
        </p:sp>
        <p:sp>
          <p:nvSpPr>
            <p:cNvPr id="42" name="Rectangle 45"/>
            <p:cNvSpPr>
              <a:spLocks noChangeArrowheads="1"/>
            </p:cNvSpPr>
            <p:nvPr/>
          </p:nvSpPr>
          <p:spPr bwMode="auto">
            <a:xfrm>
              <a:off x="3844" y="3118"/>
              <a:ext cx="469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hangingPunct="0">
                <a:defRPr/>
              </a:pPr>
              <a:r>
                <a:rPr lang="en-US" sz="1600" b="1" dirty="0">
                  <a:latin typeface="Verdana" pitchFamily="34" charset="0"/>
                  <a:ea typeface="ヒラギノ角ゴ Pro W3" pitchFamily="-108" charset="-128"/>
                </a:rPr>
                <a:t>Rate 3</a:t>
              </a:r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1005" y="3057"/>
              <a:ext cx="37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68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244383"/>
            <a:ext cx="7896257" cy="54770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553200" cy="563563"/>
          </a:xfrm>
        </p:spPr>
        <p:txBody>
          <a:bodyPr/>
          <a:lstStyle/>
          <a:p>
            <a:r>
              <a:rPr lang="en-US" sz="2400" dirty="0"/>
              <a:t>EV Rate &amp;</a:t>
            </a:r>
            <a:r>
              <a:rPr lang="en-US" sz="2400" dirty="0" smtClean="0"/>
              <a:t> </a:t>
            </a:r>
            <a:r>
              <a:rPr lang="en-US" sz="2400" dirty="0"/>
              <a:t>Technology </a:t>
            </a:r>
            <a:r>
              <a:rPr lang="en-US" sz="2400" dirty="0" smtClean="0"/>
              <a:t>Study Findings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4F17D-E16A-444A-9260-973F460441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143507"/>
              </p:ext>
            </p:extLst>
          </p:nvPr>
        </p:nvGraphicFramePr>
        <p:xfrm>
          <a:off x="4419600" y="4023835"/>
          <a:ext cx="4191000" cy="1714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1965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Need for Grid-integrated Charging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382000" cy="4983163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US" sz="1800" b="1" dirty="0" smtClean="0"/>
              <a:t>EV Charging</a:t>
            </a:r>
            <a:r>
              <a:rPr lang="en-US" sz="1800" dirty="0" smtClean="0"/>
              <a:t> – An active role by the utility is necessary to </a:t>
            </a:r>
            <a:r>
              <a:rPr lang="en-US" sz="1800" dirty="0"/>
              <a:t>meet the needs of </a:t>
            </a:r>
            <a:r>
              <a:rPr lang="en-US" sz="1800" dirty="0" smtClean="0"/>
              <a:t>our customers and the electric vehicle market   </a:t>
            </a:r>
          </a:p>
          <a:p>
            <a:pPr lvl="1">
              <a:buClrTx/>
            </a:pPr>
            <a:r>
              <a:rPr lang="en-US" sz="1800" dirty="0" smtClean="0"/>
              <a:t>Employ pricing solutions </a:t>
            </a:r>
          </a:p>
          <a:p>
            <a:pPr lvl="1">
              <a:buClrTx/>
            </a:pPr>
            <a:r>
              <a:rPr lang="en-US" sz="1800" dirty="0" smtClean="0"/>
              <a:t>Accelerate innovation  </a:t>
            </a:r>
            <a:endParaRPr lang="en-US" sz="1800" dirty="0"/>
          </a:p>
          <a:p>
            <a:pPr marL="0" indent="0">
              <a:buClrTx/>
              <a:buNone/>
            </a:pPr>
            <a:endParaRPr lang="en-US" sz="1800" b="1" dirty="0" smtClean="0"/>
          </a:p>
          <a:p>
            <a:pPr>
              <a:buClrTx/>
            </a:pPr>
            <a:r>
              <a:rPr lang="en-US" sz="1800" b="1" dirty="0" smtClean="0"/>
              <a:t>Technology</a:t>
            </a:r>
            <a:r>
              <a:rPr lang="en-US" sz="1800" dirty="0" smtClean="0"/>
              <a:t> – More progress must be made in advancing efficient </a:t>
            </a:r>
            <a:r>
              <a:rPr lang="en-US" sz="1800" dirty="0"/>
              <a:t>grid-integrated </a:t>
            </a:r>
            <a:r>
              <a:rPr lang="en-US" sz="1800" dirty="0" smtClean="0"/>
              <a:t>charging to   </a:t>
            </a:r>
          </a:p>
          <a:p>
            <a:pPr lvl="1">
              <a:buClrTx/>
            </a:pPr>
            <a:r>
              <a:rPr lang="en-US" sz="1800" dirty="0"/>
              <a:t>L</a:t>
            </a:r>
            <a:r>
              <a:rPr lang="en-US" sz="1800" dirty="0" smtClean="0"/>
              <a:t>essen the growing evening peak demand </a:t>
            </a:r>
          </a:p>
          <a:p>
            <a:pPr lvl="1">
              <a:buClrTx/>
            </a:pPr>
            <a:r>
              <a:rPr lang="en-US" sz="1800" dirty="0" smtClean="0"/>
              <a:t>Integrate </a:t>
            </a:r>
            <a:r>
              <a:rPr lang="en-US" sz="1800" dirty="0"/>
              <a:t>renewable energy </a:t>
            </a:r>
            <a:r>
              <a:rPr lang="en-US" sz="1800" dirty="0" smtClean="0"/>
              <a:t>resources  </a:t>
            </a:r>
          </a:p>
          <a:p>
            <a:pPr lvl="1">
              <a:buClrTx/>
            </a:pPr>
            <a:r>
              <a:rPr lang="en-US" sz="1800" dirty="0" smtClean="0"/>
              <a:t>Increase benefits of improved grid utilization for all customers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4EE14-6890-48F4-A6A4-E77BE10D1A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71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457200" y="457200"/>
            <a:ext cx="8229600" cy="9144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rgbClr val="000000"/>
                </a:solidFill>
                <a:latin typeface="Verdana"/>
                <a:ea typeface="Verdana" pitchFamily="34" charset="0"/>
                <a:cs typeface="Verdan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US" sz="2400" dirty="0" smtClean="0">
                <a:solidFill>
                  <a:schemeClr val="tx1"/>
                </a:solidFill>
                <a:ea typeface="ヒラギノ角ゴ Pro W3"/>
              </a:rPr>
              <a:t>Demand, Net of Renewable Energy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4337-0B38-4C15-B428-086339C57448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33905"/>
            <a:ext cx="7532373" cy="5471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2047875"/>
            <a:ext cx="952500" cy="571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47825"/>
            <a:ext cx="952500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686" y="1233905"/>
            <a:ext cx="952500" cy="638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752600"/>
            <a:ext cx="952500" cy="58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8"/>
          <a:srcRect l="2005" t="14526" r="61632" b="11656"/>
          <a:stretch/>
        </p:blipFill>
        <p:spPr bwMode="auto">
          <a:xfrm>
            <a:off x="1752600" y="1828800"/>
            <a:ext cx="3124200" cy="1676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2590800" y="1905000"/>
            <a:ext cx="1828800" cy="2129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Flat price - Nashville</a:t>
            </a:r>
            <a:endParaRPr lang="en-US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66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0">
    <a:dk1>
      <a:srgbClr val="0067B1"/>
    </a:dk1>
    <a:lt1>
      <a:srgbClr val="FFFFFF"/>
    </a:lt1>
    <a:dk2>
      <a:srgbClr val="0067B1"/>
    </a:dk2>
    <a:lt2>
      <a:srgbClr val="E1F2FF"/>
    </a:lt2>
    <a:accent1>
      <a:srgbClr val="7AC143"/>
    </a:accent1>
    <a:accent2>
      <a:srgbClr val="59A9F2"/>
    </a:accent2>
    <a:accent3>
      <a:srgbClr val="AAB8D5"/>
    </a:accent3>
    <a:accent4>
      <a:srgbClr val="DADADA"/>
    </a:accent4>
    <a:accent5>
      <a:srgbClr val="BEDDB0"/>
    </a:accent5>
    <a:accent6>
      <a:srgbClr val="5099DB"/>
    </a:accent6>
    <a:hlink>
      <a:srgbClr val="FFF100"/>
    </a:hlink>
    <a:folHlink>
      <a:srgbClr val="FF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7418</TotalTime>
  <Words>729</Words>
  <Application>Microsoft Office PowerPoint</Application>
  <PresentationFormat>On-screen Show (4:3)</PresentationFormat>
  <Paragraphs>146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1_Office Theme</vt:lpstr>
      <vt:lpstr> Vehicle-Grid Integration (VGI)   </vt:lpstr>
      <vt:lpstr> Create an excellent customer experience and accelerate  the growth of electric transportation by ensuring the safe, reliable and efficient integration of EV loads with the grid  </vt:lpstr>
      <vt:lpstr>Customer &amp; Service Provider Support</vt:lpstr>
      <vt:lpstr>Del Lago Transit Station – CalTrans </vt:lpstr>
      <vt:lpstr>PowerPoint Presentation</vt:lpstr>
      <vt:lpstr>   </vt:lpstr>
      <vt:lpstr>EV Rate &amp; Technology Study Findings</vt:lpstr>
      <vt:lpstr>Need for Grid-integrated Charging</vt:lpstr>
      <vt:lpstr>PowerPoint Presentation</vt:lpstr>
      <vt:lpstr>PowerPoint Presentation</vt:lpstr>
      <vt:lpstr>VGI Employee Charging Study</vt:lpstr>
      <vt:lpstr>PowerPoint Presentation</vt:lpstr>
      <vt:lpstr>PowerPoint Presentation</vt:lpstr>
      <vt:lpstr>PowerPoint Presentation</vt:lpstr>
      <vt:lpstr>Benefits</vt:lpstr>
      <vt:lpstr>Utility Role</vt:lpstr>
    </vt:vector>
  </TitlesOfParts>
  <Company>viadesign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Staff</dc:creator>
  <cp:lastModifiedBy>Blackney, Robert</cp:lastModifiedBy>
  <cp:revision>683</cp:revision>
  <cp:lastPrinted>2013-09-17T21:58:20Z</cp:lastPrinted>
  <dcterms:created xsi:type="dcterms:W3CDTF">2012-02-22T01:23:37Z</dcterms:created>
  <dcterms:modified xsi:type="dcterms:W3CDTF">2015-11-04T03:15:05Z</dcterms:modified>
</cp:coreProperties>
</file>