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02" r:id="rId4"/>
  </p:sldMasterIdLst>
  <p:notesMasterIdLst>
    <p:notesMasterId r:id="rId9"/>
  </p:notesMasterIdLst>
  <p:sldIdLst>
    <p:sldId id="256" r:id="rId5"/>
    <p:sldId id="262" r:id="rId6"/>
    <p:sldId id="259" r:id="rId7"/>
    <p:sldId id="260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">
          <p15:clr>
            <a:srgbClr val="A4A3A4"/>
          </p15:clr>
        </p15:guide>
        <p15:guide id="2" orient="horz" pos="2352">
          <p15:clr>
            <a:srgbClr val="A4A3A4"/>
          </p15:clr>
        </p15:guide>
        <p15:guide id="3" pos="33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6A53"/>
    <a:srgbClr val="FFFF99"/>
    <a:srgbClr val="99FF99"/>
    <a:srgbClr val="EFD877"/>
    <a:srgbClr val="000000"/>
    <a:srgbClr val="003300"/>
    <a:srgbClr val="006600"/>
    <a:srgbClr val="008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9" autoAdjust="0"/>
    <p:restoredTop sz="96252" autoAdjust="0"/>
  </p:normalViewPr>
  <p:slideViewPr>
    <p:cSldViewPr showGuides="1">
      <p:cViewPr varScale="1">
        <p:scale>
          <a:sx n="95" d="100"/>
          <a:sy n="95" d="100"/>
        </p:scale>
        <p:origin x="366" y="90"/>
      </p:cViewPr>
      <p:guideLst>
        <p:guide orient="horz" pos="220"/>
        <p:guide orient="horz" pos="2352"/>
        <p:guide pos="3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2" d="100"/>
          <a:sy n="42" d="100"/>
        </p:scale>
        <p:origin x="-1488" y="-8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pPr>
              <a:defRPr/>
            </a:pPr>
            <a:fld id="{03D44AE7-226C-4C40-847C-313BB27C8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098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28600" y="6507163"/>
            <a:ext cx="15446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latin typeface="Tahoma" pitchFamily="34" charset="0"/>
              </a:rPr>
              <a:t>Presentation Title</a:t>
            </a:r>
          </a:p>
        </p:txBody>
      </p:sp>
      <p:pic>
        <p:nvPicPr>
          <p:cNvPr id="7" name="Picture 10" descr="Leading_the_Way_in_Electricity_reverse_gre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pic>
        <p:nvPicPr>
          <p:cNvPr id="10" name="Picture 13" descr="hpc_s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041400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4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txBody>
          <a:bodyPr/>
          <a:lstStyle>
            <a:lvl1pPr algn="ctr">
              <a:defRPr i="1">
                <a:solidFill>
                  <a:srgbClr val="006A53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05338"/>
            <a:ext cx="6400800" cy="7937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1" name="Freeform 2"/>
          <p:cNvSpPr>
            <a:spLocks/>
          </p:cNvSpPr>
          <p:nvPr userDrawn="1"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10" descr="Leading_the_Way_in_Electricity_reverse_green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1"/>
          <p:cNvSpPr txBox="1">
            <a:spLocks noChangeArrowheads="1"/>
          </p:cNvSpPr>
          <p:nvPr userDrawn="1"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dirty="0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  <p:sp>
        <p:nvSpPr>
          <p:cNvPr id="15" name="Text Box 12"/>
          <p:cNvSpPr txBox="1">
            <a:spLocks noChangeArrowheads="1"/>
          </p:cNvSpPr>
          <p:nvPr userDrawn="1"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pic>
        <p:nvPicPr>
          <p:cNvPr id="16" name="Picture 13" descr="hpc_sc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1041400"/>
            <a:ext cx="403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44"/>
          <p:cNvSpPr txBox="1">
            <a:spLocks noChangeArrowheads="1"/>
          </p:cNvSpPr>
          <p:nvPr userDrawn="1"/>
        </p:nvSpPr>
        <p:spPr bwMode="auto">
          <a:xfrm>
            <a:off x="76200" y="6540500"/>
            <a:ext cx="15872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Regulatory </a:t>
            </a:r>
            <a:r>
              <a:rPr lang="en-US" sz="1200" b="1" i="1" baseline="0" dirty="0" smtClean="0">
                <a:solidFill>
                  <a:srgbClr val="7F7F7F"/>
                </a:solidFill>
                <a:latin typeface="Tahoma" pitchFamily="34" charset="0"/>
              </a:rPr>
              <a:t>Affairs</a:t>
            </a:r>
            <a:endParaRPr lang="en-US" sz="1200" b="1" i="1" dirty="0" smtClean="0">
              <a:solidFill>
                <a:srgbClr val="7F7F7F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12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23900"/>
          </a:xfrm>
        </p:spPr>
        <p:txBody>
          <a:bodyPr/>
          <a:lstStyle>
            <a:lvl1pPr>
              <a:defRPr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73088" indent="-230188">
              <a:defRPr/>
            </a:lvl2pPr>
            <a:lvl3pPr marL="914400" indent="-174625">
              <a:defRPr/>
            </a:lvl3pPr>
            <a:lvl4pPr marL="1255713" indent="-168275">
              <a:buFont typeface="Tahoma" panose="020B0604030504040204" pitchFamily="34" charset="0"/>
              <a:buChar char="»"/>
              <a:defRPr sz="1600"/>
            </a:lvl4pPr>
            <a:lvl5pPr marL="1546225" indent="-168275">
              <a:buFont typeface="Tahoma" panose="020B0604030504040204" pitchFamily="34" charset="0"/>
              <a:buChar char="–"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7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723900"/>
          </a:xfrm>
        </p:spPr>
        <p:txBody>
          <a:bodyPr/>
          <a:lstStyle>
            <a:lvl1pPr>
              <a:defRPr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7B7EA-0F2F-45C9-8C12-18FEBB0203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250"/>
            <a:ext cx="8229600" cy="725488"/>
          </a:xfrm>
        </p:spPr>
        <p:txBody>
          <a:bodyPr/>
          <a:lstStyle>
            <a:lvl1pPr>
              <a:defRPr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3685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0956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3685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0956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8BE0E-CCFA-4B81-B8D1-C66E1E8DA6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4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464550" cy="723900"/>
          </a:xfrm>
        </p:spPr>
        <p:txBody>
          <a:bodyPr/>
          <a:lstStyle>
            <a:lvl1pPr>
              <a:defRPr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DDBBF-B138-4738-9401-F51D3915A8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246F7-4E3F-4FAD-AA80-D8C558826B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7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DB1A5-5A21-44DE-B41A-B8D94BD409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6A5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05200" y="6529388"/>
            <a:ext cx="2133600" cy="2984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CE335-26D9-4235-9EE2-95B5A2326C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5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45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49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49250"/>
            <a:ext cx="822960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1" name="Text Box 44"/>
          <p:cNvSpPr txBox="1">
            <a:spLocks noChangeArrowheads="1"/>
          </p:cNvSpPr>
          <p:nvPr/>
        </p:nvSpPr>
        <p:spPr bwMode="auto">
          <a:xfrm>
            <a:off x="76200" y="6540500"/>
            <a:ext cx="11493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Group Name</a:t>
            </a:r>
          </a:p>
        </p:txBody>
      </p:sp>
      <p:pic>
        <p:nvPicPr>
          <p:cNvPr id="1032" name="Picture 47" descr="Leading_the_Way_in_Electricity_reverse_green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48"/>
          <p:cNvSpPr txBox="1">
            <a:spLocks noChangeArrowheads="1"/>
          </p:cNvSpPr>
          <p:nvPr/>
        </p:nvSpPr>
        <p:spPr bwMode="auto">
          <a:xfrm>
            <a:off x="6629400" y="6540500"/>
            <a:ext cx="2473325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i="1" smtClean="0">
                <a:solidFill>
                  <a:srgbClr val="777777"/>
                </a:solidFill>
                <a:latin typeface="Times New Roman" pitchFamily="18" charset="0"/>
              </a:rPr>
              <a:t>SOUTHERN CALIFORNIA EDISON</a:t>
            </a:r>
          </a:p>
        </p:txBody>
      </p:sp>
      <p:sp>
        <p:nvSpPr>
          <p:cNvPr id="1034" name="Text Box 50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sp>
        <p:nvSpPr>
          <p:cNvPr id="11" name="Freeform 45"/>
          <p:cNvSpPr>
            <a:spLocks/>
          </p:cNvSpPr>
          <p:nvPr/>
        </p:nvSpPr>
        <p:spPr bwMode="auto">
          <a:xfrm>
            <a:off x="0" y="0"/>
            <a:ext cx="9144000" cy="6629400"/>
          </a:xfrm>
          <a:custGeom>
            <a:avLst/>
            <a:gdLst>
              <a:gd name="T0" fmla="*/ 0 w 5760"/>
              <a:gd name="T1" fmla="*/ 2147483647 h 4176"/>
              <a:gd name="T2" fmla="*/ 0 w 5760"/>
              <a:gd name="T3" fmla="*/ 0 h 4176"/>
              <a:gd name="T4" fmla="*/ 2147483647 w 5760"/>
              <a:gd name="T5" fmla="*/ 0 h 4176"/>
              <a:gd name="T6" fmla="*/ 2147483647 w 5760"/>
              <a:gd name="T7" fmla="*/ 483870000 h 4176"/>
              <a:gd name="T8" fmla="*/ 483870000 w 5760"/>
              <a:gd name="T9" fmla="*/ 483870000 h 4176"/>
              <a:gd name="T10" fmla="*/ 483870000 w 5760"/>
              <a:gd name="T11" fmla="*/ 2147483647 h 4176"/>
              <a:gd name="T12" fmla="*/ 0 w 5760"/>
              <a:gd name="T13" fmla="*/ 2147483647 h 41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0" h="4176">
                <a:moveTo>
                  <a:pt x="0" y="4176"/>
                </a:moveTo>
                <a:lnTo>
                  <a:pt x="0" y="0"/>
                </a:lnTo>
                <a:lnTo>
                  <a:pt x="5760" y="0"/>
                </a:lnTo>
                <a:lnTo>
                  <a:pt x="5760" y="192"/>
                </a:lnTo>
                <a:lnTo>
                  <a:pt x="192" y="192"/>
                </a:lnTo>
                <a:lnTo>
                  <a:pt x="192" y="4176"/>
                </a:lnTo>
                <a:lnTo>
                  <a:pt x="0" y="4176"/>
                </a:lnTo>
                <a:close/>
              </a:path>
            </a:pathLst>
          </a:custGeom>
          <a:gradFill rotWithShape="1">
            <a:gsLst>
              <a:gs pos="0">
                <a:srgbClr val="FFCC00"/>
              </a:gs>
              <a:gs pos="100000">
                <a:srgbClr val="FFFFFF">
                  <a:alpha val="39998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49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44"/>
          <p:cNvSpPr txBox="1">
            <a:spLocks noChangeArrowheads="1"/>
          </p:cNvSpPr>
          <p:nvPr/>
        </p:nvSpPr>
        <p:spPr bwMode="auto">
          <a:xfrm>
            <a:off x="76200" y="6540500"/>
            <a:ext cx="15872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1200" b="1" i="1" dirty="0" smtClean="0">
                <a:solidFill>
                  <a:srgbClr val="7F7F7F"/>
                </a:solidFill>
                <a:latin typeface="Tahoma" pitchFamily="34" charset="0"/>
              </a:rPr>
              <a:t>Regulatory </a:t>
            </a:r>
            <a:r>
              <a:rPr lang="en-US" sz="1200" b="1" i="1" baseline="0" dirty="0" smtClean="0">
                <a:solidFill>
                  <a:srgbClr val="7F7F7F"/>
                </a:solidFill>
                <a:latin typeface="Tahoma" pitchFamily="34" charset="0"/>
              </a:rPr>
              <a:t>Affairs</a:t>
            </a:r>
            <a:endParaRPr lang="en-US" sz="1200" b="1" i="1" dirty="0" smtClean="0">
              <a:solidFill>
                <a:srgbClr val="7F7F7F"/>
              </a:solidFill>
              <a:latin typeface="Tahoma" pitchFamily="34" charset="0"/>
            </a:endParaRPr>
          </a:p>
        </p:txBody>
      </p:sp>
      <p:pic>
        <p:nvPicPr>
          <p:cNvPr id="14" name="Picture 47" descr="Leading_the_Way_in_Electricity_reverse_gree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0"/>
            <a:ext cx="2571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50"/>
          <p:cNvSpPr txBox="1">
            <a:spLocks noChangeArrowheads="1"/>
          </p:cNvSpPr>
          <p:nvPr/>
        </p:nvSpPr>
        <p:spPr bwMode="auto">
          <a:xfrm>
            <a:off x="8823325" y="25400"/>
            <a:ext cx="276225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500" smtClean="0">
                <a:solidFill>
                  <a:schemeClr val="bg1"/>
                </a:solidFill>
                <a:latin typeface="Times New Roman" pitchFamily="18" charset="0"/>
              </a:rPr>
              <a:t>SM</a:t>
            </a: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3505200" y="6477000"/>
            <a:ext cx="2133600" cy="381000"/>
          </a:xfrm>
          <a:prstGeom prst="rect">
            <a:avLst/>
          </a:prstGeom>
          <a:ln/>
        </p:spPr>
        <p:txBody>
          <a:bodyPr anchor="ctr" anchorCtr="0"/>
          <a:lstStyle>
            <a:lvl1pPr algn="ctr">
              <a:defRPr sz="1200" b="1"/>
            </a:lvl1pPr>
          </a:lstStyle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7" name="Text Box 11"/>
          <p:cNvSpPr txBox="1">
            <a:spLocks noChangeArrowheads="1"/>
          </p:cNvSpPr>
          <p:nvPr userDrawn="1"/>
        </p:nvSpPr>
        <p:spPr bwMode="auto">
          <a:xfrm>
            <a:off x="6459538" y="6524625"/>
            <a:ext cx="2568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i="1" dirty="0" smtClean="0">
                <a:solidFill>
                  <a:srgbClr val="777777"/>
                </a:solidFill>
                <a:latin typeface="Times New Roman" pitchFamily="18" charset="0"/>
              </a:rPr>
              <a:t>SOUTHERN CALIFORNIA EDISON®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A5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914400" indent="-174625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55713" indent="-168275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»"/>
        <a:defRPr sz="1600">
          <a:solidFill>
            <a:schemeClr val="tx1"/>
          </a:solidFill>
          <a:latin typeface="+mn-lt"/>
        </a:defRPr>
      </a:lvl4pPr>
      <a:lvl5pPr marL="1546225" indent="-168275" algn="l" rtl="0" eaLnBrk="1" fontAlgn="base" hangingPunct="1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6A53"/>
                </a:solidFill>
              </a:rPr>
              <a:t>Demand Response and Local RA Criteria Discussion</a:t>
            </a:r>
            <a:endParaRPr lang="en-US" dirty="0">
              <a:solidFill>
                <a:srgbClr val="006A5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b="1" dirty="0" smtClean="0">
                <a:solidFill>
                  <a:srgbClr val="006A53"/>
                </a:solidFill>
              </a:rPr>
              <a:t>2016-02-18</a:t>
            </a:r>
            <a:endParaRPr lang="en-US" sz="2400" b="1" dirty="0">
              <a:solidFill>
                <a:srgbClr val="006A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54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There are methods for DR resources with response times greater than 20 minutes to meet local RA requirements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685800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 smtClean="0"/>
              <a:t>CAISO’s Clarified Criteria for Local DR Eligibility:</a:t>
            </a:r>
          </a:p>
          <a:p>
            <a:pPr marL="0" indent="0">
              <a:buNone/>
            </a:pPr>
            <a:r>
              <a:rPr lang="en-US" sz="1200" dirty="0" smtClean="0"/>
              <a:t>A resource must be capable of (1) responding within 20 minutes or (2) being available for a sufficient number of pre-dispatches (i.e. starts per month) to count toward local capacity requirements.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A61EE-7B57-426F-803A-828428028A1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457200" y="4572000"/>
            <a:ext cx="8229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255713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1546225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kern="0" dirty="0" smtClean="0"/>
              <a:t>Approximately 600 MW of DR located in local areas would not be eligible for Local RA if only programs with a 20 minute response time were eligible.  However, SCE is determining how much DR from other programs will be available to meet local RA criteria by studying:</a:t>
            </a:r>
          </a:p>
          <a:p>
            <a:pPr lvl="1"/>
            <a:r>
              <a:rPr lang="en-US" sz="1200" kern="0" dirty="0" smtClean="0"/>
              <a:t>The number of pre-dispatches required for resources to count towards local RA (currently in progress)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b="1" kern="0" dirty="0" smtClean="0"/>
              <a:t>The ability of DR resources with contractual response times greater than 20 minutes to realize energy reductions within 20 minutes (as load ramps down to meet the longer duration requirement).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 bwMode="auto">
          <a:xfrm>
            <a:off x="457200" y="2221346"/>
            <a:ext cx="8229600" cy="369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255713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1546225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en-US" sz="1200" u="sng" kern="0" dirty="0" smtClean="0"/>
              <a:t>Local Area Demand Response MW and Contractual Response Times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758520"/>
              </p:ext>
            </p:extLst>
          </p:nvPr>
        </p:nvGraphicFramePr>
        <p:xfrm>
          <a:off x="533400" y="2514600"/>
          <a:ext cx="8191500" cy="1828800"/>
        </p:xfrm>
        <a:graphic>
          <a:graphicData uri="http://schemas.openxmlformats.org/drawingml/2006/table">
            <a:tbl>
              <a:tblPr/>
              <a:tblGrid>
                <a:gridCol w="1638300"/>
                <a:gridCol w="1638300"/>
                <a:gridCol w="1638300"/>
                <a:gridCol w="1638300"/>
                <a:gridCol w="1638300"/>
              </a:tblGrid>
              <a:tr h="523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 Area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Less than 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Minute 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Minute Response Time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Greater than 30 Minute Response Time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Day Ahead Dispatch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Basin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Big Creek / Ventura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1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2000" dirty="0" smtClean="0"/>
              <a:t>Historical BIP-30 dispatch shows that up to 281 MW could be obtained within 20-minutes from a 30-minute program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685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Base Interruptible 30-Minute Response Program (BIP-30)</a:t>
            </a:r>
          </a:p>
          <a:p>
            <a:pPr marL="0" indent="0">
              <a:buNone/>
            </a:pPr>
            <a:r>
              <a:rPr lang="en-US" sz="1600" dirty="0" smtClean="0"/>
              <a:t>Example Performance based on Historical Dispatch Data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071374"/>
              </p:ext>
            </p:extLst>
          </p:nvPr>
        </p:nvGraphicFramePr>
        <p:xfrm>
          <a:off x="533400" y="2089727"/>
          <a:ext cx="5600701" cy="1714500"/>
        </p:xfrm>
        <a:graphic>
          <a:graphicData uri="http://schemas.openxmlformats.org/drawingml/2006/table">
            <a:tbl>
              <a:tblPr/>
              <a:tblGrid>
                <a:gridCol w="1193124"/>
                <a:gridCol w="1066196"/>
                <a:gridCol w="218951"/>
                <a:gridCol w="1561215"/>
                <a:gridCol w="1561215"/>
              </a:tblGrid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Local Area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Historical Dispatch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0-15 Minute Response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Historical Dispatch</a:t>
                      </a:r>
                      <a:b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15-30 Minute Response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Basin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379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Big Creek Ventura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Local Area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436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281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 MW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tent Placeholder 5"/>
          <p:cNvSpPr txBox="1">
            <a:spLocks/>
          </p:cNvSpPr>
          <p:nvPr/>
        </p:nvSpPr>
        <p:spPr bwMode="auto">
          <a:xfrm>
            <a:off x="457200" y="4038600"/>
            <a:ext cx="8229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-17462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255713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4pPr>
            <a:lvl5pPr marL="1546225" indent="-168275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anose="020B0604030504040204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smtClean="0"/>
              <a:t>Using data from an actual dispatch, up to 65% of a 30-minute programs local capacity may be eligible to provide 20-minute response in local areas.</a:t>
            </a:r>
          </a:p>
          <a:p>
            <a:r>
              <a:rPr lang="en-US" sz="1600" kern="0" dirty="0" smtClean="0"/>
              <a:t>This example is based on a single program’s performance in one day, to find the actual amount of 20-minute response that can reliably be provided:</a:t>
            </a:r>
          </a:p>
          <a:p>
            <a:pPr lvl="1"/>
            <a:r>
              <a:rPr lang="en-US" sz="1400" kern="0" dirty="0" smtClean="0"/>
              <a:t>Analysis will need to be based on more than a single day’s dispatch results</a:t>
            </a:r>
          </a:p>
          <a:p>
            <a:pPr lvl="1"/>
            <a:r>
              <a:rPr lang="en-US" sz="1400" dirty="0"/>
              <a:t>Analysis will need to take into account potential lag time between a CAISO dispatch and resource performance (e.g., time for SCE to notify DR participants to reduce load) and measurement period limitations</a:t>
            </a:r>
            <a:r>
              <a:rPr lang="en-US" sz="1400" dirty="0" smtClean="0"/>
              <a:t>.</a:t>
            </a:r>
            <a:endParaRPr lang="en-US" sz="1200" kern="0" dirty="0" smtClean="0"/>
          </a:p>
          <a:p>
            <a:pPr marL="0" indent="0">
              <a:buFontTx/>
              <a:buNone/>
            </a:pPr>
            <a:endParaRPr lang="en-US" sz="1600" kern="0" dirty="0" smtClean="0"/>
          </a:p>
          <a:p>
            <a:pPr marL="0" indent="0">
              <a:buFontTx/>
              <a:buNone/>
            </a:pPr>
            <a:endParaRPr lang="en-US" sz="1600" kern="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400800" y="25146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Results are not final and are for discussion purposes only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20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 smtClean="0"/>
              <a:t>SCE is planning on submitting this proposal during the March 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“Optional Revisions to Proposals” filing</a:t>
            </a:r>
          </a:p>
          <a:p>
            <a:pPr>
              <a:spcAft>
                <a:spcPts val="1200"/>
              </a:spcAft>
            </a:pPr>
            <a:r>
              <a:rPr lang="en-US" sz="2000" dirty="0" smtClean="0"/>
              <a:t>For questions and comments, please contact:</a:t>
            </a:r>
          </a:p>
          <a:p>
            <a:pPr marL="341313" lvl="1" indent="0">
              <a:spcAft>
                <a:spcPts val="0"/>
              </a:spcAft>
              <a:buNone/>
            </a:pPr>
            <a:r>
              <a:rPr lang="en-US" dirty="0" smtClean="0"/>
              <a:t>Martin Blagaich</a:t>
            </a:r>
          </a:p>
          <a:p>
            <a:pPr marL="341313" lvl="1" indent="0">
              <a:spcAft>
                <a:spcPts val="0"/>
              </a:spcAft>
              <a:buNone/>
            </a:pPr>
            <a:r>
              <a:rPr lang="en-US" dirty="0" smtClean="0"/>
              <a:t>Martin.Blagaich@sce.com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A61EE-7B57-426F-803A-828428028A1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4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PEA PowerPoint Template">
  <a:themeElements>
    <a:clrScheme name="IP&amp;S">
      <a:dk1>
        <a:srgbClr val="000000"/>
      </a:dk1>
      <a:lt1>
        <a:srgbClr val="FFFFFF"/>
      </a:lt1>
      <a:dk2>
        <a:srgbClr val="006A53"/>
      </a:dk2>
      <a:lt2>
        <a:srgbClr val="77787B"/>
      </a:lt2>
      <a:accent1>
        <a:srgbClr val="FAD149"/>
      </a:accent1>
      <a:accent2>
        <a:srgbClr val="006A53"/>
      </a:accent2>
      <a:accent3>
        <a:srgbClr val="969696"/>
      </a:accent3>
      <a:accent4>
        <a:srgbClr val="FFC000"/>
      </a:accent4>
      <a:accent5>
        <a:srgbClr val="FDECB3"/>
      </a:accent5>
      <a:accent6>
        <a:srgbClr val="E78A5C"/>
      </a:accent6>
      <a:hlink>
        <a:srgbClr val="000000"/>
      </a:hlink>
      <a:folHlink>
        <a:srgbClr val="0000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xternal Relations" ma:contentTypeID="0x0101000F856C35FE793942BF3CC9C500D08B060400BA8B102E4CEBDF4C9BE1263748BB09FE" ma:contentTypeVersion="29" ma:contentTypeDescription="" ma:contentTypeScope="" ma:versionID="c9b74a7d98b1ef9da1f9b56b34c9442e">
  <xsd:schema xmlns:xsd="http://www.w3.org/2001/XMLSchema" xmlns:xs="http://www.w3.org/2001/XMLSchema" xmlns:p="http://schemas.microsoft.com/office/2006/metadata/properties" xmlns:ns2="b84b2d16-4eb6-46b1-92d2-72868bd9335d" xmlns:ns3="2bf1e5f7-d80e-4ab3-bd7d-dcd2192d8337" targetNamespace="http://schemas.microsoft.com/office/2006/metadata/properties" ma:root="true" ma:fieldsID="430672ff0fc40cc501f5fc6c97ccbd58" ns2:_="" ns3:_="">
    <xsd:import namespace="b84b2d16-4eb6-46b1-92d2-72868bd9335d"/>
    <xsd:import namespace="2bf1e5f7-d80e-4ab3-bd7d-dcd2192d8337"/>
    <xsd:element name="properties">
      <xsd:complexType>
        <xsd:sequence>
          <xsd:element name="documentManagement">
            <xsd:complexType>
              <xsd:all>
                <xsd:element ref="ns2:ACT_x0020_Policy"/>
                <xsd:element ref="ns2:FERC_x0020_Restricted"/>
                <xsd:element ref="ns2:Operating_x0020_Unit" minOccurs="0"/>
                <xsd:element ref="ns2:Types_x0020_of_x0020_Documents"/>
                <xsd:element ref="ns2:Reference_x0020_Materials" minOccurs="0"/>
                <xsd:element ref="ns3:Inf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4b2d16-4eb6-46b1-92d2-72868bd9335d" elementFormDefault="qualified">
    <xsd:import namespace="http://schemas.microsoft.com/office/2006/documentManagement/types"/>
    <xsd:import namespace="http://schemas.microsoft.com/office/infopath/2007/PartnerControls"/>
    <xsd:element name="ACT_x0020_Policy" ma:index="8" ma:displayName="ACT Policy" ma:default="Internal" ma:format="Dropdown" ma:internalName="ACT_x0020_Policy" ma:readOnly="false">
      <xsd:simpleType>
        <xsd:restriction base="dms:Choice">
          <xsd:enumeration value="Internal"/>
          <xsd:enumeration value="Confidential"/>
          <xsd:enumeration value="Public"/>
        </xsd:restriction>
      </xsd:simpleType>
    </xsd:element>
    <xsd:element name="FERC_x0020_Restricted" ma:index="9" ma:displayName="FERC Restricted" ma:default="No" ma:format="Dropdown" ma:internalName="FERC_x0020_Restricted" ma:readOnly="false">
      <xsd:simpleType>
        <xsd:restriction base="dms:Choice">
          <xsd:enumeration value="No"/>
          <xsd:enumeration value="Yes"/>
        </xsd:restriction>
      </xsd:simpleType>
    </xsd:element>
    <xsd:element name="Operating_x0020_Unit" ma:index="10" nillable="true" ma:displayName="Operating Unit" ma:default="Power Supply" ma:format="Dropdown" ma:internalName="Operating_x0020_Unit">
      <xsd:simpleType>
        <xsd:restriction base="dms:Choice">
          <xsd:enumeration value="Audits"/>
          <xsd:enumeration value="Corporate Communications"/>
          <xsd:enumeration value="Customer Service"/>
          <xsd:enumeration value="External Relations"/>
          <xsd:enumeration value="Finance and Operational Services"/>
          <xsd:enumeration value="Human Resources"/>
          <xsd:enumeration value="Information Technology"/>
          <xsd:enumeration value="Legal"/>
          <xsd:enumeration value="Nuclear"/>
          <xsd:enumeration value="Power Supply"/>
          <xsd:enumeration value="Public Affairs"/>
          <xsd:enumeration value="Safety Security &amp; Compliance"/>
          <xsd:enumeration value="Transmission &amp; Distribution"/>
        </xsd:restriction>
      </xsd:simpleType>
    </xsd:element>
    <xsd:element name="Types_x0020_of_x0020_Documents" ma:index="11" ma:displayName="Types of Documents" ma:default="Reference Materials" ma:format="Dropdown" ma:internalName="Types_x0020_of_x0020_Documents" ma:readOnly="false">
      <xsd:simpleType>
        <xsd:restriction base="dms:Choice">
          <xsd:enumeration value="Biography"/>
          <xsd:enumeration value="Calendar"/>
          <xsd:enumeration value="Case Study"/>
          <xsd:enumeration value="Communications"/>
          <xsd:enumeration value="Community Involvement"/>
          <xsd:enumeration value="Compliance"/>
          <xsd:enumeration value="Contacts"/>
          <xsd:enumeration value="Customer Programs &amp; Services"/>
          <xsd:enumeration value="Employee Programs &amp; Clubs"/>
          <xsd:enumeration value="Events &amp; Meetings"/>
          <xsd:enumeration value="Forms"/>
          <xsd:enumeration value="Goals &amp; Strategy"/>
          <xsd:enumeration value="Media"/>
          <xsd:enumeration value="News"/>
          <xsd:enumeration value="Org Charts"/>
          <xsd:enumeration value="Policies"/>
          <xsd:enumeration value="Poster"/>
          <xsd:enumeration value="Procedures"/>
          <xsd:enumeration value="Process"/>
          <xsd:enumeration value="Reference Materials"/>
          <xsd:enumeration value="Reports"/>
          <xsd:enumeration value="Safety"/>
          <xsd:enumeration value="Schedule"/>
          <xsd:enumeration value="Statistics"/>
          <xsd:enumeration value="Status Report"/>
          <xsd:enumeration value="Training"/>
          <xsd:enumeration value="Volunteer Event"/>
        </xsd:restriction>
      </xsd:simpleType>
    </xsd:element>
    <xsd:element name="Reference_x0020_Materials" ma:index="12" nillable="true" ma:displayName="Reference Materials" ma:format="Dropdown" ma:internalName="Reference_x0020_Materials" ma:readOnly="false">
      <xsd:simpleType>
        <xsd:restriction base="dms:Choice">
          <xsd:enumeration value="FAQ"/>
          <xsd:enumeration value="Form"/>
          <xsd:enumeration value="Guidelines"/>
          <xsd:enumeration value="Help"/>
          <xsd:enumeration value="Job Aid"/>
          <xsd:enumeration value="Overview"/>
          <xsd:enumeration value="Presentation"/>
          <xsd:enumeration value="Reference"/>
          <xsd:enumeration value="Template"/>
          <xsd:enumeration value="Tips"/>
          <xsd:enumeration value="Tool Kit"/>
          <xsd:enumeration value="User Guid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1e5f7-d80e-4ab3-bd7d-dcd2192d8337" elementFormDefault="qualified">
    <xsd:import namespace="http://schemas.microsoft.com/office/2006/documentManagement/types"/>
    <xsd:import namespace="http://schemas.microsoft.com/office/infopath/2007/PartnerControls"/>
    <xsd:element name="Info" ma:index="13" nillable="true" ma:displayName="Info" ma:format="Dropdown" ma:internalName="Info">
      <xsd:simpleType>
        <xsd:restriction base="dms:Choice">
          <xsd:enumeration value="Officers Memo"/>
          <xsd:enumeration value="Information Governance"/>
          <xsd:enumeration value="Templates"/>
          <xsd:enumeration value="PAX List"/>
          <xsd:enumeration value="Flex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erating_x0020_Unit xmlns="b84b2d16-4eb6-46b1-92d2-72868bd9335d">External Relations</Operating_x0020_Unit>
    <FERC_x0020_Restricted xmlns="b84b2d16-4eb6-46b1-92d2-72868bd9335d">No</FERC_x0020_Restricted>
    <ACT_x0020_Policy xmlns="b84b2d16-4eb6-46b1-92d2-72868bd9335d">Internal</ACT_x0020_Policy>
    <Info xmlns="2bf1e5f7-d80e-4ab3-bd7d-dcd2192d8337" xsi:nil="true"/>
    <Types_x0020_of_x0020_Documents xmlns="b84b2d16-4eb6-46b1-92d2-72868bd9335d">Reference Materials</Types_x0020_of_x0020_Documents>
    <Reference_x0020_Materials xmlns="b84b2d16-4eb6-46b1-92d2-72868bd9335d">Presentation</Reference_x0020_Materials>
  </documentManagement>
</p:properties>
</file>

<file path=customXml/itemProps1.xml><?xml version="1.0" encoding="utf-8"?>
<ds:datastoreItem xmlns:ds="http://schemas.openxmlformats.org/officeDocument/2006/customXml" ds:itemID="{1E735A8C-52A9-4460-BA57-17AF2F16A5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4b2d16-4eb6-46b1-92d2-72868bd9335d"/>
    <ds:schemaRef ds:uri="2bf1e5f7-d80e-4ab3-bd7d-dcd2192d83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29A410-D90B-40D7-8A43-ED388F2301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D3962B-C875-450A-A3AB-DE14D0579F45}">
  <ds:schemaRefs>
    <ds:schemaRef ds:uri="2bf1e5f7-d80e-4ab3-bd7d-dcd2192d8337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b84b2d16-4eb6-46b1-92d2-72868bd9335d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IPEA PowerPoint Template</Template>
  <TotalTime>454</TotalTime>
  <Words>438</Words>
  <Application>Microsoft Office PowerPoint</Application>
  <PresentationFormat>On-screen Show (4:3)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Tahoma</vt:lpstr>
      <vt:lpstr>Times New Roman</vt:lpstr>
      <vt:lpstr>Wingdings</vt:lpstr>
      <vt:lpstr>IPEA PowerPoint Template</vt:lpstr>
      <vt:lpstr>Demand Response and Local RA Criteria Discussion</vt:lpstr>
      <vt:lpstr>There are methods for DR resources with response times greater than 20 minutes to meet local RA requirements</vt:lpstr>
      <vt:lpstr>Historical BIP-30 dispatch shows that up to 281 MW could be obtained within 20-minutes from a 30-minute program</vt:lpstr>
      <vt:lpstr>Next Steps</vt:lpstr>
    </vt:vector>
  </TitlesOfParts>
  <Company>Southern California Edison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Regulatory Affairs PowerPoint Presentation Template</dc:title>
  <dc:creator>Marco A. Velazquez</dc:creator>
  <cp:lastModifiedBy>Martin Blagaich</cp:lastModifiedBy>
  <cp:revision>104</cp:revision>
  <cp:lastPrinted>2016-02-05T17:43:29Z</cp:lastPrinted>
  <dcterms:created xsi:type="dcterms:W3CDTF">2013-12-05T00:13:48Z</dcterms:created>
  <dcterms:modified xsi:type="dcterms:W3CDTF">2016-02-17T19:24:41Z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0x0101000F856C35FE793942BF3CC9C500D08B060400BA8B102E4CEBDF4C9BE1263748BB09FE</vt:lpwstr>
  </property>
</Properties>
</file>