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8"/>
  </p:handoutMasterIdLst>
  <p:sldIdLst>
    <p:sldId id="256" r:id="rId2"/>
    <p:sldId id="258" r:id="rId3"/>
    <p:sldId id="260" r:id="rId4"/>
    <p:sldId id="261" r:id="rId5"/>
    <p:sldId id="269" r:id="rId6"/>
    <p:sldId id="270" r:id="rId7"/>
    <p:sldId id="276" r:id="rId8"/>
    <p:sldId id="262" r:id="rId9"/>
    <p:sldId id="263" r:id="rId10"/>
    <p:sldId id="265" r:id="rId11"/>
    <p:sldId id="259" r:id="rId12"/>
    <p:sldId id="266" r:id="rId13"/>
    <p:sldId id="267" r:id="rId14"/>
    <p:sldId id="268" r:id="rId15"/>
    <p:sldId id="273" r:id="rId16"/>
    <p:sldId id="275" r:id="rId17"/>
  </p:sldIdLst>
  <p:sldSz cx="9144000" cy="6858000" type="screen4x3"/>
  <p:notesSz cx="6856413" cy="9294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Elise Torres" initials="" lastIdx="2" clrIdx="0"/>
  <p:cmAuthor id="1" name="Cynthia" initials="C"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998" y="-73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112" cy="46474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3714" y="0"/>
            <a:ext cx="2971112" cy="464741"/>
          </a:xfrm>
          <a:prstGeom prst="rect">
            <a:avLst/>
          </a:prstGeom>
        </p:spPr>
        <p:txBody>
          <a:bodyPr vert="horz" lIns="91440" tIns="45720" rIns="91440" bIns="45720" rtlCol="0"/>
          <a:lstStyle>
            <a:lvl1pPr algn="r">
              <a:defRPr sz="1200"/>
            </a:lvl1pPr>
          </a:lstStyle>
          <a:p>
            <a:fld id="{C28503B5-559F-4703-862B-6AF3049AF9C3}" type="datetimeFigureOut">
              <a:rPr lang="en-US" smtClean="0"/>
              <a:t>10/30/2015</a:t>
            </a:fld>
            <a:endParaRPr lang="en-US"/>
          </a:p>
        </p:txBody>
      </p:sp>
      <p:sp>
        <p:nvSpPr>
          <p:cNvPr id="4" name="Footer Placeholder 3"/>
          <p:cNvSpPr>
            <a:spLocks noGrp="1"/>
          </p:cNvSpPr>
          <p:nvPr>
            <p:ph type="ftr" sz="quarter" idx="2"/>
          </p:nvPr>
        </p:nvSpPr>
        <p:spPr>
          <a:xfrm>
            <a:off x="0" y="8828459"/>
            <a:ext cx="2971112" cy="464741"/>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3714" y="8828459"/>
            <a:ext cx="2971112" cy="464741"/>
          </a:xfrm>
          <a:prstGeom prst="rect">
            <a:avLst/>
          </a:prstGeom>
        </p:spPr>
        <p:txBody>
          <a:bodyPr vert="horz" lIns="91440" tIns="45720" rIns="91440" bIns="45720" rtlCol="0" anchor="b"/>
          <a:lstStyle>
            <a:lvl1pPr algn="r">
              <a:defRPr sz="1200"/>
            </a:lvl1pPr>
          </a:lstStyle>
          <a:p>
            <a:fld id="{733F47D0-7166-4EC7-888F-1C0C2362E90B}" type="slidenum">
              <a:rPr lang="en-US" smtClean="0"/>
              <a:t>‹#›</a:t>
            </a:fld>
            <a:endParaRPr lang="en-US"/>
          </a:p>
        </p:txBody>
      </p:sp>
    </p:spTree>
    <p:extLst>
      <p:ext uri="{BB962C8B-B14F-4D97-AF65-F5344CB8AC3E}">
        <p14:creationId xmlns:p14="http://schemas.microsoft.com/office/powerpoint/2010/main" val="429330269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A1EA2DC-42A2-49BF-B436-DEE9B7B141BD}" type="datetimeFigureOut">
              <a:rPr lang="en-US" smtClean="0"/>
              <a:t>10/30/2015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BBA682F-421C-489F-A62C-6CD8A6A0E08D}" type="slidenum">
              <a:rPr lang="en-US" smtClean="0"/>
              <a:t>‹#›</a:t>
            </a:fld>
            <a:endParaRPr lang="en-US" dirty="0"/>
          </a:p>
        </p:txBody>
      </p:sp>
    </p:spTree>
    <p:extLst>
      <p:ext uri="{BB962C8B-B14F-4D97-AF65-F5344CB8AC3E}">
        <p14:creationId xmlns:p14="http://schemas.microsoft.com/office/powerpoint/2010/main" val="16722843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1EA2DC-42A2-49BF-B436-DEE9B7B141BD}" type="datetimeFigureOut">
              <a:rPr lang="en-US" smtClean="0"/>
              <a:t>10/30/2015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BBA682F-421C-489F-A62C-6CD8A6A0E08D}" type="slidenum">
              <a:rPr lang="en-US" smtClean="0"/>
              <a:t>‹#›</a:t>
            </a:fld>
            <a:endParaRPr lang="en-US" dirty="0"/>
          </a:p>
        </p:txBody>
      </p:sp>
    </p:spTree>
    <p:extLst>
      <p:ext uri="{BB962C8B-B14F-4D97-AF65-F5344CB8AC3E}">
        <p14:creationId xmlns:p14="http://schemas.microsoft.com/office/powerpoint/2010/main" val="13792404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1EA2DC-42A2-49BF-B436-DEE9B7B141BD}" type="datetimeFigureOut">
              <a:rPr lang="en-US" smtClean="0"/>
              <a:t>10/30/2015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BBA682F-421C-489F-A62C-6CD8A6A0E08D}" type="slidenum">
              <a:rPr lang="en-US" smtClean="0"/>
              <a:t>‹#›</a:t>
            </a:fld>
            <a:endParaRPr lang="en-US" dirty="0"/>
          </a:p>
        </p:txBody>
      </p:sp>
    </p:spTree>
    <p:extLst>
      <p:ext uri="{BB962C8B-B14F-4D97-AF65-F5344CB8AC3E}">
        <p14:creationId xmlns:p14="http://schemas.microsoft.com/office/powerpoint/2010/main" val="20508761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1EA2DC-42A2-49BF-B436-DEE9B7B141BD}" type="datetimeFigureOut">
              <a:rPr lang="en-US" smtClean="0"/>
              <a:t>10/30/2015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BBA682F-421C-489F-A62C-6CD8A6A0E08D}" type="slidenum">
              <a:rPr lang="en-US" smtClean="0"/>
              <a:t>‹#›</a:t>
            </a:fld>
            <a:endParaRPr lang="en-US" dirty="0"/>
          </a:p>
        </p:txBody>
      </p:sp>
    </p:spTree>
    <p:extLst>
      <p:ext uri="{BB962C8B-B14F-4D97-AF65-F5344CB8AC3E}">
        <p14:creationId xmlns:p14="http://schemas.microsoft.com/office/powerpoint/2010/main" val="30526728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A1EA2DC-42A2-49BF-B436-DEE9B7B141BD}" type="datetimeFigureOut">
              <a:rPr lang="en-US" smtClean="0"/>
              <a:t>10/30/2015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BBA682F-421C-489F-A62C-6CD8A6A0E08D}" type="slidenum">
              <a:rPr lang="en-US" smtClean="0"/>
              <a:t>‹#›</a:t>
            </a:fld>
            <a:endParaRPr lang="en-US" dirty="0"/>
          </a:p>
        </p:txBody>
      </p:sp>
    </p:spTree>
    <p:extLst>
      <p:ext uri="{BB962C8B-B14F-4D97-AF65-F5344CB8AC3E}">
        <p14:creationId xmlns:p14="http://schemas.microsoft.com/office/powerpoint/2010/main" val="26204862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A1EA2DC-42A2-49BF-B436-DEE9B7B141BD}" type="datetimeFigureOut">
              <a:rPr lang="en-US" smtClean="0"/>
              <a:t>10/30/2015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BBA682F-421C-489F-A62C-6CD8A6A0E08D}" type="slidenum">
              <a:rPr lang="en-US" smtClean="0"/>
              <a:t>‹#›</a:t>
            </a:fld>
            <a:endParaRPr lang="en-US" dirty="0"/>
          </a:p>
        </p:txBody>
      </p:sp>
    </p:spTree>
    <p:extLst>
      <p:ext uri="{BB962C8B-B14F-4D97-AF65-F5344CB8AC3E}">
        <p14:creationId xmlns:p14="http://schemas.microsoft.com/office/powerpoint/2010/main" val="18651220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A1EA2DC-42A2-49BF-B436-DEE9B7B141BD}" type="datetimeFigureOut">
              <a:rPr lang="en-US" smtClean="0"/>
              <a:t>10/30/2015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BBA682F-421C-489F-A62C-6CD8A6A0E08D}" type="slidenum">
              <a:rPr lang="en-US" smtClean="0"/>
              <a:t>‹#›</a:t>
            </a:fld>
            <a:endParaRPr lang="en-US" dirty="0"/>
          </a:p>
        </p:txBody>
      </p:sp>
    </p:spTree>
    <p:extLst>
      <p:ext uri="{BB962C8B-B14F-4D97-AF65-F5344CB8AC3E}">
        <p14:creationId xmlns:p14="http://schemas.microsoft.com/office/powerpoint/2010/main" val="7612261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A1EA2DC-42A2-49BF-B436-DEE9B7B141BD}" type="datetimeFigureOut">
              <a:rPr lang="en-US" smtClean="0"/>
              <a:t>10/30/2015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BBA682F-421C-489F-A62C-6CD8A6A0E08D}" type="slidenum">
              <a:rPr lang="en-US" smtClean="0"/>
              <a:t>‹#›</a:t>
            </a:fld>
            <a:endParaRPr lang="en-US" dirty="0"/>
          </a:p>
        </p:txBody>
      </p:sp>
    </p:spTree>
    <p:extLst>
      <p:ext uri="{BB962C8B-B14F-4D97-AF65-F5344CB8AC3E}">
        <p14:creationId xmlns:p14="http://schemas.microsoft.com/office/powerpoint/2010/main" val="20462976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1EA2DC-42A2-49BF-B436-DEE9B7B141BD}" type="datetimeFigureOut">
              <a:rPr lang="en-US" smtClean="0"/>
              <a:t>10/30/2015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BBA682F-421C-489F-A62C-6CD8A6A0E08D}" type="slidenum">
              <a:rPr lang="en-US" smtClean="0"/>
              <a:t>‹#›</a:t>
            </a:fld>
            <a:endParaRPr lang="en-US" dirty="0"/>
          </a:p>
        </p:txBody>
      </p:sp>
    </p:spTree>
    <p:extLst>
      <p:ext uri="{BB962C8B-B14F-4D97-AF65-F5344CB8AC3E}">
        <p14:creationId xmlns:p14="http://schemas.microsoft.com/office/powerpoint/2010/main" val="3633897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A1EA2DC-42A2-49BF-B436-DEE9B7B141BD}" type="datetimeFigureOut">
              <a:rPr lang="en-US" smtClean="0"/>
              <a:t>10/30/2015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BBA682F-421C-489F-A62C-6CD8A6A0E08D}" type="slidenum">
              <a:rPr lang="en-US" smtClean="0"/>
              <a:t>‹#›</a:t>
            </a:fld>
            <a:endParaRPr lang="en-US" dirty="0"/>
          </a:p>
        </p:txBody>
      </p:sp>
    </p:spTree>
    <p:extLst>
      <p:ext uri="{BB962C8B-B14F-4D97-AF65-F5344CB8AC3E}">
        <p14:creationId xmlns:p14="http://schemas.microsoft.com/office/powerpoint/2010/main" val="27453760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A1EA2DC-42A2-49BF-B436-DEE9B7B141BD}" type="datetimeFigureOut">
              <a:rPr lang="en-US" smtClean="0"/>
              <a:t>10/30/2015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BBA682F-421C-489F-A62C-6CD8A6A0E08D}" type="slidenum">
              <a:rPr lang="en-US" smtClean="0"/>
              <a:t>‹#›</a:t>
            </a:fld>
            <a:endParaRPr lang="en-US" dirty="0"/>
          </a:p>
        </p:txBody>
      </p:sp>
    </p:spTree>
    <p:extLst>
      <p:ext uri="{BB962C8B-B14F-4D97-AF65-F5344CB8AC3E}">
        <p14:creationId xmlns:p14="http://schemas.microsoft.com/office/powerpoint/2010/main" val="14698656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1EA2DC-42A2-49BF-B436-DEE9B7B141BD}" type="datetimeFigureOut">
              <a:rPr lang="en-US" smtClean="0"/>
              <a:t>10/30/2015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BA682F-421C-489F-A62C-6CD8A6A0E08D}" type="slidenum">
              <a:rPr lang="en-US" smtClean="0"/>
              <a:t>‹#›</a:t>
            </a:fld>
            <a:endParaRPr lang="en-US" dirty="0"/>
          </a:p>
        </p:txBody>
      </p:sp>
    </p:spTree>
    <p:extLst>
      <p:ext uri="{BB962C8B-B14F-4D97-AF65-F5344CB8AC3E}">
        <p14:creationId xmlns:p14="http://schemas.microsoft.com/office/powerpoint/2010/main" val="35972550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990600"/>
            <a:ext cx="7772400" cy="2362200"/>
          </a:xfrm>
        </p:spPr>
        <p:txBody>
          <a:bodyPr>
            <a:normAutofit fontScale="90000"/>
          </a:bodyPr>
          <a:lstStyle/>
          <a:p>
            <a:r>
              <a:rPr lang="en-US" dirty="0" smtClean="0">
                <a:latin typeface="Arial" panose="020B0604020202020204" pitchFamily="34" charset="0"/>
                <a:cs typeface="Arial" panose="020B0604020202020204" pitchFamily="34" charset="0"/>
              </a:rPr>
              <a:t>R. 13-12-011</a:t>
            </a:r>
            <a:br>
              <a:rPr lang="en-US" dirty="0" smtClean="0">
                <a:latin typeface="Arial" panose="020B0604020202020204" pitchFamily="34" charset="0"/>
                <a:cs typeface="Arial" panose="020B0604020202020204" pitchFamily="34" charset="0"/>
              </a:rPr>
            </a:br>
            <a:r>
              <a:rPr lang="en-US" dirty="0" smtClean="0">
                <a:latin typeface="Arial" panose="020B0604020202020204" pitchFamily="34" charset="0"/>
                <a:cs typeface="Arial" panose="020B0604020202020204" pitchFamily="34" charset="0"/>
              </a:rPr>
              <a:t>Water-Energy Nexus </a:t>
            </a:r>
            <a:br>
              <a:rPr lang="en-US" dirty="0" smtClean="0">
                <a:latin typeface="Arial" panose="020B0604020202020204" pitchFamily="34" charset="0"/>
                <a:cs typeface="Arial" panose="020B0604020202020204" pitchFamily="34" charset="0"/>
              </a:rPr>
            </a:br>
            <a:r>
              <a:rPr lang="en-US" dirty="0" smtClean="0">
                <a:latin typeface="Arial" panose="020B0604020202020204" pitchFamily="34" charset="0"/>
                <a:cs typeface="Arial" panose="020B0604020202020204" pitchFamily="34" charset="0"/>
              </a:rPr>
              <a:t>Workshop on Cost Allocation</a:t>
            </a:r>
            <a:br>
              <a:rPr lang="en-US" dirty="0" smtClean="0">
                <a:latin typeface="Arial" panose="020B0604020202020204" pitchFamily="34" charset="0"/>
                <a:cs typeface="Arial" panose="020B0604020202020204" pitchFamily="34" charset="0"/>
              </a:rPr>
            </a:br>
            <a:r>
              <a:rPr lang="en-US" dirty="0" smtClean="0">
                <a:latin typeface="Arial" panose="020B0604020202020204" pitchFamily="34" charset="0"/>
                <a:cs typeface="Arial" panose="020B0604020202020204" pitchFamily="34" charset="0"/>
              </a:rPr>
              <a:t>May 4, 2015</a:t>
            </a:r>
            <a:endParaRPr lang="en-US"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1371600" y="4800600"/>
            <a:ext cx="6400800" cy="838200"/>
          </a:xfrm>
        </p:spPr>
        <p:txBody>
          <a:bodyPr>
            <a:normAutofit fontScale="92500"/>
          </a:bodyPr>
          <a:lstStyle/>
          <a:p>
            <a:r>
              <a:rPr lang="en-US" dirty="0" smtClean="0">
                <a:latin typeface="Arial" panose="020B0604020202020204" pitchFamily="34" charset="0"/>
                <a:cs typeface="Arial" panose="020B0604020202020204" pitchFamily="34" charset="0"/>
              </a:rPr>
              <a:t>Cynthia Mitchell, TURN Consultant </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27616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8600" y="685800"/>
            <a:ext cx="8763000" cy="501570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71949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19800"/>
          </a:xfrm>
        </p:spPr>
        <p:txBody>
          <a:bodyPr>
            <a:normAutofit/>
          </a:bodyPr>
          <a:lstStyle/>
          <a:p>
            <a:r>
              <a:rPr lang="en-US" sz="2400" dirty="0" smtClean="0">
                <a:latin typeface="Arial" panose="020B0604020202020204" pitchFamily="34" charset="0"/>
                <a:cs typeface="Arial" panose="020B0604020202020204" pitchFamily="34" charset="0"/>
              </a:rPr>
              <a:t>Columns 2, 3, 4: </a:t>
            </a:r>
            <a:r>
              <a:rPr lang="en-US" sz="2400" b="1" dirty="0" smtClean="0">
                <a:latin typeface="Arial" panose="020B0604020202020204" pitchFamily="34" charset="0"/>
                <a:cs typeface="Arial" panose="020B0604020202020204" pitchFamily="34" charset="0"/>
              </a:rPr>
              <a:t>Cost</a:t>
            </a:r>
            <a:r>
              <a:rPr lang="en-US" sz="2400" dirty="0" smtClean="0">
                <a:latin typeface="Arial" panose="020B0604020202020204" pitchFamily="34" charset="0"/>
                <a:cs typeface="Arial" panose="020B0604020202020204" pitchFamily="34" charset="0"/>
              </a:rPr>
              <a:t> elements </a:t>
            </a:r>
            <a:r>
              <a:rPr lang="en-US" sz="2400" dirty="0" err="1" smtClean="0">
                <a:latin typeface="Arial" panose="020B0604020202020204" pitchFamily="34" charset="0"/>
                <a:cs typeface="Arial" panose="020B0604020202020204" pitchFamily="34" charset="0"/>
              </a:rPr>
              <a:t>h.e.</a:t>
            </a:r>
            <a:r>
              <a:rPr lang="en-US" sz="2400" dirty="0" smtClean="0">
                <a:latin typeface="Arial" panose="020B0604020202020204" pitchFamily="34" charset="0"/>
                <a:cs typeface="Arial" panose="020B0604020202020204" pitchFamily="34" charset="0"/>
              </a:rPr>
              <a:t> toilet </a:t>
            </a:r>
            <a:r>
              <a:rPr lang="en-US" sz="2400" b="1" dirty="0" smtClean="0">
                <a:latin typeface="Arial" panose="020B0604020202020204" pitchFamily="34" charset="0"/>
                <a:cs typeface="Arial" panose="020B0604020202020204" pitchFamily="34" charset="0"/>
              </a:rPr>
              <a:t>$425.00.</a:t>
            </a:r>
          </a:p>
          <a:p>
            <a:pPr marL="457200" lvl="1" indent="0">
              <a:buNone/>
            </a:pPr>
            <a:endParaRPr lang="en-US" sz="2400" dirty="0" smtClean="0">
              <a:latin typeface="Arial" panose="020B0604020202020204" pitchFamily="34" charset="0"/>
              <a:cs typeface="Arial" panose="020B0604020202020204" pitchFamily="34" charset="0"/>
            </a:endParaRPr>
          </a:p>
          <a:p>
            <a:r>
              <a:rPr lang="en-US" sz="2400" dirty="0" smtClean="0">
                <a:latin typeface="Arial" panose="020B0604020202020204" pitchFamily="34" charset="0"/>
                <a:cs typeface="Arial" panose="020B0604020202020204" pitchFamily="34" charset="0"/>
              </a:rPr>
              <a:t>Column 8: NPV IOU embedded energy benefits, </a:t>
            </a:r>
            <a:r>
              <a:rPr lang="en-US" sz="2400" b="1" dirty="0" smtClean="0">
                <a:latin typeface="Arial" panose="020B0604020202020204" pitchFamily="34" charset="0"/>
                <a:cs typeface="Arial" panose="020B0604020202020204" pitchFamily="34" charset="0"/>
              </a:rPr>
              <a:t>$76.01</a:t>
            </a:r>
            <a:r>
              <a:rPr lang="en-US" sz="2400" dirty="0" smtClean="0">
                <a:latin typeface="Arial" panose="020B0604020202020204" pitchFamily="34" charset="0"/>
                <a:cs typeface="Arial" panose="020B0604020202020204" pitchFamily="34" charset="0"/>
              </a:rPr>
              <a:t>.</a:t>
            </a:r>
          </a:p>
          <a:p>
            <a:pPr marL="0" indent="0">
              <a:buNone/>
            </a:pPr>
            <a:endParaRPr lang="en-US" sz="2400" dirty="0" smtClean="0">
              <a:latin typeface="Arial" panose="020B0604020202020204" pitchFamily="34" charset="0"/>
              <a:cs typeface="Arial" panose="020B0604020202020204" pitchFamily="34" charset="0"/>
            </a:endParaRPr>
          </a:p>
          <a:p>
            <a:r>
              <a:rPr lang="en-US" sz="2400" dirty="0" smtClean="0">
                <a:latin typeface="Arial" panose="020B0604020202020204" pitchFamily="34" charset="0"/>
                <a:cs typeface="Arial" panose="020B0604020202020204" pitchFamily="34" charset="0"/>
              </a:rPr>
              <a:t>Columns 9 &amp; 10: NPV </a:t>
            </a:r>
            <a:r>
              <a:rPr lang="en-US" sz="2400" b="1" dirty="0" smtClean="0">
                <a:latin typeface="Arial" panose="020B0604020202020204" pitchFamily="34" charset="0"/>
                <a:cs typeface="Arial" panose="020B0604020202020204" pitchFamily="34" charset="0"/>
              </a:rPr>
              <a:t>water capacity</a:t>
            </a:r>
            <a:r>
              <a:rPr lang="en-US" sz="2400" dirty="0" smtClean="0">
                <a:latin typeface="Arial" panose="020B0604020202020204" pitchFamily="34" charset="0"/>
                <a:cs typeface="Arial" panose="020B0604020202020204" pitchFamily="34" charset="0"/>
              </a:rPr>
              <a:t> and </a:t>
            </a:r>
            <a:r>
              <a:rPr lang="en-US" sz="2400" b="1" dirty="0" smtClean="0">
                <a:latin typeface="Arial" panose="020B0604020202020204" pitchFamily="34" charset="0"/>
                <a:cs typeface="Arial" panose="020B0604020202020204" pitchFamily="34" charset="0"/>
              </a:rPr>
              <a:t>waste water </a:t>
            </a:r>
            <a:r>
              <a:rPr lang="en-US" sz="2400" dirty="0" smtClean="0">
                <a:latin typeface="Arial" panose="020B0604020202020204" pitchFamily="34" charset="0"/>
                <a:cs typeface="Arial" panose="020B0604020202020204" pitchFamily="34" charset="0"/>
              </a:rPr>
              <a:t>capacity benefits, $90.11 and $628.27</a:t>
            </a:r>
          </a:p>
          <a:p>
            <a:endParaRPr lang="en-US" sz="2400" dirty="0" smtClean="0">
              <a:latin typeface="Arial" panose="020B0604020202020204" pitchFamily="34" charset="0"/>
              <a:cs typeface="Arial" panose="020B0604020202020204" pitchFamily="34" charset="0"/>
            </a:endParaRPr>
          </a:p>
          <a:p>
            <a:r>
              <a:rPr lang="en-US" sz="2400" dirty="0" smtClean="0">
                <a:latin typeface="Arial" panose="020B0604020202020204" pitchFamily="34" charset="0"/>
                <a:cs typeface="Arial" panose="020B0604020202020204" pitchFamily="34" charset="0"/>
              </a:rPr>
              <a:t>Columns 8, 9, &amp; 10: NPV benefits combined: </a:t>
            </a:r>
            <a:r>
              <a:rPr lang="en-US" sz="2400" b="1" dirty="0" smtClean="0">
                <a:latin typeface="Arial" panose="020B0604020202020204" pitchFamily="34" charset="0"/>
                <a:cs typeface="Arial" panose="020B0604020202020204" pitchFamily="34" charset="0"/>
              </a:rPr>
              <a:t>$794.39</a:t>
            </a:r>
          </a:p>
          <a:p>
            <a:pPr marL="0" indent="0">
              <a:buNone/>
            </a:pPr>
            <a:endParaRPr lang="en-US" sz="2400" b="1" dirty="0">
              <a:latin typeface="Arial" panose="020B0604020202020204" pitchFamily="34" charset="0"/>
              <a:cs typeface="Arial" panose="020B0604020202020204" pitchFamily="34" charset="0"/>
            </a:endParaRPr>
          </a:p>
          <a:p>
            <a:r>
              <a:rPr lang="en-US" sz="2400" dirty="0" smtClean="0">
                <a:latin typeface="Arial" panose="020B0604020202020204" pitchFamily="34" charset="0"/>
                <a:cs typeface="Arial" panose="020B0604020202020204" pitchFamily="34" charset="0"/>
              </a:rPr>
              <a:t>Column 11: Combined TRC: </a:t>
            </a:r>
            <a:r>
              <a:rPr lang="en-US" sz="2400" b="1" dirty="0" smtClean="0">
                <a:latin typeface="Arial" panose="020B0604020202020204" pitchFamily="34" charset="0"/>
                <a:cs typeface="Arial" panose="020B0604020202020204" pitchFamily="34" charset="0"/>
              </a:rPr>
              <a:t>2.14. </a:t>
            </a:r>
          </a:p>
        </p:txBody>
      </p:sp>
    </p:spTree>
    <p:extLst>
      <p:ext uri="{BB962C8B-B14F-4D97-AF65-F5344CB8AC3E}">
        <p14:creationId xmlns:p14="http://schemas.microsoft.com/office/powerpoint/2010/main" val="6320053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TURN Recommended Approach for Transparent Cost Allocation  </a:t>
            </a:r>
            <a:endParaRPr lang="en-US" dirty="0"/>
          </a:p>
        </p:txBody>
      </p:sp>
      <p:sp>
        <p:nvSpPr>
          <p:cNvPr id="3" name="Content Placeholder 2"/>
          <p:cNvSpPr>
            <a:spLocks noGrp="1"/>
          </p:cNvSpPr>
          <p:nvPr>
            <p:ph idx="1"/>
          </p:nvPr>
        </p:nvSpPr>
        <p:spPr/>
        <p:txBody>
          <a:bodyPr>
            <a:normAutofit lnSpcReduction="10000"/>
          </a:bodyPr>
          <a:lstStyle/>
          <a:p>
            <a:endParaRPr lang="en-US" dirty="0" smtClean="0"/>
          </a:p>
          <a:p>
            <a:endParaRPr lang="en-US" dirty="0"/>
          </a:p>
          <a:p>
            <a:endParaRPr lang="en-US" dirty="0" smtClean="0"/>
          </a:p>
          <a:p>
            <a:endParaRPr lang="en-US" dirty="0"/>
          </a:p>
          <a:p>
            <a:pPr marL="0" indent="0">
              <a:buNone/>
            </a:pPr>
            <a:endParaRPr lang="en-US" dirty="0" smtClean="0"/>
          </a:p>
          <a:p>
            <a:pPr marL="0" indent="0">
              <a:buNone/>
            </a:pPr>
            <a:r>
              <a:rPr lang="en-US" sz="2200" dirty="0" smtClean="0">
                <a:latin typeface="Arial" panose="020B0604020202020204" pitchFamily="34" charset="0"/>
                <a:cs typeface="Arial" panose="020B0604020202020204" pitchFamily="34" charset="0"/>
              </a:rPr>
              <a:t>From slide 9 “Remedies”: Expand </a:t>
            </a:r>
            <a:r>
              <a:rPr lang="en-US" sz="2200" dirty="0">
                <a:latin typeface="Arial" panose="020B0604020202020204" pitchFamily="34" charset="0"/>
                <a:cs typeface="Arial" panose="020B0604020202020204" pitchFamily="34" charset="0"/>
              </a:rPr>
              <a:t>the Navigant water-energy calculator to include site energy saving benefits, and run the calculator in two steps:</a:t>
            </a:r>
          </a:p>
          <a:p>
            <a:r>
              <a:rPr lang="en-US" sz="2200" dirty="0">
                <a:latin typeface="Arial" panose="020B0604020202020204" pitchFamily="34" charset="0"/>
                <a:cs typeface="Arial" panose="020B0604020202020204" pitchFamily="34" charset="0"/>
              </a:rPr>
              <a:t>First with IOU site and embedded energy saving benefits, </a:t>
            </a:r>
          </a:p>
          <a:p>
            <a:r>
              <a:rPr lang="en-US" sz="2200" dirty="0">
                <a:latin typeface="Arial" panose="020B0604020202020204" pitchFamily="34" charset="0"/>
                <a:cs typeface="Arial" panose="020B0604020202020204" pitchFamily="34" charset="0"/>
              </a:rPr>
              <a:t>Then with water capacity and waste water capacity benefits. </a:t>
            </a:r>
          </a:p>
          <a:p>
            <a:endParaRPr lang="en-US" dirty="0" smtClean="0"/>
          </a:p>
          <a:p>
            <a:endParaRPr lang="en-US" dirty="0"/>
          </a:p>
          <a:p>
            <a:endParaRPr lang="en-US" dirty="0" smtClean="0"/>
          </a:p>
          <a:p>
            <a:pPr marL="0" indent="0">
              <a:buNone/>
            </a:pP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550202261"/>
              </p:ext>
            </p:extLst>
          </p:nvPr>
        </p:nvGraphicFramePr>
        <p:xfrm>
          <a:off x="457200" y="2286001"/>
          <a:ext cx="8229598" cy="1828798"/>
        </p:xfrm>
        <a:graphic>
          <a:graphicData uri="http://schemas.openxmlformats.org/drawingml/2006/table">
            <a:tbl>
              <a:tblPr>
                <a:tableStyleId>{5C22544A-7EE6-4342-B048-85BDC9FD1C3A}</a:tableStyleId>
              </a:tblPr>
              <a:tblGrid>
                <a:gridCol w="1229682"/>
                <a:gridCol w="1083291"/>
                <a:gridCol w="1102810"/>
                <a:gridCol w="702676"/>
                <a:gridCol w="819788"/>
                <a:gridCol w="636799"/>
                <a:gridCol w="936901"/>
                <a:gridCol w="614841"/>
                <a:gridCol w="1102810"/>
              </a:tblGrid>
              <a:tr h="601248">
                <a:tc>
                  <a:txBody>
                    <a:bodyPr/>
                    <a:lstStyle/>
                    <a:p>
                      <a:pPr algn="ctr" fontAlgn="b"/>
                      <a:r>
                        <a:rPr lang="en-US" sz="1100" u="none" strike="noStrike">
                          <a:effectLst/>
                        </a:rPr>
                        <a:t>Wtr-Energy </a:t>
                      </a:r>
                      <a:endParaRPr lang="en-US" sz="1100" b="0" i="0" u="none" strike="noStrike">
                        <a:solidFill>
                          <a:srgbClr val="000000"/>
                        </a:solidFill>
                        <a:effectLst/>
                        <a:latin typeface="Arial"/>
                      </a:endParaRPr>
                    </a:p>
                  </a:txBody>
                  <a:tcPr marL="7322" marR="7322" marT="7322" marB="0" anchor="b"/>
                </a:tc>
                <a:tc>
                  <a:txBody>
                    <a:bodyPr/>
                    <a:lstStyle/>
                    <a:p>
                      <a:pPr algn="ctr" fontAlgn="b"/>
                      <a:r>
                        <a:rPr lang="en-US" sz="1100" u="none" strike="noStrike">
                          <a:effectLst/>
                        </a:rPr>
                        <a:t>IOU Site </a:t>
                      </a:r>
                      <a:endParaRPr lang="en-US" sz="1100" b="0" i="0" u="none" strike="noStrike">
                        <a:solidFill>
                          <a:srgbClr val="000000"/>
                        </a:solidFill>
                        <a:effectLst/>
                        <a:latin typeface="Arial"/>
                      </a:endParaRPr>
                    </a:p>
                  </a:txBody>
                  <a:tcPr marL="7322" marR="7322" marT="7322" marB="0" anchor="b"/>
                </a:tc>
                <a:tc>
                  <a:txBody>
                    <a:bodyPr/>
                    <a:lstStyle/>
                    <a:p>
                      <a:pPr algn="ctr" fontAlgn="b"/>
                      <a:r>
                        <a:rPr lang="en-US" sz="1100" u="none" strike="noStrike">
                          <a:effectLst/>
                        </a:rPr>
                        <a:t>IOU Embedded </a:t>
                      </a:r>
                      <a:endParaRPr lang="en-US" sz="1100" b="0" i="0" u="none" strike="noStrike">
                        <a:solidFill>
                          <a:srgbClr val="000000"/>
                        </a:solidFill>
                        <a:effectLst/>
                        <a:latin typeface="Arial"/>
                      </a:endParaRPr>
                    </a:p>
                  </a:txBody>
                  <a:tcPr marL="7322" marR="7322" marT="7322" marB="0" anchor="b"/>
                </a:tc>
                <a:tc>
                  <a:txBody>
                    <a:bodyPr/>
                    <a:lstStyle/>
                    <a:p>
                      <a:pPr algn="ctr" fontAlgn="b"/>
                      <a:r>
                        <a:rPr lang="en-US" sz="1100" u="none" strike="noStrike">
                          <a:effectLst/>
                        </a:rPr>
                        <a:t>Total IOU </a:t>
                      </a:r>
                      <a:endParaRPr lang="en-US" sz="1100" b="0" i="0" u="none" strike="noStrike">
                        <a:solidFill>
                          <a:srgbClr val="000000"/>
                        </a:solidFill>
                        <a:effectLst/>
                        <a:latin typeface="Arial"/>
                      </a:endParaRPr>
                    </a:p>
                  </a:txBody>
                  <a:tcPr marL="7322" marR="7322" marT="7322" marB="0" anchor="b"/>
                </a:tc>
                <a:tc>
                  <a:txBody>
                    <a:bodyPr/>
                    <a:lstStyle/>
                    <a:p>
                      <a:pPr algn="ctr" fontAlgn="b"/>
                      <a:r>
                        <a:rPr lang="en-US" sz="1100" u="none" strike="noStrike">
                          <a:effectLst/>
                        </a:rPr>
                        <a:t>TRC </a:t>
                      </a:r>
                      <a:endParaRPr lang="en-US" sz="1100" b="0" i="0" u="none" strike="noStrike">
                        <a:solidFill>
                          <a:srgbClr val="000000"/>
                        </a:solidFill>
                        <a:effectLst/>
                        <a:latin typeface="Arial"/>
                      </a:endParaRPr>
                    </a:p>
                  </a:txBody>
                  <a:tcPr marL="7322" marR="7322" marT="7322" marB="0" anchor="b"/>
                </a:tc>
                <a:tc>
                  <a:txBody>
                    <a:bodyPr/>
                    <a:lstStyle/>
                    <a:p>
                      <a:pPr algn="ctr" fontAlgn="b"/>
                      <a:r>
                        <a:rPr lang="en-US" sz="1100" u="none" strike="noStrike">
                          <a:effectLst/>
                        </a:rPr>
                        <a:t>Water </a:t>
                      </a:r>
                      <a:endParaRPr lang="en-US" sz="1100" b="0" i="0" u="none" strike="noStrike">
                        <a:solidFill>
                          <a:srgbClr val="000000"/>
                        </a:solidFill>
                        <a:effectLst/>
                        <a:latin typeface="Arial"/>
                      </a:endParaRPr>
                    </a:p>
                  </a:txBody>
                  <a:tcPr marL="7322" marR="7322" marT="7322" marB="0" anchor="b"/>
                </a:tc>
                <a:tc>
                  <a:txBody>
                    <a:bodyPr/>
                    <a:lstStyle/>
                    <a:p>
                      <a:pPr algn="ctr" fontAlgn="b"/>
                      <a:r>
                        <a:rPr lang="en-US" sz="1100" u="none" strike="noStrike">
                          <a:effectLst/>
                        </a:rPr>
                        <a:t>Waste-Water </a:t>
                      </a:r>
                      <a:endParaRPr lang="en-US" sz="1100" b="0" i="0" u="none" strike="noStrike">
                        <a:solidFill>
                          <a:srgbClr val="000000"/>
                        </a:solidFill>
                        <a:effectLst/>
                        <a:latin typeface="Arial"/>
                      </a:endParaRPr>
                    </a:p>
                  </a:txBody>
                  <a:tcPr marL="7322" marR="7322" marT="7322" marB="0" anchor="b"/>
                </a:tc>
                <a:tc>
                  <a:txBody>
                    <a:bodyPr/>
                    <a:lstStyle/>
                    <a:p>
                      <a:pPr algn="ctr" fontAlgn="b"/>
                      <a:r>
                        <a:rPr lang="en-US" sz="1100" u="none" strike="noStrike">
                          <a:effectLst/>
                        </a:rPr>
                        <a:t>Total </a:t>
                      </a:r>
                      <a:endParaRPr lang="en-US" sz="1100" b="0" i="0" u="none" strike="noStrike">
                        <a:solidFill>
                          <a:srgbClr val="000000"/>
                        </a:solidFill>
                        <a:effectLst/>
                        <a:latin typeface="Arial"/>
                      </a:endParaRPr>
                    </a:p>
                  </a:txBody>
                  <a:tcPr marL="7322" marR="7322" marT="7322" marB="0" anchor="b"/>
                </a:tc>
                <a:tc>
                  <a:txBody>
                    <a:bodyPr/>
                    <a:lstStyle/>
                    <a:p>
                      <a:pPr algn="ctr" fontAlgn="b"/>
                      <a:r>
                        <a:rPr lang="en-US" sz="1100" u="none" strike="noStrike">
                          <a:effectLst/>
                        </a:rPr>
                        <a:t>TRC </a:t>
                      </a:r>
                      <a:endParaRPr lang="en-US" sz="1100" b="0" i="0" u="none" strike="noStrike">
                        <a:solidFill>
                          <a:srgbClr val="000000"/>
                        </a:solidFill>
                        <a:effectLst/>
                        <a:latin typeface="Arial"/>
                      </a:endParaRPr>
                    </a:p>
                  </a:txBody>
                  <a:tcPr marL="7322" marR="7322" marT="7322" marB="0" anchor="b"/>
                </a:tc>
              </a:tr>
              <a:tr h="601248">
                <a:tc>
                  <a:txBody>
                    <a:bodyPr/>
                    <a:lstStyle/>
                    <a:p>
                      <a:pPr algn="ctr" fontAlgn="b"/>
                      <a:r>
                        <a:rPr lang="en-US" sz="1100" u="none" strike="noStrike">
                          <a:effectLst/>
                        </a:rPr>
                        <a:t>Measure/Program </a:t>
                      </a:r>
                      <a:endParaRPr lang="en-US" sz="1100" b="0" i="0" u="none" strike="noStrike">
                        <a:solidFill>
                          <a:srgbClr val="000000"/>
                        </a:solidFill>
                        <a:effectLst/>
                        <a:latin typeface="Arial"/>
                      </a:endParaRPr>
                    </a:p>
                  </a:txBody>
                  <a:tcPr marL="7322" marR="7322" marT="7322" marB="0" anchor="b"/>
                </a:tc>
                <a:tc>
                  <a:txBody>
                    <a:bodyPr/>
                    <a:lstStyle/>
                    <a:p>
                      <a:pPr algn="ctr" fontAlgn="b"/>
                      <a:r>
                        <a:rPr lang="en-US" sz="1100" u="none" strike="noStrike">
                          <a:effectLst/>
                        </a:rPr>
                        <a:t> Energy Savings</a:t>
                      </a:r>
                      <a:endParaRPr lang="en-US" sz="1100" b="0" i="0" u="none" strike="noStrike">
                        <a:solidFill>
                          <a:srgbClr val="000000"/>
                        </a:solidFill>
                        <a:effectLst/>
                        <a:latin typeface="Arial"/>
                      </a:endParaRPr>
                    </a:p>
                  </a:txBody>
                  <a:tcPr marL="7322" marR="7322" marT="7322" marB="0" anchor="b"/>
                </a:tc>
                <a:tc>
                  <a:txBody>
                    <a:bodyPr/>
                    <a:lstStyle/>
                    <a:p>
                      <a:pPr algn="ctr" fontAlgn="b"/>
                      <a:r>
                        <a:rPr lang="en-US" sz="1100" u="none" strike="noStrike">
                          <a:effectLst/>
                        </a:rPr>
                        <a:t> Energy Savings</a:t>
                      </a:r>
                      <a:endParaRPr lang="en-US" sz="1100" b="0" i="0" u="none" strike="noStrike">
                        <a:solidFill>
                          <a:srgbClr val="000000"/>
                        </a:solidFill>
                        <a:effectLst/>
                        <a:latin typeface="Arial"/>
                      </a:endParaRPr>
                    </a:p>
                  </a:txBody>
                  <a:tcPr marL="7322" marR="7322" marT="7322" marB="0" anchor="b"/>
                </a:tc>
                <a:tc>
                  <a:txBody>
                    <a:bodyPr/>
                    <a:lstStyle/>
                    <a:p>
                      <a:pPr algn="ctr" fontAlgn="b"/>
                      <a:r>
                        <a:rPr lang="en-US" sz="1100" u="none" strike="noStrike">
                          <a:effectLst/>
                        </a:rPr>
                        <a:t>Energy </a:t>
                      </a:r>
                      <a:endParaRPr lang="en-US" sz="1100" b="0" i="0" u="none" strike="noStrike">
                        <a:solidFill>
                          <a:srgbClr val="000000"/>
                        </a:solidFill>
                        <a:effectLst/>
                        <a:latin typeface="Arial"/>
                      </a:endParaRPr>
                    </a:p>
                  </a:txBody>
                  <a:tcPr marL="7322" marR="7322" marT="7322" marB="0" anchor="b"/>
                </a:tc>
                <a:tc>
                  <a:txBody>
                    <a:bodyPr/>
                    <a:lstStyle/>
                    <a:p>
                      <a:pPr algn="ctr" fontAlgn="b"/>
                      <a:r>
                        <a:rPr lang="en-US" sz="1100" u="none" strike="noStrike">
                          <a:effectLst/>
                        </a:rPr>
                        <a:t>Energy </a:t>
                      </a:r>
                      <a:endParaRPr lang="en-US" sz="1100" b="0" i="0" u="none" strike="noStrike">
                        <a:solidFill>
                          <a:srgbClr val="000000"/>
                        </a:solidFill>
                        <a:effectLst/>
                        <a:latin typeface="Arial"/>
                      </a:endParaRPr>
                    </a:p>
                  </a:txBody>
                  <a:tcPr marL="7322" marR="7322" marT="7322" marB="0" anchor="b"/>
                </a:tc>
                <a:tc>
                  <a:txBody>
                    <a:bodyPr/>
                    <a:lstStyle/>
                    <a:p>
                      <a:pPr algn="ctr" fontAlgn="b"/>
                      <a:r>
                        <a:rPr lang="en-US" sz="1100" u="none" strike="noStrike">
                          <a:effectLst/>
                        </a:rPr>
                        <a:t>Capacity </a:t>
                      </a:r>
                      <a:endParaRPr lang="en-US" sz="1100" b="0" i="0" u="none" strike="noStrike">
                        <a:solidFill>
                          <a:srgbClr val="000000"/>
                        </a:solidFill>
                        <a:effectLst/>
                        <a:latin typeface="Arial"/>
                      </a:endParaRPr>
                    </a:p>
                  </a:txBody>
                  <a:tcPr marL="7322" marR="7322" marT="7322" marB="0" anchor="b"/>
                </a:tc>
                <a:tc>
                  <a:txBody>
                    <a:bodyPr/>
                    <a:lstStyle/>
                    <a:p>
                      <a:pPr algn="ctr" fontAlgn="b"/>
                      <a:r>
                        <a:rPr lang="en-US" sz="1100" u="none" strike="noStrike">
                          <a:effectLst/>
                        </a:rPr>
                        <a:t>Capacity </a:t>
                      </a:r>
                      <a:endParaRPr lang="en-US" sz="1100" b="0" i="0" u="none" strike="noStrike">
                        <a:solidFill>
                          <a:srgbClr val="000000"/>
                        </a:solidFill>
                        <a:effectLst/>
                        <a:latin typeface="Arial"/>
                      </a:endParaRPr>
                    </a:p>
                  </a:txBody>
                  <a:tcPr marL="7322" marR="7322" marT="7322" marB="0" anchor="b"/>
                </a:tc>
                <a:tc>
                  <a:txBody>
                    <a:bodyPr/>
                    <a:lstStyle/>
                    <a:p>
                      <a:pPr algn="ctr" fontAlgn="b"/>
                      <a:r>
                        <a:rPr lang="en-US" sz="1100" u="none" strike="noStrike">
                          <a:effectLst/>
                        </a:rPr>
                        <a:t>Water </a:t>
                      </a:r>
                      <a:endParaRPr lang="en-US" sz="1100" b="0" i="0" u="none" strike="noStrike">
                        <a:solidFill>
                          <a:srgbClr val="000000"/>
                        </a:solidFill>
                        <a:effectLst/>
                        <a:latin typeface="Arial"/>
                      </a:endParaRPr>
                    </a:p>
                  </a:txBody>
                  <a:tcPr marL="7322" marR="7322" marT="7322" marB="0" anchor="b"/>
                </a:tc>
                <a:tc>
                  <a:txBody>
                    <a:bodyPr/>
                    <a:lstStyle/>
                    <a:p>
                      <a:pPr algn="ctr" fontAlgn="b"/>
                      <a:r>
                        <a:rPr lang="en-US" sz="1100" u="none" strike="noStrike">
                          <a:effectLst/>
                        </a:rPr>
                        <a:t>Energy &amp; Water </a:t>
                      </a:r>
                      <a:endParaRPr lang="en-US" sz="1100" b="0" i="0" u="none" strike="noStrike">
                        <a:solidFill>
                          <a:srgbClr val="000000"/>
                        </a:solidFill>
                        <a:effectLst/>
                        <a:latin typeface="Arial"/>
                      </a:endParaRPr>
                    </a:p>
                  </a:txBody>
                  <a:tcPr marL="7322" marR="7322" marT="7322" marB="0" anchor="b"/>
                </a:tc>
              </a:tr>
              <a:tr h="626302">
                <a:tc>
                  <a:txBody>
                    <a:bodyPr/>
                    <a:lstStyle/>
                    <a:p>
                      <a:pPr algn="ctr" fontAlgn="b"/>
                      <a:r>
                        <a:rPr lang="en-US" sz="1100" u="none" strike="noStrike">
                          <a:effectLst/>
                        </a:rPr>
                        <a:t>Cost </a:t>
                      </a:r>
                      <a:endParaRPr lang="en-US" sz="1100" b="0" i="0" u="none" strike="noStrike">
                        <a:solidFill>
                          <a:srgbClr val="000000"/>
                        </a:solidFill>
                        <a:effectLst/>
                        <a:latin typeface="Arial"/>
                      </a:endParaRPr>
                    </a:p>
                  </a:txBody>
                  <a:tcPr marL="7322" marR="7322" marT="7322" marB="0" anchor="b"/>
                </a:tc>
                <a:tc>
                  <a:txBody>
                    <a:bodyPr/>
                    <a:lstStyle/>
                    <a:p>
                      <a:pPr algn="ctr" fontAlgn="b"/>
                      <a:r>
                        <a:rPr lang="en-US" sz="1100" u="none" strike="noStrike">
                          <a:effectLst/>
                        </a:rPr>
                        <a:t>Benefits </a:t>
                      </a:r>
                      <a:endParaRPr lang="en-US" sz="1100" b="0" i="0" u="none" strike="noStrike">
                        <a:solidFill>
                          <a:srgbClr val="000000"/>
                        </a:solidFill>
                        <a:effectLst/>
                        <a:latin typeface="Arial"/>
                      </a:endParaRPr>
                    </a:p>
                  </a:txBody>
                  <a:tcPr marL="7322" marR="7322" marT="7322" marB="0" anchor="b"/>
                </a:tc>
                <a:tc>
                  <a:txBody>
                    <a:bodyPr/>
                    <a:lstStyle/>
                    <a:p>
                      <a:pPr algn="ctr" fontAlgn="b"/>
                      <a:r>
                        <a:rPr lang="en-US" sz="1100" u="none" strike="noStrike">
                          <a:effectLst/>
                        </a:rPr>
                        <a:t>Benefits </a:t>
                      </a:r>
                      <a:endParaRPr lang="en-US" sz="1100" b="0" i="0" u="none" strike="noStrike">
                        <a:solidFill>
                          <a:srgbClr val="000000"/>
                        </a:solidFill>
                        <a:effectLst/>
                        <a:latin typeface="Arial"/>
                      </a:endParaRPr>
                    </a:p>
                  </a:txBody>
                  <a:tcPr marL="7322" marR="7322" marT="7322" marB="0" anchor="b"/>
                </a:tc>
                <a:tc>
                  <a:txBody>
                    <a:bodyPr/>
                    <a:lstStyle/>
                    <a:p>
                      <a:pPr algn="ctr" fontAlgn="b"/>
                      <a:r>
                        <a:rPr lang="en-US" sz="1100" u="none" strike="noStrike">
                          <a:effectLst/>
                        </a:rPr>
                        <a:t>Benefits </a:t>
                      </a:r>
                      <a:endParaRPr lang="en-US" sz="1100" b="0" i="0" u="none" strike="noStrike">
                        <a:solidFill>
                          <a:srgbClr val="000000"/>
                        </a:solidFill>
                        <a:effectLst/>
                        <a:latin typeface="Arial"/>
                      </a:endParaRPr>
                    </a:p>
                  </a:txBody>
                  <a:tcPr marL="7322" marR="7322" marT="7322" marB="0" anchor="b"/>
                </a:tc>
                <a:tc>
                  <a:txBody>
                    <a:bodyPr/>
                    <a:lstStyle/>
                    <a:p>
                      <a:pPr algn="ctr" fontAlgn="b"/>
                      <a:r>
                        <a:rPr lang="en-US" sz="1100" u="none" strike="noStrike">
                          <a:effectLst/>
                        </a:rPr>
                        <a:t>Ratepayers </a:t>
                      </a:r>
                      <a:endParaRPr lang="en-US" sz="1100" b="0" i="0" u="none" strike="noStrike">
                        <a:solidFill>
                          <a:srgbClr val="000000"/>
                        </a:solidFill>
                        <a:effectLst/>
                        <a:latin typeface="Arial"/>
                      </a:endParaRPr>
                    </a:p>
                  </a:txBody>
                  <a:tcPr marL="7322" marR="7322" marT="7322" marB="0" anchor="b"/>
                </a:tc>
                <a:tc>
                  <a:txBody>
                    <a:bodyPr/>
                    <a:lstStyle/>
                    <a:p>
                      <a:pPr algn="ctr" fontAlgn="b"/>
                      <a:r>
                        <a:rPr lang="en-US" sz="1100" u="none" strike="noStrike">
                          <a:effectLst/>
                        </a:rPr>
                        <a:t>Benefits </a:t>
                      </a:r>
                      <a:endParaRPr lang="en-US" sz="1100" b="0" i="0" u="none" strike="noStrike">
                        <a:solidFill>
                          <a:srgbClr val="000000"/>
                        </a:solidFill>
                        <a:effectLst/>
                        <a:latin typeface="Arial"/>
                      </a:endParaRPr>
                    </a:p>
                  </a:txBody>
                  <a:tcPr marL="7322" marR="7322" marT="7322" marB="0" anchor="b"/>
                </a:tc>
                <a:tc>
                  <a:txBody>
                    <a:bodyPr/>
                    <a:lstStyle/>
                    <a:p>
                      <a:pPr algn="ctr" fontAlgn="b"/>
                      <a:r>
                        <a:rPr lang="en-US" sz="1100" u="none" strike="noStrike">
                          <a:effectLst/>
                        </a:rPr>
                        <a:t>Benefits </a:t>
                      </a:r>
                      <a:endParaRPr lang="en-US" sz="1100" b="0" i="0" u="none" strike="noStrike">
                        <a:solidFill>
                          <a:srgbClr val="000000"/>
                        </a:solidFill>
                        <a:effectLst/>
                        <a:latin typeface="Arial"/>
                      </a:endParaRPr>
                    </a:p>
                  </a:txBody>
                  <a:tcPr marL="7322" marR="7322" marT="7322" marB="0" anchor="b"/>
                </a:tc>
                <a:tc>
                  <a:txBody>
                    <a:bodyPr/>
                    <a:lstStyle/>
                    <a:p>
                      <a:pPr algn="ctr" fontAlgn="b"/>
                      <a:r>
                        <a:rPr lang="en-US" sz="1100" u="none" strike="noStrike">
                          <a:effectLst/>
                        </a:rPr>
                        <a:t>Benefits </a:t>
                      </a:r>
                      <a:endParaRPr lang="en-US" sz="1100" b="0" i="0" u="none" strike="noStrike">
                        <a:solidFill>
                          <a:srgbClr val="000000"/>
                        </a:solidFill>
                        <a:effectLst/>
                        <a:latin typeface="Arial"/>
                      </a:endParaRPr>
                    </a:p>
                  </a:txBody>
                  <a:tcPr marL="7322" marR="7322" marT="7322" marB="0" anchor="b"/>
                </a:tc>
                <a:tc>
                  <a:txBody>
                    <a:bodyPr/>
                    <a:lstStyle/>
                    <a:p>
                      <a:pPr algn="ctr" fontAlgn="b"/>
                      <a:r>
                        <a:rPr lang="en-US" sz="1100" u="none" strike="noStrike" dirty="0">
                          <a:effectLst/>
                        </a:rPr>
                        <a:t>Ratepayers </a:t>
                      </a:r>
                      <a:endParaRPr lang="en-US" sz="1100" b="0" i="0" u="none" strike="noStrike" dirty="0">
                        <a:solidFill>
                          <a:srgbClr val="000000"/>
                        </a:solidFill>
                        <a:effectLst/>
                        <a:latin typeface="Arial"/>
                      </a:endParaRPr>
                    </a:p>
                  </a:txBody>
                  <a:tcPr marL="7322" marR="7322" marT="7322" marB="0" anchor="b"/>
                </a:tc>
              </a:tr>
            </a:tbl>
          </a:graphicData>
        </a:graphic>
      </p:graphicFrame>
    </p:spTree>
    <p:extLst>
      <p:ext uri="{BB962C8B-B14F-4D97-AF65-F5344CB8AC3E}">
        <p14:creationId xmlns:p14="http://schemas.microsoft.com/office/powerpoint/2010/main" val="8495043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Closing Thoughts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latin typeface="Arial" panose="020B0604020202020204" pitchFamily="34" charset="0"/>
                <a:cs typeface="Arial" panose="020B0604020202020204" pitchFamily="34" charset="0"/>
              </a:rPr>
              <a:t>Use energy ratepayer funds to save as much energy in water usage as cost-effectively possible. </a:t>
            </a:r>
          </a:p>
          <a:p>
            <a:r>
              <a:rPr lang="en-US" dirty="0">
                <a:latin typeface="Arial" panose="020B0604020202020204" pitchFamily="34" charset="0"/>
                <a:cs typeface="Arial" panose="020B0604020202020204" pitchFamily="34" charset="0"/>
              </a:rPr>
              <a:t>Go after large system leaks – saves more water and energy for a lot less money, and increases water system pumping and efficiency. </a:t>
            </a:r>
            <a:endParaRPr lang="en-US"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Re-double efforts in agriculture, municipal and wastewater treatment facilities (EE-iDSM approach). </a:t>
            </a:r>
          </a:p>
          <a:p>
            <a:pPr lvl="1"/>
            <a:r>
              <a:rPr lang="en-US" dirty="0" smtClean="0">
                <a:latin typeface="Arial" panose="020B0604020202020204" pitchFamily="34" charset="0"/>
                <a:cs typeface="Arial" panose="020B0604020202020204" pitchFamily="34" charset="0"/>
              </a:rPr>
              <a:t>Ex: recovering gas off of waste water systems and use that gas to generate electricity. IOUs could help water agencies with infrastructure costs. </a:t>
            </a:r>
          </a:p>
          <a:p>
            <a:r>
              <a:rPr lang="en-US" dirty="0" smtClean="0">
                <a:latin typeface="Arial" panose="020B0604020202020204" pitchFamily="34" charset="0"/>
                <a:cs typeface="Arial" panose="020B0604020202020204" pitchFamily="34" charset="0"/>
              </a:rPr>
              <a:t>Lowering agriculture and water agencies’ energy costs will free up precious funds for water saving activities. </a:t>
            </a:r>
          </a:p>
          <a:p>
            <a:r>
              <a:rPr lang="en-US" dirty="0" smtClean="0">
                <a:latin typeface="Arial" panose="020B0604020202020204" pitchFamily="34" charset="0"/>
                <a:cs typeface="Arial" panose="020B0604020202020204" pitchFamily="34" charset="0"/>
              </a:rPr>
              <a:t>And certainly, keep at the water-energy nexus rulemaking.</a:t>
            </a:r>
          </a:p>
          <a:p>
            <a:r>
              <a:rPr lang="en-US" dirty="0" smtClean="0">
                <a:latin typeface="Arial" panose="020B0604020202020204" pitchFamily="34" charset="0"/>
                <a:cs typeface="Arial" panose="020B0604020202020204" pitchFamily="34" charset="0"/>
              </a:rPr>
              <a:t>Develop better embedded energy values. Using averages now. </a:t>
            </a:r>
          </a:p>
          <a:p>
            <a:endParaRPr lang="en-US" dirty="0"/>
          </a:p>
        </p:txBody>
      </p:sp>
    </p:spTree>
    <p:extLst>
      <p:ext uri="{BB962C8B-B14F-4D97-AF65-F5344CB8AC3E}">
        <p14:creationId xmlns:p14="http://schemas.microsoft.com/office/powerpoint/2010/main" val="35074295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Arial" panose="020B0604020202020204" pitchFamily="34" charset="0"/>
                <a:cs typeface="Arial" panose="020B0604020202020204" pitchFamily="34" charset="0"/>
              </a:rPr>
              <a:t>End Notes re. CPUC Cost Allocation Proportionality </a:t>
            </a:r>
            <a:endParaRPr lang="en-US"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600200"/>
            <a:ext cx="8229600" cy="4800600"/>
          </a:xfrm>
        </p:spPr>
        <p:txBody>
          <a:bodyPr>
            <a:normAutofit fontScale="55000" lnSpcReduction="20000"/>
          </a:bodyPr>
          <a:lstStyle/>
          <a:p>
            <a:pPr lvl="0"/>
            <a:r>
              <a:rPr lang="en-US" sz="3800" u="sng" dirty="0">
                <a:latin typeface="Arial" panose="020B0604020202020204" pitchFamily="34" charset="0"/>
                <a:cs typeface="Arial" panose="020B0604020202020204" pitchFamily="34" charset="0"/>
              </a:rPr>
              <a:t>Decision 07-12-050</a:t>
            </a:r>
            <a:r>
              <a:rPr lang="en-US" sz="3800" dirty="0">
                <a:latin typeface="Arial" panose="020B0604020202020204" pitchFamily="34" charset="0"/>
                <a:cs typeface="Arial" panose="020B0604020202020204" pitchFamily="34" charset="0"/>
              </a:rPr>
              <a:t>, authorizing </a:t>
            </a:r>
            <a:r>
              <a:rPr lang="en-US" sz="3800" dirty="0" err="1">
                <a:latin typeface="Arial" panose="020B0604020202020204" pitchFamily="34" charset="0"/>
                <a:cs typeface="Arial" panose="020B0604020202020204" pitchFamily="34" charset="0"/>
              </a:rPr>
              <a:t>Wtr</a:t>
            </a:r>
            <a:r>
              <a:rPr lang="en-US" sz="3800" dirty="0">
                <a:latin typeface="Arial" panose="020B0604020202020204" pitchFamily="34" charset="0"/>
                <a:cs typeface="Arial" panose="020B0604020202020204" pitchFamily="34" charset="0"/>
              </a:rPr>
              <a:t>-Energy Studies and directing IOUs to run pilot programs. </a:t>
            </a:r>
            <a:endParaRPr lang="en-US" sz="3800" dirty="0" smtClean="0">
              <a:latin typeface="Arial" panose="020B0604020202020204" pitchFamily="34" charset="0"/>
              <a:cs typeface="Arial" panose="020B0604020202020204" pitchFamily="34" charset="0"/>
            </a:endParaRPr>
          </a:p>
          <a:p>
            <a:pPr lvl="1"/>
            <a:r>
              <a:rPr lang="en-US" sz="3600" b="1" dirty="0" err="1" smtClean="0">
                <a:latin typeface="Arial" panose="020B0604020202020204" pitchFamily="34" charset="0"/>
                <a:cs typeface="Arial" panose="020B0604020202020204" pitchFamily="34" charset="0"/>
              </a:rPr>
              <a:t>FoF</a:t>
            </a:r>
            <a:r>
              <a:rPr lang="en-US" sz="3600" b="1" dirty="0" smtClean="0">
                <a:latin typeface="Arial" panose="020B0604020202020204" pitchFamily="34" charset="0"/>
                <a:cs typeface="Arial" panose="020B0604020202020204" pitchFamily="34" charset="0"/>
              </a:rPr>
              <a:t> </a:t>
            </a:r>
            <a:r>
              <a:rPr lang="en-US" sz="3600" b="1" dirty="0">
                <a:latin typeface="Arial" panose="020B0604020202020204" pitchFamily="34" charset="0"/>
                <a:cs typeface="Arial" panose="020B0604020202020204" pitchFamily="34" charset="0"/>
              </a:rPr>
              <a:t>5</a:t>
            </a:r>
            <a:r>
              <a:rPr lang="en-US" sz="3600" dirty="0">
                <a:latin typeface="Arial" panose="020B0604020202020204" pitchFamily="34" charset="0"/>
                <a:cs typeface="Arial" panose="020B0604020202020204" pitchFamily="34" charset="0"/>
              </a:rPr>
              <a:t>: While it is important to understand all of the savings resulting from a given initiative, those savings may provide little comfort to utility customers who are paying for a water conservation effort, but not seeing a direct benefit in the form of reduced energy use in their own service territory.</a:t>
            </a:r>
          </a:p>
          <a:p>
            <a:pPr marL="0" indent="0">
              <a:buNone/>
            </a:pPr>
            <a:r>
              <a:rPr lang="en-US" sz="3800" dirty="0">
                <a:latin typeface="Arial" panose="020B0604020202020204" pitchFamily="34" charset="0"/>
                <a:cs typeface="Arial" panose="020B0604020202020204" pitchFamily="34" charset="0"/>
              </a:rPr>
              <a:t> </a:t>
            </a:r>
          </a:p>
          <a:p>
            <a:pPr lvl="0"/>
            <a:r>
              <a:rPr lang="en-US" sz="3800" u="sng" dirty="0" smtClean="0">
                <a:latin typeface="Arial" panose="020B0604020202020204" pitchFamily="34" charset="0"/>
                <a:cs typeface="Arial" panose="020B0604020202020204" pitchFamily="34" charset="0"/>
              </a:rPr>
              <a:t>Commissioner </a:t>
            </a:r>
            <a:r>
              <a:rPr lang="en-US" sz="3800" u="sng" dirty="0">
                <a:latin typeface="Arial" panose="020B0604020202020204" pitchFamily="34" charset="0"/>
                <a:cs typeface="Arial" panose="020B0604020202020204" pitchFamily="34" charset="0"/>
              </a:rPr>
              <a:t>Sandoval Dissent to the Decision in A.10-11-009 </a:t>
            </a:r>
            <a:r>
              <a:rPr lang="en-US" sz="3800" dirty="0">
                <a:latin typeface="Arial" panose="020B0604020202020204" pitchFamily="34" charset="0"/>
                <a:cs typeface="Arial" panose="020B0604020202020204" pitchFamily="34" charset="0"/>
              </a:rPr>
              <a:t>September 10, 2014. SCE application to increase electric rates by about $9 million to pay for a </a:t>
            </a:r>
            <a:r>
              <a:rPr lang="en-US" sz="3800" dirty="0" smtClean="0">
                <a:latin typeface="Arial" panose="020B0604020202020204" pitchFamily="34" charset="0"/>
                <a:cs typeface="Arial" panose="020B0604020202020204" pitchFamily="34" charset="0"/>
              </a:rPr>
              <a:t>portion of </a:t>
            </a:r>
            <a:r>
              <a:rPr lang="en-US" sz="3800" dirty="0">
                <a:latin typeface="Arial" panose="020B0604020202020204" pitchFamily="34" charset="0"/>
                <a:cs typeface="Arial" panose="020B0604020202020204" pitchFamily="34" charset="0"/>
              </a:rPr>
              <a:t>the </a:t>
            </a:r>
            <a:r>
              <a:rPr lang="en-US" sz="3800" dirty="0" smtClean="0">
                <a:latin typeface="Arial" panose="020B0604020202020204" pitchFamily="34" charset="0"/>
                <a:cs typeface="Arial" panose="020B0604020202020204" pitchFamily="34" charset="0"/>
              </a:rPr>
              <a:t>Catalina </a:t>
            </a:r>
            <a:r>
              <a:rPr lang="en-US" sz="3800" dirty="0">
                <a:latin typeface="Arial" panose="020B0604020202020204" pitchFamily="34" charset="0"/>
                <a:cs typeface="Arial" panose="020B0604020202020204" pitchFamily="34" charset="0"/>
              </a:rPr>
              <a:t>water system. “There is no nexus between the electric ratepayers and the Catalina Island water system…It is anathema to the federal and state constitutions and the CPUC code to </a:t>
            </a:r>
            <a:r>
              <a:rPr lang="en-US" sz="3800" dirty="0" smtClean="0">
                <a:latin typeface="Arial" panose="020B0604020202020204" pitchFamily="34" charset="0"/>
                <a:cs typeface="Arial" panose="020B0604020202020204" pitchFamily="34" charset="0"/>
              </a:rPr>
              <a:t>adopt </a:t>
            </a:r>
            <a:r>
              <a:rPr lang="en-US" sz="3800" dirty="0">
                <a:latin typeface="Arial" panose="020B0604020202020204" pitchFamily="34" charset="0"/>
                <a:cs typeface="Arial" panose="020B0604020202020204" pitchFamily="34" charset="0"/>
              </a:rPr>
              <a:t>a settlement that violates the due process rights of SCE electric ratepayers simply because the majority believes it provides a policy solution for a separate high cost water system.” </a:t>
            </a:r>
          </a:p>
          <a:p>
            <a:endParaRPr lang="en-US" dirty="0"/>
          </a:p>
        </p:txBody>
      </p:sp>
    </p:spTree>
    <p:extLst>
      <p:ext uri="{BB962C8B-B14F-4D97-AF65-F5344CB8AC3E}">
        <p14:creationId xmlns:p14="http://schemas.microsoft.com/office/powerpoint/2010/main" val="27922848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229600" cy="1143000"/>
          </a:xfrm>
        </p:spPr>
        <p:txBody>
          <a:bodyPr>
            <a:normAutofit/>
          </a:bodyPr>
          <a:lstStyle/>
          <a:p>
            <a:r>
              <a:rPr lang="en-US" sz="3200" dirty="0" smtClean="0">
                <a:latin typeface="Arial" panose="020B0604020202020204" pitchFamily="34" charset="0"/>
                <a:cs typeface="Arial" panose="020B0604020202020204" pitchFamily="34" charset="0"/>
              </a:rPr>
              <a:t>Market vs Economic EE Potential  </a:t>
            </a:r>
            <a:endParaRPr lang="en-US"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70000" lnSpcReduction="20000"/>
          </a:bodyPr>
          <a:lstStyle/>
          <a:p>
            <a:r>
              <a:rPr lang="en-US" dirty="0" smtClean="0">
                <a:latin typeface="Arial" panose="020B0604020202020204" pitchFamily="34" charset="0"/>
                <a:cs typeface="Arial" panose="020B0604020202020204" pitchFamily="34" charset="0"/>
              </a:rPr>
              <a:t>Market or Business as Usual: Encourage and promote customer EE investments. </a:t>
            </a:r>
          </a:p>
          <a:p>
            <a:pPr lvl="2"/>
            <a:r>
              <a:rPr lang="en-US" dirty="0" smtClean="0">
                <a:latin typeface="Arial" panose="020B0604020202020204" pitchFamily="34" charset="0"/>
                <a:cs typeface="Arial" panose="020B0604020202020204" pitchFamily="34" charset="0"/>
              </a:rPr>
              <a:t>Consumers willing and able to make EE capital investments based on 10 - 20+ year paybacks. </a:t>
            </a:r>
            <a:r>
              <a:rPr lang="en-US" dirty="0">
                <a:latin typeface="Arial" panose="020B0604020202020204" pitchFamily="34" charset="0"/>
                <a:cs typeface="Arial" panose="020B0604020202020204" pitchFamily="34" charset="0"/>
              </a:rPr>
              <a:t> </a:t>
            </a:r>
            <a:endParaRPr lang="en-US" dirty="0" smtClean="0">
              <a:latin typeface="Arial" panose="020B0604020202020204" pitchFamily="34" charset="0"/>
              <a:cs typeface="Arial" panose="020B0604020202020204" pitchFamily="34" charset="0"/>
            </a:endParaRPr>
          </a:p>
          <a:p>
            <a:pPr lvl="2"/>
            <a:r>
              <a:rPr lang="en-US" dirty="0" smtClean="0">
                <a:latin typeface="Arial" panose="020B0604020202020204" pitchFamily="34" charset="0"/>
                <a:cs typeface="Arial" panose="020B0604020202020204" pitchFamily="34" charset="0"/>
              </a:rPr>
              <a:t>McKinsey 2009: Consumers very short payback requirements. Residential 2-3 </a:t>
            </a:r>
            <a:r>
              <a:rPr lang="en-US" dirty="0" err="1" smtClean="0">
                <a:latin typeface="Arial" panose="020B0604020202020204" pitchFamily="34" charset="0"/>
                <a:cs typeface="Arial" panose="020B0604020202020204" pitchFamily="34" charset="0"/>
              </a:rPr>
              <a:t>yr</a:t>
            </a:r>
            <a:r>
              <a:rPr lang="en-US" dirty="0" smtClean="0">
                <a:latin typeface="Arial" panose="020B0604020202020204" pitchFamily="34" charset="0"/>
                <a:cs typeface="Arial" panose="020B0604020202020204" pitchFamily="34" charset="0"/>
              </a:rPr>
              <a:t>; Commercial 3.6 </a:t>
            </a:r>
            <a:r>
              <a:rPr lang="en-US" dirty="0" err="1" smtClean="0">
                <a:latin typeface="Arial" panose="020B0604020202020204" pitchFamily="34" charset="0"/>
                <a:cs typeface="Arial" panose="020B0604020202020204" pitchFamily="34" charset="0"/>
              </a:rPr>
              <a:t>yr</a:t>
            </a:r>
            <a:r>
              <a:rPr lang="en-US" dirty="0" smtClean="0">
                <a:latin typeface="Arial" panose="020B0604020202020204" pitchFamily="34" charset="0"/>
                <a:cs typeface="Arial" panose="020B0604020202020204" pitchFamily="34" charset="0"/>
              </a:rPr>
              <a:t>; Industrial 18 mo – 3 yr.</a:t>
            </a:r>
          </a:p>
          <a:p>
            <a:pPr lvl="2"/>
            <a:r>
              <a:rPr lang="en-US" dirty="0" smtClean="0">
                <a:latin typeface="Arial" panose="020B0604020202020204" pitchFamily="34" charset="0"/>
                <a:cs typeface="Arial" panose="020B0604020202020204" pitchFamily="34" charset="0"/>
              </a:rPr>
              <a:t>Largely “mass market”, statistical function integrated across thousands of discrete and dispersed efficiency measures. Estimation of savings. </a:t>
            </a:r>
          </a:p>
          <a:p>
            <a:pPr lvl="2"/>
            <a:endParaRPr lang="en-US" dirty="0">
              <a:latin typeface="Arial" panose="020B0604020202020204" pitchFamily="34" charset="0"/>
              <a:cs typeface="Arial" panose="020B0604020202020204" pitchFamily="34" charset="0"/>
            </a:endParaRPr>
          </a:p>
          <a:p>
            <a:pPr marL="914400" lvl="2" indent="0">
              <a:buNone/>
            </a:pPr>
            <a:endParaRPr lang="en-US"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Economic: Supply side avoided cost analysis 20+ years. Large capital markets with returns on investments matched to energy value  provided via G,T,D infrastructure investments over time.</a:t>
            </a:r>
          </a:p>
          <a:p>
            <a:pPr lvl="2"/>
            <a:r>
              <a:rPr lang="en-US" dirty="0" smtClean="0">
                <a:latin typeface="Arial" panose="020B0604020202020204" pitchFamily="34" charset="0"/>
                <a:cs typeface="Arial" panose="020B0604020202020204" pitchFamily="34" charset="0"/>
              </a:rPr>
              <a:t>Efficiency bundled with DR, ES, solar, DG as DER. Location and site specific, significant load and energy reductions / management. Metered load reductions. </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113133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Arial" panose="020B0604020202020204" pitchFamily="34" charset="0"/>
                <a:cs typeface="Arial" panose="020B0604020202020204" pitchFamily="34" charset="0"/>
              </a:rPr>
              <a:t>Current IOU Market-based Business-as-Usual EE Portfolios </a:t>
            </a:r>
            <a:endParaRPr lang="en-US"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92500" lnSpcReduction="10000"/>
          </a:bodyPr>
          <a:lstStyle/>
          <a:p>
            <a:r>
              <a:rPr lang="en-US" dirty="0" smtClean="0">
                <a:latin typeface="Arial" panose="020B0604020202020204" pitchFamily="34" charset="0"/>
                <a:cs typeface="Arial" panose="020B0604020202020204" pitchFamily="34" charset="0"/>
              </a:rPr>
              <a:t>2,000+ GWh EE savings annually. Cumulative? </a:t>
            </a:r>
          </a:p>
          <a:p>
            <a:r>
              <a:rPr lang="en-US" dirty="0" smtClean="0">
                <a:latin typeface="Arial" panose="020B0604020202020204" pitchFamily="34" charset="0"/>
                <a:cs typeface="Arial" panose="020B0604020202020204" pitchFamily="34" charset="0"/>
              </a:rPr>
              <a:t>EE savings less than incremental load growth </a:t>
            </a:r>
          </a:p>
          <a:p>
            <a:r>
              <a:rPr lang="en-US" dirty="0" smtClean="0">
                <a:latin typeface="Arial" panose="020B0604020202020204" pitchFamily="34" charset="0"/>
                <a:cs typeface="Arial" panose="020B0604020202020204" pitchFamily="34" charset="0"/>
              </a:rPr>
              <a:t>One-third CFLs, T-8s</a:t>
            </a:r>
          </a:p>
          <a:p>
            <a:r>
              <a:rPr lang="en-US" dirty="0" smtClean="0">
                <a:latin typeface="Arial" panose="020B0604020202020204" pitchFamily="34" charset="0"/>
                <a:cs typeface="Arial" panose="020B0604020202020204" pitchFamily="34" charset="0"/>
              </a:rPr>
              <a:t>One-third C&amp;S savings assuming high compliance rates </a:t>
            </a:r>
          </a:p>
          <a:p>
            <a:r>
              <a:rPr lang="en-US" dirty="0" smtClean="0">
                <a:latin typeface="Arial" panose="020B0604020202020204" pitchFamily="34" charset="0"/>
                <a:cs typeface="Arial" panose="020B0604020202020204" pitchFamily="34" charset="0"/>
              </a:rPr>
              <a:t>Free ridership (NTG) approximately 50% </a:t>
            </a:r>
          </a:p>
          <a:p>
            <a:r>
              <a:rPr lang="en-US" dirty="0" smtClean="0">
                <a:latin typeface="Arial" panose="020B0604020202020204" pitchFamily="34" charset="0"/>
                <a:cs typeface="Arial" panose="020B0604020202020204" pitchFamily="34" charset="0"/>
              </a:rPr>
              <a:t>Cost-effectiveness (TRC) around 1.0</a:t>
            </a:r>
          </a:p>
          <a:p>
            <a:r>
              <a:rPr lang="en-US" dirty="0" smtClean="0">
                <a:latin typeface="Arial" panose="020B0604020202020204" pitchFamily="34" charset="0"/>
                <a:cs typeface="Arial" panose="020B0604020202020204" pitchFamily="34" charset="0"/>
              </a:rPr>
              <a:t>200+ Programs </a:t>
            </a:r>
          </a:p>
          <a:p>
            <a:endParaRPr lang="en-US" dirty="0">
              <a:latin typeface="Arial" panose="020B0604020202020204" pitchFamily="34" charset="0"/>
              <a:cs typeface="Arial" panose="020B0604020202020204" pitchFamily="34" charset="0"/>
            </a:endParaRPr>
          </a:p>
          <a:p>
            <a:endParaRPr lang="en-US" dirty="0" smtClean="0"/>
          </a:p>
          <a:p>
            <a:pPr marL="0" indent="0">
              <a:buNone/>
            </a:pPr>
            <a:endParaRPr lang="en-US" dirty="0"/>
          </a:p>
        </p:txBody>
      </p:sp>
    </p:spTree>
    <p:extLst>
      <p:ext uri="{BB962C8B-B14F-4D97-AF65-F5344CB8AC3E}">
        <p14:creationId xmlns:p14="http://schemas.microsoft.com/office/powerpoint/2010/main" val="11734086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8229600" cy="1143000"/>
          </a:xfrm>
        </p:spPr>
        <p:txBody>
          <a:bodyPr>
            <a:normAutofit fontScale="90000"/>
          </a:bodyPr>
          <a:lstStyle/>
          <a:p>
            <a:pPr lvl="0"/>
            <a:r>
              <a:rPr lang="en-US" sz="3600" dirty="0" smtClean="0">
                <a:latin typeface="Arial" panose="020B0604020202020204" pitchFamily="34" charset="0"/>
                <a:cs typeface="Arial" panose="020B0604020202020204" pitchFamily="34" charset="0"/>
              </a:rPr>
              <a:t/>
            </a:r>
            <a:br>
              <a:rPr lang="en-US" sz="3600" dirty="0" smtClean="0">
                <a:latin typeface="Arial" panose="020B0604020202020204" pitchFamily="34" charset="0"/>
                <a:cs typeface="Arial" panose="020B0604020202020204" pitchFamily="34" charset="0"/>
              </a:rPr>
            </a:br>
            <a:r>
              <a:rPr lang="en-US" sz="3600" dirty="0" smtClean="0">
                <a:latin typeface="Arial" panose="020B0604020202020204" pitchFamily="34" charset="0"/>
                <a:cs typeface="Arial" panose="020B0604020202020204" pitchFamily="34" charset="0"/>
              </a:rPr>
              <a:t>How should we allocate W-E program costs and savings credit?</a:t>
            </a:r>
            <a:r>
              <a:rPr lang="en-US" dirty="0" smtClean="0">
                <a:latin typeface="Arial" panose="020B0604020202020204" pitchFamily="34" charset="0"/>
                <a:cs typeface="Arial" panose="020B0604020202020204" pitchFamily="34" charset="0"/>
              </a:rPr>
              <a:t/>
            </a:r>
            <a:br>
              <a:rPr lang="en-US" dirty="0" smtClean="0">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600200"/>
            <a:ext cx="8229600" cy="4876800"/>
          </a:xfrm>
        </p:spPr>
        <p:txBody>
          <a:bodyPr>
            <a:normAutofit fontScale="85000" lnSpcReduction="10000"/>
          </a:bodyPr>
          <a:lstStyle/>
          <a:p>
            <a:pPr marL="0" indent="0" algn="ctr">
              <a:buNone/>
            </a:pPr>
            <a:endParaRPr lang="en-US" b="1" dirty="0" smtClean="0">
              <a:latin typeface="Arial" panose="020B0604020202020204" pitchFamily="34" charset="0"/>
              <a:cs typeface="Arial" panose="020B0604020202020204" pitchFamily="34" charset="0"/>
            </a:endParaRPr>
          </a:p>
          <a:p>
            <a:pPr marL="0" indent="0" algn="ctr">
              <a:buNone/>
            </a:pPr>
            <a:r>
              <a:rPr lang="en-US" b="1" dirty="0" smtClean="0">
                <a:latin typeface="Arial" panose="020B0604020202020204" pitchFamily="34" charset="0"/>
                <a:cs typeface="Arial" panose="020B0604020202020204" pitchFamily="34" charset="0"/>
              </a:rPr>
              <a:t>“PROPORTIONALITY”</a:t>
            </a:r>
          </a:p>
          <a:p>
            <a:pPr marL="0" indent="0">
              <a:buNone/>
            </a:pPr>
            <a:endParaRPr lang="en-US" sz="2400" b="1" dirty="0">
              <a:latin typeface="Arial" panose="020B0604020202020204" pitchFamily="34" charset="0"/>
              <a:cs typeface="Arial" panose="020B0604020202020204" pitchFamily="34" charset="0"/>
            </a:endParaRPr>
          </a:p>
          <a:p>
            <a:pPr marL="0" indent="0">
              <a:buNone/>
            </a:pPr>
            <a:r>
              <a:rPr lang="en-US" sz="3000" dirty="0" smtClean="0">
                <a:latin typeface="Arial" panose="020B0604020202020204" pitchFamily="34" charset="0"/>
                <a:cs typeface="Arial" panose="020B0604020202020204" pitchFamily="34" charset="0"/>
              </a:rPr>
              <a:t>Costs should be allocated among energy IOUs and water agencies in proportion to the benefits realized by such partnering entities. </a:t>
            </a:r>
            <a:r>
              <a:rPr lang="en-US" sz="2200" dirty="0" smtClean="0">
                <a:latin typeface="Arial" panose="020B0604020202020204" pitchFamily="34" charset="0"/>
                <a:cs typeface="Arial" panose="020B0604020202020204" pitchFamily="34" charset="0"/>
              </a:rPr>
              <a:t>(See slide 14 end notes re: CPUC Cost Allocation Proportionality.) </a:t>
            </a:r>
          </a:p>
          <a:p>
            <a:pPr marL="0" indent="0" algn="ctr">
              <a:buNone/>
            </a:pPr>
            <a:endParaRPr lang="en-US" dirty="0">
              <a:latin typeface="Arial" panose="020B0604020202020204" pitchFamily="34" charset="0"/>
              <a:cs typeface="Arial" panose="020B0604020202020204" pitchFamily="34" charset="0"/>
            </a:endParaRPr>
          </a:p>
          <a:p>
            <a:pPr marL="0" lvl="0" indent="0">
              <a:buNone/>
            </a:pPr>
            <a:r>
              <a:rPr lang="en-US" sz="2200" dirty="0" smtClean="0">
                <a:latin typeface="Arial" panose="020B0604020202020204" pitchFamily="34" charset="0"/>
                <a:cs typeface="Arial" panose="020B0604020202020204" pitchFamily="34" charset="0"/>
              </a:rPr>
              <a:t>“</a:t>
            </a:r>
            <a:r>
              <a:rPr lang="en-US" sz="2600" dirty="0">
                <a:latin typeface="Arial" panose="020B0604020202020204" pitchFamily="34" charset="0"/>
                <a:cs typeface="Arial" panose="020B0604020202020204" pitchFamily="34" charset="0"/>
              </a:rPr>
              <a:t>The avoided cost methodology </a:t>
            </a:r>
            <a:r>
              <a:rPr lang="en-US" sz="2600" dirty="0" smtClean="0">
                <a:latin typeface="Arial" panose="020B0604020202020204" pitchFamily="34" charset="0"/>
                <a:cs typeface="Arial" panose="020B0604020202020204" pitchFamily="34" charset="0"/>
              </a:rPr>
              <a:t>should minimize </a:t>
            </a:r>
            <a:r>
              <a:rPr lang="en-US" sz="2600" dirty="0">
                <a:latin typeface="Arial" panose="020B0604020202020204" pitchFamily="34" charset="0"/>
                <a:cs typeface="Arial" panose="020B0604020202020204" pitchFamily="34" charset="0"/>
              </a:rPr>
              <a:t>the potential for </a:t>
            </a:r>
            <a:r>
              <a:rPr lang="en-US" sz="2600" dirty="0" smtClean="0">
                <a:latin typeface="Arial" panose="020B0604020202020204" pitchFamily="34" charset="0"/>
                <a:cs typeface="Arial" panose="020B0604020202020204" pitchFamily="34" charset="0"/>
              </a:rPr>
              <a:t>cross-subsidies from </a:t>
            </a:r>
            <a:r>
              <a:rPr lang="en-US" sz="2600" dirty="0">
                <a:latin typeface="Arial" panose="020B0604020202020204" pitchFamily="34" charset="0"/>
                <a:cs typeface="Arial" panose="020B0604020202020204" pitchFamily="34" charset="0"/>
              </a:rPr>
              <a:t>energy ratepayers to water ratepayers, from one investor owned </a:t>
            </a:r>
            <a:r>
              <a:rPr lang="en-US" sz="2600" dirty="0" smtClean="0">
                <a:latin typeface="Arial" panose="020B0604020202020204" pitchFamily="34" charset="0"/>
                <a:cs typeface="Arial" panose="020B0604020202020204" pitchFamily="34" charset="0"/>
              </a:rPr>
              <a:t>utility (“</a:t>
            </a:r>
            <a:r>
              <a:rPr lang="en-US" sz="2600" dirty="0">
                <a:latin typeface="Arial" panose="020B0604020202020204" pitchFamily="34" charset="0"/>
                <a:cs typeface="Arial" panose="020B0604020202020204" pitchFamily="34" charset="0"/>
              </a:rPr>
              <a:t>utility or IOU”) to another utility, and from the utilities to the wholesale energy market.” </a:t>
            </a:r>
            <a:endParaRPr lang="en-US" sz="2600" dirty="0" smtClean="0">
              <a:latin typeface="Arial" panose="020B0604020202020204" pitchFamily="34" charset="0"/>
              <a:cs typeface="Arial" panose="020B0604020202020204" pitchFamily="34" charset="0"/>
            </a:endParaRPr>
          </a:p>
          <a:p>
            <a:pPr marL="0" lvl="0" indent="0">
              <a:buNone/>
            </a:pPr>
            <a:r>
              <a:rPr lang="en-US" sz="2200" dirty="0" smtClean="0">
                <a:latin typeface="Arial" panose="020B0604020202020204" pitchFamily="34" charset="0"/>
                <a:cs typeface="Arial" panose="020B0604020202020204" pitchFamily="34" charset="0"/>
              </a:rPr>
              <a:t>(</a:t>
            </a:r>
            <a:r>
              <a:rPr lang="en-US" sz="2200" dirty="0">
                <a:latin typeface="Arial" panose="020B0604020202020204" pitchFamily="34" charset="0"/>
                <a:cs typeface="Arial" panose="020B0604020202020204" pitchFamily="34" charset="0"/>
              </a:rPr>
              <a:t>TURN 9/19/2014, p. 2) </a:t>
            </a:r>
          </a:p>
          <a:p>
            <a:endParaRPr lang="en-US" dirty="0"/>
          </a:p>
        </p:txBody>
      </p:sp>
    </p:spTree>
    <p:extLst>
      <p:ext uri="{BB962C8B-B14F-4D97-AF65-F5344CB8AC3E}">
        <p14:creationId xmlns:p14="http://schemas.microsoft.com/office/powerpoint/2010/main" val="37580760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Arial" panose="020B0604020202020204" pitchFamily="34" charset="0"/>
                <a:cs typeface="Arial" panose="020B0604020202020204" pitchFamily="34" charset="0"/>
              </a:rPr>
              <a:t>“STRICT” PROPORTIONALITY?</a:t>
            </a:r>
            <a:endParaRPr lang="en-US"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marL="0" lvl="0" indent="0">
              <a:buNone/>
            </a:pPr>
            <a:r>
              <a:rPr lang="en-US" sz="2800" dirty="0">
                <a:latin typeface="Arial" panose="020B0604020202020204" pitchFamily="34" charset="0"/>
                <a:cs typeface="Arial" panose="020B0604020202020204" pitchFamily="34" charset="0"/>
              </a:rPr>
              <a:t>Project Coordination Group (PCG) </a:t>
            </a:r>
            <a:r>
              <a:rPr lang="en-US" sz="2800" dirty="0" smtClean="0">
                <a:latin typeface="Arial" panose="020B0604020202020204" pitchFamily="34" charset="0"/>
                <a:cs typeface="Arial" panose="020B0604020202020204" pitchFamily="34" charset="0"/>
              </a:rPr>
              <a:t>“If the benefits are equal to, not exceeding, the costs then, strict proportionality may be necessary to ensure that the cost of each ratepayer group does not exceed the realized benefits, (</a:t>
            </a:r>
            <a:r>
              <a:rPr lang="en-US" sz="2800" dirty="0" err="1" smtClean="0">
                <a:latin typeface="Arial" panose="020B0604020202020204" pitchFamily="34" charset="0"/>
                <a:cs typeface="Arial" panose="020B0604020202020204" pitchFamily="34" charset="0"/>
              </a:rPr>
              <a:t>ie</a:t>
            </a:r>
            <a:r>
              <a:rPr lang="en-US" sz="2800" dirty="0" smtClean="0">
                <a:latin typeface="Arial" panose="020B0604020202020204" pitchFamily="34" charset="0"/>
                <a:cs typeface="Arial" panose="020B0604020202020204" pitchFamily="34" charset="0"/>
              </a:rPr>
              <a:t>. if the TRC = 1, ensuring strict proportionality is important.) </a:t>
            </a:r>
            <a:r>
              <a:rPr lang="en-US" sz="2800" b="1" dirty="0" smtClean="0">
                <a:latin typeface="Arial" panose="020B0604020202020204" pitchFamily="34" charset="0"/>
                <a:cs typeface="Arial" panose="020B0604020202020204" pitchFamily="34" charset="0"/>
              </a:rPr>
              <a:t>If </a:t>
            </a:r>
            <a:r>
              <a:rPr lang="en-US" sz="2800" b="1" dirty="0">
                <a:latin typeface="Arial" panose="020B0604020202020204" pitchFamily="34" charset="0"/>
                <a:cs typeface="Arial" panose="020B0604020202020204" pitchFamily="34" charset="0"/>
              </a:rPr>
              <a:t>the benefits &gt; costs (i.e. TRC &gt; 1, then other cost allocation methods may be permissible.”</a:t>
            </a:r>
            <a:r>
              <a:rPr lang="en-US" sz="2800" dirty="0">
                <a:latin typeface="Arial" panose="020B0604020202020204" pitchFamily="34" charset="0"/>
                <a:cs typeface="Arial" panose="020B0604020202020204" pitchFamily="34" charset="0"/>
              </a:rPr>
              <a:t> </a:t>
            </a:r>
            <a:r>
              <a:rPr lang="en-US" sz="2800" dirty="0" smtClean="0">
                <a:latin typeface="Arial" panose="020B0604020202020204" pitchFamily="34" charset="0"/>
                <a:cs typeface="Arial" panose="020B0604020202020204" pitchFamily="34" charset="0"/>
              </a:rPr>
              <a:t>(emphasis added)</a:t>
            </a:r>
            <a:endParaRPr lang="en-US" sz="2800"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13205053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Arial" panose="020B0604020202020204" pitchFamily="34" charset="0"/>
                <a:cs typeface="Arial" panose="020B0604020202020204" pitchFamily="34" charset="0"/>
              </a:rPr>
              <a:t>IS RELAXING PROPORTIONALITY APPROPRIATE? </a:t>
            </a:r>
            <a:endParaRPr lang="en-US"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600200"/>
            <a:ext cx="8229600" cy="4953000"/>
          </a:xfrm>
        </p:spPr>
        <p:txBody>
          <a:bodyPr>
            <a:normAutofit fontScale="85000" lnSpcReduction="10000"/>
          </a:bodyPr>
          <a:lstStyle/>
          <a:p>
            <a:pPr marL="0" lvl="0" indent="0">
              <a:buNone/>
            </a:pPr>
            <a:r>
              <a:rPr lang="en-US" dirty="0" smtClean="0"/>
              <a:t>Implication</a:t>
            </a:r>
            <a:r>
              <a:rPr lang="en-US" dirty="0"/>
              <a:t> </a:t>
            </a:r>
            <a:r>
              <a:rPr lang="en-US" dirty="0" smtClean="0"/>
              <a:t>of PGC Statement:  Energy ratepayers can subsidize water-energy program costs </a:t>
            </a:r>
            <a:r>
              <a:rPr lang="en-US" dirty="0"/>
              <a:t>in excess of </a:t>
            </a:r>
            <a:r>
              <a:rPr lang="en-US" dirty="0" smtClean="0"/>
              <a:t>site </a:t>
            </a:r>
            <a:r>
              <a:rPr lang="en-US" dirty="0"/>
              <a:t>and embedded </a:t>
            </a:r>
            <a:r>
              <a:rPr lang="en-US" dirty="0" smtClean="0"/>
              <a:t>energy benefits, that is, </a:t>
            </a:r>
            <a:r>
              <a:rPr lang="en-US" dirty="0"/>
              <a:t>up to a TRC of 1.0.  </a:t>
            </a:r>
            <a:endParaRPr lang="en-US" dirty="0" smtClean="0"/>
          </a:p>
          <a:p>
            <a:pPr marL="0" lvl="0" indent="0">
              <a:buNone/>
            </a:pPr>
            <a:endParaRPr lang="en-US" dirty="0"/>
          </a:p>
          <a:p>
            <a:pPr marL="0" lvl="0" indent="0">
              <a:buNone/>
            </a:pPr>
            <a:r>
              <a:rPr lang="en-US" sz="2600" dirty="0" smtClean="0">
                <a:latin typeface="Arial" panose="020B0604020202020204" pitchFamily="34" charset="0"/>
                <a:cs typeface="Arial" panose="020B0604020202020204" pitchFamily="34" charset="0"/>
              </a:rPr>
              <a:t>“The current EE portfolios are marginally cost-effective, with significant non incentive program and non-resource program costs.  Also, there is already significant competition for EE program funding especially in light of recent legislative mandates. There is little if any ‘head room’ in the EE portfolios for supporting water efficiency programs even if the forecasted embedded energy benefits appear to exceed the projected energy-only costs. The standard adopted in Decision 07-12-050 should be applied in this proceeding.” (TURN </a:t>
            </a:r>
            <a:r>
              <a:rPr lang="en-US" sz="2600" dirty="0">
                <a:latin typeface="Arial" panose="020B0604020202020204" pitchFamily="34" charset="0"/>
                <a:cs typeface="Arial" panose="020B0604020202020204" pitchFamily="34" charset="0"/>
              </a:rPr>
              <a:t>9/19/2014, p. 8) </a:t>
            </a:r>
            <a:endParaRPr lang="en-US" sz="26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40221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latin typeface="Arial" panose="020B0604020202020204" pitchFamily="34" charset="0"/>
                <a:cs typeface="Arial" panose="020B0604020202020204" pitchFamily="34" charset="0"/>
              </a:rPr>
              <a:t>CPUC 2010 </a:t>
            </a:r>
            <a:r>
              <a:rPr lang="en-US" sz="2800" dirty="0">
                <a:latin typeface="Arial" panose="020B0604020202020204" pitchFamily="34" charset="0"/>
                <a:cs typeface="Arial" panose="020B0604020202020204" pitchFamily="34" charset="0"/>
              </a:rPr>
              <a:t>– 2012 Energy Efficiency</a:t>
            </a:r>
            <a:br>
              <a:rPr lang="en-US" sz="2800"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Annual Progress Evaluation Report</a:t>
            </a:r>
            <a:br>
              <a:rPr lang="en-US" sz="2800"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March 2015</a:t>
            </a:r>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71525" y="1862930"/>
            <a:ext cx="7600950" cy="446166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869181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a:latin typeface="Arial" panose="020B0604020202020204" pitchFamily="34" charset="0"/>
                <a:cs typeface="Arial" panose="020B0604020202020204" pitchFamily="34" charset="0"/>
              </a:rPr>
              <a:t>CPUC 2010 – 2012 Energy Efficiency</a:t>
            </a:r>
            <a:br>
              <a:rPr lang="en-US" sz="2800"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Annual Progress Evaluation Report</a:t>
            </a:r>
            <a:br>
              <a:rPr lang="en-US" sz="2800"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March 2015</a:t>
            </a:r>
            <a:endParaRPr lang="en-US" sz="2800" dirty="0"/>
          </a:p>
        </p:txBody>
      </p:sp>
      <p:sp>
        <p:nvSpPr>
          <p:cNvPr id="3" name="Content Placeholder 2"/>
          <p:cNvSpPr>
            <a:spLocks noGrp="1"/>
          </p:cNvSpPr>
          <p:nvPr>
            <p:ph idx="1"/>
          </p:nvPr>
        </p:nvSpPr>
        <p:spPr/>
        <p:txBody>
          <a:bodyPr>
            <a:normAutofit/>
          </a:bodyPr>
          <a:lstStyle/>
          <a:p>
            <a:r>
              <a:rPr lang="en-US" dirty="0" smtClean="0"/>
              <a:t>IOU Reported Gross 9,167 GWh </a:t>
            </a:r>
          </a:p>
          <a:p>
            <a:r>
              <a:rPr lang="en-US" dirty="0" smtClean="0"/>
              <a:t>ED Evaluated Net 	4,923 GWh, TRC 1.04</a:t>
            </a:r>
          </a:p>
          <a:p>
            <a:r>
              <a:rPr lang="en-US" dirty="0" smtClean="0"/>
              <a:t>Difference		4,244 GWh, or 54%</a:t>
            </a:r>
          </a:p>
          <a:p>
            <a:endParaRPr lang="en-US" dirty="0" smtClean="0"/>
          </a:p>
          <a:p>
            <a:r>
              <a:rPr lang="en-US" dirty="0" smtClean="0"/>
              <a:t>Evaluation activities </a:t>
            </a:r>
            <a:r>
              <a:rPr lang="en-US" dirty="0"/>
              <a:t>reviewed approximately 75 </a:t>
            </a:r>
            <a:r>
              <a:rPr lang="en-US" dirty="0" smtClean="0"/>
              <a:t>% of claimed savings, that is, 25% of claimed savings passed through. </a:t>
            </a:r>
            <a:endParaRPr lang="en-US" dirty="0"/>
          </a:p>
        </p:txBody>
      </p:sp>
    </p:spTree>
    <p:extLst>
      <p:ext uri="{BB962C8B-B14F-4D97-AF65-F5344CB8AC3E}">
        <p14:creationId xmlns:p14="http://schemas.microsoft.com/office/powerpoint/2010/main" val="7011730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44762"/>
          </a:xfrm>
        </p:spPr>
        <p:txBody>
          <a:bodyPr/>
          <a:lstStyle/>
          <a:p>
            <a:endParaRPr lang="en-US" dirty="0"/>
          </a:p>
        </p:txBody>
      </p:sp>
      <p:sp>
        <p:nvSpPr>
          <p:cNvPr id="3" name="Content Placeholder 2"/>
          <p:cNvSpPr>
            <a:spLocks noGrp="1"/>
          </p:cNvSpPr>
          <p:nvPr>
            <p:ph idx="1"/>
          </p:nvPr>
        </p:nvSpPr>
        <p:spPr>
          <a:xfrm>
            <a:off x="457200" y="1600200"/>
            <a:ext cx="8229600" cy="5105400"/>
          </a:xfrm>
        </p:spPr>
        <p:txBody>
          <a:bodyPr>
            <a:normAutofit/>
          </a:bodyPr>
          <a:lstStyle/>
          <a:p>
            <a:endParaRPr lang="en-US" dirty="0" smtClean="0"/>
          </a:p>
          <a:p>
            <a:endParaRPr lang="en-US" dirty="0"/>
          </a:p>
          <a:p>
            <a:endParaRPr lang="en-US" dirty="0" smtClean="0"/>
          </a:p>
          <a:p>
            <a:endParaRPr lang="en-US" dirty="0"/>
          </a:p>
          <a:p>
            <a:pPr marL="0" indent="0">
              <a:buNone/>
            </a:pPr>
            <a:endParaRPr lang="en-US" sz="1800" dirty="0" smtClean="0">
              <a:latin typeface="Arial" panose="020B0604020202020204" pitchFamily="34" charset="0"/>
              <a:cs typeface="Arial" panose="020B0604020202020204" pitchFamily="34" charset="0"/>
            </a:endParaRPr>
          </a:p>
          <a:p>
            <a:pPr marL="0" indent="0">
              <a:buNone/>
            </a:pPr>
            <a:endParaRPr lang="en-US" sz="1800" dirty="0">
              <a:latin typeface="Arial" panose="020B0604020202020204" pitchFamily="34" charset="0"/>
              <a:cs typeface="Arial" panose="020B0604020202020204" pitchFamily="34" charset="0"/>
            </a:endParaRPr>
          </a:p>
          <a:p>
            <a:pPr marL="0" indent="0">
              <a:buNone/>
            </a:pPr>
            <a:endParaRPr lang="en-US" sz="1800" dirty="0" smtClean="0">
              <a:latin typeface="Arial" panose="020B0604020202020204" pitchFamily="34" charset="0"/>
              <a:cs typeface="Arial" panose="020B0604020202020204" pitchFamily="34" charset="0"/>
            </a:endParaRPr>
          </a:p>
          <a:p>
            <a:pPr marL="0" indent="0">
              <a:buNone/>
            </a:pPr>
            <a:endParaRPr lang="en-US" sz="1800" dirty="0">
              <a:latin typeface="Arial" panose="020B0604020202020204" pitchFamily="34" charset="0"/>
              <a:cs typeface="Arial" panose="020B0604020202020204" pitchFamily="34" charset="0"/>
            </a:endParaRPr>
          </a:p>
          <a:p>
            <a:pPr marL="0" indent="0">
              <a:buNone/>
            </a:pPr>
            <a:endParaRPr lang="en-US" sz="1800" dirty="0" smtClean="0">
              <a:latin typeface="Arial" panose="020B0604020202020204" pitchFamily="34" charset="0"/>
              <a:cs typeface="Arial" panose="020B0604020202020204" pitchFamily="34" charset="0"/>
            </a:endParaRPr>
          </a:p>
          <a:p>
            <a:pPr marL="0" indent="0">
              <a:buNone/>
            </a:pPr>
            <a:endParaRPr lang="en-US" sz="1800" dirty="0">
              <a:latin typeface="Arial" panose="020B0604020202020204" pitchFamily="34" charset="0"/>
              <a:cs typeface="Arial" panose="020B0604020202020204" pitchFamily="34" charset="0"/>
            </a:endParaRPr>
          </a:p>
          <a:p>
            <a:pPr marL="0" indent="0">
              <a:buNone/>
            </a:pPr>
            <a:r>
              <a:rPr lang="en-US" sz="1800" dirty="0" smtClean="0">
                <a:latin typeface="Arial" panose="020B0604020202020204" pitchFamily="34" charset="0"/>
                <a:cs typeface="Arial" panose="020B0604020202020204" pitchFamily="34" charset="0"/>
              </a:rPr>
              <a:t>See slide 14 end notes re: Market vs Economic EE Potential. See slide 15 end notes re: Market-based Business-As-Usual EE Portfolios </a:t>
            </a:r>
            <a:endParaRPr lang="en-US" sz="1800" dirty="0"/>
          </a:p>
        </p:txBody>
      </p:sp>
      <p:pic>
        <p:nvPicPr>
          <p:cNvPr id="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85800" y="304800"/>
            <a:ext cx="7793180" cy="556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203761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295400"/>
          </a:xfrm>
        </p:spPr>
        <p:txBody>
          <a:bodyPr>
            <a:normAutofit fontScale="90000"/>
          </a:bodyPr>
          <a:lstStyle/>
          <a:p>
            <a:pPr lvl="0"/>
            <a:r>
              <a:rPr lang="en-US" dirty="0" smtClean="0"/>
              <a:t/>
            </a:r>
            <a:br>
              <a:rPr lang="en-US" dirty="0" smtClean="0"/>
            </a:br>
            <a:r>
              <a:rPr lang="en-US" sz="3600" dirty="0" smtClean="0">
                <a:latin typeface="Arial" panose="020B0604020202020204" pitchFamily="34" charset="0"/>
                <a:cs typeface="Arial" panose="020B0604020202020204" pitchFamily="34" charset="0"/>
              </a:rPr>
              <a:t>What </a:t>
            </a:r>
            <a:r>
              <a:rPr lang="en-US" sz="3600" dirty="0">
                <a:latin typeface="Arial" panose="020B0604020202020204" pitchFamily="34" charset="0"/>
                <a:cs typeface="Arial" panose="020B0604020202020204" pitchFamily="34" charset="0"/>
              </a:rPr>
              <a:t>factors should be considered in determining cost allocations?</a:t>
            </a:r>
            <a:br>
              <a:rPr lang="en-US" sz="3600" dirty="0">
                <a:latin typeface="Arial" panose="020B0604020202020204" pitchFamily="34" charset="0"/>
                <a:cs typeface="Arial" panose="020B0604020202020204" pitchFamily="34" charset="0"/>
              </a:rPr>
            </a:br>
            <a:endParaRPr lang="en-US" sz="36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endParaRPr lang="en-US" dirty="0" smtClean="0"/>
          </a:p>
          <a:p>
            <a:r>
              <a:rPr lang="en-US" dirty="0" smtClean="0"/>
              <a:t>First, IOU site energy and embedded energy saving benefits. </a:t>
            </a:r>
          </a:p>
          <a:p>
            <a:pPr marL="0" indent="0">
              <a:buNone/>
            </a:pPr>
            <a:endParaRPr lang="en-US" dirty="0" smtClean="0"/>
          </a:p>
          <a:p>
            <a:r>
              <a:rPr lang="en-US" dirty="0" smtClean="0"/>
              <a:t> Second, water capacity and waste water capacity saving benefits. </a:t>
            </a:r>
          </a:p>
        </p:txBody>
      </p:sp>
    </p:spTree>
    <p:extLst>
      <p:ext uri="{BB962C8B-B14F-4D97-AF65-F5344CB8AC3E}">
        <p14:creationId xmlns:p14="http://schemas.microsoft.com/office/powerpoint/2010/main" val="35815525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458200" cy="914400"/>
          </a:xfrm>
        </p:spPr>
        <p:txBody>
          <a:bodyPr>
            <a:normAutofit fontScale="90000"/>
          </a:bodyPr>
          <a:lstStyle/>
          <a:p>
            <a:pPr lvl="0">
              <a:lnSpc>
                <a:spcPct val="80000"/>
              </a:lnSpc>
            </a:pPr>
            <a:r>
              <a:rPr lang="en-US" sz="2700" dirty="0" smtClean="0">
                <a:latin typeface="Arial" panose="020B0604020202020204" pitchFamily="34" charset="0"/>
                <a:cs typeface="Arial" panose="020B0604020202020204" pitchFamily="34" charset="0"/>
              </a:rPr>
              <a:t/>
            </a:r>
            <a:br>
              <a:rPr lang="en-US" sz="2700" dirty="0" smtClean="0">
                <a:latin typeface="Arial" panose="020B0604020202020204" pitchFamily="34" charset="0"/>
                <a:cs typeface="Arial" panose="020B0604020202020204" pitchFamily="34" charset="0"/>
              </a:rPr>
            </a:br>
            <a:r>
              <a:rPr lang="en-US" sz="2700" dirty="0" smtClean="0">
                <a:latin typeface="Arial" panose="020B0604020202020204" pitchFamily="34" charset="0"/>
                <a:cs typeface="Arial" panose="020B0604020202020204" pitchFamily="34" charset="0"/>
              </a:rPr>
              <a:t/>
            </a:r>
            <a:br>
              <a:rPr lang="en-US" sz="2700" dirty="0" smtClean="0">
                <a:latin typeface="Arial" panose="020B0604020202020204" pitchFamily="34" charset="0"/>
                <a:cs typeface="Arial" panose="020B0604020202020204" pitchFamily="34" charset="0"/>
              </a:rPr>
            </a:br>
            <a:r>
              <a:rPr lang="en-US" sz="2700" dirty="0" smtClean="0">
                <a:latin typeface="Arial" panose="020B0604020202020204" pitchFamily="34" charset="0"/>
                <a:cs typeface="Arial" panose="020B0604020202020204" pitchFamily="34" charset="0"/>
              </a:rPr>
              <a:t>Does </a:t>
            </a:r>
            <a:r>
              <a:rPr lang="en-US" sz="2700" dirty="0">
                <a:latin typeface="Arial" panose="020B0604020202020204" pitchFamily="34" charset="0"/>
                <a:cs typeface="Arial" panose="020B0604020202020204" pitchFamily="34" charset="0"/>
              </a:rPr>
              <a:t>the cost effectiveness model provide </a:t>
            </a:r>
            <a:r>
              <a:rPr lang="en-US" sz="2700" dirty="0" smtClean="0">
                <a:latin typeface="Arial" panose="020B0604020202020204" pitchFamily="34" charset="0"/>
                <a:cs typeface="Arial" panose="020B0604020202020204" pitchFamily="34" charset="0"/>
              </a:rPr>
              <a:t>sufficient information </a:t>
            </a:r>
            <a:r>
              <a:rPr lang="en-US" sz="2700" dirty="0">
                <a:latin typeface="Arial" panose="020B0604020202020204" pitchFamily="34" charset="0"/>
                <a:cs typeface="Arial" panose="020B0604020202020204" pitchFamily="34" charset="0"/>
              </a:rPr>
              <a:t>to support anticipated cost allocation processes?</a:t>
            </a:r>
            <a:r>
              <a:rPr lang="en-US" dirty="0">
                <a:latin typeface="Arial" panose="020B0604020202020204" pitchFamily="34" charset="0"/>
                <a:cs typeface="Arial" panose="020B0604020202020204" pitchFamily="34" charset="0"/>
              </a:rPr>
              <a:t/>
            </a:r>
            <a:br>
              <a:rPr lang="en-US" dirty="0">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447800"/>
            <a:ext cx="8229600" cy="5105400"/>
          </a:xfrm>
        </p:spPr>
        <p:txBody>
          <a:bodyPr>
            <a:normAutofit fontScale="32500" lnSpcReduction="20000"/>
          </a:bodyPr>
          <a:lstStyle/>
          <a:p>
            <a:pPr marL="0" indent="0" algn="ctr">
              <a:buNone/>
            </a:pPr>
            <a:r>
              <a:rPr lang="en-US" sz="7400" dirty="0" smtClean="0">
                <a:latin typeface="Arial" panose="020B0604020202020204" pitchFamily="34" charset="0"/>
                <a:cs typeface="Arial" panose="020B0604020202020204" pitchFamily="34" charset="0"/>
              </a:rPr>
              <a:t>- No, the model cannot readily evaluate proportionality. </a:t>
            </a:r>
          </a:p>
          <a:p>
            <a:pPr marL="0" indent="0" algn="ctr">
              <a:buNone/>
            </a:pPr>
            <a:endParaRPr lang="en-US" sz="7400" dirty="0" smtClean="0">
              <a:latin typeface="Arial" panose="020B0604020202020204" pitchFamily="34" charset="0"/>
              <a:cs typeface="Arial" panose="020B0604020202020204" pitchFamily="34" charset="0"/>
            </a:endParaRPr>
          </a:p>
          <a:p>
            <a:r>
              <a:rPr lang="en-US" sz="5500" dirty="0" smtClean="0">
                <a:latin typeface="Arial" panose="020B0604020202020204" pitchFamily="34" charset="0"/>
                <a:cs typeface="Arial" panose="020B0604020202020204" pitchFamily="34" charset="0"/>
              </a:rPr>
              <a:t>Does not include site energy saving benefits; only embedded energy saving benefits. </a:t>
            </a:r>
          </a:p>
          <a:p>
            <a:pPr marL="0" indent="0">
              <a:buNone/>
            </a:pPr>
            <a:endParaRPr lang="en-US" sz="5500" dirty="0" smtClean="0">
              <a:latin typeface="Arial" panose="020B0604020202020204" pitchFamily="34" charset="0"/>
              <a:cs typeface="Arial" panose="020B0604020202020204" pitchFamily="34" charset="0"/>
            </a:endParaRPr>
          </a:p>
          <a:p>
            <a:r>
              <a:rPr lang="en-US" sz="5500" dirty="0" smtClean="0">
                <a:latin typeface="Arial" panose="020B0604020202020204" pitchFamily="34" charset="0"/>
                <a:cs typeface="Arial" panose="020B0604020202020204" pitchFamily="34" charset="0"/>
              </a:rPr>
              <a:t>Does not allow consideration of  cost effectiveness from an IOU energy ratepayer perspective, that is, based on the energy savings benefits. </a:t>
            </a:r>
          </a:p>
          <a:p>
            <a:pPr marL="0" indent="0">
              <a:buNone/>
            </a:pPr>
            <a:endParaRPr lang="en-US" sz="4400" dirty="0" smtClean="0">
              <a:latin typeface="Arial" panose="020B0604020202020204" pitchFamily="34" charset="0"/>
              <a:cs typeface="Arial" panose="020B0604020202020204" pitchFamily="34" charset="0"/>
            </a:endParaRPr>
          </a:p>
          <a:p>
            <a:pPr marL="0" indent="0" algn="ctr">
              <a:buNone/>
            </a:pPr>
            <a:r>
              <a:rPr lang="en-US" sz="7400" dirty="0" smtClean="0">
                <a:latin typeface="Arial" panose="020B0604020202020204" pitchFamily="34" charset="0"/>
                <a:cs typeface="Arial" panose="020B0604020202020204" pitchFamily="34" charset="0"/>
              </a:rPr>
              <a:t>Remedies </a:t>
            </a:r>
          </a:p>
          <a:p>
            <a:r>
              <a:rPr lang="en-US" sz="5500" dirty="0" smtClean="0">
                <a:latin typeface="Arial" panose="020B0604020202020204" pitchFamily="34" charset="0"/>
                <a:cs typeface="Arial" panose="020B0604020202020204" pitchFamily="34" charset="0"/>
              </a:rPr>
              <a:t>Include embedded energy benefits in the existing E3 calculator. This would provide a transparent analysis of water-energy program benefits from an energy IOU ratepayer perspective. </a:t>
            </a:r>
          </a:p>
          <a:p>
            <a:endParaRPr lang="en-US" sz="5500" dirty="0" smtClean="0">
              <a:latin typeface="Arial" panose="020B0604020202020204" pitchFamily="34" charset="0"/>
              <a:cs typeface="Arial" panose="020B0604020202020204" pitchFamily="34" charset="0"/>
            </a:endParaRPr>
          </a:p>
          <a:p>
            <a:r>
              <a:rPr lang="en-US" sz="5500" dirty="0" smtClean="0">
                <a:latin typeface="Arial" panose="020B0604020202020204" pitchFamily="34" charset="0"/>
                <a:cs typeface="Arial" panose="020B0604020202020204" pitchFamily="34" charset="0"/>
              </a:rPr>
              <a:t>And / or, expand the Navigant water-energy calculator to include site energy saving benefits, and run the calculator in two steps:</a:t>
            </a:r>
          </a:p>
          <a:p>
            <a:pPr marL="1371600" lvl="1" indent="-914400">
              <a:buFont typeface="+mj-lt"/>
              <a:buAutoNum type="arabicPeriod"/>
            </a:pPr>
            <a:r>
              <a:rPr lang="en-US" sz="5100" dirty="0" smtClean="0">
                <a:latin typeface="Arial" panose="020B0604020202020204" pitchFamily="34" charset="0"/>
                <a:cs typeface="Arial" panose="020B0604020202020204" pitchFamily="34" charset="0"/>
              </a:rPr>
              <a:t>First with IOU site and embedded energy saving benefits, </a:t>
            </a:r>
          </a:p>
          <a:p>
            <a:pPr marL="1371600" lvl="1" indent="-914400">
              <a:buFont typeface="+mj-lt"/>
              <a:buAutoNum type="arabicPeriod"/>
            </a:pPr>
            <a:r>
              <a:rPr lang="en-US" sz="5100" dirty="0">
                <a:latin typeface="Arial" panose="020B0604020202020204" pitchFamily="34" charset="0"/>
                <a:cs typeface="Arial" panose="020B0604020202020204" pitchFamily="34" charset="0"/>
              </a:rPr>
              <a:t>T</a:t>
            </a:r>
            <a:r>
              <a:rPr lang="en-US" sz="5100" dirty="0" smtClean="0">
                <a:latin typeface="Arial" panose="020B0604020202020204" pitchFamily="34" charset="0"/>
                <a:cs typeface="Arial" panose="020B0604020202020204" pitchFamily="34" charset="0"/>
              </a:rPr>
              <a:t>hen with water capacity and waste water capacity benefits. </a:t>
            </a:r>
          </a:p>
        </p:txBody>
      </p:sp>
    </p:spTree>
    <p:extLst>
      <p:ext uri="{BB962C8B-B14F-4D97-AF65-F5344CB8AC3E}">
        <p14:creationId xmlns:p14="http://schemas.microsoft.com/office/powerpoint/2010/main" val="16796717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1198</TotalTime>
  <Words>1044</Words>
  <Application>Microsoft Office PowerPoint</Application>
  <PresentationFormat>On-screen Show (4:3)</PresentationFormat>
  <Paragraphs>130</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R. 13-12-011 Water-Energy Nexus  Workshop on Cost Allocation May 4, 2015</vt:lpstr>
      <vt:lpstr> How should we allocate W-E program costs and savings credit? </vt:lpstr>
      <vt:lpstr>“STRICT” PROPORTIONALITY?</vt:lpstr>
      <vt:lpstr>IS RELAXING PROPORTIONALITY APPROPRIATE? </vt:lpstr>
      <vt:lpstr>CPUC 2010 – 2012 Energy Efficiency Annual Progress Evaluation Report March 2015</vt:lpstr>
      <vt:lpstr>CPUC 2010 – 2012 Energy Efficiency Annual Progress Evaluation Report March 2015</vt:lpstr>
      <vt:lpstr>PowerPoint Presentation</vt:lpstr>
      <vt:lpstr> What factors should be considered in determining cost allocations? </vt:lpstr>
      <vt:lpstr>  Does the cost effectiveness model provide sufficient information to support anticipated cost allocation processes? </vt:lpstr>
      <vt:lpstr>PowerPoint Presentation</vt:lpstr>
      <vt:lpstr>PowerPoint Presentation</vt:lpstr>
      <vt:lpstr>TURN Recommended Approach for Transparent Cost Allocation  </vt:lpstr>
      <vt:lpstr>Closing Thoughts</vt:lpstr>
      <vt:lpstr>End Notes re. CPUC Cost Allocation Proportionality </vt:lpstr>
      <vt:lpstr>Market vs Economic EE Potential  </vt:lpstr>
      <vt:lpstr>Current IOU Market-based Business-as-Usual EE Portfolios </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Cynthia</dc:creator>
  <cp:lastModifiedBy>Haro, David (Intern)</cp:lastModifiedBy>
  <cp:revision>25</cp:revision>
  <cp:lastPrinted>2015-04-30T22:22:15Z</cp:lastPrinted>
  <dcterms:created xsi:type="dcterms:W3CDTF">2015-04-30T17:40:00Z</dcterms:created>
  <dcterms:modified xsi:type="dcterms:W3CDTF">2015-10-30T17:06:46Z</dcterms:modified>
</cp:coreProperties>
</file>