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5"/>
  </p:notesMasterIdLst>
  <p:sldIdLst>
    <p:sldId id="283" r:id="rId6"/>
    <p:sldId id="291" r:id="rId7"/>
    <p:sldId id="298" r:id="rId8"/>
    <p:sldId id="292" r:id="rId9"/>
    <p:sldId id="293" r:id="rId10"/>
    <p:sldId id="294" r:id="rId11"/>
    <p:sldId id="296" r:id="rId12"/>
    <p:sldId id="297" r:id="rId13"/>
    <p:sldId id="268" r:id="rId14"/>
  </p:sldIdLst>
  <p:sldSz cx="121793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Slab Bold" panose="020B0604020202020204" charset="0"/>
      <p:bold r:id="rId20"/>
    </p:embeddedFont>
    <p:embeddedFont>
      <p:font typeface="Roboto Slab Regular" panose="020B0604020202020204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F"/>
    <a:srgbClr val="FCE8D3"/>
    <a:srgbClr val="41AD49"/>
    <a:srgbClr val="B6BEDA"/>
    <a:srgbClr val="FDF3E9"/>
    <a:srgbClr val="C8E7F3"/>
    <a:srgbClr val="C8E8F4"/>
    <a:srgbClr val="139ED5"/>
    <a:srgbClr val="ED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97" autoAdjust="0"/>
  </p:normalViewPr>
  <p:slideViewPr>
    <p:cSldViewPr snapToGrid="0">
      <p:cViewPr varScale="1">
        <p:scale>
          <a:sx n="53" d="100"/>
          <a:sy n="53" d="100"/>
        </p:scale>
        <p:origin x="1156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0B1ED-EBCB-2144-8C94-61C2F1BB6FD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98028-AF1F-D64E-AC1D-110B62DF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8028-AF1F-D64E-AC1D-110B62DF95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675" y="2123219"/>
            <a:ext cx="10158415" cy="1467356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248" y="3896590"/>
            <a:ext cx="8498192" cy="17247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730A-E57C-07A0-16A8-C7196ADB30B4}" type="datetimeFigureOut">
              <a:t>4/6/2016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EAB-19D4-B734-27DD-D774E731E1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0511-08C7-BA02-502D-5820ABA18DD6}" type="datetimeFigureOut">
              <a:t>4/6/2016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A772-847A-189A-8862-A007403158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274320"/>
            <a:ext cx="2740343" cy="58293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608965" y="274320"/>
            <a:ext cx="8013979" cy="58293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9A67-A849-A7E3-8BDA-732D390E4C4E}" type="datetimeFigureOut">
              <a:t>4/6/2016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61B1-54B5-0873-EC75-220275D669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E0BB-10AD-BAED-4578-6C46874228C0}" type="datetimeFigureOut">
              <a:t>4/6/2016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8D9C-3A11-060A-324D-2A55728C8E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30" y="4396153"/>
            <a:ext cx="10357022" cy="1415711"/>
          </a:xfrm>
        </p:spPr>
        <p:txBody>
          <a:bodyPr anchor="t"/>
          <a:lstStyle>
            <a:lvl1pPr algn="l">
              <a:buNone/>
              <a:defRPr sz="5327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30" y="2880360"/>
            <a:ext cx="10357022" cy="1508760"/>
          </a:xfrm>
        </p:spPr>
        <p:txBody>
          <a:bodyPr anchor="t"/>
          <a:lstStyle>
            <a:lvl1pPr marL="0" indent="0">
              <a:buNone/>
              <a:defRPr sz="5327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4795">
                <a:solidFill>
                  <a:schemeClr val="tx1">
                    <a:tint val="75000"/>
                  </a:schemeClr>
                </a:solidFill>
              </a:defRPr>
            </a:lvl2pPr>
            <a:lvl3pPr marL="1217930" indent="0">
              <a:buNone/>
              <a:defRPr sz="4262">
                <a:solidFill>
                  <a:schemeClr val="tx1">
                    <a:tint val="75000"/>
                  </a:schemeClr>
                </a:solidFill>
              </a:defRPr>
            </a:lvl3pPr>
            <a:lvl4pPr marL="1825982" indent="0">
              <a:buNone/>
              <a:defRPr sz="3729">
                <a:solidFill>
                  <a:schemeClr val="tx1">
                    <a:tint val="75000"/>
                  </a:schemeClr>
                </a:solidFill>
              </a:defRPr>
            </a:lvl4pPr>
            <a:lvl5pPr marL="2435860" indent="0">
              <a:buNone/>
              <a:defRPr sz="3196">
                <a:solidFill>
                  <a:schemeClr val="tx1">
                    <a:tint val="75000"/>
                  </a:schemeClr>
                </a:solidFill>
              </a:defRPr>
            </a:lvl5pPr>
            <a:lvl6pPr marL="3044825" indent="0">
              <a:buNone/>
              <a:defRPr sz="5327">
                <a:solidFill>
                  <a:schemeClr val="tx1">
                    <a:tint val="75000"/>
                  </a:schemeClr>
                </a:solidFill>
              </a:defRPr>
            </a:lvl6pPr>
            <a:lvl7pPr marL="3657447" indent="0">
              <a:buNone/>
              <a:defRPr sz="5327">
                <a:solidFill>
                  <a:schemeClr val="tx1">
                    <a:tint val="75000"/>
                  </a:schemeClr>
                </a:solidFill>
              </a:defRPr>
            </a:lvl7pPr>
            <a:lvl8pPr marL="4258496" indent="0">
              <a:buNone/>
              <a:defRPr sz="5327">
                <a:solidFill>
                  <a:schemeClr val="tx1">
                    <a:tint val="75000"/>
                  </a:schemeClr>
                </a:solidFill>
              </a:defRPr>
            </a:lvl8pPr>
            <a:lvl9pPr marL="4871720" indent="0">
              <a:buNone/>
              <a:defRPr sz="53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76E-2491-9C37-30D6-E61D121532B6}" type="datetimeFigureOut">
              <a:t>4/6/2016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93AD-C779-B6E9-CAAE-C487168D6A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1577340"/>
            <a:ext cx="5371071" cy="452628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089650" y="1577340"/>
            <a:ext cx="5480685" cy="452628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D760-7AA2-CD82-E364-D67C53E29900}" type="datetimeFigureOut">
              <a:t>4/6/2016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AA3C-C11B-3315-E54A-BB64202E3C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397660"/>
            <a:ext cx="5380814" cy="777011"/>
          </a:xfrm>
        </p:spPr>
        <p:txBody>
          <a:bodyPr anchor="b"/>
          <a:lstStyle>
            <a:lvl1pPr>
              <a:buNone/>
              <a:defRPr sz="3644" b="1"/>
            </a:lvl1pPr>
            <a:lvl2pPr marL="264">
              <a:buNone/>
              <a:defRPr sz="2877" b="1"/>
            </a:lvl2pPr>
            <a:lvl3pPr marL="132">
              <a:buNone/>
              <a:defRPr sz="2589" b="1"/>
            </a:lvl3pPr>
            <a:lvl4pPr marL="88">
              <a:buNone/>
              <a:defRPr sz="2397" b="1"/>
            </a:lvl4pPr>
            <a:lvl5pPr marL="66">
              <a:buNone/>
              <a:defRPr sz="2397" b="1"/>
            </a:lvl5pPr>
            <a:lvl6pPr marL="52">
              <a:buNone/>
              <a:defRPr sz="2397" b="1"/>
            </a:lvl6pPr>
            <a:lvl7pPr marL="44">
              <a:buNone/>
              <a:defRPr sz="2397" b="1"/>
            </a:lvl7pPr>
            <a:lvl8pPr marL="37">
              <a:buNone/>
              <a:defRPr sz="2397" b="1"/>
            </a:lvl8pPr>
            <a:lvl9pPr marL="33">
              <a:buNone/>
              <a:defRPr sz="2397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185866" y="1397660"/>
            <a:ext cx="5384469" cy="777011"/>
          </a:xfrm>
        </p:spPr>
        <p:txBody>
          <a:bodyPr anchor="b"/>
          <a:lstStyle>
            <a:lvl1pPr>
              <a:buNone/>
              <a:defRPr sz="3644" b="1"/>
            </a:lvl1pPr>
            <a:lvl2pPr marL="264">
              <a:buNone/>
              <a:defRPr sz="2877" b="1"/>
            </a:lvl2pPr>
            <a:lvl3pPr marL="132">
              <a:buNone/>
              <a:defRPr sz="2589" b="1"/>
            </a:lvl3pPr>
            <a:lvl4pPr marL="88">
              <a:buNone/>
              <a:defRPr sz="2397" b="1"/>
            </a:lvl4pPr>
            <a:lvl5pPr marL="66">
              <a:buNone/>
              <a:defRPr sz="2397" b="1"/>
            </a:lvl5pPr>
            <a:lvl6pPr marL="52">
              <a:buNone/>
              <a:defRPr sz="2397" b="1"/>
            </a:lvl6pPr>
            <a:lvl7pPr marL="44">
              <a:buNone/>
              <a:defRPr sz="2397" b="1"/>
            </a:lvl7pPr>
            <a:lvl8pPr marL="37">
              <a:buNone/>
              <a:defRPr sz="2397" b="1"/>
            </a:lvl8pPr>
            <a:lvl9pPr marL="33">
              <a:buNone/>
              <a:defRPr sz="2397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608965" y="2174671"/>
            <a:ext cx="5380814" cy="3950894"/>
          </a:xfrm>
        </p:spPr>
        <p:txBody>
          <a:bodyPr/>
          <a:lstStyle>
            <a:lvl1pPr>
              <a:defRPr sz="3644"/>
            </a:lvl1pPr>
            <a:lvl2pPr>
              <a:defRPr sz="2877"/>
            </a:lvl2pPr>
            <a:lvl3pPr>
              <a:defRPr sz="2589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6185866" y="2174671"/>
            <a:ext cx="5384469" cy="3950894"/>
          </a:xfrm>
        </p:spPr>
        <p:txBody>
          <a:bodyPr/>
          <a:lstStyle>
            <a:lvl1pPr>
              <a:defRPr sz="3644"/>
            </a:lvl1pPr>
            <a:lvl2pPr>
              <a:defRPr sz="2877"/>
            </a:lvl2pPr>
            <a:lvl3pPr>
              <a:defRPr sz="2589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E331-9ABA-A908-4A1B-884A227CC8B4}" type="datetimeFigureOut">
              <a:t>4/6/2016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7635-6754-53AA-AAE6-467969E2A58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8D3E-CA6C-2AA6-BEA4-20712DBB6087}" type="datetimeFigureOut">
              <a:t>4/6/2016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599A-4C5A-017B-012A-0767624CA8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C057-BA80-E259-18E5-E336CD3BA639}" type="datetimeFigureOut">
              <a:t>4/6/2016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80286-A5C1-017B-35B7-AAB03389953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273016"/>
            <a:ext cx="4006989" cy="1160306"/>
          </a:xfrm>
        </p:spPr>
        <p:txBody>
          <a:bodyPr anchor="b"/>
          <a:lstStyle>
            <a:lvl1pPr algn="l">
              <a:defRPr sz="2589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888" y="273016"/>
            <a:ext cx="6809447" cy="5830604"/>
          </a:xfrm>
        </p:spPr>
        <p:txBody>
          <a:bodyPr/>
          <a:lstStyle>
            <a:lvl1pPr>
              <a:defRPr sz="4219"/>
            </a:lvl1pPr>
            <a:lvl2pPr>
              <a:defRPr sz="3644"/>
            </a:lvl2pPr>
            <a:lvl3pPr>
              <a:defRPr sz="3164"/>
            </a:lvl3pPr>
            <a:lvl4pPr>
              <a:defRPr sz="2589"/>
            </a:lvl4pPr>
            <a:lvl5pPr>
              <a:defRPr sz="2589"/>
            </a:lvl5pPr>
            <a:lvl6pPr>
              <a:defRPr sz="2589"/>
            </a:lvl6pPr>
            <a:lvl7pPr>
              <a:defRPr sz="2589"/>
            </a:lvl7pPr>
            <a:lvl8pPr>
              <a:defRPr sz="2589"/>
            </a:lvl8pPr>
            <a:lvl9pPr>
              <a:defRPr sz="2589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8965" y="1433322"/>
            <a:ext cx="4005771" cy="4670298"/>
          </a:xfrm>
        </p:spPr>
        <p:txBody>
          <a:bodyPr/>
          <a:lstStyle>
            <a:lvl1pPr marL="0" indent="0">
              <a:buNone/>
              <a:defRPr sz="1822"/>
            </a:lvl1pPr>
            <a:lvl2pPr marL="608965" indent="0">
              <a:buNone/>
              <a:defRPr sz="1534"/>
            </a:lvl2pPr>
            <a:lvl3pPr marL="1217930" indent="0">
              <a:buNone/>
              <a:defRPr sz="1323"/>
            </a:lvl3pPr>
            <a:lvl4pPr marL="1825982" indent="0">
              <a:buNone/>
              <a:defRPr sz="1198"/>
            </a:lvl4pPr>
            <a:lvl5pPr marL="2435860" indent="0">
              <a:buNone/>
              <a:defRPr sz="1198"/>
            </a:lvl5pPr>
            <a:lvl6pPr marL="3044825" indent="0">
              <a:buNone/>
              <a:defRPr sz="1198"/>
            </a:lvl6pPr>
            <a:lvl7pPr marL="3657447" indent="0">
              <a:buNone/>
              <a:defRPr sz="1198"/>
            </a:lvl7pPr>
            <a:lvl8pPr marL="4258496" indent="0">
              <a:buNone/>
              <a:defRPr sz="1198"/>
            </a:lvl8pPr>
            <a:lvl9pPr marL="4871720" indent="0">
              <a:buNone/>
              <a:defRPr sz="1198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091E-9D08-7067-06E7-6B325EE31172}" type="datetimeFigureOut">
              <a:t>4/6/2016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64A8-BCA5-9586-3167-13C7AC3A35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142" y="4800600"/>
            <a:ext cx="7307580" cy="548640"/>
          </a:xfrm>
        </p:spPr>
        <p:txBody>
          <a:bodyPr anchor="b"/>
          <a:lstStyle>
            <a:lvl1pPr algn="l">
              <a:defRPr sz="2589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2387142" y="610361"/>
            <a:ext cx="7307580" cy="4116858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387142" y="5349240"/>
            <a:ext cx="7307580" cy="754380"/>
          </a:xfrm>
        </p:spPr>
        <p:txBody>
          <a:bodyPr/>
          <a:lstStyle>
            <a:lvl1pPr marL="0" indent="0">
              <a:buNone/>
              <a:defRPr sz="1822"/>
            </a:lvl1pPr>
            <a:lvl2pPr marL="608965" indent="0">
              <a:buNone/>
              <a:defRPr sz="1534"/>
            </a:lvl2pPr>
            <a:lvl3pPr marL="1217930" indent="0">
              <a:buNone/>
              <a:defRPr sz="1323"/>
            </a:lvl3pPr>
            <a:lvl4pPr marL="1825982" indent="0">
              <a:buNone/>
              <a:defRPr sz="1198"/>
            </a:lvl4pPr>
            <a:lvl5pPr marL="2435860" indent="0">
              <a:buNone/>
              <a:defRPr sz="1198"/>
            </a:lvl5pPr>
            <a:lvl6pPr marL="3044825" indent="0">
              <a:buNone/>
              <a:defRPr sz="1198"/>
            </a:lvl6pPr>
            <a:lvl7pPr marL="3657447" indent="0">
              <a:buNone/>
              <a:defRPr sz="1198"/>
            </a:lvl7pPr>
            <a:lvl8pPr marL="4258496" indent="0">
              <a:buNone/>
              <a:defRPr sz="1198"/>
            </a:lvl8pPr>
            <a:lvl9pPr marL="4871720" indent="0">
              <a:buNone/>
              <a:defRPr sz="1198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3962-2BE2-0547-CA4C-002B07D331AA}" type="datetimeFigureOut">
              <a:t>4/6/2016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3367-E607-B8C4-866E-CD42E97DAC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274320"/>
            <a:ext cx="10961370" cy="1143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597914"/>
            <a:ext cx="10961370" cy="450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6309360"/>
            <a:ext cx="283777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3141" y="6309360"/>
            <a:ext cx="3860838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378" y="6309360"/>
            <a:ext cx="2849957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9525"/>
            <a:ext cx="12182475" cy="6848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96599" y="2846685"/>
            <a:ext cx="7835798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558F"/>
                </a:solidFill>
                <a:latin typeface="Roboto Slab Bold"/>
                <a:cs typeface="Roboto Slab Bold"/>
              </a:rPr>
              <a:t>Measuring </a:t>
            </a:r>
            <a:r>
              <a:rPr lang="en-US" sz="3200" b="1" dirty="0" smtClean="0">
                <a:solidFill>
                  <a:srgbClr val="00558F"/>
                </a:solidFill>
                <a:latin typeface="Roboto Slab Bold"/>
                <a:cs typeface="Roboto Slab Bold"/>
              </a:rPr>
              <a:t>Water-Energy </a:t>
            </a:r>
            <a:r>
              <a:rPr lang="en-US" sz="3200" b="1" dirty="0">
                <a:solidFill>
                  <a:srgbClr val="00558F"/>
                </a:solidFill>
                <a:latin typeface="Roboto Slab Bold"/>
                <a:cs typeface="Roboto Slab Bold"/>
              </a:rPr>
              <a:t>Savings from </a:t>
            </a:r>
            <a:endParaRPr lang="en-US" sz="3200" b="1" dirty="0" smtClean="0">
              <a:solidFill>
                <a:srgbClr val="00558F"/>
              </a:solidFill>
              <a:latin typeface="Roboto Slab Bold"/>
              <a:cs typeface="Roboto Slab Bold"/>
            </a:endParaRPr>
          </a:p>
          <a:p>
            <a:pPr algn="ctr"/>
            <a:r>
              <a:rPr lang="en-US" sz="3200" b="1" dirty="0" smtClean="0">
                <a:solidFill>
                  <a:srgbClr val="00558F"/>
                </a:solidFill>
                <a:latin typeface="Roboto Slab Bold"/>
                <a:cs typeface="Roboto Slab Bold"/>
              </a:rPr>
              <a:t>AMI </a:t>
            </a:r>
            <a:r>
              <a:rPr lang="en-US" sz="3200" b="1" dirty="0">
                <a:solidFill>
                  <a:srgbClr val="00558F"/>
                </a:solidFill>
                <a:latin typeface="Roboto Slab Bold"/>
                <a:cs typeface="Roboto Slab Bold"/>
              </a:rPr>
              <a:t>Piggybacking technology</a:t>
            </a:r>
            <a:endParaRPr lang="nl-NL" sz="2800" b="1" dirty="0" smtClean="0">
              <a:solidFill>
                <a:srgbClr val="00558F"/>
              </a:solidFill>
              <a:latin typeface="Roboto Slab Bold"/>
              <a:cs typeface="Roboto Slab Bold"/>
            </a:endParaRPr>
          </a:p>
          <a:p>
            <a:pPr algn="ctr"/>
            <a:endParaRPr lang="nl-NL" sz="2800" b="1" dirty="0" smtClean="0">
              <a:solidFill>
                <a:srgbClr val="00558F"/>
              </a:solidFill>
              <a:latin typeface="Roboto Slab Bold"/>
              <a:cs typeface="Roboto Slab Bold"/>
            </a:endParaRPr>
          </a:p>
          <a:p>
            <a:pPr algn="r"/>
            <a:endParaRPr lang="nl-NL" sz="2000" b="1" dirty="0" smtClean="0">
              <a:solidFill>
                <a:srgbClr val="00558F"/>
              </a:solidFill>
              <a:latin typeface="Roboto Slab Bold"/>
              <a:cs typeface="Roboto Slab Bold"/>
            </a:endParaRPr>
          </a:p>
          <a:p>
            <a:pPr algn="r"/>
            <a:endParaRPr lang="nl-NL" sz="2000" b="1" dirty="0">
              <a:solidFill>
                <a:srgbClr val="00558F"/>
              </a:solidFill>
              <a:latin typeface="Roboto Slab Bold"/>
              <a:cs typeface="Roboto Slab Bold"/>
            </a:endParaRPr>
          </a:p>
          <a:p>
            <a:pPr algn="r"/>
            <a:r>
              <a:rPr lang="nl-NL" sz="2000" b="1" dirty="0" smtClean="0">
                <a:solidFill>
                  <a:srgbClr val="00558F"/>
                </a:solidFill>
                <a:latin typeface="Roboto Slab Bold"/>
                <a:cs typeface="Roboto Slab Bold"/>
              </a:rPr>
              <a:t>Janani Mohanakrishnan, Ph.D.</a:t>
            </a:r>
          </a:p>
          <a:p>
            <a:pPr algn="r"/>
            <a:r>
              <a:rPr lang="nl-NL" sz="2000" b="1" dirty="0" smtClean="0">
                <a:solidFill>
                  <a:srgbClr val="00558F"/>
                </a:solidFill>
                <a:latin typeface="Roboto Slab Bold"/>
                <a:cs typeface="Roboto Slab Bold"/>
              </a:rPr>
              <a:t>Apr 6, 2016</a:t>
            </a:r>
            <a:endParaRPr lang="en-US" sz="2000" b="1" dirty="0">
              <a:solidFill>
                <a:srgbClr val="00558F"/>
              </a:solidFill>
              <a:latin typeface="Roboto Slab Bold"/>
              <a:cs typeface="Roboto Slab Bold"/>
            </a:endParaRPr>
          </a:p>
        </p:txBody>
      </p:sp>
    </p:spTree>
    <p:extLst>
      <p:ext uri="{BB962C8B-B14F-4D97-AF65-F5344CB8AC3E}">
        <p14:creationId xmlns:p14="http://schemas.microsoft.com/office/powerpoint/2010/main" val="39871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-ppt-template-2015-v2-p4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2660" y="425459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Valor Water Analytics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661" y="1819405"/>
            <a:ext cx="67223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Water tech company based in San Francisco, CA (WBE Certified)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Vision: Valor’s mission is to transform utility data flows worldwide into actionable decision making through innovative technology.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5 Core Data Analytics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Solutions 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Hidden Revenue Locator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SMART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Cutoff Analyzer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Water Rate Simulator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Water-Energy Nexus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Current clients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in California,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Florida,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and Georgia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500,000 meters under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management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32660" y="1007364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422" y="2763026"/>
            <a:ext cx="4261051" cy="26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-ppt-template-2015-v2-p4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2660" y="425459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Piggybacking/Shared Network Pilot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532660" y="1007364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Concept</a:t>
            </a:r>
            <a:endParaRPr sz="3000" dirty="0" smtClean="0">
              <a:solidFill>
                <a:srgbClr val="FFFFFF"/>
              </a:solidFill>
              <a:latin typeface="Roboto Slab Bold" charset="77"/>
              <a:ea typeface="Roboto Slab Bold" charset="77"/>
              <a:cs typeface="Roboto Slab Bold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562" y="1942391"/>
            <a:ext cx="6086175" cy="283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606" y="5185341"/>
            <a:ext cx="1410373" cy="902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721" y="5362336"/>
            <a:ext cx="2418812" cy="725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828" y="5310470"/>
            <a:ext cx="2704383" cy="7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-ppt-template-2015-v2-p4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2660" y="425459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AMI Utilization in W</a:t>
            </a:r>
            <a:r>
              <a:rPr lang="en-US"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a</a:t>
            </a:r>
            <a:r>
              <a:rPr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ter and Energy Savings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661" y="2068497"/>
            <a:ext cx="6048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Utilize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hourly AMI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data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Address apparent water losses (reduce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non-revenue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R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educe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GHG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I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mprove process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nhance conservation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Set a new standard for utility data management and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operations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32660" y="1007364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Goals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5" y="3201957"/>
            <a:ext cx="1435769" cy="1509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75" y="3252448"/>
            <a:ext cx="1572608" cy="157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382" y="2068497"/>
            <a:ext cx="1052905" cy="1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-ppt-template-2015-v2-p4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2660" y="425459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Valor Water-Energy Nexus Calculator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661" y="2068497"/>
            <a:ext cx="6614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Energy use thresholds per water source,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Source: CPUC Water Energy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Calculator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Leak and Apparent Loss Reduction per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Source: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AMI data &amp; Valor’s Analytics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Customer Conservation per 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Source: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AMI data &amp; Customer Engagement vendor summary data &amp; Valor’s Analytics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32660" y="1007364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Data Inputs</a:t>
            </a:r>
            <a:endParaRPr sz="3000" dirty="0" smtClean="0">
              <a:solidFill>
                <a:srgbClr val="FFFFFF"/>
              </a:solidFill>
              <a:latin typeface="Roboto Slab Bold" charset="77"/>
              <a:ea typeface="Roboto Slab Bold" charset="77"/>
              <a:cs typeface="Roboto Slab Bold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68" y="2471499"/>
            <a:ext cx="2590800" cy="23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-ppt-template-2015-v2-p4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2660" y="425459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Valor Water-Energy Nexus Calculator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660" y="2068497"/>
            <a:ext cx="11079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Powerful database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engine to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process and analyze large throughput of AMI water / energy use consumption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Analytics layer with built-in thresholds from CPUC Water Energy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calculator 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(Rulemaking 13-12-011). </a:t>
            </a:r>
            <a:endParaRPr lang="en-US" dirty="0" smtClean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Water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use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zones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Embedded-energy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conversions, per water / energy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Cost </a:t>
            </a: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savings conversions, per water / energy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Experimental framework to measure embedded energy reductions due to 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Monthly and Cumulative Metrics and </a:t>
            </a: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Report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32660" y="1007364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Methodology</a:t>
            </a:r>
            <a:endParaRPr sz="3000" dirty="0" smtClean="0">
              <a:solidFill>
                <a:srgbClr val="FFFFFF"/>
              </a:solidFill>
              <a:latin typeface="Roboto Slab Bold" charset="77"/>
              <a:ea typeface="Roboto Slab Bold" charset="77"/>
              <a:cs typeface="Roboto Slab Bold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23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-ppt-template-2015-v2-p4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2660" y="425459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Valor Water-Energy Nexus Calculator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532660" y="1007364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Outputs</a:t>
            </a:r>
            <a:endParaRPr sz="3000" dirty="0" smtClean="0">
              <a:solidFill>
                <a:srgbClr val="FFFFFF"/>
              </a:solidFill>
              <a:latin typeface="Roboto Slab Bold" charset="77"/>
              <a:ea typeface="Roboto Slab Bold" charset="77"/>
              <a:cs typeface="Roboto Slab Bold" charset="77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09276"/>
              </p:ext>
            </p:extLst>
          </p:nvPr>
        </p:nvGraphicFramePr>
        <p:xfrm>
          <a:off x="1993307" y="2037193"/>
          <a:ext cx="8558868" cy="346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717"/>
                <a:gridCol w="2139717"/>
                <a:gridCol w="2139717"/>
                <a:gridCol w="2139717"/>
              </a:tblGrid>
              <a:tr h="685878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Savings Type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Savings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 Energy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Avoided Cost of Embedded Energy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954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Hot Water Leaks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Monthly (gallons)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YTD (gallons)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Monthly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Electric Energy (kWh)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YTD Electric Energy (kWh)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Monthly Gas Energy  (</a:t>
                      </a:r>
                      <a:r>
                        <a:rPr lang="en-US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therms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YTD Gas Energy (</a:t>
                      </a:r>
                      <a:r>
                        <a:rPr lang="en-US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therms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Monthly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Electric Energy (2014$)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YTD Electric Energy (2014$)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Monthly Gas Energy  (2014$)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YTD Gas Energy (2014$)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54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Other Water Leaks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4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Customer Conservation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4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Other Apparent Losses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9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-ppt-template-2015-v2-p4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2660" y="425459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Valor Water-Energy Nexus Calculator</a:t>
            </a:r>
            <a:endParaRPr sz="3000" dirty="0" smtClean="0">
              <a:solidFill>
                <a:srgbClr val="FFFFFF"/>
              </a:solidFill>
              <a:latin typeface="Roboto Slab Bold" charset="77"/>
              <a:ea typeface="Roboto Slab Bold" charset="77"/>
              <a:cs typeface="Roboto Slab Bold" charset="7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660" y="2068497"/>
            <a:ext cx="63494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Saves utility time and effort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Automated and efficient way to analyze large data volumes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Incorporates sophisticated analyses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Outputs that users want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Cost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Easy monitoring and evaluation and reporting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659A"/>
                </a:solidFill>
                <a:latin typeface="Roboto Slab Regular" pitchFamily="2" charset="0"/>
                <a:ea typeface="Roboto Slab Regular" pitchFamily="2" charset="0"/>
                <a:cs typeface="Roboto Slab Regular" charset="77"/>
              </a:rPr>
              <a:t>Improves inter-utility communication and collaboration, and customer satisfaction</a:t>
            </a: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659A"/>
              </a:solidFill>
              <a:latin typeface="Roboto Slab Regular" pitchFamily="2" charset="0"/>
              <a:ea typeface="Roboto Slab Regular" pitchFamily="2" charset="0"/>
              <a:cs typeface="Roboto Slab Regular" charset="77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32660" y="1007364"/>
            <a:ext cx="11646640" cy="581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800"/>
              </a:spcAft>
              <a:tabLst>
                <a:tab pos="800100" algn="l"/>
                <a:tab pos="6527800" algn="r"/>
              </a:tabLst>
              <a:defRPr lang="en-US"/>
            </a:pPr>
            <a:r>
              <a:rPr lang="en-US" sz="3000" dirty="0" smtClean="0">
                <a:solidFill>
                  <a:srgbClr val="FFFFFF"/>
                </a:solidFill>
                <a:latin typeface="Roboto Slab Bold" charset="77"/>
                <a:ea typeface="Roboto Slab Bold" charset="77"/>
                <a:cs typeface="Roboto Slab Bold" charset="77"/>
              </a:rPr>
              <a:t>Benefits</a:t>
            </a:r>
            <a:endParaRPr sz="3000" dirty="0" smtClean="0">
              <a:solidFill>
                <a:srgbClr val="FFFFFF"/>
              </a:solidFill>
              <a:latin typeface="Roboto Slab Bold" charset="77"/>
              <a:ea typeface="Roboto Slab Bold" charset="77"/>
              <a:cs typeface="Roboto Slab Bold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49" y="2467477"/>
            <a:ext cx="285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lor-ppt-template-2015-v2-p1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5250" y="5196468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www.valorwater.com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6D93319-7C46-436A-A983-C8FA9430E03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380987F-EEB8-4977-8C6C-2EB52EE35EF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D9BF648-881B-4082-A2CF-3FE6157BEEE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31AF7C8-C540-41AE-B3A1-FA2D23A9D56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390</Words>
  <Application>Microsoft Office PowerPoint</Application>
  <PresentationFormat>Custom</PresentationFormat>
  <Paragraphs>97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Roboto Slab Bold</vt:lpstr>
      <vt:lpstr>Roboto Slab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Boyle; Janani</dc:creator>
  <cp:lastModifiedBy>Janani</cp:lastModifiedBy>
  <cp:revision>140</cp:revision>
  <dcterms:modified xsi:type="dcterms:W3CDTF">2016-04-06T19:47:22Z</dcterms:modified>
  <cp:contentStatus/>
</cp:coreProperties>
</file>