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57" r:id="rId3"/>
    <p:sldId id="268" r:id="rId4"/>
    <p:sldId id="265" r:id="rId5"/>
    <p:sldId id="269" r:id="rId6"/>
    <p:sldId id="258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3" d="100"/>
          <a:sy n="113" d="100"/>
        </p:scale>
        <p:origin x="-9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5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9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5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7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22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2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7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2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6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F5050-0CDA-3542-ACA5-DDB4566F7384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38CD9-F1D2-0549-A393-E40EE2A383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66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VGI Working Group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June 26, 2017</a:t>
            </a:r>
            <a:endParaRPr lang="en-US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3A9387-2949-489E-AFF8-58441B049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104608"/>
            <a:ext cx="7772400" cy="1500187"/>
          </a:xfrm>
        </p:spPr>
        <p:txBody>
          <a:bodyPr>
            <a:normAutofit fontScale="92500"/>
          </a:bodyPr>
          <a:lstStyle/>
          <a:p>
            <a:r>
              <a:rPr lang="en-US" sz="6600" b="1" dirty="0">
                <a:solidFill>
                  <a:srgbClr val="0070C0"/>
                </a:solidFill>
              </a:rPr>
              <a:t>Conflict in VGI Themes</a:t>
            </a:r>
          </a:p>
        </p:txBody>
      </p:sp>
    </p:spTree>
    <p:extLst>
      <p:ext uri="{BB962C8B-B14F-4D97-AF65-F5344CB8AC3E}">
        <p14:creationId xmlns:p14="http://schemas.microsoft.com/office/powerpoint/2010/main" val="148808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Two Primary Themes 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within </a:t>
            </a:r>
            <a:r>
              <a:rPr lang="en-US" b="1" dirty="0">
                <a:solidFill>
                  <a:srgbClr val="0070C0"/>
                </a:solidFill>
              </a:rPr>
              <a:t>VGI Working Group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3340" y="2254446"/>
            <a:ext cx="78959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Theme #1</a:t>
            </a:r>
          </a:p>
          <a:p>
            <a:r>
              <a:rPr lang="en-US" sz="2800" i="1" dirty="0"/>
              <a:t>How do we advance VGI in California?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rgbClr val="0070C0"/>
                </a:solidFill>
              </a:rPr>
              <a:t>Theme #2</a:t>
            </a:r>
          </a:p>
          <a:p>
            <a:r>
              <a:rPr lang="en-US" sz="2800" i="1" dirty="0"/>
              <a:t>How do we ‘future proof’ charging station investments by the utilities?</a:t>
            </a:r>
          </a:p>
        </p:txBody>
      </p:sp>
    </p:spTree>
    <p:extLst>
      <p:ext uri="{BB962C8B-B14F-4D97-AF65-F5344CB8AC3E}">
        <p14:creationId xmlns:p14="http://schemas.microsoft.com/office/powerpoint/2010/main" val="416582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02752B-5A8B-4209-A175-FE12C757A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The Conflict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3E6FB63-CF4C-49BA-B348-911CEC3C2885}"/>
              </a:ext>
            </a:extLst>
          </p:cNvPr>
          <p:cNvSpPr txBox="1"/>
          <p:nvPr/>
        </p:nvSpPr>
        <p:spPr>
          <a:xfrm>
            <a:off x="510095" y="1424333"/>
            <a:ext cx="817670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Theme #1</a:t>
            </a:r>
          </a:p>
          <a:p>
            <a:pPr lvl="1"/>
            <a:r>
              <a:rPr lang="en-US" sz="3600" dirty="0"/>
              <a:t>Advancing VGI is about taking </a:t>
            </a:r>
            <a:r>
              <a:rPr lang="en-US" sz="3600" dirty="0" smtClean="0"/>
              <a:t>risk and acting now</a:t>
            </a:r>
            <a:endParaRPr lang="en-US" sz="3600" dirty="0"/>
          </a:p>
          <a:p>
            <a:pPr algn="ctr"/>
            <a:endParaRPr lang="en-US" sz="2800" b="1" i="1" dirty="0">
              <a:solidFill>
                <a:srgbClr val="0070C0"/>
              </a:solidFill>
            </a:endParaRPr>
          </a:p>
          <a:p>
            <a:r>
              <a:rPr lang="en-US" sz="2800" b="1" dirty="0">
                <a:solidFill>
                  <a:srgbClr val="0070C0"/>
                </a:solidFill>
              </a:rPr>
              <a:t>Theme #2</a:t>
            </a:r>
          </a:p>
          <a:p>
            <a:pPr lvl="1"/>
            <a:r>
              <a:rPr lang="en-US" sz="3600" dirty="0"/>
              <a:t>Future Proofing is about minimizing </a:t>
            </a:r>
            <a:r>
              <a:rPr lang="en-US" sz="3600" dirty="0" smtClean="0"/>
              <a:t>risk and anticipating the future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7052871-8375-41E4-8036-C7B9B3388245}"/>
              </a:ext>
            </a:extLst>
          </p:cNvPr>
          <p:cNvSpPr txBox="1"/>
          <p:nvPr/>
        </p:nvSpPr>
        <p:spPr>
          <a:xfrm>
            <a:off x="457201" y="5352625"/>
            <a:ext cx="822960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FF0000"/>
                </a:solidFill>
              </a:rPr>
              <a:t>Future proofing cannot define VGI Development</a:t>
            </a:r>
          </a:p>
          <a:p>
            <a:pPr algn="ctr"/>
            <a:r>
              <a:rPr lang="en-US" sz="2800" b="1" i="1" dirty="0">
                <a:solidFill>
                  <a:srgbClr val="FF0000"/>
                </a:solidFill>
              </a:rPr>
              <a:t>And VGI Development cannot define Future Proofing</a:t>
            </a:r>
          </a:p>
        </p:txBody>
      </p:sp>
    </p:spTree>
    <p:extLst>
      <p:ext uri="{BB962C8B-B14F-4D97-AF65-F5344CB8AC3E}">
        <p14:creationId xmlns:p14="http://schemas.microsoft.com/office/powerpoint/2010/main" val="394850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174172" y="2809263"/>
            <a:ext cx="7517391" cy="2771509"/>
          </a:xfrm>
          <a:prstGeom prst="ellipse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How </a:t>
            </a:r>
            <a:r>
              <a:rPr lang="en-US" sz="2400" dirty="0"/>
              <a:t>Do We Advance VGI in California?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413256" y="3858762"/>
            <a:ext cx="3326415" cy="147966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How do we ‘future-proof’ utility investments?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081DE75-AB75-4A6E-932C-6CAF66D707FC}"/>
              </a:ext>
            </a:extLst>
          </p:cNvPr>
          <p:cNvSpPr txBox="1"/>
          <p:nvPr/>
        </p:nvSpPr>
        <p:spPr>
          <a:xfrm>
            <a:off x="2353905" y="6378333"/>
            <a:ext cx="6504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…Value </a:t>
            </a:r>
            <a:r>
              <a:rPr lang="en-US" b="1" dirty="0"/>
              <a:t>determines the connection between VGI and EV Adoption </a:t>
            </a:r>
          </a:p>
        </p:txBody>
      </p:sp>
      <p:sp>
        <p:nvSpPr>
          <p:cNvPr id="6" name="Oval 5"/>
          <p:cNvSpPr/>
          <p:nvPr/>
        </p:nvSpPr>
        <p:spPr>
          <a:xfrm>
            <a:off x="285750" y="1692854"/>
            <a:ext cx="8572500" cy="4219573"/>
          </a:xfrm>
          <a:prstGeom prst="ellipse">
            <a:avLst/>
          </a:prstGeom>
          <a:noFill/>
          <a:ln w="12700">
            <a:solidFill>
              <a:schemeClr val="accent1">
                <a:shade val="95000"/>
                <a:satMod val="105000"/>
              </a:schemeClr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464791" y="2041008"/>
            <a:ext cx="1896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PEV Adoption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2902752B-5A8B-4209-A175-FE12C757AA3C}"/>
              </a:ext>
            </a:extLst>
          </p:cNvPr>
          <p:cNvSpPr txBox="1">
            <a:spLocks/>
          </p:cNvSpPr>
          <p:nvPr/>
        </p:nvSpPr>
        <p:spPr>
          <a:xfrm>
            <a:off x="298456" y="1575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0070C0"/>
                </a:solidFill>
              </a:rPr>
              <a:t>Advancing VGI is the Primary Theme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88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A1A2CF-A976-4BFA-BB2A-DF9293B31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958" y="1417638"/>
            <a:ext cx="8414084" cy="4630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 smtClean="0"/>
              <a:t>Activities</a:t>
            </a:r>
          </a:p>
          <a:p>
            <a:r>
              <a:rPr lang="en-US" sz="2800" dirty="0" smtClean="0"/>
              <a:t>Define Long-term objectives</a:t>
            </a:r>
          </a:p>
          <a:p>
            <a:r>
              <a:rPr lang="en-US" sz="2800" dirty="0" smtClean="0"/>
              <a:t>Explore VGI Value proposition</a:t>
            </a:r>
          </a:p>
          <a:p>
            <a:r>
              <a:rPr lang="en-US" sz="2800" dirty="0" smtClean="0"/>
              <a:t>Scale implementation now</a:t>
            </a:r>
          </a:p>
          <a:p>
            <a:r>
              <a:rPr lang="en-US" sz="2800" dirty="0" smtClean="0"/>
              <a:t>Support Innovation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u="sng" dirty="0" smtClean="0"/>
              <a:t>Outcome</a:t>
            </a:r>
          </a:p>
          <a:p>
            <a:pPr marL="0" indent="0">
              <a:buNone/>
            </a:pPr>
            <a:r>
              <a:rPr lang="en-US" sz="2800" dirty="0"/>
              <a:t>D</a:t>
            </a:r>
            <a:r>
              <a:rPr lang="en-US" sz="2800" dirty="0" smtClean="0"/>
              <a:t>efine </a:t>
            </a:r>
            <a:r>
              <a:rPr lang="en-US" sz="2800" dirty="0"/>
              <a:t>implementation pathways to access grid value through contracts or utility </a:t>
            </a:r>
            <a:r>
              <a:rPr lang="en-US" sz="2800" dirty="0" smtClean="0"/>
              <a:t>programs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7052871-8375-41E4-8036-C7B9B3388245}"/>
              </a:ext>
            </a:extLst>
          </p:cNvPr>
          <p:cNvSpPr txBox="1"/>
          <p:nvPr/>
        </p:nvSpPr>
        <p:spPr>
          <a:xfrm>
            <a:off x="457200" y="6279621"/>
            <a:ext cx="8229600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Unnecessary </a:t>
            </a:r>
            <a:r>
              <a:rPr lang="en-US" sz="1400" b="1" dirty="0">
                <a:solidFill>
                  <a:srgbClr val="FF0000"/>
                </a:solidFill>
              </a:rPr>
              <a:t>to predict </a:t>
            </a:r>
            <a:r>
              <a:rPr lang="en-US" sz="1400" b="1" dirty="0" smtClean="0">
                <a:solidFill>
                  <a:srgbClr val="FF0000"/>
                </a:solidFill>
              </a:rPr>
              <a:t>future communication pathways </a:t>
            </a:r>
            <a:r>
              <a:rPr lang="mr-IN" sz="1400" b="1" dirty="0">
                <a:solidFill>
                  <a:srgbClr val="FF0000"/>
                </a:solidFill>
              </a:rPr>
              <a:t>–</a:t>
            </a:r>
            <a:r>
              <a:rPr lang="en-US" sz="1400" b="1" dirty="0">
                <a:solidFill>
                  <a:srgbClr val="FF0000"/>
                </a:solidFill>
              </a:rPr>
              <a:t> focus on the </a:t>
            </a:r>
            <a:r>
              <a:rPr lang="en-US" sz="1400" b="1" dirty="0" smtClean="0">
                <a:solidFill>
                  <a:srgbClr val="FF0000"/>
                </a:solidFill>
              </a:rPr>
              <a:t>grid outcomes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2902752B-5A8B-4209-A175-FE12C757AA3C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0070C0"/>
                </a:solidFill>
              </a:rPr>
              <a:t>How to Advance VGI?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10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743" y="261257"/>
            <a:ext cx="8708571" cy="1166489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“Future-proof</a:t>
            </a:r>
            <a:r>
              <a:rPr lang="en-US" sz="3200" dirty="0">
                <a:solidFill>
                  <a:srgbClr val="0070C0"/>
                </a:solidFill>
              </a:rPr>
              <a:t>” utility infrastructure </a:t>
            </a:r>
            <a:r>
              <a:rPr lang="en-US" sz="3200" dirty="0" smtClean="0">
                <a:solidFill>
                  <a:srgbClr val="0070C0"/>
                </a:solidFill>
              </a:rPr>
              <a:t>investments based on defining end-to-end system architecture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636292"/>
            <a:ext cx="8599715" cy="5069307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Development </a:t>
            </a:r>
            <a:r>
              <a:rPr lang="en-US" sz="2400" dirty="0"/>
              <a:t>of communication architecture in the context of desired long term outcomes from VGI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‘End-to-End’ </a:t>
            </a:r>
            <a:r>
              <a:rPr lang="en-US" sz="2400" dirty="0" smtClean="0"/>
              <a:t>perspective – not dictated by intermediary devices </a:t>
            </a:r>
            <a:endParaRPr lang="en-US" sz="24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Protocols need to generated at the end points and decoupled from the </a:t>
            </a:r>
            <a:r>
              <a:rPr lang="en-US" sz="2200" dirty="0" smtClean="0"/>
              <a:t>pathway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Any </a:t>
            </a:r>
            <a:r>
              <a:rPr lang="en-US" sz="2000" dirty="0"/>
              <a:t>third party intermediate infrastructure device between the “supplier” and “consumer” end nodes shall operate independent of the </a:t>
            </a:r>
            <a:r>
              <a:rPr lang="en-US" sz="2000" dirty="0" smtClean="0"/>
              <a:t>protocol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Do not create a reliance on communicating with the charging station, as it may not be </a:t>
            </a:r>
            <a:r>
              <a:rPr lang="en-US" sz="2000" dirty="0" smtClean="0"/>
              <a:t>necessary or present </a:t>
            </a:r>
            <a:r>
              <a:rPr lang="en-US" sz="2000" dirty="0"/>
              <a:t>in the </a:t>
            </a:r>
            <a:r>
              <a:rPr lang="en-US" sz="2000" dirty="0" smtClean="0"/>
              <a:t>future</a:t>
            </a:r>
            <a:endParaRPr lang="en-US" sz="2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Inclusive </a:t>
            </a:r>
            <a:r>
              <a:rPr lang="en-US" sz="2400" dirty="0"/>
              <a:t>of multiple </a:t>
            </a:r>
            <a:r>
              <a:rPr lang="en-US" sz="2400" dirty="0" smtClean="0"/>
              <a:t>communication options</a:t>
            </a:r>
            <a:r>
              <a:rPr lang="en-US" sz="2400" dirty="0"/>
              <a:t>, not exclusive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Meets </a:t>
            </a:r>
            <a:r>
              <a:rPr lang="en-US" sz="2400" dirty="0"/>
              <a:t>cybersecurity requirements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Use </a:t>
            </a:r>
            <a:r>
              <a:rPr lang="en-US" sz="2400" dirty="0"/>
              <a:t>the internet and smartphone as a guide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1101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599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Conflicting goals between themes make progress difficult without separately addressing questions</a:t>
            </a:r>
          </a:p>
          <a:p>
            <a:r>
              <a:rPr lang="en-US" dirty="0"/>
              <a:t>Outcomes of future-proofing should not limit/impede innovation now or in the future</a:t>
            </a:r>
          </a:p>
          <a:p>
            <a:r>
              <a:rPr lang="en-US" dirty="0"/>
              <a:t>Future-proofing is about minimizing risk, not market development or defining VGI value</a:t>
            </a:r>
          </a:p>
          <a:p>
            <a:r>
              <a:rPr lang="en-US" dirty="0" smtClean="0"/>
              <a:t>Common denominator is use cases and VGI value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5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315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VGI Working Group  June 26, 2017</vt:lpstr>
      <vt:lpstr>Two Primary Themes  within VGI Working Group</vt:lpstr>
      <vt:lpstr>The Conflict</vt:lpstr>
      <vt:lpstr>PowerPoint Presentation</vt:lpstr>
      <vt:lpstr>PowerPoint Presentation</vt:lpstr>
      <vt:lpstr>PowerPoint Presentation</vt:lpstr>
      <vt:lpstr>Summary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CPUC Slide Deck</dc:title>
  <dc:creator>Adam Langton</dc:creator>
  <cp:lastModifiedBy>Sisto, Carolyn</cp:lastModifiedBy>
  <cp:revision>51</cp:revision>
  <dcterms:created xsi:type="dcterms:W3CDTF">2017-06-18T05:38:33Z</dcterms:created>
  <dcterms:modified xsi:type="dcterms:W3CDTF">2017-06-26T22:58:45Z</dcterms:modified>
</cp:coreProperties>
</file>