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143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4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BD4F4-ED62-433D-A8F5-BE9FD15067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77F031-DFD1-455D-95DE-667D9EEF23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CA61F7-B6AC-474F-8172-9B8EC095E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AD893-E2BE-4CE6-AF40-A00C215122CB}" type="datetimeFigureOut">
              <a:rPr lang="en-US" smtClean="0"/>
              <a:t>9/13/2017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EBF4EC-8D2D-46CC-9106-6160E2C8D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951169-6EC7-4E0D-9A01-49565C89C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362D1-5463-45AD-BF6D-72E4E86EA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A9D417-7575-4855-998E-E3B6B1D3C4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CAD5E3-9B16-4FDD-A220-80CF0E385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AD893-E2BE-4CE6-AF40-A00C215122CB}" type="datetimeFigureOut">
              <a:rPr lang="en-US" smtClean="0"/>
              <a:t>9/13/2017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BD7154-A6F9-404F-8FA7-73102BDB0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59331C-B51B-4B24-AE77-8B4DF779E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977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5AEB482-F0B3-4BEB-A904-966BA046E7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48C97D-9935-4988-93C6-E5710816D5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365565-7DEA-4CF2-AC31-5A6B65E90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AD893-E2BE-4CE6-AF40-A00C215122CB}" type="datetimeFigureOut">
              <a:rPr lang="en-US" smtClean="0"/>
              <a:t>9/13/2017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916EAE-C9C5-44CA-AF55-25B05BB8E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79B590-949B-499D-AC5C-CE40C0916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507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10A627-6954-496C-9164-BF6265AFF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CFA3D-0CF5-4BC1-A2EE-9752BF0D42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E7B5BE-39F0-437E-9CCF-5030DC793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AD893-E2BE-4CE6-AF40-A00C215122CB}" type="datetimeFigureOut">
              <a:rPr lang="en-US" smtClean="0"/>
              <a:t>9/13/2017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A4026F-10D4-4A44-9F5D-14BB1CB7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FA6654-31F3-4FAB-9D09-965936EFE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852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864F4-0E66-40C6-AFBD-64BAECB10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483010-8D32-476A-9D0E-87655B2AE1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013358-29A7-4460-8123-EEF7368E5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AD893-E2BE-4CE6-AF40-A00C215122CB}" type="datetimeFigureOut">
              <a:rPr lang="en-US" smtClean="0"/>
              <a:t>9/13/2017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057601-E442-41B7-B487-3907EB372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B8F9BC-E861-4401-916B-398F4E14B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438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BF097-651D-488F-ACBB-FBCA18CD0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5F2A81-A159-4687-BF85-27E30AE888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ABB941-818A-4DA7-B94E-F730D147C1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4835A0-975C-46CD-89C4-11F97E8E7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AD893-E2BE-4CE6-AF40-A00C215122CB}" type="datetimeFigureOut">
              <a:rPr lang="en-US" smtClean="0"/>
              <a:t>9/13/2017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813DB3-CDDC-4B7B-978D-A69872ABA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CEBFA1-0A48-4F88-A17D-5351AB0E6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70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404880-A483-434B-BAE5-D76A70415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D4920F-F2FB-4153-9618-1F57F5910C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8A57CC-77A2-45B5-B2B1-AF39C1C8F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ABDBDE-D3CC-4E95-9D7D-0616C63DBD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3488C84-4161-4143-9F9B-EF5F00FCFE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12BC6B-80CE-44F4-81E2-55BF3A8E6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AD893-E2BE-4CE6-AF40-A00C215122CB}" type="datetimeFigureOut">
              <a:rPr lang="en-US" smtClean="0"/>
              <a:t>9/13/2017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F8151C-68B3-41B6-B035-A636511B5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5BCC1D-767E-445B-89C4-0135869B5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3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13E1A-FAD8-4055-AAAC-E9106FE3D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C12202-0160-463E-B694-BF1EF759E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AD893-E2BE-4CE6-AF40-A00C215122CB}" type="datetimeFigureOut">
              <a:rPr lang="en-US" smtClean="0"/>
              <a:t>9/13/2017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844399-8C53-4A62-AFD8-5D292B656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AD7092-419A-4680-9EBA-4BBB515EA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717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D5737A-5BD4-4980-904B-4B48173F7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AD893-E2BE-4CE6-AF40-A00C215122CB}" type="datetimeFigureOut">
              <a:rPr lang="en-US" smtClean="0"/>
              <a:t>9/13/2017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1ECBDA-DDB5-4464-A973-CC96B4730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C81349-1EC2-44CD-B33F-57CF4C511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982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6F382-5316-4EA9-94BC-D33D23E0C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9CCED1-03DA-45B8-9719-4A1A171FAE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9A331F-7E35-4808-97B7-43A8141DDF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26DC35-897B-4AF5-A42B-41F68ECBD1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AD893-E2BE-4CE6-AF40-A00C215122CB}" type="datetimeFigureOut">
              <a:rPr lang="en-US" smtClean="0"/>
              <a:t>9/13/2017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023624-0EB3-4B8B-90EF-52DDCDF1B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B26946-2193-498F-B8F0-9A1732FF3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355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66F85-FE8E-4589-BDFF-80DD317A1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F86DF3-910F-4437-909C-46FB5E5FE2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1A25AE-C556-4858-94D4-8250C9538B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270945-3F53-4357-81DB-847AC9712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AD893-E2BE-4CE6-AF40-A00C215122CB}" type="datetimeFigureOut">
              <a:rPr lang="en-US" smtClean="0"/>
              <a:t>9/13/2017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C078CC-64C6-4F4C-BD56-D6DD175FB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03CF72-A2F0-4BA8-89B6-36CD0F791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276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C662A5-3603-4F02-AE0E-D2D73C3F8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68AB45-6E87-4783-85EE-67C4E2EA60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A74AE4-42C2-4BEB-9185-DCB307570A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AD893-E2BE-4CE6-AF40-A00C215122CB}" type="datetimeFigureOut">
              <a:rPr lang="en-US" smtClean="0"/>
              <a:t>9/13/2017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4169F-D04F-4984-A044-14089B2EE8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F70332-4CC7-4E65-B744-D33A96F8BE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151B6-7CC1-4498-AA65-400048944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544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95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DER Control with OpenADR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78318" y="1237009"/>
            <a:ext cx="10515600" cy="4351338"/>
          </a:xfrm>
        </p:spPr>
        <p:txBody>
          <a:bodyPr/>
          <a:lstStyle/>
          <a:p>
            <a:r>
              <a:rPr lang="en-US" dirty="0"/>
              <a:t>OpenADR can help managing resources using classical DR messaging and enhanced DER and Transactive Energy (TE) signaling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63"/>
          <a:stretch/>
        </p:blipFill>
        <p:spPr>
          <a:xfrm>
            <a:off x="2536876" y="3308712"/>
            <a:ext cx="1735670" cy="113165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66702" y="4408558"/>
            <a:ext cx="18837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ISO/Utility/Operator</a:t>
            </a:r>
          </a:p>
        </p:txBody>
      </p:sp>
      <p:sp>
        <p:nvSpPr>
          <p:cNvPr id="10" name="TextBox 9"/>
          <p:cNvSpPr txBox="1"/>
          <p:nvPr/>
        </p:nvSpPr>
        <p:spPr>
          <a:xfrm rot="16200000">
            <a:off x="4020027" y="3933826"/>
            <a:ext cx="833883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DERMS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66513" y="3274209"/>
            <a:ext cx="74090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OpenADR</a:t>
            </a:r>
          </a:p>
          <a:p>
            <a:pPr algn="ctr"/>
            <a:r>
              <a:rPr lang="en-US" sz="1100" dirty="0"/>
              <a:t>VTN</a:t>
            </a:r>
          </a:p>
        </p:txBody>
      </p:sp>
      <p:cxnSp>
        <p:nvCxnSpPr>
          <p:cNvPr id="12" name="Straight Arrow Connector 11"/>
          <p:cNvCxnSpPr>
            <a:cxnSpLocks/>
          </p:cNvCxnSpPr>
          <p:nvPr/>
        </p:nvCxnSpPr>
        <p:spPr>
          <a:xfrm flipH="1" flipV="1">
            <a:off x="4733925" y="4039217"/>
            <a:ext cx="2367642" cy="2930"/>
          </a:xfrm>
          <a:prstGeom prst="straightConnector1">
            <a:avLst/>
          </a:prstGeom>
          <a:ln w="28575">
            <a:solidFill>
              <a:srgbClr val="92D050"/>
            </a:solidFill>
            <a:headEnd type="arrow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600515" y="4089129"/>
            <a:ext cx="7409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OpenADR</a:t>
            </a:r>
          </a:p>
        </p:txBody>
      </p:sp>
      <p:sp>
        <p:nvSpPr>
          <p:cNvPr id="14" name="TextBox 13"/>
          <p:cNvSpPr txBox="1"/>
          <p:nvPr/>
        </p:nvSpPr>
        <p:spPr>
          <a:xfrm rot="16200000">
            <a:off x="6696226" y="3885330"/>
            <a:ext cx="1400174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DER Controller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9093" y="1999492"/>
            <a:ext cx="756582" cy="105727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1002" y="2743189"/>
            <a:ext cx="840120" cy="106203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89407" y="3980576"/>
            <a:ext cx="863311" cy="119451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41649" y="4985035"/>
            <a:ext cx="871471" cy="1185863"/>
          </a:xfrm>
          <a:prstGeom prst="rect">
            <a:avLst/>
          </a:prstGeom>
        </p:spPr>
      </p:pic>
      <p:cxnSp>
        <p:nvCxnSpPr>
          <p:cNvPr id="21" name="Straight Arrow Connector 20"/>
          <p:cNvCxnSpPr>
            <a:cxnSpLocks/>
          </p:cNvCxnSpPr>
          <p:nvPr/>
        </p:nvCxnSpPr>
        <p:spPr>
          <a:xfrm flipH="1">
            <a:off x="7735793" y="3014976"/>
            <a:ext cx="563300" cy="501684"/>
          </a:xfrm>
          <a:prstGeom prst="straightConnector1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arrow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cxnSpLocks/>
          </p:cNvCxnSpPr>
          <p:nvPr/>
        </p:nvCxnSpPr>
        <p:spPr>
          <a:xfrm flipH="1">
            <a:off x="7735793" y="3516660"/>
            <a:ext cx="1246282" cy="357880"/>
          </a:xfrm>
          <a:prstGeom prst="straightConnector1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arrow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cxnSpLocks/>
          </p:cNvCxnSpPr>
          <p:nvPr/>
        </p:nvCxnSpPr>
        <p:spPr>
          <a:xfrm flipH="1" flipV="1">
            <a:off x="7746065" y="4232420"/>
            <a:ext cx="1236011" cy="345414"/>
          </a:xfrm>
          <a:prstGeom prst="straightConnector1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arrow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cxnSpLocks/>
          </p:cNvCxnSpPr>
          <p:nvPr/>
        </p:nvCxnSpPr>
        <p:spPr>
          <a:xfrm flipH="1" flipV="1">
            <a:off x="7746066" y="4602766"/>
            <a:ext cx="495583" cy="382268"/>
          </a:xfrm>
          <a:prstGeom prst="straightConnector1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arrow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031595" y="4730691"/>
            <a:ext cx="74090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OpenADR</a:t>
            </a:r>
          </a:p>
          <a:p>
            <a:pPr algn="ctr"/>
            <a:r>
              <a:rPr lang="en-US" sz="1100" dirty="0"/>
              <a:t>VEN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992362" y="2420548"/>
            <a:ext cx="1841081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u="sng" dirty="0"/>
              <a:t>Messages:</a:t>
            </a:r>
          </a:p>
          <a:p>
            <a:r>
              <a:rPr lang="en-US" sz="1200" dirty="0"/>
              <a:t>- Day, hour, minute ahead</a:t>
            </a:r>
          </a:p>
          <a:p>
            <a:r>
              <a:rPr lang="en-US" sz="1200" dirty="0"/>
              <a:t>- Real time</a:t>
            </a:r>
          </a:p>
          <a:p>
            <a:r>
              <a:rPr lang="en-US" sz="1200" dirty="0"/>
              <a:t>- Negotiation messages </a:t>
            </a:r>
          </a:p>
          <a:p>
            <a:r>
              <a:rPr lang="en-US" sz="1200" dirty="0"/>
              <a:t>- Price events</a:t>
            </a:r>
          </a:p>
          <a:p>
            <a:r>
              <a:rPr lang="en-US" sz="1200" dirty="0"/>
              <a:t>- Power increase/decrease</a:t>
            </a:r>
          </a:p>
          <a:p>
            <a:r>
              <a:rPr lang="en-US" sz="1200" dirty="0"/>
              <a:t>- Reporting</a:t>
            </a:r>
          </a:p>
          <a:p>
            <a:r>
              <a:rPr lang="en-US" sz="1200" dirty="0"/>
              <a:t>- Others</a:t>
            </a:r>
          </a:p>
          <a:p>
            <a:pPr marL="285750" indent="-285750">
              <a:buFontTx/>
              <a:buChar char="-"/>
            </a:pPr>
            <a:endParaRPr lang="en-US" sz="1400" dirty="0"/>
          </a:p>
        </p:txBody>
      </p:sp>
      <p:cxnSp>
        <p:nvCxnSpPr>
          <p:cNvPr id="55" name="Straight Arrow Connector 54"/>
          <p:cNvCxnSpPr>
            <a:cxnSpLocks/>
          </p:cNvCxnSpPr>
          <p:nvPr/>
        </p:nvCxnSpPr>
        <p:spPr>
          <a:xfrm flipH="1" flipV="1">
            <a:off x="4450453" y="5303442"/>
            <a:ext cx="3566991" cy="20323"/>
          </a:xfrm>
          <a:prstGeom prst="straightConnector1">
            <a:avLst/>
          </a:prstGeom>
          <a:ln w="28575">
            <a:solidFill>
              <a:srgbClr val="92D050"/>
            </a:solidFill>
            <a:headEnd type="arrow" w="med" len="med"/>
            <a:tailEnd type="non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cxnSpLocks/>
          </p:cNvCxnSpPr>
          <p:nvPr/>
        </p:nvCxnSpPr>
        <p:spPr>
          <a:xfrm flipV="1">
            <a:off x="4436967" y="4609149"/>
            <a:ext cx="13486" cy="694293"/>
          </a:xfrm>
          <a:prstGeom prst="straightConnector1">
            <a:avLst/>
          </a:prstGeom>
          <a:ln w="28575">
            <a:solidFill>
              <a:srgbClr val="92D050"/>
            </a:solidFill>
            <a:headEnd type="none" w="med" len="med"/>
            <a:tailEnd type="non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4881382" y="5020596"/>
            <a:ext cx="17908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OpenADR direct to resource</a:t>
            </a:r>
          </a:p>
        </p:txBody>
      </p:sp>
      <p:cxnSp>
        <p:nvCxnSpPr>
          <p:cNvPr id="62" name="Straight Arrow Connector 61"/>
          <p:cNvCxnSpPr>
            <a:cxnSpLocks/>
          </p:cNvCxnSpPr>
          <p:nvPr/>
        </p:nvCxnSpPr>
        <p:spPr>
          <a:xfrm flipH="1">
            <a:off x="2266702" y="5945834"/>
            <a:ext cx="869775" cy="0"/>
          </a:xfrm>
          <a:prstGeom prst="straightConnector1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arrow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3175609" y="5791947"/>
            <a:ext cx="42800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Resource control with OpenADR, IEEE 2030.5, OCPP, etc.</a:t>
            </a:r>
          </a:p>
        </p:txBody>
      </p:sp>
    </p:spTree>
    <p:extLst>
      <p:ext uri="{BB962C8B-B14F-4D97-AF65-F5344CB8AC3E}">
        <p14:creationId xmlns:p14="http://schemas.microsoft.com/office/powerpoint/2010/main" val="385987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31" grpId="0"/>
      <p:bldP spid="32" grpId="0"/>
      <p:bldP spid="6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E4FF6-E15D-47A0-B484-4673ED57A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3461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OpenADR 2.0b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/>
          </a:p>
        </p:txBody>
      </p:sp>
      <p:sp>
        <p:nvSpPr>
          <p:cNvPr id="8" name="Octagon 7"/>
          <p:cNvSpPr/>
          <p:nvPr/>
        </p:nvSpPr>
        <p:spPr>
          <a:xfrm>
            <a:off x="6236677" y="2783396"/>
            <a:ext cx="2431701" cy="2431701"/>
          </a:xfrm>
          <a:prstGeom prst="octagon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97905" y="3026966"/>
            <a:ext cx="1480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EV Driver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30522" y="1617814"/>
            <a:ext cx="1487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EV Battery System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642417" y="2765838"/>
            <a:ext cx="1487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EVSE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47473" y="1588216"/>
            <a:ext cx="1487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DCPC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90999" y="5436494"/>
            <a:ext cx="14871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Utility Customer of Record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50206" y="4457256"/>
            <a:ext cx="1492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Power Flow Entity</a:t>
            </a:r>
          </a:p>
        </p:txBody>
      </p:sp>
      <p:sp>
        <p:nvSpPr>
          <p:cNvPr id="15" name="Oval 14"/>
          <p:cNvSpPr/>
          <p:nvPr/>
        </p:nvSpPr>
        <p:spPr>
          <a:xfrm>
            <a:off x="4791547" y="2464757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930523" y="1339198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547474" y="1339198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8556654" y="2423625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891000" y="5178011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755879" y="4033284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590847" y="5463858"/>
            <a:ext cx="14871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Building Management System</a:t>
            </a:r>
          </a:p>
        </p:txBody>
      </p:sp>
      <p:sp>
        <p:nvSpPr>
          <p:cNvPr id="22" name="Oval 21"/>
          <p:cNvSpPr/>
          <p:nvPr/>
        </p:nvSpPr>
        <p:spPr>
          <a:xfrm>
            <a:off x="7590846" y="5159589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8664186" y="4592196"/>
            <a:ext cx="1480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Energy Meter</a:t>
            </a:r>
          </a:p>
        </p:txBody>
      </p:sp>
      <p:sp>
        <p:nvSpPr>
          <p:cNvPr id="24" name="Oval 23"/>
          <p:cNvSpPr/>
          <p:nvPr/>
        </p:nvSpPr>
        <p:spPr>
          <a:xfrm>
            <a:off x="8667694" y="4025800"/>
            <a:ext cx="1487156" cy="14871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614192B3-AC7D-4E15-A05A-A69A7D3A572F}"/>
              </a:ext>
            </a:extLst>
          </p:cNvPr>
          <p:cNvCxnSpPr>
            <a:cxnSpLocks/>
            <a:stCxn id="8" idx="0"/>
          </p:cNvCxnSpPr>
          <p:nvPr/>
        </p:nvCxnSpPr>
        <p:spPr>
          <a:xfrm flipH="1">
            <a:off x="6236678" y="3495617"/>
            <a:ext cx="2431700" cy="1024817"/>
          </a:xfrm>
          <a:prstGeom prst="straightConnector1">
            <a:avLst/>
          </a:prstGeom>
          <a:ln w="28575">
            <a:solidFill>
              <a:srgbClr val="92D050"/>
            </a:solidFill>
            <a:headEnd type="arrow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16DB291-F22E-4BF1-8481-7EDF89AC7471}"/>
              </a:ext>
            </a:extLst>
          </p:cNvPr>
          <p:cNvCxnSpPr>
            <a:cxnSpLocks/>
            <a:stCxn id="8" idx="2"/>
            <a:endCxn id="8" idx="4"/>
          </p:cNvCxnSpPr>
          <p:nvPr/>
        </p:nvCxnSpPr>
        <p:spPr>
          <a:xfrm flipH="1" flipV="1">
            <a:off x="6236677" y="4502876"/>
            <a:ext cx="1719480" cy="712221"/>
          </a:xfrm>
          <a:prstGeom prst="straightConnector1">
            <a:avLst/>
          </a:prstGeom>
          <a:ln w="28575">
            <a:solidFill>
              <a:srgbClr val="92D050"/>
            </a:solidFill>
            <a:headEnd type="arrow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0607B65-D8FD-4AD5-8B76-A3DECB61C0B7}"/>
              </a:ext>
            </a:extLst>
          </p:cNvPr>
          <p:cNvCxnSpPr>
            <a:cxnSpLocks/>
          </p:cNvCxnSpPr>
          <p:nvPr/>
        </p:nvCxnSpPr>
        <p:spPr>
          <a:xfrm flipH="1" flipV="1">
            <a:off x="6278702" y="4592197"/>
            <a:ext cx="682816" cy="622900"/>
          </a:xfrm>
          <a:prstGeom prst="straightConnector1">
            <a:avLst/>
          </a:prstGeom>
          <a:ln w="28575">
            <a:solidFill>
              <a:srgbClr val="92D050"/>
            </a:solidFill>
            <a:prstDash val="dash"/>
            <a:headEnd type="arrow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A0CDC398-224F-41C6-A40E-2EE963D9D774}"/>
              </a:ext>
            </a:extLst>
          </p:cNvPr>
          <p:cNvCxnSpPr>
            <a:cxnSpLocks/>
          </p:cNvCxnSpPr>
          <p:nvPr/>
        </p:nvCxnSpPr>
        <p:spPr>
          <a:xfrm flipH="1" flipV="1">
            <a:off x="707365" y="6594600"/>
            <a:ext cx="1750889" cy="1"/>
          </a:xfrm>
          <a:prstGeom prst="straightConnector1">
            <a:avLst/>
          </a:prstGeom>
          <a:ln w="28575">
            <a:solidFill>
              <a:srgbClr val="92D050"/>
            </a:solidFill>
            <a:headEnd type="arrow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AB6D3D95-CAD9-4F7C-850B-2C8870BFF050}"/>
              </a:ext>
            </a:extLst>
          </p:cNvPr>
          <p:cNvSpPr txBox="1"/>
          <p:nvPr/>
        </p:nvSpPr>
        <p:spPr>
          <a:xfrm>
            <a:off x="985530" y="6338968"/>
            <a:ext cx="11945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OpenADR link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C9C2BAB-C590-486D-8290-386FF01E1766}"/>
              </a:ext>
            </a:extLst>
          </p:cNvPr>
          <p:cNvSpPr txBox="1"/>
          <p:nvPr/>
        </p:nvSpPr>
        <p:spPr>
          <a:xfrm>
            <a:off x="3381491" y="6323391"/>
            <a:ext cx="1271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Proprietary or</a:t>
            </a:r>
          </a:p>
          <a:p>
            <a:r>
              <a:rPr lang="en-US" sz="1400" dirty="0"/>
              <a:t>other standard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4D4FCE8A-106E-42B5-B1D4-787CB4A25ED8}"/>
              </a:ext>
            </a:extLst>
          </p:cNvPr>
          <p:cNvCxnSpPr>
            <a:cxnSpLocks/>
            <a:endCxn id="8" idx="2"/>
          </p:cNvCxnSpPr>
          <p:nvPr/>
        </p:nvCxnSpPr>
        <p:spPr>
          <a:xfrm>
            <a:off x="6278703" y="3530091"/>
            <a:ext cx="1677454" cy="1685006"/>
          </a:xfrm>
          <a:prstGeom prst="straightConnector1">
            <a:avLst/>
          </a:prstGeom>
          <a:ln w="28575">
            <a:solidFill>
              <a:srgbClr val="FFC000"/>
            </a:solidFill>
            <a:headEnd type="arrow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6B0FA5B-F307-40BD-A2B8-5631750F5E5E}"/>
              </a:ext>
            </a:extLst>
          </p:cNvPr>
          <p:cNvCxnSpPr>
            <a:cxnSpLocks/>
            <a:stCxn id="8" idx="5"/>
            <a:endCxn id="8" idx="0"/>
          </p:cNvCxnSpPr>
          <p:nvPr/>
        </p:nvCxnSpPr>
        <p:spPr>
          <a:xfrm>
            <a:off x="6236677" y="3495617"/>
            <a:ext cx="2431701" cy="0"/>
          </a:xfrm>
          <a:prstGeom prst="straightConnector1">
            <a:avLst/>
          </a:prstGeom>
          <a:ln w="28575">
            <a:solidFill>
              <a:srgbClr val="FFC000"/>
            </a:solidFill>
            <a:headEnd type="arrow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7ADCCE4A-84F9-4E8F-92C2-68F570886332}"/>
              </a:ext>
            </a:extLst>
          </p:cNvPr>
          <p:cNvCxnSpPr>
            <a:cxnSpLocks/>
            <a:stCxn id="8" idx="1"/>
            <a:endCxn id="8" idx="3"/>
          </p:cNvCxnSpPr>
          <p:nvPr/>
        </p:nvCxnSpPr>
        <p:spPr>
          <a:xfrm flipH="1">
            <a:off x="6948898" y="4502876"/>
            <a:ext cx="1719480" cy="712221"/>
          </a:xfrm>
          <a:prstGeom prst="straightConnector1">
            <a:avLst/>
          </a:prstGeom>
          <a:ln w="28575">
            <a:solidFill>
              <a:srgbClr val="FFC000"/>
            </a:solidFill>
            <a:headEnd type="arrow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8" name="Picture 47">
            <a:extLst>
              <a:ext uri="{FF2B5EF4-FFF2-40B4-BE49-F238E27FC236}">
                <a16:creationId xmlns:a16="http://schemas.microsoft.com/office/drawing/2014/main" id="{6B64AB91-9E0A-4BCF-9E05-D0841CA926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576" y="1335734"/>
            <a:ext cx="1129023" cy="1129023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E7970586-5FEB-433B-9B98-956D17F46C65}"/>
              </a:ext>
            </a:extLst>
          </p:cNvPr>
          <p:cNvSpPr txBox="1"/>
          <p:nvPr/>
        </p:nvSpPr>
        <p:spPr>
          <a:xfrm>
            <a:off x="1329374" y="1713444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PFL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2278B291-BEF1-464C-8386-C09945F1E5B9}"/>
              </a:ext>
            </a:extLst>
          </p:cNvPr>
          <p:cNvCxnSpPr>
            <a:cxnSpLocks/>
          </p:cNvCxnSpPr>
          <p:nvPr/>
        </p:nvCxnSpPr>
        <p:spPr>
          <a:xfrm>
            <a:off x="6948898" y="2826354"/>
            <a:ext cx="1715288" cy="703737"/>
          </a:xfrm>
          <a:prstGeom prst="straightConnector1">
            <a:avLst/>
          </a:prstGeom>
          <a:ln w="28575">
            <a:solidFill>
              <a:srgbClr val="FFC000"/>
            </a:solidFill>
            <a:headEnd type="arrow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3" name="Picture 52">
            <a:extLst>
              <a:ext uri="{FF2B5EF4-FFF2-40B4-BE49-F238E27FC236}">
                <a16:creationId xmlns:a16="http://schemas.microsoft.com/office/drawing/2014/main" id="{F50F5C7E-E25A-4037-9164-1BC09ECC9C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686" y="3166877"/>
            <a:ext cx="1128222" cy="1128222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2705D426-E67C-4FEE-8EFB-2EE7F72CC17B}"/>
              </a:ext>
            </a:extLst>
          </p:cNvPr>
          <p:cNvSpPr txBox="1"/>
          <p:nvPr/>
        </p:nvSpPr>
        <p:spPr>
          <a:xfrm>
            <a:off x="3458559" y="3848618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BMS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1EDF5DC1-EC26-4583-8F98-38E916B3B94C}"/>
              </a:ext>
            </a:extLst>
          </p:cNvPr>
          <p:cNvCxnSpPr>
            <a:cxnSpLocks/>
          </p:cNvCxnSpPr>
          <p:nvPr/>
        </p:nvCxnSpPr>
        <p:spPr>
          <a:xfrm>
            <a:off x="7886458" y="2765837"/>
            <a:ext cx="777728" cy="756976"/>
          </a:xfrm>
          <a:prstGeom prst="straightConnector1">
            <a:avLst/>
          </a:prstGeom>
          <a:ln w="28575">
            <a:solidFill>
              <a:srgbClr val="FFC000"/>
            </a:solidFill>
            <a:headEnd type="arrow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8" name="Picture 57">
            <a:extLst>
              <a:ext uri="{FF2B5EF4-FFF2-40B4-BE49-F238E27FC236}">
                <a16:creationId xmlns:a16="http://schemas.microsoft.com/office/drawing/2014/main" id="{E9E495CD-331D-4E09-AD3B-6D1392878C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710" y="3126449"/>
            <a:ext cx="1214889" cy="1214889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B4540A6A-6E0A-4FA6-B1CF-4949B5F86E3E}"/>
              </a:ext>
            </a:extLst>
          </p:cNvPr>
          <p:cNvSpPr txBox="1"/>
          <p:nvPr/>
        </p:nvSpPr>
        <p:spPr>
          <a:xfrm>
            <a:off x="2283789" y="3908246"/>
            <a:ext cx="644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EVSE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B644D53C-5869-44F5-81FE-94D5285BC9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445" y="3462657"/>
            <a:ext cx="711705" cy="605706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FE3FB58D-423D-48B8-A3C6-B88D2ECD4FC1}"/>
              </a:ext>
            </a:extLst>
          </p:cNvPr>
          <p:cNvSpPr txBox="1"/>
          <p:nvPr/>
        </p:nvSpPr>
        <p:spPr>
          <a:xfrm>
            <a:off x="1149232" y="3913567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UCR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4B105536-39A3-4351-A28C-12E97A637AFC}"/>
              </a:ext>
            </a:extLst>
          </p:cNvPr>
          <p:cNvCxnSpPr>
            <a:cxnSpLocks/>
            <a:endCxn id="60" idx="0"/>
          </p:cNvCxnSpPr>
          <p:nvPr/>
        </p:nvCxnSpPr>
        <p:spPr>
          <a:xfrm flipH="1">
            <a:off x="933298" y="2211053"/>
            <a:ext cx="1203856" cy="1251604"/>
          </a:xfrm>
          <a:prstGeom prst="straightConnector1">
            <a:avLst/>
          </a:prstGeom>
          <a:ln w="28575">
            <a:solidFill>
              <a:srgbClr val="92D050"/>
            </a:solidFill>
            <a:prstDash val="dash"/>
            <a:headEnd type="arrow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01002BB7-28B7-44BF-BE07-C8016BD315F6}"/>
              </a:ext>
            </a:extLst>
          </p:cNvPr>
          <p:cNvCxnSpPr>
            <a:cxnSpLocks/>
          </p:cNvCxnSpPr>
          <p:nvPr/>
        </p:nvCxnSpPr>
        <p:spPr>
          <a:xfrm flipV="1">
            <a:off x="2137155" y="2261002"/>
            <a:ext cx="0" cy="1119153"/>
          </a:xfrm>
          <a:prstGeom prst="straightConnector1">
            <a:avLst/>
          </a:prstGeom>
          <a:ln w="28575">
            <a:solidFill>
              <a:srgbClr val="92D050"/>
            </a:solidFill>
            <a:headEnd type="arrow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57A83463-019A-46C5-B74F-5D11A748C7DC}"/>
              </a:ext>
            </a:extLst>
          </p:cNvPr>
          <p:cNvCxnSpPr>
            <a:cxnSpLocks/>
          </p:cNvCxnSpPr>
          <p:nvPr/>
        </p:nvCxnSpPr>
        <p:spPr>
          <a:xfrm flipH="1" flipV="1">
            <a:off x="2180088" y="2261003"/>
            <a:ext cx="1052709" cy="1119150"/>
          </a:xfrm>
          <a:prstGeom prst="straightConnector1">
            <a:avLst/>
          </a:prstGeom>
          <a:ln w="28575">
            <a:solidFill>
              <a:srgbClr val="92D050"/>
            </a:solidFill>
            <a:headEnd type="arrow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2" name="Picture 71">
            <a:extLst>
              <a:ext uri="{FF2B5EF4-FFF2-40B4-BE49-F238E27FC236}">
                <a16:creationId xmlns:a16="http://schemas.microsoft.com/office/drawing/2014/main" id="{56D258F5-7AD2-44FE-8E43-D312C5C1AB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9042" y="4662384"/>
            <a:ext cx="969548" cy="720559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420DA5FC-077C-42A0-BA0A-DC684716EE41}"/>
              </a:ext>
            </a:extLst>
          </p:cNvPr>
          <p:cNvSpPr txBox="1"/>
          <p:nvPr/>
        </p:nvSpPr>
        <p:spPr>
          <a:xfrm>
            <a:off x="2524946" y="5113968"/>
            <a:ext cx="1733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EVBS/DCPC/EVD</a:t>
            </a: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A4109107-E81B-442F-8878-E0FD2935747F}"/>
              </a:ext>
            </a:extLst>
          </p:cNvPr>
          <p:cNvCxnSpPr>
            <a:cxnSpLocks/>
            <a:endCxn id="72" idx="0"/>
          </p:cNvCxnSpPr>
          <p:nvPr/>
        </p:nvCxnSpPr>
        <p:spPr>
          <a:xfrm>
            <a:off x="2133815" y="4099344"/>
            <a:ext cx="1" cy="563040"/>
          </a:xfrm>
          <a:prstGeom prst="straightConnector1">
            <a:avLst/>
          </a:prstGeom>
          <a:ln w="28575">
            <a:solidFill>
              <a:srgbClr val="FFC000"/>
            </a:solidFill>
            <a:headEnd type="arrow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67F0785F-F1CE-4C42-9E65-615A96798AD6}"/>
              </a:ext>
            </a:extLst>
          </p:cNvPr>
          <p:cNvCxnSpPr>
            <a:cxnSpLocks/>
          </p:cNvCxnSpPr>
          <p:nvPr/>
        </p:nvCxnSpPr>
        <p:spPr>
          <a:xfrm>
            <a:off x="1160843" y="3775036"/>
            <a:ext cx="610059" cy="8667"/>
          </a:xfrm>
          <a:prstGeom prst="straightConnector1">
            <a:avLst/>
          </a:prstGeom>
          <a:ln w="28575">
            <a:solidFill>
              <a:srgbClr val="FFC000"/>
            </a:solidFill>
            <a:headEnd type="arrow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625B6F9E-74D1-4292-BB38-EC1581BF7647}"/>
              </a:ext>
            </a:extLst>
          </p:cNvPr>
          <p:cNvCxnSpPr>
            <a:cxnSpLocks/>
          </p:cNvCxnSpPr>
          <p:nvPr/>
        </p:nvCxnSpPr>
        <p:spPr>
          <a:xfrm>
            <a:off x="1048545" y="4138845"/>
            <a:ext cx="673878" cy="720141"/>
          </a:xfrm>
          <a:prstGeom prst="straightConnector1">
            <a:avLst/>
          </a:prstGeom>
          <a:ln w="28575">
            <a:solidFill>
              <a:srgbClr val="FFC000"/>
            </a:solidFill>
            <a:headEnd type="arrow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81935FDB-A965-4659-A989-E5B4B4C936C6}"/>
              </a:ext>
            </a:extLst>
          </p:cNvPr>
          <p:cNvCxnSpPr>
            <a:cxnSpLocks/>
          </p:cNvCxnSpPr>
          <p:nvPr/>
        </p:nvCxnSpPr>
        <p:spPr>
          <a:xfrm flipH="1" flipV="1">
            <a:off x="3210595" y="6563780"/>
            <a:ext cx="1629836" cy="21221"/>
          </a:xfrm>
          <a:prstGeom prst="straightConnector1">
            <a:avLst/>
          </a:prstGeom>
          <a:ln w="28575">
            <a:solidFill>
              <a:srgbClr val="FFC000"/>
            </a:solidFill>
            <a:headEnd type="arrow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23B9BE08-B590-4DE0-8342-B355A01BFE3E}"/>
              </a:ext>
            </a:extLst>
          </p:cNvPr>
          <p:cNvCxnSpPr>
            <a:cxnSpLocks/>
          </p:cNvCxnSpPr>
          <p:nvPr/>
        </p:nvCxnSpPr>
        <p:spPr>
          <a:xfrm flipH="1">
            <a:off x="2458254" y="4120188"/>
            <a:ext cx="749360" cy="624340"/>
          </a:xfrm>
          <a:prstGeom prst="straightConnector1">
            <a:avLst/>
          </a:prstGeom>
          <a:ln w="28575">
            <a:solidFill>
              <a:srgbClr val="FFC000"/>
            </a:solidFill>
            <a:headEnd type="arrow"/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457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4637</TotalTime>
  <Words>115</Words>
  <Application>Microsoft Office PowerPoint</Application>
  <PresentationFormat>Widescreen</PresentationFormat>
  <Paragraphs>37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DER Control with OpenADR</vt:lpstr>
      <vt:lpstr>OpenADR 2.0b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Deliverable 1 Standards Mapping Process</dc:title>
  <dc:creator>George Bellino</dc:creator>
  <cp:lastModifiedBy>Rolf Bienert</cp:lastModifiedBy>
  <cp:revision>53</cp:revision>
  <dcterms:created xsi:type="dcterms:W3CDTF">2017-09-02T18:30:52Z</dcterms:created>
  <dcterms:modified xsi:type="dcterms:W3CDTF">2017-09-13T17:33:58Z</dcterms:modified>
</cp:coreProperties>
</file>