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8" r:id="rId3"/>
    <p:sldId id="27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4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813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64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15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9652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DRAFT </a:t>
            </a:r>
            <a:fld id="{7D0E5E49-6F3C-4FA0-A20B-7F8830DE260B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3974" y="6356350"/>
            <a:ext cx="58380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CPUC VGI Communications Protocol Work Group:  Use-case Requirements sub-team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42550" y="6356350"/>
            <a:ext cx="2511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46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01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604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502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9652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DRAFT </a:t>
            </a:r>
            <a:fld id="{7D0E5E49-6F3C-4FA0-A20B-7F8830DE260B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3974" y="6356350"/>
            <a:ext cx="58380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CPUC VGI Communications Protocol Work Group:  Use-case Requirements sub-team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42550" y="6356350"/>
            <a:ext cx="2511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44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9652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DRAFT </a:t>
            </a:r>
            <a:fld id="{7D0E5E49-6F3C-4FA0-A20B-7F8830DE260B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3974" y="6356350"/>
            <a:ext cx="58380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CPUC VGI Communications Protocol Work Group:  Use-case Requirements sub-team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42550" y="6356350"/>
            <a:ext cx="2511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1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36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E5E49-6F3C-4FA0-A20B-7F8830DE260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2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9652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DRAFT </a:t>
            </a:r>
            <a:fld id="{7D0E5E49-6F3C-4FA0-A20B-7F8830DE260B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3974" y="6356350"/>
            <a:ext cx="58380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CPUC VGI Communications Protocol Work Group:  Use-case Requirements sub-team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42550" y="6356350"/>
            <a:ext cx="2511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4C591-882A-4F03-8086-780DD54BA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91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ermataenergy.com/our-company" TargetMode="External"/><Relationship Id="rId3" Type="http://schemas.openxmlformats.org/officeDocument/2006/relationships/hyperlink" Target="http://insideevs.com/nissan-powers-up-uk-based-european-rd-hub-with-v2g-technology/" TargetMode="External"/><Relationship Id="rId7" Type="http://schemas.openxmlformats.org/officeDocument/2006/relationships/hyperlink" Target="http://social-innovation.hitachi/in/case_studies/smartgrid_hawaii/index.html" TargetMode="External"/><Relationship Id="rId12" Type="http://schemas.openxmlformats.org/officeDocument/2006/relationships/hyperlink" Target="http://telematicswire.net/powerstream-introduces-high-speed-ev-charging-unit-along-with-vehicle-to-grid-power-supply-technology/" TargetMode="External"/><Relationship Id="rId2" Type="http://schemas.openxmlformats.org/officeDocument/2006/relationships/hyperlink" Target="http://nuvve.com/portfolio/nissan-enel-and-nuvve-operate-worlds-first-fully-commercial-vehicle-to-grid-hub-in-denmark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rincetonpower.com/pdf-new/LAAFB_Case_StudyC.pdf" TargetMode="External"/><Relationship Id="rId11" Type="http://schemas.openxmlformats.org/officeDocument/2006/relationships/hyperlink" Target="https://www.powerstream.ca/" TargetMode="External"/><Relationship Id="rId5" Type="http://schemas.openxmlformats.org/officeDocument/2006/relationships/hyperlink" Target="https://vehicle-grid.lbl.gov/project/los-angeles-air-force-base-vehicle-grid" TargetMode="External"/><Relationship Id="rId10" Type="http://schemas.openxmlformats.org/officeDocument/2006/relationships/hyperlink" Target="http://www.andromedapower.com/orca-inceptive/" TargetMode="External"/><Relationship Id="rId4" Type="http://schemas.openxmlformats.org/officeDocument/2006/relationships/hyperlink" Target="https://www.enel.com/content/dam/enel-com/pressrelease/porting_pressrelease/1665869-1_PDF-1.pdf" TargetMode="External"/><Relationship Id="rId9" Type="http://schemas.openxmlformats.org/officeDocument/2006/relationships/hyperlink" Target="http://insideevs.com/honda-smart-home-californi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938"/>
            <a:ext cx="10515600" cy="1325563"/>
          </a:xfrm>
        </p:spPr>
        <p:txBody>
          <a:bodyPr/>
          <a:lstStyle/>
          <a:p>
            <a:r>
              <a:rPr lang="en-US" dirty="0" smtClean="0"/>
              <a:t>Protocol Mapping IEEE 2030.1.1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242391"/>
            <a:ext cx="11029335" cy="53845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BACKGROUND:</a:t>
            </a:r>
          </a:p>
          <a:p>
            <a:r>
              <a:rPr lang="en-US" dirty="0" smtClean="0"/>
              <a:t>Developed as </a:t>
            </a:r>
            <a:r>
              <a:rPr lang="en-US" dirty="0" err="1" smtClean="0"/>
              <a:t>CHAdeMO</a:t>
            </a:r>
            <a:r>
              <a:rPr lang="en-US" dirty="0" smtClean="0"/>
              <a:t> specification in 2005-2009 for DC Fast charging</a:t>
            </a:r>
          </a:p>
          <a:p>
            <a:r>
              <a:rPr lang="en-US" dirty="0" smtClean="0"/>
              <a:t>Uses an extension of vehicle CAN communications</a:t>
            </a:r>
          </a:p>
          <a:p>
            <a:r>
              <a:rPr lang="en-US" dirty="0" smtClean="0"/>
              <a:t>Expanded following 2011 Great Japan Earthquake for VGI especially V2G</a:t>
            </a:r>
          </a:p>
          <a:p>
            <a:r>
              <a:rPr lang="en-US" dirty="0" smtClean="0"/>
              <a:t>Rolled into international standards in 2014 and IEEE 2030.1.1 in 2015</a:t>
            </a:r>
          </a:p>
          <a:p>
            <a:r>
              <a:rPr lang="en-US" dirty="0" err="1" smtClean="0"/>
              <a:t>CHAdeMO</a:t>
            </a:r>
            <a:r>
              <a:rPr lang="en-US" dirty="0" smtClean="0"/>
              <a:t> specification actively updated with periodic updates to standards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IMPLEMENTATION:</a:t>
            </a:r>
            <a:endParaRPr lang="en-US" b="1" dirty="0"/>
          </a:p>
          <a:p>
            <a:r>
              <a:rPr lang="en-US" dirty="0" smtClean="0"/>
              <a:t>Used in 50 countries on 5 continents with </a:t>
            </a:r>
            <a:r>
              <a:rPr lang="en-US" dirty="0"/>
              <a:t>&gt;</a:t>
            </a:r>
            <a:r>
              <a:rPr lang="en-US" dirty="0" smtClean="0"/>
              <a:t>13,000 installed</a:t>
            </a:r>
          </a:p>
          <a:p>
            <a:r>
              <a:rPr lang="en-US" dirty="0" smtClean="0"/>
              <a:t>50 companies, 5 certification bodies, &gt;220 different products certified</a:t>
            </a:r>
          </a:p>
          <a:p>
            <a:r>
              <a:rPr lang="en-US" dirty="0" smtClean="0"/>
              <a:t>Bi-directional commercial activity in other countries; demonstrations in USA (more details on supporting slide).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1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39" y="14149"/>
            <a:ext cx="11651757" cy="960032"/>
          </a:xfrm>
        </p:spPr>
        <p:txBody>
          <a:bodyPr/>
          <a:lstStyle/>
          <a:p>
            <a:r>
              <a:rPr lang="en-US" dirty="0" smtClean="0"/>
              <a:t>Likely End-to-End Architecture – [IEEE 2030.1.1]</a:t>
            </a:r>
            <a:endParaRPr lang="en-US" dirty="0"/>
          </a:p>
        </p:txBody>
      </p:sp>
      <p:sp>
        <p:nvSpPr>
          <p:cNvPr id="3" name="Octagon 2"/>
          <p:cNvSpPr/>
          <p:nvPr/>
        </p:nvSpPr>
        <p:spPr>
          <a:xfrm>
            <a:off x="6682152" y="2783396"/>
            <a:ext cx="2431701" cy="2431701"/>
          </a:xfrm>
          <a:prstGeom prst="octagon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243380" y="3026966"/>
            <a:ext cx="1480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EV Driver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375997" y="1617814"/>
            <a:ext cx="1487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EV Battery System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087892" y="2765838"/>
            <a:ext cx="148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EVSE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992948" y="1622909"/>
            <a:ext cx="1487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DC Power Converter System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36474" y="5595525"/>
            <a:ext cx="1487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Utility Customer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95681" y="4457256"/>
            <a:ext cx="1492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Power Flow Entity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5237022" y="2464757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75998" y="1339198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992949" y="1339198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087891" y="2483925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336475" y="5178011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01354" y="4033284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036322" y="5463858"/>
            <a:ext cx="1487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Building Management System</a:t>
            </a: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8036321" y="5159589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109661" y="4592196"/>
            <a:ext cx="1480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Energy Meter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9113169" y="4025800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4061013" y="974181"/>
            <a:ext cx="0" cy="56909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04825" y="1290626"/>
            <a:ext cx="2701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Functional Block Diagram</a:t>
            </a:r>
            <a:endParaRPr lang="en-US" dirty="0"/>
          </a:p>
        </p:txBody>
      </p:sp>
      <p:pic>
        <p:nvPicPr>
          <p:cNvPr id="22" name="Picture 21" descr="clou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01" y="1771834"/>
            <a:ext cx="1519117" cy="60005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8968" y="5094217"/>
            <a:ext cx="1045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entury Gothic" charset="0"/>
                <a:ea typeface="Century Gothic" charset="0"/>
                <a:cs typeface="Century Gothic" charset="0"/>
              </a:rPr>
              <a:t>Bi-directional energy flow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127068" y="5007318"/>
            <a:ext cx="0" cy="427205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387" y="3916622"/>
            <a:ext cx="939383" cy="1107631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 flipH="1">
            <a:off x="1269215" y="2464757"/>
            <a:ext cx="6228" cy="1224411"/>
          </a:xfrm>
          <a:prstGeom prst="straightConnector1">
            <a:avLst/>
          </a:prstGeom>
          <a:ln>
            <a:solidFill>
              <a:srgbClr val="00B0F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75" y="5444871"/>
            <a:ext cx="1316548" cy="79698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5699" y="3266435"/>
            <a:ext cx="447675" cy="6858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100557" y="3886807"/>
            <a:ext cx="507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UCR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855008" y="1948991"/>
            <a:ext cx="536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PFE</a:t>
            </a:r>
            <a:endParaRPr lang="en-US" sz="1200" dirty="0"/>
          </a:p>
        </p:txBody>
      </p:sp>
      <p:pic>
        <p:nvPicPr>
          <p:cNvPr id="1026" name="Picture 2" descr="Image result for home energy management syste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649" y="1873282"/>
            <a:ext cx="635036" cy="49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998724" y="3798614"/>
            <a:ext cx="630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</a:t>
            </a:r>
            <a:r>
              <a:rPr lang="en-US" sz="1200" dirty="0" smtClean="0"/>
              <a:t>nd/or</a:t>
            </a:r>
            <a:endParaRPr lang="en-US" sz="1200" dirty="0"/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1449479" y="2547902"/>
            <a:ext cx="1270428" cy="1240508"/>
          </a:xfrm>
          <a:prstGeom prst="straightConnector1">
            <a:avLst/>
          </a:prstGeom>
          <a:ln>
            <a:solidFill>
              <a:srgbClr val="00B0F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7445" y="4298516"/>
            <a:ext cx="447675" cy="6858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981708" y="4931008"/>
            <a:ext cx="7671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EV Driver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2857103" y="2371885"/>
            <a:ext cx="630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BMS</a:t>
            </a:r>
            <a:endParaRPr 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1352782" y="2450735"/>
            <a:ext cx="1265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IEEE 2030.5</a:t>
            </a:r>
          </a:p>
          <a:p>
            <a:r>
              <a:rPr lang="en-US" sz="1200" dirty="0" err="1" smtClean="0"/>
              <a:t>OpenADR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IEEE 2690</a:t>
            </a:r>
            <a:br>
              <a:rPr lang="en-US" sz="1200" dirty="0" smtClean="0"/>
            </a:br>
            <a:r>
              <a:rPr lang="en-US" sz="1200" dirty="0" smtClean="0"/>
              <a:t>OCPP</a:t>
            </a:r>
          </a:p>
        </p:txBody>
      </p:sp>
      <p:pic>
        <p:nvPicPr>
          <p:cNvPr id="1028" name="Picture 4" descr="Image result for cell phon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193" y="4631977"/>
            <a:ext cx="184853" cy="37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0" name="Straight Arrow Connector 49"/>
          <p:cNvCxnSpPr/>
          <p:nvPr/>
        </p:nvCxnSpPr>
        <p:spPr>
          <a:xfrm flipH="1">
            <a:off x="1558643" y="3709893"/>
            <a:ext cx="1494992" cy="499135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1520022" y="4320178"/>
            <a:ext cx="1525028" cy="209349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 flipV="1">
            <a:off x="1495811" y="4430472"/>
            <a:ext cx="1122906" cy="405501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690480" y="4984316"/>
            <a:ext cx="12041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User interfaces</a:t>
            </a:r>
            <a:endParaRPr lang="en-US" sz="1200" dirty="0"/>
          </a:p>
        </p:txBody>
      </p:sp>
      <p:sp>
        <p:nvSpPr>
          <p:cNvPr id="61" name="TextBox 60"/>
          <p:cNvSpPr txBox="1"/>
          <p:nvPr/>
        </p:nvSpPr>
        <p:spPr>
          <a:xfrm rot="18481776">
            <a:off x="2146304" y="3159853"/>
            <a:ext cx="1457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Setting interfaces</a:t>
            </a:r>
            <a:endParaRPr lang="en-US" sz="1200" dirty="0"/>
          </a:p>
        </p:txBody>
      </p:sp>
      <p:sp>
        <p:nvSpPr>
          <p:cNvPr id="64" name="Rectangle 63"/>
          <p:cNvSpPr/>
          <p:nvPr/>
        </p:nvSpPr>
        <p:spPr>
          <a:xfrm>
            <a:off x="7992947" y="1290626"/>
            <a:ext cx="2607378" cy="2680455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9139704" y="795870"/>
            <a:ext cx="1590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DC EVSE</a:t>
            </a:r>
            <a:endParaRPr lang="en-US" sz="3200" dirty="0"/>
          </a:p>
        </p:txBody>
      </p:sp>
      <p:sp>
        <p:nvSpPr>
          <p:cNvPr id="57" name="Rectangle 56"/>
          <p:cNvSpPr/>
          <p:nvPr/>
        </p:nvSpPr>
        <p:spPr>
          <a:xfrm>
            <a:off x="6336473" y="1290626"/>
            <a:ext cx="1554813" cy="159373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6263614" y="795870"/>
            <a:ext cx="756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Car</a:t>
            </a:r>
            <a:endParaRPr lang="en-US" sz="3200" dirty="0"/>
          </a:p>
        </p:txBody>
      </p:sp>
      <p:sp>
        <p:nvSpPr>
          <p:cNvPr id="62" name="Isosceles Triangle 61"/>
          <p:cNvSpPr/>
          <p:nvPr/>
        </p:nvSpPr>
        <p:spPr>
          <a:xfrm>
            <a:off x="6898007" y="1210133"/>
            <a:ext cx="2165041" cy="395462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7263313" y="1347443"/>
            <a:ext cx="1403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chemeClr val="accent6">
                    <a:lumMod val="75000"/>
                  </a:schemeClr>
                </a:solidFill>
              </a:rPr>
              <a:t>IEEE 2030.1.1</a:t>
            </a:r>
            <a:endParaRPr lang="en-US" sz="1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 rot="4260265">
            <a:off x="7697378" y="4202148"/>
            <a:ext cx="2165041" cy="445087"/>
            <a:chOff x="9671472" y="5635864"/>
            <a:chExt cx="2165041" cy="445087"/>
          </a:xfrm>
        </p:grpSpPr>
        <p:sp>
          <p:nvSpPr>
            <p:cNvPr id="59" name="Isosceles Triangle 58"/>
            <p:cNvSpPr/>
            <p:nvPr/>
          </p:nvSpPr>
          <p:spPr>
            <a:xfrm>
              <a:off x="9671472" y="5635864"/>
              <a:ext cx="2165041" cy="39546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9671472" y="5773174"/>
              <a:ext cx="21650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chemeClr val="accent6">
                      <a:lumMod val="75000"/>
                    </a:schemeClr>
                  </a:solidFill>
                </a:rPr>
                <a:t>IEEE 2030.5 or other</a:t>
              </a:r>
              <a:endParaRPr lang="en-US" sz="1400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 rot="19824057">
            <a:off x="6148952" y="3625105"/>
            <a:ext cx="2165041" cy="445087"/>
            <a:chOff x="9671472" y="5635864"/>
            <a:chExt cx="2165041" cy="445087"/>
          </a:xfrm>
        </p:grpSpPr>
        <p:sp>
          <p:nvSpPr>
            <p:cNvPr id="76" name="Isosceles Triangle 75"/>
            <p:cNvSpPr/>
            <p:nvPr/>
          </p:nvSpPr>
          <p:spPr>
            <a:xfrm>
              <a:off x="9671472" y="5635864"/>
              <a:ext cx="2165041" cy="39546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9671472" y="5773174"/>
              <a:ext cx="21650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chemeClr val="accent6">
                      <a:lumMod val="75000"/>
                    </a:schemeClr>
                  </a:solidFill>
                </a:rPr>
                <a:t>IEEE 2030.5 or other</a:t>
              </a:r>
              <a:endParaRPr lang="en-US" sz="1400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cxnSp>
        <p:nvCxnSpPr>
          <p:cNvPr id="65" name="Straight Arrow Connector 64"/>
          <p:cNvCxnSpPr/>
          <p:nvPr/>
        </p:nvCxnSpPr>
        <p:spPr>
          <a:xfrm flipH="1">
            <a:off x="3358244" y="2557781"/>
            <a:ext cx="11880" cy="635582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 rot="16200000">
            <a:off x="234830" y="4302010"/>
            <a:ext cx="902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DC EVSE</a:t>
            </a:r>
            <a:endParaRPr lang="en-US" sz="1200" dirty="0"/>
          </a:p>
        </p:txBody>
      </p:sp>
      <p:cxnSp>
        <p:nvCxnSpPr>
          <p:cNvPr id="67" name="Straight Arrow Connector 66"/>
          <p:cNvCxnSpPr/>
          <p:nvPr/>
        </p:nvCxnSpPr>
        <p:spPr>
          <a:xfrm flipH="1">
            <a:off x="1918252" y="2079855"/>
            <a:ext cx="770442" cy="0"/>
          </a:xfrm>
          <a:prstGeom prst="straightConnector1">
            <a:avLst/>
          </a:prstGeom>
          <a:ln>
            <a:solidFill>
              <a:srgbClr val="00B0F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/>
          <p:nvPr/>
        </p:nvGrpSpPr>
        <p:grpSpPr>
          <a:xfrm rot="1325242">
            <a:off x="6361373" y="4869956"/>
            <a:ext cx="2165041" cy="445087"/>
            <a:chOff x="9671472" y="5635864"/>
            <a:chExt cx="2165041" cy="445087"/>
          </a:xfrm>
        </p:grpSpPr>
        <p:sp>
          <p:nvSpPr>
            <p:cNvPr id="71" name="Isosceles Triangle 70"/>
            <p:cNvSpPr/>
            <p:nvPr/>
          </p:nvSpPr>
          <p:spPr>
            <a:xfrm>
              <a:off x="9671472" y="5635864"/>
              <a:ext cx="2165041" cy="39546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9671472" y="5773174"/>
              <a:ext cx="21650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chemeClr val="accent6">
                      <a:lumMod val="75000"/>
                    </a:schemeClr>
                  </a:solidFill>
                </a:rPr>
                <a:t>IEEE 2030.5 or other</a:t>
              </a:r>
              <a:endParaRPr lang="en-US" sz="1400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cxnSp>
        <p:nvCxnSpPr>
          <p:cNvPr id="84" name="Straight Arrow Connector 83"/>
          <p:cNvCxnSpPr/>
          <p:nvPr/>
        </p:nvCxnSpPr>
        <p:spPr>
          <a:xfrm flipH="1">
            <a:off x="2207319" y="5187848"/>
            <a:ext cx="886690" cy="802899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 rot="19075138">
            <a:off x="1971167" y="5495945"/>
            <a:ext cx="16269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Anticipated 2018 ver.</a:t>
            </a:r>
            <a:endParaRPr lang="en-US" sz="1200" i="1" dirty="0"/>
          </a:p>
        </p:txBody>
      </p:sp>
      <p:sp>
        <p:nvSpPr>
          <p:cNvPr id="86" name="TextBox 85"/>
          <p:cNvSpPr txBox="1"/>
          <p:nvPr/>
        </p:nvSpPr>
        <p:spPr>
          <a:xfrm>
            <a:off x="4341112" y="5522007"/>
            <a:ext cx="2116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/>
              <a:t>Example Supporting </a:t>
            </a:r>
            <a:r>
              <a:rPr lang="en-US" sz="1200" u="sng" dirty="0" err="1" smtClean="0"/>
              <a:t>Stds</a:t>
            </a:r>
            <a:r>
              <a:rPr lang="en-US" sz="1200" u="sng" dirty="0" smtClean="0"/>
              <a:t>:</a:t>
            </a:r>
            <a:br>
              <a:rPr lang="en-US" sz="1200" u="sng" dirty="0" smtClean="0"/>
            </a:br>
            <a:r>
              <a:rPr lang="en-US" sz="1200" dirty="0" smtClean="0"/>
              <a:t>IEEE 2030.5</a:t>
            </a:r>
          </a:p>
          <a:p>
            <a:r>
              <a:rPr lang="en-US" sz="1200" dirty="0" err="1" smtClean="0"/>
              <a:t>OpenADR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IEEE 2690</a:t>
            </a:r>
            <a:br>
              <a:rPr lang="en-US" sz="1200" dirty="0" smtClean="0"/>
            </a:br>
            <a:r>
              <a:rPr lang="en-US" sz="1200" dirty="0" smtClean="0"/>
              <a:t>OCPP</a:t>
            </a:r>
          </a:p>
          <a:p>
            <a:r>
              <a:rPr lang="en-US" sz="1200" dirty="0" smtClean="0"/>
              <a:t>or other</a:t>
            </a:r>
          </a:p>
        </p:txBody>
      </p:sp>
    </p:spTree>
    <p:extLst>
      <p:ext uri="{BB962C8B-B14F-4D97-AF65-F5344CB8AC3E}">
        <p14:creationId xmlns:p14="http://schemas.microsoft.com/office/powerpoint/2010/main" val="53598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118574" cy="827571"/>
          </a:xfrm>
        </p:spPr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CHAdeMO</a:t>
            </a:r>
            <a:r>
              <a:rPr lang="en-US" dirty="0" smtClean="0"/>
              <a:t> bi-directional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0078"/>
            <a:ext cx="10515600" cy="490993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Europe:</a:t>
            </a:r>
          </a:p>
          <a:p>
            <a:pPr lvl="1"/>
            <a:r>
              <a:rPr lang="en-US" dirty="0" smtClean="0"/>
              <a:t>~ 100 </a:t>
            </a:r>
            <a:r>
              <a:rPr lang="en-US" dirty="0" smtClean="0"/>
              <a:t>current </a:t>
            </a:r>
            <a:r>
              <a:rPr lang="en-US" dirty="0" err="1" smtClean="0"/>
              <a:t>CHAdeMO</a:t>
            </a:r>
            <a:r>
              <a:rPr lang="en-US" dirty="0" smtClean="0"/>
              <a:t> </a:t>
            </a:r>
            <a:r>
              <a:rPr lang="en-US" dirty="0" smtClean="0"/>
              <a:t>V2G installations in </a:t>
            </a:r>
            <a:r>
              <a:rPr lang="en-US" dirty="0" smtClean="0">
                <a:hlinkClick r:id="rId2"/>
              </a:rPr>
              <a:t>DK</a:t>
            </a:r>
            <a:r>
              <a:rPr lang="en-US" dirty="0" smtClean="0"/>
              <a:t> and </a:t>
            </a:r>
            <a:r>
              <a:rPr lang="en-US" dirty="0" smtClean="0">
                <a:hlinkClick r:id="rId3"/>
              </a:rPr>
              <a:t>UK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smtClean="0">
                <a:hlinkClick r:id="rId4"/>
              </a:rPr>
              <a:t>Enel</a:t>
            </a:r>
            <a:r>
              <a:rPr lang="en-US" dirty="0" smtClean="0"/>
              <a:t>) projects</a:t>
            </a:r>
            <a:endParaRPr lang="en-US" dirty="0" smtClean="0"/>
          </a:p>
          <a:p>
            <a:r>
              <a:rPr lang="en-US" dirty="0" smtClean="0"/>
              <a:t>USA:</a:t>
            </a:r>
          </a:p>
          <a:p>
            <a:pPr lvl="1"/>
            <a:r>
              <a:rPr lang="en-US" dirty="0" smtClean="0">
                <a:hlinkClick r:id="rId5"/>
              </a:rPr>
              <a:t>LA Air Force Base 13 </a:t>
            </a:r>
            <a:r>
              <a:rPr lang="en-US" dirty="0">
                <a:hlinkClick r:id="rId5"/>
              </a:rPr>
              <a:t>car </a:t>
            </a:r>
            <a:r>
              <a:rPr lang="en-US" dirty="0" err="1" smtClean="0"/>
              <a:t>CHAdeMO</a:t>
            </a:r>
            <a:r>
              <a:rPr lang="en-US" dirty="0" smtClean="0"/>
              <a:t> V2G </a:t>
            </a:r>
            <a:r>
              <a:rPr lang="en-US" dirty="0" smtClean="0">
                <a:hlinkClick r:id="rId6"/>
              </a:rPr>
              <a:t>demonstration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Hawaii </a:t>
            </a:r>
            <a:r>
              <a:rPr lang="en-US" dirty="0"/>
              <a:t>80 </a:t>
            </a:r>
            <a:r>
              <a:rPr lang="en-US" dirty="0" smtClean="0"/>
              <a:t>car </a:t>
            </a:r>
            <a:r>
              <a:rPr lang="en-US" dirty="0" err="1" smtClean="0"/>
              <a:t>CHAdeMO</a:t>
            </a:r>
            <a:r>
              <a:rPr lang="en-US" dirty="0" smtClean="0"/>
              <a:t> V2G </a:t>
            </a:r>
            <a:r>
              <a:rPr lang="en-US" dirty="0" smtClean="0">
                <a:hlinkClick r:id="rId7"/>
              </a:rPr>
              <a:t>demonstration</a:t>
            </a:r>
            <a:endParaRPr lang="en-US" dirty="0" smtClean="0"/>
          </a:p>
          <a:p>
            <a:pPr lvl="1"/>
            <a:r>
              <a:rPr lang="en-US" dirty="0" smtClean="0"/>
              <a:t>City of Danville 4 car </a:t>
            </a:r>
            <a:r>
              <a:rPr lang="en-US" dirty="0" err="1" smtClean="0"/>
              <a:t>CHAdeMO</a:t>
            </a:r>
            <a:r>
              <a:rPr lang="en-US" dirty="0" smtClean="0"/>
              <a:t> V2G </a:t>
            </a:r>
            <a:r>
              <a:rPr lang="en-US" dirty="0" smtClean="0">
                <a:hlinkClick r:id="rId8"/>
              </a:rPr>
              <a:t>demonstration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UC Davis Honda Smart Home </a:t>
            </a:r>
            <a:r>
              <a:rPr lang="en-US" dirty="0" err="1" smtClean="0"/>
              <a:t>CHAdeMO</a:t>
            </a:r>
            <a:r>
              <a:rPr lang="en-US" dirty="0"/>
              <a:t> </a:t>
            </a:r>
            <a:r>
              <a:rPr lang="en-US" dirty="0" smtClean="0"/>
              <a:t>solar integration </a:t>
            </a:r>
            <a:r>
              <a:rPr lang="en-US" dirty="0" smtClean="0">
                <a:hlinkClick r:id="rId9"/>
              </a:rPr>
              <a:t>demonstration</a:t>
            </a:r>
            <a:endParaRPr lang="en-US" dirty="0" smtClean="0"/>
          </a:p>
          <a:p>
            <a:pPr lvl="1"/>
            <a:r>
              <a:rPr lang="en-US" dirty="0" smtClean="0"/>
              <a:t>Unique </a:t>
            </a:r>
            <a:r>
              <a:rPr lang="en-US" dirty="0" err="1" smtClean="0"/>
              <a:t>Andromedapower</a:t>
            </a:r>
            <a:r>
              <a:rPr lang="en-US" dirty="0" smtClean="0"/>
              <a:t> </a:t>
            </a:r>
            <a:r>
              <a:rPr lang="en-US" dirty="0" err="1" smtClean="0"/>
              <a:t>CHAdeMO</a:t>
            </a:r>
            <a:r>
              <a:rPr lang="en-US" dirty="0" smtClean="0"/>
              <a:t> </a:t>
            </a:r>
            <a:r>
              <a:rPr lang="en-US" dirty="0" smtClean="0">
                <a:hlinkClick r:id="rId10"/>
              </a:rPr>
              <a:t>vehicle-to-vehicle</a:t>
            </a:r>
            <a:r>
              <a:rPr lang="en-US" dirty="0" smtClean="0"/>
              <a:t> charging development</a:t>
            </a:r>
          </a:p>
          <a:p>
            <a:r>
              <a:rPr lang="en-US" dirty="0" smtClean="0"/>
              <a:t>Canada:</a:t>
            </a:r>
          </a:p>
          <a:p>
            <a:pPr lvl="1"/>
            <a:r>
              <a:rPr lang="en-US" dirty="0" err="1" smtClean="0">
                <a:hlinkClick r:id="rId11"/>
              </a:rPr>
              <a:t>PowerStream</a:t>
            </a:r>
            <a:r>
              <a:rPr lang="en-US" dirty="0" smtClean="0"/>
              <a:t> 2 car </a:t>
            </a:r>
            <a:r>
              <a:rPr lang="en-US" dirty="0" err="1" smtClean="0"/>
              <a:t>CHAdeMO</a:t>
            </a:r>
            <a:r>
              <a:rPr lang="en-US" dirty="0" smtClean="0"/>
              <a:t> V2B </a:t>
            </a:r>
            <a:r>
              <a:rPr lang="en-US" dirty="0" smtClean="0">
                <a:hlinkClick r:id="rId12"/>
              </a:rPr>
              <a:t>demonstration</a:t>
            </a:r>
            <a:endParaRPr lang="en-US" dirty="0"/>
          </a:p>
          <a:p>
            <a:r>
              <a:rPr lang="en-US" dirty="0" smtClean="0"/>
              <a:t>Japan:</a:t>
            </a:r>
          </a:p>
          <a:p>
            <a:pPr lvl="1"/>
            <a:r>
              <a:rPr lang="en-US" dirty="0" smtClean="0"/>
              <a:t>LEAF-to-Home commercial deployment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8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</TotalTime>
  <Words>242</Words>
  <Application>Microsoft Office PowerPoint</Application>
  <PresentationFormat>Widescreen</PresentationFormat>
  <Paragraphs>56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Office Theme</vt:lpstr>
      <vt:lpstr>Protocol Mapping IEEE 2030.1.1</vt:lpstr>
      <vt:lpstr>Likely End-to-End Architecture – [IEEE 2030.1.1]</vt:lpstr>
      <vt:lpstr>Example CHAdeMO bi-directional activities</vt:lpstr>
    </vt:vector>
  </TitlesOfParts>
  <Company>Nissan North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Functional Components Structure</dc:title>
  <dc:creator>Atkins, Lance</dc:creator>
  <cp:lastModifiedBy>Atkins, Lance</cp:lastModifiedBy>
  <cp:revision>70</cp:revision>
  <dcterms:created xsi:type="dcterms:W3CDTF">2017-07-20T14:10:57Z</dcterms:created>
  <dcterms:modified xsi:type="dcterms:W3CDTF">2017-09-22T14:15:46Z</dcterms:modified>
</cp:coreProperties>
</file>