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pptx" ContentType="application/vnd.openxmlformats-officedocument.presentationml.presentation"/>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2" r:id="rId4"/>
    <p:sldId id="265" r:id="rId5"/>
    <p:sldId id="257" r:id="rId6"/>
    <p:sldId id="259" r:id="rId7"/>
    <p:sldId id="264" r:id="rId8"/>
    <p:sldId id="263" r:id="rId9"/>
    <p:sldId id="261"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84" autoAdjust="0"/>
    <p:restoredTop sz="94660"/>
  </p:normalViewPr>
  <p:slideViewPr>
    <p:cSldViewPr snapToGrid="0">
      <p:cViewPr varScale="1">
        <p:scale>
          <a:sx n="71" d="100"/>
          <a:sy n="71" d="100"/>
        </p:scale>
        <p:origin x="60" y="24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BD4F4-ED62-433D-A8F5-BE9FD15067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F77F031-DFD1-455D-95DE-667D9EEF23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DCA61F7-B6AC-474F-8172-9B8EC095E622}"/>
              </a:ext>
            </a:extLst>
          </p:cNvPr>
          <p:cNvSpPr>
            <a:spLocks noGrp="1"/>
          </p:cNvSpPr>
          <p:nvPr>
            <p:ph type="dt" sz="half" idx="10"/>
          </p:nvPr>
        </p:nvSpPr>
        <p:spPr/>
        <p:txBody>
          <a:bodyPr/>
          <a:lstStyle/>
          <a:p>
            <a:fld id="{473AD893-E2BE-4CE6-AF40-A00C215122CB}" type="datetimeFigureOut">
              <a:rPr lang="en-US" smtClean="0"/>
              <a:t>9/18/2017</a:t>
            </a:fld>
            <a:endParaRPr lang="en-US"/>
          </a:p>
        </p:txBody>
      </p:sp>
      <p:sp>
        <p:nvSpPr>
          <p:cNvPr id="5" name="Footer Placeholder 4">
            <a:extLst>
              <a:ext uri="{FF2B5EF4-FFF2-40B4-BE49-F238E27FC236}">
                <a16:creationId xmlns:a16="http://schemas.microsoft.com/office/drawing/2014/main" id="{A4EBF4EC-8D2D-46CC-9106-6160E2C8D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951169-6EC7-4E0D-9A01-49565C89CF75}"/>
              </a:ext>
            </a:extLst>
          </p:cNvPr>
          <p:cNvSpPr>
            <a:spLocks noGrp="1"/>
          </p:cNvSpPr>
          <p:nvPr>
            <p:ph type="sldNum" sz="quarter" idx="12"/>
          </p:nvPr>
        </p:nvSpPr>
        <p:spPr/>
        <p:txBody>
          <a:bodyPr/>
          <a:lstStyle/>
          <a:p>
            <a:fld id="{C63151B6-7CC1-4498-AA65-400048944ED1}" type="slidenum">
              <a:rPr lang="en-US" smtClean="0"/>
              <a:t>‹#›</a:t>
            </a:fld>
            <a:endParaRPr lang="en-US"/>
          </a:p>
        </p:txBody>
      </p:sp>
    </p:spTree>
    <p:extLst>
      <p:ext uri="{BB962C8B-B14F-4D97-AF65-F5344CB8AC3E}">
        <p14:creationId xmlns:p14="http://schemas.microsoft.com/office/powerpoint/2010/main" val="1500160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362D1-5463-45AD-BF6D-72E4E86EAFA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1A9D417-7575-4855-998E-E3B6B1D3C4A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CAD5E3-9B16-4FDD-A220-80CF0E385E27}"/>
              </a:ext>
            </a:extLst>
          </p:cNvPr>
          <p:cNvSpPr>
            <a:spLocks noGrp="1"/>
          </p:cNvSpPr>
          <p:nvPr>
            <p:ph type="dt" sz="half" idx="10"/>
          </p:nvPr>
        </p:nvSpPr>
        <p:spPr/>
        <p:txBody>
          <a:bodyPr/>
          <a:lstStyle/>
          <a:p>
            <a:fld id="{473AD893-E2BE-4CE6-AF40-A00C215122CB}" type="datetimeFigureOut">
              <a:rPr lang="en-US" smtClean="0"/>
              <a:t>9/18/2017</a:t>
            </a:fld>
            <a:endParaRPr lang="en-US"/>
          </a:p>
        </p:txBody>
      </p:sp>
      <p:sp>
        <p:nvSpPr>
          <p:cNvPr id="5" name="Footer Placeholder 4">
            <a:extLst>
              <a:ext uri="{FF2B5EF4-FFF2-40B4-BE49-F238E27FC236}">
                <a16:creationId xmlns:a16="http://schemas.microsoft.com/office/drawing/2014/main" id="{38BD7154-A6F9-404F-8FA7-73102BDB0B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59331C-B51B-4B24-AE77-8B4DF779EC8B}"/>
              </a:ext>
            </a:extLst>
          </p:cNvPr>
          <p:cNvSpPr>
            <a:spLocks noGrp="1"/>
          </p:cNvSpPr>
          <p:nvPr>
            <p:ph type="sldNum" sz="quarter" idx="12"/>
          </p:nvPr>
        </p:nvSpPr>
        <p:spPr/>
        <p:txBody>
          <a:bodyPr/>
          <a:lstStyle/>
          <a:p>
            <a:fld id="{C63151B6-7CC1-4498-AA65-400048944ED1}" type="slidenum">
              <a:rPr lang="en-US" smtClean="0"/>
              <a:t>‹#›</a:t>
            </a:fld>
            <a:endParaRPr lang="en-US"/>
          </a:p>
        </p:txBody>
      </p:sp>
    </p:spTree>
    <p:extLst>
      <p:ext uri="{BB962C8B-B14F-4D97-AF65-F5344CB8AC3E}">
        <p14:creationId xmlns:p14="http://schemas.microsoft.com/office/powerpoint/2010/main" val="3125977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AEB482-F0B3-4BEB-A904-966BA046E7B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048C97D-9935-4988-93C6-E5710816D57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365565-7DEA-4CF2-AC31-5A6B65E907E6}"/>
              </a:ext>
            </a:extLst>
          </p:cNvPr>
          <p:cNvSpPr>
            <a:spLocks noGrp="1"/>
          </p:cNvSpPr>
          <p:nvPr>
            <p:ph type="dt" sz="half" idx="10"/>
          </p:nvPr>
        </p:nvSpPr>
        <p:spPr/>
        <p:txBody>
          <a:bodyPr/>
          <a:lstStyle/>
          <a:p>
            <a:fld id="{473AD893-E2BE-4CE6-AF40-A00C215122CB}" type="datetimeFigureOut">
              <a:rPr lang="en-US" smtClean="0"/>
              <a:t>9/18/2017</a:t>
            </a:fld>
            <a:endParaRPr lang="en-US"/>
          </a:p>
        </p:txBody>
      </p:sp>
      <p:sp>
        <p:nvSpPr>
          <p:cNvPr id="5" name="Footer Placeholder 4">
            <a:extLst>
              <a:ext uri="{FF2B5EF4-FFF2-40B4-BE49-F238E27FC236}">
                <a16:creationId xmlns:a16="http://schemas.microsoft.com/office/drawing/2014/main" id="{E2916EAE-C9C5-44CA-AF55-25B05BB8E0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79B590-949B-499D-AC5C-CE40C0916F82}"/>
              </a:ext>
            </a:extLst>
          </p:cNvPr>
          <p:cNvSpPr>
            <a:spLocks noGrp="1"/>
          </p:cNvSpPr>
          <p:nvPr>
            <p:ph type="sldNum" sz="quarter" idx="12"/>
          </p:nvPr>
        </p:nvSpPr>
        <p:spPr/>
        <p:txBody>
          <a:bodyPr/>
          <a:lstStyle/>
          <a:p>
            <a:fld id="{C63151B6-7CC1-4498-AA65-400048944ED1}" type="slidenum">
              <a:rPr lang="en-US" smtClean="0"/>
              <a:t>‹#›</a:t>
            </a:fld>
            <a:endParaRPr lang="en-US"/>
          </a:p>
        </p:txBody>
      </p:sp>
    </p:spTree>
    <p:extLst>
      <p:ext uri="{BB962C8B-B14F-4D97-AF65-F5344CB8AC3E}">
        <p14:creationId xmlns:p14="http://schemas.microsoft.com/office/powerpoint/2010/main" val="1222507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0A627-6954-496C-9164-BF6265AFF4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DCFA3D-0CF5-4BC1-A2EE-9752BF0D429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E7B5BE-39F0-437E-9CCF-5030DC79356F}"/>
              </a:ext>
            </a:extLst>
          </p:cNvPr>
          <p:cNvSpPr>
            <a:spLocks noGrp="1"/>
          </p:cNvSpPr>
          <p:nvPr>
            <p:ph type="dt" sz="half" idx="10"/>
          </p:nvPr>
        </p:nvSpPr>
        <p:spPr/>
        <p:txBody>
          <a:bodyPr/>
          <a:lstStyle/>
          <a:p>
            <a:fld id="{473AD893-E2BE-4CE6-AF40-A00C215122CB}" type="datetimeFigureOut">
              <a:rPr lang="en-US" smtClean="0"/>
              <a:t>9/18/2017</a:t>
            </a:fld>
            <a:endParaRPr lang="en-US"/>
          </a:p>
        </p:txBody>
      </p:sp>
      <p:sp>
        <p:nvSpPr>
          <p:cNvPr id="5" name="Footer Placeholder 4">
            <a:extLst>
              <a:ext uri="{FF2B5EF4-FFF2-40B4-BE49-F238E27FC236}">
                <a16:creationId xmlns:a16="http://schemas.microsoft.com/office/drawing/2014/main" id="{18A4026F-10D4-4A44-9F5D-14BB1CB796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FA6654-31F3-4FAB-9D09-965936EFE738}"/>
              </a:ext>
            </a:extLst>
          </p:cNvPr>
          <p:cNvSpPr>
            <a:spLocks noGrp="1"/>
          </p:cNvSpPr>
          <p:nvPr>
            <p:ph type="sldNum" sz="quarter" idx="12"/>
          </p:nvPr>
        </p:nvSpPr>
        <p:spPr/>
        <p:txBody>
          <a:bodyPr/>
          <a:lstStyle/>
          <a:p>
            <a:fld id="{C63151B6-7CC1-4498-AA65-400048944ED1}" type="slidenum">
              <a:rPr lang="en-US" smtClean="0"/>
              <a:t>‹#›</a:t>
            </a:fld>
            <a:endParaRPr lang="en-US"/>
          </a:p>
        </p:txBody>
      </p:sp>
    </p:spTree>
    <p:extLst>
      <p:ext uri="{BB962C8B-B14F-4D97-AF65-F5344CB8AC3E}">
        <p14:creationId xmlns:p14="http://schemas.microsoft.com/office/powerpoint/2010/main" val="1013852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864F4-0E66-40C6-AFBD-64BAECB10E1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9483010-8D32-476A-9D0E-87655B2AE1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2013358-29A7-4460-8123-EEF7368E50E5}"/>
              </a:ext>
            </a:extLst>
          </p:cNvPr>
          <p:cNvSpPr>
            <a:spLocks noGrp="1"/>
          </p:cNvSpPr>
          <p:nvPr>
            <p:ph type="dt" sz="half" idx="10"/>
          </p:nvPr>
        </p:nvSpPr>
        <p:spPr/>
        <p:txBody>
          <a:bodyPr/>
          <a:lstStyle/>
          <a:p>
            <a:fld id="{473AD893-E2BE-4CE6-AF40-A00C215122CB}" type="datetimeFigureOut">
              <a:rPr lang="en-US" smtClean="0"/>
              <a:t>9/18/2017</a:t>
            </a:fld>
            <a:endParaRPr lang="en-US"/>
          </a:p>
        </p:txBody>
      </p:sp>
      <p:sp>
        <p:nvSpPr>
          <p:cNvPr id="5" name="Footer Placeholder 4">
            <a:extLst>
              <a:ext uri="{FF2B5EF4-FFF2-40B4-BE49-F238E27FC236}">
                <a16:creationId xmlns:a16="http://schemas.microsoft.com/office/drawing/2014/main" id="{CE057601-E442-41B7-B487-3907EB372E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B8F9BC-E861-4401-916B-398F4E14B8AE}"/>
              </a:ext>
            </a:extLst>
          </p:cNvPr>
          <p:cNvSpPr>
            <a:spLocks noGrp="1"/>
          </p:cNvSpPr>
          <p:nvPr>
            <p:ph type="sldNum" sz="quarter" idx="12"/>
          </p:nvPr>
        </p:nvSpPr>
        <p:spPr/>
        <p:txBody>
          <a:bodyPr/>
          <a:lstStyle/>
          <a:p>
            <a:fld id="{C63151B6-7CC1-4498-AA65-400048944ED1}" type="slidenum">
              <a:rPr lang="en-US" smtClean="0"/>
              <a:t>‹#›</a:t>
            </a:fld>
            <a:endParaRPr lang="en-US"/>
          </a:p>
        </p:txBody>
      </p:sp>
    </p:spTree>
    <p:extLst>
      <p:ext uri="{BB962C8B-B14F-4D97-AF65-F5344CB8AC3E}">
        <p14:creationId xmlns:p14="http://schemas.microsoft.com/office/powerpoint/2010/main" val="2071438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BF097-651D-488F-ACBB-FBCA18CD0B9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5F2A81-A159-4687-BF85-27E30AE8882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FABB941-818A-4DA7-B94E-F730D147C1B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34835A0-975C-46CD-89C4-11F97E8E7A13}"/>
              </a:ext>
            </a:extLst>
          </p:cNvPr>
          <p:cNvSpPr>
            <a:spLocks noGrp="1"/>
          </p:cNvSpPr>
          <p:nvPr>
            <p:ph type="dt" sz="half" idx="10"/>
          </p:nvPr>
        </p:nvSpPr>
        <p:spPr/>
        <p:txBody>
          <a:bodyPr/>
          <a:lstStyle/>
          <a:p>
            <a:fld id="{473AD893-E2BE-4CE6-AF40-A00C215122CB}" type="datetimeFigureOut">
              <a:rPr lang="en-US" smtClean="0"/>
              <a:t>9/18/2017</a:t>
            </a:fld>
            <a:endParaRPr lang="en-US"/>
          </a:p>
        </p:txBody>
      </p:sp>
      <p:sp>
        <p:nvSpPr>
          <p:cNvPr id="6" name="Footer Placeholder 5">
            <a:extLst>
              <a:ext uri="{FF2B5EF4-FFF2-40B4-BE49-F238E27FC236}">
                <a16:creationId xmlns:a16="http://schemas.microsoft.com/office/drawing/2014/main" id="{DD813DB3-CDDC-4B7B-978D-A69872ABAF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CEBFA1-0A48-4F88-A17D-5351AB0E6F78}"/>
              </a:ext>
            </a:extLst>
          </p:cNvPr>
          <p:cNvSpPr>
            <a:spLocks noGrp="1"/>
          </p:cNvSpPr>
          <p:nvPr>
            <p:ph type="sldNum" sz="quarter" idx="12"/>
          </p:nvPr>
        </p:nvSpPr>
        <p:spPr/>
        <p:txBody>
          <a:bodyPr/>
          <a:lstStyle/>
          <a:p>
            <a:fld id="{C63151B6-7CC1-4498-AA65-400048944ED1}" type="slidenum">
              <a:rPr lang="en-US" smtClean="0"/>
              <a:t>‹#›</a:t>
            </a:fld>
            <a:endParaRPr lang="en-US"/>
          </a:p>
        </p:txBody>
      </p:sp>
    </p:spTree>
    <p:extLst>
      <p:ext uri="{BB962C8B-B14F-4D97-AF65-F5344CB8AC3E}">
        <p14:creationId xmlns:p14="http://schemas.microsoft.com/office/powerpoint/2010/main" val="2521707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04880-A483-434B-BAE5-D76A7041543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AD4920F-F2FB-4153-9618-1F57F5910C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78A57CC-77A2-45B5-B2B1-AF39C1C8F4E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3ABDBDE-D3CC-4E95-9D7D-0616C63DBD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3488C84-4161-4143-9F9B-EF5F00FCFE9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212BC6B-80CE-44F4-81E2-55BF3A8E612A}"/>
              </a:ext>
            </a:extLst>
          </p:cNvPr>
          <p:cNvSpPr>
            <a:spLocks noGrp="1"/>
          </p:cNvSpPr>
          <p:nvPr>
            <p:ph type="dt" sz="half" idx="10"/>
          </p:nvPr>
        </p:nvSpPr>
        <p:spPr/>
        <p:txBody>
          <a:bodyPr/>
          <a:lstStyle/>
          <a:p>
            <a:fld id="{473AD893-E2BE-4CE6-AF40-A00C215122CB}" type="datetimeFigureOut">
              <a:rPr lang="en-US" smtClean="0"/>
              <a:t>9/18/2017</a:t>
            </a:fld>
            <a:endParaRPr lang="en-US"/>
          </a:p>
        </p:txBody>
      </p:sp>
      <p:sp>
        <p:nvSpPr>
          <p:cNvPr id="8" name="Footer Placeholder 7">
            <a:extLst>
              <a:ext uri="{FF2B5EF4-FFF2-40B4-BE49-F238E27FC236}">
                <a16:creationId xmlns:a16="http://schemas.microsoft.com/office/drawing/2014/main" id="{1CF8151C-68B3-41B6-B035-A636511B5CD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C5BCC1D-767E-445B-89C4-0135869B5817}"/>
              </a:ext>
            </a:extLst>
          </p:cNvPr>
          <p:cNvSpPr>
            <a:spLocks noGrp="1"/>
          </p:cNvSpPr>
          <p:nvPr>
            <p:ph type="sldNum" sz="quarter" idx="12"/>
          </p:nvPr>
        </p:nvSpPr>
        <p:spPr/>
        <p:txBody>
          <a:bodyPr/>
          <a:lstStyle/>
          <a:p>
            <a:fld id="{C63151B6-7CC1-4498-AA65-400048944ED1}" type="slidenum">
              <a:rPr lang="en-US" smtClean="0"/>
              <a:t>‹#›</a:t>
            </a:fld>
            <a:endParaRPr lang="en-US"/>
          </a:p>
        </p:txBody>
      </p:sp>
    </p:spTree>
    <p:extLst>
      <p:ext uri="{BB962C8B-B14F-4D97-AF65-F5344CB8AC3E}">
        <p14:creationId xmlns:p14="http://schemas.microsoft.com/office/powerpoint/2010/main" val="16763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13E1A-FAD8-4055-AAAC-E9106FE3DCF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3C12202-0160-463E-B694-BF1EF759EAF5}"/>
              </a:ext>
            </a:extLst>
          </p:cNvPr>
          <p:cNvSpPr>
            <a:spLocks noGrp="1"/>
          </p:cNvSpPr>
          <p:nvPr>
            <p:ph type="dt" sz="half" idx="10"/>
          </p:nvPr>
        </p:nvSpPr>
        <p:spPr/>
        <p:txBody>
          <a:bodyPr/>
          <a:lstStyle/>
          <a:p>
            <a:fld id="{473AD893-E2BE-4CE6-AF40-A00C215122CB}" type="datetimeFigureOut">
              <a:rPr lang="en-US" smtClean="0"/>
              <a:t>9/18/2017</a:t>
            </a:fld>
            <a:endParaRPr lang="en-US"/>
          </a:p>
        </p:txBody>
      </p:sp>
      <p:sp>
        <p:nvSpPr>
          <p:cNvPr id="4" name="Footer Placeholder 3">
            <a:extLst>
              <a:ext uri="{FF2B5EF4-FFF2-40B4-BE49-F238E27FC236}">
                <a16:creationId xmlns:a16="http://schemas.microsoft.com/office/drawing/2014/main" id="{BC844399-8C53-4A62-AFD8-5D292B656B1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3AD7092-419A-4680-9EBA-4BBB515EA5CF}"/>
              </a:ext>
            </a:extLst>
          </p:cNvPr>
          <p:cNvSpPr>
            <a:spLocks noGrp="1"/>
          </p:cNvSpPr>
          <p:nvPr>
            <p:ph type="sldNum" sz="quarter" idx="12"/>
          </p:nvPr>
        </p:nvSpPr>
        <p:spPr/>
        <p:txBody>
          <a:bodyPr/>
          <a:lstStyle/>
          <a:p>
            <a:fld id="{C63151B6-7CC1-4498-AA65-400048944ED1}" type="slidenum">
              <a:rPr lang="en-US" smtClean="0"/>
              <a:t>‹#›</a:t>
            </a:fld>
            <a:endParaRPr lang="en-US"/>
          </a:p>
        </p:txBody>
      </p:sp>
    </p:spTree>
    <p:extLst>
      <p:ext uri="{BB962C8B-B14F-4D97-AF65-F5344CB8AC3E}">
        <p14:creationId xmlns:p14="http://schemas.microsoft.com/office/powerpoint/2010/main" val="3386717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D5737A-5BD4-4980-904B-4B48173F721F}"/>
              </a:ext>
            </a:extLst>
          </p:cNvPr>
          <p:cNvSpPr>
            <a:spLocks noGrp="1"/>
          </p:cNvSpPr>
          <p:nvPr>
            <p:ph type="dt" sz="half" idx="10"/>
          </p:nvPr>
        </p:nvSpPr>
        <p:spPr/>
        <p:txBody>
          <a:bodyPr/>
          <a:lstStyle/>
          <a:p>
            <a:fld id="{473AD893-E2BE-4CE6-AF40-A00C215122CB}" type="datetimeFigureOut">
              <a:rPr lang="en-US" smtClean="0"/>
              <a:t>9/18/2017</a:t>
            </a:fld>
            <a:endParaRPr lang="en-US"/>
          </a:p>
        </p:txBody>
      </p:sp>
      <p:sp>
        <p:nvSpPr>
          <p:cNvPr id="3" name="Footer Placeholder 2">
            <a:extLst>
              <a:ext uri="{FF2B5EF4-FFF2-40B4-BE49-F238E27FC236}">
                <a16:creationId xmlns:a16="http://schemas.microsoft.com/office/drawing/2014/main" id="{6B1ECBDA-DDB5-4464-A973-CC96B473058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6C81349-1EC2-44CD-B33F-57CF4C5111F3}"/>
              </a:ext>
            </a:extLst>
          </p:cNvPr>
          <p:cNvSpPr>
            <a:spLocks noGrp="1"/>
          </p:cNvSpPr>
          <p:nvPr>
            <p:ph type="sldNum" sz="quarter" idx="12"/>
          </p:nvPr>
        </p:nvSpPr>
        <p:spPr/>
        <p:txBody>
          <a:bodyPr/>
          <a:lstStyle/>
          <a:p>
            <a:fld id="{C63151B6-7CC1-4498-AA65-400048944ED1}" type="slidenum">
              <a:rPr lang="en-US" smtClean="0"/>
              <a:t>‹#›</a:t>
            </a:fld>
            <a:endParaRPr lang="en-US"/>
          </a:p>
        </p:txBody>
      </p:sp>
    </p:spTree>
    <p:extLst>
      <p:ext uri="{BB962C8B-B14F-4D97-AF65-F5344CB8AC3E}">
        <p14:creationId xmlns:p14="http://schemas.microsoft.com/office/powerpoint/2010/main" val="2960982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6F382-5316-4EA9-94BC-D33D23E0C7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49CCED1-03DA-45B8-9719-4A1A171FAE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D9A331F-7E35-4808-97B7-43A8141DDF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C26DC35-897B-4AF5-A42B-41F68ECBD1A5}"/>
              </a:ext>
            </a:extLst>
          </p:cNvPr>
          <p:cNvSpPr>
            <a:spLocks noGrp="1"/>
          </p:cNvSpPr>
          <p:nvPr>
            <p:ph type="dt" sz="half" idx="10"/>
          </p:nvPr>
        </p:nvSpPr>
        <p:spPr/>
        <p:txBody>
          <a:bodyPr/>
          <a:lstStyle/>
          <a:p>
            <a:fld id="{473AD893-E2BE-4CE6-AF40-A00C215122CB}" type="datetimeFigureOut">
              <a:rPr lang="en-US" smtClean="0"/>
              <a:t>9/18/2017</a:t>
            </a:fld>
            <a:endParaRPr lang="en-US"/>
          </a:p>
        </p:txBody>
      </p:sp>
      <p:sp>
        <p:nvSpPr>
          <p:cNvPr id="6" name="Footer Placeholder 5">
            <a:extLst>
              <a:ext uri="{FF2B5EF4-FFF2-40B4-BE49-F238E27FC236}">
                <a16:creationId xmlns:a16="http://schemas.microsoft.com/office/drawing/2014/main" id="{39023624-0EB3-4B8B-90EF-52DDCDF1B0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B26946-2193-498F-B8F0-9A1732FF32C2}"/>
              </a:ext>
            </a:extLst>
          </p:cNvPr>
          <p:cNvSpPr>
            <a:spLocks noGrp="1"/>
          </p:cNvSpPr>
          <p:nvPr>
            <p:ph type="sldNum" sz="quarter" idx="12"/>
          </p:nvPr>
        </p:nvSpPr>
        <p:spPr/>
        <p:txBody>
          <a:bodyPr/>
          <a:lstStyle/>
          <a:p>
            <a:fld id="{C63151B6-7CC1-4498-AA65-400048944ED1}" type="slidenum">
              <a:rPr lang="en-US" smtClean="0"/>
              <a:t>‹#›</a:t>
            </a:fld>
            <a:endParaRPr lang="en-US"/>
          </a:p>
        </p:txBody>
      </p:sp>
    </p:spTree>
    <p:extLst>
      <p:ext uri="{BB962C8B-B14F-4D97-AF65-F5344CB8AC3E}">
        <p14:creationId xmlns:p14="http://schemas.microsoft.com/office/powerpoint/2010/main" val="4021355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66F85-FE8E-4589-BDFF-80DD317A1F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1F86DF3-910F-4437-909C-46FB5E5FE2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1A25AE-C556-4858-94D4-8250C9538B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270945-3F53-4357-81DB-847AC9712E94}"/>
              </a:ext>
            </a:extLst>
          </p:cNvPr>
          <p:cNvSpPr>
            <a:spLocks noGrp="1"/>
          </p:cNvSpPr>
          <p:nvPr>
            <p:ph type="dt" sz="half" idx="10"/>
          </p:nvPr>
        </p:nvSpPr>
        <p:spPr/>
        <p:txBody>
          <a:bodyPr/>
          <a:lstStyle/>
          <a:p>
            <a:fld id="{473AD893-E2BE-4CE6-AF40-A00C215122CB}" type="datetimeFigureOut">
              <a:rPr lang="en-US" smtClean="0"/>
              <a:t>9/18/2017</a:t>
            </a:fld>
            <a:endParaRPr lang="en-US"/>
          </a:p>
        </p:txBody>
      </p:sp>
      <p:sp>
        <p:nvSpPr>
          <p:cNvPr id="6" name="Footer Placeholder 5">
            <a:extLst>
              <a:ext uri="{FF2B5EF4-FFF2-40B4-BE49-F238E27FC236}">
                <a16:creationId xmlns:a16="http://schemas.microsoft.com/office/drawing/2014/main" id="{18C078CC-64C6-4F4C-BD56-D6DD175FBD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03CF72-A2F0-4BA8-89B6-36CD0F791A14}"/>
              </a:ext>
            </a:extLst>
          </p:cNvPr>
          <p:cNvSpPr>
            <a:spLocks noGrp="1"/>
          </p:cNvSpPr>
          <p:nvPr>
            <p:ph type="sldNum" sz="quarter" idx="12"/>
          </p:nvPr>
        </p:nvSpPr>
        <p:spPr/>
        <p:txBody>
          <a:bodyPr/>
          <a:lstStyle/>
          <a:p>
            <a:fld id="{C63151B6-7CC1-4498-AA65-400048944ED1}" type="slidenum">
              <a:rPr lang="en-US" smtClean="0"/>
              <a:t>‹#›</a:t>
            </a:fld>
            <a:endParaRPr lang="en-US"/>
          </a:p>
        </p:txBody>
      </p:sp>
    </p:spTree>
    <p:extLst>
      <p:ext uri="{BB962C8B-B14F-4D97-AF65-F5344CB8AC3E}">
        <p14:creationId xmlns:p14="http://schemas.microsoft.com/office/powerpoint/2010/main" val="2313276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C662A5-3603-4F02-AE0E-D2D73C3F8D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F68AB45-6E87-4783-85EE-67C4E2EA60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A74AE4-42C2-4BEB-9185-DCB307570A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3AD893-E2BE-4CE6-AF40-A00C215122CB}" type="datetimeFigureOut">
              <a:rPr lang="en-US" smtClean="0"/>
              <a:t>9/18/2017</a:t>
            </a:fld>
            <a:endParaRPr lang="en-US"/>
          </a:p>
        </p:txBody>
      </p:sp>
      <p:sp>
        <p:nvSpPr>
          <p:cNvPr id="5" name="Footer Placeholder 4">
            <a:extLst>
              <a:ext uri="{FF2B5EF4-FFF2-40B4-BE49-F238E27FC236}">
                <a16:creationId xmlns:a16="http://schemas.microsoft.com/office/drawing/2014/main" id="{3444169F-D04F-4984-A044-14089B2EE8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BF70332-4CC7-4E65-B744-D33A96F8BE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3151B6-7CC1-4498-AA65-400048944ED1}" type="slidenum">
              <a:rPr lang="en-US" smtClean="0"/>
              <a:t>‹#›</a:t>
            </a:fld>
            <a:endParaRPr lang="en-US"/>
          </a:p>
        </p:txBody>
      </p:sp>
    </p:spTree>
    <p:extLst>
      <p:ext uri="{BB962C8B-B14F-4D97-AF65-F5344CB8AC3E}">
        <p14:creationId xmlns:p14="http://schemas.microsoft.com/office/powerpoint/2010/main" val="11015442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PowerPoint_Presentation.ppt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1.bin"/><Relationship Id="rId4" Type="http://schemas.openxmlformats.org/officeDocument/2006/relationships/image" Target="../media/image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9FC5A-5463-45B6-B86A-716539BBCED0}"/>
              </a:ext>
            </a:extLst>
          </p:cNvPr>
          <p:cNvSpPr>
            <a:spLocks noGrp="1"/>
          </p:cNvSpPr>
          <p:nvPr>
            <p:ph type="ctrTitle"/>
          </p:nvPr>
        </p:nvSpPr>
        <p:spPr>
          <a:xfrm>
            <a:off x="1500553" y="3138732"/>
            <a:ext cx="9144000" cy="2387600"/>
          </a:xfrm>
        </p:spPr>
        <p:txBody>
          <a:bodyPr>
            <a:normAutofit fontScale="90000"/>
          </a:bodyPr>
          <a:lstStyle/>
          <a:p>
            <a:r>
              <a:rPr lang="en-US" b="1" dirty="0">
                <a:solidFill>
                  <a:schemeClr val="accent1">
                    <a:lumMod val="75000"/>
                  </a:schemeClr>
                </a:solidFill>
                <a:latin typeface="Arial" panose="020B0604020202020204" pitchFamily="34" charset="0"/>
                <a:cs typeface="Arial" panose="020B0604020202020204" pitchFamily="34" charset="0"/>
              </a:rPr>
              <a:t>Deliverable 1.3 Process</a:t>
            </a:r>
            <a:br>
              <a:rPr lang="en-US" b="1" dirty="0">
                <a:solidFill>
                  <a:schemeClr val="accent1">
                    <a:lumMod val="75000"/>
                  </a:schemeClr>
                </a:solidFill>
                <a:latin typeface="Arial" panose="020B0604020202020204" pitchFamily="34" charset="0"/>
                <a:cs typeface="Arial" panose="020B0604020202020204" pitchFamily="34" charset="0"/>
              </a:rPr>
            </a:br>
            <a:br>
              <a:rPr lang="en-US" b="1" dirty="0">
                <a:solidFill>
                  <a:schemeClr val="accent1">
                    <a:lumMod val="75000"/>
                  </a:schemeClr>
                </a:solidFill>
                <a:latin typeface="Arial" panose="020B0604020202020204" pitchFamily="34" charset="0"/>
                <a:cs typeface="Arial" panose="020B0604020202020204" pitchFamily="34" charset="0"/>
              </a:rPr>
            </a:br>
            <a:r>
              <a:rPr lang="en-US" b="1" dirty="0">
                <a:solidFill>
                  <a:schemeClr val="accent1">
                    <a:lumMod val="75000"/>
                  </a:schemeClr>
                </a:solidFill>
                <a:latin typeface="Arial" panose="020B0604020202020204" pitchFamily="34" charset="0"/>
                <a:cs typeface="Arial" panose="020B0604020202020204" pitchFamily="34" charset="0"/>
              </a:rPr>
              <a:t>Mapping the Communication Protocols to the Use Case Requirements</a:t>
            </a:r>
          </a:p>
        </p:txBody>
      </p:sp>
    </p:spTree>
    <p:extLst>
      <p:ext uri="{BB962C8B-B14F-4D97-AF65-F5344CB8AC3E}">
        <p14:creationId xmlns:p14="http://schemas.microsoft.com/office/powerpoint/2010/main" val="42284242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59BC7-92BB-42DF-9918-E6C84B88EE1D}"/>
              </a:ext>
            </a:extLst>
          </p:cNvPr>
          <p:cNvSpPr>
            <a:spLocks noGrp="1"/>
          </p:cNvSpPr>
          <p:nvPr>
            <p:ph type="title"/>
          </p:nvPr>
        </p:nvSpPr>
        <p:spPr>
          <a:xfrm>
            <a:off x="838200" y="365125"/>
            <a:ext cx="10515600" cy="854075"/>
          </a:xfrm>
        </p:spPr>
        <p:txBody>
          <a:bodyPr/>
          <a:lstStyle/>
          <a:p>
            <a:r>
              <a:rPr lang="en-US" b="1" dirty="0">
                <a:solidFill>
                  <a:schemeClr val="accent1">
                    <a:lumMod val="75000"/>
                  </a:schemeClr>
                </a:solidFill>
                <a:latin typeface="Arial" panose="020B0604020202020204" pitchFamily="34" charset="0"/>
                <a:cs typeface="Arial" panose="020B0604020202020204" pitchFamily="34" charset="0"/>
              </a:rPr>
              <a:t>Objectives</a:t>
            </a:r>
          </a:p>
        </p:txBody>
      </p:sp>
      <p:sp>
        <p:nvSpPr>
          <p:cNvPr id="3" name="Content Placeholder 2">
            <a:extLst>
              <a:ext uri="{FF2B5EF4-FFF2-40B4-BE49-F238E27FC236}">
                <a16:creationId xmlns:a16="http://schemas.microsoft.com/office/drawing/2014/main" id="{794448B6-55EC-4F66-8961-8CEFD305346C}"/>
              </a:ext>
            </a:extLst>
          </p:cNvPr>
          <p:cNvSpPr>
            <a:spLocks noGrp="1"/>
          </p:cNvSpPr>
          <p:nvPr>
            <p:ph idx="1"/>
          </p:nvPr>
        </p:nvSpPr>
        <p:spPr>
          <a:xfrm>
            <a:off x="838200" y="1331494"/>
            <a:ext cx="10515600" cy="5005137"/>
          </a:xfrm>
        </p:spPr>
        <p:txBody>
          <a:bodyPr>
            <a:normAutofit/>
          </a:bodyPr>
          <a:lstStyle/>
          <a:p>
            <a:r>
              <a:rPr lang="en-US" sz="2600" dirty="0"/>
              <a:t>Provide methodology for identifying whether and how each protocol meets the requirements established in deliverable 1.1 and 1.2</a:t>
            </a:r>
          </a:p>
          <a:p>
            <a:r>
              <a:rPr lang="en-US" sz="2600" dirty="0"/>
              <a:t>Each protocol will be evaluated for ability to serve as a stand alone  (end to end) solution for addressing the requirements. </a:t>
            </a:r>
          </a:p>
          <a:p>
            <a:r>
              <a:rPr lang="en-US" sz="2600" dirty="0"/>
              <a:t>Interaction/dependence on other protocols for a complete end to end solution will be identified</a:t>
            </a:r>
          </a:p>
          <a:p>
            <a:pPr lvl="1"/>
            <a:r>
              <a:rPr lang="en-US" sz="2600" dirty="0"/>
              <a:t>The level of functionality within each requirement category (</a:t>
            </a:r>
            <a:r>
              <a:rPr lang="en-US" sz="1800" dirty="0"/>
              <a:t>Rule 21, Pricing, Load Control, Smart Charging, Monitoring, Restart, Miscellaneous)</a:t>
            </a:r>
            <a:r>
              <a:rPr lang="en-US" sz="2600" dirty="0"/>
              <a:t> shall be assessed</a:t>
            </a:r>
            <a:endParaRPr lang="en-US" sz="2200" dirty="0"/>
          </a:p>
          <a:p>
            <a:r>
              <a:rPr lang="en-US" sz="3000" dirty="0"/>
              <a:t>This summary of communication pathways and functionality will be used to inform the cost and benefit assessment in Deliverable 2.</a:t>
            </a:r>
          </a:p>
        </p:txBody>
      </p:sp>
    </p:spTree>
    <p:extLst>
      <p:ext uri="{BB962C8B-B14F-4D97-AF65-F5344CB8AC3E}">
        <p14:creationId xmlns:p14="http://schemas.microsoft.com/office/powerpoint/2010/main" val="3963254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274643"/>
            <a:ext cx="10515600" cy="5184771"/>
          </a:xfrm>
        </p:spPr>
        <p:txBody>
          <a:bodyPr>
            <a:normAutofit fontScale="85000" lnSpcReduction="20000"/>
          </a:bodyPr>
          <a:lstStyle/>
          <a:p>
            <a:r>
              <a:rPr lang="en-US" sz="2600" dirty="0"/>
              <a:t>This evaluation will consist of sequential steps as needed to describe the protocol’s functionality.</a:t>
            </a:r>
          </a:p>
          <a:p>
            <a:r>
              <a:rPr lang="en-US" sz="2600" dirty="0"/>
              <a:t>Subject Matter Experts (SMEs) have volunteered or been identified for each protocol.</a:t>
            </a:r>
          </a:p>
          <a:p>
            <a:r>
              <a:rPr lang="en-US" sz="2600" dirty="0"/>
              <a:t>The initial work will to be performed by these SMEs is</a:t>
            </a:r>
          </a:p>
          <a:p>
            <a:pPr marL="914400" lvl="1" indent="-457200">
              <a:buFont typeface="+mj-lt"/>
              <a:buAutoNum type="arabicPeriod"/>
            </a:pPr>
            <a:r>
              <a:rPr lang="en-US" sz="2100" dirty="0"/>
              <a:t>Matching the most current approved  protocol to the requirements matrix</a:t>
            </a:r>
          </a:p>
          <a:p>
            <a:pPr marL="914400" lvl="1" indent="-457200">
              <a:buFont typeface="+mj-lt"/>
              <a:buAutoNum type="arabicPeriod"/>
            </a:pPr>
            <a:r>
              <a:rPr lang="en-US" sz="2100" dirty="0"/>
              <a:t>Creating an additional matching sheet for any proposed updates to the protocol (as needed)</a:t>
            </a:r>
          </a:p>
          <a:p>
            <a:pPr marL="914400" lvl="1" indent="-457200">
              <a:buFont typeface="+mj-lt"/>
              <a:buAutoNum type="arabicPeriod"/>
            </a:pPr>
            <a:r>
              <a:rPr lang="en-US" sz="2100" dirty="0"/>
              <a:t>For each protocol, a diagram detailing the end to end path(s) taken by the messaging shall be provided</a:t>
            </a:r>
          </a:p>
          <a:p>
            <a:pPr marL="1371600" lvl="2" indent="-457200">
              <a:buFont typeface="+mj-lt"/>
              <a:buAutoNum type="romanLcPeriod"/>
            </a:pPr>
            <a:r>
              <a:rPr lang="en-US" sz="1800" dirty="0"/>
              <a:t>If other protocols are used for communicating between actors, they should be clearly indicated on the matrix (using the Y* and notes fields) and diagram</a:t>
            </a:r>
          </a:p>
          <a:p>
            <a:pPr marL="1371600" lvl="2" indent="-457200">
              <a:buFont typeface="+mj-lt"/>
              <a:buAutoNum type="romanLcPeriod"/>
            </a:pPr>
            <a:r>
              <a:rPr lang="en-US" sz="1800" dirty="0"/>
              <a:t>The use of either “the octagon” or the numbered diagram shown at the end of this </a:t>
            </a:r>
            <a:r>
              <a:rPr lang="en-US" sz="1800" dirty="0" err="1"/>
              <a:t>powerpoint</a:t>
            </a:r>
            <a:r>
              <a:rPr lang="en-US" sz="1800" dirty="0"/>
              <a:t> is preferred where feasible</a:t>
            </a:r>
          </a:p>
          <a:p>
            <a:pPr marL="1828800" lvl="3" indent="-457200">
              <a:buFont typeface="+mj-lt"/>
              <a:buAutoNum type="alphaLcPeriod"/>
            </a:pPr>
            <a:r>
              <a:rPr lang="en-US" sz="1700" dirty="0"/>
              <a:t>If these diagrams are infeasible, SMEs are free to submit communications flow diagrams in a more suitable format, but must use the fundamental actor definitions</a:t>
            </a:r>
          </a:p>
          <a:p>
            <a:pPr marL="914400" lvl="1" indent="-457200">
              <a:buFont typeface="+mj-lt"/>
              <a:buAutoNum type="arabicPeriod"/>
            </a:pPr>
            <a:r>
              <a:rPr lang="en-US" sz="2100" dirty="0"/>
              <a:t>SMEs will present their matrix to meetings of the sub-working group, with the goal of resolving any disagreement on protocol capabilities and ratifying the matrices</a:t>
            </a:r>
          </a:p>
          <a:p>
            <a:pPr marL="914400" lvl="1" indent="-457200">
              <a:buFont typeface="+mj-lt"/>
              <a:buAutoNum type="arabicPeriod"/>
            </a:pPr>
            <a:r>
              <a:rPr lang="en-US" sz="2100" dirty="0"/>
              <a:t>Once the matrices are ratified by the sub-working group, the supporting diagrams will be harmonized to the extent possible and presented to the sub-working group</a:t>
            </a:r>
          </a:p>
          <a:p>
            <a:pPr marL="914400" lvl="1" indent="-457200">
              <a:buFont typeface="+mj-lt"/>
              <a:buAutoNum type="arabicPeriod"/>
            </a:pPr>
            <a:r>
              <a:rPr lang="en-US" sz="2100" dirty="0"/>
              <a:t>The matrices and diagrams will be used along with deliverables 1.1 and1.2 to create a deliverable 1 draft document.</a:t>
            </a:r>
            <a:endParaRPr lang="en-US" dirty="0"/>
          </a:p>
        </p:txBody>
      </p:sp>
      <p:sp>
        <p:nvSpPr>
          <p:cNvPr id="4" name="Title 1">
            <a:extLst>
              <a:ext uri="{FF2B5EF4-FFF2-40B4-BE49-F238E27FC236}">
                <a16:creationId xmlns:a16="http://schemas.microsoft.com/office/drawing/2014/main" id="{15659BC7-92BB-42DF-9918-E6C84B88EE1D}"/>
              </a:ext>
            </a:extLst>
          </p:cNvPr>
          <p:cNvSpPr txBox="1">
            <a:spLocks/>
          </p:cNvSpPr>
          <p:nvPr/>
        </p:nvSpPr>
        <p:spPr>
          <a:xfrm>
            <a:off x="838200" y="365125"/>
            <a:ext cx="10515600" cy="8540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1">
                    <a:lumMod val="75000"/>
                  </a:schemeClr>
                </a:solidFill>
                <a:latin typeface="Arial" panose="020B0604020202020204" pitchFamily="34" charset="0"/>
                <a:cs typeface="Arial" panose="020B0604020202020204" pitchFamily="34" charset="0"/>
              </a:rPr>
              <a:t>Methodology</a:t>
            </a:r>
          </a:p>
        </p:txBody>
      </p:sp>
    </p:spTree>
    <p:extLst>
      <p:ext uri="{BB962C8B-B14F-4D97-AF65-F5344CB8AC3E}">
        <p14:creationId xmlns:p14="http://schemas.microsoft.com/office/powerpoint/2010/main" val="4034463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5659BC7-92BB-42DF-9918-E6C84B88EE1D}"/>
              </a:ext>
            </a:extLst>
          </p:cNvPr>
          <p:cNvSpPr txBox="1">
            <a:spLocks/>
          </p:cNvSpPr>
          <p:nvPr/>
        </p:nvSpPr>
        <p:spPr>
          <a:xfrm>
            <a:off x="838200" y="365125"/>
            <a:ext cx="10515600" cy="8540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1">
                    <a:lumMod val="75000"/>
                  </a:schemeClr>
                </a:solidFill>
                <a:latin typeface="Arial" panose="020B0604020202020204" pitchFamily="34" charset="0"/>
                <a:cs typeface="Arial" panose="020B0604020202020204" pitchFamily="34" charset="0"/>
              </a:rPr>
              <a:t>Meeting Schedule</a:t>
            </a:r>
          </a:p>
        </p:txBody>
      </p:sp>
      <p:pic>
        <p:nvPicPr>
          <p:cNvPr id="5" name="Picture 4">
            <a:extLst>
              <a:ext uri="{FF2B5EF4-FFF2-40B4-BE49-F238E27FC236}">
                <a16:creationId xmlns:a16="http://schemas.microsoft.com/office/drawing/2014/main" id="{9436D3B8-6225-41E1-9E67-B255B6A95374}"/>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005965" y="1663976"/>
            <a:ext cx="4848225" cy="3848100"/>
          </a:xfrm>
          <a:prstGeom prst="rect">
            <a:avLst/>
          </a:prstGeom>
          <a:noFill/>
          <a:ln>
            <a:noFill/>
          </a:ln>
        </p:spPr>
      </p:pic>
    </p:spTree>
    <p:extLst>
      <p:ext uri="{BB962C8B-B14F-4D97-AF65-F5344CB8AC3E}">
        <p14:creationId xmlns:p14="http://schemas.microsoft.com/office/powerpoint/2010/main" val="989985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D3E43-6F94-463C-9C46-37D57F57EDB5}"/>
              </a:ext>
            </a:extLst>
          </p:cNvPr>
          <p:cNvSpPr>
            <a:spLocks noGrp="1"/>
          </p:cNvSpPr>
          <p:nvPr>
            <p:ph type="title"/>
          </p:nvPr>
        </p:nvSpPr>
        <p:spPr>
          <a:xfrm>
            <a:off x="838200" y="365125"/>
            <a:ext cx="10515600" cy="789907"/>
          </a:xfrm>
        </p:spPr>
        <p:txBody>
          <a:bodyPr/>
          <a:lstStyle/>
          <a:p>
            <a:r>
              <a:rPr lang="en-US" b="1" dirty="0">
                <a:solidFill>
                  <a:schemeClr val="accent1">
                    <a:lumMod val="75000"/>
                  </a:schemeClr>
                </a:solidFill>
                <a:latin typeface="Arial" panose="020B0604020202020204" pitchFamily="34" charset="0"/>
                <a:cs typeface="Arial" panose="020B0604020202020204" pitchFamily="34" charset="0"/>
              </a:rPr>
              <a:t>Reading the Matrix</a:t>
            </a:r>
          </a:p>
        </p:txBody>
      </p:sp>
      <p:sp>
        <p:nvSpPr>
          <p:cNvPr id="3" name="Content Placeholder 2">
            <a:extLst>
              <a:ext uri="{FF2B5EF4-FFF2-40B4-BE49-F238E27FC236}">
                <a16:creationId xmlns:a16="http://schemas.microsoft.com/office/drawing/2014/main" id="{5A201095-D1A5-49EB-978D-96C81AA0F073}"/>
              </a:ext>
            </a:extLst>
          </p:cNvPr>
          <p:cNvSpPr>
            <a:spLocks noGrp="1"/>
          </p:cNvSpPr>
          <p:nvPr>
            <p:ph idx="1"/>
          </p:nvPr>
        </p:nvSpPr>
        <p:spPr>
          <a:xfrm>
            <a:off x="838200" y="1111585"/>
            <a:ext cx="10515600" cy="965701"/>
          </a:xfrm>
        </p:spPr>
        <p:txBody>
          <a:bodyPr>
            <a:normAutofit fontScale="92500" lnSpcReduction="20000"/>
          </a:bodyPr>
          <a:lstStyle/>
          <a:p>
            <a:pPr marL="0" indent="0">
              <a:buNone/>
            </a:pPr>
            <a:r>
              <a:rPr lang="en-US" dirty="0"/>
              <a:t>A blank copy of the matrix is attached with drop down menus for all boxes requiring completion.  The following is an example (not an actual protocol) of how to read the content.</a:t>
            </a:r>
          </a:p>
        </p:txBody>
      </p:sp>
      <p:sp>
        <p:nvSpPr>
          <p:cNvPr id="10" name="Content Placeholder 2">
            <a:extLst>
              <a:ext uri="{FF2B5EF4-FFF2-40B4-BE49-F238E27FC236}">
                <a16:creationId xmlns:a16="http://schemas.microsoft.com/office/drawing/2014/main" id="{5A201095-D1A5-49EB-978D-96C81AA0F073}"/>
              </a:ext>
            </a:extLst>
          </p:cNvPr>
          <p:cNvSpPr txBox="1">
            <a:spLocks/>
          </p:cNvSpPr>
          <p:nvPr/>
        </p:nvSpPr>
        <p:spPr>
          <a:xfrm>
            <a:off x="785446" y="5462955"/>
            <a:ext cx="10515600" cy="965701"/>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highlighted cells show that the protocol allows for the communication of departure time from the BMS to EVBS and the PFE to EVBS, but requires a phone app to communicate with the driver or allow them to opt out </a:t>
            </a:r>
          </a:p>
        </p:txBody>
      </p:sp>
      <p:pic>
        <p:nvPicPr>
          <p:cNvPr id="1031"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b="59225"/>
          <a:stretch/>
        </p:blipFill>
        <p:spPr bwMode="auto">
          <a:xfrm>
            <a:off x="597876" y="1980048"/>
            <a:ext cx="10703170" cy="33891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39198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E4FF6-E15D-47A0-B484-4673ED57ABA8}"/>
              </a:ext>
            </a:extLst>
          </p:cNvPr>
          <p:cNvSpPr>
            <a:spLocks noGrp="1"/>
          </p:cNvSpPr>
          <p:nvPr>
            <p:ph type="title"/>
          </p:nvPr>
        </p:nvSpPr>
        <p:spPr>
          <a:xfrm>
            <a:off x="838200" y="365125"/>
            <a:ext cx="10515600" cy="1287211"/>
          </a:xfrm>
        </p:spPr>
        <p:txBody>
          <a:bodyPr>
            <a:normAutofit fontScale="90000"/>
          </a:bodyPr>
          <a:lstStyle/>
          <a:p>
            <a:r>
              <a:rPr lang="en-US" b="1" dirty="0">
                <a:solidFill>
                  <a:schemeClr val="accent1">
                    <a:lumMod val="75000"/>
                  </a:schemeClr>
                </a:solidFill>
                <a:latin typeface="Arial" panose="020B0604020202020204" pitchFamily="34" charset="0"/>
                <a:cs typeface="Arial" panose="020B0604020202020204" pitchFamily="34" charset="0"/>
              </a:rPr>
              <a:t>Preferred Diagram Template1 </a:t>
            </a:r>
            <a:br>
              <a:rPr lang="en-US" b="1" dirty="0">
                <a:solidFill>
                  <a:schemeClr val="accent1">
                    <a:lumMod val="75000"/>
                  </a:schemeClr>
                </a:solidFill>
                <a:latin typeface="Arial" panose="020B0604020202020204" pitchFamily="34" charset="0"/>
                <a:cs typeface="Arial" panose="020B0604020202020204" pitchFamily="34" charset="0"/>
              </a:rPr>
            </a:br>
            <a:r>
              <a:rPr lang="en-US" b="1" dirty="0">
                <a:solidFill>
                  <a:schemeClr val="accent1">
                    <a:lumMod val="75000"/>
                  </a:schemeClr>
                </a:solidFill>
                <a:latin typeface="Arial" panose="020B0604020202020204" pitchFamily="34" charset="0"/>
                <a:cs typeface="Arial" panose="020B0604020202020204" pitchFamily="34" charset="0"/>
              </a:rPr>
              <a:t>The Octagon </a:t>
            </a:r>
            <a:endParaRPr lang="en-US" dirty="0"/>
          </a:p>
        </p:txBody>
      </p:sp>
      <p:sp>
        <p:nvSpPr>
          <p:cNvPr id="8" name="Octagon 7"/>
          <p:cNvSpPr/>
          <p:nvPr/>
        </p:nvSpPr>
        <p:spPr>
          <a:xfrm>
            <a:off x="6236677" y="2783396"/>
            <a:ext cx="2431701" cy="2431701"/>
          </a:xfrm>
          <a:prstGeom prst="octagon">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797905" y="3026966"/>
            <a:ext cx="1480797" cy="369332"/>
          </a:xfrm>
          <a:prstGeom prst="rect">
            <a:avLst/>
          </a:prstGeom>
          <a:noFill/>
        </p:spPr>
        <p:txBody>
          <a:bodyPr wrap="square" rtlCol="0">
            <a:spAutoFit/>
          </a:bodyPr>
          <a:lstStyle/>
          <a:p>
            <a:pPr algn="ctr"/>
            <a:r>
              <a:rPr lang="en-US" dirty="0"/>
              <a:t>EV Driver</a:t>
            </a:r>
          </a:p>
        </p:txBody>
      </p:sp>
      <p:sp>
        <p:nvSpPr>
          <p:cNvPr id="10" name="TextBox 9"/>
          <p:cNvSpPr txBox="1"/>
          <p:nvPr/>
        </p:nvSpPr>
        <p:spPr>
          <a:xfrm>
            <a:off x="5930522" y="1617814"/>
            <a:ext cx="1487157" cy="646331"/>
          </a:xfrm>
          <a:prstGeom prst="rect">
            <a:avLst/>
          </a:prstGeom>
          <a:noFill/>
        </p:spPr>
        <p:txBody>
          <a:bodyPr wrap="square" rtlCol="0">
            <a:spAutoFit/>
          </a:bodyPr>
          <a:lstStyle/>
          <a:p>
            <a:pPr algn="ctr"/>
            <a:r>
              <a:rPr lang="en-US" dirty="0"/>
              <a:t>EV Battery System</a:t>
            </a:r>
          </a:p>
        </p:txBody>
      </p:sp>
      <p:sp>
        <p:nvSpPr>
          <p:cNvPr id="11" name="TextBox 10"/>
          <p:cNvSpPr txBox="1"/>
          <p:nvPr/>
        </p:nvSpPr>
        <p:spPr>
          <a:xfrm>
            <a:off x="8642417" y="2765838"/>
            <a:ext cx="1487156" cy="369332"/>
          </a:xfrm>
          <a:prstGeom prst="rect">
            <a:avLst/>
          </a:prstGeom>
          <a:noFill/>
        </p:spPr>
        <p:txBody>
          <a:bodyPr wrap="square" rtlCol="0">
            <a:spAutoFit/>
          </a:bodyPr>
          <a:lstStyle/>
          <a:p>
            <a:pPr algn="ctr"/>
            <a:r>
              <a:rPr lang="en-US" dirty="0"/>
              <a:t>EVSE</a:t>
            </a:r>
          </a:p>
        </p:txBody>
      </p:sp>
      <p:sp>
        <p:nvSpPr>
          <p:cNvPr id="12" name="TextBox 11"/>
          <p:cNvSpPr txBox="1"/>
          <p:nvPr/>
        </p:nvSpPr>
        <p:spPr>
          <a:xfrm>
            <a:off x="7547473" y="1588216"/>
            <a:ext cx="1487157" cy="369332"/>
          </a:xfrm>
          <a:prstGeom prst="rect">
            <a:avLst/>
          </a:prstGeom>
          <a:noFill/>
        </p:spPr>
        <p:txBody>
          <a:bodyPr wrap="square" rtlCol="0">
            <a:spAutoFit/>
          </a:bodyPr>
          <a:lstStyle/>
          <a:p>
            <a:pPr algn="ctr"/>
            <a:r>
              <a:rPr lang="en-US" dirty="0"/>
              <a:t>DCPC</a:t>
            </a:r>
          </a:p>
        </p:txBody>
      </p:sp>
      <p:sp>
        <p:nvSpPr>
          <p:cNvPr id="13" name="TextBox 12"/>
          <p:cNvSpPr txBox="1"/>
          <p:nvPr/>
        </p:nvSpPr>
        <p:spPr>
          <a:xfrm>
            <a:off x="5890999" y="5436494"/>
            <a:ext cx="1487157" cy="923330"/>
          </a:xfrm>
          <a:prstGeom prst="rect">
            <a:avLst/>
          </a:prstGeom>
          <a:noFill/>
        </p:spPr>
        <p:txBody>
          <a:bodyPr wrap="square" rtlCol="0">
            <a:spAutoFit/>
          </a:bodyPr>
          <a:lstStyle/>
          <a:p>
            <a:pPr algn="ctr"/>
            <a:r>
              <a:rPr lang="en-US" dirty="0"/>
              <a:t>Utility Customer of Record</a:t>
            </a:r>
          </a:p>
        </p:txBody>
      </p:sp>
      <p:sp>
        <p:nvSpPr>
          <p:cNvPr id="14" name="TextBox 13"/>
          <p:cNvSpPr txBox="1"/>
          <p:nvPr/>
        </p:nvSpPr>
        <p:spPr>
          <a:xfrm>
            <a:off x="4750206" y="4457256"/>
            <a:ext cx="1492830" cy="646331"/>
          </a:xfrm>
          <a:prstGeom prst="rect">
            <a:avLst/>
          </a:prstGeom>
          <a:noFill/>
        </p:spPr>
        <p:txBody>
          <a:bodyPr wrap="square" rtlCol="0">
            <a:spAutoFit/>
          </a:bodyPr>
          <a:lstStyle/>
          <a:p>
            <a:pPr algn="ctr"/>
            <a:r>
              <a:rPr lang="en-US" dirty="0"/>
              <a:t>Power Flow Entity</a:t>
            </a:r>
          </a:p>
        </p:txBody>
      </p:sp>
      <p:sp>
        <p:nvSpPr>
          <p:cNvPr id="15" name="Oval 14"/>
          <p:cNvSpPr/>
          <p:nvPr/>
        </p:nvSpPr>
        <p:spPr>
          <a:xfrm>
            <a:off x="4791547" y="2464757"/>
            <a:ext cx="1487156" cy="14871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5930523" y="1339198"/>
            <a:ext cx="1487156" cy="14871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7547474" y="1339198"/>
            <a:ext cx="1487156" cy="14871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556654" y="2423625"/>
            <a:ext cx="1487156" cy="14871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891000" y="5178011"/>
            <a:ext cx="1487156" cy="14871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4755879" y="4033284"/>
            <a:ext cx="1487156" cy="14871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7590847" y="5463858"/>
            <a:ext cx="1487156" cy="923330"/>
          </a:xfrm>
          <a:prstGeom prst="rect">
            <a:avLst/>
          </a:prstGeom>
          <a:noFill/>
        </p:spPr>
        <p:txBody>
          <a:bodyPr wrap="square" rtlCol="0">
            <a:spAutoFit/>
          </a:bodyPr>
          <a:lstStyle/>
          <a:p>
            <a:pPr algn="ctr"/>
            <a:r>
              <a:rPr lang="en-US" dirty="0"/>
              <a:t>Building Management System</a:t>
            </a:r>
          </a:p>
        </p:txBody>
      </p:sp>
      <p:sp>
        <p:nvSpPr>
          <p:cNvPr id="22" name="Oval 21"/>
          <p:cNvSpPr/>
          <p:nvPr/>
        </p:nvSpPr>
        <p:spPr>
          <a:xfrm>
            <a:off x="7590846" y="5159589"/>
            <a:ext cx="1487156" cy="14871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8664186" y="4592196"/>
            <a:ext cx="1480798" cy="369332"/>
          </a:xfrm>
          <a:prstGeom prst="rect">
            <a:avLst/>
          </a:prstGeom>
          <a:noFill/>
        </p:spPr>
        <p:txBody>
          <a:bodyPr wrap="square" rtlCol="0">
            <a:spAutoFit/>
          </a:bodyPr>
          <a:lstStyle/>
          <a:p>
            <a:pPr algn="ctr"/>
            <a:r>
              <a:rPr lang="en-US" dirty="0"/>
              <a:t>Energy Meter</a:t>
            </a:r>
          </a:p>
        </p:txBody>
      </p:sp>
      <p:sp>
        <p:nvSpPr>
          <p:cNvPr id="24" name="Oval 23"/>
          <p:cNvSpPr/>
          <p:nvPr/>
        </p:nvSpPr>
        <p:spPr>
          <a:xfrm>
            <a:off x="8667694" y="4025800"/>
            <a:ext cx="1487156" cy="14871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4572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itle 1">
            <a:extLst>
              <a:ext uri="{FF2B5EF4-FFF2-40B4-BE49-F238E27FC236}">
                <a16:creationId xmlns:a16="http://schemas.microsoft.com/office/drawing/2014/main" id="{3AFE4FF6-E15D-47A0-B484-4673ED57ABA8}"/>
              </a:ext>
            </a:extLst>
          </p:cNvPr>
          <p:cNvSpPr txBox="1">
            <a:spLocks/>
          </p:cNvSpPr>
          <p:nvPr/>
        </p:nvSpPr>
        <p:spPr>
          <a:xfrm>
            <a:off x="255539" y="51987"/>
            <a:ext cx="10515600" cy="128721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accent1">
                    <a:lumMod val="75000"/>
                  </a:schemeClr>
                </a:solidFill>
                <a:latin typeface="Arial" panose="020B0604020202020204" pitchFamily="34" charset="0"/>
                <a:cs typeface="Arial" panose="020B0604020202020204" pitchFamily="34" charset="0"/>
              </a:rPr>
              <a:t>Example of the Octagon </a:t>
            </a:r>
            <a:endParaRPr lang="en-US" dirty="0"/>
          </a:p>
        </p:txBody>
      </p:sp>
      <p:sp>
        <p:nvSpPr>
          <p:cNvPr id="75" name="Content Placeholder 2"/>
          <p:cNvSpPr>
            <a:spLocks noGrp="1"/>
          </p:cNvSpPr>
          <p:nvPr>
            <p:ph idx="1"/>
          </p:nvPr>
        </p:nvSpPr>
        <p:spPr>
          <a:xfrm>
            <a:off x="404446" y="1019502"/>
            <a:ext cx="2104292" cy="5184771"/>
          </a:xfrm>
        </p:spPr>
        <p:txBody>
          <a:bodyPr>
            <a:normAutofit fontScale="85000" lnSpcReduction="10000"/>
          </a:bodyPr>
          <a:lstStyle/>
          <a:p>
            <a:r>
              <a:rPr lang="en-US" sz="2600" dirty="0"/>
              <a:t>Block Diagram on the left (optional)</a:t>
            </a:r>
          </a:p>
          <a:p>
            <a:r>
              <a:rPr lang="en-US" sz="2600" dirty="0"/>
              <a:t>Dashed lines on the right denote what fundamental actors are encapsulated within each hardware</a:t>
            </a:r>
          </a:p>
          <a:p>
            <a:r>
              <a:rPr lang="en-US" sz="2600" dirty="0"/>
              <a:t>Triangles indicate which protocols are used between actors</a:t>
            </a:r>
          </a:p>
        </p:txBody>
      </p:sp>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345" t="21034" r="2116" b="10337"/>
          <a:stretch/>
        </p:blipFill>
        <p:spPr bwMode="auto">
          <a:xfrm>
            <a:off x="2529720" y="1207477"/>
            <a:ext cx="9193358" cy="5228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170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E4FF6-E15D-47A0-B484-4673ED57ABA8}"/>
              </a:ext>
            </a:extLst>
          </p:cNvPr>
          <p:cNvSpPr>
            <a:spLocks noGrp="1"/>
          </p:cNvSpPr>
          <p:nvPr>
            <p:ph type="title"/>
          </p:nvPr>
        </p:nvSpPr>
        <p:spPr>
          <a:xfrm>
            <a:off x="838200" y="365125"/>
            <a:ext cx="10515600" cy="1287211"/>
          </a:xfrm>
        </p:spPr>
        <p:txBody>
          <a:bodyPr/>
          <a:lstStyle/>
          <a:p>
            <a:r>
              <a:rPr lang="en-US" b="1" dirty="0">
                <a:solidFill>
                  <a:schemeClr val="accent1">
                    <a:lumMod val="75000"/>
                  </a:schemeClr>
                </a:solidFill>
                <a:latin typeface="Arial" panose="020B0604020202020204" pitchFamily="34" charset="0"/>
                <a:cs typeface="Arial" panose="020B0604020202020204" pitchFamily="34" charset="0"/>
              </a:rPr>
              <a:t>Preferred Diagram Template 2 </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93753" y="1626496"/>
            <a:ext cx="3043843" cy="4625539"/>
          </a:xfrm>
          <a:prstGeom prst="rect">
            <a:avLst/>
          </a:prstGeom>
        </p:spPr>
      </p:pic>
      <p:sp>
        <p:nvSpPr>
          <p:cNvPr id="6" name="TextBox 5"/>
          <p:cNvSpPr txBox="1"/>
          <p:nvPr/>
        </p:nvSpPr>
        <p:spPr>
          <a:xfrm>
            <a:off x="844062" y="1626496"/>
            <a:ext cx="4669724" cy="4625539"/>
          </a:xfrm>
          <a:prstGeom prst="rect">
            <a:avLst/>
          </a:prstGeom>
          <a:noFill/>
        </p:spPr>
        <p:txBody>
          <a:bodyPr wrap="square" rtlCol="0">
            <a:noAutofit/>
          </a:bodyPr>
          <a:lstStyle/>
          <a:p>
            <a:r>
              <a:rPr lang="en-US" dirty="0"/>
              <a:t>VGI End to End Application Interfaces:</a:t>
            </a:r>
          </a:p>
          <a:p>
            <a:r>
              <a:rPr lang="en-US" dirty="0"/>
              <a:t>1- PFE/BMS to EV (Bridged through EVSE)</a:t>
            </a:r>
          </a:p>
          <a:p>
            <a:r>
              <a:rPr lang="en-US" dirty="0"/>
              <a:t>2 (+5)- EVSE to EVBS (Needs 5 for end to end)</a:t>
            </a:r>
          </a:p>
          <a:p>
            <a:r>
              <a:rPr lang="en-US" dirty="0"/>
              <a:t>3- PFE/BMS to DCPC </a:t>
            </a:r>
          </a:p>
          <a:p>
            <a:r>
              <a:rPr lang="en-US" dirty="0"/>
              <a:t>4 (+3)- EVBS to DCPC</a:t>
            </a:r>
          </a:p>
          <a:p>
            <a:r>
              <a:rPr lang="en-US" dirty="0"/>
              <a:t>5- Direct to EVSE (Interface 2 protocol or J1772</a:t>
            </a:r>
          </a:p>
          <a:p>
            <a:r>
              <a:rPr lang="en-US" dirty="0"/>
              <a:t> PWM to EV)</a:t>
            </a:r>
          </a:p>
          <a:p>
            <a:r>
              <a:rPr lang="en-US" dirty="0"/>
              <a:t>6- Telematics direct to EV</a:t>
            </a:r>
          </a:p>
          <a:p>
            <a:r>
              <a:rPr lang="en-US" i="1" dirty="0">
                <a:solidFill>
                  <a:schemeClr val="bg1">
                    <a:lumMod val="65000"/>
                  </a:schemeClr>
                </a:solidFill>
              </a:rPr>
              <a:t>7- BMS/EVSE to User (Secondary)</a:t>
            </a:r>
          </a:p>
          <a:p>
            <a:r>
              <a:rPr lang="en-US" i="1" dirty="0">
                <a:solidFill>
                  <a:schemeClr val="bg1">
                    <a:lumMod val="65000"/>
                  </a:schemeClr>
                </a:solidFill>
              </a:rPr>
              <a:t>8- EV/Telematics to User (Secondary)</a:t>
            </a:r>
          </a:p>
          <a:p>
            <a:r>
              <a:rPr lang="en-US" i="1" dirty="0">
                <a:solidFill>
                  <a:schemeClr val="bg1">
                    <a:lumMod val="65000"/>
                  </a:schemeClr>
                </a:solidFill>
              </a:rPr>
              <a:t>9- Energy Meter to PFE/BMS (Secondary</a:t>
            </a:r>
            <a:r>
              <a:rPr lang="en-US" dirty="0">
                <a:solidFill>
                  <a:schemeClr val="bg1">
                    <a:lumMod val="65000"/>
                  </a:schemeClr>
                </a:solidFill>
              </a:rPr>
              <a:t>)</a:t>
            </a:r>
          </a:p>
        </p:txBody>
      </p:sp>
    </p:spTree>
    <p:extLst>
      <p:ext uri="{BB962C8B-B14F-4D97-AF65-F5344CB8AC3E}">
        <p14:creationId xmlns:p14="http://schemas.microsoft.com/office/powerpoint/2010/main" val="48476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0AF33-6E2D-45E5-B759-CE032BE407B7}"/>
              </a:ext>
            </a:extLst>
          </p:cNvPr>
          <p:cNvSpPr>
            <a:spLocks noGrp="1"/>
          </p:cNvSpPr>
          <p:nvPr>
            <p:ph type="title"/>
          </p:nvPr>
        </p:nvSpPr>
        <p:spPr>
          <a:xfrm>
            <a:off x="838200" y="128337"/>
            <a:ext cx="10515600" cy="950328"/>
          </a:xfrm>
        </p:spPr>
        <p:txBody>
          <a:bodyPr/>
          <a:lstStyle/>
          <a:p>
            <a:r>
              <a:rPr lang="en-US" b="1" dirty="0">
                <a:solidFill>
                  <a:schemeClr val="accent1">
                    <a:lumMod val="75000"/>
                  </a:schemeClr>
                </a:solidFill>
                <a:latin typeface="Arial" panose="020B0604020202020204" pitchFamily="34" charset="0"/>
                <a:cs typeface="Arial" panose="020B0604020202020204" pitchFamily="34" charset="0"/>
              </a:rPr>
              <a:t>Backup documentation</a:t>
            </a:r>
            <a:endParaRPr lang="en-US" dirty="0"/>
          </a:p>
        </p:txBody>
      </p:sp>
      <p:sp>
        <p:nvSpPr>
          <p:cNvPr id="8" name="Content Placeholder 2"/>
          <p:cNvSpPr>
            <a:spLocks noGrp="1"/>
          </p:cNvSpPr>
          <p:nvPr>
            <p:ph idx="1"/>
          </p:nvPr>
        </p:nvSpPr>
        <p:spPr>
          <a:xfrm>
            <a:off x="561975" y="1303218"/>
            <a:ext cx="10515600" cy="954207"/>
          </a:xfrm>
        </p:spPr>
        <p:txBody>
          <a:bodyPr>
            <a:normAutofit fontScale="25000" lnSpcReduction="20000"/>
          </a:bodyPr>
          <a:lstStyle/>
          <a:p>
            <a:r>
              <a:rPr lang="en-US" sz="11200" dirty="0"/>
              <a:t>The embedded excel worksheet gives the functional requirements matrix in a format that is ready to be filled in.</a:t>
            </a:r>
          </a:p>
          <a:p>
            <a:endParaRPr lang="en-US" sz="2600" dirty="0"/>
          </a:p>
          <a:p>
            <a:pPr marL="0" indent="0">
              <a:buNone/>
            </a:pPr>
            <a:r>
              <a:rPr lang="en-US" sz="2600" dirty="0"/>
              <a:t> </a:t>
            </a:r>
          </a:p>
          <a:p>
            <a:endParaRPr lang="en-US" sz="2600" dirty="0"/>
          </a:p>
        </p:txBody>
      </p:sp>
      <p:graphicFrame>
        <p:nvGraphicFramePr>
          <p:cNvPr id="9" name="Object 8"/>
          <p:cNvGraphicFramePr>
            <a:graphicFrameLocks noChangeAspect="1"/>
          </p:cNvGraphicFramePr>
          <p:nvPr>
            <p:extLst>
              <p:ext uri="{D42A27DB-BD31-4B8C-83A1-F6EECF244321}">
                <p14:modId xmlns:p14="http://schemas.microsoft.com/office/powerpoint/2010/main" val="1082007947"/>
              </p:ext>
            </p:extLst>
          </p:nvPr>
        </p:nvGraphicFramePr>
        <p:xfrm>
          <a:off x="1404694" y="4727575"/>
          <a:ext cx="914400" cy="771525"/>
        </p:xfrm>
        <a:graphic>
          <a:graphicData uri="http://schemas.openxmlformats.org/presentationml/2006/ole">
            <mc:AlternateContent xmlns:mc="http://schemas.openxmlformats.org/markup-compatibility/2006">
              <mc:Choice xmlns:v="urn:schemas-microsoft-com:vml" Requires="v">
                <p:oleObj spid="_x0000_s3115" name="Presentation" showAsIcon="1" r:id="rId3" imgW="914400" imgH="771480" progId="PowerPoint.Show.12">
                  <p:embed/>
                </p:oleObj>
              </mc:Choice>
              <mc:Fallback>
                <p:oleObj name="Presentation" showAsIcon="1" r:id="rId3" imgW="914400" imgH="771480" progId="PowerPoint.Show.12">
                  <p:embed/>
                  <p:pic>
                    <p:nvPicPr>
                      <p:cNvPr id="0" name=""/>
                      <p:cNvPicPr/>
                      <p:nvPr/>
                    </p:nvPicPr>
                    <p:blipFill>
                      <a:blip r:embed="rId4"/>
                      <a:stretch>
                        <a:fillRect/>
                      </a:stretch>
                    </p:blipFill>
                    <p:spPr>
                      <a:xfrm>
                        <a:off x="1404694" y="4727575"/>
                        <a:ext cx="914400" cy="771525"/>
                      </a:xfrm>
                      <a:prstGeom prst="rect">
                        <a:avLst/>
                      </a:prstGeom>
                    </p:spPr>
                  </p:pic>
                </p:oleObj>
              </mc:Fallback>
            </mc:AlternateContent>
          </a:graphicData>
        </a:graphic>
      </p:graphicFrame>
      <p:sp>
        <p:nvSpPr>
          <p:cNvPr id="5" name="TextBox 4"/>
          <p:cNvSpPr txBox="1"/>
          <p:nvPr/>
        </p:nvSpPr>
        <p:spPr>
          <a:xfrm>
            <a:off x="628650" y="3390899"/>
            <a:ext cx="9486900" cy="1231106"/>
          </a:xfrm>
          <a:prstGeom prst="rect">
            <a:avLst/>
          </a:prstGeom>
          <a:noFill/>
        </p:spPr>
        <p:txBody>
          <a:bodyPr wrap="square" rtlCol="0">
            <a:spAutoFit/>
          </a:bodyPr>
          <a:lstStyle/>
          <a:p>
            <a:pPr marL="285750" indent="-285750">
              <a:buFont typeface="Arial" panose="020B0604020202020204" pitchFamily="34" charset="0"/>
              <a:buChar char="•"/>
            </a:pPr>
            <a:r>
              <a:rPr lang="en-US" sz="2800" dirty="0"/>
              <a:t>The embedded PowerPoint Presentation identifies and defines the fundamental actors</a:t>
            </a:r>
          </a:p>
          <a:p>
            <a:pPr marL="285750" indent="-285750">
              <a:buFont typeface="Arial" panose="020B0604020202020204" pitchFamily="34" charset="0"/>
              <a:buChar char="•"/>
            </a:pPr>
            <a:endParaRPr lang="en-US" dirty="0"/>
          </a:p>
        </p:txBody>
      </p:sp>
      <p:graphicFrame>
        <p:nvGraphicFramePr>
          <p:cNvPr id="4" name="Object 3">
            <a:extLst>
              <a:ext uri="{FF2B5EF4-FFF2-40B4-BE49-F238E27FC236}">
                <a16:creationId xmlns:a16="http://schemas.microsoft.com/office/drawing/2014/main" id="{EB90B738-9617-4379-90ED-B9C1EA1C06F5}"/>
              </a:ext>
            </a:extLst>
          </p:cNvPr>
          <p:cNvGraphicFramePr>
            <a:graphicFrameLocks noChangeAspect="1"/>
          </p:cNvGraphicFramePr>
          <p:nvPr>
            <p:extLst>
              <p:ext uri="{D42A27DB-BD31-4B8C-83A1-F6EECF244321}">
                <p14:modId xmlns:p14="http://schemas.microsoft.com/office/powerpoint/2010/main" val="665684098"/>
              </p:ext>
            </p:extLst>
          </p:nvPr>
        </p:nvGraphicFramePr>
        <p:xfrm>
          <a:off x="1404694" y="2265082"/>
          <a:ext cx="914400" cy="771525"/>
        </p:xfrm>
        <a:graphic>
          <a:graphicData uri="http://schemas.openxmlformats.org/presentationml/2006/ole">
            <mc:AlternateContent xmlns:mc="http://schemas.openxmlformats.org/markup-compatibility/2006">
              <mc:Choice xmlns:v="urn:schemas-microsoft-com:vml" Requires="v">
                <p:oleObj spid="_x0000_s3116" name="Worksheet" showAsIcon="1" r:id="rId5" imgW="914400" imgH="771480" progId="Excel.Sheet.12">
                  <p:embed/>
                </p:oleObj>
              </mc:Choice>
              <mc:Fallback>
                <p:oleObj name="Worksheet" showAsIcon="1" r:id="rId5" imgW="914400" imgH="771480" progId="Excel.Sheet.12">
                  <p:embed/>
                  <p:pic>
                    <p:nvPicPr>
                      <p:cNvPr id="0" name=""/>
                      <p:cNvPicPr/>
                      <p:nvPr/>
                    </p:nvPicPr>
                    <p:blipFill>
                      <a:blip r:embed="rId6"/>
                      <a:stretch>
                        <a:fillRect/>
                      </a:stretch>
                    </p:blipFill>
                    <p:spPr>
                      <a:xfrm>
                        <a:off x="1404694" y="2265082"/>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35031434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3204</TotalTime>
  <Words>622</Words>
  <Application>Microsoft Office PowerPoint</Application>
  <PresentationFormat>Widescreen</PresentationFormat>
  <Paragraphs>54</Paragraphs>
  <Slides>9</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2</vt:i4>
      </vt:variant>
      <vt:variant>
        <vt:lpstr>Slide Titles</vt:lpstr>
      </vt:variant>
      <vt:variant>
        <vt:i4>9</vt:i4>
      </vt:variant>
    </vt:vector>
  </HeadingPairs>
  <TitlesOfParts>
    <vt:vector size="15" baseType="lpstr">
      <vt:lpstr>Arial</vt:lpstr>
      <vt:lpstr>Calibri</vt:lpstr>
      <vt:lpstr>Calibri Light</vt:lpstr>
      <vt:lpstr>Office Theme</vt:lpstr>
      <vt:lpstr>Presentation</vt:lpstr>
      <vt:lpstr>Microsoft Excel Worksheet</vt:lpstr>
      <vt:lpstr>Deliverable 1.3 Process  Mapping the Communication Protocols to the Use Case Requirements</vt:lpstr>
      <vt:lpstr>Objectives</vt:lpstr>
      <vt:lpstr>PowerPoint Presentation</vt:lpstr>
      <vt:lpstr>PowerPoint Presentation</vt:lpstr>
      <vt:lpstr>Reading the Matrix</vt:lpstr>
      <vt:lpstr>Preferred Diagram Template1  The Octagon </vt:lpstr>
      <vt:lpstr>PowerPoint Presentation</vt:lpstr>
      <vt:lpstr>Preferred Diagram Template 2 </vt:lpstr>
      <vt:lpstr>Backup documentation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Deliverable 1 Standards Mapping Process</dc:title>
  <dc:creator>George Bellino</dc:creator>
  <cp:lastModifiedBy>Justin Regnier</cp:lastModifiedBy>
  <cp:revision>58</cp:revision>
  <dcterms:created xsi:type="dcterms:W3CDTF">2017-09-02T18:30:52Z</dcterms:created>
  <dcterms:modified xsi:type="dcterms:W3CDTF">2017-09-18T16:17:49Z</dcterms:modified>
</cp:coreProperties>
</file>