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3" r:id="rId3"/>
  </p:sldMasterIdLst>
  <p:sldIdLst>
    <p:sldId id="256" r:id="rId4"/>
    <p:sldId id="273" r:id="rId5"/>
    <p:sldId id="272" r:id="rId6"/>
    <p:sldId id="257"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120" d="100"/>
          <a:sy n="120" d="100"/>
        </p:scale>
        <p:origin x="-12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FDBD93-702E-4DAA-8D5F-289491E09F0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3FC269A-ADCA-4C33-8ED4-5F64EC79044D}">
      <dgm:prSet custT="1"/>
      <dgm:spPr>
        <a:solidFill>
          <a:schemeClr val="accent3">
            <a:lumMod val="75000"/>
          </a:schemeClr>
        </a:solidFill>
      </dgm:spPr>
      <dgm:t>
        <a:bodyPr/>
        <a:lstStyle/>
        <a:p>
          <a:pPr rtl="0"/>
          <a:r>
            <a:rPr lang="en-US" sz="1600" i="0" dirty="0"/>
            <a:t>1 Automated Utility Electricity Rate Tariff Processing</a:t>
          </a:r>
        </a:p>
      </dgm:t>
    </dgm:pt>
    <dgm:pt modelId="{ED7A4F80-89F3-4876-B1BC-18DC35016E90}" type="parTrans" cxnId="{401F89A6-89A8-480D-9A99-168CA97D5EC6}">
      <dgm:prSet/>
      <dgm:spPr/>
      <dgm:t>
        <a:bodyPr/>
        <a:lstStyle/>
        <a:p>
          <a:endParaRPr lang="en-US" sz="2400"/>
        </a:p>
      </dgm:t>
    </dgm:pt>
    <dgm:pt modelId="{F7F7251B-4468-4B71-8A50-D91BE81FF0DB}" type="sibTrans" cxnId="{401F89A6-89A8-480D-9A99-168CA97D5EC6}">
      <dgm:prSet/>
      <dgm:spPr/>
      <dgm:t>
        <a:bodyPr/>
        <a:lstStyle/>
        <a:p>
          <a:endParaRPr lang="en-US" sz="2400"/>
        </a:p>
      </dgm:t>
    </dgm:pt>
    <dgm:pt modelId="{5164E743-BEF0-45E3-AEBC-FE802600EDBA}">
      <dgm:prSet custT="1"/>
      <dgm:spPr>
        <a:solidFill>
          <a:srgbClr val="FFFF00"/>
        </a:solidFill>
      </dgm:spPr>
      <dgm:t>
        <a:bodyPr/>
        <a:lstStyle/>
        <a:p>
          <a:pPr rtl="0"/>
          <a:r>
            <a:rPr lang="en-US" sz="1600" i="0" dirty="0">
              <a:solidFill>
                <a:schemeClr val="tx1"/>
              </a:solidFill>
            </a:rPr>
            <a:t>2 </a:t>
          </a:r>
          <a:r>
            <a:rPr lang="en-US" sz="1600" i="0" dirty="0" smtClean="0">
              <a:solidFill>
                <a:schemeClr val="tx1"/>
              </a:solidFill>
            </a:rPr>
            <a:t>Aggregation: </a:t>
          </a:r>
          <a:r>
            <a:rPr lang="en-US" sz="1600" i="0" dirty="0">
              <a:solidFill>
                <a:schemeClr val="tx1"/>
              </a:solidFill>
            </a:rPr>
            <a:t>Demand </a:t>
          </a:r>
          <a:r>
            <a:rPr lang="en-US" sz="1600" i="0" dirty="0" smtClean="0">
              <a:solidFill>
                <a:schemeClr val="tx1"/>
              </a:solidFill>
            </a:rPr>
            <a:t>Response/Balancing </a:t>
          </a:r>
          <a:r>
            <a:rPr lang="en-US" sz="1600" i="0" dirty="0">
              <a:solidFill>
                <a:schemeClr val="tx1"/>
              </a:solidFill>
            </a:rPr>
            <a:t>Resource</a:t>
          </a:r>
          <a:endParaRPr lang="en-US" sz="1800" i="0" dirty="0">
            <a:solidFill>
              <a:schemeClr val="tx1"/>
            </a:solidFill>
          </a:endParaRPr>
        </a:p>
      </dgm:t>
    </dgm:pt>
    <dgm:pt modelId="{BF5CFA00-B9E6-4CE4-8167-D050EBA006C3}" type="parTrans" cxnId="{61BC881B-A5D6-4B0C-A82E-DF56B139F409}">
      <dgm:prSet/>
      <dgm:spPr/>
      <dgm:t>
        <a:bodyPr/>
        <a:lstStyle/>
        <a:p>
          <a:endParaRPr lang="en-US" sz="2400"/>
        </a:p>
      </dgm:t>
    </dgm:pt>
    <dgm:pt modelId="{8AE611EA-CA7E-4C21-8192-3ADC559370BD}" type="sibTrans" cxnId="{61BC881B-A5D6-4B0C-A82E-DF56B139F409}">
      <dgm:prSet/>
      <dgm:spPr/>
      <dgm:t>
        <a:bodyPr/>
        <a:lstStyle/>
        <a:p>
          <a:endParaRPr lang="en-US" sz="2400"/>
        </a:p>
      </dgm:t>
    </dgm:pt>
    <dgm:pt modelId="{63AF43C7-BC0D-45AC-A3A1-0825930F8B2E}">
      <dgm:prSet custT="1"/>
      <dgm:spPr>
        <a:solidFill>
          <a:schemeClr val="accent4">
            <a:lumMod val="60000"/>
            <a:lumOff val="40000"/>
          </a:schemeClr>
        </a:solidFill>
      </dgm:spPr>
      <dgm:t>
        <a:bodyPr/>
        <a:lstStyle/>
        <a:p>
          <a:pPr rtl="0"/>
          <a:r>
            <a:rPr lang="en-US" sz="1600" i="0" dirty="0">
              <a:solidFill>
                <a:schemeClr val="tx1"/>
              </a:solidFill>
            </a:rPr>
            <a:t>3 Interface with Home Energy Management System / ESI</a:t>
          </a:r>
        </a:p>
      </dgm:t>
    </dgm:pt>
    <dgm:pt modelId="{E7DEC270-1800-4FBC-816F-59F238528FA4}" type="parTrans" cxnId="{F32C27FA-D69A-4964-81E3-CB31E98494DD}">
      <dgm:prSet/>
      <dgm:spPr/>
      <dgm:t>
        <a:bodyPr/>
        <a:lstStyle/>
        <a:p>
          <a:endParaRPr lang="en-US" sz="2400"/>
        </a:p>
      </dgm:t>
    </dgm:pt>
    <dgm:pt modelId="{2D49B885-D09C-48FD-8638-065D0D67FE58}" type="sibTrans" cxnId="{F32C27FA-D69A-4964-81E3-CB31E98494DD}">
      <dgm:prSet/>
      <dgm:spPr/>
      <dgm:t>
        <a:bodyPr/>
        <a:lstStyle/>
        <a:p>
          <a:endParaRPr lang="en-US" sz="2400"/>
        </a:p>
      </dgm:t>
    </dgm:pt>
    <dgm:pt modelId="{73DEDC79-A070-430E-9B91-1C2E62A6F8A4}">
      <dgm:prSet custT="1"/>
      <dgm:spPr>
        <a:solidFill>
          <a:schemeClr val="accent4">
            <a:lumMod val="60000"/>
            <a:lumOff val="40000"/>
          </a:schemeClr>
        </a:solidFill>
      </dgm:spPr>
      <dgm:t>
        <a:bodyPr/>
        <a:lstStyle/>
        <a:p>
          <a:pPr rtl="0"/>
          <a:r>
            <a:rPr lang="en-US" sz="1600" i="0" dirty="0">
              <a:solidFill>
                <a:schemeClr val="tx1"/>
              </a:solidFill>
            </a:rPr>
            <a:t>4 Interface with Building Energy Management System </a:t>
          </a:r>
        </a:p>
      </dgm:t>
    </dgm:pt>
    <dgm:pt modelId="{1B91E116-8AC1-4241-8E0E-FFC2261352C1}" type="parTrans" cxnId="{74F98A72-64CD-42D9-AA8A-85D449E06AAC}">
      <dgm:prSet/>
      <dgm:spPr/>
      <dgm:t>
        <a:bodyPr/>
        <a:lstStyle/>
        <a:p>
          <a:endParaRPr lang="en-US" sz="2400"/>
        </a:p>
      </dgm:t>
    </dgm:pt>
    <dgm:pt modelId="{D2DB6BBA-3F2C-43D3-9B45-F5D1068E24F3}" type="sibTrans" cxnId="{74F98A72-64CD-42D9-AA8A-85D449E06AAC}">
      <dgm:prSet/>
      <dgm:spPr/>
      <dgm:t>
        <a:bodyPr/>
        <a:lstStyle/>
        <a:p>
          <a:endParaRPr lang="en-US" sz="2400"/>
        </a:p>
      </dgm:t>
    </dgm:pt>
    <dgm:pt modelId="{3EE08068-AD6F-4C1E-B15C-F273686311D8}">
      <dgm:prSet custT="1"/>
      <dgm:spPr>
        <a:solidFill>
          <a:srgbClr val="FFFF00"/>
        </a:solidFill>
      </dgm:spPr>
      <dgm:t>
        <a:bodyPr/>
        <a:lstStyle/>
        <a:p>
          <a:pPr rtl="0"/>
          <a:r>
            <a:rPr lang="en-US" sz="1600" i="0" dirty="0">
              <a:solidFill>
                <a:schemeClr val="tx1"/>
              </a:solidFill>
            </a:rPr>
            <a:t>5 Pricing Signal </a:t>
          </a:r>
          <a:r>
            <a:rPr lang="en-US" sz="1600" i="0" dirty="0" smtClean="0">
              <a:solidFill>
                <a:schemeClr val="tx1"/>
              </a:solidFill>
            </a:rPr>
            <a:t>Events: Real Time/Dynamic Pricing</a:t>
          </a:r>
          <a:endParaRPr lang="en-US" sz="1600" i="0" dirty="0">
            <a:solidFill>
              <a:schemeClr val="tx1"/>
            </a:solidFill>
          </a:endParaRPr>
        </a:p>
      </dgm:t>
    </dgm:pt>
    <dgm:pt modelId="{70B43BBD-0CDC-454B-8586-39E698A97DE2}" type="parTrans" cxnId="{C6196ABD-9E4B-408B-8F88-35F8A9537743}">
      <dgm:prSet/>
      <dgm:spPr/>
      <dgm:t>
        <a:bodyPr/>
        <a:lstStyle/>
        <a:p>
          <a:endParaRPr lang="en-US" sz="2400"/>
        </a:p>
      </dgm:t>
    </dgm:pt>
    <dgm:pt modelId="{9C923EB6-641F-49FA-9943-E48B415446FB}" type="sibTrans" cxnId="{C6196ABD-9E4B-408B-8F88-35F8A9537743}">
      <dgm:prSet/>
      <dgm:spPr/>
      <dgm:t>
        <a:bodyPr/>
        <a:lstStyle/>
        <a:p>
          <a:endParaRPr lang="en-US" sz="2400"/>
        </a:p>
      </dgm:t>
    </dgm:pt>
    <dgm:pt modelId="{176809E6-ABF2-4B45-9268-09576981887F}">
      <dgm:prSet custT="1"/>
      <dgm:spPr>
        <a:solidFill>
          <a:schemeClr val="accent3">
            <a:lumMod val="75000"/>
          </a:schemeClr>
        </a:solidFill>
      </dgm:spPr>
      <dgm:t>
        <a:bodyPr/>
        <a:lstStyle/>
        <a:p>
          <a:pPr rtl="0"/>
          <a:r>
            <a:rPr lang="en-US" sz="1600" i="0" dirty="0"/>
            <a:t>7 Optimized Load Management (ISO/IEC 15118)</a:t>
          </a:r>
        </a:p>
      </dgm:t>
    </dgm:pt>
    <dgm:pt modelId="{F14D24DD-8DAE-4B76-89A9-BFF5E797A149}" type="parTrans" cxnId="{E17C885C-0E40-4A46-81CB-15D1C1356E6B}">
      <dgm:prSet/>
      <dgm:spPr/>
      <dgm:t>
        <a:bodyPr/>
        <a:lstStyle/>
        <a:p>
          <a:endParaRPr lang="en-US" sz="2400"/>
        </a:p>
      </dgm:t>
    </dgm:pt>
    <dgm:pt modelId="{3F6AD5BC-C6EF-4415-A0FD-E17BA682D471}" type="sibTrans" cxnId="{E17C885C-0E40-4A46-81CB-15D1C1356E6B}">
      <dgm:prSet/>
      <dgm:spPr/>
      <dgm:t>
        <a:bodyPr/>
        <a:lstStyle/>
        <a:p>
          <a:endParaRPr lang="en-US" sz="2400"/>
        </a:p>
      </dgm:t>
    </dgm:pt>
    <dgm:pt modelId="{F132C003-0612-45E9-8FB2-60963B450436}">
      <dgm:prSet custT="1"/>
      <dgm:spPr>
        <a:solidFill>
          <a:srgbClr val="FFFF00"/>
        </a:solidFill>
      </dgm:spPr>
      <dgm:t>
        <a:bodyPr/>
        <a:lstStyle/>
        <a:p>
          <a:pPr rtl="0"/>
          <a:r>
            <a:rPr lang="en-US" sz="1600" i="0" dirty="0">
              <a:solidFill>
                <a:schemeClr val="tx1"/>
              </a:solidFill>
            </a:rPr>
            <a:t>8 Vehicle Roaming</a:t>
          </a:r>
        </a:p>
      </dgm:t>
    </dgm:pt>
    <dgm:pt modelId="{547FF5C9-BB76-492B-980E-09792EAAC494}" type="parTrans" cxnId="{B4F517F4-D70C-477A-B109-6AEFE38CDA81}">
      <dgm:prSet/>
      <dgm:spPr/>
      <dgm:t>
        <a:bodyPr/>
        <a:lstStyle/>
        <a:p>
          <a:endParaRPr lang="en-US" sz="2400"/>
        </a:p>
      </dgm:t>
    </dgm:pt>
    <dgm:pt modelId="{E7728F0F-DB7B-4759-8B09-47D20EEF46A6}" type="sibTrans" cxnId="{B4F517F4-D70C-477A-B109-6AEFE38CDA81}">
      <dgm:prSet/>
      <dgm:spPr/>
      <dgm:t>
        <a:bodyPr/>
        <a:lstStyle/>
        <a:p>
          <a:endParaRPr lang="en-US" sz="2400"/>
        </a:p>
      </dgm:t>
    </dgm:pt>
    <dgm:pt modelId="{F904126E-0303-4F39-BE09-935C3BD7CDD8}">
      <dgm:prSet custT="1"/>
      <dgm:spPr>
        <a:solidFill>
          <a:schemeClr val="accent3">
            <a:lumMod val="75000"/>
          </a:schemeClr>
        </a:solidFill>
      </dgm:spPr>
      <dgm:t>
        <a:bodyPr/>
        <a:lstStyle/>
        <a:p>
          <a:pPr rtl="0"/>
          <a:r>
            <a:rPr lang="en-US" sz="1600" i="0" dirty="0"/>
            <a:t>9 EVSE Networking Functionality</a:t>
          </a:r>
        </a:p>
      </dgm:t>
    </dgm:pt>
    <dgm:pt modelId="{2FA01158-29C5-4EA2-A8A7-AF1DD5945812}" type="parTrans" cxnId="{A29770FD-9F43-4456-9CEF-66FF242A814E}">
      <dgm:prSet/>
      <dgm:spPr/>
      <dgm:t>
        <a:bodyPr/>
        <a:lstStyle/>
        <a:p>
          <a:endParaRPr lang="en-US" sz="2400"/>
        </a:p>
      </dgm:t>
    </dgm:pt>
    <dgm:pt modelId="{1E5F4D92-F29B-4BA6-9F6A-5B8A761EA5D2}" type="sibTrans" cxnId="{A29770FD-9F43-4456-9CEF-66FF242A814E}">
      <dgm:prSet/>
      <dgm:spPr/>
      <dgm:t>
        <a:bodyPr/>
        <a:lstStyle/>
        <a:p>
          <a:endParaRPr lang="en-US" sz="2400"/>
        </a:p>
      </dgm:t>
    </dgm:pt>
    <dgm:pt modelId="{1707E538-CDAE-43FD-BD9E-0F6282DED092}">
      <dgm:prSet custT="1"/>
      <dgm:spPr>
        <a:solidFill>
          <a:schemeClr val="accent4">
            <a:lumMod val="60000"/>
            <a:lumOff val="40000"/>
          </a:schemeClr>
        </a:solidFill>
      </dgm:spPr>
      <dgm:t>
        <a:bodyPr/>
        <a:lstStyle/>
        <a:p>
          <a:pPr rtl="0"/>
          <a:r>
            <a:rPr lang="en-US" sz="1600" i="0" dirty="0">
              <a:solidFill>
                <a:schemeClr val="tx1"/>
              </a:solidFill>
            </a:rPr>
            <a:t>6 Interface with EVSE Network Provider</a:t>
          </a:r>
        </a:p>
      </dgm:t>
    </dgm:pt>
    <dgm:pt modelId="{5495BCF6-6DA5-4223-9C75-C5A50B7C7C3A}" type="parTrans" cxnId="{6F30AEF8-F86D-451C-957C-0107F2B52EEE}">
      <dgm:prSet/>
      <dgm:spPr/>
      <dgm:t>
        <a:bodyPr/>
        <a:lstStyle/>
        <a:p>
          <a:endParaRPr lang="en-US" sz="2400"/>
        </a:p>
      </dgm:t>
    </dgm:pt>
    <dgm:pt modelId="{A9D8F622-E940-464B-AF4F-3806DACD4503}" type="sibTrans" cxnId="{6F30AEF8-F86D-451C-957C-0107F2B52EEE}">
      <dgm:prSet/>
      <dgm:spPr/>
      <dgm:t>
        <a:bodyPr/>
        <a:lstStyle/>
        <a:p>
          <a:endParaRPr lang="en-US" sz="2400"/>
        </a:p>
      </dgm:t>
    </dgm:pt>
    <dgm:pt modelId="{D283DFCD-A693-4CA6-9F8C-E9FED2F9D31C}">
      <dgm:prSet custT="1"/>
      <dgm:spPr>
        <a:solidFill>
          <a:schemeClr val="accent3">
            <a:lumMod val="75000"/>
          </a:schemeClr>
        </a:solidFill>
      </dgm:spPr>
      <dgm:t>
        <a:bodyPr/>
        <a:lstStyle/>
        <a:p>
          <a:pPr rtl="0"/>
          <a:r>
            <a:rPr lang="en-US" sz="1600" i="0" dirty="0"/>
            <a:t>10 Metering and Data Exchange</a:t>
          </a:r>
        </a:p>
      </dgm:t>
    </dgm:pt>
    <dgm:pt modelId="{D592B9BD-E05C-4BA5-BB7C-DB1E441B71A5}" type="parTrans" cxnId="{1B6F2EAA-4D84-4D4E-ACBB-C18DA93E8651}">
      <dgm:prSet/>
      <dgm:spPr/>
      <dgm:t>
        <a:bodyPr/>
        <a:lstStyle/>
        <a:p>
          <a:endParaRPr lang="en-US"/>
        </a:p>
      </dgm:t>
    </dgm:pt>
    <dgm:pt modelId="{1C3FC4A7-BC86-457C-B9B1-FCD190C47164}" type="sibTrans" cxnId="{1B6F2EAA-4D84-4D4E-ACBB-C18DA93E8651}">
      <dgm:prSet/>
      <dgm:spPr/>
      <dgm:t>
        <a:bodyPr/>
        <a:lstStyle/>
        <a:p>
          <a:endParaRPr lang="en-US"/>
        </a:p>
      </dgm:t>
    </dgm:pt>
    <dgm:pt modelId="{C094D952-3E23-4B0C-989D-0EBCBB1AD42E}" type="pres">
      <dgm:prSet presAssocID="{ACFDBD93-702E-4DAA-8D5F-289491E09F03}" presName="linear" presStyleCnt="0">
        <dgm:presLayoutVars>
          <dgm:animLvl val="lvl"/>
          <dgm:resizeHandles val="exact"/>
        </dgm:presLayoutVars>
      </dgm:prSet>
      <dgm:spPr/>
      <dgm:t>
        <a:bodyPr/>
        <a:lstStyle/>
        <a:p>
          <a:endParaRPr lang="en-US"/>
        </a:p>
      </dgm:t>
    </dgm:pt>
    <dgm:pt modelId="{EA40BDC6-CE36-43B4-BFDB-85394826C2B9}" type="pres">
      <dgm:prSet presAssocID="{D3FC269A-ADCA-4C33-8ED4-5F64EC79044D}" presName="parentText" presStyleLbl="node1" presStyleIdx="0" presStyleCnt="10">
        <dgm:presLayoutVars>
          <dgm:chMax val="0"/>
          <dgm:bulletEnabled val="1"/>
        </dgm:presLayoutVars>
      </dgm:prSet>
      <dgm:spPr/>
      <dgm:t>
        <a:bodyPr/>
        <a:lstStyle/>
        <a:p>
          <a:endParaRPr lang="en-US"/>
        </a:p>
      </dgm:t>
    </dgm:pt>
    <dgm:pt modelId="{13C5921A-0C17-418F-82C6-BE8C303AD03C}" type="pres">
      <dgm:prSet presAssocID="{F7F7251B-4468-4B71-8A50-D91BE81FF0DB}" presName="spacer" presStyleCnt="0"/>
      <dgm:spPr/>
    </dgm:pt>
    <dgm:pt modelId="{7EBE5BC7-F946-4D9D-9063-0762D8D6B350}" type="pres">
      <dgm:prSet presAssocID="{5164E743-BEF0-45E3-AEBC-FE802600EDBA}" presName="parentText" presStyleLbl="node1" presStyleIdx="1" presStyleCnt="10" custScaleY="84014" custLinFactNeighborY="-37659">
        <dgm:presLayoutVars>
          <dgm:chMax val="0"/>
          <dgm:bulletEnabled val="1"/>
        </dgm:presLayoutVars>
      </dgm:prSet>
      <dgm:spPr/>
      <dgm:t>
        <a:bodyPr/>
        <a:lstStyle/>
        <a:p>
          <a:endParaRPr lang="en-US"/>
        </a:p>
      </dgm:t>
    </dgm:pt>
    <dgm:pt modelId="{FB0C3BB6-6A3A-4D1C-BC23-D12FE3A45CD2}" type="pres">
      <dgm:prSet presAssocID="{8AE611EA-CA7E-4C21-8192-3ADC559370BD}" presName="spacer" presStyleCnt="0"/>
      <dgm:spPr/>
    </dgm:pt>
    <dgm:pt modelId="{0B567B9B-9611-4A4F-932E-15E128BE1587}" type="pres">
      <dgm:prSet presAssocID="{63AF43C7-BC0D-45AC-A3A1-0825930F8B2E}" presName="parentText" presStyleLbl="node1" presStyleIdx="2" presStyleCnt="10" custScaleY="86531">
        <dgm:presLayoutVars>
          <dgm:chMax val="0"/>
          <dgm:bulletEnabled val="1"/>
        </dgm:presLayoutVars>
      </dgm:prSet>
      <dgm:spPr/>
      <dgm:t>
        <a:bodyPr/>
        <a:lstStyle/>
        <a:p>
          <a:endParaRPr lang="en-US"/>
        </a:p>
      </dgm:t>
    </dgm:pt>
    <dgm:pt modelId="{FF1538CC-B078-4E21-9D90-9DEC384EC7E6}" type="pres">
      <dgm:prSet presAssocID="{2D49B885-D09C-48FD-8638-065D0D67FE58}" presName="spacer" presStyleCnt="0"/>
      <dgm:spPr/>
    </dgm:pt>
    <dgm:pt modelId="{6A3007A6-B3D2-49CC-9116-235D141360CA}" type="pres">
      <dgm:prSet presAssocID="{73DEDC79-A070-430E-9B91-1C2E62A6F8A4}" presName="parentText" presStyleLbl="node1" presStyleIdx="3" presStyleCnt="10" custScaleX="100000" custScaleY="80812">
        <dgm:presLayoutVars>
          <dgm:chMax val="0"/>
          <dgm:bulletEnabled val="1"/>
        </dgm:presLayoutVars>
      </dgm:prSet>
      <dgm:spPr/>
      <dgm:t>
        <a:bodyPr/>
        <a:lstStyle/>
        <a:p>
          <a:endParaRPr lang="en-US"/>
        </a:p>
      </dgm:t>
    </dgm:pt>
    <dgm:pt modelId="{71DA7E83-C610-405A-86A1-7F6C63980E64}" type="pres">
      <dgm:prSet presAssocID="{D2DB6BBA-3F2C-43D3-9B45-F5D1068E24F3}" presName="spacer" presStyleCnt="0"/>
      <dgm:spPr/>
    </dgm:pt>
    <dgm:pt modelId="{DD3948B0-30F1-4AF6-938F-C1B4DBE73060}" type="pres">
      <dgm:prSet presAssocID="{3EE08068-AD6F-4C1E-B15C-F273686311D8}" presName="parentText" presStyleLbl="node1" presStyleIdx="4" presStyleCnt="10" custScaleY="74405">
        <dgm:presLayoutVars>
          <dgm:chMax val="0"/>
          <dgm:bulletEnabled val="1"/>
        </dgm:presLayoutVars>
      </dgm:prSet>
      <dgm:spPr/>
      <dgm:t>
        <a:bodyPr/>
        <a:lstStyle/>
        <a:p>
          <a:endParaRPr lang="en-US"/>
        </a:p>
      </dgm:t>
    </dgm:pt>
    <dgm:pt modelId="{5D351738-4FE9-41BB-9A3F-7AE75D6B17DE}" type="pres">
      <dgm:prSet presAssocID="{9C923EB6-641F-49FA-9943-E48B415446FB}" presName="spacer" presStyleCnt="0"/>
      <dgm:spPr/>
    </dgm:pt>
    <dgm:pt modelId="{98577FB4-2FFA-46ED-A38F-B2DA09D41601}" type="pres">
      <dgm:prSet presAssocID="{1707E538-CDAE-43FD-BD9E-0F6282DED092}" presName="parentText" presStyleLbl="node1" presStyleIdx="5" presStyleCnt="10" custScaleY="92822">
        <dgm:presLayoutVars>
          <dgm:chMax val="0"/>
          <dgm:bulletEnabled val="1"/>
        </dgm:presLayoutVars>
      </dgm:prSet>
      <dgm:spPr/>
      <dgm:t>
        <a:bodyPr/>
        <a:lstStyle/>
        <a:p>
          <a:endParaRPr lang="en-US"/>
        </a:p>
      </dgm:t>
    </dgm:pt>
    <dgm:pt modelId="{F379B299-1C6C-48EC-916D-91565109DEA7}" type="pres">
      <dgm:prSet presAssocID="{A9D8F622-E940-464B-AF4F-3806DACD4503}" presName="spacer" presStyleCnt="0"/>
      <dgm:spPr/>
    </dgm:pt>
    <dgm:pt modelId="{343164A9-95EE-4660-B2BD-54142A52347F}" type="pres">
      <dgm:prSet presAssocID="{176809E6-ABF2-4B45-9268-09576981887F}" presName="parentText" presStyleLbl="node1" presStyleIdx="6" presStyleCnt="10">
        <dgm:presLayoutVars>
          <dgm:chMax val="0"/>
          <dgm:bulletEnabled val="1"/>
        </dgm:presLayoutVars>
      </dgm:prSet>
      <dgm:spPr/>
      <dgm:t>
        <a:bodyPr/>
        <a:lstStyle/>
        <a:p>
          <a:endParaRPr lang="en-US"/>
        </a:p>
      </dgm:t>
    </dgm:pt>
    <dgm:pt modelId="{BD9FF9E5-F007-4BE0-BAA5-220462DA122F}" type="pres">
      <dgm:prSet presAssocID="{3F6AD5BC-C6EF-4415-A0FD-E17BA682D471}" presName="spacer" presStyleCnt="0"/>
      <dgm:spPr/>
    </dgm:pt>
    <dgm:pt modelId="{CF7856F6-1425-4AEF-BB0E-B293E13EF16D}" type="pres">
      <dgm:prSet presAssocID="{F132C003-0612-45E9-8FB2-60963B450436}" presName="parentText" presStyleLbl="node1" presStyleIdx="7" presStyleCnt="10" custScaleY="80962">
        <dgm:presLayoutVars>
          <dgm:chMax val="0"/>
          <dgm:bulletEnabled val="1"/>
        </dgm:presLayoutVars>
      </dgm:prSet>
      <dgm:spPr/>
      <dgm:t>
        <a:bodyPr/>
        <a:lstStyle/>
        <a:p>
          <a:endParaRPr lang="en-US"/>
        </a:p>
      </dgm:t>
    </dgm:pt>
    <dgm:pt modelId="{71E30365-74C6-4CA9-9DA5-6FCF7C14CFE6}" type="pres">
      <dgm:prSet presAssocID="{E7728F0F-DB7B-4759-8B09-47D20EEF46A6}" presName="spacer" presStyleCnt="0"/>
      <dgm:spPr/>
    </dgm:pt>
    <dgm:pt modelId="{E6C3D806-B376-4963-B701-0F6515296F3B}" type="pres">
      <dgm:prSet presAssocID="{F904126E-0303-4F39-BE09-935C3BD7CDD8}" presName="parentText" presStyleLbl="node1" presStyleIdx="8" presStyleCnt="10">
        <dgm:presLayoutVars>
          <dgm:chMax val="0"/>
          <dgm:bulletEnabled val="1"/>
        </dgm:presLayoutVars>
      </dgm:prSet>
      <dgm:spPr/>
      <dgm:t>
        <a:bodyPr/>
        <a:lstStyle/>
        <a:p>
          <a:endParaRPr lang="en-US"/>
        </a:p>
      </dgm:t>
    </dgm:pt>
    <dgm:pt modelId="{055F6254-D4BA-44CA-822E-6744A79B1C32}" type="pres">
      <dgm:prSet presAssocID="{1E5F4D92-F29B-4BA6-9F6A-5B8A761EA5D2}" presName="spacer" presStyleCnt="0"/>
      <dgm:spPr/>
    </dgm:pt>
    <dgm:pt modelId="{8C52C4E2-DF09-4568-BC2B-381F39EA011D}" type="pres">
      <dgm:prSet presAssocID="{D283DFCD-A693-4CA6-9F8C-E9FED2F9D31C}" presName="parentText" presStyleLbl="node1" presStyleIdx="9" presStyleCnt="10">
        <dgm:presLayoutVars>
          <dgm:chMax val="0"/>
          <dgm:bulletEnabled val="1"/>
        </dgm:presLayoutVars>
      </dgm:prSet>
      <dgm:spPr/>
      <dgm:t>
        <a:bodyPr/>
        <a:lstStyle/>
        <a:p>
          <a:endParaRPr lang="en-US"/>
        </a:p>
      </dgm:t>
    </dgm:pt>
  </dgm:ptLst>
  <dgm:cxnLst>
    <dgm:cxn modelId="{1B6F2EAA-4D84-4D4E-ACBB-C18DA93E8651}" srcId="{ACFDBD93-702E-4DAA-8D5F-289491E09F03}" destId="{D283DFCD-A693-4CA6-9F8C-E9FED2F9D31C}" srcOrd="9" destOrd="0" parTransId="{D592B9BD-E05C-4BA5-BB7C-DB1E441B71A5}" sibTransId="{1C3FC4A7-BC86-457C-B9B1-FCD190C47164}"/>
    <dgm:cxn modelId="{DA748EDB-8A71-451D-90A9-61A1DCAC4692}" type="presOf" srcId="{D3FC269A-ADCA-4C33-8ED4-5F64EC79044D}" destId="{EA40BDC6-CE36-43B4-BFDB-85394826C2B9}" srcOrd="0" destOrd="0" presId="urn:microsoft.com/office/officeart/2005/8/layout/vList2"/>
    <dgm:cxn modelId="{A29770FD-9F43-4456-9CEF-66FF242A814E}" srcId="{ACFDBD93-702E-4DAA-8D5F-289491E09F03}" destId="{F904126E-0303-4F39-BE09-935C3BD7CDD8}" srcOrd="8" destOrd="0" parTransId="{2FA01158-29C5-4EA2-A8A7-AF1DD5945812}" sibTransId="{1E5F4D92-F29B-4BA6-9F6A-5B8A761EA5D2}"/>
    <dgm:cxn modelId="{EA5146DF-CE48-47FA-ABBE-410FD58509EC}" type="presOf" srcId="{5164E743-BEF0-45E3-AEBC-FE802600EDBA}" destId="{7EBE5BC7-F946-4D9D-9063-0762D8D6B350}" srcOrd="0" destOrd="0" presId="urn:microsoft.com/office/officeart/2005/8/layout/vList2"/>
    <dgm:cxn modelId="{552C72C7-4334-4A64-9BAD-D3E30337D97C}" type="presOf" srcId="{D283DFCD-A693-4CA6-9F8C-E9FED2F9D31C}" destId="{8C52C4E2-DF09-4568-BC2B-381F39EA011D}" srcOrd="0" destOrd="0" presId="urn:microsoft.com/office/officeart/2005/8/layout/vList2"/>
    <dgm:cxn modelId="{C8D55D6A-E47D-4E6D-AFCA-15CD30117424}" type="presOf" srcId="{ACFDBD93-702E-4DAA-8D5F-289491E09F03}" destId="{C094D952-3E23-4B0C-989D-0EBCBB1AD42E}" srcOrd="0" destOrd="0" presId="urn:microsoft.com/office/officeart/2005/8/layout/vList2"/>
    <dgm:cxn modelId="{62A90FD1-3FDE-49D4-B0B6-2F3C0A530D86}" type="presOf" srcId="{1707E538-CDAE-43FD-BD9E-0F6282DED092}" destId="{98577FB4-2FFA-46ED-A38F-B2DA09D41601}" srcOrd="0" destOrd="0" presId="urn:microsoft.com/office/officeart/2005/8/layout/vList2"/>
    <dgm:cxn modelId="{62C84E6E-F3B3-449D-A2F5-31A57F836830}" type="presOf" srcId="{F132C003-0612-45E9-8FB2-60963B450436}" destId="{CF7856F6-1425-4AEF-BB0E-B293E13EF16D}" srcOrd="0" destOrd="0" presId="urn:microsoft.com/office/officeart/2005/8/layout/vList2"/>
    <dgm:cxn modelId="{CA87970C-C831-44B6-A329-0FDDCE56145F}" type="presOf" srcId="{73DEDC79-A070-430E-9B91-1C2E62A6F8A4}" destId="{6A3007A6-B3D2-49CC-9116-235D141360CA}" srcOrd="0" destOrd="0" presId="urn:microsoft.com/office/officeart/2005/8/layout/vList2"/>
    <dgm:cxn modelId="{7233CCFE-525B-40FE-8C32-DFB26F2F7BD5}" type="presOf" srcId="{63AF43C7-BC0D-45AC-A3A1-0825930F8B2E}" destId="{0B567B9B-9611-4A4F-932E-15E128BE1587}" srcOrd="0" destOrd="0" presId="urn:microsoft.com/office/officeart/2005/8/layout/vList2"/>
    <dgm:cxn modelId="{74F98A72-64CD-42D9-AA8A-85D449E06AAC}" srcId="{ACFDBD93-702E-4DAA-8D5F-289491E09F03}" destId="{73DEDC79-A070-430E-9B91-1C2E62A6F8A4}" srcOrd="3" destOrd="0" parTransId="{1B91E116-8AC1-4241-8E0E-FFC2261352C1}" sibTransId="{D2DB6BBA-3F2C-43D3-9B45-F5D1068E24F3}"/>
    <dgm:cxn modelId="{F32C27FA-D69A-4964-81E3-CB31E98494DD}" srcId="{ACFDBD93-702E-4DAA-8D5F-289491E09F03}" destId="{63AF43C7-BC0D-45AC-A3A1-0825930F8B2E}" srcOrd="2" destOrd="0" parTransId="{E7DEC270-1800-4FBC-816F-59F238528FA4}" sibTransId="{2D49B885-D09C-48FD-8638-065D0D67FE58}"/>
    <dgm:cxn modelId="{6F30AEF8-F86D-451C-957C-0107F2B52EEE}" srcId="{ACFDBD93-702E-4DAA-8D5F-289491E09F03}" destId="{1707E538-CDAE-43FD-BD9E-0F6282DED092}" srcOrd="5" destOrd="0" parTransId="{5495BCF6-6DA5-4223-9C75-C5A50B7C7C3A}" sibTransId="{A9D8F622-E940-464B-AF4F-3806DACD4503}"/>
    <dgm:cxn modelId="{9944BE34-9852-403B-AA51-5C6FCFA844F3}" type="presOf" srcId="{3EE08068-AD6F-4C1E-B15C-F273686311D8}" destId="{DD3948B0-30F1-4AF6-938F-C1B4DBE73060}" srcOrd="0" destOrd="0" presId="urn:microsoft.com/office/officeart/2005/8/layout/vList2"/>
    <dgm:cxn modelId="{C6196ABD-9E4B-408B-8F88-35F8A9537743}" srcId="{ACFDBD93-702E-4DAA-8D5F-289491E09F03}" destId="{3EE08068-AD6F-4C1E-B15C-F273686311D8}" srcOrd="4" destOrd="0" parTransId="{70B43BBD-0CDC-454B-8586-39E698A97DE2}" sibTransId="{9C923EB6-641F-49FA-9943-E48B415446FB}"/>
    <dgm:cxn modelId="{E17C885C-0E40-4A46-81CB-15D1C1356E6B}" srcId="{ACFDBD93-702E-4DAA-8D5F-289491E09F03}" destId="{176809E6-ABF2-4B45-9268-09576981887F}" srcOrd="6" destOrd="0" parTransId="{F14D24DD-8DAE-4B76-89A9-BFF5E797A149}" sibTransId="{3F6AD5BC-C6EF-4415-A0FD-E17BA682D471}"/>
    <dgm:cxn modelId="{B4F517F4-D70C-477A-B109-6AEFE38CDA81}" srcId="{ACFDBD93-702E-4DAA-8D5F-289491E09F03}" destId="{F132C003-0612-45E9-8FB2-60963B450436}" srcOrd="7" destOrd="0" parTransId="{547FF5C9-BB76-492B-980E-09792EAAC494}" sibTransId="{E7728F0F-DB7B-4759-8B09-47D20EEF46A6}"/>
    <dgm:cxn modelId="{6F65E81C-7EA1-4AFF-868F-B85A02372475}" type="presOf" srcId="{176809E6-ABF2-4B45-9268-09576981887F}" destId="{343164A9-95EE-4660-B2BD-54142A52347F}" srcOrd="0" destOrd="0" presId="urn:microsoft.com/office/officeart/2005/8/layout/vList2"/>
    <dgm:cxn modelId="{401F89A6-89A8-480D-9A99-168CA97D5EC6}" srcId="{ACFDBD93-702E-4DAA-8D5F-289491E09F03}" destId="{D3FC269A-ADCA-4C33-8ED4-5F64EC79044D}" srcOrd="0" destOrd="0" parTransId="{ED7A4F80-89F3-4876-B1BC-18DC35016E90}" sibTransId="{F7F7251B-4468-4B71-8A50-D91BE81FF0DB}"/>
    <dgm:cxn modelId="{61BC881B-A5D6-4B0C-A82E-DF56B139F409}" srcId="{ACFDBD93-702E-4DAA-8D5F-289491E09F03}" destId="{5164E743-BEF0-45E3-AEBC-FE802600EDBA}" srcOrd="1" destOrd="0" parTransId="{BF5CFA00-B9E6-4CE4-8167-D050EBA006C3}" sibTransId="{8AE611EA-CA7E-4C21-8192-3ADC559370BD}"/>
    <dgm:cxn modelId="{4BD63996-0740-459E-BBF7-DADED11DA10A}" type="presOf" srcId="{F904126E-0303-4F39-BE09-935C3BD7CDD8}" destId="{E6C3D806-B376-4963-B701-0F6515296F3B}" srcOrd="0" destOrd="0" presId="urn:microsoft.com/office/officeart/2005/8/layout/vList2"/>
    <dgm:cxn modelId="{E9BAF45D-F6BD-465E-9453-73FDBA12E8E6}" type="presParOf" srcId="{C094D952-3E23-4B0C-989D-0EBCBB1AD42E}" destId="{EA40BDC6-CE36-43B4-BFDB-85394826C2B9}" srcOrd="0" destOrd="0" presId="urn:microsoft.com/office/officeart/2005/8/layout/vList2"/>
    <dgm:cxn modelId="{61C056C7-C4A2-4311-8211-B6F67681361E}" type="presParOf" srcId="{C094D952-3E23-4B0C-989D-0EBCBB1AD42E}" destId="{13C5921A-0C17-418F-82C6-BE8C303AD03C}" srcOrd="1" destOrd="0" presId="urn:microsoft.com/office/officeart/2005/8/layout/vList2"/>
    <dgm:cxn modelId="{EA4A5C50-3E5F-458C-9C52-190A7ACC039A}" type="presParOf" srcId="{C094D952-3E23-4B0C-989D-0EBCBB1AD42E}" destId="{7EBE5BC7-F946-4D9D-9063-0762D8D6B350}" srcOrd="2" destOrd="0" presId="urn:microsoft.com/office/officeart/2005/8/layout/vList2"/>
    <dgm:cxn modelId="{5BCE7F26-04C8-460E-91B0-17FE6007F622}" type="presParOf" srcId="{C094D952-3E23-4B0C-989D-0EBCBB1AD42E}" destId="{FB0C3BB6-6A3A-4D1C-BC23-D12FE3A45CD2}" srcOrd="3" destOrd="0" presId="urn:microsoft.com/office/officeart/2005/8/layout/vList2"/>
    <dgm:cxn modelId="{B85C4DDD-9C38-42E9-B4B9-DDA5EBB1DC7A}" type="presParOf" srcId="{C094D952-3E23-4B0C-989D-0EBCBB1AD42E}" destId="{0B567B9B-9611-4A4F-932E-15E128BE1587}" srcOrd="4" destOrd="0" presId="urn:microsoft.com/office/officeart/2005/8/layout/vList2"/>
    <dgm:cxn modelId="{8995880F-FC95-4B5D-82F8-F13FAF537A8E}" type="presParOf" srcId="{C094D952-3E23-4B0C-989D-0EBCBB1AD42E}" destId="{FF1538CC-B078-4E21-9D90-9DEC384EC7E6}" srcOrd="5" destOrd="0" presId="urn:microsoft.com/office/officeart/2005/8/layout/vList2"/>
    <dgm:cxn modelId="{0BD664B4-0ED2-41CE-8F3C-4198BC07DDA9}" type="presParOf" srcId="{C094D952-3E23-4B0C-989D-0EBCBB1AD42E}" destId="{6A3007A6-B3D2-49CC-9116-235D141360CA}" srcOrd="6" destOrd="0" presId="urn:microsoft.com/office/officeart/2005/8/layout/vList2"/>
    <dgm:cxn modelId="{1BBD4961-AF6F-45FA-B594-0DEDAF473680}" type="presParOf" srcId="{C094D952-3E23-4B0C-989D-0EBCBB1AD42E}" destId="{71DA7E83-C610-405A-86A1-7F6C63980E64}" srcOrd="7" destOrd="0" presId="urn:microsoft.com/office/officeart/2005/8/layout/vList2"/>
    <dgm:cxn modelId="{EBFB7173-E3A9-434F-8D9F-E8D3767D4D5B}" type="presParOf" srcId="{C094D952-3E23-4B0C-989D-0EBCBB1AD42E}" destId="{DD3948B0-30F1-4AF6-938F-C1B4DBE73060}" srcOrd="8" destOrd="0" presId="urn:microsoft.com/office/officeart/2005/8/layout/vList2"/>
    <dgm:cxn modelId="{B27BC35E-F8BD-4C55-8B75-BDF3ACF78DCE}" type="presParOf" srcId="{C094D952-3E23-4B0C-989D-0EBCBB1AD42E}" destId="{5D351738-4FE9-41BB-9A3F-7AE75D6B17DE}" srcOrd="9" destOrd="0" presId="urn:microsoft.com/office/officeart/2005/8/layout/vList2"/>
    <dgm:cxn modelId="{DFA8EDBC-BA97-42A9-A4A1-901503C88EDC}" type="presParOf" srcId="{C094D952-3E23-4B0C-989D-0EBCBB1AD42E}" destId="{98577FB4-2FFA-46ED-A38F-B2DA09D41601}" srcOrd="10" destOrd="0" presId="urn:microsoft.com/office/officeart/2005/8/layout/vList2"/>
    <dgm:cxn modelId="{35706E32-E1A9-499A-AECD-382CF3CB3529}" type="presParOf" srcId="{C094D952-3E23-4B0C-989D-0EBCBB1AD42E}" destId="{F379B299-1C6C-48EC-916D-91565109DEA7}" srcOrd="11" destOrd="0" presId="urn:microsoft.com/office/officeart/2005/8/layout/vList2"/>
    <dgm:cxn modelId="{763F171D-A953-4ED1-8B86-B3701C4C3A5F}" type="presParOf" srcId="{C094D952-3E23-4B0C-989D-0EBCBB1AD42E}" destId="{343164A9-95EE-4660-B2BD-54142A52347F}" srcOrd="12" destOrd="0" presId="urn:microsoft.com/office/officeart/2005/8/layout/vList2"/>
    <dgm:cxn modelId="{D46C8FD5-2324-40BC-94C6-0D1BB6FC9F2A}" type="presParOf" srcId="{C094D952-3E23-4B0C-989D-0EBCBB1AD42E}" destId="{BD9FF9E5-F007-4BE0-BAA5-220462DA122F}" srcOrd="13" destOrd="0" presId="urn:microsoft.com/office/officeart/2005/8/layout/vList2"/>
    <dgm:cxn modelId="{21CC3157-1C57-4C27-8D41-69C70A2C945F}" type="presParOf" srcId="{C094D952-3E23-4B0C-989D-0EBCBB1AD42E}" destId="{CF7856F6-1425-4AEF-BB0E-B293E13EF16D}" srcOrd="14" destOrd="0" presId="urn:microsoft.com/office/officeart/2005/8/layout/vList2"/>
    <dgm:cxn modelId="{F383B77D-7A24-4420-A35D-2EF369A8B0E9}" type="presParOf" srcId="{C094D952-3E23-4B0C-989D-0EBCBB1AD42E}" destId="{71E30365-74C6-4CA9-9DA5-6FCF7C14CFE6}" srcOrd="15" destOrd="0" presId="urn:microsoft.com/office/officeart/2005/8/layout/vList2"/>
    <dgm:cxn modelId="{9BBC8C52-F3EF-4753-9369-ED175734AA53}" type="presParOf" srcId="{C094D952-3E23-4B0C-989D-0EBCBB1AD42E}" destId="{E6C3D806-B376-4963-B701-0F6515296F3B}" srcOrd="16" destOrd="0" presId="urn:microsoft.com/office/officeart/2005/8/layout/vList2"/>
    <dgm:cxn modelId="{E60ACC4F-EF48-4FAF-A267-18566F2991E4}" type="presParOf" srcId="{C094D952-3E23-4B0C-989D-0EBCBB1AD42E}" destId="{055F6254-D4BA-44CA-822E-6744A79B1C32}" srcOrd="17" destOrd="0" presId="urn:microsoft.com/office/officeart/2005/8/layout/vList2"/>
    <dgm:cxn modelId="{A8C1152D-7035-4494-A491-5F4D72F20508}" type="presParOf" srcId="{C094D952-3E23-4B0C-989D-0EBCBB1AD42E}" destId="{8C52C4E2-DF09-4568-BC2B-381F39EA011D}" srcOrd="1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0BDC6-CE36-43B4-BFDB-85394826C2B9}">
      <dsp:nvSpPr>
        <dsp:cNvPr id="0" name=""/>
        <dsp:cNvSpPr/>
      </dsp:nvSpPr>
      <dsp:spPr>
        <a:xfrm>
          <a:off x="0" y="42996"/>
          <a:ext cx="5608637" cy="449280"/>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t>1 Automated Utility Electricity Rate Tariff Processing</a:t>
          </a:r>
        </a:p>
      </dsp:txBody>
      <dsp:txXfrm>
        <a:off x="21932" y="64928"/>
        <a:ext cx="5564773" cy="405416"/>
      </dsp:txXfrm>
    </dsp:sp>
    <dsp:sp modelId="{7EBE5BC7-F946-4D9D-9063-0762D8D6B350}">
      <dsp:nvSpPr>
        <dsp:cNvPr id="0" name=""/>
        <dsp:cNvSpPr/>
      </dsp:nvSpPr>
      <dsp:spPr>
        <a:xfrm>
          <a:off x="0" y="535366"/>
          <a:ext cx="5608637" cy="377458"/>
        </a:xfrm>
        <a:prstGeom prst="roundRect">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2 </a:t>
          </a:r>
          <a:r>
            <a:rPr lang="en-US" sz="1600" i="0" kern="1200" dirty="0" smtClean="0">
              <a:solidFill>
                <a:schemeClr val="tx1"/>
              </a:solidFill>
            </a:rPr>
            <a:t>Aggregation: </a:t>
          </a:r>
          <a:r>
            <a:rPr lang="en-US" sz="1600" i="0" kern="1200" dirty="0">
              <a:solidFill>
                <a:schemeClr val="tx1"/>
              </a:solidFill>
            </a:rPr>
            <a:t>Demand </a:t>
          </a:r>
          <a:r>
            <a:rPr lang="en-US" sz="1600" i="0" kern="1200" dirty="0" smtClean="0">
              <a:solidFill>
                <a:schemeClr val="tx1"/>
              </a:solidFill>
            </a:rPr>
            <a:t>Response/Balancing </a:t>
          </a:r>
          <a:r>
            <a:rPr lang="en-US" sz="1600" i="0" kern="1200" dirty="0">
              <a:solidFill>
                <a:schemeClr val="tx1"/>
              </a:solidFill>
            </a:rPr>
            <a:t>Resource</a:t>
          </a:r>
          <a:endParaRPr lang="en-US" sz="1800" i="0" kern="1200" dirty="0">
            <a:solidFill>
              <a:schemeClr val="tx1"/>
            </a:solidFill>
          </a:endParaRPr>
        </a:p>
      </dsp:txBody>
      <dsp:txXfrm>
        <a:off x="18426" y="553792"/>
        <a:ext cx="5571785" cy="340606"/>
      </dsp:txXfrm>
    </dsp:sp>
    <dsp:sp modelId="{0B567B9B-9611-4A4F-932E-15E128BE1587}">
      <dsp:nvSpPr>
        <dsp:cNvPr id="0" name=""/>
        <dsp:cNvSpPr/>
      </dsp:nvSpPr>
      <dsp:spPr>
        <a:xfrm>
          <a:off x="0" y="1007974"/>
          <a:ext cx="5608637" cy="388766"/>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3 Interface with Home Energy Management System / ESI</a:t>
          </a:r>
        </a:p>
      </dsp:txBody>
      <dsp:txXfrm>
        <a:off x="18978" y="1026952"/>
        <a:ext cx="5570681" cy="350810"/>
      </dsp:txXfrm>
    </dsp:sp>
    <dsp:sp modelId="{6A3007A6-B3D2-49CC-9116-235D141360CA}">
      <dsp:nvSpPr>
        <dsp:cNvPr id="0" name=""/>
        <dsp:cNvSpPr/>
      </dsp:nvSpPr>
      <dsp:spPr>
        <a:xfrm>
          <a:off x="0" y="1465861"/>
          <a:ext cx="5608637" cy="363072"/>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4 Interface with Building Energy Management System </a:t>
          </a:r>
        </a:p>
      </dsp:txBody>
      <dsp:txXfrm>
        <a:off x="17724" y="1483585"/>
        <a:ext cx="5573189" cy="327624"/>
      </dsp:txXfrm>
    </dsp:sp>
    <dsp:sp modelId="{DD3948B0-30F1-4AF6-938F-C1B4DBE73060}">
      <dsp:nvSpPr>
        <dsp:cNvPr id="0" name=""/>
        <dsp:cNvSpPr/>
      </dsp:nvSpPr>
      <dsp:spPr>
        <a:xfrm>
          <a:off x="0" y="1898053"/>
          <a:ext cx="5608637" cy="334286"/>
        </a:xfrm>
        <a:prstGeom prst="roundRect">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5 Pricing Signal </a:t>
          </a:r>
          <a:r>
            <a:rPr lang="en-US" sz="1600" i="0" kern="1200" dirty="0" smtClean="0">
              <a:solidFill>
                <a:schemeClr val="tx1"/>
              </a:solidFill>
            </a:rPr>
            <a:t>Events: Real Time/Dynamic Pricing</a:t>
          </a:r>
          <a:endParaRPr lang="en-US" sz="1600" i="0" kern="1200" dirty="0">
            <a:solidFill>
              <a:schemeClr val="tx1"/>
            </a:solidFill>
          </a:endParaRPr>
        </a:p>
      </dsp:txBody>
      <dsp:txXfrm>
        <a:off x="16318" y="1914371"/>
        <a:ext cx="5576001" cy="301650"/>
      </dsp:txXfrm>
    </dsp:sp>
    <dsp:sp modelId="{98577FB4-2FFA-46ED-A38F-B2DA09D41601}">
      <dsp:nvSpPr>
        <dsp:cNvPr id="0" name=""/>
        <dsp:cNvSpPr/>
      </dsp:nvSpPr>
      <dsp:spPr>
        <a:xfrm>
          <a:off x="0" y="2301460"/>
          <a:ext cx="5608637" cy="417030"/>
        </a:xfrm>
        <a:prstGeom prst="roundRect">
          <a:avLst/>
        </a:prstGeom>
        <a:solidFill>
          <a:schemeClr val="accent4">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6 Interface with EVSE Network Provider</a:t>
          </a:r>
        </a:p>
      </dsp:txBody>
      <dsp:txXfrm>
        <a:off x="20358" y="2321818"/>
        <a:ext cx="5567921" cy="376314"/>
      </dsp:txXfrm>
    </dsp:sp>
    <dsp:sp modelId="{343164A9-95EE-4660-B2BD-54142A52347F}">
      <dsp:nvSpPr>
        <dsp:cNvPr id="0" name=""/>
        <dsp:cNvSpPr/>
      </dsp:nvSpPr>
      <dsp:spPr>
        <a:xfrm>
          <a:off x="0" y="2787611"/>
          <a:ext cx="5608637" cy="449280"/>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t>7 Optimized Load Management (ISO/IEC 15118)</a:t>
          </a:r>
        </a:p>
      </dsp:txBody>
      <dsp:txXfrm>
        <a:off x="21932" y="2809543"/>
        <a:ext cx="5564773" cy="405416"/>
      </dsp:txXfrm>
    </dsp:sp>
    <dsp:sp modelId="{CF7856F6-1425-4AEF-BB0E-B293E13EF16D}">
      <dsp:nvSpPr>
        <dsp:cNvPr id="0" name=""/>
        <dsp:cNvSpPr/>
      </dsp:nvSpPr>
      <dsp:spPr>
        <a:xfrm>
          <a:off x="0" y="3306011"/>
          <a:ext cx="5608637" cy="363746"/>
        </a:xfrm>
        <a:prstGeom prst="roundRect">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solidFill>
                <a:schemeClr val="tx1"/>
              </a:solidFill>
            </a:rPr>
            <a:t>8 Vehicle Roaming</a:t>
          </a:r>
        </a:p>
      </dsp:txBody>
      <dsp:txXfrm>
        <a:off x="17757" y="3323768"/>
        <a:ext cx="5573123" cy="328232"/>
      </dsp:txXfrm>
    </dsp:sp>
    <dsp:sp modelId="{E6C3D806-B376-4963-B701-0F6515296F3B}">
      <dsp:nvSpPr>
        <dsp:cNvPr id="0" name=""/>
        <dsp:cNvSpPr/>
      </dsp:nvSpPr>
      <dsp:spPr>
        <a:xfrm>
          <a:off x="0" y="3738877"/>
          <a:ext cx="5608637" cy="449280"/>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t>9 EVSE Networking Functionality</a:t>
          </a:r>
        </a:p>
      </dsp:txBody>
      <dsp:txXfrm>
        <a:off x="21932" y="3760809"/>
        <a:ext cx="5564773" cy="405416"/>
      </dsp:txXfrm>
    </dsp:sp>
    <dsp:sp modelId="{8C52C4E2-DF09-4568-BC2B-381F39EA011D}">
      <dsp:nvSpPr>
        <dsp:cNvPr id="0" name=""/>
        <dsp:cNvSpPr/>
      </dsp:nvSpPr>
      <dsp:spPr>
        <a:xfrm>
          <a:off x="0" y="4257277"/>
          <a:ext cx="5608637" cy="449280"/>
        </a:xfrm>
        <a:prstGeom prst="roundRect">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rtl="0">
            <a:lnSpc>
              <a:spcPct val="90000"/>
            </a:lnSpc>
            <a:spcBef>
              <a:spcPct val="0"/>
            </a:spcBef>
            <a:spcAft>
              <a:spcPct val="35000"/>
            </a:spcAft>
          </a:pPr>
          <a:r>
            <a:rPr lang="en-US" sz="1600" i="0" kern="1200" dirty="0"/>
            <a:t>10 Metering and Data Exchange</a:t>
          </a:r>
        </a:p>
      </dsp:txBody>
      <dsp:txXfrm>
        <a:off x="21932" y="4279209"/>
        <a:ext cx="5564773" cy="40541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AC41C7-C41F-4498-A6FD-BD3DAA6AFA6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83EE1F30-DB37-4165-B145-4BAD6AC5ED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AE62B98-C5E8-4AD2-A668-31DA29754A0F}"/>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A8FA33B7-7CDB-43F6-9DA7-261A9C7644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4C222D1-E8A6-4030-B496-D76B9F5BB290}"/>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953651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5F1F43-2289-43DE-94AE-973C6C294C7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E1CB1DC-E150-4397-AE38-5F8CF090DD8A}"/>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70DB1EA-1465-46C6-BB43-A5ADA4E9DA4A}"/>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D188652C-770E-45B7-9BC1-94A9AAD10A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36081E4-0506-42A2-A1F2-1078924E9F47}"/>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1045169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42084B7F-90C7-4C33-9A24-B2B77DAD3E2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3AF309B-79C9-4F47-ABAA-184788A6FD8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3D3DC01-24F2-48EE-8441-EC049323F096}"/>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5D062065-CA23-40DD-85B2-68F5211EEA1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69F82407-C803-443B-91B8-C945884F42FA}"/>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36885119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EPRI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83680" y="1188720"/>
            <a:ext cx="560832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2583947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ENV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83680" y="1193994"/>
            <a:ext cx="560832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18379265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GEN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83680" y="1193994"/>
            <a:ext cx="560832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1187337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NUC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83680" y="1193994"/>
            <a:ext cx="560832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10872643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PDU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2"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83680" y="1193994"/>
            <a:ext cx="5608320" cy="2587752"/>
          </a:xfrm>
          <a:prstGeom prst="rect">
            <a:avLst/>
          </a:prstGeom>
          <a:effectLst>
            <a:reflection blurRad="6350" stA="35000" endPos="35000" dir="5400000" sy="-100000" algn="bl" rotWithShape="0"/>
          </a:effectLst>
        </p:spPr>
      </p:pic>
    </p:spTree>
    <p:extLst>
      <p:ext uri="{BB962C8B-B14F-4D97-AF65-F5344CB8AC3E}">
        <p14:creationId xmlns:p14="http://schemas.microsoft.com/office/powerpoint/2010/main" val="314819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IG Title Slide">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83680" y="1143000"/>
            <a:ext cx="5608320" cy="2593026"/>
          </a:xfrm>
          <a:prstGeom prst="rect">
            <a:avLst/>
          </a:prstGeom>
          <a:effectLst>
            <a:reflection blurRad="6350" stA="25000" endPos="55000" dist="76200" dir="5400000" sy="-100000" algn="bl" rotWithShape="0"/>
            <a:softEdge rad="25400"/>
          </a:effectLst>
        </p:spPr>
      </p:pic>
      <p:sp>
        <p:nvSpPr>
          <p:cNvPr id="28708" name="Rectangle 36"/>
          <p:cNvSpPr>
            <a:spLocks noGrp="1" noChangeArrowheads="1"/>
          </p:cNvSpPr>
          <p:nvPr>
            <p:ph type="subTitle" sz="quarter" idx="1"/>
          </p:nvPr>
        </p:nvSpPr>
        <p:spPr>
          <a:xfrm>
            <a:off x="365760" y="4114800"/>
            <a:ext cx="6096000" cy="2286000"/>
          </a:xfrm>
        </p:spPr>
        <p:txBody>
          <a:bodyPr>
            <a:normAutofit/>
          </a:bodyPr>
          <a:lstStyle>
            <a:lvl1pPr marL="0" indent="0" algn="r">
              <a:spcAft>
                <a:spcPts val="1200"/>
              </a:spcAft>
              <a:buFontTx/>
              <a:buNone/>
              <a:defRPr sz="18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777240"/>
            <a:ext cx="6096000" cy="3108960"/>
          </a:xfrm>
        </p:spPr>
        <p:txBody>
          <a:bodyPr anchor="b">
            <a:normAutofit/>
          </a:bodyPr>
          <a:lstStyle>
            <a:lvl1pPr algn="r">
              <a:spcAft>
                <a:spcPts val="600"/>
              </a:spcAft>
              <a:defRPr sz="3200">
                <a:solidFill>
                  <a:schemeClr val="tx2"/>
                </a:solidFill>
              </a:defRPr>
            </a:lvl1pPr>
          </a:lstStyle>
          <a:p>
            <a:r>
              <a:rPr lang="en-US"/>
              <a:t>Click to edit Master title style</a:t>
            </a:r>
            <a:endParaRPr lang="en-US" dirty="0"/>
          </a:p>
        </p:txBody>
      </p:sp>
      <p:pic>
        <p:nvPicPr>
          <p:cNvPr id="7" name="Picture 6" descr="EPRI logo 2014_RGB_PPT-Large.jpg"/>
          <p:cNvPicPr>
            <a:picLocks noChangeAspect="1"/>
          </p:cNvPicPr>
          <p:nvPr userDrawn="1"/>
        </p:nvPicPr>
        <p:blipFill>
          <a:blip r:embed="rId3" cstate="print"/>
          <a:stretch>
            <a:fillRect/>
          </a:stretch>
        </p:blipFill>
        <p:spPr>
          <a:xfrm>
            <a:off x="8778240" y="365761"/>
            <a:ext cx="3048000" cy="372289"/>
          </a:xfrm>
          <a:prstGeom prst="rect">
            <a:avLst/>
          </a:prstGeom>
        </p:spPr>
      </p:pic>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40855853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60480" cy="731520"/>
          </a:xfrm>
        </p:spPr>
        <p:txBody>
          <a:bodyPr>
            <a:normAutofit/>
          </a:bodyPr>
          <a:lstStyle>
            <a:lvl1pPr>
              <a:defRPr sz="2400"/>
            </a:lvl1pPr>
          </a:lstStyle>
          <a:p>
            <a:r>
              <a:rPr lang="en-US"/>
              <a:t>Click to edit Master title style</a:t>
            </a:r>
          </a:p>
        </p:txBody>
      </p:sp>
      <p:sp>
        <p:nvSpPr>
          <p:cNvPr id="3" name="Content Placeholder 2"/>
          <p:cNvSpPr>
            <a:spLocks noGrp="1"/>
          </p:cNvSpPr>
          <p:nvPr>
            <p:ph idx="1"/>
          </p:nvPr>
        </p:nvSpPr>
        <p:spPr>
          <a:xfrm>
            <a:off x="365760" y="1005840"/>
            <a:ext cx="11460480" cy="5394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42676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87680" y="1920240"/>
            <a:ext cx="11216640" cy="1371600"/>
          </a:xfrm>
        </p:spPr>
        <p:txBody>
          <a:bodyPr anchor="t"/>
          <a:lstStyle>
            <a:lvl1pPr algn="ctr">
              <a:defRPr sz="3200" b="1" cap="none"/>
            </a:lvl1pPr>
          </a:lstStyle>
          <a:p>
            <a:r>
              <a:rPr lang="en-US" dirty="0"/>
              <a:t>Click To Edit Master Title Style</a:t>
            </a:r>
          </a:p>
        </p:txBody>
      </p:sp>
      <p:sp>
        <p:nvSpPr>
          <p:cNvPr id="3" name="Text Placeholder 2"/>
          <p:cNvSpPr>
            <a:spLocks noGrp="1"/>
          </p:cNvSpPr>
          <p:nvPr>
            <p:ph type="body" idx="1"/>
          </p:nvPr>
        </p:nvSpPr>
        <p:spPr>
          <a:xfrm>
            <a:off x="487680" y="3383280"/>
            <a:ext cx="11216640" cy="1554480"/>
          </a:xfrm>
        </p:spPr>
        <p:txBody>
          <a:bodyPr anchor="t">
            <a:normAutofit/>
          </a:bodyPr>
          <a:lstStyle>
            <a:lvl1pPr marL="0" indent="0" algn="ctr">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00129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8D577C-26C1-4399-A403-41E2873EEC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95822D82-C1A1-4E1F-8F17-20C2F68030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528EFF-5284-473F-A233-E8A5278494DA}"/>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0B0795B3-93EB-4C9D-BBBB-C93B77D87D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CA3A2A6-C8CF-4B81-A12E-D6727405BA83}"/>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37533499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65760" y="1005840"/>
            <a:ext cx="560832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005840"/>
            <a:ext cx="560832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78819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65760" y="182880"/>
            <a:ext cx="11460480" cy="7315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65760" y="1005840"/>
            <a:ext cx="560832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65760" y="1737360"/>
            <a:ext cx="560832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005840"/>
            <a:ext cx="560832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19" y="1737360"/>
            <a:ext cx="560832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6018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60480" cy="731520"/>
          </a:xfrm>
        </p:spPr>
        <p:txBody>
          <a:bodyPr/>
          <a:lstStyle/>
          <a:p>
            <a:r>
              <a:rPr lang="en-US"/>
              <a:t>Click to edit Master title style</a:t>
            </a:r>
          </a:p>
        </p:txBody>
      </p:sp>
    </p:spTree>
    <p:extLst>
      <p:ext uri="{BB962C8B-B14F-4D97-AF65-F5344CB8AC3E}">
        <p14:creationId xmlns:p14="http://schemas.microsoft.com/office/powerpoint/2010/main" val="25390166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457243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EPRI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6640" y="1005840"/>
            <a:ext cx="4572000" cy="281277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365760" y="4023360"/>
            <a:ext cx="6858000" cy="2560320"/>
          </a:xfrm>
        </p:spPr>
        <p:txBody>
          <a:bodyPr>
            <a:normAutofit/>
          </a:bodyPr>
          <a:lstStyle>
            <a:lvl1pPr marL="0" indent="0" algn="r">
              <a:spcAft>
                <a:spcPts val="1200"/>
              </a:spcAft>
              <a:buFontTx/>
              <a:buNone/>
              <a:defRPr sz="24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822960"/>
            <a:ext cx="6858000" cy="3017520"/>
          </a:xfrm>
        </p:spPr>
        <p:txBody>
          <a:bodyPr anchor="ctr">
            <a:normAutofit/>
          </a:bodyPr>
          <a:lstStyle>
            <a:lvl1pPr algn="r">
              <a:spcAft>
                <a:spcPts val="600"/>
              </a:spcAft>
              <a:defRPr sz="4000">
                <a:solidFill>
                  <a:schemeClr val="tx2"/>
                </a:solidFill>
              </a:defRPr>
            </a:lvl1pPr>
          </a:lstStyle>
          <a:p>
            <a:r>
              <a:rPr lang="en-US"/>
              <a:t>Click to edit Master title style</a:t>
            </a:r>
            <a:endParaRPr lang="en-US" dirty="0"/>
          </a:p>
        </p:txBody>
      </p:sp>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10" name="Picture 9" descr="EPRI logo 2014_RGB_PPT-Large.jpg"/>
          <p:cNvPicPr>
            <a:picLocks noChangeAspect="1"/>
          </p:cNvPicPr>
          <p:nvPr userDrawn="1"/>
        </p:nvPicPr>
        <p:blipFill>
          <a:blip r:embed="rId3" cstate="print"/>
          <a:stretch>
            <a:fillRect/>
          </a:stretch>
        </p:blipFill>
        <p:spPr>
          <a:xfrm>
            <a:off x="9052560" y="365760"/>
            <a:ext cx="2834640" cy="461641"/>
          </a:xfrm>
          <a:prstGeom prst="rect">
            <a:avLst/>
          </a:prstGeom>
        </p:spPr>
      </p:pic>
    </p:spTree>
    <p:extLst>
      <p:ext uri="{BB962C8B-B14F-4D97-AF65-F5344CB8AC3E}">
        <p14:creationId xmlns:p14="http://schemas.microsoft.com/office/powerpoint/2010/main" val="22446675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ENV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6640" y="1005840"/>
            <a:ext cx="4572000" cy="281277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365760" y="4023360"/>
            <a:ext cx="6858000" cy="2560320"/>
          </a:xfrm>
        </p:spPr>
        <p:txBody>
          <a:bodyPr>
            <a:normAutofit/>
          </a:bodyPr>
          <a:lstStyle>
            <a:lvl1pPr marL="0" indent="0" algn="r">
              <a:spcAft>
                <a:spcPts val="1200"/>
              </a:spcAft>
              <a:buFontTx/>
              <a:buNone/>
              <a:defRPr sz="24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822960"/>
            <a:ext cx="6858000" cy="3017520"/>
          </a:xfrm>
        </p:spPr>
        <p:txBody>
          <a:bodyPr anchor="ctr">
            <a:normAutofit/>
          </a:bodyPr>
          <a:lstStyle>
            <a:lvl1pPr algn="r">
              <a:spcAft>
                <a:spcPts val="600"/>
              </a:spcAft>
              <a:defRPr sz="4000">
                <a:solidFill>
                  <a:schemeClr val="tx2"/>
                </a:solidFill>
              </a:defRPr>
            </a:lvl1pPr>
          </a:lstStyle>
          <a:p>
            <a:r>
              <a:rPr lang="en-US"/>
              <a:t>Click to edit Master title style</a:t>
            </a:r>
            <a:endParaRPr lang="en-US" dirty="0"/>
          </a:p>
        </p:txBody>
      </p:sp>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10" name="Picture 9" descr="EPRI logo 2014_RGB_PPT-Large.jpg"/>
          <p:cNvPicPr>
            <a:picLocks noChangeAspect="1"/>
          </p:cNvPicPr>
          <p:nvPr userDrawn="1"/>
        </p:nvPicPr>
        <p:blipFill>
          <a:blip r:embed="rId3" cstate="print"/>
          <a:stretch>
            <a:fillRect/>
          </a:stretch>
        </p:blipFill>
        <p:spPr>
          <a:xfrm>
            <a:off x="9052560" y="365760"/>
            <a:ext cx="2834640" cy="461641"/>
          </a:xfrm>
          <a:prstGeom prst="rect">
            <a:avLst/>
          </a:prstGeom>
        </p:spPr>
      </p:pic>
    </p:spTree>
    <p:extLst>
      <p:ext uri="{BB962C8B-B14F-4D97-AF65-F5344CB8AC3E}">
        <p14:creationId xmlns:p14="http://schemas.microsoft.com/office/powerpoint/2010/main" val="30695288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GEN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6640" y="1005840"/>
            <a:ext cx="4572000" cy="281277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365760" y="4023360"/>
            <a:ext cx="6858000" cy="2560320"/>
          </a:xfrm>
        </p:spPr>
        <p:txBody>
          <a:bodyPr>
            <a:normAutofit/>
          </a:bodyPr>
          <a:lstStyle>
            <a:lvl1pPr marL="0" indent="0" algn="r">
              <a:spcAft>
                <a:spcPts val="1200"/>
              </a:spcAft>
              <a:buFontTx/>
              <a:buNone/>
              <a:defRPr sz="24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822960"/>
            <a:ext cx="6858000" cy="3017520"/>
          </a:xfrm>
        </p:spPr>
        <p:txBody>
          <a:bodyPr anchor="ctr">
            <a:normAutofit/>
          </a:bodyPr>
          <a:lstStyle>
            <a:lvl1pPr algn="r">
              <a:spcAft>
                <a:spcPts val="600"/>
              </a:spcAft>
              <a:defRPr sz="4000">
                <a:solidFill>
                  <a:schemeClr val="tx2"/>
                </a:solidFill>
              </a:defRPr>
            </a:lvl1pPr>
          </a:lstStyle>
          <a:p>
            <a:r>
              <a:rPr lang="en-US"/>
              <a:t>Click to edit Master title style</a:t>
            </a:r>
            <a:endParaRPr lang="en-US" dirty="0"/>
          </a:p>
        </p:txBody>
      </p:sp>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10" name="Picture 9" descr="EPRI logo 2014_RGB_PPT-Large.jpg"/>
          <p:cNvPicPr>
            <a:picLocks noChangeAspect="1"/>
          </p:cNvPicPr>
          <p:nvPr userDrawn="1"/>
        </p:nvPicPr>
        <p:blipFill>
          <a:blip r:embed="rId3" cstate="print"/>
          <a:stretch>
            <a:fillRect/>
          </a:stretch>
        </p:blipFill>
        <p:spPr>
          <a:xfrm>
            <a:off x="9052560" y="365760"/>
            <a:ext cx="2834640" cy="461641"/>
          </a:xfrm>
          <a:prstGeom prst="rect">
            <a:avLst/>
          </a:prstGeom>
        </p:spPr>
      </p:pic>
    </p:spTree>
    <p:extLst>
      <p:ext uri="{BB962C8B-B14F-4D97-AF65-F5344CB8AC3E}">
        <p14:creationId xmlns:p14="http://schemas.microsoft.com/office/powerpoint/2010/main" val="65903778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NUC Title Slide">
    <p:spTree>
      <p:nvGrpSpPr>
        <p:cNvPr id="1" name=""/>
        <p:cNvGrpSpPr/>
        <p:nvPr/>
      </p:nvGrpSpPr>
      <p:grpSpPr>
        <a:xfrm>
          <a:off x="0" y="0"/>
          <a:ext cx="0" cy="0"/>
          <a:chOff x="0" y="0"/>
          <a:chExt cx="0" cy="0"/>
        </a:xfrm>
      </p:grpSpPr>
      <p:sp>
        <p:nvSpPr>
          <p:cNvPr id="28708" name="Rectangle 36"/>
          <p:cNvSpPr>
            <a:spLocks noGrp="1" noChangeArrowheads="1"/>
          </p:cNvSpPr>
          <p:nvPr>
            <p:ph type="subTitle" sz="quarter" idx="1"/>
          </p:nvPr>
        </p:nvSpPr>
        <p:spPr>
          <a:xfrm>
            <a:off x="365760" y="4023360"/>
            <a:ext cx="6858000" cy="2560320"/>
          </a:xfrm>
        </p:spPr>
        <p:txBody>
          <a:bodyPr>
            <a:normAutofit/>
          </a:bodyPr>
          <a:lstStyle>
            <a:lvl1pPr marL="0" indent="0" algn="r">
              <a:spcAft>
                <a:spcPts val="1200"/>
              </a:spcAft>
              <a:buFontTx/>
              <a:buNone/>
              <a:defRPr sz="24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822960"/>
            <a:ext cx="6858000" cy="3017520"/>
          </a:xfrm>
        </p:spPr>
        <p:txBody>
          <a:bodyPr anchor="ctr">
            <a:normAutofit/>
          </a:bodyPr>
          <a:lstStyle>
            <a:lvl1pPr algn="r">
              <a:spcAft>
                <a:spcPts val="600"/>
              </a:spcAft>
              <a:defRPr sz="4000">
                <a:solidFill>
                  <a:schemeClr val="tx2"/>
                </a:solidFill>
              </a:defRPr>
            </a:lvl1pPr>
          </a:lstStyle>
          <a:p>
            <a:r>
              <a:rPr lang="en-US"/>
              <a:t>Click to edit Master title style</a:t>
            </a:r>
            <a:endParaRPr lang="en-US" dirty="0"/>
          </a:p>
        </p:txBody>
      </p:sp>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6640" y="1005840"/>
            <a:ext cx="4572000" cy="2812772"/>
          </a:xfrm>
          <a:prstGeom prst="rect">
            <a:avLst/>
          </a:prstGeom>
          <a:effectLst>
            <a:reflection blurRad="6350" stA="35000" endPos="35000" dir="5400000" sy="-100000" algn="bl" rotWithShape="0"/>
          </a:effectLst>
        </p:spPr>
      </p:pic>
      <p:pic>
        <p:nvPicPr>
          <p:cNvPr id="9" name="Picture 8" descr="EPRI logo 2014_RGB_PPT-Large.jpg"/>
          <p:cNvPicPr>
            <a:picLocks noChangeAspect="1"/>
          </p:cNvPicPr>
          <p:nvPr userDrawn="1"/>
        </p:nvPicPr>
        <p:blipFill>
          <a:blip r:embed="rId3" cstate="print"/>
          <a:stretch>
            <a:fillRect/>
          </a:stretch>
        </p:blipFill>
        <p:spPr>
          <a:xfrm>
            <a:off x="9052560" y="365760"/>
            <a:ext cx="2834640" cy="461641"/>
          </a:xfrm>
          <a:prstGeom prst="rect">
            <a:avLst/>
          </a:prstGeom>
        </p:spPr>
      </p:pic>
    </p:spTree>
    <p:extLst>
      <p:ext uri="{BB962C8B-B14F-4D97-AF65-F5344CB8AC3E}">
        <p14:creationId xmlns:p14="http://schemas.microsoft.com/office/powerpoint/2010/main" val="32036859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PDU 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406640" y="1005840"/>
            <a:ext cx="4572000" cy="2812772"/>
          </a:xfrm>
          <a:prstGeom prst="rect">
            <a:avLst/>
          </a:prstGeom>
          <a:effectLst>
            <a:reflection blurRad="6350" stA="35000" endPos="35000" dir="5400000" sy="-100000" algn="bl" rotWithShape="0"/>
          </a:effectLst>
        </p:spPr>
      </p:pic>
      <p:sp>
        <p:nvSpPr>
          <p:cNvPr id="28708" name="Rectangle 36"/>
          <p:cNvSpPr>
            <a:spLocks noGrp="1" noChangeArrowheads="1"/>
          </p:cNvSpPr>
          <p:nvPr>
            <p:ph type="subTitle" sz="quarter" idx="1"/>
          </p:nvPr>
        </p:nvSpPr>
        <p:spPr>
          <a:xfrm>
            <a:off x="365760" y="4023360"/>
            <a:ext cx="6858000" cy="2560320"/>
          </a:xfrm>
        </p:spPr>
        <p:txBody>
          <a:bodyPr>
            <a:normAutofit/>
          </a:bodyPr>
          <a:lstStyle>
            <a:lvl1pPr marL="0" indent="0" algn="r">
              <a:spcAft>
                <a:spcPts val="1200"/>
              </a:spcAft>
              <a:buFontTx/>
              <a:buNone/>
              <a:defRPr sz="2400">
                <a:solidFill>
                  <a:schemeClr val="tx1"/>
                </a:solidFill>
              </a:defRPr>
            </a:lvl1pPr>
          </a:lstStyle>
          <a:p>
            <a:r>
              <a:rPr lang="en-US"/>
              <a:t>Click to edit Master subtitle style</a:t>
            </a:r>
            <a:endParaRPr lang="en-US" dirty="0"/>
          </a:p>
        </p:txBody>
      </p:sp>
      <p:sp>
        <p:nvSpPr>
          <p:cNvPr id="28707" name="Rectangle 35"/>
          <p:cNvSpPr>
            <a:spLocks noGrp="1" noChangeArrowheads="1"/>
          </p:cNvSpPr>
          <p:nvPr>
            <p:ph type="ctrTitle" sz="quarter"/>
          </p:nvPr>
        </p:nvSpPr>
        <p:spPr>
          <a:xfrm>
            <a:off x="365760" y="822960"/>
            <a:ext cx="6858000" cy="3017520"/>
          </a:xfrm>
        </p:spPr>
        <p:txBody>
          <a:bodyPr anchor="ctr">
            <a:normAutofit/>
          </a:bodyPr>
          <a:lstStyle>
            <a:lvl1pPr algn="r">
              <a:spcAft>
                <a:spcPts val="600"/>
              </a:spcAft>
              <a:defRPr sz="4000">
                <a:solidFill>
                  <a:schemeClr val="tx2"/>
                </a:solidFill>
              </a:defRPr>
            </a:lvl1pPr>
          </a:lstStyle>
          <a:p>
            <a:r>
              <a:rPr lang="en-US"/>
              <a:t>Click to edit Master title style</a:t>
            </a:r>
            <a:endParaRPr lang="en-US" dirty="0"/>
          </a:p>
        </p:txBody>
      </p:sp>
      <p:sp>
        <p:nvSpPr>
          <p:cNvPr id="8" name="Text Box 47"/>
          <p:cNvSpPr txBox="1">
            <a:spLocks noChangeArrowheads="1"/>
          </p:cNvSpPr>
          <p:nvPr userDrawn="1"/>
        </p:nvSpPr>
        <p:spPr bwMode="auto">
          <a:xfrm>
            <a:off x="9308052"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10" name="Picture 9" descr="EPRI logo 2014_RGB_PPT-Large.jpg"/>
          <p:cNvPicPr>
            <a:picLocks noChangeAspect="1"/>
          </p:cNvPicPr>
          <p:nvPr userDrawn="1"/>
        </p:nvPicPr>
        <p:blipFill>
          <a:blip r:embed="rId3" cstate="print"/>
          <a:stretch>
            <a:fillRect/>
          </a:stretch>
        </p:blipFill>
        <p:spPr>
          <a:xfrm>
            <a:off x="9052560" y="365760"/>
            <a:ext cx="2834640" cy="461641"/>
          </a:xfrm>
          <a:prstGeom prst="rect">
            <a:avLst/>
          </a:prstGeom>
        </p:spPr>
      </p:pic>
    </p:spTree>
    <p:extLst>
      <p:ext uri="{BB962C8B-B14F-4D97-AF65-F5344CB8AC3E}">
        <p14:creationId xmlns:p14="http://schemas.microsoft.com/office/powerpoint/2010/main" val="3408385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noAutofit/>
          </a:bodyPr>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65760" y="1005840"/>
            <a:ext cx="11430000" cy="5394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35698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01FE63-D5FF-4D78-BF20-EA412B7CCC4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6B5D23DC-DB68-48F4-B7ED-53FEF980147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05A0077C-DE6D-4B96-A15E-7320A3646675}"/>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34016814-ACF4-4D04-B18E-5F567E044E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4D1461A-AB46-4492-99CD-3D80C4C041CE}"/>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417125446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2440" y="1920240"/>
            <a:ext cx="11247120" cy="1371600"/>
          </a:xfrm>
        </p:spPr>
        <p:txBody>
          <a:bodyPr anchor="t"/>
          <a:lstStyle>
            <a:lvl1pPr algn="ctr">
              <a:defRPr sz="3200" b="1" cap="none"/>
            </a:lvl1pPr>
          </a:lstStyle>
          <a:p>
            <a:r>
              <a:rPr lang="en-US" dirty="0"/>
              <a:t>Click To Edit Master Title Style</a:t>
            </a:r>
          </a:p>
        </p:txBody>
      </p:sp>
      <p:sp>
        <p:nvSpPr>
          <p:cNvPr id="3" name="Text Placeholder 2"/>
          <p:cNvSpPr>
            <a:spLocks noGrp="1"/>
          </p:cNvSpPr>
          <p:nvPr>
            <p:ph type="body" idx="1"/>
          </p:nvPr>
        </p:nvSpPr>
        <p:spPr>
          <a:xfrm>
            <a:off x="472440" y="3383280"/>
            <a:ext cx="11247120" cy="1554480"/>
          </a:xfrm>
        </p:spPr>
        <p:txBody>
          <a:bodyPr anchor="t">
            <a:normAutofit/>
          </a:bodyPr>
          <a:lstStyle>
            <a:lvl1pPr marL="0" indent="0" algn="ctr">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2473334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365760" y="1005840"/>
            <a:ext cx="557784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005840"/>
            <a:ext cx="5577840" cy="5394960"/>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050060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65760" y="182880"/>
            <a:ext cx="11430000" cy="73152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365760" y="1005840"/>
            <a:ext cx="557784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65760" y="1737360"/>
            <a:ext cx="557784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005840"/>
            <a:ext cx="5577840" cy="639762"/>
          </a:xfrm>
        </p:spPr>
        <p:txBody>
          <a:bodyPr anchor="b"/>
          <a:lstStyle>
            <a:lvl1pPr marL="0" indent="0">
              <a:buNone/>
              <a:defRPr sz="2000" b="1">
                <a:latin typeface="Arial Narrow" panose="020B0606020202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19" y="1737360"/>
            <a:ext cx="5577840" cy="4663440"/>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193769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lstStyle/>
          <a:p>
            <a:r>
              <a:rPr lang="en-US"/>
              <a:t>Click to edit Master title style</a:t>
            </a:r>
            <a:endParaRPr lang="en-US" dirty="0"/>
          </a:p>
        </p:txBody>
      </p:sp>
    </p:spTree>
    <p:extLst>
      <p:ext uri="{BB962C8B-B14F-4D97-AF65-F5344CB8AC3E}">
        <p14:creationId xmlns:p14="http://schemas.microsoft.com/office/powerpoint/2010/main" val="13468960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214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130040" y="822960"/>
            <a:ext cx="3931920" cy="2418989"/>
          </a:xfrm>
          <a:prstGeom prst="rect">
            <a:avLst/>
          </a:prstGeom>
        </p:spPr>
      </p:pic>
      <p:sp>
        <p:nvSpPr>
          <p:cNvPr id="5" name="TextBox 4"/>
          <p:cNvSpPr txBox="1"/>
          <p:nvPr userDrawn="1"/>
        </p:nvSpPr>
        <p:spPr>
          <a:xfrm>
            <a:off x="472440" y="3474720"/>
            <a:ext cx="11247120" cy="1371600"/>
          </a:xfrm>
          <a:prstGeom prst="rect">
            <a:avLst/>
          </a:prstGeom>
          <a:noFill/>
        </p:spPr>
        <p:txBody>
          <a:bodyPr wrap="none" rtlCol="0">
            <a:noAutofit/>
          </a:bodyPr>
          <a:lstStyle/>
          <a:p>
            <a:pPr algn="ctr">
              <a:spcBef>
                <a:spcPts val="0"/>
              </a:spcBef>
            </a:pPr>
            <a:r>
              <a:rPr lang="en-US" sz="4000" b="1" dirty="0">
                <a:solidFill>
                  <a:schemeClr val="tx2"/>
                </a:solidFill>
              </a:rPr>
              <a:t>Together…Shaping the Future of Electricity</a:t>
            </a:r>
          </a:p>
        </p:txBody>
      </p:sp>
    </p:spTree>
    <p:extLst>
      <p:ext uri="{BB962C8B-B14F-4D97-AF65-F5344CB8AC3E}">
        <p14:creationId xmlns:p14="http://schemas.microsoft.com/office/powerpoint/2010/main" val="633567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48D8C4-5334-431C-9C9D-0712F8BBB70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686FFA5-9358-44EC-9C1A-85792BE64C2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CF6935E-FB6E-48EE-BB8D-DA14D72E9B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503234B-437E-4E2D-B941-BADD9D9164FF}"/>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6" name="Footer Placeholder 5">
            <a:extLst>
              <a:ext uri="{FF2B5EF4-FFF2-40B4-BE49-F238E27FC236}">
                <a16:creationId xmlns:a16="http://schemas.microsoft.com/office/drawing/2014/main" xmlns="" id="{3567BEB5-F97A-413E-91B1-AED2B5A132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EA03E30-C49C-487A-8DC4-D4E876CF080A}"/>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4253410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9CABBE-58C3-4B92-A794-767F35E63B1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82414A8-2FF3-40CA-A574-8849B379C4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14D173DF-B657-43CE-99AC-EF58F931F9E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70E7147C-C45D-48D9-93E2-A1B40D3448C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5EA01BFE-1472-4986-A109-A834CBC4726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81513856-E620-4574-8EDD-F16375671323}"/>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8" name="Footer Placeholder 7">
            <a:extLst>
              <a:ext uri="{FF2B5EF4-FFF2-40B4-BE49-F238E27FC236}">
                <a16:creationId xmlns:a16="http://schemas.microsoft.com/office/drawing/2014/main" xmlns="" id="{4BDA0D27-9E91-44F1-93E9-82AA2B82A6B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AA588D8C-6115-4B96-82F4-E981784DA7B7}"/>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995369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E19D14-5D1A-4313-B98B-F90A2D0E300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FE41554-24D8-468D-83D0-71DBC5802FFE}"/>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4" name="Footer Placeholder 3">
            <a:extLst>
              <a:ext uri="{FF2B5EF4-FFF2-40B4-BE49-F238E27FC236}">
                <a16:creationId xmlns:a16="http://schemas.microsoft.com/office/drawing/2014/main" xmlns="" id="{1CEE1B78-645E-4E02-A4E9-7B39CBF8506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67CFCFEF-8C1D-4792-9236-9A4187631BB4}"/>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4168553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193F40F-0DAE-49EF-A7C1-DE8061096DF0}"/>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3" name="Footer Placeholder 2">
            <a:extLst>
              <a:ext uri="{FF2B5EF4-FFF2-40B4-BE49-F238E27FC236}">
                <a16:creationId xmlns:a16="http://schemas.microsoft.com/office/drawing/2014/main" xmlns="" id="{9E6A388D-42D7-4D7A-AC97-BF7C479F8F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D9F3A8E0-4676-42E9-AD1A-33412F9AECEA}"/>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3899634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23ACA83-79CE-48AC-B0B6-CAF2BD67D9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749CBF15-285A-4B99-A4B6-ECE6BF107A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7A029617-EDB1-4295-B2D4-60175F572A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377498EC-3AC0-4AFC-B16A-5CE3B9CA0011}"/>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6" name="Footer Placeholder 5">
            <a:extLst>
              <a:ext uri="{FF2B5EF4-FFF2-40B4-BE49-F238E27FC236}">
                <a16:creationId xmlns:a16="http://schemas.microsoft.com/office/drawing/2014/main" xmlns="" id="{CDCAF0A4-B187-4B39-AC57-EA1D0C9AE5B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66201E1-394D-4F5D-9125-067ED9F1F4D8}"/>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2968804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516604-C35B-4670-A6F4-A5E9C9AE951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945ADB3C-017C-4A8A-B3F0-08D9DA33BEA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59CAC0AC-6164-44A9-9FAF-321559917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5FC8A8F7-C899-4A36-8A98-4033634C7086}"/>
              </a:ext>
            </a:extLst>
          </p:cNvPr>
          <p:cNvSpPr>
            <a:spLocks noGrp="1"/>
          </p:cNvSpPr>
          <p:nvPr>
            <p:ph type="dt" sz="half" idx="10"/>
          </p:nvPr>
        </p:nvSpPr>
        <p:spPr/>
        <p:txBody>
          <a:bodyPr/>
          <a:lstStyle/>
          <a:p>
            <a:fld id="{E9D7EE19-6450-4030-9BCB-D4C852D83864}" type="datetimeFigureOut">
              <a:rPr lang="en-US" smtClean="0"/>
              <a:t>6/21/2017</a:t>
            </a:fld>
            <a:endParaRPr lang="en-US"/>
          </a:p>
        </p:txBody>
      </p:sp>
      <p:sp>
        <p:nvSpPr>
          <p:cNvPr id="6" name="Footer Placeholder 5">
            <a:extLst>
              <a:ext uri="{FF2B5EF4-FFF2-40B4-BE49-F238E27FC236}">
                <a16:creationId xmlns:a16="http://schemas.microsoft.com/office/drawing/2014/main" xmlns="" id="{753FDEED-E034-45D0-8DA0-169E02637D3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1CA465A-53F8-49DC-BE68-21A659D2ED9E}"/>
              </a:ext>
            </a:extLst>
          </p:cNvPr>
          <p:cNvSpPr>
            <a:spLocks noGrp="1"/>
          </p:cNvSpPr>
          <p:nvPr>
            <p:ph type="sldNum" sz="quarter" idx="12"/>
          </p:nvPr>
        </p:nvSpPr>
        <p:spPr/>
        <p:txBody>
          <a:bodyPr/>
          <a:lstStyle/>
          <a:p>
            <a:fld id="{A1C1C839-6688-434A-BEEC-C9FD6C1B2D61}" type="slidenum">
              <a:rPr lang="en-US" smtClean="0"/>
              <a:t>‹#›</a:t>
            </a:fld>
            <a:endParaRPr lang="en-US"/>
          </a:p>
        </p:txBody>
      </p:sp>
    </p:spTree>
    <p:extLst>
      <p:ext uri="{BB962C8B-B14F-4D97-AF65-F5344CB8AC3E}">
        <p14:creationId xmlns:p14="http://schemas.microsoft.com/office/powerpoint/2010/main" val="2566740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C9F0E036-3CEA-4135-95CC-EC01610C03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53DDD6F9-F236-444F-A483-AC0A6BF29F7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6724F3E-115C-4A55-8386-00060C3511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D7EE19-6450-4030-9BCB-D4C852D83864}" type="datetimeFigureOut">
              <a:rPr lang="en-US" smtClean="0"/>
              <a:t>6/21/2017</a:t>
            </a:fld>
            <a:endParaRPr lang="en-US"/>
          </a:p>
        </p:txBody>
      </p:sp>
      <p:sp>
        <p:nvSpPr>
          <p:cNvPr id="5" name="Footer Placeholder 4">
            <a:extLst>
              <a:ext uri="{FF2B5EF4-FFF2-40B4-BE49-F238E27FC236}">
                <a16:creationId xmlns:a16="http://schemas.microsoft.com/office/drawing/2014/main" xmlns="" id="{F913A8CC-3CC4-42DD-8AA1-74754ABFD0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35A05204-761A-4F33-816D-5FD9F4FBF8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C1C839-6688-434A-BEEC-C9FD6C1B2D61}" type="slidenum">
              <a:rPr lang="en-US" smtClean="0"/>
              <a:t>‹#›</a:t>
            </a:fld>
            <a:endParaRPr lang="en-US"/>
          </a:p>
        </p:txBody>
      </p:sp>
    </p:spTree>
    <p:extLst>
      <p:ext uri="{BB962C8B-B14F-4D97-AF65-F5344CB8AC3E}">
        <p14:creationId xmlns:p14="http://schemas.microsoft.com/office/powerpoint/2010/main" val="22379873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60" name="Text Box 36"/>
          <p:cNvSpPr txBox="1">
            <a:spLocks noChangeArrowheads="1"/>
          </p:cNvSpPr>
          <p:nvPr/>
        </p:nvSpPr>
        <p:spPr bwMode="auto">
          <a:xfrm>
            <a:off x="243841" y="6473711"/>
            <a:ext cx="810684" cy="215444"/>
          </a:xfrm>
          <a:prstGeom prst="rect">
            <a:avLst/>
          </a:prstGeom>
          <a:noFill/>
          <a:ln w="9525">
            <a:noFill/>
            <a:miter lim="800000"/>
            <a:headEnd/>
            <a:tailEnd/>
          </a:ln>
          <a:effectLst/>
        </p:spPr>
        <p:txBody>
          <a:bodyPr>
            <a:spAutoFit/>
          </a:bodyPr>
          <a:lstStyle/>
          <a:p>
            <a:pPr algn="l">
              <a:spcBef>
                <a:spcPts val="0"/>
              </a:spcBef>
            </a:pPr>
            <a:fld id="{324FBA8B-C479-4BF9-A515-8ED623D42A4A}" type="slidenum">
              <a:rPr lang="en-US" sz="800">
                <a:solidFill>
                  <a:schemeClr val="bg1">
                    <a:lumMod val="50000"/>
                  </a:schemeClr>
                </a:solidFill>
              </a:rPr>
              <a:pPr algn="l">
                <a:spcBef>
                  <a:spcPts val="0"/>
                </a:spcBef>
              </a:pPr>
              <a:t>‹#›</a:t>
            </a:fld>
            <a:endParaRPr lang="en-US" sz="800" dirty="0">
              <a:solidFill>
                <a:schemeClr val="bg1">
                  <a:lumMod val="50000"/>
                </a:schemeClr>
              </a:solidFill>
            </a:endParaRPr>
          </a:p>
        </p:txBody>
      </p:sp>
      <p:sp>
        <p:nvSpPr>
          <p:cNvPr id="1026" name="Rectangle 2"/>
          <p:cNvSpPr>
            <a:spLocks noGrp="1" noChangeArrowheads="1"/>
          </p:cNvSpPr>
          <p:nvPr>
            <p:ph type="title"/>
          </p:nvPr>
        </p:nvSpPr>
        <p:spPr bwMode="auto">
          <a:xfrm>
            <a:off x="365760" y="182563"/>
            <a:ext cx="11460480" cy="731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365760" y="1005840"/>
            <a:ext cx="11460480" cy="53949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descr="EPRI logo 2014_RGB.jpg"/>
          <p:cNvPicPr>
            <a:picLocks noChangeAspect="1"/>
          </p:cNvPicPr>
          <p:nvPr/>
        </p:nvPicPr>
        <p:blipFill>
          <a:blip r:embed="rId14" cstate="print"/>
          <a:stretch>
            <a:fillRect/>
          </a:stretch>
        </p:blipFill>
        <p:spPr>
          <a:xfrm>
            <a:off x="9753600" y="6492241"/>
            <a:ext cx="2072640" cy="287681"/>
          </a:xfrm>
          <a:prstGeom prst="rect">
            <a:avLst/>
          </a:prstGeom>
        </p:spPr>
      </p:pic>
      <p:cxnSp>
        <p:nvCxnSpPr>
          <p:cNvPr id="3" name="Straight Connector 2"/>
          <p:cNvCxnSpPr/>
          <p:nvPr userDrawn="1"/>
        </p:nvCxnSpPr>
        <p:spPr bwMode="auto">
          <a:xfrm>
            <a:off x="365760" y="6446520"/>
            <a:ext cx="11460480" cy="0"/>
          </a:xfrm>
          <a:prstGeom prst="line">
            <a:avLst/>
          </a:prstGeom>
          <a:solidFill>
            <a:schemeClr val="accent1"/>
          </a:solidFill>
          <a:ln w="9525" cap="flat" cmpd="sng" algn="ctr">
            <a:solidFill>
              <a:srgbClr val="D1D1D1"/>
            </a:solidFill>
            <a:prstDash val="solid"/>
            <a:round/>
            <a:headEnd type="none" w="med" len="med"/>
            <a:tailEnd type="none" w="med" len="med"/>
          </a:ln>
          <a:effectLst/>
        </p:spPr>
      </p:cxnSp>
      <p:sp>
        <p:nvSpPr>
          <p:cNvPr id="7" name="Text Box 47"/>
          <p:cNvSpPr txBox="1">
            <a:spLocks noChangeArrowheads="1"/>
          </p:cNvSpPr>
          <p:nvPr userDrawn="1"/>
        </p:nvSpPr>
        <p:spPr bwMode="auto">
          <a:xfrm>
            <a:off x="5149014" y="6583680"/>
            <a:ext cx="2789545" cy="200055"/>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2015 Electric Power Research Institute, Inc. All rights reserved.</a:t>
            </a:r>
            <a:endParaRPr lang="en-US" sz="700" dirty="0">
              <a:solidFill>
                <a:schemeClr val="bg1">
                  <a:lumMod val="50000"/>
                </a:schemeClr>
              </a:solidFill>
            </a:endParaRPr>
          </a:p>
        </p:txBody>
      </p:sp>
    </p:spTree>
    <p:extLst>
      <p:ext uri="{BB962C8B-B14F-4D97-AF65-F5344CB8AC3E}">
        <p14:creationId xmlns:p14="http://schemas.microsoft.com/office/powerpoint/2010/main" val="41123309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fontAlgn="base" hangingPunct="1">
        <a:lnSpc>
          <a:spcPct val="100000"/>
        </a:lnSpc>
        <a:spcBef>
          <a:spcPct val="0"/>
        </a:spcBef>
        <a:spcAft>
          <a:spcPct val="0"/>
        </a:spcAft>
        <a:defRPr sz="2400" b="1">
          <a:solidFill>
            <a:schemeClr val="tx2"/>
          </a:solidFill>
          <a:latin typeface="+mj-lt"/>
          <a:ea typeface="+mj-ea"/>
          <a:cs typeface="+mj-cs"/>
        </a:defRPr>
      </a:lvl1pPr>
      <a:lvl2pPr algn="l" rtl="0" eaLnBrk="1" fontAlgn="base" hangingPunct="1">
        <a:lnSpc>
          <a:spcPct val="95000"/>
        </a:lnSpc>
        <a:spcBef>
          <a:spcPct val="0"/>
        </a:spcBef>
        <a:spcAft>
          <a:spcPct val="0"/>
        </a:spcAft>
        <a:defRPr sz="2800" b="1">
          <a:solidFill>
            <a:schemeClr val="tx2"/>
          </a:solidFill>
          <a:latin typeface="Arial" charset="0"/>
        </a:defRPr>
      </a:lvl2pPr>
      <a:lvl3pPr algn="l" rtl="0" eaLnBrk="1" fontAlgn="base" hangingPunct="1">
        <a:lnSpc>
          <a:spcPct val="95000"/>
        </a:lnSpc>
        <a:spcBef>
          <a:spcPct val="0"/>
        </a:spcBef>
        <a:spcAft>
          <a:spcPct val="0"/>
        </a:spcAft>
        <a:defRPr sz="2800" b="1">
          <a:solidFill>
            <a:schemeClr val="tx2"/>
          </a:solidFill>
          <a:latin typeface="Arial" charset="0"/>
        </a:defRPr>
      </a:lvl3pPr>
      <a:lvl4pPr algn="l" rtl="0" eaLnBrk="1" fontAlgn="base" hangingPunct="1">
        <a:lnSpc>
          <a:spcPct val="95000"/>
        </a:lnSpc>
        <a:spcBef>
          <a:spcPct val="0"/>
        </a:spcBef>
        <a:spcAft>
          <a:spcPct val="0"/>
        </a:spcAft>
        <a:defRPr sz="2800" b="1">
          <a:solidFill>
            <a:schemeClr val="tx2"/>
          </a:solidFill>
          <a:latin typeface="Arial" charset="0"/>
        </a:defRPr>
      </a:lvl4pPr>
      <a:lvl5pPr algn="l" rtl="0" eaLnBrk="1" fontAlgn="base" hangingPunct="1">
        <a:lnSpc>
          <a:spcPct val="95000"/>
        </a:lnSpc>
        <a:spcBef>
          <a:spcPct val="0"/>
        </a:spcBef>
        <a:spcAft>
          <a:spcPct val="0"/>
        </a:spcAft>
        <a:defRPr sz="2800" b="1">
          <a:solidFill>
            <a:schemeClr val="tx2"/>
          </a:solidFill>
          <a:latin typeface="Arial" charset="0"/>
        </a:defRPr>
      </a:lvl5pPr>
      <a:lvl6pPr marL="457200" algn="l" rtl="0" eaLnBrk="1" fontAlgn="base" hangingPunct="1">
        <a:lnSpc>
          <a:spcPct val="95000"/>
        </a:lnSpc>
        <a:spcBef>
          <a:spcPct val="0"/>
        </a:spcBef>
        <a:spcAft>
          <a:spcPct val="0"/>
        </a:spcAft>
        <a:defRPr sz="2800" b="1">
          <a:solidFill>
            <a:schemeClr val="tx2"/>
          </a:solidFill>
          <a:latin typeface="Arial" charset="0"/>
        </a:defRPr>
      </a:lvl6pPr>
      <a:lvl7pPr marL="914400" algn="l" rtl="0" eaLnBrk="1" fontAlgn="base" hangingPunct="1">
        <a:lnSpc>
          <a:spcPct val="95000"/>
        </a:lnSpc>
        <a:spcBef>
          <a:spcPct val="0"/>
        </a:spcBef>
        <a:spcAft>
          <a:spcPct val="0"/>
        </a:spcAft>
        <a:defRPr sz="2800" b="1">
          <a:solidFill>
            <a:schemeClr val="tx2"/>
          </a:solidFill>
          <a:latin typeface="Arial" charset="0"/>
        </a:defRPr>
      </a:lvl7pPr>
      <a:lvl8pPr marL="1371600" algn="l" rtl="0" eaLnBrk="1" fontAlgn="base" hangingPunct="1">
        <a:lnSpc>
          <a:spcPct val="95000"/>
        </a:lnSpc>
        <a:spcBef>
          <a:spcPct val="0"/>
        </a:spcBef>
        <a:spcAft>
          <a:spcPct val="0"/>
        </a:spcAft>
        <a:defRPr sz="2800" b="1">
          <a:solidFill>
            <a:schemeClr val="tx2"/>
          </a:solidFill>
          <a:latin typeface="Arial" charset="0"/>
        </a:defRPr>
      </a:lvl8pPr>
      <a:lvl9pPr marL="1828800" algn="l" rtl="0" eaLnBrk="1" fontAlgn="base" hangingPunct="1">
        <a:lnSpc>
          <a:spcPct val="95000"/>
        </a:lnSpc>
        <a:spcBef>
          <a:spcPct val="0"/>
        </a:spcBef>
        <a:spcAft>
          <a:spcPct val="0"/>
        </a:spcAft>
        <a:defRPr sz="2800" b="1">
          <a:solidFill>
            <a:schemeClr val="tx2"/>
          </a:solidFill>
          <a:latin typeface="Arial" charset="0"/>
        </a:defRPr>
      </a:lvl9pPr>
    </p:titleStyle>
    <p:bodyStyle>
      <a:lvl1pPr marL="173038" indent="-173038" algn="l" rtl="0" eaLnBrk="1" fontAlgn="base" hangingPunct="1">
        <a:lnSpc>
          <a:spcPct val="100000"/>
        </a:lnSpc>
        <a:spcBef>
          <a:spcPct val="0"/>
        </a:spcBef>
        <a:spcAft>
          <a:spcPts val="600"/>
        </a:spcAft>
        <a:buClr>
          <a:schemeClr val="tx2"/>
        </a:buClr>
        <a:buFont typeface="Wingdings" panose="05000000000000000000" pitchFamily="2" charset="2"/>
        <a:buChar char="§"/>
        <a:defRPr sz="2400">
          <a:solidFill>
            <a:schemeClr val="tx1"/>
          </a:solidFill>
          <a:latin typeface="+mn-lt"/>
          <a:ea typeface="+mn-ea"/>
          <a:cs typeface="+mn-cs"/>
        </a:defRPr>
      </a:lvl1pPr>
      <a:lvl2pPr marL="515938" indent="-228600" algn="l" rtl="0" eaLnBrk="1" fontAlgn="base" hangingPunct="1">
        <a:lnSpc>
          <a:spcPct val="100000"/>
        </a:lnSpc>
        <a:spcBef>
          <a:spcPct val="0"/>
        </a:spcBef>
        <a:spcAft>
          <a:spcPts val="600"/>
        </a:spcAft>
        <a:buClr>
          <a:schemeClr val="tx2"/>
        </a:buClr>
        <a:buChar char="–"/>
        <a:defRPr sz="2000">
          <a:solidFill>
            <a:schemeClr val="tx1"/>
          </a:solidFill>
          <a:latin typeface="+mn-lt"/>
        </a:defRPr>
      </a:lvl2pPr>
      <a:lvl3pPr marL="798513" indent="-166688" algn="l" rtl="0" eaLnBrk="1" fontAlgn="base" hangingPunct="1">
        <a:lnSpc>
          <a:spcPct val="100000"/>
        </a:lnSpc>
        <a:spcBef>
          <a:spcPct val="0"/>
        </a:spcBef>
        <a:spcAft>
          <a:spcPts val="600"/>
        </a:spcAft>
        <a:buClr>
          <a:schemeClr val="tx2"/>
        </a:buClr>
        <a:buFont typeface="Wingdings" panose="05000000000000000000" pitchFamily="2" charset="2"/>
        <a:buChar char="§"/>
        <a:defRPr sz="2000">
          <a:solidFill>
            <a:schemeClr val="tx1"/>
          </a:solidFill>
          <a:latin typeface="+mn-lt"/>
        </a:defRPr>
      </a:lvl3pPr>
      <a:lvl4pPr marL="1196975" indent="-223838" algn="l" rtl="0" eaLnBrk="1" fontAlgn="base" hangingPunct="1">
        <a:lnSpc>
          <a:spcPct val="100000"/>
        </a:lnSpc>
        <a:spcBef>
          <a:spcPct val="0"/>
        </a:spcBef>
        <a:spcAft>
          <a:spcPts val="600"/>
        </a:spcAft>
        <a:buClr>
          <a:schemeClr val="tx2"/>
        </a:buClr>
        <a:buChar char="–"/>
        <a:defRPr sz="2000">
          <a:solidFill>
            <a:schemeClr val="tx1"/>
          </a:solidFill>
          <a:latin typeface="+mn-lt"/>
        </a:defRPr>
      </a:lvl4pPr>
      <a:lvl5pPr marL="1487488" indent="-174625" algn="l" rtl="0" eaLnBrk="1" fontAlgn="base" hangingPunct="1">
        <a:lnSpc>
          <a:spcPct val="100000"/>
        </a:lnSpc>
        <a:spcBef>
          <a:spcPct val="0"/>
        </a:spcBef>
        <a:spcAft>
          <a:spcPts val="600"/>
        </a:spcAft>
        <a:buClr>
          <a:schemeClr val="tx2"/>
        </a:buClr>
        <a:buFont typeface="Wingdings" panose="05000000000000000000" pitchFamily="2" charset="2"/>
        <a:buChar char="§"/>
        <a:defRPr sz="2000">
          <a:solidFill>
            <a:schemeClr val="tx1"/>
          </a:solidFill>
          <a:latin typeface="+mn-lt"/>
        </a:defRPr>
      </a:lvl5pPr>
      <a:lvl6pPr marL="1944688" indent="-174625" algn="l" rtl="0" eaLnBrk="1" fontAlgn="base" hangingPunct="1">
        <a:lnSpc>
          <a:spcPct val="95000"/>
        </a:lnSpc>
        <a:spcBef>
          <a:spcPct val="0"/>
        </a:spcBef>
        <a:spcAft>
          <a:spcPct val="25000"/>
        </a:spcAft>
        <a:buChar char="•"/>
        <a:defRPr sz="2400">
          <a:solidFill>
            <a:srgbClr val="000000"/>
          </a:solidFill>
          <a:latin typeface="+mn-lt"/>
        </a:defRPr>
      </a:lvl6pPr>
      <a:lvl7pPr marL="2401888" indent="-174625" algn="l" rtl="0" eaLnBrk="1" fontAlgn="base" hangingPunct="1">
        <a:lnSpc>
          <a:spcPct val="95000"/>
        </a:lnSpc>
        <a:spcBef>
          <a:spcPct val="0"/>
        </a:spcBef>
        <a:spcAft>
          <a:spcPct val="25000"/>
        </a:spcAft>
        <a:buChar char="•"/>
        <a:defRPr sz="2400">
          <a:solidFill>
            <a:srgbClr val="000000"/>
          </a:solidFill>
          <a:latin typeface="+mn-lt"/>
        </a:defRPr>
      </a:lvl7pPr>
      <a:lvl8pPr marL="2859088" indent="-174625" algn="l" rtl="0" eaLnBrk="1" fontAlgn="base" hangingPunct="1">
        <a:lnSpc>
          <a:spcPct val="95000"/>
        </a:lnSpc>
        <a:spcBef>
          <a:spcPct val="0"/>
        </a:spcBef>
        <a:spcAft>
          <a:spcPct val="25000"/>
        </a:spcAft>
        <a:buChar char="•"/>
        <a:defRPr sz="2400">
          <a:solidFill>
            <a:srgbClr val="000000"/>
          </a:solidFill>
          <a:latin typeface="+mn-lt"/>
        </a:defRPr>
      </a:lvl8pPr>
      <a:lvl9pPr marL="3316288" indent="-174625" algn="l" rtl="0" eaLnBrk="1" fontAlgn="base" hangingPunct="1">
        <a:lnSpc>
          <a:spcPct val="95000"/>
        </a:lnSpc>
        <a:spcBef>
          <a:spcPct val="0"/>
        </a:spcBef>
        <a:spcAft>
          <a:spcPct val="25000"/>
        </a:spcAft>
        <a:buChar char="•"/>
        <a:defRPr sz="2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60" name="Text Box 36"/>
          <p:cNvSpPr txBox="1">
            <a:spLocks noChangeArrowheads="1"/>
          </p:cNvSpPr>
          <p:nvPr/>
        </p:nvSpPr>
        <p:spPr bwMode="auto">
          <a:xfrm>
            <a:off x="243841" y="6473711"/>
            <a:ext cx="810684" cy="215444"/>
          </a:xfrm>
          <a:prstGeom prst="rect">
            <a:avLst/>
          </a:prstGeom>
          <a:noFill/>
          <a:ln w="9525">
            <a:noFill/>
            <a:miter lim="800000"/>
            <a:headEnd/>
            <a:tailEnd/>
          </a:ln>
          <a:effectLst/>
        </p:spPr>
        <p:txBody>
          <a:bodyPr>
            <a:spAutoFit/>
          </a:bodyPr>
          <a:lstStyle/>
          <a:p>
            <a:pPr algn="l">
              <a:spcBef>
                <a:spcPts val="0"/>
              </a:spcBef>
            </a:pPr>
            <a:fld id="{324FBA8B-C479-4BF9-A515-8ED623D42A4A}" type="slidenum">
              <a:rPr lang="en-US" sz="800">
                <a:solidFill>
                  <a:schemeClr val="bg1">
                    <a:lumMod val="50000"/>
                  </a:schemeClr>
                </a:solidFill>
              </a:rPr>
              <a:pPr algn="l">
                <a:spcBef>
                  <a:spcPts val="0"/>
                </a:spcBef>
              </a:pPr>
              <a:t>‹#›</a:t>
            </a:fld>
            <a:endParaRPr lang="en-US" sz="800" dirty="0">
              <a:solidFill>
                <a:schemeClr val="bg1">
                  <a:lumMod val="50000"/>
                </a:schemeClr>
              </a:solidFill>
            </a:endParaRPr>
          </a:p>
        </p:txBody>
      </p:sp>
      <p:sp>
        <p:nvSpPr>
          <p:cNvPr id="1026" name="Rectangle 2"/>
          <p:cNvSpPr>
            <a:spLocks noGrp="1" noChangeArrowheads="1"/>
          </p:cNvSpPr>
          <p:nvPr>
            <p:ph type="title"/>
          </p:nvPr>
        </p:nvSpPr>
        <p:spPr bwMode="auto">
          <a:xfrm>
            <a:off x="365760" y="182563"/>
            <a:ext cx="11460480" cy="731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365760" y="1005840"/>
            <a:ext cx="11460480" cy="53949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 name="Straight Connector 2"/>
          <p:cNvCxnSpPr/>
          <p:nvPr userDrawn="1"/>
        </p:nvCxnSpPr>
        <p:spPr bwMode="auto">
          <a:xfrm>
            <a:off x="365760" y="6446520"/>
            <a:ext cx="11460480" cy="0"/>
          </a:xfrm>
          <a:prstGeom prst="line">
            <a:avLst/>
          </a:prstGeom>
          <a:solidFill>
            <a:schemeClr val="accent1"/>
          </a:solidFill>
          <a:ln w="9525" cap="flat" cmpd="sng" algn="ctr">
            <a:solidFill>
              <a:srgbClr val="D1D1D1"/>
            </a:solidFill>
            <a:prstDash val="solid"/>
            <a:round/>
            <a:headEnd type="none" w="med" len="med"/>
            <a:tailEnd type="none" w="med" len="med"/>
          </a:ln>
          <a:effectLst/>
        </p:spPr>
      </p:cxnSp>
      <p:sp>
        <p:nvSpPr>
          <p:cNvPr id="8" name="Text Box 47"/>
          <p:cNvSpPr txBox="1">
            <a:spLocks noChangeArrowheads="1"/>
          </p:cNvSpPr>
          <p:nvPr userDrawn="1"/>
        </p:nvSpPr>
        <p:spPr bwMode="auto">
          <a:xfrm>
            <a:off x="4714081" y="6583680"/>
            <a:ext cx="2763838" cy="198438"/>
          </a:xfrm>
          <a:prstGeom prst="rect">
            <a:avLst/>
          </a:prstGeom>
          <a:noFill/>
          <a:ln w="9525">
            <a:noFill/>
            <a:miter lim="800000"/>
            <a:headEnd/>
            <a:tailEnd/>
          </a:ln>
          <a:effectLst/>
        </p:spPr>
        <p:txBody>
          <a:bodyPr wrap="none">
            <a:spAutoFit/>
          </a:bodyPr>
          <a:lstStyle/>
          <a:p>
            <a:pPr algn="r">
              <a:spcBef>
                <a:spcPts val="0"/>
              </a:spcBef>
            </a:pPr>
            <a:r>
              <a:rPr lang="en-US" sz="700" dirty="0">
                <a:solidFill>
                  <a:schemeClr val="bg1">
                    <a:lumMod val="50000"/>
                  </a:schemeClr>
                </a:solidFill>
                <a:cs typeface="Arial" charset="0"/>
              </a:rPr>
              <a:t>© 2017 Electric Power Research Institute, Inc. All rights reserved.</a:t>
            </a:r>
            <a:endParaRPr lang="en-US" sz="700" dirty="0">
              <a:solidFill>
                <a:schemeClr val="bg1">
                  <a:lumMod val="50000"/>
                </a:schemeClr>
              </a:solidFill>
            </a:endParaRPr>
          </a:p>
        </p:txBody>
      </p:sp>
      <p:pic>
        <p:nvPicPr>
          <p:cNvPr id="9" name="Picture 8" descr="EPRI logo 2014_RGB.jpg"/>
          <p:cNvPicPr>
            <a:picLocks noChangeAspect="1"/>
          </p:cNvPicPr>
          <p:nvPr userDrawn="1"/>
        </p:nvPicPr>
        <p:blipFill>
          <a:blip r:embed="rId14" cstate="print"/>
          <a:stretch>
            <a:fillRect/>
          </a:stretch>
        </p:blipFill>
        <p:spPr>
          <a:xfrm>
            <a:off x="10271760" y="6492240"/>
            <a:ext cx="1554480" cy="287681"/>
          </a:xfrm>
          <a:prstGeom prst="rect">
            <a:avLst/>
          </a:prstGeom>
        </p:spPr>
      </p:pic>
    </p:spTree>
    <p:extLst>
      <p:ext uri="{BB962C8B-B14F-4D97-AF65-F5344CB8AC3E}">
        <p14:creationId xmlns:p14="http://schemas.microsoft.com/office/powerpoint/2010/main" val="394913065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rtl="0" eaLnBrk="1" fontAlgn="base" hangingPunct="1">
        <a:lnSpc>
          <a:spcPct val="100000"/>
        </a:lnSpc>
        <a:spcBef>
          <a:spcPct val="0"/>
        </a:spcBef>
        <a:spcAft>
          <a:spcPct val="0"/>
        </a:spcAft>
        <a:defRPr sz="3200" b="1">
          <a:solidFill>
            <a:schemeClr val="tx2"/>
          </a:solidFill>
          <a:latin typeface="+mj-lt"/>
          <a:ea typeface="+mj-ea"/>
          <a:cs typeface="+mj-cs"/>
        </a:defRPr>
      </a:lvl1pPr>
      <a:lvl2pPr algn="l" rtl="0" eaLnBrk="1" fontAlgn="base" hangingPunct="1">
        <a:lnSpc>
          <a:spcPct val="95000"/>
        </a:lnSpc>
        <a:spcBef>
          <a:spcPct val="0"/>
        </a:spcBef>
        <a:spcAft>
          <a:spcPct val="0"/>
        </a:spcAft>
        <a:defRPr sz="2800" b="1">
          <a:solidFill>
            <a:schemeClr val="tx2"/>
          </a:solidFill>
          <a:latin typeface="Arial" charset="0"/>
        </a:defRPr>
      </a:lvl2pPr>
      <a:lvl3pPr algn="l" rtl="0" eaLnBrk="1" fontAlgn="base" hangingPunct="1">
        <a:lnSpc>
          <a:spcPct val="95000"/>
        </a:lnSpc>
        <a:spcBef>
          <a:spcPct val="0"/>
        </a:spcBef>
        <a:spcAft>
          <a:spcPct val="0"/>
        </a:spcAft>
        <a:defRPr sz="2800" b="1">
          <a:solidFill>
            <a:schemeClr val="tx2"/>
          </a:solidFill>
          <a:latin typeface="Arial" charset="0"/>
        </a:defRPr>
      </a:lvl3pPr>
      <a:lvl4pPr algn="l" rtl="0" eaLnBrk="1" fontAlgn="base" hangingPunct="1">
        <a:lnSpc>
          <a:spcPct val="95000"/>
        </a:lnSpc>
        <a:spcBef>
          <a:spcPct val="0"/>
        </a:spcBef>
        <a:spcAft>
          <a:spcPct val="0"/>
        </a:spcAft>
        <a:defRPr sz="2800" b="1">
          <a:solidFill>
            <a:schemeClr val="tx2"/>
          </a:solidFill>
          <a:latin typeface="Arial" charset="0"/>
        </a:defRPr>
      </a:lvl4pPr>
      <a:lvl5pPr algn="l" rtl="0" eaLnBrk="1" fontAlgn="base" hangingPunct="1">
        <a:lnSpc>
          <a:spcPct val="95000"/>
        </a:lnSpc>
        <a:spcBef>
          <a:spcPct val="0"/>
        </a:spcBef>
        <a:spcAft>
          <a:spcPct val="0"/>
        </a:spcAft>
        <a:defRPr sz="2800" b="1">
          <a:solidFill>
            <a:schemeClr val="tx2"/>
          </a:solidFill>
          <a:latin typeface="Arial" charset="0"/>
        </a:defRPr>
      </a:lvl5pPr>
      <a:lvl6pPr marL="457200" algn="l" rtl="0" eaLnBrk="1" fontAlgn="base" hangingPunct="1">
        <a:lnSpc>
          <a:spcPct val="95000"/>
        </a:lnSpc>
        <a:spcBef>
          <a:spcPct val="0"/>
        </a:spcBef>
        <a:spcAft>
          <a:spcPct val="0"/>
        </a:spcAft>
        <a:defRPr sz="2800" b="1">
          <a:solidFill>
            <a:schemeClr val="tx2"/>
          </a:solidFill>
          <a:latin typeface="Arial" charset="0"/>
        </a:defRPr>
      </a:lvl6pPr>
      <a:lvl7pPr marL="914400" algn="l" rtl="0" eaLnBrk="1" fontAlgn="base" hangingPunct="1">
        <a:lnSpc>
          <a:spcPct val="95000"/>
        </a:lnSpc>
        <a:spcBef>
          <a:spcPct val="0"/>
        </a:spcBef>
        <a:spcAft>
          <a:spcPct val="0"/>
        </a:spcAft>
        <a:defRPr sz="2800" b="1">
          <a:solidFill>
            <a:schemeClr val="tx2"/>
          </a:solidFill>
          <a:latin typeface="Arial" charset="0"/>
        </a:defRPr>
      </a:lvl7pPr>
      <a:lvl8pPr marL="1371600" algn="l" rtl="0" eaLnBrk="1" fontAlgn="base" hangingPunct="1">
        <a:lnSpc>
          <a:spcPct val="95000"/>
        </a:lnSpc>
        <a:spcBef>
          <a:spcPct val="0"/>
        </a:spcBef>
        <a:spcAft>
          <a:spcPct val="0"/>
        </a:spcAft>
        <a:defRPr sz="2800" b="1">
          <a:solidFill>
            <a:schemeClr val="tx2"/>
          </a:solidFill>
          <a:latin typeface="Arial" charset="0"/>
        </a:defRPr>
      </a:lvl8pPr>
      <a:lvl9pPr marL="1828800" algn="l" rtl="0" eaLnBrk="1" fontAlgn="base" hangingPunct="1">
        <a:lnSpc>
          <a:spcPct val="95000"/>
        </a:lnSpc>
        <a:spcBef>
          <a:spcPct val="0"/>
        </a:spcBef>
        <a:spcAft>
          <a:spcPct val="0"/>
        </a:spcAft>
        <a:defRPr sz="2800" b="1">
          <a:solidFill>
            <a:schemeClr val="tx2"/>
          </a:solidFill>
          <a:latin typeface="Arial" charset="0"/>
        </a:defRPr>
      </a:lvl9pPr>
    </p:titleStyle>
    <p:bodyStyle>
      <a:lvl1pPr marL="231775" indent="-231775" algn="l" rtl="0" eaLnBrk="1" fontAlgn="base" hangingPunct="1">
        <a:lnSpc>
          <a:spcPct val="100000"/>
        </a:lnSpc>
        <a:spcBef>
          <a:spcPct val="0"/>
        </a:spcBef>
        <a:spcAft>
          <a:spcPts val="600"/>
        </a:spcAft>
        <a:buClr>
          <a:schemeClr val="tx2"/>
        </a:buClr>
        <a:buFont typeface="Wingdings" panose="05000000000000000000" pitchFamily="2" charset="2"/>
        <a:buChar char="§"/>
        <a:defRPr sz="3200">
          <a:solidFill>
            <a:schemeClr val="tx1"/>
          </a:solidFill>
          <a:latin typeface="+mn-lt"/>
          <a:ea typeface="+mn-ea"/>
          <a:cs typeface="+mn-cs"/>
        </a:defRPr>
      </a:lvl1pPr>
      <a:lvl2pPr marL="566738" indent="-279400" algn="l" rtl="0" eaLnBrk="1" fontAlgn="base" hangingPunct="1">
        <a:lnSpc>
          <a:spcPct val="100000"/>
        </a:lnSpc>
        <a:spcBef>
          <a:spcPct val="0"/>
        </a:spcBef>
        <a:spcAft>
          <a:spcPts val="600"/>
        </a:spcAft>
        <a:buClr>
          <a:schemeClr val="tx2"/>
        </a:buClr>
        <a:buChar char="–"/>
        <a:defRPr sz="2800">
          <a:solidFill>
            <a:schemeClr val="tx1"/>
          </a:solidFill>
          <a:latin typeface="+mn-lt"/>
        </a:defRPr>
      </a:lvl2pPr>
      <a:lvl3pPr marL="855663" indent="-223838" algn="l" rtl="0" eaLnBrk="1" fontAlgn="base" hangingPunct="1">
        <a:lnSpc>
          <a:spcPct val="100000"/>
        </a:lnSpc>
        <a:spcBef>
          <a:spcPct val="0"/>
        </a:spcBef>
        <a:spcAft>
          <a:spcPts val="600"/>
        </a:spcAft>
        <a:buClr>
          <a:schemeClr val="tx2"/>
        </a:buClr>
        <a:buFont typeface="Wingdings" panose="05000000000000000000" pitchFamily="2" charset="2"/>
        <a:buChar char="§"/>
        <a:defRPr sz="2800">
          <a:solidFill>
            <a:schemeClr val="tx1"/>
          </a:solidFill>
          <a:latin typeface="+mn-lt"/>
        </a:defRPr>
      </a:lvl3pPr>
      <a:lvl4pPr marL="1262063" indent="-288925" algn="l" rtl="0" eaLnBrk="1" fontAlgn="base" hangingPunct="1">
        <a:lnSpc>
          <a:spcPct val="100000"/>
        </a:lnSpc>
        <a:spcBef>
          <a:spcPct val="0"/>
        </a:spcBef>
        <a:spcAft>
          <a:spcPts val="600"/>
        </a:spcAft>
        <a:buClr>
          <a:schemeClr val="tx2"/>
        </a:buClr>
        <a:buChar char="–"/>
        <a:defRPr sz="2800">
          <a:solidFill>
            <a:schemeClr val="tx1"/>
          </a:solidFill>
          <a:latin typeface="+mn-lt"/>
        </a:defRPr>
      </a:lvl4pPr>
      <a:lvl5pPr marL="1538288" indent="-225425" algn="l" rtl="0" eaLnBrk="1" fontAlgn="base" hangingPunct="1">
        <a:lnSpc>
          <a:spcPct val="100000"/>
        </a:lnSpc>
        <a:spcBef>
          <a:spcPct val="0"/>
        </a:spcBef>
        <a:spcAft>
          <a:spcPts val="600"/>
        </a:spcAft>
        <a:buClr>
          <a:schemeClr val="tx2"/>
        </a:buClr>
        <a:buFont typeface="Wingdings" panose="05000000000000000000" pitchFamily="2" charset="2"/>
        <a:buChar char="§"/>
        <a:defRPr sz="2800">
          <a:solidFill>
            <a:schemeClr val="tx1"/>
          </a:solidFill>
          <a:latin typeface="+mn-lt"/>
        </a:defRPr>
      </a:lvl5pPr>
      <a:lvl6pPr marL="1944688" indent="-174625" algn="l" rtl="0" eaLnBrk="1" fontAlgn="base" hangingPunct="1">
        <a:lnSpc>
          <a:spcPct val="95000"/>
        </a:lnSpc>
        <a:spcBef>
          <a:spcPct val="0"/>
        </a:spcBef>
        <a:spcAft>
          <a:spcPct val="25000"/>
        </a:spcAft>
        <a:buChar char="•"/>
        <a:defRPr sz="2400">
          <a:solidFill>
            <a:srgbClr val="000000"/>
          </a:solidFill>
          <a:latin typeface="+mn-lt"/>
        </a:defRPr>
      </a:lvl6pPr>
      <a:lvl7pPr marL="2401888" indent="-174625" algn="l" rtl="0" eaLnBrk="1" fontAlgn="base" hangingPunct="1">
        <a:lnSpc>
          <a:spcPct val="95000"/>
        </a:lnSpc>
        <a:spcBef>
          <a:spcPct val="0"/>
        </a:spcBef>
        <a:spcAft>
          <a:spcPct val="25000"/>
        </a:spcAft>
        <a:buChar char="•"/>
        <a:defRPr sz="2400">
          <a:solidFill>
            <a:srgbClr val="000000"/>
          </a:solidFill>
          <a:latin typeface="+mn-lt"/>
        </a:defRPr>
      </a:lvl7pPr>
      <a:lvl8pPr marL="2859088" indent="-174625" algn="l" rtl="0" eaLnBrk="1" fontAlgn="base" hangingPunct="1">
        <a:lnSpc>
          <a:spcPct val="95000"/>
        </a:lnSpc>
        <a:spcBef>
          <a:spcPct val="0"/>
        </a:spcBef>
        <a:spcAft>
          <a:spcPct val="25000"/>
        </a:spcAft>
        <a:buChar char="•"/>
        <a:defRPr sz="2400">
          <a:solidFill>
            <a:srgbClr val="000000"/>
          </a:solidFill>
          <a:latin typeface="+mn-lt"/>
        </a:defRPr>
      </a:lvl8pPr>
      <a:lvl9pPr marL="3316288" indent="-174625" algn="l" rtl="0" eaLnBrk="1" fontAlgn="base" hangingPunct="1">
        <a:lnSpc>
          <a:spcPct val="95000"/>
        </a:lnSpc>
        <a:spcBef>
          <a:spcPct val="0"/>
        </a:spcBef>
        <a:spcAft>
          <a:spcPct val="25000"/>
        </a:spcAft>
        <a:buChar char="•"/>
        <a:defRPr sz="2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6.png"/><Relationship Id="rId1" Type="http://schemas.openxmlformats.org/officeDocument/2006/relationships/slideLayout" Target="../slideLayouts/slideLayout3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C780BA2-3B96-4FC8-93EC-2C535EB7F993}"/>
              </a:ext>
            </a:extLst>
          </p:cNvPr>
          <p:cNvSpPr>
            <a:spLocks noGrp="1"/>
          </p:cNvSpPr>
          <p:nvPr>
            <p:ph type="ctrTitle"/>
          </p:nvPr>
        </p:nvSpPr>
        <p:spPr/>
        <p:txBody>
          <a:bodyPr>
            <a:noAutofit/>
          </a:bodyPr>
          <a:lstStyle/>
          <a:p>
            <a:r>
              <a:rPr lang="en-US" sz="4400" b="1" dirty="0" smtClean="0">
                <a:solidFill>
                  <a:schemeClr val="accent1">
                    <a:lumMod val="75000"/>
                  </a:schemeClr>
                </a:solidFill>
                <a:latin typeface="Arial" panose="020B0604020202020204" pitchFamily="34" charset="0"/>
                <a:cs typeface="Arial" panose="020B0604020202020204" pitchFamily="34" charset="0"/>
              </a:rPr>
              <a:t>OVGIP VGI Use Case Summary</a:t>
            </a:r>
            <a:br>
              <a:rPr lang="en-US" sz="4400" b="1" dirty="0" smtClean="0">
                <a:solidFill>
                  <a:schemeClr val="accent1">
                    <a:lumMod val="75000"/>
                  </a:schemeClr>
                </a:solidFill>
                <a:latin typeface="Arial" panose="020B0604020202020204" pitchFamily="34" charset="0"/>
                <a:cs typeface="Arial" panose="020B0604020202020204" pitchFamily="34" charset="0"/>
              </a:rPr>
            </a:br>
            <a:r>
              <a:rPr lang="en-US" sz="4400" b="1" dirty="0" smtClean="0">
                <a:solidFill>
                  <a:schemeClr val="accent1">
                    <a:lumMod val="75000"/>
                  </a:schemeClr>
                </a:solidFill>
                <a:latin typeface="Arial" panose="020B0604020202020204" pitchFamily="34" charset="0"/>
                <a:cs typeface="Arial" panose="020B0604020202020204" pitchFamily="34" charset="0"/>
              </a:rPr>
              <a:t/>
            </a:r>
            <a:br>
              <a:rPr lang="en-US" sz="4400" b="1" dirty="0" smtClean="0">
                <a:solidFill>
                  <a:schemeClr val="accent1">
                    <a:lumMod val="75000"/>
                  </a:schemeClr>
                </a:solidFill>
                <a:latin typeface="Arial" panose="020B0604020202020204" pitchFamily="34" charset="0"/>
                <a:cs typeface="Arial" panose="020B0604020202020204" pitchFamily="34" charset="0"/>
              </a:rPr>
            </a:br>
            <a:r>
              <a:rPr lang="en-US" sz="2400" b="1" dirty="0" smtClean="0">
                <a:solidFill>
                  <a:schemeClr val="accent1">
                    <a:lumMod val="75000"/>
                  </a:schemeClr>
                </a:solidFill>
                <a:latin typeface="Arial" panose="020B0604020202020204" pitchFamily="34" charset="0"/>
                <a:cs typeface="Arial" panose="020B0604020202020204" pitchFamily="34" charset="0"/>
              </a:rPr>
              <a:t>Reference: EPRI Report 3002005994 Dated December 2015</a:t>
            </a:r>
            <a:endParaRPr lang="en-US" sz="4400" b="1" dirty="0">
              <a:solidFill>
                <a:schemeClr val="accent1">
                  <a:lumMod val="75000"/>
                </a:schemeClr>
              </a:solidFill>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xmlns="" id="{21A9DB8D-4263-40B1-9F57-514D3E631923}"/>
              </a:ext>
            </a:extLst>
          </p:cNvPr>
          <p:cNvSpPr>
            <a:spLocks noGrp="1"/>
          </p:cNvSpPr>
          <p:nvPr>
            <p:ph type="subTitle" idx="1"/>
          </p:nvPr>
        </p:nvSpPr>
        <p:spPr>
          <a:xfrm>
            <a:off x="1364974" y="3951896"/>
            <a:ext cx="9144000" cy="1655762"/>
          </a:xfrm>
        </p:spPr>
        <p:txBody>
          <a:bodyPr>
            <a:normAutofit/>
          </a:bodyPr>
          <a:lstStyle/>
          <a:p>
            <a:r>
              <a:rPr lang="en-US" sz="2000" dirty="0" smtClean="0">
                <a:latin typeface="Arial" panose="020B0604020202020204" pitchFamily="34" charset="0"/>
                <a:cs typeface="Arial" panose="020B0604020202020204" pitchFamily="34" charset="0"/>
              </a:rPr>
              <a:t>VGI Use Case Sub Working Group</a:t>
            </a:r>
          </a:p>
          <a:p>
            <a:r>
              <a:rPr lang="en-US" sz="2000" dirty="0" smtClean="0">
                <a:latin typeface="Arial" panose="020B0604020202020204" pitchFamily="34" charset="0"/>
                <a:cs typeface="Arial" panose="020B0604020202020204" pitchFamily="34" charset="0"/>
              </a:rPr>
              <a:t>22 June 2017</a:t>
            </a:r>
          </a:p>
          <a:p>
            <a:r>
              <a:rPr lang="en-US" sz="2000" dirty="0" smtClean="0">
                <a:latin typeface="Arial" panose="020B0604020202020204" pitchFamily="34" charset="0"/>
                <a:cs typeface="Arial" panose="020B0604020202020204" pitchFamily="34" charset="0"/>
              </a:rPr>
              <a:t>George Bellino, EPRI</a:t>
            </a:r>
            <a:endParaRPr lang="en-US"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64563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Use Case 6: Dynamic Pricing Signal </a:t>
            </a:r>
            <a:r>
              <a:rPr lang="en-US" dirty="0" smtClean="0"/>
              <a:t>Events</a:t>
            </a:r>
            <a:endParaRPr lang="en-US" dirty="0"/>
          </a:p>
        </p:txBody>
      </p:sp>
      <p:sp>
        <p:nvSpPr>
          <p:cNvPr id="3" name="Content Placeholder 2"/>
          <p:cNvSpPr>
            <a:spLocks noGrp="1"/>
          </p:cNvSpPr>
          <p:nvPr>
            <p:ph idx="1"/>
          </p:nvPr>
        </p:nvSpPr>
        <p:spPr>
          <a:xfrm>
            <a:off x="779227" y="1005840"/>
            <a:ext cx="9955033" cy="5394960"/>
          </a:xfrm>
        </p:spPr>
        <p:txBody>
          <a:bodyPr>
            <a:normAutofit/>
          </a:bodyPr>
          <a:lstStyle/>
          <a:p>
            <a:pPr>
              <a:spcBef>
                <a:spcPts val="600"/>
              </a:spcBef>
            </a:pPr>
            <a:r>
              <a:rPr lang="en-US" sz="2000" u="sng" dirty="0"/>
              <a:t>Description</a:t>
            </a:r>
            <a:r>
              <a:rPr lang="en-US" sz="2000" b="1" dirty="0"/>
              <a:t>: </a:t>
            </a:r>
          </a:p>
          <a:p>
            <a:pPr lvl="1">
              <a:spcBef>
                <a:spcPts val="600"/>
              </a:spcBef>
            </a:pPr>
            <a:r>
              <a:rPr lang="en-US" sz="1600" dirty="0"/>
              <a:t>OVGIP receives Real Time Price (RTP) or Dynamic Price signals from utility or other energy service provider (ESP) and processes price signals to the OEM servers to the </a:t>
            </a:r>
            <a:r>
              <a:rPr lang="en-US" sz="1600" dirty="0" smtClean="0"/>
              <a:t>PEV</a:t>
            </a:r>
          </a:p>
          <a:p>
            <a:pPr>
              <a:spcBef>
                <a:spcPts val="600"/>
              </a:spcBef>
            </a:pPr>
            <a:r>
              <a:rPr lang="en-US" sz="2000" u="sng" dirty="0" smtClean="0"/>
              <a:t>Primary Actors</a:t>
            </a:r>
            <a:r>
              <a:rPr lang="en-US" sz="2000" dirty="0" smtClean="0"/>
              <a:t>:</a:t>
            </a:r>
          </a:p>
          <a:p>
            <a:pPr lvl="1">
              <a:spcBef>
                <a:spcPts val="600"/>
              </a:spcBef>
            </a:pPr>
            <a:r>
              <a:rPr lang="en-US" sz="1600" dirty="0" smtClean="0"/>
              <a:t>Utility/ESP, OVGIP/OEM Servers, PEV, Customer</a:t>
            </a:r>
            <a:endParaRPr lang="en-US" sz="1600" dirty="0"/>
          </a:p>
          <a:p>
            <a:pPr>
              <a:spcBef>
                <a:spcPts val="600"/>
              </a:spcBef>
            </a:pPr>
            <a:r>
              <a:rPr lang="en-US" sz="2000" u="sng" dirty="0"/>
              <a:t>Objective</a:t>
            </a:r>
            <a:r>
              <a:rPr lang="en-US" sz="2000" dirty="0"/>
              <a:t>: </a:t>
            </a:r>
          </a:p>
          <a:p>
            <a:pPr lvl="1">
              <a:spcBef>
                <a:spcPts val="600"/>
              </a:spcBef>
            </a:pPr>
            <a:r>
              <a:rPr lang="en-US" sz="1600" dirty="0"/>
              <a:t>Provide automated processing of RTP or other dynamic pricing signals by the OVGIP from the Utility or ESP or Aggregator to the OEM Servers to the PEV. </a:t>
            </a:r>
          </a:p>
          <a:p>
            <a:pPr lvl="1">
              <a:spcBef>
                <a:spcPts val="600"/>
              </a:spcBef>
            </a:pPr>
            <a:r>
              <a:rPr lang="en-US" sz="1600" dirty="0"/>
              <a:t>OEM servers are to define the PEVs plugged-in within the applicable region or group affected by the pricing signal and communicates the pricing event to the PEV. </a:t>
            </a:r>
          </a:p>
          <a:p>
            <a:pPr lvl="1">
              <a:spcBef>
                <a:spcPts val="600"/>
              </a:spcBef>
            </a:pPr>
            <a:r>
              <a:rPr lang="en-US" sz="1600" dirty="0"/>
              <a:t>Intent is the PEV Driver will be able to set price thresholds in the PEV, and based on time charge is needed the PEV can determine to stop, curtail, or continue charging. </a:t>
            </a:r>
          </a:p>
          <a:p>
            <a:pPr>
              <a:spcBef>
                <a:spcPts val="600"/>
              </a:spcBef>
              <a:buNone/>
            </a:pPr>
            <a:endParaRPr lang="en-US" sz="2000" dirty="0"/>
          </a:p>
          <a:p>
            <a:pPr>
              <a:spcBef>
                <a:spcPts val="600"/>
              </a:spcBef>
            </a:pPr>
            <a:endParaRPr lang="en-US" sz="2000" dirty="0"/>
          </a:p>
        </p:txBody>
      </p:sp>
    </p:spTree>
    <p:extLst>
      <p:ext uri="{BB962C8B-B14F-4D97-AF65-F5344CB8AC3E}">
        <p14:creationId xmlns:p14="http://schemas.microsoft.com/office/powerpoint/2010/main" val="38344688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Case 7: Optimized Load Management (ISO/IEC 15118) </a:t>
            </a:r>
          </a:p>
        </p:txBody>
      </p:sp>
      <p:sp>
        <p:nvSpPr>
          <p:cNvPr id="3" name="Content Placeholder 2"/>
          <p:cNvSpPr>
            <a:spLocks noGrp="1"/>
          </p:cNvSpPr>
          <p:nvPr>
            <p:ph idx="1"/>
          </p:nvPr>
        </p:nvSpPr>
        <p:spPr>
          <a:xfrm>
            <a:off x="588398" y="777922"/>
            <a:ext cx="10058400" cy="5622878"/>
          </a:xfrm>
        </p:spPr>
        <p:txBody>
          <a:bodyPr>
            <a:normAutofit fontScale="70000" lnSpcReduction="20000"/>
          </a:bodyPr>
          <a:lstStyle/>
          <a:p>
            <a:pPr>
              <a:spcBef>
                <a:spcPts val="600"/>
              </a:spcBef>
            </a:pPr>
            <a:r>
              <a:rPr lang="en-US" sz="2200" u="sng" dirty="0"/>
              <a:t>Description</a:t>
            </a:r>
            <a:r>
              <a:rPr lang="en-US" dirty="0"/>
              <a:t>: </a:t>
            </a:r>
          </a:p>
          <a:p>
            <a:pPr lvl="1">
              <a:spcBef>
                <a:spcPts val="600"/>
              </a:spcBef>
            </a:pPr>
            <a:r>
              <a:rPr lang="en-US" sz="2300" dirty="0"/>
              <a:t>OVGIP provides interoperability for processing price tariffs per the ISO/IEC 15118 protocol. </a:t>
            </a:r>
          </a:p>
          <a:p>
            <a:pPr lvl="1">
              <a:lnSpc>
                <a:spcPct val="120000"/>
              </a:lnSpc>
              <a:spcBef>
                <a:spcPts val="600"/>
              </a:spcBef>
            </a:pPr>
            <a:r>
              <a:rPr lang="en-US" sz="2300" dirty="0"/>
              <a:t>OVGIP receives energy </a:t>
            </a:r>
            <a:r>
              <a:rPr lang="en-US" sz="2300" dirty="0" smtClean="0"/>
              <a:t>market and </a:t>
            </a:r>
            <a:r>
              <a:rPr lang="en-US" sz="2300" dirty="0"/>
              <a:t>pricing signals from </a:t>
            </a:r>
            <a:r>
              <a:rPr lang="en-US" sz="2300" dirty="0" smtClean="0"/>
              <a:t>ISO, utility, </a:t>
            </a:r>
            <a:r>
              <a:rPr lang="en-US" sz="2300" dirty="0"/>
              <a:t>or other </a:t>
            </a:r>
            <a:r>
              <a:rPr lang="en-US" sz="2300" dirty="0" smtClean="0"/>
              <a:t>ESP </a:t>
            </a:r>
            <a:r>
              <a:rPr lang="en-US" sz="2300" dirty="0"/>
              <a:t>and processes tariff table through the web application to the eMobility </a:t>
            </a:r>
            <a:r>
              <a:rPr lang="en-US" sz="2300" dirty="0" smtClean="0"/>
              <a:t>Operator</a:t>
            </a:r>
          </a:p>
          <a:p>
            <a:pPr>
              <a:spcBef>
                <a:spcPts val="600"/>
              </a:spcBef>
            </a:pPr>
            <a:r>
              <a:rPr lang="en-US" sz="2200" u="sng" dirty="0" smtClean="0"/>
              <a:t>Primary Actors:</a:t>
            </a:r>
            <a:r>
              <a:rPr lang="en-US" sz="2200" u="sng" dirty="0" smtClean="0"/>
              <a:t> </a:t>
            </a:r>
          </a:p>
          <a:p>
            <a:pPr lvl="1">
              <a:spcBef>
                <a:spcPts val="600"/>
              </a:spcBef>
            </a:pPr>
            <a:r>
              <a:rPr lang="en-US" sz="2300" dirty="0" smtClean="0"/>
              <a:t>Utility/ESP, OVGIP, eMobility Operator</a:t>
            </a:r>
            <a:endParaRPr lang="en-US" sz="2300" dirty="0"/>
          </a:p>
          <a:p>
            <a:pPr>
              <a:spcBef>
                <a:spcPts val="600"/>
              </a:spcBef>
            </a:pPr>
            <a:r>
              <a:rPr lang="en-US" sz="2200" u="sng" dirty="0"/>
              <a:t>Objective</a:t>
            </a:r>
            <a:r>
              <a:rPr lang="en-US" sz="2200" dirty="0"/>
              <a:t>: </a:t>
            </a:r>
          </a:p>
          <a:p>
            <a:pPr lvl="1">
              <a:spcBef>
                <a:spcPts val="600"/>
              </a:spcBef>
            </a:pPr>
            <a:r>
              <a:rPr lang="en-US" sz="2300" dirty="0"/>
              <a:t>OVGIP </a:t>
            </a:r>
            <a:r>
              <a:rPr lang="en-US" sz="2300" dirty="0" smtClean="0"/>
              <a:t>to perform automatic authentication/authorization process </a:t>
            </a:r>
          </a:p>
          <a:p>
            <a:pPr lvl="1">
              <a:lnSpc>
                <a:spcPct val="120000"/>
              </a:lnSpc>
              <a:spcBef>
                <a:spcPts val="600"/>
              </a:spcBef>
            </a:pPr>
            <a:r>
              <a:rPr lang="en-US" sz="2300" dirty="0" smtClean="0"/>
              <a:t>OVGIP </a:t>
            </a:r>
            <a:r>
              <a:rPr lang="en-US" sz="2300" dirty="0" smtClean="0"/>
              <a:t>provides </a:t>
            </a:r>
            <a:r>
              <a:rPr lang="en-US" sz="2300" dirty="0"/>
              <a:t>DCH functionality </a:t>
            </a:r>
            <a:r>
              <a:rPr lang="en-US" sz="2300" dirty="0" smtClean="0"/>
              <a:t>to process Utility </a:t>
            </a:r>
            <a:r>
              <a:rPr lang="en-US" sz="2300" dirty="0"/>
              <a:t>or ESP tariff tables to the eMobility Operator which is to be provided to the SECC (EVSE) to the EVCC (PEV) as part of the EVSE/PEV negotiation process for determining charge session profile under the provisions of the ISO/IEC 15118 protocol</a:t>
            </a:r>
          </a:p>
          <a:p>
            <a:pPr lvl="1">
              <a:spcBef>
                <a:spcPts val="600"/>
              </a:spcBef>
            </a:pPr>
            <a:r>
              <a:rPr lang="en-US" sz="2300" dirty="0"/>
              <a:t>OVGIP receives energy (maximum power etc.) and pricing (peak loads etc.) signals from utility and process the tariff table to eMobility Operators then to EVSEs or directly to EVSEs.</a:t>
            </a:r>
          </a:p>
          <a:p>
            <a:pPr lvl="1">
              <a:spcBef>
                <a:spcPts val="600"/>
              </a:spcBef>
            </a:pPr>
            <a:r>
              <a:rPr lang="en-US" sz="2300" dirty="0"/>
              <a:t>PEV drivers input (or preset) departure time according to their own traveling need.</a:t>
            </a:r>
          </a:p>
          <a:p>
            <a:pPr lvl="1">
              <a:spcBef>
                <a:spcPts val="600"/>
              </a:spcBef>
            </a:pPr>
            <a:r>
              <a:rPr lang="en-US" sz="2300" dirty="0"/>
              <a:t>Tariff tables transferred </a:t>
            </a:r>
            <a:r>
              <a:rPr lang="en-US" sz="2300" dirty="0" smtClean="0"/>
              <a:t>through SECC to EVCC </a:t>
            </a:r>
            <a:r>
              <a:rPr lang="en-US" sz="2300" dirty="0"/>
              <a:t>via ISO15118</a:t>
            </a:r>
          </a:p>
          <a:p>
            <a:pPr lvl="1">
              <a:spcBef>
                <a:spcPts val="600"/>
              </a:spcBef>
            </a:pPr>
            <a:r>
              <a:rPr lang="en-US" sz="2300" dirty="0" smtClean="0"/>
              <a:t>PEV </a:t>
            </a:r>
            <a:r>
              <a:rPr lang="en-US" sz="2300" dirty="0"/>
              <a:t>charging according to agreed charge profile (with ability to reengage negotiation when new tariff tables </a:t>
            </a:r>
            <a:r>
              <a:rPr lang="en-US" sz="2300" dirty="0" smtClean="0"/>
              <a:t>are sent</a:t>
            </a:r>
            <a:r>
              <a:rPr lang="en-US" sz="2300" dirty="0"/>
              <a:t>)  </a:t>
            </a:r>
          </a:p>
          <a:p>
            <a:endParaRPr lang="en-US" sz="1900" dirty="0"/>
          </a:p>
        </p:txBody>
      </p:sp>
    </p:spTree>
    <p:extLst>
      <p:ext uri="{BB962C8B-B14F-4D97-AF65-F5344CB8AC3E}">
        <p14:creationId xmlns:p14="http://schemas.microsoft.com/office/powerpoint/2010/main" val="3137514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Use Case 8: Vehicle Roaming </a:t>
            </a:r>
            <a:r>
              <a:rPr lang="en-US" u="sng" dirty="0"/>
              <a:t>Scenario A</a:t>
            </a:r>
            <a:br>
              <a:rPr lang="en-US" u="sng" dirty="0"/>
            </a:br>
            <a:endParaRPr lang="en-US" dirty="0"/>
          </a:p>
        </p:txBody>
      </p:sp>
      <p:sp>
        <p:nvSpPr>
          <p:cNvPr id="3" name="Content Placeholder 2"/>
          <p:cNvSpPr>
            <a:spLocks noGrp="1"/>
          </p:cNvSpPr>
          <p:nvPr>
            <p:ph idx="1"/>
          </p:nvPr>
        </p:nvSpPr>
        <p:spPr>
          <a:xfrm>
            <a:off x="731520" y="842067"/>
            <a:ext cx="10010691" cy="5394960"/>
          </a:xfrm>
        </p:spPr>
        <p:txBody>
          <a:bodyPr>
            <a:noAutofit/>
          </a:bodyPr>
          <a:lstStyle/>
          <a:p>
            <a:pPr>
              <a:spcBef>
                <a:spcPts val="600"/>
              </a:spcBef>
            </a:pPr>
            <a:r>
              <a:rPr lang="en-US" sz="1800" u="sng" dirty="0" smtClean="0"/>
              <a:t>Description</a:t>
            </a:r>
            <a:r>
              <a:rPr lang="en-US" sz="1800" dirty="0"/>
              <a:t>: </a:t>
            </a:r>
          </a:p>
          <a:p>
            <a:pPr lvl="1">
              <a:spcBef>
                <a:spcPts val="600"/>
              </a:spcBef>
            </a:pPr>
            <a:r>
              <a:rPr lang="en-US" sz="1600" dirty="0" smtClean="0"/>
              <a:t>OVGIP </a:t>
            </a:r>
            <a:r>
              <a:rPr lang="en-US" sz="1600" dirty="0"/>
              <a:t>will provide Clearing House function for tracking Roaming transactions between eMobility Operators and/or EVSE Network Providers for consolidated billing to the </a:t>
            </a:r>
            <a:r>
              <a:rPr lang="en-US" sz="1600" dirty="0" smtClean="0"/>
              <a:t>customer</a:t>
            </a:r>
          </a:p>
          <a:p>
            <a:pPr>
              <a:spcBef>
                <a:spcPts val="600"/>
              </a:spcBef>
            </a:pPr>
            <a:r>
              <a:rPr lang="en-US" sz="1800" u="sng" dirty="0" smtClean="0"/>
              <a:t>Primary Actors</a:t>
            </a:r>
          </a:p>
          <a:p>
            <a:pPr lvl="1">
              <a:spcBef>
                <a:spcPts val="600"/>
              </a:spcBef>
            </a:pPr>
            <a:r>
              <a:rPr lang="en-US" sz="1600" dirty="0" smtClean="0"/>
              <a:t>OVGIP/OEM Servers, eMobility Operators, EVSE Network Providers</a:t>
            </a:r>
            <a:endParaRPr lang="en-US" sz="1600" dirty="0"/>
          </a:p>
          <a:p>
            <a:pPr>
              <a:spcBef>
                <a:spcPts val="600"/>
              </a:spcBef>
            </a:pPr>
            <a:r>
              <a:rPr lang="en-US" sz="1800" u="sng" dirty="0"/>
              <a:t>Objective</a:t>
            </a:r>
            <a:r>
              <a:rPr lang="en-US" sz="1800" dirty="0"/>
              <a:t>: </a:t>
            </a:r>
          </a:p>
          <a:p>
            <a:pPr lvl="1">
              <a:spcBef>
                <a:spcPts val="0"/>
              </a:spcBef>
              <a:spcAft>
                <a:spcPts val="0"/>
              </a:spcAft>
            </a:pPr>
            <a:r>
              <a:rPr lang="en-US" sz="1600" dirty="0"/>
              <a:t>Establish the capability for the OVGIP to reconcile and confirm </a:t>
            </a:r>
            <a:r>
              <a:rPr lang="en-US" sz="1600" dirty="0" smtClean="0"/>
              <a:t>authentication between </a:t>
            </a:r>
            <a:r>
              <a:rPr lang="en-US" sz="1600" dirty="0"/>
              <a:t>EVSE network providers and multiple eMobility Operators.</a:t>
            </a:r>
          </a:p>
          <a:p>
            <a:pPr lvl="1">
              <a:spcBef>
                <a:spcPts val="0"/>
              </a:spcBef>
              <a:spcAft>
                <a:spcPts val="0"/>
              </a:spcAft>
            </a:pPr>
            <a:endParaRPr lang="en-US" sz="1600" dirty="0"/>
          </a:p>
          <a:p>
            <a:pPr lvl="1">
              <a:spcBef>
                <a:spcPts val="0"/>
              </a:spcBef>
              <a:spcAft>
                <a:spcPts val="0"/>
              </a:spcAft>
            </a:pPr>
            <a:r>
              <a:rPr lang="en-US" sz="1600" dirty="0" smtClean="0"/>
              <a:t>The </a:t>
            </a:r>
            <a:r>
              <a:rPr lang="en-US" sz="1600" dirty="0"/>
              <a:t>OVGIP is to communicate through broadcast signals with eMobility Operators </a:t>
            </a:r>
            <a:r>
              <a:rPr lang="en-US" sz="1600" dirty="0" smtClean="0"/>
              <a:t>to validate </a:t>
            </a:r>
            <a:r>
              <a:rPr lang="en-US" sz="1600" dirty="0"/>
              <a:t>customer contracts when the associated EVSE or charge point provider does </a:t>
            </a:r>
            <a:r>
              <a:rPr lang="en-US" sz="1600" dirty="0" smtClean="0"/>
              <a:t>not recognize </a:t>
            </a:r>
            <a:r>
              <a:rPr lang="en-US" sz="1600" dirty="0"/>
              <a:t>the PEV contract ID.</a:t>
            </a:r>
          </a:p>
          <a:p>
            <a:pPr lvl="1">
              <a:spcBef>
                <a:spcPts val="0"/>
              </a:spcBef>
              <a:spcAft>
                <a:spcPts val="0"/>
              </a:spcAft>
            </a:pPr>
            <a:endParaRPr lang="en-US" sz="1600" dirty="0"/>
          </a:p>
          <a:p>
            <a:pPr lvl="1">
              <a:spcBef>
                <a:spcPts val="0"/>
              </a:spcBef>
              <a:spcAft>
                <a:spcPts val="0"/>
              </a:spcAft>
            </a:pPr>
            <a:r>
              <a:rPr lang="en-US" sz="1600" dirty="0"/>
              <a:t>T</a:t>
            </a:r>
            <a:r>
              <a:rPr lang="en-US" sz="1600" dirty="0" smtClean="0"/>
              <a:t>he </a:t>
            </a:r>
            <a:r>
              <a:rPr lang="en-US" sz="1600" dirty="0"/>
              <a:t>OVGIP determines the cognizant eMobility Operator and provides information to </a:t>
            </a:r>
            <a:r>
              <a:rPr lang="en-US" sz="1600" dirty="0" smtClean="0"/>
              <a:t>the EVSE </a:t>
            </a:r>
            <a:r>
              <a:rPr lang="en-US" sz="1600" dirty="0"/>
              <a:t>associated eMobility Operator to allow charging.</a:t>
            </a:r>
          </a:p>
          <a:p>
            <a:pPr lvl="1">
              <a:spcBef>
                <a:spcPts val="0"/>
              </a:spcBef>
              <a:spcAft>
                <a:spcPts val="0"/>
              </a:spcAft>
            </a:pPr>
            <a:endParaRPr lang="en-US" sz="1600" dirty="0"/>
          </a:p>
          <a:p>
            <a:pPr lvl="1">
              <a:spcBef>
                <a:spcPts val="0"/>
              </a:spcBef>
              <a:spcAft>
                <a:spcPts val="0"/>
              </a:spcAft>
            </a:pPr>
            <a:r>
              <a:rPr lang="en-US" sz="1600" dirty="0" smtClean="0"/>
              <a:t>OVGIP </a:t>
            </a:r>
            <a:r>
              <a:rPr lang="en-US" sz="1600" dirty="0"/>
              <a:t>provides clearing house function to reconcile the customer costs </a:t>
            </a:r>
            <a:r>
              <a:rPr lang="en-US" sz="1600" dirty="0" smtClean="0"/>
              <a:t>between eMobility </a:t>
            </a:r>
            <a:r>
              <a:rPr lang="en-US" sz="1600" dirty="0"/>
              <a:t>Operators at the end of the month to be able to include in </a:t>
            </a:r>
            <a:r>
              <a:rPr lang="en-US" sz="1600" dirty="0" smtClean="0"/>
              <a:t>customer’s</a:t>
            </a:r>
            <a:endParaRPr lang="en-US" sz="1600" dirty="0"/>
          </a:p>
        </p:txBody>
      </p:sp>
    </p:spTree>
    <p:extLst>
      <p:ext uri="{BB962C8B-B14F-4D97-AF65-F5344CB8AC3E}">
        <p14:creationId xmlns:p14="http://schemas.microsoft.com/office/powerpoint/2010/main" val="28895658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Case 8: </a:t>
            </a:r>
            <a:r>
              <a:rPr lang="en-US" dirty="0" smtClean="0"/>
              <a:t>Roaming </a:t>
            </a:r>
            <a:r>
              <a:rPr lang="en-US" u="sng" dirty="0" smtClean="0"/>
              <a:t>Scenario </a:t>
            </a:r>
            <a:r>
              <a:rPr lang="en-US" u="sng" dirty="0"/>
              <a:t>B</a:t>
            </a:r>
            <a:endParaRPr lang="en-US" dirty="0"/>
          </a:p>
        </p:txBody>
      </p:sp>
      <p:sp>
        <p:nvSpPr>
          <p:cNvPr id="3" name="Content Placeholder 2"/>
          <p:cNvSpPr>
            <a:spLocks noGrp="1"/>
          </p:cNvSpPr>
          <p:nvPr>
            <p:ph idx="1"/>
          </p:nvPr>
        </p:nvSpPr>
        <p:spPr>
          <a:xfrm>
            <a:off x="898497" y="1005840"/>
            <a:ext cx="9788056" cy="5394960"/>
          </a:xfrm>
        </p:spPr>
        <p:txBody>
          <a:bodyPr>
            <a:normAutofit/>
          </a:bodyPr>
          <a:lstStyle/>
          <a:p>
            <a:r>
              <a:rPr lang="en-US" sz="1800" u="sng" dirty="0" smtClean="0"/>
              <a:t>Description</a:t>
            </a:r>
            <a:r>
              <a:rPr lang="en-US" sz="1800" dirty="0"/>
              <a:t>: </a:t>
            </a:r>
            <a:r>
              <a:rPr lang="en-US" sz="2000" dirty="0"/>
              <a:t>	</a:t>
            </a:r>
          </a:p>
          <a:p>
            <a:pPr lvl="1">
              <a:spcBef>
                <a:spcPts val="600"/>
              </a:spcBef>
            </a:pPr>
            <a:r>
              <a:rPr lang="en-US" sz="1600" dirty="0"/>
              <a:t>OVGIP provides clearing house function for </a:t>
            </a:r>
            <a:r>
              <a:rPr lang="en-US" sz="1600" dirty="0" smtClean="0"/>
              <a:t>intra </a:t>
            </a:r>
            <a:r>
              <a:rPr lang="en-US" sz="1600" dirty="0"/>
              <a:t>utility roaming transactions</a:t>
            </a:r>
          </a:p>
          <a:p>
            <a:pPr lvl="1">
              <a:spcBef>
                <a:spcPts val="600"/>
              </a:spcBef>
            </a:pPr>
            <a:r>
              <a:rPr lang="en-US" sz="1600" dirty="0"/>
              <a:t>PEV roams between utility service territories but wants all PEV</a:t>
            </a:r>
            <a:r>
              <a:rPr lang="en-US" sz="1800" dirty="0"/>
              <a:t> </a:t>
            </a:r>
            <a:r>
              <a:rPr lang="en-US" sz="1600" dirty="0"/>
              <a:t>charging costs credited to primary residential utility </a:t>
            </a:r>
            <a:r>
              <a:rPr lang="en-US" sz="1600" dirty="0" smtClean="0"/>
              <a:t>account</a:t>
            </a:r>
          </a:p>
          <a:p>
            <a:pPr>
              <a:spcBef>
                <a:spcPts val="600"/>
              </a:spcBef>
            </a:pPr>
            <a:r>
              <a:rPr lang="en-US" sz="2000" u="sng" dirty="0" smtClean="0"/>
              <a:t>Primary Actors</a:t>
            </a:r>
          </a:p>
          <a:p>
            <a:pPr lvl="1">
              <a:spcBef>
                <a:spcPts val="600"/>
              </a:spcBef>
            </a:pPr>
            <a:r>
              <a:rPr lang="en-US" sz="1600" dirty="0" smtClean="0"/>
              <a:t>Utilities, OVGIP, EVSE Network Providers, Customers</a:t>
            </a:r>
            <a:endParaRPr lang="en-US" sz="1600" dirty="0"/>
          </a:p>
          <a:p>
            <a:pPr>
              <a:spcBef>
                <a:spcPts val="600"/>
              </a:spcBef>
            </a:pPr>
            <a:r>
              <a:rPr lang="en-US" sz="1800" u="sng" dirty="0"/>
              <a:t>Objective: </a:t>
            </a:r>
          </a:p>
          <a:p>
            <a:pPr lvl="1">
              <a:spcBef>
                <a:spcPts val="600"/>
              </a:spcBef>
            </a:pPr>
            <a:r>
              <a:rPr lang="en-US" sz="1600" dirty="0"/>
              <a:t>Provide customer ability to enroll in multiple utility </a:t>
            </a:r>
            <a:r>
              <a:rPr lang="en-US" sz="1600" dirty="0" smtClean="0"/>
              <a:t>PEV </a:t>
            </a:r>
            <a:r>
              <a:rPr lang="en-US" sz="1600" dirty="0"/>
              <a:t>charging programs and consolidate into customer’s primary residence utility account. </a:t>
            </a:r>
          </a:p>
          <a:p>
            <a:pPr lvl="1">
              <a:spcBef>
                <a:spcPts val="600"/>
              </a:spcBef>
            </a:pPr>
            <a:r>
              <a:rPr lang="en-US" sz="1600" dirty="0"/>
              <a:t>Provide clearing house function for collecting customer data on PEV charging sessions </a:t>
            </a:r>
            <a:r>
              <a:rPr lang="en-US" sz="1600" dirty="0" smtClean="0"/>
              <a:t>(consumption, date, time duration) from </a:t>
            </a:r>
            <a:r>
              <a:rPr lang="en-US" sz="1600" dirty="0"/>
              <a:t>across multiple </a:t>
            </a:r>
            <a:r>
              <a:rPr lang="en-US" sz="1600" dirty="0" smtClean="0"/>
              <a:t>utility </a:t>
            </a:r>
            <a:r>
              <a:rPr lang="en-US" sz="1600" dirty="0"/>
              <a:t>service territories </a:t>
            </a:r>
            <a:r>
              <a:rPr lang="en-US" sz="1600" dirty="0" smtClean="0"/>
              <a:t>for intra utility consolidated </a:t>
            </a:r>
            <a:r>
              <a:rPr lang="en-US" sz="1600" dirty="0"/>
              <a:t>billing</a:t>
            </a:r>
          </a:p>
          <a:p>
            <a:pPr>
              <a:spcBef>
                <a:spcPts val="600"/>
              </a:spcBef>
            </a:pPr>
            <a:endParaRPr lang="en-US" sz="2000" dirty="0"/>
          </a:p>
        </p:txBody>
      </p:sp>
    </p:spTree>
    <p:extLst>
      <p:ext uri="{BB962C8B-B14F-4D97-AF65-F5344CB8AC3E}">
        <p14:creationId xmlns:p14="http://schemas.microsoft.com/office/powerpoint/2010/main" val="334183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Case 9: EVSE Networking Functionality </a:t>
            </a:r>
          </a:p>
        </p:txBody>
      </p:sp>
      <p:sp>
        <p:nvSpPr>
          <p:cNvPr id="3" name="Content Placeholder 2"/>
          <p:cNvSpPr>
            <a:spLocks noGrp="1"/>
          </p:cNvSpPr>
          <p:nvPr>
            <p:ph idx="1"/>
          </p:nvPr>
        </p:nvSpPr>
        <p:spPr>
          <a:xfrm>
            <a:off x="914401" y="1005840"/>
            <a:ext cx="9907324" cy="5394960"/>
          </a:xfrm>
        </p:spPr>
        <p:txBody>
          <a:bodyPr>
            <a:normAutofit/>
          </a:bodyPr>
          <a:lstStyle/>
          <a:p>
            <a:pPr>
              <a:spcBef>
                <a:spcPts val="600"/>
              </a:spcBef>
            </a:pPr>
            <a:r>
              <a:rPr lang="en-US" sz="1800" u="sng" dirty="0"/>
              <a:t>Description</a:t>
            </a:r>
            <a:r>
              <a:rPr lang="en-US" sz="1800" dirty="0"/>
              <a:t>: </a:t>
            </a:r>
          </a:p>
          <a:p>
            <a:pPr lvl="1">
              <a:spcBef>
                <a:spcPts val="600"/>
              </a:spcBef>
            </a:pPr>
            <a:r>
              <a:rPr lang="en-US" sz="1600" dirty="0"/>
              <a:t>OVGIP provides standard EVSE Networking functionality for interfacing and interacting with EVSEs from multiple manufacturers and distributors</a:t>
            </a:r>
            <a:r>
              <a:rPr lang="en-US" sz="1600" dirty="0" smtClean="0"/>
              <a:t>.</a:t>
            </a:r>
          </a:p>
          <a:p>
            <a:pPr>
              <a:spcBef>
                <a:spcPts val="600"/>
              </a:spcBef>
            </a:pPr>
            <a:r>
              <a:rPr lang="en-US" sz="1600" u="sng" dirty="0" smtClean="0"/>
              <a:t>Primary Actors</a:t>
            </a:r>
          </a:p>
          <a:p>
            <a:pPr lvl="1">
              <a:spcBef>
                <a:spcPts val="600"/>
              </a:spcBef>
            </a:pPr>
            <a:r>
              <a:rPr lang="en-US" sz="1600" dirty="0" smtClean="0"/>
              <a:t>Utilities, OVGIP, EVSE, Customers</a:t>
            </a:r>
            <a:endParaRPr lang="en-US" dirty="0"/>
          </a:p>
          <a:p>
            <a:pPr>
              <a:spcBef>
                <a:spcPts val="600"/>
              </a:spcBef>
            </a:pPr>
            <a:r>
              <a:rPr lang="en-US" sz="1800" u="sng" dirty="0"/>
              <a:t>Objective</a:t>
            </a:r>
            <a:r>
              <a:rPr lang="en-US" sz="1800" dirty="0"/>
              <a:t>: </a:t>
            </a:r>
          </a:p>
          <a:p>
            <a:pPr lvl="1">
              <a:spcBef>
                <a:spcPts val="600"/>
              </a:spcBef>
            </a:pPr>
            <a:r>
              <a:rPr lang="en-US" sz="1600" dirty="0"/>
              <a:t>OVGIP is to provide EVSE manufacturers and distributors with networking functionality to monitor and manage their EVSE location, status and utilization. </a:t>
            </a:r>
          </a:p>
          <a:p>
            <a:pPr lvl="1">
              <a:spcBef>
                <a:spcPts val="600"/>
              </a:spcBef>
            </a:pPr>
            <a:r>
              <a:rPr lang="en-US" sz="1600" dirty="0"/>
              <a:t>Networking functionality is to provide customer resource management for authentication and authorization of customer account IDs and recording of customer charge session electricity consumption. </a:t>
            </a:r>
          </a:p>
          <a:p>
            <a:pPr lvl="1">
              <a:spcBef>
                <a:spcPts val="600"/>
              </a:spcBef>
            </a:pPr>
            <a:r>
              <a:rPr lang="en-US" sz="1600" dirty="0"/>
              <a:t>Site hosts have the ability to replace EVSEs and/or the network provider in a </a:t>
            </a:r>
            <a:r>
              <a:rPr lang="en-US" sz="1600" i="1" dirty="0"/>
              <a:t>plug and play </a:t>
            </a:r>
            <a:r>
              <a:rPr lang="en-US" sz="1600" dirty="0"/>
              <a:t>manner, without losing their OVGIP access or functionality. </a:t>
            </a:r>
          </a:p>
          <a:p>
            <a:pPr lvl="1">
              <a:spcBef>
                <a:spcPts val="600"/>
              </a:spcBef>
            </a:pPr>
            <a:r>
              <a:rPr lang="en-US" sz="1600" dirty="0" smtClean="0"/>
              <a:t>Provides association between EVSE and PEV through OVGIP</a:t>
            </a:r>
            <a:endParaRPr lang="en-US" sz="1600" dirty="0"/>
          </a:p>
        </p:txBody>
      </p:sp>
    </p:spTree>
    <p:extLst>
      <p:ext uri="{BB962C8B-B14F-4D97-AF65-F5344CB8AC3E}">
        <p14:creationId xmlns:p14="http://schemas.microsoft.com/office/powerpoint/2010/main" val="2514353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Case 10: Metering and Data Exchange</a:t>
            </a:r>
          </a:p>
        </p:txBody>
      </p:sp>
      <p:sp>
        <p:nvSpPr>
          <p:cNvPr id="3" name="Content Placeholder 2"/>
          <p:cNvSpPr>
            <a:spLocks noGrp="1"/>
          </p:cNvSpPr>
          <p:nvPr>
            <p:ph idx="1"/>
          </p:nvPr>
        </p:nvSpPr>
        <p:spPr>
          <a:xfrm>
            <a:off x="993913" y="869362"/>
            <a:ext cx="9716494" cy="5394960"/>
          </a:xfrm>
        </p:spPr>
        <p:txBody>
          <a:bodyPr>
            <a:normAutofit fontScale="85000" lnSpcReduction="10000"/>
          </a:bodyPr>
          <a:lstStyle/>
          <a:p>
            <a:pPr>
              <a:spcBef>
                <a:spcPts val="600"/>
              </a:spcBef>
            </a:pPr>
            <a:r>
              <a:rPr lang="en-US" sz="2000" u="sng" dirty="0"/>
              <a:t>Description:</a:t>
            </a:r>
          </a:p>
          <a:p>
            <a:pPr lvl="1">
              <a:spcBef>
                <a:spcPts val="600"/>
              </a:spcBef>
            </a:pPr>
            <a:r>
              <a:rPr lang="en-US" sz="1800" dirty="0"/>
              <a:t>California CPUC has initiated proceedings to allow use of 3rd party owned sub meters specifically for PEV charging measurement. Under the guidelines for 3rd Party </a:t>
            </a:r>
            <a:r>
              <a:rPr lang="en-US" sz="1800" dirty="0" smtClean="0"/>
              <a:t>ownership, </a:t>
            </a:r>
            <a:r>
              <a:rPr lang="en-US" sz="1800" dirty="0"/>
              <a:t>the owner is responsible to engage with a MDMA to provide the association data binding the PEV submeter to a premise or primary meter and the related electric consumption data from the submeter to the utility for subtractive billing processing. </a:t>
            </a:r>
            <a:endParaRPr lang="en-US" sz="1800" dirty="0" smtClean="0"/>
          </a:p>
          <a:p>
            <a:pPr>
              <a:spcBef>
                <a:spcPts val="600"/>
              </a:spcBef>
            </a:pPr>
            <a:r>
              <a:rPr lang="en-US" sz="2200" dirty="0" smtClean="0"/>
              <a:t>Primary Actors</a:t>
            </a:r>
          </a:p>
          <a:p>
            <a:pPr lvl="1">
              <a:spcBef>
                <a:spcPts val="600"/>
              </a:spcBef>
            </a:pPr>
            <a:r>
              <a:rPr lang="en-US" sz="1800" dirty="0" smtClean="0"/>
              <a:t>Utility, OVGIP/OEM Servers, EVSE Sub Meter Owners, Customer</a:t>
            </a:r>
            <a:endParaRPr lang="en-US" sz="1800" dirty="0"/>
          </a:p>
          <a:p>
            <a:pPr>
              <a:spcBef>
                <a:spcPts val="600"/>
              </a:spcBef>
            </a:pPr>
            <a:r>
              <a:rPr lang="en-US" sz="2000" u="sng" dirty="0" smtClean="0"/>
              <a:t>Objective</a:t>
            </a:r>
            <a:r>
              <a:rPr lang="en-US" sz="2000" dirty="0"/>
              <a:t>:</a:t>
            </a:r>
          </a:p>
          <a:p>
            <a:pPr lvl="1">
              <a:spcBef>
                <a:spcPts val="600"/>
              </a:spcBef>
            </a:pPr>
            <a:r>
              <a:rPr lang="en-US" sz="1800" dirty="0"/>
              <a:t>Access and exchange energy usage data, as a proxy of PEV energy use, using: (a</a:t>
            </a:r>
            <a:r>
              <a:rPr lang="en-US" sz="1800" dirty="0" smtClean="0"/>
              <a:t>) premise </a:t>
            </a:r>
            <a:r>
              <a:rPr lang="en-US" sz="1800" dirty="0"/>
              <a:t>or primary meter, and (b) PEV/EVSE sub-meter. </a:t>
            </a:r>
            <a:endParaRPr lang="en-US" sz="1800" dirty="0" smtClean="0"/>
          </a:p>
          <a:p>
            <a:pPr lvl="1">
              <a:spcBef>
                <a:spcPts val="600"/>
              </a:spcBef>
            </a:pPr>
            <a:r>
              <a:rPr lang="en-US" sz="1800" dirty="0" smtClean="0"/>
              <a:t>Use </a:t>
            </a:r>
            <a:r>
              <a:rPr lang="en-US" sz="1800" dirty="0"/>
              <a:t>meter data for monitoring </a:t>
            </a:r>
            <a:r>
              <a:rPr lang="en-US" sz="1800" dirty="0" smtClean="0"/>
              <a:t>energy-use</a:t>
            </a:r>
            <a:r>
              <a:rPr lang="en-US" sz="1800" dirty="0"/>
              <a:t>, measurement and verification (M&amp;V) of DR settlement, characterizing baseline, and </a:t>
            </a:r>
            <a:r>
              <a:rPr lang="en-US" sz="1800" dirty="0" smtClean="0"/>
              <a:t>real-time </a:t>
            </a:r>
            <a:r>
              <a:rPr lang="en-US" sz="1800" dirty="0"/>
              <a:t>monitoring of customer response. </a:t>
            </a:r>
            <a:endParaRPr lang="en-US" sz="1800" dirty="0" smtClean="0"/>
          </a:p>
          <a:p>
            <a:pPr lvl="1">
              <a:spcBef>
                <a:spcPts val="600"/>
              </a:spcBef>
            </a:pPr>
            <a:r>
              <a:rPr lang="en-US" sz="1800" dirty="0" smtClean="0"/>
              <a:t>Utility </a:t>
            </a:r>
            <a:r>
              <a:rPr lang="en-US" sz="1800" dirty="0"/>
              <a:t>networks (e.g., AMI, </a:t>
            </a:r>
            <a:r>
              <a:rPr lang="en-US" sz="1800" dirty="0" smtClean="0"/>
              <a:t>Green Button/ESPI</a:t>
            </a:r>
            <a:r>
              <a:rPr lang="en-US" sz="1800" dirty="0"/>
              <a:t>, SEP </a:t>
            </a:r>
            <a:r>
              <a:rPr lang="en-US" sz="1800" dirty="0" smtClean="0"/>
              <a:t>2.0) shall </a:t>
            </a:r>
            <a:r>
              <a:rPr lang="en-US" sz="1800" dirty="0"/>
              <a:t>be used to access premise or primary meter data. </a:t>
            </a:r>
            <a:endParaRPr lang="en-US" sz="1800" dirty="0" smtClean="0"/>
          </a:p>
          <a:p>
            <a:pPr lvl="1">
              <a:spcBef>
                <a:spcPts val="600"/>
              </a:spcBef>
            </a:pPr>
            <a:r>
              <a:rPr lang="en-US" sz="1800" dirty="0" smtClean="0"/>
              <a:t>Sub-meter </a:t>
            </a:r>
            <a:r>
              <a:rPr lang="en-US" sz="1800" dirty="0"/>
              <a:t>energy usage data shall </a:t>
            </a:r>
            <a:r>
              <a:rPr lang="en-US" sz="1800" dirty="0" smtClean="0"/>
              <a:t>be accessible </a:t>
            </a:r>
            <a:r>
              <a:rPr lang="en-US" sz="1800" dirty="0"/>
              <a:t>using </a:t>
            </a:r>
            <a:r>
              <a:rPr lang="en-US" sz="1800" dirty="0" smtClean="0"/>
              <a:t>Green Button/ESPI </a:t>
            </a:r>
            <a:r>
              <a:rPr lang="en-US" sz="1800" dirty="0"/>
              <a:t>standardized data format for ease of access and </a:t>
            </a:r>
            <a:r>
              <a:rPr lang="en-US" sz="1800" dirty="0" smtClean="0"/>
              <a:t>integration with </a:t>
            </a:r>
            <a:r>
              <a:rPr lang="en-US" sz="1800" dirty="0"/>
              <a:t>utility’s back-end MDMS. </a:t>
            </a:r>
            <a:endParaRPr lang="en-US" sz="1800" dirty="0" smtClean="0"/>
          </a:p>
          <a:p>
            <a:pPr lvl="1">
              <a:spcBef>
                <a:spcPts val="600"/>
              </a:spcBef>
            </a:pPr>
            <a:r>
              <a:rPr lang="en-US" sz="1800" dirty="0" smtClean="0"/>
              <a:t>Utility </a:t>
            </a:r>
            <a:r>
              <a:rPr lang="en-US" sz="1800" dirty="0"/>
              <a:t>DR reporting standards (e.g., OpenADR 2.0b) shall </a:t>
            </a:r>
            <a:r>
              <a:rPr lang="en-US" sz="1800" dirty="0" smtClean="0"/>
              <a:t>be supported </a:t>
            </a:r>
            <a:r>
              <a:rPr lang="en-US" sz="1800" dirty="0"/>
              <a:t>for ease of access and integration with utility’s back-end DR management </a:t>
            </a:r>
            <a:r>
              <a:rPr lang="en-US" sz="1800" dirty="0" smtClean="0"/>
              <a:t>systems (</a:t>
            </a:r>
            <a:r>
              <a:rPr lang="en-US" sz="1800" dirty="0"/>
              <a:t>DRMS).. </a:t>
            </a:r>
            <a:endParaRPr lang="en-US" sz="1800" dirty="0"/>
          </a:p>
        </p:txBody>
      </p:sp>
    </p:spTree>
    <p:extLst>
      <p:ext uri="{BB962C8B-B14F-4D97-AF65-F5344CB8AC3E}">
        <p14:creationId xmlns:p14="http://schemas.microsoft.com/office/powerpoint/2010/main" val="39907812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590" y="237904"/>
            <a:ext cx="10515600" cy="1074061"/>
          </a:xfrm>
        </p:spPr>
        <p:txBody>
          <a:bodyPr>
            <a:normAutofit/>
          </a:bodyPr>
          <a:lstStyle/>
          <a:p>
            <a:r>
              <a:rPr lang="en-US" sz="2900" b="1" dirty="0" smtClean="0">
                <a:solidFill>
                  <a:schemeClr val="accent1">
                    <a:lumMod val="75000"/>
                  </a:schemeClr>
                </a:solidFill>
                <a:latin typeface="Arial" panose="020B0604020202020204" pitchFamily="34" charset="0"/>
                <a:cs typeface="Arial" panose="020B0604020202020204" pitchFamily="34" charset="0"/>
              </a:rPr>
              <a:t>USE CASES </a:t>
            </a:r>
            <a:r>
              <a:rPr lang="en-US" sz="2900" b="1" dirty="0">
                <a:solidFill>
                  <a:schemeClr val="accent1">
                    <a:lumMod val="75000"/>
                  </a:schemeClr>
                </a:solidFill>
                <a:latin typeface="Arial" panose="020B0604020202020204" pitchFamily="34" charset="0"/>
                <a:cs typeface="Arial" panose="020B0604020202020204" pitchFamily="34" charset="0"/>
              </a:rPr>
              <a:t>a</a:t>
            </a:r>
            <a:r>
              <a:rPr lang="en-US" sz="2900" b="1" dirty="0" smtClean="0">
                <a:solidFill>
                  <a:schemeClr val="accent1">
                    <a:lumMod val="75000"/>
                  </a:schemeClr>
                </a:solidFill>
                <a:latin typeface="Arial" panose="020B0604020202020204" pitchFamily="34" charset="0"/>
                <a:cs typeface="Arial" panose="020B0604020202020204" pitchFamily="34" charset="0"/>
              </a:rPr>
              <a:t>pply to the Open Vehicle Grid Integration Platform (OVGIP)</a:t>
            </a:r>
            <a:endParaRPr lang="en-US" sz="2900" b="1" dirty="0">
              <a:solidFill>
                <a:schemeClr val="accent1">
                  <a:lumMod val="75000"/>
                </a:schemeClr>
              </a:solidFill>
              <a:latin typeface="Arial" panose="020B0604020202020204" pitchFamily="34" charset="0"/>
              <a:cs typeface="Arial" panose="020B0604020202020204" pitchFamily="34" charset="0"/>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3284" y="1669774"/>
            <a:ext cx="8698726" cy="4579951"/>
          </a:xfrm>
          <a:prstGeom prst="rect">
            <a:avLst/>
          </a:prstGeom>
          <a:noFill/>
          <a:ln>
            <a:noFill/>
          </a:ln>
        </p:spPr>
      </p:pic>
    </p:spTree>
    <p:extLst>
      <p:ext uri="{BB962C8B-B14F-4D97-AF65-F5344CB8AC3E}">
        <p14:creationId xmlns:p14="http://schemas.microsoft.com/office/powerpoint/2010/main" val="1924786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OVGIP Use Cases Correlate with CPUC VGI Roadmap Priorities</a:t>
            </a:r>
          </a:p>
        </p:txBody>
      </p:sp>
      <p:pic>
        <p:nvPicPr>
          <p:cNvPr id="11" name="Picture 10"/>
          <p:cNvPicPr>
            <a:picLocks noChangeAspect="1"/>
          </p:cNvPicPr>
          <p:nvPr/>
        </p:nvPicPr>
        <p:blipFill>
          <a:blip r:embed="rId2"/>
          <a:stretch>
            <a:fillRect/>
          </a:stretch>
        </p:blipFill>
        <p:spPr>
          <a:xfrm>
            <a:off x="59357" y="1534602"/>
            <a:ext cx="6127766" cy="4724393"/>
          </a:xfrm>
          <a:prstGeom prst="rect">
            <a:avLst/>
          </a:prstGeom>
        </p:spPr>
      </p:pic>
      <p:graphicFrame>
        <p:nvGraphicFramePr>
          <p:cNvPr id="12" name="Content Placeholder 3"/>
          <p:cNvGraphicFramePr>
            <a:graphicFrameLocks noGrp="1"/>
          </p:cNvGraphicFramePr>
          <p:nvPr>
            <p:ph sz="half" idx="2"/>
            <p:extLst>
              <p:ext uri="{D42A27DB-BD31-4B8C-83A1-F6EECF244321}">
                <p14:modId xmlns:p14="http://schemas.microsoft.com/office/powerpoint/2010/main" val="2088860111"/>
              </p:ext>
            </p:extLst>
          </p:nvPr>
        </p:nvGraphicFramePr>
        <p:xfrm>
          <a:off x="6187123" y="1509441"/>
          <a:ext cx="5608637" cy="47495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1" name="TextBox 20"/>
          <p:cNvSpPr txBox="1"/>
          <p:nvPr/>
        </p:nvSpPr>
        <p:spPr>
          <a:xfrm>
            <a:off x="1855225" y="856779"/>
            <a:ext cx="3031600" cy="400110"/>
          </a:xfrm>
          <a:prstGeom prst="rect">
            <a:avLst/>
          </a:prstGeom>
          <a:solidFill>
            <a:schemeClr val="accent1">
              <a:lumMod val="50000"/>
            </a:schemeClr>
          </a:solidFill>
          <a:ln>
            <a:noFill/>
          </a:ln>
        </p:spPr>
        <p:txBody>
          <a:bodyPr wrap="none" rtlCol="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charset="0"/>
                <a:ea typeface="+mn-ea"/>
                <a:cs typeface="+mn-cs"/>
              </a:rPr>
              <a:t>VGI Use Case Priorities</a:t>
            </a:r>
          </a:p>
        </p:txBody>
      </p:sp>
      <p:sp>
        <p:nvSpPr>
          <p:cNvPr id="22" name="TextBox 21"/>
          <p:cNvSpPr txBox="1"/>
          <p:nvPr/>
        </p:nvSpPr>
        <p:spPr>
          <a:xfrm>
            <a:off x="7920155" y="856779"/>
            <a:ext cx="2355260" cy="400110"/>
          </a:xfrm>
          <a:prstGeom prst="rect">
            <a:avLst/>
          </a:prstGeom>
          <a:solidFill>
            <a:schemeClr val="accent1">
              <a:lumMod val="50000"/>
            </a:schemeClr>
          </a:solidFill>
          <a:ln>
            <a:noFill/>
          </a:ln>
        </p:spPr>
        <p:txBody>
          <a:bodyPr wrap="none" rtlCol="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Arial" charset="0"/>
                <a:ea typeface="+mn-ea"/>
                <a:cs typeface="+mn-cs"/>
              </a:rPr>
              <a:t>OVGIP Use Cases</a:t>
            </a:r>
          </a:p>
        </p:txBody>
      </p:sp>
    </p:spTree>
    <p:extLst>
      <p:ext uri="{BB962C8B-B14F-4D97-AF65-F5344CB8AC3E}">
        <p14:creationId xmlns:p14="http://schemas.microsoft.com/office/powerpoint/2010/main" val="1782516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Utility Programs &amp; Related Use Cases</a:t>
            </a:r>
          </a:p>
        </p:txBody>
      </p:sp>
      <p:pic>
        <p:nvPicPr>
          <p:cNvPr id="1026" name="Picture 2"/>
          <p:cNvPicPr>
            <a:picLocks noChangeAspect="1" noChangeArrowheads="1"/>
          </p:cNvPicPr>
          <p:nvPr/>
        </p:nvPicPr>
        <p:blipFill>
          <a:blip r:embed="rId2" cstate="print"/>
          <a:srcRect/>
          <a:stretch>
            <a:fillRect/>
          </a:stretch>
        </p:blipFill>
        <p:spPr bwMode="auto">
          <a:xfrm>
            <a:off x="2520288" y="795437"/>
            <a:ext cx="7738280" cy="5644664"/>
          </a:xfrm>
          <a:prstGeom prst="rect">
            <a:avLst/>
          </a:prstGeom>
          <a:noFill/>
          <a:ln w="9525">
            <a:noFill/>
            <a:miter lim="800000"/>
            <a:headEnd/>
            <a:tailEnd/>
          </a:ln>
          <a:effectLst/>
        </p:spPr>
      </p:pic>
    </p:spTree>
    <p:extLst>
      <p:ext uri="{BB962C8B-B14F-4D97-AF65-F5344CB8AC3E}">
        <p14:creationId xmlns:p14="http://schemas.microsoft.com/office/powerpoint/2010/main" val="4064187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325686"/>
            <a:ext cx="11460480" cy="731520"/>
          </a:xfrm>
        </p:spPr>
        <p:txBody>
          <a:bodyPr/>
          <a:lstStyle/>
          <a:p>
            <a:r>
              <a:rPr lang="en-US" dirty="0"/>
              <a:t>Use Case 1: Automated Tariff Processing</a:t>
            </a:r>
          </a:p>
        </p:txBody>
      </p:sp>
      <p:sp>
        <p:nvSpPr>
          <p:cNvPr id="5" name="Content Placeholder 4"/>
          <p:cNvSpPr>
            <a:spLocks noGrp="1"/>
          </p:cNvSpPr>
          <p:nvPr>
            <p:ph idx="1"/>
          </p:nvPr>
        </p:nvSpPr>
        <p:spPr>
          <a:xfrm>
            <a:off x="795131" y="1005840"/>
            <a:ext cx="9598550" cy="5394960"/>
          </a:xfrm>
        </p:spPr>
        <p:txBody>
          <a:bodyPr>
            <a:normAutofit/>
          </a:bodyPr>
          <a:lstStyle/>
          <a:p>
            <a:pPr>
              <a:spcBef>
                <a:spcPts val="600"/>
              </a:spcBef>
            </a:pPr>
            <a:r>
              <a:rPr lang="en-US" sz="2000" u="sng" dirty="0"/>
              <a:t>Description</a:t>
            </a:r>
            <a:r>
              <a:rPr lang="en-US" sz="2000" b="1" dirty="0"/>
              <a:t>: </a:t>
            </a:r>
          </a:p>
          <a:p>
            <a:pPr lvl="1">
              <a:spcBef>
                <a:spcPts val="600"/>
              </a:spcBef>
            </a:pPr>
            <a:r>
              <a:rPr lang="en-US" sz="1600" dirty="0"/>
              <a:t>PEV owner’s Utility Residential Electricity Rate Tariffs are accessible from the utility for automated download </a:t>
            </a:r>
            <a:r>
              <a:rPr lang="en-US" sz="1600" dirty="0" smtClean="0"/>
              <a:t>through</a:t>
            </a:r>
            <a:r>
              <a:rPr lang="en-US" sz="1600" dirty="0" smtClean="0"/>
              <a:t> </a:t>
            </a:r>
            <a:r>
              <a:rPr lang="en-US" sz="1600" dirty="0"/>
              <a:t>the </a:t>
            </a:r>
            <a:r>
              <a:rPr lang="en-US" sz="1600" dirty="0" smtClean="0"/>
              <a:t>OVGIP to the OEM PEVs. </a:t>
            </a:r>
            <a:r>
              <a:rPr lang="en-US" sz="1600" dirty="0"/>
              <a:t> </a:t>
            </a:r>
          </a:p>
          <a:p>
            <a:pPr lvl="1">
              <a:spcBef>
                <a:spcPts val="600"/>
              </a:spcBef>
            </a:pPr>
            <a:r>
              <a:rPr lang="en-US" sz="1600" dirty="0"/>
              <a:t>Applies to residential owners in single and multiple unit dwellings whereby PEV charging is associated to and measured by the whole house meter or residential unit meter for MUDs.  </a:t>
            </a:r>
            <a:endParaRPr lang="en-US" sz="1800" dirty="0"/>
          </a:p>
          <a:p>
            <a:pPr>
              <a:spcBef>
                <a:spcPts val="600"/>
              </a:spcBef>
            </a:pPr>
            <a:r>
              <a:rPr lang="en-US" sz="2000" u="sng" dirty="0" smtClean="0"/>
              <a:t>Primary Actors:</a:t>
            </a:r>
          </a:p>
          <a:p>
            <a:pPr lvl="1">
              <a:spcBef>
                <a:spcPts val="600"/>
              </a:spcBef>
            </a:pPr>
            <a:r>
              <a:rPr lang="en-US" sz="1600" dirty="0" smtClean="0"/>
              <a:t>Utility, OVGIP, OEM Servers, PEV</a:t>
            </a:r>
            <a:endParaRPr lang="en-US" sz="1600" dirty="0" smtClean="0"/>
          </a:p>
          <a:p>
            <a:pPr>
              <a:spcBef>
                <a:spcPts val="600"/>
              </a:spcBef>
            </a:pPr>
            <a:r>
              <a:rPr lang="en-US" sz="2000" u="sng" dirty="0" smtClean="0"/>
              <a:t>Objective </a:t>
            </a:r>
            <a:endParaRPr lang="en-US" sz="2000" u="sng" dirty="0"/>
          </a:p>
          <a:p>
            <a:pPr lvl="1">
              <a:spcBef>
                <a:spcPts val="600"/>
              </a:spcBef>
            </a:pPr>
            <a:r>
              <a:rPr lang="en-US" sz="1600" dirty="0"/>
              <a:t>PEV owner has the ability to automatically schedule, through the PEV, charging to occur during the most economical periods of the day and night according to the residential owner’s selected residential/PEV electricity rate schedule </a:t>
            </a:r>
          </a:p>
          <a:p>
            <a:pPr lvl="2">
              <a:spcBef>
                <a:spcPts val="600"/>
              </a:spcBef>
            </a:pPr>
            <a:r>
              <a:rPr lang="en-US" sz="1600" dirty="0"/>
              <a:t>i.e. Whole House Standard Rate (Tiered?), Whole House TOU Rate, PEV Rate (separately metered PEV charging), Whole House with PEV TOU Rate, CPP with optional TOU Rate, etc</a:t>
            </a:r>
            <a:r>
              <a:rPr lang="en-US" sz="1600" dirty="0" smtClean="0"/>
              <a:t>.</a:t>
            </a:r>
          </a:p>
          <a:p>
            <a:pPr lvl="1">
              <a:spcBef>
                <a:spcPts val="600"/>
              </a:spcBef>
            </a:pPr>
            <a:r>
              <a:rPr lang="en-US" sz="1600" dirty="0" smtClean="0"/>
              <a:t>Requires standardized formatting of Utility Rate Tariffs for automated transmission</a:t>
            </a:r>
            <a:r>
              <a:rPr lang="en-US" sz="1600" dirty="0" smtClean="0"/>
              <a:t> </a:t>
            </a:r>
            <a:endParaRPr lang="en-US" sz="1600" dirty="0"/>
          </a:p>
        </p:txBody>
      </p:sp>
    </p:spTree>
    <p:extLst>
      <p:ext uri="{BB962C8B-B14F-4D97-AF65-F5344CB8AC3E}">
        <p14:creationId xmlns:p14="http://schemas.microsoft.com/office/powerpoint/2010/main" val="3377549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Use Case 2: Aggregation: Locational DR / CPP / Renewables Load Balancing </a:t>
            </a:r>
          </a:p>
        </p:txBody>
      </p:sp>
      <p:sp>
        <p:nvSpPr>
          <p:cNvPr id="3" name="Content Placeholder 2"/>
          <p:cNvSpPr>
            <a:spLocks noGrp="1"/>
          </p:cNvSpPr>
          <p:nvPr>
            <p:ph idx="1"/>
          </p:nvPr>
        </p:nvSpPr>
        <p:spPr>
          <a:xfrm>
            <a:off x="985962" y="691768"/>
            <a:ext cx="9939129" cy="5804452"/>
          </a:xfrm>
        </p:spPr>
        <p:txBody>
          <a:bodyPr>
            <a:noAutofit/>
          </a:bodyPr>
          <a:lstStyle/>
          <a:p>
            <a:pPr>
              <a:spcBef>
                <a:spcPts val="600"/>
              </a:spcBef>
            </a:pPr>
            <a:r>
              <a:rPr lang="en-US" sz="1800" u="sng" dirty="0"/>
              <a:t>Description</a:t>
            </a:r>
            <a:r>
              <a:rPr lang="en-US" sz="1800" dirty="0"/>
              <a:t>: </a:t>
            </a:r>
          </a:p>
          <a:p>
            <a:pPr lvl="1">
              <a:spcBef>
                <a:spcPts val="600"/>
              </a:spcBef>
            </a:pPr>
            <a:r>
              <a:rPr lang="en-US" sz="1400" dirty="0" smtClean="0"/>
              <a:t>OVGIP is the OEM central server for </a:t>
            </a:r>
            <a:r>
              <a:rPr lang="en-US" sz="1400" dirty="0" smtClean="0"/>
              <a:t>PEV </a:t>
            </a:r>
            <a:r>
              <a:rPr lang="en-US" sz="1400" dirty="0" smtClean="0"/>
              <a:t>aggregation grid services</a:t>
            </a:r>
          </a:p>
          <a:p>
            <a:pPr lvl="2">
              <a:spcBef>
                <a:spcPts val="600"/>
              </a:spcBef>
            </a:pPr>
            <a:r>
              <a:rPr lang="en-US" sz="1400" dirty="0" smtClean="0"/>
              <a:t>Capable </a:t>
            </a:r>
            <a:r>
              <a:rPr lang="en-US" sz="1400" dirty="0"/>
              <a:t>of receiving DR </a:t>
            </a:r>
            <a:r>
              <a:rPr lang="en-US" sz="1400" dirty="0" smtClean="0"/>
              <a:t>event </a:t>
            </a:r>
            <a:r>
              <a:rPr lang="en-US" sz="1400" dirty="0"/>
              <a:t>signals from the utility or other </a:t>
            </a:r>
            <a:r>
              <a:rPr lang="en-US" sz="1400" dirty="0" smtClean="0"/>
              <a:t>ESP/Aggregator </a:t>
            </a:r>
            <a:r>
              <a:rPr lang="en-US" sz="1400" dirty="0"/>
              <a:t>entity, and processing signals to the OEM Servers which are to identify vehicles </a:t>
            </a:r>
            <a:r>
              <a:rPr lang="en-US" sz="1400" dirty="0" smtClean="0"/>
              <a:t>plugged-in, availability (opt in), and increase/decrease load capacity per the </a:t>
            </a:r>
            <a:r>
              <a:rPr lang="en-US" sz="1400" dirty="0"/>
              <a:t>DR event. </a:t>
            </a:r>
            <a:endParaRPr lang="en-US" sz="1400" dirty="0" smtClean="0"/>
          </a:p>
          <a:p>
            <a:pPr>
              <a:spcBef>
                <a:spcPts val="600"/>
              </a:spcBef>
            </a:pPr>
            <a:r>
              <a:rPr lang="en-US" sz="1800" u="sng" dirty="0"/>
              <a:t>Primary Actors:</a:t>
            </a:r>
          </a:p>
          <a:p>
            <a:pPr lvl="1">
              <a:spcBef>
                <a:spcPts val="600"/>
              </a:spcBef>
            </a:pPr>
            <a:r>
              <a:rPr lang="en-US" sz="1400" dirty="0" smtClean="0"/>
              <a:t>ISO/Utility/ESP, Aggregator/OVGIP</a:t>
            </a:r>
            <a:r>
              <a:rPr lang="en-US" sz="1400" dirty="0"/>
              <a:t>, OEM Servers, </a:t>
            </a:r>
            <a:r>
              <a:rPr lang="en-US" sz="1400" dirty="0" smtClean="0"/>
              <a:t>PEV, Customer</a:t>
            </a:r>
            <a:endParaRPr lang="en-US" sz="1400" dirty="0" smtClean="0"/>
          </a:p>
          <a:p>
            <a:pPr>
              <a:spcBef>
                <a:spcPts val="600"/>
              </a:spcBef>
            </a:pPr>
            <a:r>
              <a:rPr lang="en-US" sz="1800" u="sng" dirty="0"/>
              <a:t>Objective</a:t>
            </a:r>
            <a:r>
              <a:rPr lang="en-US" sz="1800" dirty="0"/>
              <a:t>: </a:t>
            </a:r>
          </a:p>
          <a:p>
            <a:pPr lvl="1">
              <a:spcBef>
                <a:spcPts val="600"/>
              </a:spcBef>
            </a:pPr>
            <a:r>
              <a:rPr lang="en-US" sz="1400" dirty="0" smtClean="0"/>
              <a:t>Functionality </a:t>
            </a:r>
            <a:r>
              <a:rPr lang="en-US" sz="1400" dirty="0"/>
              <a:t>includes capability to decrease or increase load according to the ISO or Utility </a:t>
            </a:r>
            <a:r>
              <a:rPr lang="en-US" sz="1400" dirty="0" smtClean="0"/>
              <a:t>load versus supply imbalance conditions </a:t>
            </a:r>
            <a:r>
              <a:rPr lang="en-US" sz="1400" dirty="0"/>
              <a:t>(i.e. </a:t>
            </a:r>
            <a:r>
              <a:rPr lang="en-US" sz="1400" dirty="0" smtClean="0"/>
              <a:t>renewables over/under generation or intermittency)</a:t>
            </a:r>
            <a:endParaRPr lang="en-US" sz="1400" dirty="0"/>
          </a:p>
          <a:p>
            <a:pPr lvl="1">
              <a:spcBef>
                <a:spcPts val="600"/>
              </a:spcBef>
            </a:pPr>
            <a:r>
              <a:rPr lang="en-US" sz="1400" dirty="0" smtClean="0"/>
              <a:t>OEMs may be required to provide day ahead </a:t>
            </a:r>
            <a:r>
              <a:rPr lang="en-US" sz="1400" dirty="0" smtClean="0"/>
              <a:t>DR capacity projections for collective/aggregated bidding per prescribed regional segments through the OVGIP for ISO/Utility related energy market and capacity bidding programs.</a:t>
            </a:r>
          </a:p>
          <a:p>
            <a:pPr lvl="1">
              <a:spcBef>
                <a:spcPts val="600"/>
              </a:spcBef>
            </a:pPr>
            <a:r>
              <a:rPr lang="en-US" sz="1400" dirty="0" smtClean="0"/>
              <a:t>Consideration </a:t>
            </a:r>
            <a:r>
              <a:rPr lang="en-US" sz="1400" dirty="0"/>
              <a:t>for prioritization per primacy rules: i.e. When facility is DR Program participant – controls PEV load according to facility EMS load control strategy</a:t>
            </a:r>
            <a:r>
              <a:rPr lang="en-US" sz="1400" dirty="0" smtClean="0"/>
              <a:t>.</a:t>
            </a:r>
          </a:p>
          <a:p>
            <a:pPr lvl="1">
              <a:spcBef>
                <a:spcPts val="600"/>
              </a:spcBef>
            </a:pPr>
            <a:r>
              <a:rPr lang="en-US" sz="1400" dirty="0" smtClean="0"/>
              <a:t>OEM </a:t>
            </a:r>
            <a:r>
              <a:rPr lang="en-US" sz="1400" dirty="0"/>
              <a:t>servers are able to define the available load capacity of PEVs plugged-in within the regional or locational parameters of the DR event message, </a:t>
            </a:r>
            <a:r>
              <a:rPr lang="en-US" sz="1400" dirty="0" smtClean="0"/>
              <a:t>available </a:t>
            </a:r>
            <a:r>
              <a:rPr lang="en-US" sz="1400" dirty="0" smtClean="0"/>
              <a:t>capacity (increase/decrease load capacity), determines opt in/opt out based </a:t>
            </a:r>
            <a:r>
              <a:rPr lang="en-US" sz="1400" dirty="0"/>
              <a:t>on customer preferences.  </a:t>
            </a:r>
          </a:p>
          <a:p>
            <a:pPr lvl="1">
              <a:spcBef>
                <a:spcPts val="600"/>
              </a:spcBef>
            </a:pPr>
            <a:r>
              <a:rPr lang="en-US" sz="1400" dirty="0"/>
              <a:t>OVGIP </a:t>
            </a:r>
            <a:r>
              <a:rPr lang="en-US" sz="1400" dirty="0" smtClean="0"/>
              <a:t>allocates capacity for OEMs </a:t>
            </a:r>
            <a:r>
              <a:rPr lang="en-US" sz="1400" dirty="0"/>
              <a:t>to execute the DR command and reports aggregated PEV capacity to the requesting source.  </a:t>
            </a:r>
          </a:p>
          <a:p>
            <a:endParaRPr lang="en-US" sz="1600" dirty="0"/>
          </a:p>
        </p:txBody>
      </p:sp>
    </p:spTree>
    <p:extLst>
      <p:ext uri="{BB962C8B-B14F-4D97-AF65-F5344CB8AC3E}">
        <p14:creationId xmlns:p14="http://schemas.microsoft.com/office/powerpoint/2010/main" val="1214376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333637"/>
            <a:ext cx="11460480" cy="731520"/>
          </a:xfrm>
        </p:spPr>
        <p:txBody>
          <a:bodyPr>
            <a:normAutofit/>
          </a:bodyPr>
          <a:lstStyle/>
          <a:p>
            <a:r>
              <a:rPr lang="en-US" dirty="0"/>
              <a:t>Use Case 3: Interface with Home EMS</a:t>
            </a:r>
          </a:p>
        </p:txBody>
      </p:sp>
      <p:sp>
        <p:nvSpPr>
          <p:cNvPr id="3" name="Content Placeholder 2"/>
          <p:cNvSpPr>
            <a:spLocks noGrp="1"/>
          </p:cNvSpPr>
          <p:nvPr>
            <p:ph idx="1"/>
          </p:nvPr>
        </p:nvSpPr>
        <p:spPr>
          <a:xfrm>
            <a:off x="906449" y="1005840"/>
            <a:ext cx="9565419" cy="5394960"/>
          </a:xfrm>
        </p:spPr>
        <p:txBody>
          <a:bodyPr>
            <a:normAutofit/>
          </a:bodyPr>
          <a:lstStyle/>
          <a:p>
            <a:pPr>
              <a:spcBef>
                <a:spcPts val="600"/>
              </a:spcBef>
            </a:pPr>
            <a:r>
              <a:rPr lang="en-US" sz="2000" u="sng" dirty="0"/>
              <a:t>Description</a:t>
            </a:r>
            <a:r>
              <a:rPr lang="en-US" sz="2000" b="1" u="sng" dirty="0"/>
              <a:t>: </a:t>
            </a:r>
          </a:p>
          <a:p>
            <a:pPr lvl="1">
              <a:spcBef>
                <a:spcPts val="600"/>
              </a:spcBef>
            </a:pPr>
            <a:r>
              <a:rPr lang="en-US" sz="1600" dirty="0"/>
              <a:t>OVGIP interfaces and communicates with the Home Energy Management System, ESI, or other gateway within the residence for the purpose of residential owner monitoring and managing of the PEV charging load including response to DR and Dynamic Pricing signals</a:t>
            </a:r>
            <a:r>
              <a:rPr lang="en-US" sz="1600" dirty="0" smtClean="0"/>
              <a:t>. </a:t>
            </a:r>
          </a:p>
          <a:p>
            <a:pPr lvl="1">
              <a:spcBef>
                <a:spcPts val="600"/>
              </a:spcBef>
            </a:pPr>
            <a:r>
              <a:rPr lang="en-US" sz="1600" dirty="0" smtClean="0"/>
              <a:t>Example is whole house DR programs – customer determines priorities for curtailing house hold loads including PEV charging.  </a:t>
            </a:r>
          </a:p>
          <a:p>
            <a:pPr>
              <a:spcBef>
                <a:spcPts val="600"/>
              </a:spcBef>
            </a:pPr>
            <a:r>
              <a:rPr lang="en-US" sz="2000" u="sng" dirty="0"/>
              <a:t>Primary Actors:</a:t>
            </a:r>
          </a:p>
          <a:p>
            <a:pPr lvl="1">
              <a:spcBef>
                <a:spcPts val="600"/>
              </a:spcBef>
            </a:pPr>
            <a:r>
              <a:rPr lang="en-US" sz="1600" dirty="0" smtClean="0"/>
              <a:t>Utility, HEMS, OVGIP/OEM </a:t>
            </a:r>
            <a:r>
              <a:rPr lang="en-US" sz="1600" dirty="0"/>
              <a:t>Servers, </a:t>
            </a:r>
            <a:r>
              <a:rPr lang="en-US" sz="1600" dirty="0" smtClean="0"/>
              <a:t>PEV</a:t>
            </a:r>
            <a:endParaRPr lang="en-US" sz="1800" dirty="0"/>
          </a:p>
          <a:p>
            <a:pPr>
              <a:spcBef>
                <a:spcPts val="600"/>
              </a:spcBef>
            </a:pPr>
            <a:r>
              <a:rPr lang="en-US" sz="2000" u="sng" dirty="0"/>
              <a:t>Objective</a:t>
            </a:r>
            <a:r>
              <a:rPr lang="en-US" sz="2000" dirty="0"/>
              <a:t>: </a:t>
            </a:r>
          </a:p>
          <a:p>
            <a:pPr lvl="1">
              <a:spcBef>
                <a:spcPts val="600"/>
              </a:spcBef>
            </a:pPr>
            <a:r>
              <a:rPr lang="en-US" sz="1600" dirty="0"/>
              <a:t>The OVGIP receives load management information and signals from the residential energy management system (Home Area Network), ESI gateway or other home gateway device. </a:t>
            </a:r>
            <a:r>
              <a:rPr lang="en-US" sz="1600" dirty="0" smtClean="0"/>
              <a:t> </a:t>
            </a:r>
            <a:endParaRPr lang="en-US" sz="1600" dirty="0"/>
          </a:p>
          <a:p>
            <a:pPr lvl="2">
              <a:spcBef>
                <a:spcPts val="600"/>
              </a:spcBef>
            </a:pPr>
            <a:r>
              <a:rPr lang="en-US" sz="1600" dirty="0"/>
              <a:t>Residential customer has direct control of PEV charging </a:t>
            </a:r>
            <a:r>
              <a:rPr lang="en-US" sz="1600" dirty="0" smtClean="0"/>
              <a:t>schedule and preferences.</a:t>
            </a:r>
          </a:p>
          <a:p>
            <a:pPr lvl="2">
              <a:spcBef>
                <a:spcPts val="600"/>
              </a:spcBef>
            </a:pPr>
            <a:r>
              <a:rPr lang="en-US" sz="1600" dirty="0" smtClean="0"/>
              <a:t>Communications can be open source API or adapts protocols of major HEMS suppliers such as Google Thread, Samsung </a:t>
            </a:r>
            <a:r>
              <a:rPr lang="en-US" sz="1600" dirty="0" err="1" smtClean="0"/>
              <a:t>Smartthings</a:t>
            </a:r>
            <a:r>
              <a:rPr lang="en-US" sz="1600" dirty="0" smtClean="0"/>
              <a:t>, Tendril, </a:t>
            </a:r>
            <a:r>
              <a:rPr lang="en-US" sz="1600" dirty="0" err="1" smtClean="0"/>
              <a:t>IControl</a:t>
            </a:r>
            <a:r>
              <a:rPr lang="en-US" sz="1600" dirty="0" smtClean="0"/>
              <a:t>,  and Apple HomeKit. </a:t>
            </a:r>
            <a:endParaRPr lang="en-US" sz="1600" dirty="0"/>
          </a:p>
          <a:p>
            <a:pPr>
              <a:spcBef>
                <a:spcPts val="600"/>
              </a:spcBef>
            </a:pPr>
            <a:endParaRPr lang="en-US" sz="2000" dirty="0"/>
          </a:p>
        </p:txBody>
      </p:sp>
    </p:spTree>
    <p:extLst>
      <p:ext uri="{BB962C8B-B14F-4D97-AF65-F5344CB8AC3E}">
        <p14:creationId xmlns:p14="http://schemas.microsoft.com/office/powerpoint/2010/main" val="11734239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760" y="444956"/>
            <a:ext cx="11460480" cy="731520"/>
          </a:xfrm>
        </p:spPr>
        <p:txBody>
          <a:bodyPr>
            <a:normAutofit/>
          </a:bodyPr>
          <a:lstStyle/>
          <a:p>
            <a:r>
              <a:rPr lang="en-US" dirty="0"/>
              <a:t>Use Case 4: Interface with Building EMS</a:t>
            </a:r>
          </a:p>
        </p:txBody>
      </p:sp>
      <p:sp>
        <p:nvSpPr>
          <p:cNvPr id="3" name="Content Placeholder 2"/>
          <p:cNvSpPr>
            <a:spLocks noGrp="1"/>
          </p:cNvSpPr>
          <p:nvPr>
            <p:ph idx="1"/>
          </p:nvPr>
        </p:nvSpPr>
        <p:spPr>
          <a:xfrm>
            <a:off x="938254" y="1172817"/>
            <a:ext cx="9399767" cy="5394960"/>
          </a:xfrm>
        </p:spPr>
        <p:txBody>
          <a:bodyPr>
            <a:normAutofit/>
          </a:bodyPr>
          <a:lstStyle/>
          <a:p>
            <a:pPr>
              <a:spcBef>
                <a:spcPts val="600"/>
              </a:spcBef>
            </a:pPr>
            <a:r>
              <a:rPr lang="en-US" sz="2000" u="sng" dirty="0"/>
              <a:t>Description</a:t>
            </a:r>
            <a:r>
              <a:rPr lang="en-US" sz="2000" dirty="0"/>
              <a:t>: </a:t>
            </a:r>
          </a:p>
          <a:p>
            <a:pPr lvl="1">
              <a:spcBef>
                <a:spcPts val="600"/>
              </a:spcBef>
            </a:pPr>
            <a:r>
              <a:rPr lang="en-US" sz="1600" dirty="0"/>
              <a:t>OVGIP interfaces and communicates directly with the Building Energy Management System within the facility for the purpose of </a:t>
            </a:r>
            <a:r>
              <a:rPr lang="en-US" sz="1600" dirty="0" smtClean="0"/>
              <a:t>integrating, monitoring </a:t>
            </a:r>
            <a:r>
              <a:rPr lang="en-US" sz="1600" dirty="0"/>
              <a:t>and managing the PEV charging </a:t>
            </a:r>
            <a:r>
              <a:rPr lang="en-US" sz="1600" dirty="0" smtClean="0"/>
              <a:t>load</a:t>
            </a:r>
            <a:r>
              <a:rPr lang="en-US" sz="1600" dirty="0"/>
              <a:t> </a:t>
            </a:r>
            <a:r>
              <a:rPr lang="en-US" sz="1600" dirty="0" smtClean="0"/>
              <a:t>(i.e. Demand Charge Mitigation, Load shedding/shifting, DR response, etc.)</a:t>
            </a:r>
          </a:p>
          <a:p>
            <a:pPr>
              <a:spcBef>
                <a:spcPts val="600"/>
              </a:spcBef>
            </a:pPr>
            <a:r>
              <a:rPr lang="en-US" sz="2000" u="sng" dirty="0"/>
              <a:t>Primary Actors:</a:t>
            </a:r>
          </a:p>
          <a:p>
            <a:pPr lvl="1">
              <a:spcBef>
                <a:spcPts val="600"/>
              </a:spcBef>
            </a:pPr>
            <a:r>
              <a:rPr lang="en-US" sz="1600" dirty="0"/>
              <a:t>Utility, </a:t>
            </a:r>
            <a:r>
              <a:rPr lang="en-US" sz="1600" dirty="0" smtClean="0"/>
              <a:t>BMS, OVGIP</a:t>
            </a:r>
            <a:r>
              <a:rPr lang="en-US" sz="1600" dirty="0"/>
              <a:t>, OEM Servers, </a:t>
            </a:r>
            <a:r>
              <a:rPr lang="en-US" sz="1600" dirty="0" smtClean="0"/>
              <a:t>PEV</a:t>
            </a:r>
            <a:endParaRPr lang="en-US" dirty="0"/>
          </a:p>
          <a:p>
            <a:pPr>
              <a:spcBef>
                <a:spcPts val="600"/>
              </a:spcBef>
            </a:pPr>
            <a:r>
              <a:rPr lang="en-US" sz="2000" u="sng" dirty="0"/>
              <a:t>Objective</a:t>
            </a:r>
            <a:r>
              <a:rPr lang="en-US" sz="2000" b="1" u="sng" dirty="0"/>
              <a:t>: </a:t>
            </a:r>
          </a:p>
          <a:p>
            <a:pPr lvl="1">
              <a:spcBef>
                <a:spcPts val="600"/>
              </a:spcBef>
            </a:pPr>
            <a:r>
              <a:rPr lang="en-US" sz="1600" dirty="0"/>
              <a:t>OVGIP will adapt to the facilities' BMS communications protocol and establish an interoperable API to receive commands and information from the BMS to the individual OEM servers</a:t>
            </a:r>
          </a:p>
          <a:p>
            <a:pPr lvl="1">
              <a:spcBef>
                <a:spcPts val="600"/>
              </a:spcBef>
            </a:pPr>
            <a:r>
              <a:rPr lang="en-US" sz="1600" dirty="0" smtClean="0"/>
              <a:t>OVGIP </a:t>
            </a:r>
            <a:r>
              <a:rPr lang="en-US" sz="1600" dirty="0"/>
              <a:t>establishes two way communications with the BMS in order to integrate the PEV drivers’ preferences and PEV charge power/time requirements/information for the BMS automated load control determinations</a:t>
            </a:r>
          </a:p>
          <a:p>
            <a:pPr lvl="1">
              <a:spcBef>
                <a:spcPts val="600"/>
              </a:spcBef>
            </a:pPr>
            <a:r>
              <a:rPr lang="en-US" sz="1600" dirty="0" smtClean="0"/>
              <a:t>Expectation is the major BMS suppliers may adapt to or become interoperable with </a:t>
            </a:r>
            <a:r>
              <a:rPr lang="en-US" sz="1600" dirty="0"/>
              <a:t>IEEE2030.5 </a:t>
            </a:r>
            <a:endParaRPr lang="en-US" sz="1600" dirty="0"/>
          </a:p>
          <a:p>
            <a:endParaRPr lang="en-US" sz="2000" dirty="0"/>
          </a:p>
        </p:txBody>
      </p:sp>
    </p:spTree>
    <p:extLst>
      <p:ext uri="{BB962C8B-B14F-4D97-AF65-F5344CB8AC3E}">
        <p14:creationId xmlns:p14="http://schemas.microsoft.com/office/powerpoint/2010/main" val="1110686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1176" y="293881"/>
            <a:ext cx="11460480" cy="731520"/>
          </a:xfrm>
        </p:spPr>
        <p:txBody>
          <a:bodyPr/>
          <a:lstStyle/>
          <a:p>
            <a:r>
              <a:rPr lang="en-US" dirty="0"/>
              <a:t>Use Case 5: Interface with EVSE Network Provider </a:t>
            </a:r>
            <a:endParaRPr lang="en-US" dirty="0"/>
          </a:p>
        </p:txBody>
      </p:sp>
      <p:sp>
        <p:nvSpPr>
          <p:cNvPr id="3" name="Content Placeholder 2"/>
          <p:cNvSpPr>
            <a:spLocks noGrp="1"/>
          </p:cNvSpPr>
          <p:nvPr>
            <p:ph idx="1"/>
          </p:nvPr>
        </p:nvSpPr>
        <p:spPr>
          <a:xfrm>
            <a:off x="604300" y="934278"/>
            <a:ext cx="9805283" cy="5394960"/>
          </a:xfrm>
        </p:spPr>
        <p:txBody>
          <a:bodyPr>
            <a:normAutofit/>
          </a:bodyPr>
          <a:lstStyle/>
          <a:p>
            <a:pPr>
              <a:spcBef>
                <a:spcPts val="600"/>
              </a:spcBef>
            </a:pPr>
            <a:r>
              <a:rPr lang="en-US" sz="2000" u="sng" dirty="0"/>
              <a:t>Description: </a:t>
            </a:r>
          </a:p>
          <a:p>
            <a:pPr lvl="1">
              <a:spcBef>
                <a:spcPts val="600"/>
              </a:spcBef>
            </a:pPr>
            <a:r>
              <a:rPr lang="en-US" sz="1600" dirty="0"/>
              <a:t>OVGIP interfaces and communicates with the location's EVSE Network Provider for the purpose of monitoring and managing the PEV charging load. </a:t>
            </a:r>
            <a:endParaRPr lang="en-US" sz="1600" dirty="0" smtClean="0"/>
          </a:p>
          <a:p>
            <a:pPr>
              <a:spcBef>
                <a:spcPts val="600"/>
              </a:spcBef>
            </a:pPr>
            <a:r>
              <a:rPr lang="en-US" sz="2000" u="sng" dirty="0"/>
              <a:t>Primary Actors:</a:t>
            </a:r>
          </a:p>
          <a:p>
            <a:pPr lvl="1">
              <a:spcBef>
                <a:spcPts val="600"/>
              </a:spcBef>
            </a:pPr>
            <a:r>
              <a:rPr lang="en-US" sz="1600" dirty="0" smtClean="0"/>
              <a:t>EVSE Network Provider, OVGIP/OEM </a:t>
            </a:r>
            <a:r>
              <a:rPr lang="en-US" sz="1600" dirty="0"/>
              <a:t>Servers, </a:t>
            </a:r>
            <a:r>
              <a:rPr lang="en-US" sz="1600" dirty="0" smtClean="0"/>
              <a:t>PEV</a:t>
            </a:r>
            <a:endParaRPr lang="en-US" dirty="0"/>
          </a:p>
          <a:p>
            <a:pPr>
              <a:spcBef>
                <a:spcPts val="600"/>
              </a:spcBef>
            </a:pPr>
            <a:r>
              <a:rPr lang="en-US" sz="2000" u="sng" dirty="0"/>
              <a:t>Objective: </a:t>
            </a:r>
          </a:p>
          <a:p>
            <a:pPr lvl="1">
              <a:spcBef>
                <a:spcPts val="600"/>
              </a:spcBef>
            </a:pPr>
            <a:r>
              <a:rPr lang="en-US" sz="1600" dirty="0"/>
              <a:t>OVGIP is to have bidirectional communications with the EVSE Network Provider and the capability to receive and process load management information and signals with the location's responsible EVSE Network Provider. </a:t>
            </a:r>
          </a:p>
          <a:p>
            <a:pPr lvl="1">
              <a:spcBef>
                <a:spcPts val="600"/>
              </a:spcBef>
            </a:pPr>
            <a:r>
              <a:rPr lang="en-US" sz="1600" dirty="0"/>
              <a:t>Communications relationship between the OVGIP and the EVSE Network Provider is to ensure the information about the PEV Driver's preferences and the PEV charge status / requirements (load request) are transmitted to the EVSE Network Provider </a:t>
            </a:r>
          </a:p>
          <a:p>
            <a:pPr lvl="2">
              <a:spcBef>
                <a:spcPts val="600"/>
              </a:spcBef>
            </a:pPr>
            <a:r>
              <a:rPr lang="en-US" sz="1600" dirty="0"/>
              <a:t>Purpose to ensure the PEV load allocation determinations by the EVSE Network Provider based on PEV driver preferences. </a:t>
            </a:r>
          </a:p>
          <a:p>
            <a:pPr lvl="2">
              <a:spcBef>
                <a:spcPts val="600"/>
              </a:spcBef>
            </a:pPr>
            <a:r>
              <a:rPr lang="en-US" sz="1600" dirty="0"/>
              <a:t>Emphasis is on ensuring the PEV Driver's transportation needs are met</a:t>
            </a:r>
          </a:p>
          <a:p>
            <a:endParaRPr lang="en-US" sz="2000" dirty="0"/>
          </a:p>
        </p:txBody>
      </p:sp>
    </p:spTree>
    <p:extLst>
      <p:ext uri="{BB962C8B-B14F-4D97-AF65-F5344CB8AC3E}">
        <p14:creationId xmlns:p14="http://schemas.microsoft.com/office/powerpoint/2010/main" val="12652442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2014 PowerPoint Theme">
  <a:themeElements>
    <a:clrScheme name="EPRI Color Theme 2015">
      <a:dk1>
        <a:srgbClr val="000000"/>
      </a:dk1>
      <a:lt1>
        <a:srgbClr val="FFFFFF"/>
      </a:lt1>
      <a:dk2>
        <a:srgbClr val="000099"/>
      </a:dk2>
      <a:lt2>
        <a:srgbClr val="595959"/>
      </a:lt2>
      <a:accent1>
        <a:srgbClr val="006699"/>
      </a:accent1>
      <a:accent2>
        <a:srgbClr val="A50021"/>
      </a:accent2>
      <a:accent3>
        <a:srgbClr val="30BE30"/>
      </a:accent3>
      <a:accent4>
        <a:srgbClr val="FF8000"/>
      </a:accent4>
      <a:accent5>
        <a:srgbClr val="8409FF"/>
      </a:accent5>
      <a:accent6>
        <a:srgbClr val="FFCC00"/>
      </a:accent6>
      <a:hlink>
        <a:srgbClr val="0000FF"/>
      </a:hlink>
      <a:folHlink>
        <a:srgbClr val="FF00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13C5"/>
        </a:dk2>
        <a:lt2>
          <a:srgbClr val="B2B2B2"/>
        </a:lt2>
        <a:accent1>
          <a:srgbClr val="B04359"/>
        </a:accent1>
        <a:accent2>
          <a:srgbClr val="006699"/>
        </a:accent2>
        <a:accent3>
          <a:srgbClr val="FFFFFF"/>
        </a:accent3>
        <a:accent4>
          <a:srgbClr val="000000"/>
        </a:accent4>
        <a:accent5>
          <a:srgbClr val="D4B0B5"/>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4">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5">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4FE37C"/>
        </a:folHlink>
      </a:clrScheme>
      <a:clrMap bg1="lt1" tx1="dk1" bg2="lt2" tx2="dk2" accent1="accent1" accent2="accent2" accent3="accent3" accent4="accent4" accent5="accent5" accent6="accent6" hlink="hlink" folHlink="folHlink"/>
    </a:extraClrScheme>
    <a:extraClrScheme>
      <a:clrScheme name="blank 16">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33CC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2015 PowerPoint Template [Read-Only]" id="{F91C4B34-7369-4B16-82FA-5D934C154FBA}" vid="{90EF7221-80BB-44A1-B352-C0F182A7126C}"/>
    </a:ext>
  </a:extLst>
</a:theme>
</file>

<file path=ppt/theme/theme3.xml><?xml version="1.0" encoding="utf-8"?>
<a:theme xmlns:a="http://schemas.openxmlformats.org/drawingml/2006/main" name="2017 PowerPoint Theme">
  <a:themeElements>
    <a:clrScheme name="EPRI Color Theme 2015">
      <a:dk1>
        <a:srgbClr val="000000"/>
      </a:dk1>
      <a:lt1>
        <a:srgbClr val="FFFFFF"/>
      </a:lt1>
      <a:dk2>
        <a:srgbClr val="000099"/>
      </a:dk2>
      <a:lt2>
        <a:srgbClr val="595959"/>
      </a:lt2>
      <a:accent1>
        <a:srgbClr val="006699"/>
      </a:accent1>
      <a:accent2>
        <a:srgbClr val="A50021"/>
      </a:accent2>
      <a:accent3>
        <a:srgbClr val="30BE30"/>
      </a:accent3>
      <a:accent4>
        <a:srgbClr val="FF8000"/>
      </a:accent4>
      <a:accent5>
        <a:srgbClr val="8409FF"/>
      </a:accent5>
      <a:accent6>
        <a:srgbClr val="FFCC00"/>
      </a:accent6>
      <a:hlink>
        <a:srgbClr val="0000FF"/>
      </a:hlink>
      <a:folHlink>
        <a:srgbClr val="FF000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13C5"/>
        </a:dk2>
        <a:lt2>
          <a:srgbClr val="B2B2B2"/>
        </a:lt2>
        <a:accent1>
          <a:srgbClr val="B04359"/>
        </a:accent1>
        <a:accent2>
          <a:srgbClr val="006699"/>
        </a:accent2>
        <a:accent3>
          <a:srgbClr val="FFFFFF"/>
        </a:accent3>
        <a:accent4>
          <a:srgbClr val="000000"/>
        </a:accent4>
        <a:accent5>
          <a:srgbClr val="D4B0B5"/>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4">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5">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4FE37C"/>
        </a:folHlink>
      </a:clrScheme>
      <a:clrMap bg1="lt1" tx1="dk1" bg2="lt2" tx2="dk2" accent1="accent1" accent2="accent2" accent3="accent3" accent4="accent4" accent5="accent5" accent6="accent6" hlink="hlink" folHlink="folHlink"/>
    </a:extraClrScheme>
    <a:extraClrScheme>
      <a:clrScheme name="blank 16">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33CC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Presentation1" id="{148DC65C-E298-4B7F-A585-7610CD6502AF}" vid="{A37CAE2A-AF5B-4D5A-B94C-7C3BA58346E2}"/>
    </a:ext>
  </a:extLst>
</a:theme>
</file>

<file path=docProps/app.xml><?xml version="1.0" encoding="utf-8"?>
<Properties xmlns="http://schemas.openxmlformats.org/officeDocument/2006/extended-properties" xmlns:vt="http://schemas.openxmlformats.org/officeDocument/2006/docPropsVTypes">
  <TotalTime>486</TotalTime>
  <Words>1665</Words>
  <Application>Microsoft Office PowerPoint</Application>
  <PresentationFormat>Custom</PresentationFormat>
  <Paragraphs>135</Paragraphs>
  <Slides>15</Slides>
  <Notes>0</Notes>
  <HiddenSlides>0</HiddenSlides>
  <MMClips>0</MMClips>
  <ScaleCrop>false</ScaleCrop>
  <HeadingPairs>
    <vt:vector size="4" baseType="variant">
      <vt:variant>
        <vt:lpstr>Theme</vt:lpstr>
      </vt:variant>
      <vt:variant>
        <vt:i4>3</vt:i4>
      </vt:variant>
      <vt:variant>
        <vt:lpstr>Slide Titles</vt:lpstr>
      </vt:variant>
      <vt:variant>
        <vt:i4>15</vt:i4>
      </vt:variant>
    </vt:vector>
  </HeadingPairs>
  <TitlesOfParts>
    <vt:vector size="18" baseType="lpstr">
      <vt:lpstr>Office Theme</vt:lpstr>
      <vt:lpstr>1_2014 PowerPoint Theme</vt:lpstr>
      <vt:lpstr>2017 PowerPoint Theme</vt:lpstr>
      <vt:lpstr>OVGIP VGI Use Case Summary  Reference: EPRI Report 3002005994 Dated December 2015</vt:lpstr>
      <vt:lpstr>USE CASES apply to the Open Vehicle Grid Integration Platform (OVGIP)</vt:lpstr>
      <vt:lpstr>OVGIP Use Cases Correlate with CPUC VGI Roadmap Priorities</vt:lpstr>
      <vt:lpstr>Utility Programs &amp; Related Use Cases</vt:lpstr>
      <vt:lpstr>Use Case 1: Automated Tariff Processing</vt:lpstr>
      <vt:lpstr>Use Case 2: Aggregation: Locational DR / CPP / Renewables Load Balancing </vt:lpstr>
      <vt:lpstr>Use Case 3: Interface with Home EMS</vt:lpstr>
      <vt:lpstr>Use Case 4: Interface with Building EMS</vt:lpstr>
      <vt:lpstr>Use Case 5: Interface with EVSE Network Provider </vt:lpstr>
      <vt:lpstr>Use Case 6: Dynamic Pricing Signal Events</vt:lpstr>
      <vt:lpstr>Use Case 7: Optimized Load Management (ISO/IEC 15118) </vt:lpstr>
      <vt:lpstr>Use Case 8: Vehicle Roaming Scenario A </vt:lpstr>
      <vt:lpstr>Use Case 8: Roaming Scenario B</vt:lpstr>
      <vt:lpstr>Use Case 9: EVSE Networking Functionality </vt:lpstr>
      <vt:lpstr>Use Case 10: Metering and Data Exchange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George Bellino</dc:creator>
  <cp:lastModifiedBy>George Bellino</cp:lastModifiedBy>
  <cp:revision>25</cp:revision>
  <dcterms:created xsi:type="dcterms:W3CDTF">2017-06-22T04:08:21Z</dcterms:created>
  <dcterms:modified xsi:type="dcterms:W3CDTF">2017-06-22T12:25:09Z</dcterms:modified>
</cp:coreProperties>
</file>