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657" r:id="rId7"/>
    <p:sldMasterId id="2147483665" r:id="rId8"/>
    <p:sldMasterId id="2147483668" r:id="rId9"/>
    <p:sldMasterId id="2147483676" r:id="rId10"/>
  </p:sldMasterIdLst>
  <p:notesMasterIdLst>
    <p:notesMasterId r:id="rId14"/>
  </p:notesMasterIdLst>
  <p:handoutMasterIdLst>
    <p:handoutMasterId r:id="rId15"/>
  </p:handoutMasterIdLst>
  <p:sldIdLst>
    <p:sldId id="397" r:id="rId11"/>
    <p:sldId id="394" r:id="rId12"/>
    <p:sldId id="396" r:id="rId13"/>
  </p:sldIdLst>
  <p:sldSz cx="12192000" cy="6858000"/>
  <p:notesSz cx="6858000" cy="9296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5E8F"/>
    <a:srgbClr val="305480"/>
    <a:srgbClr val="27466B"/>
    <a:srgbClr val="A1A1A1"/>
    <a:srgbClr val="BABABA"/>
    <a:srgbClr val="254265"/>
    <a:srgbClr val="223C5C"/>
    <a:srgbClr val="2C4D7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7765" autoAdjust="0"/>
  </p:normalViewPr>
  <p:slideViewPr>
    <p:cSldViewPr>
      <p:cViewPr varScale="1">
        <p:scale>
          <a:sx n="74" d="100"/>
          <a:sy n="74" d="100"/>
        </p:scale>
        <p:origin x="93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4" d="100"/>
        <a:sy n="104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3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2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1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BDB7E-B189-40C7-A4AF-02799E846E36}" type="datetimeFigureOut">
              <a:rPr lang="en-US" smtClean="0"/>
              <a:t>6/15/2017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E156F8-1408-4CDE-B32C-BDE755AEFA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798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643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8F02B4-F3B2-4DBD-9D57-849AC81E5789}" type="datetimeFigureOut">
              <a:rPr lang="en-US" smtClean="0"/>
              <a:t>6/15/2017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413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73892"/>
            <a:ext cx="5486400" cy="366045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64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F9CA9-099A-4143-BB4F-F5A05F9CA0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5191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14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MC-NA Mast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/>
          <a:stretch/>
        </p:blipFill>
        <p:spPr>
          <a:xfrm>
            <a:off x="2567608" y="196800"/>
            <a:ext cx="9624392" cy="64644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607773-F897-4754-8F11-79A4F8DBED6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3"/>
          <a:stretch/>
        </p:blipFill>
        <p:spPr>
          <a:xfrm>
            <a:off x="0" y="196799"/>
            <a:ext cx="3215680" cy="6464401"/>
          </a:xfrm>
          <a:prstGeom prst="rect">
            <a:avLst/>
          </a:prstGeom>
        </p:spPr>
      </p:pic>
      <p:sp>
        <p:nvSpPr>
          <p:cNvPr id="7" name="Alliance_Labeling"/>
          <p:cNvSpPr txBox="1"/>
          <p:nvPr userDrawn="1"/>
        </p:nvSpPr>
        <p:spPr>
          <a:xfrm>
            <a:off x="9430938" y="6555210"/>
            <a:ext cx="1398955" cy="226591"/>
          </a:xfrm>
          <a:prstGeom prst="rect">
            <a:avLst/>
          </a:prstGeom>
          <a:solidFill>
            <a:srgbClr val="FFFFFF"/>
          </a:solidFill>
          <a:ln w="28575" cmpd="sng">
            <a:solidFill>
              <a:srgbClr val="FF0000"/>
            </a:solidFill>
          </a:ln>
        </p:spPr>
        <p:txBody>
          <a:bodyPr vert="horz" wrap="none" lIns="72000" tIns="36000" rIns="72000" bIns="3600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dirty="0" smtClean="0">
                <a:solidFill>
                  <a:srgbClr val="FF0000"/>
                </a:solidFill>
                <a:latin typeface="Verdana" panose="020B0604030504040204" pitchFamily="34" charset="0"/>
              </a:rPr>
              <a:t>Nissan Restricted B</a:t>
            </a:r>
            <a:endParaRPr lang="en-US" sz="1000" b="0" dirty="0">
              <a:solidFill>
                <a:srgbClr val="FF000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0587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8661401" y="6503989"/>
            <a:ext cx="12065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60DAE3-0860-41C5-9863-2B4DCA03A9C1}" type="slidenum">
              <a:rPr lang="ja-JP" altLang="en-US">
                <a:ea typeface="HGS創英角ｺﾞｼｯｸUB" panose="020B0900000000000000" pitchFamily="50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04820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9333" y="165100"/>
            <a:ext cx="10972800" cy="55880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16441" y="1064643"/>
            <a:ext cx="11523265" cy="4526235"/>
          </a:xfrm>
          <a:prstGeom prst="rect">
            <a:avLst/>
          </a:prstGeom>
        </p:spPr>
        <p:txBody>
          <a:bodyPr/>
          <a:lstStyle>
            <a:lvl1pPr marL="354013" indent="-354013">
              <a:buClr>
                <a:schemeClr val="tx2"/>
              </a:buClr>
              <a:buFont typeface="Wingdings" panose="05000000000000000000" pitchFamily="2" charset="2"/>
              <a:buChar char="n"/>
              <a:defRPr sz="2800">
                <a:latin typeface="Calibri" panose="020F0502020204030204" pitchFamily="34" charset="0"/>
              </a:defRPr>
            </a:lvl1pPr>
            <a:lvl2pPr marL="742950" indent="-285750">
              <a:buFont typeface="Wingdings" panose="05000000000000000000" pitchFamily="2" charset="2"/>
              <a:buChar char="Ø"/>
              <a:defRPr sz="2400">
                <a:latin typeface="Calibri" panose="020F0502020204030204" pitchFamily="34" charset="0"/>
              </a:defRPr>
            </a:lvl2pPr>
            <a:lvl3pPr marL="1143000" indent="-228600">
              <a:buFont typeface="Calibri" panose="020F0502020204030204" pitchFamily="34" charset="0"/>
              <a:buChar char="-"/>
              <a:defRPr sz="2000">
                <a:latin typeface="Calibri" panose="020F0502020204030204" pitchFamily="34" charset="0"/>
              </a:defRPr>
            </a:lvl3pPr>
            <a:lvl4pPr>
              <a:defRPr sz="1800">
                <a:latin typeface="Calibri" panose="020F0502020204030204" pitchFamily="34" charset="0"/>
              </a:defRPr>
            </a:lvl4pPr>
            <a:lvl5pPr>
              <a:defRPr sz="18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4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8661401" y="6503989"/>
            <a:ext cx="12065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1295262-F346-4CF6-8DDB-A8F706F44E7F}" type="slidenum">
              <a:rPr lang="ja-JP" altLang="en-US" sz="2400">
                <a:solidFill>
                  <a:prstClr val="white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 sz="2400">
              <a:solidFill>
                <a:prstClr val="white"/>
              </a:solidFill>
              <a:latin typeface="Verdana" panose="020B0604030504040204" pitchFamily="34" charset="0"/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70790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MC-NA Mast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/>
          <a:stretch/>
        </p:blipFill>
        <p:spPr>
          <a:xfrm>
            <a:off x="2567608" y="196800"/>
            <a:ext cx="9624392" cy="64644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3"/>
          <a:stretch/>
        </p:blipFill>
        <p:spPr>
          <a:xfrm>
            <a:off x="0" y="196799"/>
            <a:ext cx="321568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68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MC-NA Maste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0264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408217" y="65021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258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9424696" y="650158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52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9677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8661401" y="6503989"/>
            <a:ext cx="12065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6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60DAE3-0860-41C5-9863-2B4DCA03A9C1}" type="slidenum">
              <a:rPr lang="ja-JP" altLang="en-US">
                <a:ea typeface="HGS創英角ｺﾞｼｯｸUB" panose="020B0900000000000000" pitchFamily="50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>
              <a:ea typeface="HGS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3701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4337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MC-NA Maste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07773-F897-4754-8F11-79A4F8DBED6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51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408217" y="65021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5F3D317-C09A-4E7B-AD31-08B27192837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0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MC-NA Master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/>
          <a:stretch/>
        </p:blipFill>
        <p:spPr>
          <a:xfrm>
            <a:off x="2567608" y="196800"/>
            <a:ext cx="9624392" cy="6464401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図 10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33"/>
          <a:stretch/>
        </p:blipFill>
        <p:spPr>
          <a:xfrm>
            <a:off x="0" y="196799"/>
            <a:ext cx="321568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0860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MC-NA Master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27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12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9408217" y="650211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416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3"/>
          <p:cNvSpPr txBox="1">
            <a:spLocks/>
          </p:cNvSpPr>
          <p:nvPr userDrawn="1"/>
        </p:nvSpPr>
        <p:spPr>
          <a:xfrm>
            <a:off x="9424696" y="650158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5F3D317-C09A-4E7B-AD31-08B271928375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4260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59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1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oleObject" Target="../embeddings/oleObject2.bin"/><Relationship Id="rId5" Type="http://schemas.openxmlformats.org/officeDocument/2006/relationships/slideLayout" Target="../slideLayouts/slideLayout8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7.xml"/><Relationship Id="rId9" Type="http://schemas.openxmlformats.org/officeDocument/2006/relationships/vmlDrawing" Target="../drawings/vmlDrawing2.v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4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16.xml"/><Relationship Id="rId10" Type="http://schemas.openxmlformats.org/officeDocument/2006/relationships/oleObject" Target="../embeddings/oleObject3.bin"/><Relationship Id="rId4" Type="http://schemas.openxmlformats.org/officeDocument/2006/relationships/slideLayout" Target="../slideLayouts/slideLayout15.xml"/><Relationship Id="rId9" Type="http://schemas.openxmlformats.org/officeDocument/2006/relationships/tags" Target="../tags/tag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1512366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/>
          <a:stretch/>
        </p:blipFill>
        <p:spPr>
          <a:xfrm>
            <a:off x="2567608" y="6483966"/>
            <a:ext cx="9624392" cy="401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472597" y="6497933"/>
            <a:ext cx="7194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E607773-F897-4754-8F11-79A4F8DBED6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/>
        </p:blipFill>
        <p:spPr>
          <a:xfrm>
            <a:off x="28469" y="6483966"/>
            <a:ext cx="2999656" cy="4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37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80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10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93"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/>
          <a:stretch/>
        </p:blipFill>
        <p:spPr>
          <a:xfrm>
            <a:off x="2567608" y="6483966"/>
            <a:ext cx="9624392" cy="401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472597" y="6497933"/>
            <a:ext cx="7194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/>
        </p:blipFill>
        <p:spPr>
          <a:xfrm>
            <a:off x="28469" y="6483966"/>
            <a:ext cx="2999656" cy="4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51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138"/>
            <a:ext cx="12192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375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anose="020B0600070205080204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anose="020B0600070205080204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anose="020B0600070205080204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9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61" name="think-cell Slide" r:id="rId10" imgW="270" imgH="270" progId="TCLayout.ActiveDocument.1">
                  <p:embed/>
                </p:oleObj>
              </mc:Choice>
              <mc:Fallback>
                <p:oleObj name="think-cell Slide" r:id="rId10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図 1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/>
          <a:stretch/>
        </p:blipFill>
        <p:spPr>
          <a:xfrm>
            <a:off x="2567608" y="6483966"/>
            <a:ext cx="9624392" cy="40141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472597" y="6497933"/>
            <a:ext cx="7194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E607773-F897-4754-8F11-79A4F8DBED64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図 1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852"/>
          <a:stretch/>
        </p:blipFill>
        <p:spPr>
          <a:xfrm>
            <a:off x="28469" y="6483966"/>
            <a:ext cx="2999656" cy="41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384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850"/>
            <a:ext cx="121920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6576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/>
          <a:lstStyle/>
          <a:p>
            <a:pPr algn="l"/>
            <a: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DC EVSE Charge/Discharge Elements</a:t>
            </a:r>
            <a:br>
              <a:rPr lang="en-US" altLang="ja-JP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422235" y="1844824"/>
            <a:ext cx="11160165" cy="3838092"/>
            <a:chOff x="839416" y="3356991"/>
            <a:chExt cx="8856984" cy="3046005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416" y="3356991"/>
              <a:ext cx="8856984" cy="3046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2783632" y="4437112"/>
              <a:ext cx="1296144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364476" y="3068960"/>
            <a:ext cx="2599258" cy="565146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Power Control System (Bi-directional EVSE)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263352" y="1591997"/>
            <a:ext cx="2952328" cy="1057588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12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Vehicle with DC port </a:t>
            </a:r>
            <a:b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i.e. </a:t>
            </a:r>
            <a:r>
              <a:rPr kumimoji="0" lang="en-US" altLang="ja-JP" sz="1600" kern="0" dirty="0" err="1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CHAdeMO</a:t>
            </a:r>
            <a:endParaRPr kumimoji="0" lang="en-US" altLang="ja-JP" sz="1600" kern="0" dirty="0" smtClean="0">
              <a:solidFill>
                <a:srgbClr val="FFFF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(Transportation </a:t>
            </a:r>
            <a:r>
              <a:rPr kumimoji="0" lang="en-US" altLang="ja-JP" sz="1600" i="1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</a:t>
            </a:r>
            <a:r>
              <a:rPr kumimoji="0" lang="en-US" altLang="ja-JP" sz="1600" kern="0" dirty="0" smtClean="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Energy Storage)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5937691" y="5214787"/>
            <a:ext cx="2599258" cy="565146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Grid interconnection / switching system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9142025" y="4725144"/>
            <a:ext cx="2599258" cy="318924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Home power loads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6410524" y="1961329"/>
            <a:ext cx="2599258" cy="318924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Residential solar option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9142025" y="5337898"/>
            <a:ext cx="2599258" cy="318924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HEMS option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92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19031" y="908720"/>
            <a:ext cx="7765201" cy="53105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31775" indent="0">
              <a:spcBef>
                <a:spcPts val="0"/>
              </a:spcBef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Baseline Use Cases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Home emergency/back-up power</a:t>
            </a:r>
            <a:endParaRPr lang="en-US" sz="1900" dirty="0">
              <a:latin typeface="Calibri" panose="020F0502020204030204" pitchFamily="34" charset="0"/>
            </a:endParaRP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Facilitates energy storage (e.g., grid, solar)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>
                <a:latin typeface="Calibri" panose="020F0502020204030204" pitchFamily="34" charset="0"/>
              </a:rPr>
              <a:t>EV charging (Bi-directional EVSE)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Offers measure of grid relief (</a:t>
            </a:r>
            <a:r>
              <a:rPr lang="en-US" sz="1900" dirty="0">
                <a:latin typeface="Calibri" panose="020F0502020204030204" pitchFamily="34" charset="0"/>
              </a:rPr>
              <a:t>d</a:t>
            </a:r>
            <a:r>
              <a:rPr lang="en-US" sz="1900" dirty="0" smtClean="0">
                <a:latin typeface="Calibri" panose="020F0502020204030204" pitchFamily="34" charset="0"/>
              </a:rPr>
              <a:t>epends on </a:t>
            </a:r>
            <a:r>
              <a:rPr lang="en-US" sz="1900" dirty="0">
                <a:latin typeface="Calibri" panose="020F0502020204030204" pitchFamily="34" charset="0"/>
              </a:rPr>
              <a:t>u</a:t>
            </a:r>
            <a:r>
              <a:rPr lang="en-US" sz="1900" dirty="0" smtClean="0">
                <a:latin typeface="Calibri" panose="020F0502020204030204" pitchFamily="34" charset="0"/>
              </a:rPr>
              <a:t>tility programs)</a:t>
            </a:r>
          </a:p>
          <a:p>
            <a:pPr marL="227013" indent="0">
              <a:spcBef>
                <a:spcPts val="1800"/>
              </a:spcBef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Renewable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Energy Storage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Daytime/on-peak hours </a:t>
            </a:r>
            <a:r>
              <a:rPr lang="en-US" sz="19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1900" dirty="0" smtClean="0">
                <a:latin typeface="Calibri" panose="020F0502020204030204" pitchFamily="34" charset="0"/>
              </a:rPr>
              <a:t>“Solar electrons</a:t>
            </a:r>
            <a:r>
              <a:rPr lang="en-US" sz="1900" dirty="0">
                <a:latin typeface="Calibri" panose="020F0502020204030204" pitchFamily="34" charset="0"/>
              </a:rPr>
              <a:t>” for </a:t>
            </a:r>
            <a:r>
              <a:rPr lang="en-US" sz="1900" dirty="0" smtClean="0">
                <a:latin typeface="Calibri" panose="020F0502020204030204" pitchFamily="34" charset="0"/>
              </a:rPr>
              <a:t>home and EV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Late afternoon/evening </a:t>
            </a:r>
            <a:r>
              <a:rPr lang="en-US" sz="19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1900" dirty="0">
                <a:latin typeface="Calibri" panose="020F0502020204030204" pitchFamily="34" charset="0"/>
              </a:rPr>
              <a:t>“Solar electrons” </a:t>
            </a:r>
            <a:r>
              <a:rPr lang="en-US" sz="1900" dirty="0" smtClean="0">
                <a:latin typeface="Calibri" panose="020F0502020204030204" pitchFamily="34" charset="0"/>
              </a:rPr>
              <a:t>for home </a:t>
            </a:r>
            <a:r>
              <a:rPr lang="en-US" sz="19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from</a:t>
            </a:r>
            <a:r>
              <a:rPr lang="en-US" sz="1900" dirty="0" smtClean="0">
                <a:latin typeface="Calibri" panose="020F0502020204030204" pitchFamily="34" charset="0"/>
              </a:rPr>
              <a:t> </a:t>
            </a:r>
            <a:r>
              <a:rPr lang="en-US" sz="1900" dirty="0">
                <a:latin typeface="Calibri" panose="020F0502020204030204" pitchFamily="34" charset="0"/>
              </a:rPr>
              <a:t>EV </a:t>
            </a:r>
            <a:r>
              <a:rPr lang="en-US" sz="1900" dirty="0" smtClean="0">
                <a:latin typeface="Calibri" panose="020F0502020204030204" pitchFamily="34" charset="0"/>
              </a:rPr>
              <a:t> </a:t>
            </a:r>
          </a:p>
          <a:p>
            <a:pPr marL="687388" lvl="1" indent="-225425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Drivable “stationary</a:t>
            </a:r>
            <a:r>
              <a:rPr lang="en-US" sz="1900" dirty="0">
                <a:latin typeface="Calibri" panose="020F0502020204030204" pitchFamily="34" charset="0"/>
              </a:rPr>
              <a:t>” </a:t>
            </a:r>
            <a:r>
              <a:rPr lang="en-US" sz="1900" dirty="0" smtClean="0">
                <a:latin typeface="Calibri" panose="020F0502020204030204" pitchFamily="34" charset="0"/>
              </a:rPr>
              <a:t>storage </a:t>
            </a:r>
            <a:r>
              <a:rPr lang="en-US" sz="1900" dirty="0" smtClean="0">
                <a:latin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sz="1900" dirty="0" smtClean="0">
                <a:latin typeface="Calibri" panose="020F0502020204030204" pitchFamily="34" charset="0"/>
              </a:rPr>
              <a:t>LEAF investment value enhanced</a:t>
            </a:r>
            <a:endParaRPr lang="en-US" sz="1900" dirty="0">
              <a:latin typeface="Calibri" panose="020F0502020204030204" pitchFamily="34" charset="0"/>
            </a:endParaRPr>
          </a:p>
          <a:p>
            <a:pPr marL="231775" indent="0">
              <a:spcBef>
                <a:spcPts val="2400"/>
              </a:spcBef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Time-Of-Use</a:t>
            </a:r>
          </a:p>
          <a:p>
            <a:pPr marL="685800" lvl="1" indent="-228600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LEAF </a:t>
            </a:r>
            <a:r>
              <a:rPr lang="en-US" sz="1900" dirty="0">
                <a:latin typeface="Calibri" panose="020F0502020204030204" pitchFamily="34" charset="0"/>
              </a:rPr>
              <a:t>energy </a:t>
            </a:r>
            <a:r>
              <a:rPr lang="en-US" sz="1900" dirty="0" smtClean="0">
                <a:latin typeface="Calibri" panose="020F0502020204030204" pitchFamily="34" charset="0"/>
              </a:rPr>
              <a:t>for </a:t>
            </a:r>
            <a:r>
              <a:rPr lang="en-US" sz="1900" dirty="0">
                <a:latin typeface="Calibri" panose="020F0502020204030204" pitchFamily="34" charset="0"/>
              </a:rPr>
              <a:t>home during on-peak </a:t>
            </a:r>
            <a:r>
              <a:rPr lang="en-US" sz="1900" dirty="0" smtClean="0">
                <a:latin typeface="Calibri" panose="020F0502020204030204" pitchFamily="34" charset="0"/>
              </a:rPr>
              <a:t>hours (grid relief)</a:t>
            </a:r>
            <a:endParaRPr lang="en-US" sz="1900" dirty="0">
              <a:latin typeface="Calibri" panose="020F0502020204030204" pitchFamily="34" charset="0"/>
            </a:endParaRPr>
          </a:p>
          <a:p>
            <a:pPr marL="685800" lvl="1" indent="-228600">
              <a:buFont typeface="Arial" panose="020B0604020202020204" pitchFamily="34" charset="0"/>
              <a:buChar char="•"/>
              <a:defRPr/>
            </a:pPr>
            <a:r>
              <a:rPr lang="en-US" sz="1900" dirty="0" smtClean="0">
                <a:latin typeface="Calibri" panose="020F0502020204030204" pitchFamily="34" charset="0"/>
              </a:rPr>
              <a:t>LEAF charged </a:t>
            </a:r>
            <a:r>
              <a:rPr lang="en-US" sz="1900" dirty="0">
                <a:latin typeface="Calibri" panose="020F0502020204030204" pitchFamily="34" charset="0"/>
              </a:rPr>
              <a:t>during off-peak </a:t>
            </a:r>
            <a:r>
              <a:rPr lang="en-US" sz="1900" dirty="0" smtClean="0">
                <a:latin typeface="Calibri" panose="020F0502020204030204" pitchFamily="34" charset="0"/>
              </a:rPr>
              <a:t>hours (home or work)</a:t>
            </a:r>
            <a:endParaRPr lang="en-US" sz="1900" dirty="0">
              <a:latin typeface="Calibri" panose="020F050202020403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3361" y="4709469"/>
            <a:ext cx="2910038" cy="1599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5F3D317-C09A-4E7B-AD31-08B27192837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23" name="タイトル 1"/>
          <p:cNvSpPr txBox="1">
            <a:spLocks/>
          </p:cNvSpPr>
          <p:nvPr/>
        </p:nvSpPr>
        <p:spPr bwMode="auto">
          <a:xfrm>
            <a:off x="488066" y="116632"/>
            <a:ext cx="8942023" cy="433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1pPr>
            <a:lvl2pPr marL="742950" indent="-28575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2pPr>
            <a:lvl3pPr marL="1143000" indent="-22860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3pPr>
            <a:lvl4pPr marL="1600200" indent="-22860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4pPr>
            <a:lvl5pPr marL="2057400" indent="-228600"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bg1"/>
                </a:solidFill>
                <a:latin typeface="Verdana" panose="020B0604030504040204" pitchFamily="34" charset="0"/>
                <a:ea typeface="HGS創英角ｺﾞｼｯｸUB" panose="020B0900000000000000" pitchFamily="50" charset="-128"/>
              </a:defRPr>
            </a:lvl9pPr>
          </a:lstStyle>
          <a:p>
            <a:r>
              <a:rPr lang="en-US" altLang="ja-JP" sz="3400" b="1" dirty="0" smtClean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DC EVSE Charge/Discharge Applications</a:t>
            </a:r>
            <a:endParaRPr lang="en-US" altLang="ja-JP" sz="34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618059" y="702221"/>
            <a:ext cx="10822919" cy="0"/>
          </a:xfrm>
          <a:prstGeom prst="line">
            <a:avLst/>
          </a:prstGeom>
          <a:ln w="12700">
            <a:solidFill>
              <a:srgbClr val="355E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976320" y="12687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2652009"/>
            <a:ext cx="3700593" cy="228915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3361" y="1078908"/>
            <a:ext cx="2913392" cy="16300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5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/>
          <a:lstStyle/>
          <a:p>
            <a:pPr algn="l"/>
            <a:r>
              <a:rPr lang="en-US" sz="3600" dirty="0" smtClean="0"/>
              <a:t>Vehicle-to-Home Energy Shift Use Case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2800" i="1" dirty="0" smtClean="0"/>
              <a:t>(utility V1G – home V2G)</a:t>
            </a:r>
            <a:endParaRPr lang="en-US" sz="360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Customer saves $ by shifting grid energy use to low cost periods while supplying the house from the vehicle during high cost periods</a:t>
            </a:r>
            <a:br>
              <a:rPr lang="en-US" sz="2400" dirty="0" smtClean="0"/>
            </a:br>
            <a:endParaRPr lang="en-US" sz="2400" dirty="0" smtClean="0"/>
          </a:p>
          <a:p>
            <a:r>
              <a:rPr lang="en-US" sz="2400" dirty="0" smtClean="0"/>
              <a:t>Needs appropriate utility tariff rates to make it valuable</a:t>
            </a:r>
            <a:endParaRPr lang="en-US" sz="24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839416" y="3356991"/>
            <a:ext cx="8856984" cy="3046005"/>
            <a:chOff x="839416" y="3356991"/>
            <a:chExt cx="8856984" cy="3046005"/>
          </a:xfrm>
        </p:grpSpPr>
        <p:pic>
          <p:nvPicPr>
            <p:cNvPr id="25601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416" y="3356991"/>
              <a:ext cx="8856984" cy="3046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 8"/>
            <p:cNvGrpSpPr/>
            <p:nvPr/>
          </p:nvGrpSpPr>
          <p:grpSpPr>
            <a:xfrm rot="13420494">
              <a:off x="7460751" y="4143189"/>
              <a:ext cx="571420" cy="427684"/>
              <a:chOff x="10056440" y="4077072"/>
              <a:chExt cx="763960" cy="576064"/>
            </a:xfrm>
            <a:solidFill>
              <a:srgbClr val="FF0000"/>
            </a:solidFill>
          </p:grpSpPr>
          <p:sp>
            <p:nvSpPr>
              <p:cNvPr id="6" name="Isosceles Triangle 5"/>
              <p:cNvSpPr/>
              <p:nvPr/>
            </p:nvSpPr>
            <p:spPr>
              <a:xfrm>
                <a:off x="10128448" y="4077072"/>
                <a:ext cx="668234" cy="576064"/>
              </a:xfrm>
              <a:prstGeom prst="triangl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" name="Straight Connector 7"/>
              <p:cNvCxnSpPr/>
              <p:nvPr/>
            </p:nvCxnSpPr>
            <p:spPr>
              <a:xfrm>
                <a:off x="10056440" y="4077072"/>
                <a:ext cx="763960" cy="0"/>
              </a:xfrm>
              <a:prstGeom prst="line">
                <a:avLst/>
              </a:prstGeom>
              <a:grpFill/>
              <a:ln w="635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2783632" y="4437112"/>
              <a:ext cx="1296144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9059764" y="4106012"/>
            <a:ext cx="2919270" cy="811367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Interconnect/Disconnect box prevents reverse power flow to grid</a:t>
            </a:r>
            <a:endParaRPr kumimoji="0" lang="en-US" altLang="ja-JP" sz="16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671764" y="992652"/>
            <a:ext cx="4240660" cy="318924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72000" tIns="36000" rIns="72000" bIns="360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ja-JP" sz="1600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Tags: </a:t>
            </a:r>
            <a:r>
              <a:rPr kumimoji="0" lang="en-US" altLang="ja-JP" sz="1600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V2G</a:t>
            </a:r>
            <a:r>
              <a:rPr kumimoji="0" lang="en-US" altLang="ja-JP" sz="1600" kern="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non-aggregated, unified</a:t>
            </a:r>
            <a:endParaRPr kumimoji="0" lang="en-US" altLang="ja-JP" sz="1600" kern="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 MC-NA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1 MC-NA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1 MC-NA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Microsoft.Office.RecordsManagement.PolicyFeatures.ExpirationEventReceiver</Name>
    <Synchronization>Synchronous</Synchronization>
    <Type>10001</Type>
    <SequenceNumber>101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10002</Type>
    <SequenceNumber>102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10004</Type>
    <SequenceNumber>103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10006</Type>
    <SequenceNumber>104</SequenceNumber>
    <Assembly>Microsoft.Office.Policy, Version=14.0.0.0, Culture=neutral, PublicKeyToken=71e9bce111e9429c</Assembly>
    <Class>Microsoft.Office.RecordsManagement.Internal.UpdateExpireDate</Class>
    <Data/>
    <Filter/>
  </Receiver>
  <Receiver>
    <Name>Microsoft.Office.RecordsManagement.PolicyFeatures.ExpirationEventReceiver</Name>
    <Synchronization>Synchronous</Synchronization>
    <Type>10009</Type>
    <SequenceNumber>105</SequenceNumber>
    <Assembly>Microsoft.Office.Policy, Version=14.0.0.0, Culture=neutral, PublicKeyToken=71e9bce111e9429c</Assembly>
    <Class>Microsoft.Office.RecordsManagement.Internal.UpdateExpireDate</Class>
    <Data/>
    <Filter/>
  </Receiver>
  <Receiver>
    <Name>Content Type Event Receiver</Name>
    <Synchronization>Asynchronous</Synchronization>
    <Type>10503</Type>
    <SequenceNumber>1000</SequenceNumber>
    <Assembly>RNAlliance.SharePoint.ACP.Layers, Version=1.0.0.0, Culture=neutral, PublicKeyToken=e2530ddecd8f1478</Assembly>
    <Class>RNAlliance.SharePoint.ACP.Layers.Service.BaseCopyEventReceivers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Nissan Document" ma:contentTypeID="0x01010066E3D1BD537B466A9FB4715B858074E90086CBB1B2C534404481B05826C05EBC4F004C5D807340F4DB40B6CD7B6255A607D7" ma:contentTypeVersion="11" ma:contentTypeDescription="Create a new Nissan document." ma:contentTypeScope="" ma:versionID="af081c4802491c93fe73a052105be858">
  <xsd:schema xmlns:xsd="http://www.w3.org/2001/XMLSchema" xmlns:xs="http://www.w3.org/2001/XMLSchema" xmlns:p="http://schemas.microsoft.com/office/2006/metadata/properties" xmlns:ns1="http://schemas.microsoft.com/sharepoint/v3" xmlns:ns2="fc678375-bb7d-4486-8211-b0fea0a57ba3" targetNamespace="http://schemas.microsoft.com/office/2006/metadata/properties" ma:root="true" ma:fieldsID="260498fc4dffb33291e0967b258f6577" ns1:_="" ns2:_="">
    <xsd:import namespace="http://schemas.microsoft.com/sharepoint/v3"/>
    <xsd:import namespace="fc678375-bb7d-4486-8211-b0fea0a57ba3"/>
    <xsd:element name="properties">
      <xsd:complexType>
        <xsd:sequence>
          <xsd:element name="documentManagement">
            <xsd:complexType>
              <xsd:all>
                <xsd:element ref="ns1:ACP_OwnerOrganization_TaxHT0" minOccurs="0"/>
                <xsd:element ref="ns1:ACP_Nissan_SecurityClassification_TaxHT0" minOccurs="0"/>
                <xsd:element ref="ns1:ACP_Nissan_RelevantRegion_TaxHT0" minOccurs="0"/>
                <xsd:element ref="ns1:ACP_Nissan_DocumentType_TaxHT0" minOccurs="0"/>
                <xsd:element ref="ns1:ACP_Nissan_ExpirationDate"/>
                <xsd:element ref="ns1:_dlc_Exempt" minOccurs="0"/>
                <xsd:element ref="ns1:_dlc_ExpireDateSaved" minOccurs="0"/>
                <xsd:element ref="ns1:_dlc_ExpireDate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CP_OwnerOrganization_TaxHT0" ma:index="9" nillable="true" ma:taxonomy="true" ma:internalName="ACP_OwnerOrganization_TaxHT0" ma:taxonomyFieldName="ACP_OwnerOrganization" ma:displayName="Owner Organization" ma:fieldId="{b2f944ca-d7b4-479f-83be-7a711dbb0010}" ma:sspId="1736571d-8b46-4fd7-b792-14839aa316c5" ma:termSetId="71a8f656-dccb-4916-8370-91b3a5cc5be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SecurityClassification_TaxHT0" ma:index="11" ma:taxonomy="true" ma:internalName="ACP_Nissan_SecurityClassification_TaxHT0" ma:taxonomyFieldName="ACP_Nissan_SecurityClassification" ma:displayName="Security Classification" ma:default="1;#CU/NC|e41da57d-3dff-4267-98d4-5ef0a8afe73e" ma:fieldId="{3f3274b0-7775-4066-bfad-38a3b5f1e0ce}" ma:sspId="1736571d-8b46-4fd7-b792-14839aa316c5" ma:termSetId="8918e98b-7415-49f1-8481-310e5b587a3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RelevantRegion_TaxHT0" ma:index="13" nillable="true" ma:taxonomy="true" ma:internalName="ACP_Nissan_RelevantRegion_TaxHT0" ma:taxonomyFieldName="ACP_Nissan_RelevantRegion" ma:displayName="Relevant Region" ma:fieldId="{9c01a997-07c2-45e3-8179-7a5d8c8bbf9e}" ma:sspId="1736571d-8b46-4fd7-b792-14839aa316c5" ma:termSetId="6eb6dce7-a04f-46a7-8abb-e66dc4338bc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DocumentType_TaxHT0" ma:index="15" nillable="true" ma:taxonomy="true" ma:internalName="ACP_Nissan_DocumentType_TaxHT0" ma:taxonomyFieldName="ACP_Nissan_DocumentType" ma:displayName="Document Type" ma:fieldId="{fed52740-247d-469f-a8ff-cc6bf7405441}" ma:sspId="1736571d-8b46-4fd7-b792-14839aa316c5" ma:termSetId="f2957656-ccb6-478a-924e-0bebbd447bc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CP_Nissan_ExpirationDate" ma:index="16" ma:displayName="Expiration Date" ma:description="Indicates the document Expiration Date." ma:format="DateOnly" ma:internalName="ACP_Nissan_ExpirationDate">
      <xsd:simpleType>
        <xsd:restriction base="dms:DateTime"/>
      </xsd:simpleType>
    </xsd:element>
    <xsd:element name="_dlc_Exempt" ma:index="17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18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19" nillable="true" ma:displayName="Expiration Date" ma:description="" ma:hidden="true" ma:indexed="true" ma:internalName="_dlc_ExpireDat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678375-bb7d-4486-8211-b0fea0a57ba3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description="" ma:hidden="true" ma:list="{c0a41bda-790d-4713-8662-48ea1901f319}" ma:internalName="TaxCatchAll" ma:showField="CatchAllData" ma:web="fc678375-bb7d-4486-8211-b0fea0a57ba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p:Policy xmlns:p="office.server.policy" id="" local="true">
  <p:Name>Nissan Document</p:Name>
  <p:Description/>
  <p:Statement/>
  <p:PolicyItems>
    <p:PolicyItem featureId="Microsoft.Office.RecordsManagement.PolicyFeatures.Expiration" staticId="0x01010066E3D1BD537B466A9FB4715B858074E90086CBB1B2C534404481B05826C05EBC4F|402385620" UniqueId="d78c584e-1aa4-49db-a75d-ef39a21dfdf8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>
                <formula id="Microsoft.Office.RecordsManagement.PolicyFeatures.Expiration.Formula.BuiltIn">
                  <number>1</number>
                  <property>ACP_Nissan_ExpirationDate</property>
                  <propertyId>4bc406d5-1b22-49b1-80b3-cf050a9f5d8d</propertyId>
                  <period>days</period>
                </formula>
                <action type="workflow" id="9c5731b3-d673-40dc-b088-bf8c20b9920e"/>
              </data>
            </stages>
          </Schedule>
        </Schedules>
      </p:CustomData>
    </p:PolicyItem>
  </p:PolicyItems>
</p:Policy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P_Nissan_DocumentType_TaxHT0 xmlns="http://schemas.microsoft.com/sharepoint/v3">
      <Terms xmlns="http://schemas.microsoft.com/office/infopath/2007/PartnerControls"/>
    </ACP_Nissan_DocumentType_TaxHT0>
    <ACP_Nissan_SecurityClassification_TaxHT0 xmlns="http://schemas.microsoft.com/sharepoint/v3">
      <Terms xmlns="http://schemas.microsoft.com/office/infopath/2007/PartnerControls">
        <TermInfo xmlns="http://schemas.microsoft.com/office/infopath/2007/PartnerControls">
          <TermName xmlns="http://schemas.microsoft.com/office/infopath/2007/PartnerControls">CU/NC</TermName>
          <TermId xmlns="http://schemas.microsoft.com/office/infopath/2007/PartnerControls">e41da57d-3dff-4267-98d4-5ef0a8afe73e</TermId>
        </TermInfo>
      </Terms>
    </ACP_Nissan_SecurityClassification_TaxHT0>
    <ACP_Nissan_RelevantRegion_TaxHT0 xmlns="http://schemas.microsoft.com/sharepoint/v3">
      <Terms xmlns="http://schemas.microsoft.com/office/infopath/2007/PartnerControls"/>
    </ACP_Nissan_RelevantRegion_TaxHT0>
    <ACP_Nissan_ExpirationDate xmlns="http://schemas.microsoft.com/sharepoint/v3">2018-06-18T06:00:00+00:00</ACP_Nissan_ExpirationDate>
    <ACP_OwnerOrganization_TaxHT0 xmlns="http://schemas.microsoft.com/sharepoint/v3">
      <Terms xmlns="http://schemas.microsoft.com/office/infopath/2007/PartnerControls"/>
    </ACP_OwnerOrganization_TaxHT0>
    <_dlc_ExpireDateSaved xmlns="http://schemas.microsoft.com/sharepoint/v3" xsi:nil="true"/>
    <_dlc_ExpireDate xmlns="http://schemas.microsoft.com/sharepoint/v3">2018-06-19T06:00:00+00:00</_dlc_ExpireDate>
    <TaxCatchAll xmlns="fc678375-bb7d-4486-8211-b0fea0a57ba3">
      <Value>1</Value>
    </TaxCatchAll>
  </documentManagement>
</p:properties>
</file>

<file path=customXml/itemProps1.xml><?xml version="1.0" encoding="utf-8"?>
<ds:datastoreItem xmlns:ds="http://schemas.openxmlformats.org/officeDocument/2006/customXml" ds:itemID="{B89A4189-BD97-4BD0-9380-6799815C31FD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AF2B6BD-D404-4297-BB24-2E4B7B73859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A513B7C-AFDF-4D4B-960A-183A552375D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c678375-bb7d-4486-8211-b0fea0a57ba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6FCF8A80-86B9-4E84-A816-B94C4191A8F8}">
  <ds:schemaRefs>
    <ds:schemaRef ds:uri="office.server.policy"/>
  </ds:schemaRefs>
</ds:datastoreItem>
</file>

<file path=customXml/itemProps5.xml><?xml version="1.0" encoding="utf-8"?>
<ds:datastoreItem xmlns:ds="http://schemas.openxmlformats.org/officeDocument/2006/customXml" ds:itemID="{74C7EE8A-553B-410A-8B73-9550CD7B1F68}">
  <ds:schemaRefs>
    <ds:schemaRef ds:uri="http://schemas.microsoft.com/office/2006/metadata/properties"/>
    <ds:schemaRef ds:uri="fc678375-bb7d-4486-8211-b0fea0a57ba3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sharepoint/v3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61351</TotalTime>
  <Words>166</Words>
  <Application>Microsoft Office PowerPoint</Application>
  <PresentationFormat>Widescreen</PresentationFormat>
  <Paragraphs>27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ＭＳ Ｐゴシック</vt:lpstr>
      <vt:lpstr>Arial</vt:lpstr>
      <vt:lpstr>Calibri</vt:lpstr>
      <vt:lpstr>HGS創英角ｺﾞｼｯｸUB</vt:lpstr>
      <vt:lpstr>Verdana</vt:lpstr>
      <vt:lpstr>Wingdings</vt:lpstr>
      <vt:lpstr>1 MC-NA Master</vt:lpstr>
      <vt:lpstr>1_1 MC-NA Master</vt:lpstr>
      <vt:lpstr>1_デザインの設定</vt:lpstr>
      <vt:lpstr>2_1 MC-NA Master</vt:lpstr>
      <vt:lpstr>2_デザインの設定</vt:lpstr>
      <vt:lpstr>think-cell Slide</vt:lpstr>
      <vt:lpstr>DC EVSE Charge/Discharge Elements </vt:lpstr>
      <vt:lpstr>PowerPoint Presentation</vt:lpstr>
      <vt:lpstr>Vehicle-to-Home Energy Shift Use Case (utility V1G – home V2G)</vt:lpstr>
    </vt:vector>
  </TitlesOfParts>
  <Company>ALLIANCE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ISHIKAWA, KEIKO</dc:creator>
  <cp:keywords>NML;N-C;Nissan Confidential C</cp:keywords>
  <cp:lastModifiedBy>Atkins, Lance</cp:lastModifiedBy>
  <cp:revision>717</cp:revision>
  <cp:lastPrinted>2016-09-08T14:40:51Z</cp:lastPrinted>
  <dcterms:created xsi:type="dcterms:W3CDTF">2013-04-25T10:30:18Z</dcterms:created>
  <dcterms:modified xsi:type="dcterms:W3CDTF">2017-06-15T15:38:26Z</dcterms:modified>
  <cp:category>N-C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0x01010066E3D1BD537B466A9FB4715B858074E90086CBB1B2C534404481B05826C05EBC4F004C5D807340F4DB40B6CD7B6255A607D7</vt:lpwstr>
  </property>
  <property fmtid="{D5CDD505-2E9C-101B-9397-08002B2CF9AE}" pid="4" name="_dlc_policyId">
    <vt:lpwstr>0x01010066E3D1BD537B466A9FB4715B858074E90086CBB1B2C534404481B05826C05EBC4F|402385620</vt:lpwstr>
  </property>
  <property fmtid="{D5CDD505-2E9C-101B-9397-08002B2CF9AE}" pid="5" name="ItemRetentionFormula">
    <vt:lpwstr>&lt;formula id="Microsoft.Office.RecordsManagement.PolicyFeatures.Expiration.Formula.BuiltIn"&gt;&lt;number&gt;1&lt;/number&gt;&lt;property&gt;ACP_Nissan_ExpirationDate&lt;/property&gt;&lt;propertyId&gt;4bc406d5-1b22-49b1-80b3-cf050a9f5d8d&lt;/propertyId&gt;&lt;period&gt;days&lt;/period&gt;&lt;/formula&gt;</vt:lpwstr>
  </property>
  <property fmtid="{D5CDD505-2E9C-101B-9397-08002B2CF9AE}" pid="6" name="ACP_Nissan_SecurityClassification">
    <vt:lpwstr>1;#CU/NC|e41da57d-3dff-4267-98d4-5ef0a8afe73e</vt:lpwstr>
  </property>
  <property fmtid="{D5CDD505-2E9C-101B-9397-08002B2CF9AE}" pid="7" name="ACP_OwnerOrganization">
    <vt:lpwstr/>
  </property>
  <property fmtid="{D5CDD505-2E9C-101B-9397-08002B2CF9AE}" pid="8" name="ACP_Nissan_RelevantRegion">
    <vt:lpwstr/>
  </property>
  <property fmtid="{D5CDD505-2E9C-101B-9397-08002B2CF9AE}" pid="9" name="ACP_Nissan_DocumentType">
    <vt:lpwstr/>
  </property>
  <property fmtid="{D5CDD505-2E9C-101B-9397-08002B2CF9AE}" pid="10" name="_AdHocReviewCycleID">
    <vt:i4>930443954</vt:i4>
  </property>
  <property fmtid="{D5CDD505-2E9C-101B-9397-08002B2CF9AE}" pid="11" name="_EmailSubject">
    <vt:lpwstr>March 2017 IWC Meeting</vt:lpwstr>
  </property>
  <property fmtid="{D5CDD505-2E9C-101B-9397-08002B2CF9AE}" pid="12" name="_AuthorEmail">
    <vt:lpwstr>Scott.Brierley@nissan-usa.com</vt:lpwstr>
  </property>
  <property fmtid="{D5CDD505-2E9C-101B-9397-08002B2CF9AE}" pid="13" name="_AuthorEmailDisplayName">
    <vt:lpwstr>Brierley, Scott</vt:lpwstr>
  </property>
  <property fmtid="{D5CDD505-2E9C-101B-9397-08002B2CF9AE}" pid="14" name="_PreviousAdHocReviewCycleID">
    <vt:i4>1387399116</vt:i4>
  </property>
</Properties>
</file>