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64" r:id="rId2"/>
    <p:sldId id="267" r:id="rId3"/>
    <p:sldId id="265" r:id="rId4"/>
    <p:sldId id="257" r:id="rId5"/>
    <p:sldId id="260" r:id="rId6"/>
    <p:sldId id="268" r:id="rId7"/>
    <p:sldId id="269" r:id="rId8"/>
    <p:sldId id="270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7" d="100"/>
          <a:sy n="107" d="100"/>
        </p:scale>
        <p:origin x="-102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D0E5E49-6F3C-4FA0-A20B-7F8830DE260B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1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5E49-6F3C-4FA0-A20B-7F8830DE260B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47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5E49-6F3C-4FA0-A20B-7F8830DE260B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0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DRAFT </a:t>
            </a:r>
            <a:fld id="{7D0E5E49-6F3C-4FA0-A20B-7F8830DE260B}" type="datetimeFigureOut">
              <a:rPr lang="en-US" smtClean="0"/>
              <a:pPr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CPUC VGI Communications Protocol Work Group:  Use-case Requirements sub-team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3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5E49-6F3C-4FA0-A20B-7F8830DE260B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5E49-6F3C-4FA0-A20B-7F8830DE260B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1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5E49-6F3C-4FA0-A20B-7F8830DE260B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5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DRAFT </a:t>
            </a:r>
            <a:fld id="{7D0E5E49-6F3C-4FA0-A20B-7F8830DE260B}" type="datetimeFigureOut">
              <a:rPr lang="en-US" smtClean="0"/>
              <a:pPr/>
              <a:t>7/25/2017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CPUC VGI Communications Protocol Work Group:  Use-case Requirements sub-team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6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DRAFT </a:t>
            </a:r>
            <a:fld id="{7D0E5E49-6F3C-4FA0-A20B-7F8830DE260B}" type="datetimeFigureOut">
              <a:rPr lang="en-US" smtClean="0"/>
              <a:pPr/>
              <a:t>7/25/2017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CPUC VGI Communications Protocol Work Group:  Use-case Requirements sub-team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5E49-6F3C-4FA0-A20B-7F8830DE260B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9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D0E5E49-6F3C-4FA0-A20B-7F8830DE260B}" type="datetimeFigureOut">
              <a:rPr lang="en-US" smtClean="0"/>
              <a:t>7/25/2017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84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 smtClean="0"/>
              <a:t>DRAFT </a:t>
            </a:r>
            <a:fld id="{7D0E5E49-6F3C-4FA0-A20B-7F8830DE260B}" type="datetimeFigureOut">
              <a:rPr lang="en-US" smtClean="0"/>
              <a:pPr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 smtClean="0"/>
              <a:t>CPUC VGI Communications Protocol Work Group:  Use-case Requirements sub-team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CF4C591-882A-4F03-8086-780DD54B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5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VGI Requirements Group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2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638" y="20715"/>
            <a:ext cx="11575468" cy="1037500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Protocol Mapping </a:t>
            </a:r>
            <a:r>
              <a:rPr lang="en-US" b="1" u="sng" dirty="0" smtClean="0">
                <a:solidFill>
                  <a:srgbClr val="00B0F0"/>
                </a:solidFill>
              </a:rPr>
              <a:t>Concept</a:t>
            </a:r>
            <a:endParaRPr lang="en-US" b="1" u="sng" dirty="0">
              <a:solidFill>
                <a:srgbClr val="00B0F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880" y="3283902"/>
            <a:ext cx="3064772" cy="300636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882740" y="2637571"/>
            <a:ext cx="660731" cy="139141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83224" y="2637571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726802" y="3283902"/>
            <a:ext cx="2351314" cy="136848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093226" y="3283902"/>
            <a:ext cx="95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DC EVSE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792304" y="5638892"/>
            <a:ext cx="3088802" cy="78007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655207" y="6049273"/>
            <a:ext cx="122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Site Host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07460" y="4915526"/>
            <a:ext cx="5519191" cy="622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07461" y="5042359"/>
            <a:ext cx="245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Charge Station Operator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250073" y="4043662"/>
            <a:ext cx="2761986" cy="622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250072" y="417049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Driver Phone App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397" y="3253758"/>
            <a:ext cx="3064772" cy="300636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914389" y="3062469"/>
            <a:ext cx="2316062" cy="163824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7397" y="3069092"/>
            <a:ext cx="122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30451" y="3999242"/>
            <a:ext cx="1683181" cy="622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45177" y="4107480"/>
            <a:ext cx="122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EVSE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818741" y="4750580"/>
            <a:ext cx="2451822" cy="163824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90724" y="6019129"/>
            <a:ext cx="122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55806" y="4885382"/>
            <a:ext cx="1683181" cy="622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72046" y="5012215"/>
            <a:ext cx="825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Utility</a:t>
            </a:r>
            <a:endParaRPr lang="en-US" dirty="0"/>
          </a:p>
        </p:txBody>
      </p:sp>
      <p:sp>
        <p:nvSpPr>
          <p:cNvPr id="24" name="Isosceles Triangle 23"/>
          <p:cNvSpPr/>
          <p:nvPr/>
        </p:nvSpPr>
        <p:spPr>
          <a:xfrm rot="2690194">
            <a:off x="3164848" y="3407127"/>
            <a:ext cx="1138988" cy="291316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 rot="13701537">
            <a:off x="803187" y="5873471"/>
            <a:ext cx="1138988" cy="291316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 rot="19045737">
            <a:off x="9246980" y="4612227"/>
            <a:ext cx="1138988" cy="291316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 rot="7388212">
            <a:off x="4056454" y="4950668"/>
            <a:ext cx="1138988" cy="291316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 rot="2693083">
            <a:off x="3541041" y="2895083"/>
            <a:ext cx="10493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accent6">
                    <a:lumMod val="75000"/>
                  </a:schemeClr>
                </a:solidFill>
              </a:rPr>
              <a:t>ISO 15118</a:t>
            </a:r>
          </a:p>
          <a:p>
            <a:pPr algn="ctr"/>
            <a:r>
              <a:rPr lang="en-US" sz="1400" i="1" dirty="0" smtClean="0">
                <a:solidFill>
                  <a:schemeClr val="accent6">
                    <a:lumMod val="75000"/>
                  </a:schemeClr>
                </a:solidFill>
              </a:rPr>
              <a:t>or</a:t>
            </a:r>
          </a:p>
          <a:p>
            <a:pPr algn="ctr"/>
            <a:r>
              <a:rPr lang="en-US" sz="1400" i="1" dirty="0" smtClean="0">
                <a:solidFill>
                  <a:schemeClr val="accent6">
                    <a:lumMod val="75000"/>
                  </a:schemeClr>
                </a:solidFill>
              </a:rPr>
              <a:t>SAE J2847</a:t>
            </a:r>
            <a:endParaRPr 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8312336">
            <a:off x="4294868" y="5149598"/>
            <a:ext cx="1049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accent6">
                    <a:lumMod val="75000"/>
                  </a:schemeClr>
                </a:solidFill>
              </a:rPr>
              <a:t>IEEE 2030.5</a:t>
            </a:r>
            <a:endParaRPr 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2616992">
            <a:off x="655958" y="6100660"/>
            <a:ext cx="1049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 smtClean="0">
                <a:solidFill>
                  <a:schemeClr val="accent6">
                    <a:lumMod val="75000"/>
                  </a:schemeClr>
                </a:solidFill>
              </a:rPr>
              <a:t>OpenADR</a:t>
            </a:r>
            <a:endParaRPr 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18903810">
            <a:off x="9131985" y="4390157"/>
            <a:ext cx="1049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accent6">
                    <a:lumMod val="75000"/>
                  </a:schemeClr>
                </a:solidFill>
              </a:rPr>
              <a:t>OCPP</a:t>
            </a:r>
            <a:endParaRPr 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Isosceles Triangle 31"/>
          <p:cNvSpPr/>
          <p:nvPr/>
        </p:nvSpPr>
        <p:spPr>
          <a:xfrm rot="2690194">
            <a:off x="9362736" y="2793089"/>
            <a:ext cx="1138988" cy="291316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2552797">
            <a:off x="9671609" y="2607371"/>
            <a:ext cx="1049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 smtClean="0">
                <a:solidFill>
                  <a:schemeClr val="accent6">
                    <a:lumMod val="75000"/>
                  </a:schemeClr>
                </a:solidFill>
              </a:rPr>
              <a:t>CHAdeMO</a:t>
            </a:r>
            <a:endParaRPr 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Content Placeholder 20"/>
          <p:cNvSpPr txBox="1">
            <a:spLocks/>
          </p:cNvSpPr>
          <p:nvPr/>
        </p:nvSpPr>
        <p:spPr>
          <a:xfrm>
            <a:off x="305638" y="937983"/>
            <a:ext cx="11545322" cy="15506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</a:t>
            </a:r>
            <a:r>
              <a:rPr lang="en-US" dirty="0" smtClean="0"/>
              <a:t>ommunication standards and approaches can then be mapped between the products and business entities.  Those standards can then be evaluated on their ability to carry-out the functional requirements listed for that interface in the functional requirements skeleton.</a:t>
            </a:r>
          </a:p>
        </p:txBody>
      </p:sp>
      <p:sp>
        <p:nvSpPr>
          <p:cNvPr id="35" name="Isosceles Triangle 34"/>
          <p:cNvSpPr/>
          <p:nvPr/>
        </p:nvSpPr>
        <p:spPr>
          <a:xfrm rot="16200000">
            <a:off x="5550140" y="4459766"/>
            <a:ext cx="1138988" cy="291316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5227683" y="4191389"/>
            <a:ext cx="1267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chemeClr val="accent6">
                    <a:lumMod val="75000"/>
                  </a:schemeClr>
                </a:solidFill>
              </a:rPr>
              <a:t>Vendor specific</a:t>
            </a:r>
            <a:endParaRPr lang="en-US" sz="1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37023" y="6457524"/>
            <a:ext cx="3547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Requirements Sub-group 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7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Meetings Tuesday and Thursday </a:t>
            </a:r>
          </a:p>
          <a:p>
            <a:r>
              <a:rPr lang="en-US" dirty="0" smtClean="0"/>
              <a:t>730am – 900am</a:t>
            </a:r>
          </a:p>
          <a:p>
            <a:r>
              <a:rPr lang="en-US" dirty="0" smtClean="0"/>
              <a:t>Webinar</a:t>
            </a:r>
          </a:p>
          <a:p>
            <a:r>
              <a:rPr lang="en-US" dirty="0" smtClean="0"/>
              <a:t>Current Members: Vincent Chen (</a:t>
            </a:r>
            <a:r>
              <a:rPr lang="en-US" dirty="0" err="1" smtClean="0"/>
              <a:t>Luccid</a:t>
            </a:r>
            <a:r>
              <a:rPr lang="en-US" dirty="0" smtClean="0"/>
              <a:t>), Jeremy Whaling (Honda), Jordan Smith (SCE), George Bellino (EPRI), Mike Bourton (</a:t>
            </a:r>
            <a:r>
              <a:rPr lang="en-US" dirty="0" err="1" smtClean="0"/>
              <a:t>Kitu</a:t>
            </a:r>
            <a:r>
              <a:rPr lang="en-US" dirty="0" smtClean="0"/>
              <a:t>), Lance Atkins (Nissan), </a:t>
            </a:r>
            <a:r>
              <a:rPr lang="en-US" dirty="0" err="1" smtClean="0"/>
              <a:t>Craige</a:t>
            </a:r>
            <a:r>
              <a:rPr lang="en-US" dirty="0" smtClean="0"/>
              <a:t> Rodine (Charge Point)</a:t>
            </a:r>
          </a:p>
          <a:p>
            <a:r>
              <a:rPr lang="en-US" dirty="0" smtClean="0"/>
              <a:t>Agency Staff: Elise Keddie (ARB), Stephanie Palmer (ARB), Justin </a:t>
            </a:r>
            <a:r>
              <a:rPr lang="en-US" dirty="0" err="1" smtClean="0"/>
              <a:t>Regnier</a:t>
            </a:r>
            <a:r>
              <a:rPr lang="en-US" dirty="0" smtClean="0"/>
              <a:t> (CEC)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50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 and Normalizing Terms for Actors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002496"/>
              </p:ext>
            </p:extLst>
          </p:nvPr>
        </p:nvGraphicFramePr>
        <p:xfrm>
          <a:off x="676275" y="2011363"/>
          <a:ext cx="10752938" cy="3868473"/>
        </p:xfrm>
        <a:graphic>
          <a:graphicData uri="http://schemas.openxmlformats.org/drawingml/2006/table">
            <a:tbl>
              <a:tblPr/>
              <a:tblGrid>
                <a:gridCol w="2074882">
                  <a:extLst>
                    <a:ext uri="{9D8B030D-6E8A-4147-A177-3AD203B41FA5}">
                      <a16:colId xmlns:a16="http://schemas.microsoft.com/office/drawing/2014/main" xmlns="" val="307535321"/>
                    </a:ext>
                  </a:extLst>
                </a:gridCol>
                <a:gridCol w="1703366">
                  <a:extLst>
                    <a:ext uri="{9D8B030D-6E8A-4147-A177-3AD203B41FA5}">
                      <a16:colId xmlns:a16="http://schemas.microsoft.com/office/drawing/2014/main" xmlns="" val="1526650623"/>
                    </a:ext>
                  </a:extLst>
                </a:gridCol>
                <a:gridCol w="1521113">
                  <a:extLst>
                    <a:ext uri="{9D8B030D-6E8A-4147-A177-3AD203B41FA5}">
                      <a16:colId xmlns:a16="http://schemas.microsoft.com/office/drawing/2014/main" xmlns="" val="3889176650"/>
                    </a:ext>
                  </a:extLst>
                </a:gridCol>
                <a:gridCol w="1521113">
                  <a:extLst>
                    <a:ext uri="{9D8B030D-6E8A-4147-A177-3AD203B41FA5}">
                      <a16:colId xmlns:a16="http://schemas.microsoft.com/office/drawing/2014/main" xmlns="" val="113247427"/>
                    </a:ext>
                  </a:extLst>
                </a:gridCol>
                <a:gridCol w="1002393">
                  <a:extLst>
                    <a:ext uri="{9D8B030D-6E8A-4147-A177-3AD203B41FA5}">
                      <a16:colId xmlns:a16="http://schemas.microsoft.com/office/drawing/2014/main" xmlns="" val="2130400506"/>
                    </a:ext>
                  </a:extLst>
                </a:gridCol>
                <a:gridCol w="714993">
                  <a:extLst>
                    <a:ext uri="{9D8B030D-6E8A-4147-A177-3AD203B41FA5}">
                      <a16:colId xmlns:a16="http://schemas.microsoft.com/office/drawing/2014/main" xmlns="" val="2865226461"/>
                    </a:ext>
                  </a:extLst>
                </a:gridCol>
                <a:gridCol w="855188">
                  <a:extLst>
                    <a:ext uri="{9D8B030D-6E8A-4147-A177-3AD203B41FA5}">
                      <a16:colId xmlns:a16="http://schemas.microsoft.com/office/drawing/2014/main" xmlns="" val="4228056550"/>
                    </a:ext>
                  </a:extLst>
                </a:gridCol>
                <a:gridCol w="1359890">
                  <a:extLst>
                    <a:ext uri="{9D8B030D-6E8A-4147-A177-3AD203B41FA5}">
                      <a16:colId xmlns:a16="http://schemas.microsoft.com/office/drawing/2014/main" xmlns="" val="3764455066"/>
                    </a:ext>
                  </a:extLst>
                </a:gridCol>
              </a:tblGrid>
              <a:tr h="4677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Flow Entity (PFE)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BMS (Building Management System)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 Battery System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Connection System (ECS)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 Power Converter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 Driver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Meter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46434632"/>
                  </a:ext>
                </a:extLst>
              </a:tr>
              <a:tr h="3355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Formerly known as Network Service Provider (NSP)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 Vehicle (EV) 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formerly known as EVSE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Plug in location, utility customer, bill payer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35605924"/>
                  </a:ext>
                </a:extLst>
              </a:tr>
              <a:tr h="1738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Clearing House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Management System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PHEV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 Vehicle Supply Equipment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Inverter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Driver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Site Host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User Meter Device (EUMD)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9220461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Aggregator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Building Site Controlller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PEV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Factor Correction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User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Ratepayer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Battery Energy Storage System (BESS)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9801150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Controlling Entity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Fleet Management Controller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 Vehicle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 EVSE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Rectifier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Owner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 Payer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Site meter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8800189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Alternative Energy Supplier (AES)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Customer Energy Management System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Charger (DC) 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Bi-driectional inverter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 Owner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 Meter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6080813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 Clearing House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Fleet Management System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1 EVSE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Charger (AC)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5235395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 Vehicle Electric Vehicle Service Provider (EVSESP)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 Energy Management System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0448516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 Vehicle Service Provider (EVSP)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Site Controller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1179943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Portal (EP)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38705042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Services Communication Interface (ESCI)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3613574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Services Company (ESCO)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1178228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Services Interface (ESI)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77201278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ISO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13036283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 Owned Utilities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94520226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OVGIP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1704157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Publicly Owened Utilities (POU)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5737244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Smart Energy Portal (SEP)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9319166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Utility</a:t>
                      </a: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9" marR="4829" marT="5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3008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70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39" y="14149"/>
            <a:ext cx="11651757" cy="960032"/>
          </a:xfrm>
        </p:spPr>
        <p:txBody>
          <a:bodyPr/>
          <a:lstStyle/>
          <a:p>
            <a:r>
              <a:rPr lang="en-US" dirty="0" smtClean="0"/>
              <a:t>Functional Requirements Skeleton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335784" y="1319527"/>
            <a:ext cx="6121786" cy="5327217"/>
          </a:xfrm>
        </p:spPr>
        <p:txBody>
          <a:bodyPr/>
          <a:lstStyle/>
          <a:p>
            <a:r>
              <a:rPr lang="en-US" dirty="0" smtClean="0"/>
              <a:t>Intent:</a:t>
            </a:r>
          </a:p>
          <a:p>
            <a:pPr lvl="1"/>
            <a:r>
              <a:rPr lang="en-US" dirty="0" smtClean="0"/>
              <a:t>Harmonize functional elements common to all use-cases</a:t>
            </a:r>
          </a:p>
          <a:p>
            <a:pPr lvl="1"/>
            <a:r>
              <a:rPr lang="en-US" dirty="0" smtClean="0"/>
              <a:t>Provide a consistent set of general terms to use during discussion</a:t>
            </a:r>
          </a:p>
          <a:p>
            <a:pPr lvl="1"/>
            <a:r>
              <a:rPr lang="en-US" dirty="0" smtClean="0"/>
              <a:t>Allow for all implementation approaches to be overlaid on the functional requirements</a:t>
            </a:r>
          </a:p>
          <a:p>
            <a:pPr lvl="1"/>
            <a:r>
              <a:rPr lang="en-US" dirty="0" smtClean="0"/>
              <a:t>Provide a structure for the future communications standards protocol mapping sub-group to use</a:t>
            </a:r>
          </a:p>
          <a:p>
            <a:endParaRPr lang="en-US" dirty="0"/>
          </a:p>
        </p:txBody>
      </p:sp>
      <p:sp>
        <p:nvSpPr>
          <p:cNvPr id="3" name="Octagon 2"/>
          <p:cNvSpPr/>
          <p:nvPr/>
        </p:nvSpPr>
        <p:spPr>
          <a:xfrm>
            <a:off x="7596545" y="2783396"/>
            <a:ext cx="2431701" cy="2431701"/>
          </a:xfrm>
          <a:prstGeom prst="octagon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57773" y="3026966"/>
            <a:ext cx="1480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EV Driver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90390" y="1617814"/>
            <a:ext cx="1487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EV Battery System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02285" y="2765838"/>
            <a:ext cx="1487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Energy Connection System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07341" y="1622909"/>
            <a:ext cx="1487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EV Power Converter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50867" y="5595525"/>
            <a:ext cx="1487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Utility Customer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10074" y="4457256"/>
            <a:ext cx="1492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Power Flow Entity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151415" y="2464757"/>
            <a:ext cx="1487156" cy="1487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90391" y="1339198"/>
            <a:ext cx="1487156" cy="1487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907342" y="1339198"/>
            <a:ext cx="1487156" cy="1487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002284" y="2483925"/>
            <a:ext cx="1487156" cy="1487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250868" y="5178011"/>
            <a:ext cx="1487156" cy="1487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15747" y="4033284"/>
            <a:ext cx="1487156" cy="1487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950715" y="5463858"/>
            <a:ext cx="1487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Building Management System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950714" y="5159589"/>
            <a:ext cx="1487156" cy="1487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024054" y="4592196"/>
            <a:ext cx="1480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Energy Meter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0027562" y="4025800"/>
            <a:ext cx="1487156" cy="1487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204792" y="3495197"/>
            <a:ext cx="1225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rgbClr val="FF0000"/>
                </a:solidFill>
              </a:rPr>
              <a:t>Functional Communication links &amp; requirements shown here</a:t>
            </a:r>
            <a:endParaRPr 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8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638" y="20715"/>
            <a:ext cx="11575468" cy="1037500"/>
          </a:xfrm>
        </p:spPr>
        <p:txBody>
          <a:bodyPr>
            <a:normAutofit/>
          </a:bodyPr>
          <a:lstStyle/>
          <a:p>
            <a:r>
              <a:rPr lang="en-US" dirty="0" smtClean="0"/>
              <a:t>Specific Implementation Overlay Examples</a:t>
            </a:r>
            <a:endParaRPr lang="en-US" dirty="0"/>
          </a:p>
        </p:txBody>
      </p:sp>
      <p:sp>
        <p:nvSpPr>
          <p:cNvPr id="23" name="Content Placeholder 20"/>
          <p:cNvSpPr txBox="1">
            <a:spLocks/>
          </p:cNvSpPr>
          <p:nvPr/>
        </p:nvSpPr>
        <p:spPr>
          <a:xfrm>
            <a:off x="305638" y="937983"/>
            <a:ext cx="11545322" cy="14507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implementation specific products or business entity approaches can be identified by combining elements from the functional requirements skeleton.</a:t>
            </a:r>
          </a:p>
          <a:p>
            <a:r>
              <a:rPr lang="en-US" dirty="0" smtClean="0"/>
              <a:t>Your individual implementations of interest should be able to be overlaid</a:t>
            </a:r>
          </a:p>
          <a:p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854" y="3283546"/>
            <a:ext cx="3066824" cy="300837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978" y="3252761"/>
            <a:ext cx="3066824" cy="300837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8882740" y="2637581"/>
            <a:ext cx="660731" cy="139141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983224" y="2637581"/>
            <a:ext cx="51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9726802" y="3283912"/>
            <a:ext cx="2351314" cy="136848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1093226" y="3283912"/>
            <a:ext cx="95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DC EVSE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792304" y="5638902"/>
            <a:ext cx="3088802" cy="78007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0655207" y="6049283"/>
            <a:ext cx="122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Site Host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707460" y="4915536"/>
            <a:ext cx="5519191" cy="622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707461" y="5042369"/>
            <a:ext cx="245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Charge Station Operator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250073" y="4043672"/>
            <a:ext cx="2761986" cy="622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250072" y="417050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Driver Phone App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914389" y="3062479"/>
            <a:ext cx="2316062" cy="163824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997397" y="3069102"/>
            <a:ext cx="122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230451" y="3999252"/>
            <a:ext cx="1683181" cy="622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145177" y="4107490"/>
            <a:ext cx="122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EVSE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818741" y="4750590"/>
            <a:ext cx="2451822" cy="163824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3490724" y="6019139"/>
            <a:ext cx="1225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55806" y="4885392"/>
            <a:ext cx="1683181" cy="6229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72046" y="5012225"/>
            <a:ext cx="825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Utility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72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Outline for Deliverable 1	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1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6656" y="349136"/>
            <a:ext cx="10753725" cy="5428730"/>
          </a:xfrm>
        </p:spPr>
        <p:txBody>
          <a:bodyPr>
            <a:normAutofit fontScale="70000" lnSpcReduction="2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Overview of the need for the working group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 efforts (VGI Roadmap, Ruling, CPUC report)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Proceedings/Dockets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CPUC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CEC (IEPR)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 - SB 454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of separation of technology from value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was the agencies goal in doing this?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Allowing for a focused conversation on each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Recognizing the difficulty in predictions on future value and market structure</a:t>
            </a:r>
          </a:p>
          <a:p>
            <a:pPr marL="1600200" marR="0" lvl="3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Yogi Berra - “It's tough to make predictions, especially about the future.”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of definition sub group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are definitions needed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Standard Setting groups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nomenclature for ISO/Wholesale market, Utilities, Automakers, Policy Makers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over each section of definitions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of use cases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tags  - V1G, V2G, aggregated, non –aggregated, fragmented, non -fragmented, other, unified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paragraph summary of each use-case (72)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it works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roman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tags assigned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994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423950"/>
            <a:ext cx="10753725" cy="5353916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of requirements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communication path ways, why are each important and what they can accomplish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customer requirements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 functional requirements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non-functional requirements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alternative ways to execute without the use of a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protocol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grouping and normalizing terms </a:t>
            </a:r>
            <a:r>
              <a:rPr lang="en-US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actors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whether the EVSE or PEV controls the power flow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of mapping requirements to network architecture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current standards that are available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of key points from each section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02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82023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462</TotalTime>
  <Words>716</Words>
  <Application>Microsoft Office PowerPoint</Application>
  <PresentationFormat>Custom</PresentationFormat>
  <Paragraphs>155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Metropolitan</vt:lpstr>
      <vt:lpstr>VGI Requirements Group Update</vt:lpstr>
      <vt:lpstr>Group info</vt:lpstr>
      <vt:lpstr>Grouping and Normalizing Terms for Actors</vt:lpstr>
      <vt:lpstr>Functional Requirements Skeleton</vt:lpstr>
      <vt:lpstr>Specific Implementation Overlay Examples</vt:lpstr>
      <vt:lpstr>Outline for Deliverable 1 </vt:lpstr>
      <vt:lpstr>PowerPoint Presentation</vt:lpstr>
      <vt:lpstr>PowerPoint Presentation</vt:lpstr>
      <vt:lpstr>Backup</vt:lpstr>
      <vt:lpstr>Communication Protocol Mapping Concept</vt:lpstr>
    </vt:vector>
  </TitlesOfParts>
  <Company>Nissan North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Components Structure</dc:title>
  <dc:creator>Atkins, Lance</dc:creator>
  <cp:lastModifiedBy>Sisto, Carolyn</cp:lastModifiedBy>
  <cp:revision>27</cp:revision>
  <dcterms:created xsi:type="dcterms:W3CDTF">2017-07-20T14:10:57Z</dcterms:created>
  <dcterms:modified xsi:type="dcterms:W3CDTF">2017-07-25T19:04:54Z</dcterms:modified>
</cp:coreProperties>
</file>