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66" r:id="rId2"/>
    <p:sldId id="265" r:id="rId3"/>
    <p:sldId id="260" r:id="rId4"/>
    <p:sldId id="263" r:id="rId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928B09C-96EA-4118-88A6-69ADB994F4B4}">
          <p14:sldIdLst>
            <p14:sldId id="266"/>
            <p14:sldId id="265"/>
            <p14:sldId id="260"/>
            <p14:sldId id="26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0000"/>
    <a:srgbClr val="558170"/>
    <a:srgbClr val="444444"/>
    <a:srgbClr val="4A626A"/>
    <a:srgbClr val="FFFF99"/>
    <a:srgbClr val="CED0D4"/>
    <a:srgbClr val="4B4B4B"/>
    <a:srgbClr val="FFD151"/>
    <a:srgbClr val="605240"/>
    <a:srgbClr val="3232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9862" autoAdjust="0"/>
  </p:normalViewPr>
  <p:slideViewPr>
    <p:cSldViewPr snapToGrid="0">
      <p:cViewPr varScale="1">
        <p:scale>
          <a:sx n="106" d="100"/>
          <a:sy n="106" d="100"/>
        </p:scale>
        <p:origin x="98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C4A1AAA-B86B-44AC-BE12-C8C78911D48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47BECF5-D645-40D3-AA61-D422CE98DD6C}">
      <dgm:prSet phldrT="[Text]"/>
      <dgm:spPr>
        <a:solidFill>
          <a:srgbClr val="950B22"/>
        </a:solidFill>
      </dgm:spPr>
      <dgm:t>
        <a:bodyPr/>
        <a:lstStyle/>
        <a:p>
          <a:r>
            <a:rPr lang="en-US" dirty="0" smtClean="0"/>
            <a:t>City of Downey</a:t>
          </a:r>
          <a:endParaRPr lang="en-US" dirty="0"/>
        </a:p>
      </dgm:t>
    </dgm:pt>
    <dgm:pt modelId="{8A318F57-5AF2-4A57-A7B1-E0D8F4894D8E}" type="parTrans" cxnId="{C2FCF926-5425-478B-BBFF-75073F9E7379}">
      <dgm:prSet/>
      <dgm:spPr/>
      <dgm:t>
        <a:bodyPr/>
        <a:lstStyle/>
        <a:p>
          <a:endParaRPr lang="en-US"/>
        </a:p>
      </dgm:t>
    </dgm:pt>
    <dgm:pt modelId="{4A3120E6-F7C9-4601-8686-51D0BB0BE26E}" type="sibTrans" cxnId="{C2FCF926-5425-478B-BBFF-75073F9E7379}">
      <dgm:prSet/>
      <dgm:spPr/>
      <dgm:t>
        <a:bodyPr/>
        <a:lstStyle/>
        <a:p>
          <a:endParaRPr lang="en-US"/>
        </a:p>
      </dgm:t>
    </dgm:pt>
    <dgm:pt modelId="{6E905C43-2A15-4DE5-86D8-FD63B820F398}">
      <dgm:prSet phldrT="[Text]"/>
      <dgm:spPr/>
      <dgm:t>
        <a:bodyPr/>
        <a:lstStyle/>
        <a:p>
          <a:r>
            <a:rPr lang="en-US" dirty="0" smtClean="0"/>
            <a:t>System has approximately 22,500 water meters</a:t>
          </a:r>
          <a:endParaRPr lang="en-US" dirty="0"/>
        </a:p>
      </dgm:t>
    </dgm:pt>
    <dgm:pt modelId="{91236A77-023E-464D-8B07-B565454262AC}" type="parTrans" cxnId="{841CCA7F-DA01-4640-AA1E-4EE2568D3155}">
      <dgm:prSet/>
      <dgm:spPr/>
      <dgm:t>
        <a:bodyPr/>
        <a:lstStyle/>
        <a:p>
          <a:endParaRPr lang="en-US"/>
        </a:p>
      </dgm:t>
    </dgm:pt>
    <dgm:pt modelId="{144169A6-00A9-4BB6-8FC2-89F1997ECB78}" type="sibTrans" cxnId="{841CCA7F-DA01-4640-AA1E-4EE2568D3155}">
      <dgm:prSet/>
      <dgm:spPr/>
      <dgm:t>
        <a:bodyPr/>
        <a:lstStyle/>
        <a:p>
          <a:endParaRPr lang="en-US"/>
        </a:p>
      </dgm:t>
    </dgm:pt>
    <dgm:pt modelId="{446F725F-D158-44C0-A9F7-E4B52DEBA53E}">
      <dgm:prSet phldrT="[Text]"/>
      <dgm:spPr/>
      <dgm:t>
        <a:bodyPr/>
        <a:lstStyle/>
        <a:p>
          <a:endParaRPr lang="en-US" dirty="0"/>
        </a:p>
      </dgm:t>
    </dgm:pt>
    <dgm:pt modelId="{FAD13EC2-DBDF-4BC1-BFB1-772E541F339C}" type="parTrans" cxnId="{FE2B3ED7-8C98-4472-BBC5-3DF358E9874B}">
      <dgm:prSet/>
      <dgm:spPr/>
      <dgm:t>
        <a:bodyPr/>
        <a:lstStyle/>
        <a:p>
          <a:endParaRPr lang="en-US"/>
        </a:p>
      </dgm:t>
    </dgm:pt>
    <dgm:pt modelId="{08CB4E99-1993-471C-93F8-4040BADB29D5}" type="sibTrans" cxnId="{FE2B3ED7-8C98-4472-BBC5-3DF358E9874B}">
      <dgm:prSet/>
      <dgm:spPr/>
      <dgm:t>
        <a:bodyPr/>
        <a:lstStyle/>
        <a:p>
          <a:endParaRPr lang="en-US"/>
        </a:p>
      </dgm:t>
    </dgm:pt>
    <dgm:pt modelId="{78D57245-B581-4F65-A285-DD23401018EE}">
      <dgm:prSet phldrT="[Text]"/>
      <dgm:spPr/>
      <dgm:t>
        <a:bodyPr/>
        <a:lstStyle/>
        <a:p>
          <a:r>
            <a:rPr lang="en-US" dirty="0" smtClean="0"/>
            <a:t>City of Newport Beach </a:t>
          </a:r>
          <a:endParaRPr lang="en-US" dirty="0"/>
        </a:p>
      </dgm:t>
    </dgm:pt>
    <dgm:pt modelId="{8C043FDA-A026-4BED-BF10-80C8A6A0B5D2}" type="parTrans" cxnId="{783B3E85-8ABC-4068-A126-C82151497AC7}">
      <dgm:prSet/>
      <dgm:spPr/>
      <dgm:t>
        <a:bodyPr/>
        <a:lstStyle/>
        <a:p>
          <a:endParaRPr lang="en-US"/>
        </a:p>
      </dgm:t>
    </dgm:pt>
    <dgm:pt modelId="{AEA86BEF-CDE9-4CFC-8E19-B8F26F0C7C94}" type="sibTrans" cxnId="{783B3E85-8ABC-4068-A126-C82151497AC7}">
      <dgm:prSet/>
      <dgm:spPr/>
      <dgm:t>
        <a:bodyPr/>
        <a:lstStyle/>
        <a:p>
          <a:endParaRPr lang="en-US"/>
        </a:p>
      </dgm:t>
    </dgm:pt>
    <dgm:pt modelId="{58F1707D-36D2-479C-B252-B7FF966B25AF}">
      <dgm:prSet phldrT="[Text]"/>
      <dgm:spPr/>
      <dgm:t>
        <a:bodyPr/>
        <a:lstStyle/>
        <a:p>
          <a:r>
            <a:rPr lang="en-US" dirty="0" smtClean="0"/>
            <a:t>System has 27,800 water meters </a:t>
          </a:r>
          <a:endParaRPr lang="en-US" dirty="0"/>
        </a:p>
      </dgm:t>
    </dgm:pt>
    <dgm:pt modelId="{6899388D-8C3C-4052-B0E7-A277E939D727}" type="parTrans" cxnId="{EB706519-302F-4A4B-9419-D5C646A9E86C}">
      <dgm:prSet/>
      <dgm:spPr/>
      <dgm:t>
        <a:bodyPr/>
        <a:lstStyle/>
        <a:p>
          <a:endParaRPr lang="en-US"/>
        </a:p>
      </dgm:t>
    </dgm:pt>
    <dgm:pt modelId="{18CB5948-C42A-41DE-A4EF-ED7BCA025355}" type="sibTrans" cxnId="{EB706519-302F-4A4B-9419-D5C646A9E86C}">
      <dgm:prSet/>
      <dgm:spPr/>
      <dgm:t>
        <a:bodyPr/>
        <a:lstStyle/>
        <a:p>
          <a:endParaRPr lang="en-US"/>
        </a:p>
      </dgm:t>
    </dgm:pt>
    <dgm:pt modelId="{C5983FC0-225A-4F74-834F-EF5C4D2767A7}">
      <dgm:prSet phldrT="[Text]"/>
      <dgm:spPr>
        <a:solidFill>
          <a:srgbClr val="00B0F0"/>
        </a:solidFill>
      </dgm:spPr>
      <dgm:t>
        <a:bodyPr/>
        <a:lstStyle/>
        <a:p>
          <a:r>
            <a:rPr lang="en-US" dirty="0" smtClean="0"/>
            <a:t>City of Santa  Monica</a:t>
          </a:r>
          <a:endParaRPr lang="en-US" dirty="0"/>
        </a:p>
      </dgm:t>
    </dgm:pt>
    <dgm:pt modelId="{CD2D3A75-3A70-4CEC-8EFD-8B9297F69E99}" type="parTrans" cxnId="{266F708B-C9A6-4ED4-97B1-CCD11228472E}">
      <dgm:prSet/>
      <dgm:spPr/>
      <dgm:t>
        <a:bodyPr/>
        <a:lstStyle/>
        <a:p>
          <a:endParaRPr lang="en-US"/>
        </a:p>
      </dgm:t>
    </dgm:pt>
    <dgm:pt modelId="{236BDA03-6129-420F-8A6E-0E00886B32E4}" type="sibTrans" cxnId="{266F708B-C9A6-4ED4-97B1-CCD11228472E}">
      <dgm:prSet/>
      <dgm:spPr/>
      <dgm:t>
        <a:bodyPr/>
        <a:lstStyle/>
        <a:p>
          <a:endParaRPr lang="en-US"/>
        </a:p>
      </dgm:t>
    </dgm:pt>
    <dgm:pt modelId="{393135A6-AC46-4D2D-B2C9-A4B93ACA5B36}">
      <dgm:prSet phldrT="[Text]"/>
      <dgm:spPr/>
      <dgm:t>
        <a:bodyPr/>
        <a:lstStyle/>
        <a:p>
          <a:r>
            <a:rPr lang="en-US" dirty="0" smtClean="0"/>
            <a:t>System has 18,500 water meters</a:t>
          </a:r>
          <a:endParaRPr lang="en-US" dirty="0"/>
        </a:p>
      </dgm:t>
    </dgm:pt>
    <dgm:pt modelId="{EEF4D7FE-23C3-4AFE-B7F8-97ED2E37C13B}" type="parTrans" cxnId="{A4388DF4-AEBA-4635-B47D-F0CB57657171}">
      <dgm:prSet/>
      <dgm:spPr/>
      <dgm:t>
        <a:bodyPr/>
        <a:lstStyle/>
        <a:p>
          <a:endParaRPr lang="en-US"/>
        </a:p>
      </dgm:t>
    </dgm:pt>
    <dgm:pt modelId="{FB5B7B7E-A669-4109-98F5-A9926AB9F6BA}" type="sibTrans" cxnId="{A4388DF4-AEBA-4635-B47D-F0CB57657171}">
      <dgm:prSet/>
      <dgm:spPr/>
      <dgm:t>
        <a:bodyPr/>
        <a:lstStyle/>
        <a:p>
          <a:endParaRPr lang="en-US"/>
        </a:p>
      </dgm:t>
    </dgm:pt>
    <dgm:pt modelId="{EC4465CC-0902-4349-8B94-AAA7DF49706E}">
      <dgm:prSet phldrT="[Text]"/>
      <dgm:spPr/>
      <dgm:t>
        <a:bodyPr/>
        <a:lstStyle/>
        <a:p>
          <a:r>
            <a:rPr lang="en-US" dirty="0" smtClean="0"/>
            <a:t>100% ground water</a:t>
          </a:r>
          <a:endParaRPr lang="en-US" dirty="0">
            <a:solidFill>
              <a:srgbClr val="DE0000"/>
            </a:solidFill>
          </a:endParaRPr>
        </a:p>
      </dgm:t>
    </dgm:pt>
    <dgm:pt modelId="{6DEE8E93-50EE-4F12-81A0-361467BD98FC}" type="parTrans" cxnId="{352C043E-DC2B-47DD-977B-8F4FA13B0642}">
      <dgm:prSet/>
      <dgm:spPr/>
      <dgm:t>
        <a:bodyPr/>
        <a:lstStyle/>
        <a:p>
          <a:endParaRPr lang="en-US"/>
        </a:p>
      </dgm:t>
    </dgm:pt>
    <dgm:pt modelId="{9B731E37-BA84-46F9-8FE4-E7573DD94716}" type="sibTrans" cxnId="{352C043E-DC2B-47DD-977B-8F4FA13B0642}">
      <dgm:prSet/>
      <dgm:spPr/>
      <dgm:t>
        <a:bodyPr/>
        <a:lstStyle/>
        <a:p>
          <a:endParaRPr lang="en-US"/>
        </a:p>
      </dgm:t>
    </dgm:pt>
    <dgm:pt modelId="{8B2F8F83-4840-449E-A1FB-3CE9B40ECA3E}">
      <dgm:prSet phldrT="[Text]"/>
      <dgm:spPr/>
      <dgm:t>
        <a:bodyPr/>
        <a:lstStyle/>
        <a:p>
          <a:r>
            <a:rPr lang="en-US" dirty="0" smtClean="0"/>
            <a:t>65% ground water</a:t>
          </a:r>
          <a:endParaRPr lang="en-US" dirty="0"/>
        </a:p>
      </dgm:t>
    </dgm:pt>
    <dgm:pt modelId="{572B0221-D5E9-429C-88BB-B0F36723EAC0}" type="parTrans" cxnId="{B92FADDA-D817-487F-8C1F-61926C473E15}">
      <dgm:prSet/>
      <dgm:spPr/>
      <dgm:t>
        <a:bodyPr/>
        <a:lstStyle/>
        <a:p>
          <a:endParaRPr lang="en-US"/>
        </a:p>
      </dgm:t>
    </dgm:pt>
    <dgm:pt modelId="{4867619B-A71A-47B4-8C0C-9B105EA33BFF}" type="sibTrans" cxnId="{B92FADDA-D817-487F-8C1F-61926C473E15}">
      <dgm:prSet/>
      <dgm:spPr/>
      <dgm:t>
        <a:bodyPr/>
        <a:lstStyle/>
        <a:p>
          <a:endParaRPr lang="en-US"/>
        </a:p>
      </dgm:t>
    </dgm:pt>
    <dgm:pt modelId="{6AE08592-1CE0-458E-8BA5-11A605177237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AMI </a:t>
          </a:r>
          <a:r>
            <a:rPr lang="en-US" dirty="0" smtClean="0"/>
            <a:t>Using Neptune Technology </a:t>
          </a:r>
          <a:endParaRPr lang="en-US" dirty="0"/>
        </a:p>
      </dgm:t>
    </dgm:pt>
    <dgm:pt modelId="{7C27F851-82F2-4301-8180-83D9672A307D}" type="parTrans" cxnId="{908BC020-3007-41D5-A564-D484696B1CBB}">
      <dgm:prSet/>
      <dgm:spPr/>
      <dgm:t>
        <a:bodyPr/>
        <a:lstStyle/>
        <a:p>
          <a:endParaRPr lang="en-US"/>
        </a:p>
      </dgm:t>
    </dgm:pt>
    <dgm:pt modelId="{AB1BBF63-D52B-4ED6-8AD4-9E791EE645AA}" type="sibTrans" cxnId="{908BC020-3007-41D5-A564-D484696B1CBB}">
      <dgm:prSet/>
      <dgm:spPr/>
      <dgm:t>
        <a:bodyPr/>
        <a:lstStyle/>
        <a:p>
          <a:endParaRPr lang="en-US"/>
        </a:p>
      </dgm:t>
    </dgm:pt>
    <dgm:pt modelId="{AF8C3CE6-9824-41D1-990B-F01F65AE96E5}">
      <dgm:prSet phldrT="[Text]"/>
      <dgm:spPr/>
      <dgm:t>
        <a:bodyPr/>
        <a:lstStyle/>
        <a:p>
          <a:r>
            <a:rPr lang="en-US" dirty="0" smtClean="0"/>
            <a:t>20% ground water</a:t>
          </a:r>
          <a:endParaRPr lang="en-US" dirty="0"/>
        </a:p>
      </dgm:t>
    </dgm:pt>
    <dgm:pt modelId="{3F0CF119-3F45-4B4B-8FEE-A21280CF4463}" type="parTrans" cxnId="{664429FC-6A12-4368-A1F9-DB633CC31B1E}">
      <dgm:prSet/>
      <dgm:spPr/>
      <dgm:t>
        <a:bodyPr/>
        <a:lstStyle/>
        <a:p>
          <a:endParaRPr lang="en-US"/>
        </a:p>
      </dgm:t>
    </dgm:pt>
    <dgm:pt modelId="{F136FEF9-8A77-470C-9A48-74D88514A724}" type="sibTrans" cxnId="{664429FC-6A12-4368-A1F9-DB633CC31B1E}">
      <dgm:prSet/>
      <dgm:spPr/>
      <dgm:t>
        <a:bodyPr/>
        <a:lstStyle/>
        <a:p>
          <a:endParaRPr lang="en-US"/>
        </a:p>
      </dgm:t>
    </dgm:pt>
    <dgm:pt modelId="{B590DAF0-6EDE-457C-828D-5DD87736B7B4}">
      <dgm:prSet phldrT="[Text]"/>
      <dgm:spPr/>
      <dgm:t>
        <a:bodyPr/>
        <a:lstStyle/>
        <a:p>
          <a:endParaRPr lang="en-US" dirty="0"/>
        </a:p>
      </dgm:t>
    </dgm:pt>
    <dgm:pt modelId="{74F4C0DB-C009-46D9-BE5F-AC2D3BF6D4AB}" type="parTrans" cxnId="{248B50C7-E7E3-4784-B592-3E02B51C682F}">
      <dgm:prSet/>
      <dgm:spPr/>
      <dgm:t>
        <a:bodyPr/>
        <a:lstStyle/>
        <a:p>
          <a:endParaRPr lang="en-US"/>
        </a:p>
      </dgm:t>
    </dgm:pt>
    <dgm:pt modelId="{1DBEF5FC-E4AE-431E-AB81-AABED10A6D31}" type="sibTrans" cxnId="{248B50C7-E7E3-4784-B592-3E02B51C682F}">
      <dgm:prSet/>
      <dgm:spPr/>
      <dgm:t>
        <a:bodyPr/>
        <a:lstStyle/>
        <a:p>
          <a:endParaRPr lang="en-US"/>
        </a:p>
      </dgm:t>
    </dgm:pt>
    <dgm:pt modelId="{F61B3EF4-A864-46C8-A215-03844E39759A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AMI </a:t>
          </a:r>
          <a:r>
            <a:rPr lang="en-US" dirty="0" smtClean="0"/>
            <a:t>Using cell phone towers</a:t>
          </a:r>
          <a:endParaRPr lang="en-US" dirty="0"/>
        </a:p>
      </dgm:t>
    </dgm:pt>
    <dgm:pt modelId="{D9AEFA50-D12C-413D-A5D0-53CCECD1DCAC}" type="parTrans" cxnId="{CCB3B5F4-805E-43E1-B7F2-E766FE84ED12}">
      <dgm:prSet/>
      <dgm:spPr/>
      <dgm:t>
        <a:bodyPr/>
        <a:lstStyle/>
        <a:p>
          <a:endParaRPr lang="en-US"/>
        </a:p>
      </dgm:t>
    </dgm:pt>
    <dgm:pt modelId="{9B7BE235-E82E-4619-B1B0-635B1051CC69}" type="sibTrans" cxnId="{CCB3B5F4-805E-43E1-B7F2-E766FE84ED12}">
      <dgm:prSet/>
      <dgm:spPr/>
      <dgm:t>
        <a:bodyPr/>
        <a:lstStyle/>
        <a:p>
          <a:endParaRPr lang="en-US"/>
        </a:p>
      </dgm:t>
    </dgm:pt>
    <dgm:pt modelId="{9F186703-D3CB-4AD7-8531-60D78B8BABB3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AMI </a:t>
          </a:r>
          <a:r>
            <a:rPr lang="en-US" dirty="0" smtClean="0"/>
            <a:t>Using </a:t>
          </a:r>
          <a:r>
            <a:rPr lang="en-US" dirty="0" err="1" smtClean="0"/>
            <a:t>Aclara</a:t>
          </a:r>
          <a:r>
            <a:rPr lang="en-US" dirty="0" smtClean="0"/>
            <a:t> Technology </a:t>
          </a:r>
          <a:endParaRPr lang="en-US" dirty="0"/>
        </a:p>
      </dgm:t>
    </dgm:pt>
    <dgm:pt modelId="{06844E38-1699-44FE-9010-13F7E675ACB7}" type="parTrans" cxnId="{1AD18A94-CA9C-4E55-9458-C6828D23D0F6}">
      <dgm:prSet/>
      <dgm:spPr/>
      <dgm:t>
        <a:bodyPr/>
        <a:lstStyle/>
        <a:p>
          <a:endParaRPr lang="en-US"/>
        </a:p>
      </dgm:t>
    </dgm:pt>
    <dgm:pt modelId="{6311C0D7-9967-49E6-851A-4E61606A788C}" type="sibTrans" cxnId="{1AD18A94-CA9C-4E55-9458-C6828D23D0F6}">
      <dgm:prSet/>
      <dgm:spPr/>
      <dgm:t>
        <a:bodyPr/>
        <a:lstStyle/>
        <a:p>
          <a:endParaRPr lang="en-US"/>
        </a:p>
      </dgm:t>
    </dgm:pt>
    <dgm:pt modelId="{AC878FEE-AE14-4DC5-806B-F0B1AB468E11}">
      <dgm:prSet phldrT="[Text]"/>
      <dgm:spPr/>
      <dgm:t>
        <a:bodyPr/>
        <a:lstStyle/>
        <a:p>
          <a:r>
            <a:rPr lang="en-US" dirty="0" smtClean="0"/>
            <a:t>Saved 166,000 gallons on first installation (510 kWh) </a:t>
          </a:r>
          <a:endParaRPr lang="en-US" dirty="0"/>
        </a:p>
      </dgm:t>
    </dgm:pt>
    <dgm:pt modelId="{4A7FFBA2-C925-4BDF-A5FA-5DB16D0CB469}" type="parTrans" cxnId="{D5AEE1C7-871D-48F2-B319-BB7C9739B117}">
      <dgm:prSet/>
      <dgm:spPr/>
      <dgm:t>
        <a:bodyPr/>
        <a:lstStyle/>
        <a:p>
          <a:endParaRPr lang="en-US"/>
        </a:p>
      </dgm:t>
    </dgm:pt>
    <dgm:pt modelId="{E10D27C9-848E-4EFE-97E9-EF8540ED6641}" type="sibTrans" cxnId="{D5AEE1C7-871D-48F2-B319-BB7C9739B117}">
      <dgm:prSet/>
      <dgm:spPr/>
      <dgm:t>
        <a:bodyPr/>
        <a:lstStyle/>
        <a:p>
          <a:endParaRPr lang="en-US"/>
        </a:p>
      </dgm:t>
    </dgm:pt>
    <dgm:pt modelId="{4AB91923-7D85-410B-9F03-FCC9659643AF}" type="pres">
      <dgm:prSet presAssocID="{DC4A1AAA-B86B-44AC-BE12-C8C78911D48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51DCBD9-FBC1-4D80-897F-FABAC95CEA7A}" type="pres">
      <dgm:prSet presAssocID="{F47BECF5-D645-40D3-AA61-D422CE98DD6C}" presName="linNode" presStyleCnt="0"/>
      <dgm:spPr/>
    </dgm:pt>
    <dgm:pt modelId="{F014A860-DC7D-4914-BE06-A685A4F60A33}" type="pres">
      <dgm:prSet presAssocID="{F47BECF5-D645-40D3-AA61-D422CE98DD6C}" presName="parentText" presStyleLbl="node1" presStyleIdx="0" presStyleCnt="3" custLinFactNeighborY="-146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402D4E-2B87-4147-A33E-97AFE18C87D2}" type="pres">
      <dgm:prSet presAssocID="{F47BECF5-D645-40D3-AA61-D422CE98DD6C}" presName="descendantText" presStyleLbl="alignAccFollowNode1" presStyleIdx="0" presStyleCnt="3" custLinFactNeighborX="271" custLinFactNeighborY="-17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0C1AF7-0913-4DDD-8ABE-4A739B1182DF}" type="pres">
      <dgm:prSet presAssocID="{4A3120E6-F7C9-4601-8686-51D0BB0BE26E}" presName="sp" presStyleCnt="0"/>
      <dgm:spPr/>
    </dgm:pt>
    <dgm:pt modelId="{C3CF535D-6B17-4CAC-A95A-53EE68E59BEC}" type="pres">
      <dgm:prSet presAssocID="{78D57245-B581-4F65-A285-DD23401018EE}" presName="linNode" presStyleCnt="0"/>
      <dgm:spPr/>
    </dgm:pt>
    <dgm:pt modelId="{47261645-6748-44B7-ABF1-B14D0EFC8756}" type="pres">
      <dgm:prSet presAssocID="{78D57245-B581-4F65-A285-DD23401018EE}" presName="parentText" presStyleLbl="node1" presStyleIdx="1" presStyleCnt="3" custLinFactNeighborX="374" custLinFactNeighborY="-277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D0AD49-8598-46A1-8B69-DB3236588908}" type="pres">
      <dgm:prSet presAssocID="{78D57245-B581-4F65-A285-DD23401018EE}" presName="descendantText" presStyleLbl="alignAccFollowNode1" presStyleIdx="1" presStyleCnt="3" custLinFactNeighborX="-614" custLinFactNeighborY="108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C91914-7524-4009-93AA-AE5AE5BEB625}" type="pres">
      <dgm:prSet presAssocID="{AEA86BEF-CDE9-4CFC-8E19-B8F26F0C7C94}" presName="sp" presStyleCnt="0"/>
      <dgm:spPr/>
    </dgm:pt>
    <dgm:pt modelId="{0923759D-FB7C-4174-BFBC-C50F04E08EA8}" type="pres">
      <dgm:prSet presAssocID="{C5983FC0-225A-4F74-834F-EF5C4D2767A7}" presName="linNode" presStyleCnt="0"/>
      <dgm:spPr/>
    </dgm:pt>
    <dgm:pt modelId="{4F18818B-FC3B-4587-A3DA-F261A43E7791}" type="pres">
      <dgm:prSet presAssocID="{C5983FC0-225A-4F74-834F-EF5C4D2767A7}" presName="parentText" presStyleLbl="node1" presStyleIdx="2" presStyleCnt="3" custLinFactNeighborX="-1284" custLinFactNeighborY="-709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19F4A3-EF1D-4078-BFBA-C5F75243127D}" type="pres">
      <dgm:prSet presAssocID="{C5983FC0-225A-4F74-834F-EF5C4D2767A7}" presName="descendantText" presStyleLbl="alignAccFollowNode1" presStyleIdx="2" presStyleCnt="3" custLinFactNeighborX="-319" custLinFactNeighborY="-43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77D66E1-0E01-4B7F-B788-57259F6FC9CC}" type="presOf" srcId="{B590DAF0-6EDE-457C-828D-5DD87736B7B4}" destId="{8619F4A3-EF1D-4078-BFBA-C5F75243127D}" srcOrd="0" destOrd="3" presId="urn:microsoft.com/office/officeart/2005/8/layout/vList5"/>
    <dgm:cxn modelId="{6929DDDA-7F77-481B-AB51-856979BE08AF}" type="presOf" srcId="{9F186703-D3CB-4AD7-8531-60D78B8BABB3}" destId="{8619F4A3-EF1D-4078-BFBA-C5F75243127D}" srcOrd="0" destOrd="2" presId="urn:microsoft.com/office/officeart/2005/8/layout/vList5"/>
    <dgm:cxn modelId="{248B50C7-E7E3-4784-B592-3E02B51C682F}" srcId="{C5983FC0-225A-4F74-834F-EF5C4D2767A7}" destId="{B590DAF0-6EDE-457C-828D-5DD87736B7B4}" srcOrd="3" destOrd="0" parTransId="{74F4C0DB-C009-46D9-BE5F-AC2D3BF6D4AB}" sibTransId="{1DBEF5FC-E4AE-431E-AB81-AABED10A6D31}"/>
    <dgm:cxn modelId="{8ED7F121-4167-42D7-8124-5156F3C06396}" type="presOf" srcId="{6AE08592-1CE0-458E-8BA5-11A605177237}" destId="{59D0AD49-8598-46A1-8B69-DB3236588908}" srcOrd="0" destOrd="2" presId="urn:microsoft.com/office/officeart/2005/8/layout/vList5"/>
    <dgm:cxn modelId="{4E03573E-6E70-4FC0-A2BD-086494AC3ED6}" type="presOf" srcId="{F47BECF5-D645-40D3-AA61-D422CE98DD6C}" destId="{F014A860-DC7D-4914-BE06-A685A4F60A33}" srcOrd="0" destOrd="0" presId="urn:microsoft.com/office/officeart/2005/8/layout/vList5"/>
    <dgm:cxn modelId="{95AE1C5B-EFA3-4270-8BB9-CBDAD81E830B}" type="presOf" srcId="{78D57245-B581-4F65-A285-DD23401018EE}" destId="{47261645-6748-44B7-ABF1-B14D0EFC8756}" srcOrd="0" destOrd="0" presId="urn:microsoft.com/office/officeart/2005/8/layout/vList5"/>
    <dgm:cxn modelId="{266F708B-C9A6-4ED4-97B1-CCD11228472E}" srcId="{DC4A1AAA-B86B-44AC-BE12-C8C78911D48D}" destId="{C5983FC0-225A-4F74-834F-EF5C4D2767A7}" srcOrd="2" destOrd="0" parTransId="{CD2D3A75-3A70-4CEC-8EFD-8B9297F69E99}" sibTransId="{236BDA03-6129-420F-8A6E-0E00886B32E4}"/>
    <dgm:cxn modelId="{664429FC-6A12-4368-A1F9-DB633CC31B1E}" srcId="{C5983FC0-225A-4F74-834F-EF5C4D2767A7}" destId="{AF8C3CE6-9824-41D1-990B-F01F65AE96E5}" srcOrd="1" destOrd="0" parTransId="{3F0CF119-3F45-4B4B-8FEE-A21280CF4463}" sibTransId="{F136FEF9-8A77-470C-9A48-74D88514A724}"/>
    <dgm:cxn modelId="{DEFDC205-09BA-43D9-B6D9-0B7917606B58}" type="presOf" srcId="{DC4A1AAA-B86B-44AC-BE12-C8C78911D48D}" destId="{4AB91923-7D85-410B-9F03-FCC9659643AF}" srcOrd="0" destOrd="0" presId="urn:microsoft.com/office/officeart/2005/8/layout/vList5"/>
    <dgm:cxn modelId="{D4B7608C-22ED-47C7-A3C0-05F359D96290}" type="presOf" srcId="{AF8C3CE6-9824-41D1-990B-F01F65AE96E5}" destId="{8619F4A3-EF1D-4078-BFBA-C5F75243127D}" srcOrd="0" destOrd="1" presId="urn:microsoft.com/office/officeart/2005/8/layout/vList5"/>
    <dgm:cxn modelId="{783B3E85-8ABC-4068-A126-C82151497AC7}" srcId="{DC4A1AAA-B86B-44AC-BE12-C8C78911D48D}" destId="{78D57245-B581-4F65-A285-DD23401018EE}" srcOrd="1" destOrd="0" parTransId="{8C043FDA-A026-4BED-BF10-80C8A6A0B5D2}" sibTransId="{AEA86BEF-CDE9-4CFC-8E19-B8F26F0C7C94}"/>
    <dgm:cxn modelId="{5A3E4C52-A59F-420D-B2F1-9C99D0DF054B}" type="presOf" srcId="{EC4465CC-0902-4349-8B94-AAA7DF49706E}" destId="{53402D4E-2B87-4147-A33E-97AFE18C87D2}" srcOrd="0" destOrd="1" presId="urn:microsoft.com/office/officeart/2005/8/layout/vList5"/>
    <dgm:cxn modelId="{3A80D1AD-820F-48D7-B39C-09AABF747557}" type="presOf" srcId="{446F725F-D158-44C0-A9F7-E4B52DEBA53E}" destId="{53402D4E-2B87-4147-A33E-97AFE18C87D2}" srcOrd="0" destOrd="3" presId="urn:microsoft.com/office/officeart/2005/8/layout/vList5"/>
    <dgm:cxn modelId="{952B3E2C-80A9-4061-9C49-34548DA6965D}" type="presOf" srcId="{C5983FC0-225A-4F74-834F-EF5C4D2767A7}" destId="{4F18818B-FC3B-4587-A3DA-F261A43E7791}" srcOrd="0" destOrd="0" presId="urn:microsoft.com/office/officeart/2005/8/layout/vList5"/>
    <dgm:cxn modelId="{77C74895-FD0F-45B3-BA5A-426DB60F5FF7}" type="presOf" srcId="{8B2F8F83-4840-449E-A1FB-3CE9B40ECA3E}" destId="{59D0AD49-8598-46A1-8B69-DB3236588908}" srcOrd="0" destOrd="1" presId="urn:microsoft.com/office/officeart/2005/8/layout/vList5"/>
    <dgm:cxn modelId="{352C043E-DC2B-47DD-977B-8F4FA13B0642}" srcId="{F47BECF5-D645-40D3-AA61-D422CE98DD6C}" destId="{EC4465CC-0902-4349-8B94-AAA7DF49706E}" srcOrd="1" destOrd="0" parTransId="{6DEE8E93-50EE-4F12-81A0-361467BD98FC}" sibTransId="{9B731E37-BA84-46F9-8FE4-E7573DD94716}"/>
    <dgm:cxn modelId="{5D87A3FD-BEED-445B-B533-E7E016CC5D9E}" type="presOf" srcId="{393135A6-AC46-4D2D-B2C9-A4B93ACA5B36}" destId="{8619F4A3-EF1D-4078-BFBA-C5F75243127D}" srcOrd="0" destOrd="0" presId="urn:microsoft.com/office/officeart/2005/8/layout/vList5"/>
    <dgm:cxn modelId="{EB706519-302F-4A4B-9419-D5C646A9E86C}" srcId="{78D57245-B581-4F65-A285-DD23401018EE}" destId="{58F1707D-36D2-479C-B252-B7FF966B25AF}" srcOrd="0" destOrd="0" parTransId="{6899388D-8C3C-4052-B0E7-A277E939D727}" sibTransId="{18CB5948-C42A-41DE-A4EF-ED7BCA025355}"/>
    <dgm:cxn modelId="{841CCA7F-DA01-4640-AA1E-4EE2568D3155}" srcId="{F47BECF5-D645-40D3-AA61-D422CE98DD6C}" destId="{6E905C43-2A15-4DE5-86D8-FD63B820F398}" srcOrd="0" destOrd="0" parTransId="{91236A77-023E-464D-8B07-B565454262AC}" sibTransId="{144169A6-00A9-4BB6-8FC2-89F1997ECB78}"/>
    <dgm:cxn modelId="{1AD18A94-CA9C-4E55-9458-C6828D23D0F6}" srcId="{C5983FC0-225A-4F74-834F-EF5C4D2767A7}" destId="{9F186703-D3CB-4AD7-8531-60D78B8BABB3}" srcOrd="2" destOrd="0" parTransId="{06844E38-1699-44FE-9010-13F7E675ACB7}" sibTransId="{6311C0D7-9967-49E6-851A-4E61606A788C}"/>
    <dgm:cxn modelId="{C2FCF926-5425-478B-BBFF-75073F9E7379}" srcId="{DC4A1AAA-B86B-44AC-BE12-C8C78911D48D}" destId="{F47BECF5-D645-40D3-AA61-D422CE98DD6C}" srcOrd="0" destOrd="0" parTransId="{8A318F57-5AF2-4A57-A7B1-E0D8F4894D8E}" sibTransId="{4A3120E6-F7C9-4601-8686-51D0BB0BE26E}"/>
    <dgm:cxn modelId="{533113BF-9BB7-4A4A-98B4-E72F51AE9464}" type="presOf" srcId="{F61B3EF4-A864-46C8-A215-03844E39759A}" destId="{53402D4E-2B87-4147-A33E-97AFE18C87D2}" srcOrd="0" destOrd="2" presId="urn:microsoft.com/office/officeart/2005/8/layout/vList5"/>
    <dgm:cxn modelId="{D5AEE1C7-871D-48F2-B319-BB7C9739B117}" srcId="{78D57245-B581-4F65-A285-DD23401018EE}" destId="{AC878FEE-AE14-4DC5-806B-F0B1AB468E11}" srcOrd="3" destOrd="0" parTransId="{4A7FFBA2-C925-4BDF-A5FA-5DB16D0CB469}" sibTransId="{E10D27C9-848E-4EFE-97E9-EF8540ED6641}"/>
    <dgm:cxn modelId="{289B42FA-85DF-41EA-A4F3-2743F2B3A3DD}" type="presOf" srcId="{6E905C43-2A15-4DE5-86D8-FD63B820F398}" destId="{53402D4E-2B87-4147-A33E-97AFE18C87D2}" srcOrd="0" destOrd="0" presId="urn:microsoft.com/office/officeart/2005/8/layout/vList5"/>
    <dgm:cxn modelId="{A4388DF4-AEBA-4635-B47D-F0CB57657171}" srcId="{C5983FC0-225A-4F74-834F-EF5C4D2767A7}" destId="{393135A6-AC46-4D2D-B2C9-A4B93ACA5B36}" srcOrd="0" destOrd="0" parTransId="{EEF4D7FE-23C3-4AFE-B7F8-97ED2E37C13B}" sibTransId="{FB5B7B7E-A669-4109-98F5-A9926AB9F6BA}"/>
    <dgm:cxn modelId="{FE2B3ED7-8C98-4472-BBC5-3DF358E9874B}" srcId="{F47BECF5-D645-40D3-AA61-D422CE98DD6C}" destId="{446F725F-D158-44C0-A9F7-E4B52DEBA53E}" srcOrd="3" destOrd="0" parTransId="{FAD13EC2-DBDF-4BC1-BFB1-772E541F339C}" sibTransId="{08CB4E99-1993-471C-93F8-4040BADB29D5}"/>
    <dgm:cxn modelId="{94A7715E-F3E0-4BCF-8988-58160094C529}" type="presOf" srcId="{58F1707D-36D2-479C-B252-B7FF966B25AF}" destId="{59D0AD49-8598-46A1-8B69-DB3236588908}" srcOrd="0" destOrd="0" presId="urn:microsoft.com/office/officeart/2005/8/layout/vList5"/>
    <dgm:cxn modelId="{908BC020-3007-41D5-A564-D484696B1CBB}" srcId="{78D57245-B581-4F65-A285-DD23401018EE}" destId="{6AE08592-1CE0-458E-8BA5-11A605177237}" srcOrd="2" destOrd="0" parTransId="{7C27F851-82F2-4301-8180-83D9672A307D}" sibTransId="{AB1BBF63-D52B-4ED6-8AD4-9E791EE645AA}"/>
    <dgm:cxn modelId="{CCB3B5F4-805E-43E1-B7F2-E766FE84ED12}" srcId="{F47BECF5-D645-40D3-AA61-D422CE98DD6C}" destId="{F61B3EF4-A864-46C8-A215-03844E39759A}" srcOrd="2" destOrd="0" parTransId="{D9AEFA50-D12C-413D-A5D0-53CCECD1DCAC}" sibTransId="{9B7BE235-E82E-4619-B1B0-635B1051CC69}"/>
    <dgm:cxn modelId="{6E5B287A-20B6-40F5-B2D4-916DC9FA4DFD}" type="presOf" srcId="{AC878FEE-AE14-4DC5-806B-F0B1AB468E11}" destId="{59D0AD49-8598-46A1-8B69-DB3236588908}" srcOrd="0" destOrd="3" presId="urn:microsoft.com/office/officeart/2005/8/layout/vList5"/>
    <dgm:cxn modelId="{B92FADDA-D817-487F-8C1F-61926C473E15}" srcId="{78D57245-B581-4F65-A285-DD23401018EE}" destId="{8B2F8F83-4840-449E-A1FB-3CE9B40ECA3E}" srcOrd="1" destOrd="0" parTransId="{572B0221-D5E9-429C-88BB-B0F36723EAC0}" sibTransId="{4867619B-A71A-47B4-8C0C-9B105EA33BFF}"/>
    <dgm:cxn modelId="{E50F86B7-2812-4B9D-9C93-3AF5CA30F525}" type="presParOf" srcId="{4AB91923-7D85-410B-9F03-FCC9659643AF}" destId="{C51DCBD9-FBC1-4D80-897F-FABAC95CEA7A}" srcOrd="0" destOrd="0" presId="urn:microsoft.com/office/officeart/2005/8/layout/vList5"/>
    <dgm:cxn modelId="{914056B7-E7C7-4365-854F-9DCC0720B77D}" type="presParOf" srcId="{C51DCBD9-FBC1-4D80-897F-FABAC95CEA7A}" destId="{F014A860-DC7D-4914-BE06-A685A4F60A33}" srcOrd="0" destOrd="0" presId="urn:microsoft.com/office/officeart/2005/8/layout/vList5"/>
    <dgm:cxn modelId="{7DC8F328-BB76-439F-9B00-32A153AE4CDC}" type="presParOf" srcId="{C51DCBD9-FBC1-4D80-897F-FABAC95CEA7A}" destId="{53402D4E-2B87-4147-A33E-97AFE18C87D2}" srcOrd="1" destOrd="0" presId="urn:microsoft.com/office/officeart/2005/8/layout/vList5"/>
    <dgm:cxn modelId="{E76A1F6A-6A51-4B20-9F4C-495681828857}" type="presParOf" srcId="{4AB91923-7D85-410B-9F03-FCC9659643AF}" destId="{2F0C1AF7-0913-4DDD-8ABE-4A739B1182DF}" srcOrd="1" destOrd="0" presId="urn:microsoft.com/office/officeart/2005/8/layout/vList5"/>
    <dgm:cxn modelId="{5CBA51C0-07EA-4EE7-B9FC-08E44D9F2471}" type="presParOf" srcId="{4AB91923-7D85-410B-9F03-FCC9659643AF}" destId="{C3CF535D-6B17-4CAC-A95A-53EE68E59BEC}" srcOrd="2" destOrd="0" presId="urn:microsoft.com/office/officeart/2005/8/layout/vList5"/>
    <dgm:cxn modelId="{604C4053-647A-4576-96D8-8356043A3CBF}" type="presParOf" srcId="{C3CF535D-6B17-4CAC-A95A-53EE68E59BEC}" destId="{47261645-6748-44B7-ABF1-B14D0EFC8756}" srcOrd="0" destOrd="0" presId="urn:microsoft.com/office/officeart/2005/8/layout/vList5"/>
    <dgm:cxn modelId="{938DB8C5-388C-4BB8-BE51-0610ABD1930E}" type="presParOf" srcId="{C3CF535D-6B17-4CAC-A95A-53EE68E59BEC}" destId="{59D0AD49-8598-46A1-8B69-DB3236588908}" srcOrd="1" destOrd="0" presId="urn:microsoft.com/office/officeart/2005/8/layout/vList5"/>
    <dgm:cxn modelId="{A70DCC54-7170-4DF3-94FE-E8496B828BF0}" type="presParOf" srcId="{4AB91923-7D85-410B-9F03-FCC9659643AF}" destId="{F4C91914-7524-4009-93AA-AE5AE5BEB625}" srcOrd="3" destOrd="0" presId="urn:microsoft.com/office/officeart/2005/8/layout/vList5"/>
    <dgm:cxn modelId="{5A4B3064-B777-4E0D-A480-B283292F66CB}" type="presParOf" srcId="{4AB91923-7D85-410B-9F03-FCC9659643AF}" destId="{0923759D-FB7C-4174-BFBC-C50F04E08EA8}" srcOrd="4" destOrd="0" presId="urn:microsoft.com/office/officeart/2005/8/layout/vList5"/>
    <dgm:cxn modelId="{9E11209F-C815-421A-8E5F-50C58AD688DA}" type="presParOf" srcId="{0923759D-FB7C-4174-BFBC-C50F04E08EA8}" destId="{4F18818B-FC3B-4587-A3DA-F261A43E7791}" srcOrd="0" destOrd="0" presId="urn:microsoft.com/office/officeart/2005/8/layout/vList5"/>
    <dgm:cxn modelId="{7E433A6F-E12F-4AED-AC33-D24192F66155}" type="presParOf" srcId="{0923759D-FB7C-4174-BFBC-C50F04E08EA8}" destId="{8619F4A3-EF1D-4078-BFBA-C5F75243127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402D4E-2B87-4147-A33E-97AFE18C87D2}">
      <dsp:nvSpPr>
        <dsp:cNvPr id="0" name=""/>
        <dsp:cNvSpPr/>
      </dsp:nvSpPr>
      <dsp:spPr>
        <a:xfrm rot="5400000">
          <a:off x="3621404" y="-1311944"/>
          <a:ext cx="1047750" cy="390144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System has approximately 22,500 water meters</a:t>
          </a:r>
          <a:endParaRPr lang="en-US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100% ground water</a:t>
          </a:r>
          <a:endParaRPr lang="en-US" sz="1300" kern="1200" dirty="0">
            <a:solidFill>
              <a:srgbClr val="DE0000"/>
            </a:solidFill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>
              <a:solidFill>
                <a:schemeClr val="tx1"/>
              </a:solidFill>
            </a:rPr>
            <a:t>AMI </a:t>
          </a:r>
          <a:r>
            <a:rPr lang="en-US" sz="1300" kern="1200" dirty="0" smtClean="0"/>
            <a:t>Using cell phone towers</a:t>
          </a:r>
          <a:endParaRPr lang="en-US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300" kern="1200" dirty="0"/>
        </a:p>
      </dsp:txBody>
      <dsp:txXfrm rot="-5400000">
        <a:off x="2194560" y="166047"/>
        <a:ext cx="3850293" cy="945456"/>
      </dsp:txXfrm>
    </dsp:sp>
    <dsp:sp modelId="{F014A860-DC7D-4914-BE06-A685A4F60A33}">
      <dsp:nvSpPr>
        <dsp:cNvPr id="0" name=""/>
        <dsp:cNvSpPr/>
      </dsp:nvSpPr>
      <dsp:spPr>
        <a:xfrm>
          <a:off x="0" y="0"/>
          <a:ext cx="2194560" cy="1309687"/>
        </a:xfrm>
        <a:prstGeom prst="roundRect">
          <a:avLst/>
        </a:prstGeom>
        <a:solidFill>
          <a:srgbClr val="950B2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City of Downey</a:t>
          </a:r>
          <a:endParaRPr lang="en-US" sz="2500" kern="1200" dirty="0"/>
        </a:p>
      </dsp:txBody>
      <dsp:txXfrm>
        <a:off x="63934" y="63934"/>
        <a:ext cx="2066692" cy="1181819"/>
      </dsp:txXfrm>
    </dsp:sp>
    <dsp:sp modelId="{59D0AD49-8598-46A1-8B69-DB3236588908}">
      <dsp:nvSpPr>
        <dsp:cNvPr id="0" name=""/>
        <dsp:cNvSpPr/>
      </dsp:nvSpPr>
      <dsp:spPr>
        <a:xfrm rot="5400000">
          <a:off x="3607930" y="92669"/>
          <a:ext cx="1047750" cy="390144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System has 27,800 water meters </a:t>
          </a:r>
          <a:endParaRPr lang="en-US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65% ground water</a:t>
          </a:r>
          <a:endParaRPr lang="en-US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>
              <a:solidFill>
                <a:schemeClr val="tx1"/>
              </a:solidFill>
            </a:rPr>
            <a:t>AMI </a:t>
          </a:r>
          <a:r>
            <a:rPr lang="en-US" sz="1300" kern="1200" dirty="0" smtClean="0"/>
            <a:t>Using Neptune Technology </a:t>
          </a:r>
          <a:endParaRPr lang="en-US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Saved 166,000 gallons on first installation (510 kWh) </a:t>
          </a:r>
          <a:endParaRPr lang="en-US" sz="1300" kern="1200" dirty="0"/>
        </a:p>
      </dsp:txBody>
      <dsp:txXfrm rot="-5400000">
        <a:off x="2181086" y="1570661"/>
        <a:ext cx="3850293" cy="945456"/>
      </dsp:txXfrm>
    </dsp:sp>
    <dsp:sp modelId="{47261645-6748-44B7-ABF1-B14D0EFC8756}">
      <dsp:nvSpPr>
        <dsp:cNvPr id="0" name=""/>
        <dsp:cNvSpPr/>
      </dsp:nvSpPr>
      <dsp:spPr>
        <a:xfrm>
          <a:off x="14591" y="1340838"/>
          <a:ext cx="2194560" cy="13096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City of Newport Beach </a:t>
          </a:r>
          <a:endParaRPr lang="en-US" sz="2500" kern="1200" dirty="0"/>
        </a:p>
      </dsp:txBody>
      <dsp:txXfrm>
        <a:off x="78525" y="1404772"/>
        <a:ext cx="2066692" cy="1181819"/>
      </dsp:txXfrm>
    </dsp:sp>
    <dsp:sp modelId="{8619F4A3-EF1D-4078-BFBA-C5F75243127D}">
      <dsp:nvSpPr>
        <dsp:cNvPr id="0" name=""/>
        <dsp:cNvSpPr/>
      </dsp:nvSpPr>
      <dsp:spPr>
        <a:xfrm rot="5400000">
          <a:off x="3614404" y="1411168"/>
          <a:ext cx="1047750" cy="390144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System has 18,500 water meters</a:t>
          </a:r>
          <a:endParaRPr lang="en-US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20% ground water</a:t>
          </a:r>
          <a:endParaRPr lang="en-US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>
              <a:solidFill>
                <a:schemeClr val="tx1"/>
              </a:solidFill>
            </a:rPr>
            <a:t>AMI </a:t>
          </a:r>
          <a:r>
            <a:rPr lang="en-US" sz="1300" kern="1200" dirty="0" smtClean="0"/>
            <a:t>Using </a:t>
          </a:r>
          <a:r>
            <a:rPr lang="en-US" sz="1300" kern="1200" dirty="0" err="1" smtClean="0"/>
            <a:t>Aclara</a:t>
          </a:r>
          <a:r>
            <a:rPr lang="en-US" sz="1300" kern="1200" dirty="0" smtClean="0"/>
            <a:t> Technology </a:t>
          </a:r>
          <a:endParaRPr lang="en-US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300" kern="1200" dirty="0"/>
        </a:p>
      </dsp:txBody>
      <dsp:txXfrm rot="-5400000">
        <a:off x="2187560" y="2889160"/>
        <a:ext cx="3850293" cy="945456"/>
      </dsp:txXfrm>
    </dsp:sp>
    <dsp:sp modelId="{4F18818B-FC3B-4587-A3DA-F261A43E7791}">
      <dsp:nvSpPr>
        <dsp:cNvPr id="0" name=""/>
        <dsp:cNvSpPr/>
      </dsp:nvSpPr>
      <dsp:spPr>
        <a:xfrm>
          <a:off x="0" y="2659458"/>
          <a:ext cx="2194560" cy="1309687"/>
        </a:xfrm>
        <a:prstGeom prst="roundRect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City of Santa  Monica</a:t>
          </a:r>
          <a:endParaRPr lang="en-US" sz="2500" kern="1200" dirty="0"/>
        </a:p>
      </dsp:txBody>
      <dsp:txXfrm>
        <a:off x="63934" y="2723392"/>
        <a:ext cx="2066692" cy="11818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64" tIns="46582" rIns="93164" bIns="4658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1"/>
            <a:ext cx="3037840" cy="466434"/>
          </a:xfrm>
          <a:prstGeom prst="rect">
            <a:avLst/>
          </a:prstGeom>
        </p:spPr>
        <p:txBody>
          <a:bodyPr vert="horz" lIns="93164" tIns="46582" rIns="93164" bIns="46582" rtlCol="0"/>
          <a:lstStyle>
            <a:lvl1pPr algn="r">
              <a:defRPr sz="1200"/>
            </a:lvl1pPr>
          </a:lstStyle>
          <a:p>
            <a:fld id="{7216C967-B649-4F9D-B2C7-7FBCF63DC049}" type="datetimeFigureOut">
              <a:rPr lang="en-US" smtClean="0"/>
              <a:t>1/19/2016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8"/>
            <a:ext cx="3037840" cy="466433"/>
          </a:xfrm>
          <a:prstGeom prst="rect">
            <a:avLst/>
          </a:prstGeom>
        </p:spPr>
        <p:txBody>
          <a:bodyPr vert="horz" lIns="93164" tIns="46582" rIns="93164" bIns="4658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8"/>
            <a:ext cx="3037840" cy="466433"/>
          </a:xfrm>
          <a:prstGeom prst="rect">
            <a:avLst/>
          </a:prstGeom>
        </p:spPr>
        <p:txBody>
          <a:bodyPr vert="horz" lIns="93164" tIns="46582" rIns="93164" bIns="46582" rtlCol="0" anchor="b"/>
          <a:lstStyle>
            <a:lvl1pPr algn="r">
              <a:defRPr sz="1200"/>
            </a:lvl1pPr>
          </a:lstStyle>
          <a:p>
            <a:fld id="{7145E973-3EF9-4834-99D8-088CF9E4C7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2822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64" tIns="46582" rIns="93164" bIns="4658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4"/>
          </a:xfrm>
          <a:prstGeom prst="rect">
            <a:avLst/>
          </a:prstGeom>
        </p:spPr>
        <p:txBody>
          <a:bodyPr vert="horz" lIns="93164" tIns="46582" rIns="93164" bIns="46582" rtlCol="0"/>
          <a:lstStyle>
            <a:lvl1pPr algn="r">
              <a:defRPr sz="1200"/>
            </a:lvl1pPr>
          </a:lstStyle>
          <a:p>
            <a:fld id="{E19A3842-9CA4-4969-8971-F6B670A0DB50}" type="datetimeFigureOut">
              <a:rPr lang="en-US" smtClean="0"/>
              <a:t>1/19/2016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4" tIns="46582" rIns="93164" bIns="4658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64" tIns="46582" rIns="93164" bIns="4658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3"/>
          </a:xfrm>
          <a:prstGeom prst="rect">
            <a:avLst/>
          </a:prstGeom>
        </p:spPr>
        <p:txBody>
          <a:bodyPr vert="horz" lIns="93164" tIns="46582" rIns="93164" bIns="4658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6433"/>
          </a:xfrm>
          <a:prstGeom prst="rect">
            <a:avLst/>
          </a:prstGeom>
        </p:spPr>
        <p:txBody>
          <a:bodyPr vert="horz" lIns="93164" tIns="46582" rIns="93164" bIns="46582" rtlCol="0" anchor="b"/>
          <a:lstStyle>
            <a:lvl1pPr algn="r">
              <a:defRPr sz="1200"/>
            </a:lvl1pPr>
          </a:lstStyle>
          <a:p>
            <a:fld id="{A59B3A78-FE2B-47B4-9E79-8B1A4E94D9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23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B3A78-FE2B-47B4-9E79-8B1A4E94D986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45569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B3A78-FE2B-47B4-9E79-8B1A4E94D986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9038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4077"/>
            <a:ext cx="7772400" cy="958438"/>
          </a:xfrm>
        </p:spPr>
        <p:txBody>
          <a:bodyPr anchor="b">
            <a:normAutofit/>
          </a:bodyPr>
          <a:lstStyle>
            <a:lvl1pPr algn="l">
              <a:defRPr sz="4000">
                <a:latin typeface="Segoe UI Light" panose="020B0502040204020203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954590"/>
            <a:ext cx="7772400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00741"/>
            <a:ext cx="2057400" cy="365125"/>
          </a:xfrm>
        </p:spPr>
        <p:txBody>
          <a:bodyPr/>
          <a:lstStyle/>
          <a:p>
            <a:fld id="{A7911ABC-578B-4029-A62C-5A0C12DE52F1}" type="datetime1">
              <a:rPr lang="en-US" smtClean="0"/>
              <a:t>1/19/2016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43300" y="6400741"/>
            <a:ext cx="2057400" cy="365125"/>
          </a:xfrm>
        </p:spPr>
        <p:txBody>
          <a:bodyPr/>
          <a:lstStyle>
            <a:lvl1pPr algn="ctr">
              <a:defRPr/>
            </a:lvl1pPr>
          </a:lstStyle>
          <a:p>
            <a:fld id="{33A416C9-3E56-4356-B5A5-07CC0717963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2485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685800" y="2862515"/>
            <a:ext cx="7772400" cy="0"/>
          </a:xfrm>
          <a:prstGeom prst="line">
            <a:avLst/>
          </a:prstGeom>
          <a:ln w="158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555" y="783025"/>
            <a:ext cx="2013187" cy="721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423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D28F8-B98B-49F3-B57F-A7B0329C46CE}" type="datetime1">
              <a:rPr lang="en-US" smtClean="0"/>
              <a:t>1/19/2016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416C9-3E56-4356-B5A5-07CC071796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297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154097"/>
            <a:ext cx="3886200" cy="5022866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154097"/>
            <a:ext cx="3886200" cy="5022866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0BB45-E697-4B8C-AC1C-185B11B129B8}" type="datetime1">
              <a:rPr lang="en-US" smtClean="0"/>
              <a:t>1/19/2016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416C9-3E56-4356-B5A5-07CC071796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425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1483E-0565-4EF2-BB99-07456230B7E7}" type="datetime1">
              <a:rPr lang="en-US" smtClean="0"/>
              <a:t>1/19/2016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416C9-3E56-4356-B5A5-07CC071796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3727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5355F-4EF2-4875-B3DD-E4B5AB413927}" type="datetime1">
              <a:rPr lang="en-US" smtClean="0"/>
              <a:t>1/19/2016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416C9-3E56-4356-B5A5-07CC071796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865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338138" y="292100"/>
            <a:ext cx="8229600" cy="4111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4038600" cy="2209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371600"/>
            <a:ext cx="4038600" cy="2209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733800"/>
            <a:ext cx="4038600" cy="2209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733800"/>
            <a:ext cx="4038600" cy="2209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3"/>
          <p:cNvSpPr txBox="1">
            <a:spLocks/>
          </p:cNvSpPr>
          <p:nvPr userDrawn="1"/>
        </p:nvSpPr>
        <p:spPr>
          <a:xfrm>
            <a:off x="3543300" y="637410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3A416C9-3E56-4356-B5A5-07CC0717963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741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38138" y="292100"/>
            <a:ext cx="8348662" cy="5651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 txBox="1">
            <a:spLocks/>
          </p:cNvSpPr>
          <p:nvPr userDrawn="1"/>
        </p:nvSpPr>
        <p:spPr>
          <a:xfrm>
            <a:off x="3543300" y="637410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3A416C9-3E56-4356-B5A5-07CC0717963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45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114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189608"/>
            <a:ext cx="7886700" cy="50780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7410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78D71A5B-2B63-415A-8E38-8301A9C8340A}" type="datetime1">
              <a:rPr lang="en-US" smtClean="0"/>
              <a:t>1/19/2016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43300" y="637410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33A416C9-3E56-4356-B5A5-07CC0717963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2485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28650" y="6356351"/>
            <a:ext cx="7886700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5910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6" r:id="rId4"/>
    <p:sldLayoutId id="2147483667" r:id="rId5"/>
    <p:sldLayoutId id="2147483668" r:id="rId6"/>
    <p:sldLayoutId id="2147483669" r:id="rId7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Segoe UI Light" panose="020B05020402040202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accent1">
              <a:lumMod val="75000"/>
            </a:schemeClr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Segoe UI" panose="020B0502040204020203" pitchFamily="34" charset="0"/>
        <a:buChar char="–"/>
        <a:defRPr sz="2000" kern="1200">
          <a:solidFill>
            <a:schemeClr val="tx1"/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Team Name:  AMI Water Trifecta Pilots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ctr"/>
            <a:endParaRPr lang="en-US" dirty="0" smtClean="0">
              <a:solidFill>
                <a:srgbClr val="DE0000"/>
              </a:solidFill>
            </a:endParaRPr>
          </a:p>
          <a:p>
            <a:pPr algn="ctr"/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Water Energy Nexus AMI Pilot Workshop</a:t>
            </a:r>
          </a:p>
          <a:p>
            <a:pPr algn="ctr"/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January 19, 2016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D28F8-B98B-49F3-B57F-A7B0329C46CE}" type="datetime1">
              <a:rPr lang="en-US" smtClean="0"/>
              <a:t>1/19/2016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416C9-3E56-4356-B5A5-07CC0717963B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5825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Partner on Integrated Water &amp; Energy Information Behavioral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7892" y="2865889"/>
            <a:ext cx="7886700" cy="3401746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P</a:t>
            </a:r>
            <a:r>
              <a:rPr lang="en-US" dirty="0" smtClean="0"/>
              <a:t>rovide side-by-side match-ups of customer’s Energy &amp; Water Usage Information and measure changes in behavior based on:</a:t>
            </a:r>
          </a:p>
          <a:p>
            <a:pPr lvl="1"/>
            <a:r>
              <a:rPr lang="en-US" dirty="0" smtClean="0"/>
              <a:t>Comparisons to neighbor’s usage</a:t>
            </a:r>
          </a:p>
          <a:p>
            <a:pPr lvl="1"/>
            <a:r>
              <a:rPr lang="en-US" dirty="0" smtClean="0"/>
              <a:t>Comparisons </a:t>
            </a:r>
            <a:r>
              <a:rPr lang="en-US" dirty="0" smtClean="0"/>
              <a:t>to </a:t>
            </a:r>
            <a:r>
              <a:rPr lang="en-US" dirty="0" smtClean="0"/>
              <a:t>previous usage patterns</a:t>
            </a:r>
          </a:p>
          <a:p>
            <a:pPr lvl="1"/>
            <a:r>
              <a:rPr lang="en-US" dirty="0" smtClean="0"/>
              <a:t>Communication of </a:t>
            </a:r>
            <a:r>
              <a:rPr lang="en-US" dirty="0" smtClean="0"/>
              <a:t>goal-oriented </a:t>
            </a:r>
            <a:r>
              <a:rPr lang="en-US" dirty="0" smtClean="0"/>
              <a:t>information daily/weekly</a:t>
            </a:r>
          </a:p>
          <a:p>
            <a:pPr lvl="1"/>
            <a:r>
              <a:rPr lang="en-US" dirty="0" smtClean="0"/>
              <a:t>Compare and contrast climate </a:t>
            </a:r>
            <a:r>
              <a:rPr lang="en-US" dirty="0"/>
              <a:t>z</a:t>
            </a:r>
            <a:r>
              <a:rPr lang="en-US" dirty="0" smtClean="0"/>
              <a:t>one behaviors</a:t>
            </a:r>
          </a:p>
          <a:p>
            <a:pPr lvl="1"/>
            <a:r>
              <a:rPr lang="en-US" dirty="0" smtClean="0"/>
              <a:t>Compare and </a:t>
            </a:r>
            <a:r>
              <a:rPr lang="en-US" dirty="0"/>
              <a:t>c</a:t>
            </a:r>
            <a:r>
              <a:rPr lang="en-US" dirty="0" smtClean="0"/>
              <a:t>ontrast socio-economic zone behaviors</a:t>
            </a:r>
          </a:p>
          <a:p>
            <a:r>
              <a:rPr lang="en-US" dirty="0" smtClean="0"/>
              <a:t>Potential barriers to immediate implementation:</a:t>
            </a:r>
          </a:p>
          <a:p>
            <a:pPr lvl="1"/>
            <a:r>
              <a:rPr lang="en-US" dirty="0" smtClean="0"/>
              <a:t>Ideation Process </a:t>
            </a:r>
          </a:p>
          <a:p>
            <a:pPr lvl="1"/>
            <a:r>
              <a:rPr lang="en-US" dirty="0" smtClean="0"/>
              <a:t>Existing Behavioral Definition</a:t>
            </a:r>
          </a:p>
          <a:p>
            <a:pPr lvl="1"/>
            <a:r>
              <a:rPr lang="en-US" dirty="0" smtClean="0"/>
              <a:t>TRC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416C9-3E56-4356-B5A5-07CC0717963B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525" y="1083017"/>
            <a:ext cx="7600950" cy="1507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2636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AMI Partnership Projects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28650" y="1034331"/>
            <a:ext cx="7886700" cy="13293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i="1" dirty="0"/>
              <a:t>Water agency partners </a:t>
            </a:r>
            <a:r>
              <a:rPr lang="en-US" i="1" dirty="0" smtClean="0"/>
              <a:t>to provide pre- </a:t>
            </a:r>
            <a:r>
              <a:rPr lang="en-US" i="1" dirty="0"/>
              <a:t>and </a:t>
            </a:r>
            <a:r>
              <a:rPr lang="en-US" i="1" dirty="0" smtClean="0"/>
              <a:t>post-AMI </a:t>
            </a:r>
            <a:r>
              <a:rPr lang="en-US" i="1" dirty="0"/>
              <a:t>water usage for sample </a:t>
            </a:r>
            <a:r>
              <a:rPr lang="en-US" i="1" dirty="0" smtClean="0"/>
              <a:t>accounts. </a:t>
            </a:r>
            <a:r>
              <a:rPr lang="en-US" i="1" dirty="0" smtClean="0"/>
              <a:t>SCE </a:t>
            </a:r>
            <a:r>
              <a:rPr lang="en-US" i="1" dirty="0" smtClean="0"/>
              <a:t>analyzing </a:t>
            </a:r>
            <a:r>
              <a:rPr lang="en-US" i="1" dirty="0" smtClean="0"/>
              <a:t>both </a:t>
            </a:r>
            <a:r>
              <a:rPr lang="en-US" i="1" dirty="0"/>
              <a:t>water and electricity usage for savings opportunities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0BB45-E697-4B8C-AC1C-185B11B129B8}" type="datetime1">
              <a:rPr lang="en-US" smtClean="0"/>
              <a:t>1/19/2016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416C9-3E56-4356-B5A5-07CC0717963B}" type="slidenum">
              <a:rPr lang="en-US" smtClean="0"/>
              <a:t>3</a:t>
            </a:fld>
            <a:endParaRPr lang="en-US" dirty="0"/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2652743104"/>
              </p:ext>
            </p:extLst>
          </p:nvPr>
        </p:nvGraphicFramePr>
        <p:xfrm>
          <a:off x="288131" y="2216777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" name="Picture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4905" y="3919473"/>
            <a:ext cx="2379812" cy="2345723"/>
          </a:xfrm>
          <a:prstGeom prst="rect">
            <a:avLst/>
          </a:prstGeom>
        </p:spPr>
      </p:pic>
      <p:sp>
        <p:nvSpPr>
          <p:cNvPr id="11" name="Content Placeholder 2"/>
          <p:cNvSpPr txBox="1">
            <a:spLocks/>
          </p:cNvSpPr>
          <p:nvPr/>
        </p:nvSpPr>
        <p:spPr>
          <a:xfrm>
            <a:off x="6554905" y="2319097"/>
            <a:ext cx="2379812" cy="1356888"/>
          </a:xfrm>
          <a:prstGeom prst="rect">
            <a:avLst/>
          </a:prstGeom>
          <a:ln w="34925">
            <a:solidFill>
              <a:srgbClr val="00B050"/>
            </a:solidFill>
          </a:ln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 baseline="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350" dirty="0"/>
              <a:t>SCE interest: collect and analyze AMI data and verify any reduction in water loss</a:t>
            </a:r>
          </a:p>
          <a:p>
            <a:r>
              <a:rPr lang="en-US" sz="1350" dirty="0"/>
              <a:t>Use the CPUC WE tool to provide incentive for future deployment </a:t>
            </a:r>
          </a:p>
          <a:p>
            <a:endParaRPr lang="en-US" sz="2100" dirty="0"/>
          </a:p>
          <a:p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1859071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Study How Green Button “Connect My Data” can Aid Engagement in Partnership with Water </a:t>
            </a:r>
            <a:r>
              <a:rPr lang="en-US" dirty="0" smtClean="0"/>
              <a:t>IOUs</a:t>
            </a:r>
            <a:endParaRPr lang="en-US" strike="sngStrike" dirty="0">
              <a:solidFill>
                <a:srgbClr val="DE000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What is needed to Create Cross-utility Customer Engagement?</a:t>
            </a:r>
          </a:p>
          <a:p>
            <a:pPr lvl="1"/>
            <a:r>
              <a:rPr lang="en-US" dirty="0" smtClean="0"/>
              <a:t>Systems and </a:t>
            </a:r>
            <a:r>
              <a:rPr lang="en-US" dirty="0" smtClean="0"/>
              <a:t>technologies </a:t>
            </a:r>
            <a:r>
              <a:rPr lang="en-US" dirty="0" smtClean="0"/>
              <a:t>ability to support integrated views</a:t>
            </a:r>
          </a:p>
          <a:p>
            <a:pPr lvl="2"/>
            <a:r>
              <a:rPr lang="en-US" dirty="0" smtClean="0"/>
              <a:t>Features to present AMI data for customer decision making</a:t>
            </a:r>
          </a:p>
          <a:p>
            <a:pPr lvl="2"/>
            <a:r>
              <a:rPr lang="en-US" dirty="0" smtClean="0"/>
              <a:t>Measurement</a:t>
            </a:r>
          </a:p>
          <a:p>
            <a:pPr lvl="1"/>
            <a:r>
              <a:rPr lang="en-US" dirty="0" smtClean="0"/>
              <a:t>Privacy</a:t>
            </a:r>
          </a:p>
          <a:p>
            <a:pPr lvl="1"/>
            <a:r>
              <a:rPr lang="en-US" dirty="0" smtClean="0"/>
              <a:t>Timeliness</a:t>
            </a:r>
          </a:p>
          <a:p>
            <a:pPr lvl="1"/>
            <a:r>
              <a:rPr lang="en-US" dirty="0" smtClean="0"/>
              <a:t>Standards based integration</a:t>
            </a:r>
          </a:p>
          <a:p>
            <a:pPr lvl="1"/>
            <a:endParaRPr lang="en-US" dirty="0"/>
          </a:p>
          <a:p>
            <a:r>
              <a:rPr lang="en-US" dirty="0" smtClean="0"/>
              <a:t>How are water IOUs </a:t>
            </a:r>
            <a:r>
              <a:rPr lang="en-US" dirty="0" smtClean="0"/>
              <a:t>planning </a:t>
            </a:r>
            <a:r>
              <a:rPr lang="en-US" dirty="0" smtClean="0"/>
              <a:t>for expanding customer awareness to include AMI?</a:t>
            </a:r>
          </a:p>
          <a:p>
            <a:endParaRPr lang="en-US" dirty="0"/>
          </a:p>
          <a:p>
            <a:r>
              <a:rPr lang="en-US" dirty="0" smtClean="0"/>
              <a:t>What is the right timing?</a:t>
            </a:r>
          </a:p>
          <a:p>
            <a:pPr lvl="1"/>
            <a:r>
              <a:rPr lang="en-US" dirty="0" smtClean="0"/>
              <a:t>Relative to Water AMI Deployment</a:t>
            </a:r>
          </a:p>
          <a:p>
            <a:pPr lvl="1"/>
            <a:r>
              <a:rPr lang="en-US" dirty="0" smtClean="0"/>
              <a:t>Relative to </a:t>
            </a:r>
            <a:r>
              <a:rPr lang="en-US" dirty="0"/>
              <a:t>c</a:t>
            </a:r>
            <a:r>
              <a:rPr lang="en-US" dirty="0" smtClean="0"/>
              <a:t>ustomer experience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0BB45-E697-4B8C-AC1C-185B11B129B8}" type="datetime1">
              <a:rPr lang="en-US" smtClean="0"/>
              <a:t>1/19/2016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416C9-3E56-4356-B5A5-07CC0717963B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796551"/>
      </p:ext>
    </p:extLst>
  </p:cSld>
  <p:clrMapOvr>
    <a:masterClrMapping/>
  </p:clrMapOvr>
</p:sld>
</file>

<file path=ppt/theme/theme1.xml><?xml version="1.0" encoding="utf-8"?>
<a:theme xmlns:a="http://schemas.openxmlformats.org/drawingml/2006/main" name="EIX_Title_Slide_Theme_No_Logo_In_Footer">
  <a:themeElements>
    <a:clrScheme name="Edison International Theme">
      <a:dk1>
        <a:sysClr val="windowText" lastClr="000000"/>
      </a:dk1>
      <a:lt1>
        <a:srgbClr val="FFFFFF"/>
      </a:lt1>
      <a:dk2>
        <a:srgbClr val="006CB5"/>
      </a:dk2>
      <a:lt2>
        <a:srgbClr val="D9D9D9"/>
      </a:lt2>
      <a:accent1>
        <a:srgbClr val="00705C"/>
      </a:accent1>
      <a:accent2>
        <a:srgbClr val="006CB5"/>
      </a:accent2>
      <a:accent3>
        <a:srgbClr val="7C7D80"/>
      </a:accent3>
      <a:accent4>
        <a:srgbClr val="FFD151"/>
      </a:accent4>
      <a:accent5>
        <a:srgbClr val="6699C8"/>
      </a:accent5>
      <a:accent6>
        <a:srgbClr val="558170"/>
      </a:accent6>
      <a:hlink>
        <a:srgbClr val="658691"/>
      </a:hlink>
      <a:folHlink>
        <a:srgbClr val="BC4036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5254</TotalTime>
  <Words>283</Words>
  <Application>Microsoft Office PowerPoint</Application>
  <PresentationFormat>On-screen Show (4:3)</PresentationFormat>
  <Paragraphs>56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Segoe UI</vt:lpstr>
      <vt:lpstr>Segoe UI Light</vt:lpstr>
      <vt:lpstr>EIX_Title_Slide_Theme_No_Logo_In_Footer</vt:lpstr>
      <vt:lpstr>Team Name:  AMI Water Trifecta Pilots</vt:lpstr>
      <vt:lpstr>Partner on Integrated Water &amp; Energy Information Behavioral Study</vt:lpstr>
      <vt:lpstr>AMI Partnership Projects</vt:lpstr>
      <vt:lpstr>Study How Green Button “Connect My Data” can Aid Engagement in Partnership with Water IOUs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Edward Hume</dc:creator>
  <cp:lastModifiedBy>John H Bubb</cp:lastModifiedBy>
  <cp:revision>106</cp:revision>
  <cp:lastPrinted>2016-01-14T19:18:59Z</cp:lastPrinted>
  <dcterms:created xsi:type="dcterms:W3CDTF">2015-01-21T18:18:17Z</dcterms:created>
  <dcterms:modified xsi:type="dcterms:W3CDTF">2016-01-19T20:52:19Z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0x01010086CC0340253B1A439536E25FBBA25D3B0500BF58CAA054DB344D80E6476104E95A92</vt:lpwstr>
  </property>
  <property fmtid="{D5CDD505-2E9C-101B-9397-08002B2CF9AE}" pid="3" name="_dlc_policyId">
    <vt:lpwstr/>
  </property>
  <property fmtid="{D5CDD505-2E9C-101B-9397-08002B2CF9AE}" pid="4" name="ACTClassification">
    <vt:lpwstr>111;#Internal|d834bae3-81b3-4c89-8cc8-8934e89bc132</vt:lpwstr>
  </property>
  <property fmtid="{D5CDD505-2E9C-101B-9397-08002B2CF9AE}" pid="5" name="LegalGroup">
    <vt:lpwstr>104;#Corp Governance Business Unit|07ddea51-a493-46e7-8e5d-a5807b124266</vt:lpwstr>
  </property>
  <property fmtid="{D5CDD505-2E9C-101B-9397-08002B2CF9AE}" pid="6" name="ItemRetentionFormula">
    <vt:lpwstr/>
  </property>
  <property fmtid="{D5CDD505-2E9C-101B-9397-08002B2CF9AE}" pid="7" name="_dlc_DocIdItemGuid">
    <vt:lpwstr>20f68de3-a821-4b08-bb00-41ed89df24ae</vt:lpwstr>
  </property>
</Properties>
</file>