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media/image1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617" r:id="rId2"/>
    <p:sldId id="639" r:id="rId3"/>
    <p:sldId id="618" r:id="rId4"/>
    <p:sldId id="619" r:id="rId5"/>
    <p:sldId id="620" r:id="rId6"/>
    <p:sldId id="640" r:id="rId7"/>
    <p:sldId id="641" r:id="rId8"/>
    <p:sldId id="624" r:id="rId9"/>
    <p:sldId id="633" r:id="rId10"/>
    <p:sldId id="634" r:id="rId11"/>
    <p:sldId id="642" r:id="rId12"/>
    <p:sldId id="673" r:id="rId13"/>
    <p:sldId id="643" r:id="rId14"/>
    <p:sldId id="638" r:id="rId15"/>
    <p:sldId id="644" r:id="rId16"/>
    <p:sldId id="645" r:id="rId17"/>
    <p:sldId id="657" r:id="rId18"/>
    <p:sldId id="652" r:id="rId19"/>
    <p:sldId id="658" r:id="rId20"/>
    <p:sldId id="659" r:id="rId21"/>
    <p:sldId id="654" r:id="rId22"/>
    <p:sldId id="646" r:id="rId23"/>
    <p:sldId id="660" r:id="rId24"/>
    <p:sldId id="661" r:id="rId25"/>
    <p:sldId id="662" r:id="rId26"/>
    <p:sldId id="674" r:id="rId27"/>
    <p:sldId id="663" r:id="rId28"/>
    <p:sldId id="664" r:id="rId29"/>
    <p:sldId id="665" r:id="rId30"/>
    <p:sldId id="667" r:id="rId31"/>
    <p:sldId id="666" r:id="rId32"/>
    <p:sldId id="668" r:id="rId33"/>
    <p:sldId id="669" r:id="rId34"/>
    <p:sldId id="670" r:id="rId35"/>
    <p:sldId id="650" r:id="rId36"/>
    <p:sldId id="648" r:id="rId37"/>
    <p:sldId id="649" r:id="rId38"/>
    <p:sldId id="671" r:id="rId39"/>
    <p:sldId id="672" r:id="rId40"/>
    <p:sldId id="651" r:id="rId41"/>
    <p:sldId id="675" r:id="rId42"/>
  </p:sldIdLst>
  <p:sldSz cx="9144000" cy="6858000" type="screen4x3"/>
  <p:notesSz cx="7010400" cy="9236075"/>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FF99"/>
    <a:srgbClr val="FFCCCC"/>
    <a:srgbClr val="FFFFCC"/>
    <a:srgbClr val="66FF66"/>
    <a:srgbClr val="99FFCC"/>
    <a:srgbClr val="CCFFCC"/>
    <a:srgbClr val="99FF99"/>
    <a:srgbClr val="3333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4316" autoAdjust="0"/>
    <p:restoredTop sz="94686" autoAdjust="0"/>
  </p:normalViewPr>
  <p:slideViewPr>
    <p:cSldViewPr>
      <p:cViewPr>
        <p:scale>
          <a:sx n="90" d="100"/>
          <a:sy n="90" d="100"/>
        </p:scale>
        <p:origin x="-2928" y="-67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40" d="100"/>
        <a:sy n="140" d="100"/>
      </p:scale>
      <p:origin x="0" y="2064"/>
    </p:cViewPr>
  </p:sorterViewPr>
  <p:notesViewPr>
    <p:cSldViewPr>
      <p:cViewPr varScale="1">
        <p:scale>
          <a:sx n="55" d="100"/>
          <a:sy n="55" d="100"/>
        </p:scale>
        <p:origin x="282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Technology Types</c:v>
                </c:pt>
              </c:strCache>
            </c:strRef>
          </c:tx>
          <c:explosion val="25"/>
          <c:cat>
            <c:strRef>
              <c:f>Sheet1!$A$2:$A$6</c:f>
              <c:strCache>
                <c:ptCount val="5"/>
                <c:pt idx="0">
                  <c:v>Lithium Ion</c:v>
                </c:pt>
                <c:pt idx="1">
                  <c:v>Sodium Sulfer</c:v>
                </c:pt>
                <c:pt idx="2">
                  <c:v>Lead Acid</c:v>
                </c:pt>
                <c:pt idx="3">
                  <c:v>Flow</c:v>
                </c:pt>
                <c:pt idx="4">
                  <c:v>Other</c:v>
                </c:pt>
              </c:strCache>
            </c:strRef>
          </c:cat>
          <c:val>
            <c:numRef>
              <c:f>Sheet1!$B$2:$B$6</c:f>
              <c:numCache>
                <c:formatCode>General</c:formatCode>
                <c:ptCount val="5"/>
                <c:pt idx="0">
                  <c:v>84</c:v>
                </c:pt>
                <c:pt idx="1">
                  <c:v>3.8</c:v>
                </c:pt>
                <c:pt idx="2">
                  <c:v>2.5</c:v>
                </c:pt>
                <c:pt idx="3">
                  <c:v>1.5</c:v>
                </c:pt>
                <c:pt idx="4">
                  <c:v>7</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50" cy="461959"/>
          </a:xfrm>
          <a:prstGeom prst="rect">
            <a:avLst/>
          </a:prstGeom>
        </p:spPr>
        <p:txBody>
          <a:bodyPr vert="horz" lIns="93171" tIns="46586" rIns="93171" bIns="46586" rtlCol="0"/>
          <a:lstStyle>
            <a:lvl1pPr algn="l">
              <a:defRPr sz="1200" b="0"/>
            </a:lvl1pPr>
          </a:lstStyle>
          <a:p>
            <a:pPr>
              <a:defRPr/>
            </a:pPr>
            <a:endParaRPr lang="en-US"/>
          </a:p>
        </p:txBody>
      </p:sp>
      <p:sp>
        <p:nvSpPr>
          <p:cNvPr id="3" name="Date Placeholder 2"/>
          <p:cNvSpPr>
            <a:spLocks noGrp="1"/>
          </p:cNvSpPr>
          <p:nvPr>
            <p:ph type="dt" sz="quarter" idx="1"/>
          </p:nvPr>
        </p:nvSpPr>
        <p:spPr>
          <a:xfrm>
            <a:off x="3970700" y="2"/>
            <a:ext cx="3038150" cy="461959"/>
          </a:xfrm>
          <a:prstGeom prst="rect">
            <a:avLst/>
          </a:prstGeom>
        </p:spPr>
        <p:txBody>
          <a:bodyPr vert="horz" lIns="93171" tIns="46586" rIns="93171" bIns="46586" rtlCol="0"/>
          <a:lstStyle>
            <a:lvl1pPr algn="r">
              <a:defRPr sz="1200" b="0"/>
            </a:lvl1pPr>
          </a:lstStyle>
          <a:p>
            <a:pPr>
              <a:defRPr/>
            </a:pPr>
            <a:fld id="{B74ADB33-5FF4-4205-A71E-DA70C7716676}" type="datetimeFigureOut">
              <a:rPr lang="en-US"/>
              <a:pPr>
                <a:defRPr/>
              </a:pPr>
              <a:t>3/1/2017</a:t>
            </a:fld>
            <a:endParaRPr lang="en-US"/>
          </a:p>
        </p:txBody>
      </p:sp>
      <p:sp>
        <p:nvSpPr>
          <p:cNvPr id="4" name="Footer Placeholder 3"/>
          <p:cNvSpPr>
            <a:spLocks noGrp="1"/>
          </p:cNvSpPr>
          <p:nvPr>
            <p:ph type="ftr" sz="quarter" idx="2"/>
          </p:nvPr>
        </p:nvSpPr>
        <p:spPr>
          <a:xfrm>
            <a:off x="1" y="8772567"/>
            <a:ext cx="3038150" cy="461959"/>
          </a:xfrm>
          <a:prstGeom prst="rect">
            <a:avLst/>
          </a:prstGeom>
        </p:spPr>
        <p:txBody>
          <a:bodyPr vert="horz" lIns="93171" tIns="46586" rIns="93171" bIns="46586" rtlCol="0" anchor="b"/>
          <a:lstStyle>
            <a:lvl1pPr algn="l">
              <a:defRPr sz="1200" b="0"/>
            </a:lvl1pPr>
          </a:lstStyle>
          <a:p>
            <a:pPr>
              <a:defRPr/>
            </a:pPr>
            <a:endParaRPr lang="en-US"/>
          </a:p>
        </p:txBody>
      </p:sp>
      <p:sp>
        <p:nvSpPr>
          <p:cNvPr id="5" name="Slide Number Placeholder 4"/>
          <p:cNvSpPr>
            <a:spLocks noGrp="1"/>
          </p:cNvSpPr>
          <p:nvPr>
            <p:ph type="sldNum" sz="quarter" idx="3"/>
          </p:nvPr>
        </p:nvSpPr>
        <p:spPr>
          <a:xfrm>
            <a:off x="3970700" y="8772567"/>
            <a:ext cx="3038150" cy="461959"/>
          </a:xfrm>
          <a:prstGeom prst="rect">
            <a:avLst/>
          </a:prstGeom>
        </p:spPr>
        <p:txBody>
          <a:bodyPr vert="horz" lIns="93171" tIns="46586" rIns="93171" bIns="46586" rtlCol="0" anchor="b"/>
          <a:lstStyle>
            <a:lvl1pPr algn="r">
              <a:defRPr sz="1200" b="0"/>
            </a:lvl1pPr>
          </a:lstStyle>
          <a:p>
            <a:pPr>
              <a:defRPr/>
            </a:pPr>
            <a:fld id="{B4316E5B-C397-401A-9FAC-2898B832D3CB}" type="slidenum">
              <a:rPr lang="en-US"/>
              <a:pPr>
                <a:defRPr/>
              </a:pPr>
              <a:t>‹#›</a:t>
            </a:fld>
            <a:endParaRPr lang="en-US"/>
          </a:p>
        </p:txBody>
      </p:sp>
    </p:spTree>
    <p:extLst>
      <p:ext uri="{BB962C8B-B14F-4D97-AF65-F5344CB8AC3E}">
        <p14:creationId xmlns:p14="http://schemas.microsoft.com/office/powerpoint/2010/main" val="2974169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2"/>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defRPr sz="1200" b="0">
                <a:cs typeface="+mn-cs"/>
              </a:defRPr>
            </a:lvl1pPr>
          </a:lstStyle>
          <a:p>
            <a:pPr>
              <a:defRPr/>
            </a:pPr>
            <a:endParaRPr lang="en-US"/>
          </a:p>
        </p:txBody>
      </p:sp>
      <p:sp>
        <p:nvSpPr>
          <p:cNvPr id="21507" name="Rectangle 3"/>
          <p:cNvSpPr>
            <a:spLocks noGrp="1" noChangeArrowheads="1"/>
          </p:cNvSpPr>
          <p:nvPr>
            <p:ph type="dt" idx="1"/>
          </p:nvPr>
        </p:nvSpPr>
        <p:spPr bwMode="auto">
          <a:xfrm>
            <a:off x="3970700" y="2"/>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a:defRPr sz="1200" b="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701352" y="4387058"/>
            <a:ext cx="5607700" cy="4156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1" y="8772567"/>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defRPr sz="1200" b="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970700" y="8772567"/>
            <a:ext cx="3038150" cy="46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a:defRPr sz="1200" b="0">
                <a:cs typeface="+mn-cs"/>
              </a:defRPr>
            </a:lvl1pPr>
          </a:lstStyle>
          <a:p>
            <a:pPr>
              <a:defRPr/>
            </a:pPr>
            <a:fld id="{966C5866-81ED-4B05-9CC3-3261A913FED9}" type="slidenum">
              <a:rPr lang="en-US"/>
              <a:pPr>
                <a:defRPr/>
              </a:pPr>
              <a:t>‹#›</a:t>
            </a:fld>
            <a:endParaRPr lang="en-US"/>
          </a:p>
        </p:txBody>
      </p:sp>
    </p:spTree>
    <p:extLst>
      <p:ext uri="{BB962C8B-B14F-4D97-AF65-F5344CB8AC3E}">
        <p14:creationId xmlns:p14="http://schemas.microsoft.com/office/powerpoint/2010/main" val="2902366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54103" indent="-290040" eaLnBrk="0" hangingPunct="0">
              <a:defRPr>
                <a:solidFill>
                  <a:schemeClr val="tx1"/>
                </a:solidFill>
                <a:latin typeface="Arial" charset="0"/>
              </a:defRPr>
            </a:lvl2pPr>
            <a:lvl3pPr marL="1160158" indent="-232031" eaLnBrk="0" hangingPunct="0">
              <a:defRPr>
                <a:solidFill>
                  <a:schemeClr val="tx1"/>
                </a:solidFill>
                <a:latin typeface="Arial" charset="0"/>
              </a:defRPr>
            </a:lvl3pPr>
            <a:lvl4pPr marL="1624222" indent="-232031" eaLnBrk="0" hangingPunct="0">
              <a:defRPr>
                <a:solidFill>
                  <a:schemeClr val="tx1"/>
                </a:solidFill>
                <a:latin typeface="Arial" charset="0"/>
              </a:defRPr>
            </a:lvl4pPr>
            <a:lvl5pPr marL="2088285" indent="-232031" eaLnBrk="0" hangingPunct="0">
              <a:defRPr>
                <a:solidFill>
                  <a:schemeClr val="tx1"/>
                </a:solidFill>
                <a:latin typeface="Arial" charset="0"/>
              </a:defRPr>
            </a:lvl5pPr>
            <a:lvl6pPr marL="2552348" indent="-232031" eaLnBrk="0" fontAlgn="base" hangingPunct="0">
              <a:spcBef>
                <a:spcPct val="0"/>
              </a:spcBef>
              <a:spcAft>
                <a:spcPct val="0"/>
              </a:spcAft>
              <a:defRPr>
                <a:solidFill>
                  <a:schemeClr val="tx1"/>
                </a:solidFill>
                <a:latin typeface="Arial" charset="0"/>
              </a:defRPr>
            </a:lvl6pPr>
            <a:lvl7pPr marL="3016412" indent="-232031" eaLnBrk="0" fontAlgn="base" hangingPunct="0">
              <a:spcBef>
                <a:spcPct val="0"/>
              </a:spcBef>
              <a:spcAft>
                <a:spcPct val="0"/>
              </a:spcAft>
              <a:defRPr>
                <a:solidFill>
                  <a:schemeClr val="tx1"/>
                </a:solidFill>
                <a:latin typeface="Arial" charset="0"/>
              </a:defRPr>
            </a:lvl7pPr>
            <a:lvl8pPr marL="3480474" indent="-232031" eaLnBrk="0" fontAlgn="base" hangingPunct="0">
              <a:spcBef>
                <a:spcPct val="0"/>
              </a:spcBef>
              <a:spcAft>
                <a:spcPct val="0"/>
              </a:spcAft>
              <a:defRPr>
                <a:solidFill>
                  <a:schemeClr val="tx1"/>
                </a:solidFill>
                <a:latin typeface="Arial" charset="0"/>
              </a:defRPr>
            </a:lvl8pPr>
            <a:lvl9pPr marL="3944537" indent="-232031" eaLnBrk="0" fontAlgn="base" hangingPunct="0">
              <a:spcBef>
                <a:spcPct val="0"/>
              </a:spcBef>
              <a:spcAft>
                <a:spcPct val="0"/>
              </a:spcAft>
              <a:defRPr>
                <a:solidFill>
                  <a:schemeClr val="tx1"/>
                </a:solidFill>
                <a:latin typeface="Arial" charset="0"/>
              </a:defRPr>
            </a:lvl9pPr>
          </a:lstStyle>
          <a:p>
            <a:pPr eaLnBrk="1" hangingPunct="1">
              <a:defRPr/>
            </a:pPr>
            <a:fld id="{7A686A6B-E9B5-4CBC-93F6-5A4227F05A80}" type="slidenum">
              <a:rPr lang="en-US" smtClean="0"/>
              <a:pPr eaLnBrk="1" hangingPunct="1">
                <a:defRPr/>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p:spPr>
        <p:txBody>
          <a:bodyPr/>
          <a:lstStyle/>
          <a:p>
            <a:r>
              <a:rPr lang="en-US" smtClean="0">
                <a:latin typeface="Arial" panose="020B0604020202020204" pitchFamily="34" charset="0"/>
              </a:rPr>
              <a:t>b) (1) On or before March 1, 2012, the governing board of each local</a:t>
            </a:r>
          </a:p>
          <a:p>
            <a:r>
              <a:rPr lang="en-US" smtClean="0">
                <a:latin typeface="Arial" panose="020B0604020202020204" pitchFamily="34" charset="0"/>
              </a:rPr>
              <a:t>publicly owned electric utility shall initiate a process to determine</a:t>
            </a:r>
          </a:p>
          <a:p>
            <a:r>
              <a:rPr lang="en-US" smtClean="0">
                <a:latin typeface="Arial" panose="020B0604020202020204" pitchFamily="34" charset="0"/>
              </a:rPr>
              <a:t>appropriate targets, if any, for the utility to procure viable and cost-effective</a:t>
            </a:r>
          </a:p>
          <a:p>
            <a:r>
              <a:rPr lang="en-US" smtClean="0">
                <a:latin typeface="Arial" panose="020B0604020202020204" pitchFamily="34" charset="0"/>
              </a:rPr>
              <a:t>energy storage systems to be achieved by December 31, 2016, and December</a:t>
            </a:r>
          </a:p>
          <a:p>
            <a:r>
              <a:rPr lang="en-US" smtClean="0">
                <a:latin typeface="Arial" panose="020B0604020202020204" pitchFamily="34" charset="0"/>
              </a:rPr>
              <a:t>31, 2021. As part of this proceeding, the governing board may consider a</a:t>
            </a:r>
          </a:p>
          <a:p>
            <a:r>
              <a:rPr lang="en-US" smtClean="0">
                <a:latin typeface="Arial" panose="020B0604020202020204" pitchFamily="34" charset="0"/>
              </a:rPr>
              <a:t>variety of possible policies to encourage the cost-effective deployment of</a:t>
            </a:r>
          </a:p>
          <a:p>
            <a:r>
              <a:rPr lang="en-US" smtClean="0">
                <a:latin typeface="Arial" panose="020B0604020202020204" pitchFamily="34" charset="0"/>
              </a:rPr>
              <a:t>energy storage systems, including refinement of existing procurement</a:t>
            </a:r>
          </a:p>
          <a:p>
            <a:r>
              <a:rPr lang="en-US" smtClean="0">
                <a:latin typeface="Arial" panose="020B0604020202020204" pitchFamily="34" charset="0"/>
              </a:rPr>
              <a:t>methods to properly value energy storage systems.</a:t>
            </a:r>
          </a:p>
        </p:txBody>
      </p:sp>
      <p:sp>
        <p:nvSpPr>
          <p:cNvPr id="4" name="Slide Number Placeholder 3"/>
          <p:cNvSpPr>
            <a:spLocks noGrp="1"/>
          </p:cNvSpPr>
          <p:nvPr>
            <p:ph type="sldNum" sz="quarter" idx="5"/>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28367" indent="-280141" eaLnBrk="0" hangingPunct="0">
              <a:defRPr b="1">
                <a:solidFill>
                  <a:schemeClr val="tx1"/>
                </a:solidFill>
                <a:latin typeface="Arial" panose="020B0604020202020204" pitchFamily="34" charset="0"/>
                <a:cs typeface="Arial" panose="020B0604020202020204" pitchFamily="34" charset="0"/>
              </a:defRPr>
            </a:lvl2pPr>
            <a:lvl3pPr marL="1120567" indent="-224113" eaLnBrk="0" hangingPunct="0">
              <a:defRPr b="1">
                <a:solidFill>
                  <a:schemeClr val="tx1"/>
                </a:solidFill>
                <a:latin typeface="Arial" panose="020B0604020202020204" pitchFamily="34" charset="0"/>
                <a:cs typeface="Arial" panose="020B0604020202020204" pitchFamily="34" charset="0"/>
              </a:defRPr>
            </a:lvl3pPr>
            <a:lvl4pPr marL="1568793" indent="-224113" eaLnBrk="0" hangingPunct="0">
              <a:defRPr b="1">
                <a:solidFill>
                  <a:schemeClr val="tx1"/>
                </a:solidFill>
                <a:latin typeface="Arial" panose="020B0604020202020204" pitchFamily="34" charset="0"/>
                <a:cs typeface="Arial" panose="020B0604020202020204" pitchFamily="34" charset="0"/>
              </a:defRPr>
            </a:lvl4pPr>
            <a:lvl5pPr marL="2017020" indent="-224113" eaLnBrk="0" hangingPunct="0">
              <a:defRPr b="1">
                <a:solidFill>
                  <a:schemeClr val="tx1"/>
                </a:solidFill>
                <a:latin typeface="Arial" panose="020B0604020202020204" pitchFamily="34" charset="0"/>
                <a:cs typeface="Arial" panose="020B0604020202020204" pitchFamily="34" charset="0"/>
              </a:defRPr>
            </a:lvl5pPr>
            <a:lvl6pPr marL="2465246"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13473"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361700"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09926" indent="-224113"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30A1C8F5-9563-43D6-BB2F-D727D1EBCC8F}" type="slidenum">
              <a:rPr lang="en-US" b="0"/>
              <a:pPr eaLnBrk="1" hangingPunct="1"/>
              <a:t>4</a:t>
            </a:fld>
            <a:endParaRPr lang="en-US" b="0"/>
          </a:p>
        </p:txBody>
      </p:sp>
    </p:spTree>
    <p:extLst>
      <p:ext uri="{BB962C8B-B14F-4D97-AF65-F5344CB8AC3E}">
        <p14:creationId xmlns:p14="http://schemas.microsoft.com/office/powerpoint/2010/main" val="12345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5CFB568-FF42-4D4A-8AF4-2E3192E9D31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6849DBD-474C-4DDC-B2CB-5F5B28570A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470B092-0519-4C11-8D98-3913ED9AC0A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27C5264-85F9-4F1C-8047-CF42AF830E6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b="1"/>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endParaRPr lang="en-US" dirty="0" smtClean="0"/>
          </a:p>
          <a:p>
            <a:pPr>
              <a:defRPr/>
            </a:pPr>
            <a:fld id="{9A8284F7-8E58-4D96-B2E3-AF32AA87FD3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1BC0D7F-8A4D-4881-86BB-980A93F27A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C29FC54-0A92-4777-8921-BEAC913AB28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D588585-DFAE-4C83-89DA-8B661762A1C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2B70B0CC-45A6-439C-A9CF-0AEF25A1729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111DBBB-EDB0-46D5-AAE8-52686B7F969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89DA3A8-1C47-4067-A3F1-DD3181FD51B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DF34D93-4BB9-440C-BC43-16D42FBF830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background_officialState_v4"/>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8382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6172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cs typeface="+mn-cs"/>
              </a:defRPr>
            </a:lvl1pPr>
          </a:lstStyle>
          <a:p>
            <a:pPr>
              <a:defRPr/>
            </a:pPr>
            <a:endParaRPr lang="en-US"/>
          </a:p>
        </p:txBody>
      </p:sp>
      <p:sp>
        <p:nvSpPr>
          <p:cNvPr id="1029" name="Rectangle 5"/>
          <p:cNvSpPr>
            <a:spLocks noGrp="1" noChangeArrowheads="1"/>
          </p:cNvSpPr>
          <p:nvPr>
            <p:ph type="ftr" sz="quarter" idx="3"/>
          </p:nvPr>
        </p:nvSpPr>
        <p:spPr bwMode="auto">
          <a:xfrm>
            <a:off x="2209800" y="6245225"/>
            <a:ext cx="3886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cs typeface="+mn-cs"/>
              </a:defRPr>
            </a:lvl1pPr>
          </a:lstStyle>
          <a:p>
            <a:pPr>
              <a:defRPr/>
            </a:pPr>
            <a:endParaRPr lang="en-US"/>
          </a:p>
        </p:txBody>
      </p:sp>
      <p:sp>
        <p:nvSpPr>
          <p:cNvPr id="1032" name="Rectangle 8"/>
          <p:cNvSpPr>
            <a:spLocks noGrp="1" noChangeArrowheads="1"/>
          </p:cNvSpPr>
          <p:nvPr>
            <p:ph type="sldNum" sz="quarter" idx="4"/>
          </p:nvPr>
        </p:nvSpPr>
        <p:spPr bwMode="auto">
          <a:xfrm>
            <a:off x="457200" y="6245225"/>
            <a:ext cx="1676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cs typeface="+mn-cs"/>
              </a:defRPr>
            </a:lvl1pPr>
          </a:lstStyle>
          <a:p>
            <a:pPr>
              <a:defRPr/>
            </a:pPr>
            <a:fld id="{210CEE8C-3746-4A9E-B054-F0BAB611C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hf hdr="0" ftr="0" dt="0"/>
  <p:txStyles>
    <p:titleStyle>
      <a:lvl1pPr algn="ctr" rtl="0" eaLnBrk="0" fontAlgn="base" hangingPunct="0">
        <a:spcBef>
          <a:spcPct val="0"/>
        </a:spcBef>
        <a:spcAft>
          <a:spcPct val="0"/>
        </a:spcAft>
        <a:defRPr lang="en-US" sz="2400" b="1" kern="1200" dirty="0">
          <a:solidFill>
            <a:srgbClr val="3333FF"/>
          </a:solidFill>
          <a:latin typeface="Arial" charset="0"/>
          <a:ea typeface="+mn-ea"/>
          <a:cs typeface="Arial" charset="0"/>
        </a:defRPr>
      </a:lvl1pPr>
      <a:lvl2pPr algn="ctr" rtl="0" eaLnBrk="0" fontAlgn="base" hangingPunct="0">
        <a:spcBef>
          <a:spcPct val="0"/>
        </a:spcBef>
        <a:spcAft>
          <a:spcPct val="0"/>
        </a:spcAft>
        <a:defRPr sz="2400" b="1">
          <a:solidFill>
            <a:srgbClr val="3333FF"/>
          </a:solidFill>
          <a:latin typeface="Arial" charset="0"/>
          <a:cs typeface="Arial" charset="0"/>
        </a:defRPr>
      </a:lvl2pPr>
      <a:lvl3pPr algn="ctr" rtl="0" eaLnBrk="0" fontAlgn="base" hangingPunct="0">
        <a:spcBef>
          <a:spcPct val="0"/>
        </a:spcBef>
        <a:spcAft>
          <a:spcPct val="0"/>
        </a:spcAft>
        <a:defRPr sz="2400" b="1">
          <a:solidFill>
            <a:srgbClr val="3333FF"/>
          </a:solidFill>
          <a:latin typeface="Arial" charset="0"/>
          <a:cs typeface="Arial" charset="0"/>
        </a:defRPr>
      </a:lvl3pPr>
      <a:lvl4pPr algn="ctr" rtl="0" eaLnBrk="0" fontAlgn="base" hangingPunct="0">
        <a:spcBef>
          <a:spcPct val="0"/>
        </a:spcBef>
        <a:spcAft>
          <a:spcPct val="0"/>
        </a:spcAft>
        <a:defRPr sz="2400" b="1">
          <a:solidFill>
            <a:srgbClr val="3333FF"/>
          </a:solidFill>
          <a:latin typeface="Arial" charset="0"/>
          <a:cs typeface="Arial" charset="0"/>
        </a:defRPr>
      </a:lvl4pPr>
      <a:lvl5pPr algn="ctr" rtl="0" eaLnBrk="0" fontAlgn="base" hangingPunct="0">
        <a:spcBef>
          <a:spcPct val="0"/>
        </a:spcBef>
        <a:spcAft>
          <a:spcPct val="0"/>
        </a:spcAft>
        <a:defRPr sz="2400" b="1">
          <a:solidFill>
            <a:srgbClr val="3333FF"/>
          </a:solidFill>
          <a:latin typeface="Arial" charset="0"/>
          <a:cs typeface="Arial" charset="0"/>
        </a:defRPr>
      </a:lvl5pPr>
      <a:lvl6pPr marL="457200" algn="ctr" rtl="0" fontAlgn="base">
        <a:spcBef>
          <a:spcPct val="0"/>
        </a:spcBef>
        <a:spcAft>
          <a:spcPct val="0"/>
        </a:spcAft>
        <a:defRPr sz="4400" b="1">
          <a:solidFill>
            <a:schemeClr val="accent2"/>
          </a:solidFill>
          <a:latin typeface="Arial" charset="0"/>
        </a:defRPr>
      </a:lvl6pPr>
      <a:lvl7pPr marL="914400" algn="ctr" rtl="0" fontAlgn="base">
        <a:spcBef>
          <a:spcPct val="0"/>
        </a:spcBef>
        <a:spcAft>
          <a:spcPct val="0"/>
        </a:spcAft>
        <a:defRPr sz="4400" b="1">
          <a:solidFill>
            <a:schemeClr val="accent2"/>
          </a:solidFill>
          <a:latin typeface="Arial" charset="0"/>
        </a:defRPr>
      </a:lvl7pPr>
      <a:lvl8pPr marL="1371600" algn="ctr" rtl="0" fontAlgn="base">
        <a:spcBef>
          <a:spcPct val="0"/>
        </a:spcBef>
        <a:spcAft>
          <a:spcPct val="0"/>
        </a:spcAft>
        <a:defRPr sz="4400" b="1">
          <a:solidFill>
            <a:schemeClr val="accent2"/>
          </a:solidFill>
          <a:latin typeface="Arial" charset="0"/>
        </a:defRPr>
      </a:lvl8pPr>
      <a:lvl9pPr marL="1828800" algn="ctr" rtl="0" fontAlgn="base">
        <a:spcBef>
          <a:spcPct val="0"/>
        </a:spcBef>
        <a:spcAft>
          <a:spcPct val="0"/>
        </a:spcAft>
        <a:defRPr sz="4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Microsoft_Word_97_-_2003_Document1.do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puc.ca.gov/"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D27B2FF-7D47-40E3-B9B0-E3191FA9E994}" type="slidenum">
              <a:rPr lang="en-US" smtClean="0"/>
              <a:pPr eaLnBrk="1" hangingPunct="1">
                <a:defRPr/>
              </a:pPr>
              <a:t>1</a:t>
            </a:fld>
            <a:endParaRPr lang="en-US" smtClean="0"/>
          </a:p>
        </p:txBody>
      </p:sp>
      <p:sp>
        <p:nvSpPr>
          <p:cNvPr id="2051" name="Rectangle 4"/>
          <p:cNvSpPr>
            <a:spLocks noChangeArrowheads="1"/>
          </p:cNvSpPr>
          <p:nvPr/>
        </p:nvSpPr>
        <p:spPr bwMode="auto">
          <a:xfrm>
            <a:off x="20128" y="1021511"/>
            <a:ext cx="9144000" cy="1192157"/>
          </a:xfrm>
          <a:prstGeom prst="rect">
            <a:avLst/>
          </a:prstGeom>
          <a:noFill/>
          <a:ln w="9525">
            <a:noFill/>
            <a:miter lim="800000"/>
            <a:headEnd/>
            <a:tailEnd/>
          </a:ln>
          <a:effectLst/>
        </p:spPr>
        <p:txBody>
          <a:bodyPr anchor="ctr"/>
          <a:lstStyle/>
          <a:p>
            <a:pPr algn="ctr"/>
            <a:r>
              <a:rPr lang="en-US" sz="3200" b="1" dirty="0">
                <a:solidFill>
                  <a:srgbClr val="3333FF"/>
                </a:solidFill>
              </a:rPr>
              <a:t>Energy </a:t>
            </a:r>
            <a:r>
              <a:rPr lang="en-US" sz="3200" b="1" dirty="0" smtClean="0">
                <a:solidFill>
                  <a:srgbClr val="3333FF"/>
                </a:solidFill>
              </a:rPr>
              <a:t>Storage Safety at CPUC </a:t>
            </a:r>
          </a:p>
          <a:p>
            <a:pPr algn="ctr"/>
            <a:r>
              <a:rPr lang="en-US" sz="3200" b="1" dirty="0" smtClean="0">
                <a:solidFill>
                  <a:srgbClr val="3333FF"/>
                </a:solidFill>
              </a:rPr>
              <a:t>2010-2017</a:t>
            </a:r>
            <a:endParaRPr lang="en-US" sz="3200" b="1" dirty="0">
              <a:solidFill>
                <a:srgbClr val="3333FF"/>
              </a:solidFill>
            </a:endParaRPr>
          </a:p>
        </p:txBody>
      </p:sp>
      <p:sp>
        <p:nvSpPr>
          <p:cNvPr id="2052" name="Rectangle 8"/>
          <p:cNvSpPr>
            <a:spLocks noChangeArrowheads="1"/>
          </p:cNvSpPr>
          <p:nvPr/>
        </p:nvSpPr>
        <p:spPr bwMode="auto">
          <a:xfrm>
            <a:off x="152400" y="4419600"/>
            <a:ext cx="8839200" cy="2209800"/>
          </a:xfrm>
          <a:prstGeom prst="rect">
            <a:avLst/>
          </a:prstGeom>
          <a:noFill/>
          <a:ln w="9525">
            <a:noFill/>
            <a:miter lim="800000"/>
            <a:headEnd/>
            <a:tailEnd/>
          </a:ln>
          <a:effectLst/>
        </p:spPr>
        <p:txBody>
          <a:bodyPr/>
          <a:lstStyle/>
          <a:p>
            <a:pPr marL="342900" indent="-342900" algn="ctr">
              <a:lnSpc>
                <a:spcPct val="80000"/>
              </a:lnSpc>
              <a:spcBef>
                <a:spcPct val="20000"/>
              </a:spcBef>
            </a:pPr>
            <a:endParaRPr lang="en-US" sz="1600" b="1" i="1" dirty="0" smtClean="0"/>
          </a:p>
          <a:p>
            <a:pPr marL="342900" indent="-342900" algn="ctr">
              <a:lnSpc>
                <a:spcPct val="80000"/>
              </a:lnSpc>
              <a:spcBef>
                <a:spcPct val="20000"/>
              </a:spcBef>
            </a:pPr>
            <a:r>
              <a:rPr lang="en-US" sz="1600" i="1" dirty="0" smtClean="0"/>
              <a:t>The Energy Storage Safety Forum</a:t>
            </a:r>
            <a:endParaRPr lang="en-US" sz="1600" i="1" dirty="0"/>
          </a:p>
          <a:p>
            <a:pPr marL="342900" indent="-342900" algn="ctr">
              <a:lnSpc>
                <a:spcPct val="80000"/>
              </a:lnSpc>
              <a:spcBef>
                <a:spcPct val="20000"/>
              </a:spcBef>
            </a:pPr>
            <a:r>
              <a:rPr lang="en-US" sz="1600" dirty="0"/>
              <a:t>February 22-24, </a:t>
            </a:r>
            <a:r>
              <a:rPr lang="en-US" sz="1600" dirty="0" smtClean="0"/>
              <a:t>2017</a:t>
            </a:r>
            <a:endParaRPr lang="en-US" sz="1600" dirty="0"/>
          </a:p>
          <a:p>
            <a:pPr marL="342900" indent="-342900" algn="ctr">
              <a:lnSpc>
                <a:spcPct val="80000"/>
              </a:lnSpc>
              <a:spcBef>
                <a:spcPct val="20000"/>
              </a:spcBef>
            </a:pPr>
            <a:endParaRPr lang="en-US" sz="1600" b="1" i="1" dirty="0" smtClean="0"/>
          </a:p>
          <a:p>
            <a:pPr marL="342900" indent="-342900" algn="ctr">
              <a:lnSpc>
                <a:spcPct val="80000"/>
              </a:lnSpc>
              <a:spcBef>
                <a:spcPct val="20000"/>
              </a:spcBef>
            </a:pPr>
            <a:endParaRPr lang="en-US" sz="1600" b="1" i="1" dirty="0"/>
          </a:p>
          <a:p>
            <a:pPr marL="342900" indent="-342900" algn="ctr">
              <a:lnSpc>
                <a:spcPct val="80000"/>
              </a:lnSpc>
              <a:spcBef>
                <a:spcPct val="20000"/>
              </a:spcBef>
            </a:pPr>
            <a:r>
              <a:rPr lang="en-US" sz="1600" b="1" i="1" dirty="0" smtClean="0"/>
              <a:t>Arthur O’Donnell  - Supervisor, Risk Assessment &amp; Safety Advisory</a:t>
            </a:r>
          </a:p>
          <a:p>
            <a:pPr marL="342900" indent="-342900" algn="ctr">
              <a:lnSpc>
                <a:spcPct val="80000"/>
              </a:lnSpc>
              <a:spcBef>
                <a:spcPct val="20000"/>
              </a:spcBef>
            </a:pPr>
            <a:r>
              <a:rPr lang="en-US" sz="1600" i="1" dirty="0" smtClean="0"/>
              <a:t>Safety &amp; Enforcement Division</a:t>
            </a:r>
            <a:endParaRPr lang="en-US" sz="1600" b="1" i="1" dirty="0" smtClean="0"/>
          </a:p>
        </p:txBody>
      </p:sp>
      <p:sp>
        <p:nvSpPr>
          <p:cNvPr id="2053" name="Rectangle 9"/>
          <p:cNvSpPr>
            <a:spLocks noChangeArrowheads="1"/>
          </p:cNvSpPr>
          <p:nvPr/>
        </p:nvSpPr>
        <p:spPr bwMode="auto">
          <a:xfrm>
            <a:off x="457200" y="6248400"/>
            <a:ext cx="304800" cy="304800"/>
          </a:xfrm>
          <a:prstGeom prst="rect">
            <a:avLst/>
          </a:prstGeom>
          <a:solidFill>
            <a:schemeClr val="bg1"/>
          </a:solidFill>
          <a:ln w="9525">
            <a:noFill/>
            <a:miter lim="800000"/>
            <a:headEnd/>
            <a:tailEnd/>
          </a:ln>
          <a:effectLst/>
        </p:spPr>
        <p:txBody>
          <a:bodyPr wrap="none" anchor="ctr"/>
          <a:lstStyle/>
          <a:p>
            <a:endParaRPr lang="en-US"/>
          </a:p>
        </p:txBody>
      </p:sp>
      <p:pic>
        <p:nvPicPr>
          <p:cNvPr id="2054" name="Picture 10" descr="PUC_ColorSeal_PowerPoint"/>
          <p:cNvPicPr>
            <a:picLocks noChangeAspect="1" noChangeArrowheads="1"/>
          </p:cNvPicPr>
          <p:nvPr/>
        </p:nvPicPr>
        <p:blipFill>
          <a:blip r:embed="rId3" cstate="print"/>
          <a:srcRect/>
          <a:stretch>
            <a:fillRect/>
          </a:stretch>
        </p:blipFill>
        <p:spPr bwMode="auto">
          <a:xfrm>
            <a:off x="3581400" y="2213668"/>
            <a:ext cx="1981200" cy="1977331"/>
          </a:xfrm>
          <a:prstGeom prst="rect">
            <a:avLst/>
          </a:prstGeom>
          <a:noFill/>
          <a:ln w="9525">
            <a:noFill/>
            <a:miter lim="800000"/>
            <a:headEnd/>
            <a:tailEnd/>
          </a:ln>
        </p:spPr>
      </p:pic>
    </p:spTree>
    <p:extLst>
      <p:ext uri="{BB962C8B-B14F-4D97-AF65-F5344CB8AC3E}">
        <p14:creationId xmlns:p14="http://schemas.microsoft.com/office/powerpoint/2010/main" val="35812112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00009"/>
          </a:xfrm>
        </p:spPr>
        <p:txBody>
          <a:bodyPr>
            <a:noAutofit/>
          </a:bodyPr>
          <a:lstStyle/>
          <a:p>
            <a:r>
              <a:rPr lang="en-US" sz="3200" b="1" dirty="0">
                <a:solidFill>
                  <a:srgbClr val="3333FF"/>
                </a:solidFill>
                <a:latin typeface="+mn-lt"/>
                <a:ea typeface="+mn-ea"/>
                <a:cs typeface="+mn-cs"/>
              </a:rPr>
              <a:t>Procurement Targets:</a:t>
            </a:r>
            <a:br>
              <a:rPr lang="en-US" sz="3200" b="1" dirty="0">
                <a:solidFill>
                  <a:srgbClr val="3333FF"/>
                </a:solidFill>
                <a:latin typeface="+mn-lt"/>
                <a:ea typeface="+mn-ea"/>
                <a:cs typeface="+mn-cs"/>
              </a:rPr>
            </a:br>
            <a:r>
              <a:rPr lang="en-US" sz="3200" b="1" dirty="0">
                <a:solidFill>
                  <a:srgbClr val="3333FF"/>
                </a:solidFill>
                <a:latin typeface="+mn-lt"/>
                <a:ea typeface="+mn-ea"/>
                <a:cs typeface="+mn-cs"/>
              </a:rPr>
              <a:t>by Year and Utility</a:t>
            </a:r>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10</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6037" y="1816100"/>
            <a:ext cx="7086600" cy="4565208"/>
          </a:xfrm>
          <a:prstGeom prst="rect">
            <a:avLst/>
          </a:prstGeom>
        </p:spPr>
      </p:pic>
    </p:spTree>
    <p:extLst>
      <p:ext uri="{BB962C8B-B14F-4D97-AF65-F5344CB8AC3E}">
        <p14:creationId xmlns:p14="http://schemas.microsoft.com/office/powerpoint/2010/main" val="40959979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Additional Directives in the CPUC Decision</a:t>
            </a:r>
            <a:endParaRPr lang="en-US" dirty="0">
              <a:latin typeface="Century Gothic" panose="020B0502020202020204" pitchFamily="34" charset="0"/>
            </a:endParaRPr>
          </a:p>
        </p:txBody>
      </p:sp>
      <p:sp>
        <p:nvSpPr>
          <p:cNvPr id="3" name="Content Placeholder 2"/>
          <p:cNvSpPr>
            <a:spLocks noGrp="1"/>
          </p:cNvSpPr>
          <p:nvPr>
            <p:ph idx="1"/>
          </p:nvPr>
        </p:nvSpPr>
        <p:spPr>
          <a:xfrm>
            <a:off x="76200" y="1676400"/>
            <a:ext cx="8826500" cy="4597400"/>
          </a:xfrm>
        </p:spPr>
        <p:txBody>
          <a:bodyPr/>
          <a:lstStyle/>
          <a:p>
            <a:pPr>
              <a:spcAft>
                <a:spcPts val="1200"/>
              </a:spcAft>
            </a:pPr>
            <a:r>
              <a:rPr lang="en-US" sz="2000" dirty="0">
                <a:latin typeface="Century Gothic" panose="020B0502020202020204" pitchFamily="34" charset="0"/>
              </a:rPr>
              <a:t>Every two years, utility procurement applications due March 1, followed by a solicitation on December </a:t>
            </a:r>
            <a:r>
              <a:rPr lang="en-US" sz="2000" dirty="0" smtClean="0">
                <a:latin typeface="Century Gothic" panose="020B0502020202020204" pitchFamily="34" charset="0"/>
              </a:rPr>
              <a:t>1</a:t>
            </a:r>
            <a:endParaRPr lang="en-US" sz="700" dirty="0" smtClean="0">
              <a:latin typeface="Century Gothic" panose="020B0502020202020204" pitchFamily="34" charset="0"/>
            </a:endParaRPr>
          </a:p>
          <a:p>
            <a:r>
              <a:rPr lang="en-US" sz="2000" dirty="0" smtClean="0">
                <a:latin typeface="Century Gothic" panose="020B0502020202020204" pitchFamily="34" charset="0"/>
              </a:rPr>
              <a:t>Ownership</a:t>
            </a:r>
          </a:p>
          <a:p>
            <a:pPr lvl="1"/>
            <a:r>
              <a:rPr lang="en-US" sz="1800" dirty="0" smtClean="0">
                <a:latin typeface="Century Gothic" panose="020B0502020202020204" pitchFamily="34" charset="0"/>
              </a:rPr>
              <a:t>Utility-owned storage limited to 50% of cumulative targets</a:t>
            </a:r>
          </a:p>
          <a:p>
            <a:pPr lvl="1"/>
            <a:r>
              <a:rPr lang="en-US" sz="1800" dirty="0" smtClean="0">
                <a:latin typeface="Century Gothic" panose="020B0502020202020204" pitchFamily="34" charset="0"/>
              </a:rPr>
              <a:t>IOU allowed to own storage assets on customer-premise</a:t>
            </a:r>
          </a:p>
          <a:p>
            <a:pPr lvl="1">
              <a:spcAft>
                <a:spcPts val="1200"/>
              </a:spcAft>
            </a:pPr>
            <a:r>
              <a:rPr lang="en-US" sz="1800" dirty="0" smtClean="0">
                <a:latin typeface="Century Gothic" panose="020B0502020202020204" pitchFamily="34" charset="0"/>
              </a:rPr>
              <a:t>IOU could contract </a:t>
            </a:r>
            <a:r>
              <a:rPr lang="en-US" sz="1800" dirty="0">
                <a:latin typeface="Century Gothic" panose="020B0502020202020204" pitchFamily="34" charset="0"/>
              </a:rPr>
              <a:t>with </a:t>
            </a:r>
            <a:r>
              <a:rPr lang="en-US" sz="1800" dirty="0" smtClean="0">
                <a:latin typeface="Century Gothic" panose="020B0502020202020204" pitchFamily="34" charset="0"/>
              </a:rPr>
              <a:t>either Customer </a:t>
            </a:r>
            <a:r>
              <a:rPr lang="en-US" sz="1800" dirty="0">
                <a:latin typeface="Century Gothic" panose="020B0502020202020204" pitchFamily="34" charset="0"/>
              </a:rPr>
              <a:t>or third </a:t>
            </a:r>
            <a:r>
              <a:rPr lang="en-US" sz="1800" dirty="0" smtClean="0">
                <a:latin typeface="Century Gothic" panose="020B0502020202020204" pitchFamily="34" charset="0"/>
              </a:rPr>
              <a:t>party-owned assets</a:t>
            </a:r>
          </a:p>
          <a:p>
            <a:pPr>
              <a:spcAft>
                <a:spcPts val="1200"/>
              </a:spcAft>
            </a:pPr>
            <a:r>
              <a:rPr lang="en-US" sz="2000" dirty="0">
                <a:latin typeface="Century Gothic" panose="020B0502020202020204" pitchFamily="34" charset="0"/>
              </a:rPr>
              <a:t>Pumped Storage &gt;50 MW not </a:t>
            </a:r>
            <a:r>
              <a:rPr lang="en-US" sz="2000" dirty="0" smtClean="0">
                <a:latin typeface="Century Gothic" panose="020B0502020202020204" pitchFamily="34" charset="0"/>
              </a:rPr>
              <a:t>eligible</a:t>
            </a:r>
          </a:p>
          <a:p>
            <a:pPr>
              <a:spcAft>
                <a:spcPts val="1200"/>
              </a:spcAft>
            </a:pPr>
            <a:r>
              <a:rPr lang="en-US" sz="2000" dirty="0">
                <a:latin typeface="Century Gothic" panose="020B0502020202020204" pitchFamily="34" charset="0"/>
              </a:rPr>
              <a:t>Target Flexibility</a:t>
            </a:r>
          </a:p>
          <a:p>
            <a:pPr>
              <a:spcAft>
                <a:spcPts val="1200"/>
              </a:spcAft>
            </a:pPr>
            <a:r>
              <a:rPr lang="en-US" sz="2000" dirty="0" smtClean="0">
                <a:latin typeface="Century Gothic" panose="020B0502020202020204" pitchFamily="34" charset="0"/>
              </a:rPr>
              <a:t>Project </a:t>
            </a:r>
            <a:r>
              <a:rPr lang="en-US" sz="2000" dirty="0">
                <a:latin typeface="Century Gothic" panose="020B0502020202020204" pitchFamily="34" charset="0"/>
              </a:rPr>
              <a:t>Eligibility</a:t>
            </a:r>
          </a:p>
          <a:p>
            <a:r>
              <a:rPr lang="en-US" sz="2000" dirty="0" smtClean="0">
                <a:latin typeface="Century Gothic" panose="020B0502020202020204" pitchFamily="34" charset="0"/>
              </a:rPr>
              <a:t>Other Guidelines</a:t>
            </a:r>
          </a:p>
          <a:p>
            <a:pPr lvl="1"/>
            <a:r>
              <a:rPr lang="en-US" sz="1800" dirty="0" smtClean="0">
                <a:latin typeface="Century Gothic" panose="020B0502020202020204" pitchFamily="34" charset="0"/>
              </a:rPr>
              <a:t>Program Evaluation</a:t>
            </a:r>
          </a:p>
          <a:p>
            <a:pPr lvl="1"/>
            <a:r>
              <a:rPr lang="en-US" sz="1800" dirty="0" smtClean="0">
                <a:latin typeface="Century Gothic" panose="020B0502020202020204" pitchFamily="34" charset="0"/>
              </a:rPr>
              <a:t>Cost Effectiveness Evaluation</a:t>
            </a:r>
          </a:p>
        </p:txBody>
      </p:sp>
      <p:sp>
        <p:nvSpPr>
          <p:cNvPr id="4" name="Slide Number Placeholder 3"/>
          <p:cNvSpPr>
            <a:spLocks noGrp="1"/>
          </p:cNvSpPr>
          <p:nvPr>
            <p:ph type="sldNum" sz="quarter" idx="12"/>
          </p:nvPr>
        </p:nvSpPr>
        <p:spPr/>
        <p:txBody>
          <a:bodyPr/>
          <a:lstStyle/>
          <a:p>
            <a:pPr>
              <a:defRPr/>
            </a:pPr>
            <a:endParaRPr lang="en-US" dirty="0" smtClean="0"/>
          </a:p>
          <a:p>
            <a:pPr>
              <a:defRPr/>
            </a:pPr>
            <a:fld id="{9A8284F7-8E58-4D96-B2E3-AF32AA87FD3B}" type="slidenum">
              <a:rPr lang="en-US" smtClean="0"/>
              <a:pPr>
                <a:defRPr/>
              </a:pPr>
              <a:t>11</a:t>
            </a:fld>
            <a:endParaRPr lang="en-US" dirty="0"/>
          </a:p>
        </p:txBody>
      </p:sp>
    </p:spTree>
    <p:extLst>
      <p:ext uri="{BB962C8B-B14F-4D97-AF65-F5344CB8AC3E}">
        <p14:creationId xmlns:p14="http://schemas.microsoft.com/office/powerpoint/2010/main" val="4120857374"/>
      </p:ext>
    </p:extLst>
  </p:cSld>
  <p:clrMapOvr>
    <a:masterClrMapping/>
  </p:clrMapOvr>
  <mc:AlternateContent xmlns:mc="http://schemas.openxmlformats.org/markup-compatibility/2006">
    <mc:Choice xmlns="" xmlns:p15="http://schemas.microsoft.com/office/powerpoint/2012/main" Requires="p15">
      <p:transition>
        <p15:prstTrans prst="pageCurlDouble"/>
      </p:transition>
    </mc:Choice>
    <mc:Fallback>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Procurement Targets</a:t>
            </a:r>
            <a:r>
              <a:rPr lang="en-US" dirty="0" smtClean="0"/>
              <a:t>: Current Status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3610201"/>
              </p:ext>
            </p:extLst>
          </p:nvPr>
        </p:nvGraphicFramePr>
        <p:xfrm>
          <a:off x="457200" y="2057400"/>
          <a:ext cx="8229600" cy="4114800"/>
        </p:xfrm>
        <a:graphic>
          <a:graphicData uri="http://schemas.openxmlformats.org/drawingml/2006/table">
            <a:tbl>
              <a:tblPr firstRow="1" bandRow="1">
                <a:tableStyleId>{00A15C55-8517-42AA-B614-E9B94910E393}</a:tableStyleId>
              </a:tblPr>
              <a:tblGrid>
                <a:gridCol w="1645920"/>
                <a:gridCol w="1645920"/>
                <a:gridCol w="1645920"/>
                <a:gridCol w="1645920"/>
                <a:gridCol w="1645920"/>
              </a:tblGrid>
              <a:tr h="762000">
                <a:tc>
                  <a:txBody>
                    <a:bodyPr/>
                    <a:lstStyle/>
                    <a:p>
                      <a:pPr algn="ctr"/>
                      <a:r>
                        <a:rPr lang="en-US" dirty="0" smtClean="0"/>
                        <a:t>Utility</a:t>
                      </a:r>
                      <a:endParaRPr lang="en-US" dirty="0"/>
                    </a:p>
                  </a:txBody>
                  <a:tcPr/>
                </a:tc>
                <a:tc>
                  <a:txBody>
                    <a:bodyPr/>
                    <a:lstStyle/>
                    <a:p>
                      <a:pPr algn="ctr"/>
                      <a:r>
                        <a:rPr lang="en-US" dirty="0" smtClean="0"/>
                        <a:t>Total MW Goal</a:t>
                      </a:r>
                    </a:p>
                    <a:p>
                      <a:pPr algn="ctr"/>
                      <a:r>
                        <a:rPr lang="en-US" dirty="0" smtClean="0"/>
                        <a:t>By 2024</a:t>
                      </a:r>
                      <a:endParaRPr lang="en-US" dirty="0"/>
                    </a:p>
                  </a:txBody>
                  <a:tcPr/>
                </a:tc>
                <a:tc>
                  <a:txBody>
                    <a:bodyPr/>
                    <a:lstStyle/>
                    <a:p>
                      <a:pPr algn="ctr"/>
                      <a:r>
                        <a:rPr lang="en-US" dirty="0" smtClean="0"/>
                        <a:t>Total Procured to Date</a:t>
                      </a:r>
                      <a:endParaRPr lang="en-US" dirty="0"/>
                    </a:p>
                  </a:txBody>
                  <a:tcPr/>
                </a:tc>
                <a:tc>
                  <a:txBody>
                    <a:bodyPr/>
                    <a:lstStyle/>
                    <a:p>
                      <a:pPr algn="ctr"/>
                      <a:r>
                        <a:rPr lang="en-US" dirty="0" smtClean="0"/>
                        <a:t>AB 2868</a:t>
                      </a:r>
                    </a:p>
                    <a:p>
                      <a:pPr algn="ctr"/>
                      <a:r>
                        <a:rPr lang="en-US" dirty="0" smtClean="0"/>
                        <a:t>procurement </a:t>
                      </a:r>
                      <a:endParaRPr lang="en-US" dirty="0"/>
                    </a:p>
                  </a:txBody>
                  <a:tcPr/>
                </a:tc>
                <a:tc>
                  <a:txBody>
                    <a:bodyPr/>
                    <a:lstStyle/>
                    <a:p>
                      <a:r>
                        <a:rPr lang="en-US" dirty="0" smtClean="0"/>
                        <a:t>Proposed for 2016 RFO</a:t>
                      </a:r>
                      <a:endParaRPr lang="en-US" dirty="0"/>
                    </a:p>
                  </a:txBody>
                  <a:tcPr/>
                </a:tc>
              </a:tr>
              <a:tr h="762000">
                <a:tc>
                  <a:txBody>
                    <a:bodyPr/>
                    <a:lstStyle/>
                    <a:p>
                      <a:r>
                        <a:rPr lang="en-US" dirty="0" smtClean="0"/>
                        <a:t>Southern California Edison</a:t>
                      </a:r>
                      <a:endParaRPr lang="en-US" dirty="0"/>
                    </a:p>
                  </a:txBody>
                  <a:tcPr/>
                </a:tc>
                <a:tc>
                  <a:txBody>
                    <a:bodyPr/>
                    <a:lstStyle/>
                    <a:p>
                      <a:pPr algn="ctr"/>
                      <a:endParaRPr lang="en-US" dirty="0" smtClean="0"/>
                    </a:p>
                    <a:p>
                      <a:pPr algn="ctr"/>
                      <a:r>
                        <a:rPr lang="en-US" dirty="0" smtClean="0"/>
                        <a:t>580</a:t>
                      </a:r>
                      <a:endParaRPr lang="en-US" dirty="0"/>
                    </a:p>
                  </a:txBody>
                  <a:tcPr/>
                </a:tc>
                <a:tc>
                  <a:txBody>
                    <a:bodyPr/>
                    <a:lstStyle/>
                    <a:p>
                      <a:pPr algn="ctr"/>
                      <a:endParaRPr lang="en-US" dirty="0" smtClean="0"/>
                    </a:p>
                    <a:p>
                      <a:pPr algn="ctr"/>
                      <a:r>
                        <a:rPr lang="en-US" dirty="0" smtClean="0"/>
                        <a:t>537.7</a:t>
                      </a:r>
                      <a:endParaRPr lang="en-US" dirty="0"/>
                    </a:p>
                  </a:txBody>
                  <a:tcPr/>
                </a:tc>
                <a:tc>
                  <a:txBody>
                    <a:bodyPr/>
                    <a:lstStyle/>
                    <a:p>
                      <a:pPr algn="ctr"/>
                      <a:endParaRPr lang="en-US" dirty="0" smtClean="0"/>
                    </a:p>
                    <a:p>
                      <a:pPr algn="ctr"/>
                      <a:r>
                        <a:rPr lang="en-US" dirty="0" smtClean="0"/>
                        <a:t>166.7</a:t>
                      </a:r>
                      <a:endParaRPr lang="en-US" dirty="0"/>
                    </a:p>
                  </a:txBody>
                  <a:tcPr/>
                </a:tc>
                <a:tc>
                  <a:txBody>
                    <a:bodyPr/>
                    <a:lstStyle/>
                    <a:p>
                      <a:pPr algn="ctr"/>
                      <a:endParaRPr lang="en-US" dirty="0" smtClean="0"/>
                    </a:p>
                    <a:p>
                      <a:pPr algn="ctr"/>
                      <a:r>
                        <a:rPr lang="en-US" dirty="0" smtClean="0"/>
                        <a:t>20</a:t>
                      </a:r>
                      <a:endParaRPr lang="en-US" dirty="0"/>
                    </a:p>
                  </a:txBody>
                  <a:tcPr/>
                </a:tc>
              </a:tr>
              <a:tr h="762000">
                <a:tc>
                  <a:txBody>
                    <a:bodyPr/>
                    <a:lstStyle/>
                    <a:p>
                      <a:r>
                        <a:rPr lang="en-US" dirty="0" smtClean="0"/>
                        <a:t>Pacific Gas </a:t>
                      </a:r>
                    </a:p>
                    <a:p>
                      <a:r>
                        <a:rPr lang="en-US" dirty="0" smtClean="0"/>
                        <a:t>&amp; Electric</a:t>
                      </a:r>
                      <a:endParaRPr lang="en-US" dirty="0"/>
                    </a:p>
                  </a:txBody>
                  <a:tcPr/>
                </a:tc>
                <a:tc>
                  <a:txBody>
                    <a:bodyPr/>
                    <a:lstStyle/>
                    <a:p>
                      <a:pPr algn="ctr"/>
                      <a:endParaRPr lang="en-US" dirty="0" smtClean="0"/>
                    </a:p>
                    <a:p>
                      <a:pPr algn="ctr"/>
                      <a:r>
                        <a:rPr lang="en-US" dirty="0" smtClean="0"/>
                        <a:t>580</a:t>
                      </a:r>
                      <a:endParaRPr lang="en-US" dirty="0"/>
                    </a:p>
                  </a:txBody>
                  <a:tcPr/>
                </a:tc>
                <a:tc>
                  <a:txBody>
                    <a:bodyPr/>
                    <a:lstStyle/>
                    <a:p>
                      <a:pPr algn="ctr"/>
                      <a:endParaRPr lang="en-US" dirty="0" smtClean="0"/>
                    </a:p>
                    <a:p>
                      <a:pPr algn="ctr"/>
                      <a:r>
                        <a:rPr lang="en-US" dirty="0" smtClean="0"/>
                        <a:t>94</a:t>
                      </a:r>
                      <a:endParaRPr lang="en-US" dirty="0"/>
                    </a:p>
                  </a:txBody>
                  <a:tcPr/>
                </a:tc>
                <a:tc>
                  <a:txBody>
                    <a:bodyPr/>
                    <a:lstStyle/>
                    <a:p>
                      <a:pPr algn="ctr"/>
                      <a:endParaRPr lang="en-US" dirty="0" smtClean="0"/>
                    </a:p>
                    <a:p>
                      <a:pPr algn="ctr"/>
                      <a:r>
                        <a:rPr lang="en-US" dirty="0" smtClean="0"/>
                        <a:t>166.7</a:t>
                      </a:r>
                      <a:endParaRPr lang="en-US" dirty="0"/>
                    </a:p>
                  </a:txBody>
                  <a:tcPr/>
                </a:tc>
                <a:tc>
                  <a:txBody>
                    <a:bodyPr/>
                    <a:lstStyle/>
                    <a:p>
                      <a:pPr algn="ctr"/>
                      <a:endParaRPr lang="en-US" dirty="0" smtClean="0"/>
                    </a:p>
                    <a:p>
                      <a:pPr algn="ctr"/>
                      <a:r>
                        <a:rPr lang="en-US" dirty="0" smtClean="0"/>
                        <a:t>115.3</a:t>
                      </a:r>
                      <a:endParaRPr lang="en-US" dirty="0"/>
                    </a:p>
                  </a:txBody>
                  <a:tcPr/>
                </a:tc>
              </a:tr>
              <a:tr h="762000">
                <a:tc>
                  <a:txBody>
                    <a:bodyPr/>
                    <a:lstStyle/>
                    <a:p>
                      <a:r>
                        <a:rPr lang="en-US" dirty="0" smtClean="0"/>
                        <a:t>San Diego Gas &amp; Electric</a:t>
                      </a:r>
                      <a:endParaRPr lang="en-US" dirty="0"/>
                    </a:p>
                  </a:txBody>
                  <a:tcPr/>
                </a:tc>
                <a:tc>
                  <a:txBody>
                    <a:bodyPr/>
                    <a:lstStyle/>
                    <a:p>
                      <a:pPr algn="ctr"/>
                      <a:endParaRPr lang="en-US" dirty="0" smtClean="0"/>
                    </a:p>
                    <a:p>
                      <a:pPr algn="ctr"/>
                      <a:r>
                        <a:rPr lang="en-US" dirty="0" smtClean="0"/>
                        <a:t>165</a:t>
                      </a:r>
                      <a:endParaRPr lang="en-US" dirty="0"/>
                    </a:p>
                  </a:txBody>
                  <a:tcPr/>
                </a:tc>
                <a:tc>
                  <a:txBody>
                    <a:bodyPr/>
                    <a:lstStyle/>
                    <a:p>
                      <a:pPr algn="ctr"/>
                      <a:endParaRPr lang="en-US" dirty="0" smtClean="0"/>
                    </a:p>
                    <a:p>
                      <a:pPr algn="ctr"/>
                      <a:r>
                        <a:rPr lang="en-US" dirty="0" smtClean="0"/>
                        <a:t>116.6</a:t>
                      </a:r>
                      <a:endParaRPr lang="en-US" dirty="0"/>
                    </a:p>
                  </a:txBody>
                  <a:tcPr/>
                </a:tc>
                <a:tc>
                  <a:txBody>
                    <a:bodyPr/>
                    <a:lstStyle/>
                    <a:p>
                      <a:pPr algn="ctr"/>
                      <a:endParaRPr lang="en-US" dirty="0" smtClean="0"/>
                    </a:p>
                    <a:p>
                      <a:pPr algn="ctr"/>
                      <a:r>
                        <a:rPr lang="en-US" dirty="0" smtClean="0"/>
                        <a:t>166.7</a:t>
                      </a:r>
                      <a:endParaRPr lang="en-US" dirty="0"/>
                    </a:p>
                  </a:txBody>
                  <a:tcPr/>
                </a:tc>
                <a:tc>
                  <a:txBody>
                    <a:bodyPr/>
                    <a:lstStyle/>
                    <a:p>
                      <a:pPr algn="ctr"/>
                      <a:endParaRPr lang="en-US" dirty="0" smtClean="0"/>
                    </a:p>
                    <a:p>
                      <a:pPr algn="ctr"/>
                      <a:r>
                        <a:rPr lang="en-US" dirty="0" smtClean="0"/>
                        <a:t>144</a:t>
                      </a:r>
                      <a:endParaRPr lang="en-US" dirty="0"/>
                    </a:p>
                  </a:txBody>
                  <a:tcPr/>
                </a:tc>
              </a:tr>
              <a:tr h="762000">
                <a:tc>
                  <a:txBody>
                    <a:bodyPr/>
                    <a:lstStyle/>
                    <a:p>
                      <a:endParaRPr lang="en-US" dirty="0" smtClean="0"/>
                    </a:p>
                    <a:p>
                      <a:r>
                        <a:rPr lang="en-US" b="1" dirty="0" smtClean="0"/>
                        <a:t>Total</a:t>
                      </a:r>
                      <a:endParaRPr lang="en-US" b="1" dirty="0"/>
                    </a:p>
                  </a:txBody>
                  <a:tcPr/>
                </a:tc>
                <a:tc>
                  <a:txBody>
                    <a:bodyPr/>
                    <a:lstStyle/>
                    <a:p>
                      <a:pPr algn="ctr"/>
                      <a:endParaRPr lang="en-US" b="1" dirty="0" smtClean="0"/>
                    </a:p>
                    <a:p>
                      <a:pPr algn="ctr"/>
                      <a:r>
                        <a:rPr lang="en-US" b="1" dirty="0" smtClean="0"/>
                        <a:t>1,325</a:t>
                      </a:r>
                      <a:endParaRPr lang="en-US" b="1" dirty="0"/>
                    </a:p>
                  </a:txBody>
                  <a:tcPr/>
                </a:tc>
                <a:tc>
                  <a:txBody>
                    <a:bodyPr/>
                    <a:lstStyle/>
                    <a:p>
                      <a:pPr algn="ctr"/>
                      <a:endParaRPr lang="en-US" b="1" dirty="0" smtClean="0"/>
                    </a:p>
                    <a:p>
                      <a:pPr algn="ctr"/>
                      <a:r>
                        <a:rPr lang="en-US" b="1" dirty="0" smtClean="0"/>
                        <a:t>749</a:t>
                      </a:r>
                      <a:endParaRPr lang="en-US" b="1" dirty="0"/>
                    </a:p>
                  </a:txBody>
                  <a:tcPr/>
                </a:tc>
                <a:tc>
                  <a:txBody>
                    <a:bodyPr/>
                    <a:lstStyle/>
                    <a:p>
                      <a:pPr algn="ctr"/>
                      <a:endParaRPr lang="en-US" b="1" dirty="0" smtClean="0"/>
                    </a:p>
                    <a:p>
                      <a:pPr algn="ctr"/>
                      <a:r>
                        <a:rPr lang="en-US" b="1" dirty="0" smtClean="0"/>
                        <a:t>500</a:t>
                      </a:r>
                      <a:endParaRPr lang="en-US" b="1" dirty="0"/>
                    </a:p>
                  </a:txBody>
                  <a:tcPr/>
                </a:tc>
                <a:tc>
                  <a:txBody>
                    <a:bodyPr/>
                    <a:lstStyle/>
                    <a:p>
                      <a:pPr algn="ctr"/>
                      <a:endParaRPr lang="en-US" b="1" dirty="0" smtClean="0"/>
                    </a:p>
                    <a:p>
                      <a:pPr algn="ctr"/>
                      <a:r>
                        <a:rPr lang="en-US" b="1" dirty="0" smtClean="0"/>
                        <a:t>279.3</a:t>
                      </a:r>
                      <a:endParaRPr lang="en-US" b="1" dirty="0"/>
                    </a:p>
                  </a:txBody>
                  <a:tcPr/>
                </a:tc>
              </a:tr>
            </a:tbl>
          </a:graphicData>
        </a:graphic>
      </p:graphicFrame>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12</a:t>
            </a:fld>
            <a:endParaRPr lang="en-US" dirty="0"/>
          </a:p>
        </p:txBody>
      </p:sp>
    </p:spTree>
    <p:extLst>
      <p:ext uri="{BB962C8B-B14F-4D97-AF65-F5344CB8AC3E}">
        <p14:creationId xmlns:p14="http://schemas.microsoft.com/office/powerpoint/2010/main" val="36333999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Any technology has its problems, especially an emerging technology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676400"/>
            <a:ext cx="5715000" cy="4572000"/>
          </a:xfrm>
          <a:prstGeom prst="rect">
            <a:avLst/>
          </a:prstGeom>
        </p:spPr>
      </p:pic>
    </p:spTree>
    <p:extLst>
      <p:ext uri="{BB962C8B-B14F-4D97-AF65-F5344CB8AC3E}">
        <p14:creationId xmlns:p14="http://schemas.microsoft.com/office/powerpoint/2010/main" val="30441820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3333FF"/>
                </a:solidFill>
                <a:latin typeface="+mn-lt"/>
                <a:ea typeface="+mn-ea"/>
                <a:cs typeface="+mn-cs"/>
              </a:rPr>
              <a:t>Installed by Technology 2013-2015</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240149"/>
              </p:ext>
            </p:extLst>
          </p:nvPr>
        </p:nvGraphicFramePr>
        <p:xfrm>
          <a:off x="457200" y="1600201"/>
          <a:ext cx="8077200" cy="39624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00200" y="5638800"/>
            <a:ext cx="6592330" cy="646331"/>
          </a:xfrm>
          <a:prstGeom prst="rect">
            <a:avLst/>
          </a:prstGeom>
          <a:noFill/>
        </p:spPr>
        <p:txBody>
          <a:bodyPr wrap="square" rtlCol="0">
            <a:spAutoFit/>
          </a:bodyPr>
          <a:lstStyle/>
          <a:p>
            <a:r>
              <a:rPr lang="en-US" dirty="0" smtClean="0"/>
              <a:t>Lithium Ion remains dominant with ~98% of 2016 installations – GTM Research</a:t>
            </a:r>
            <a:endParaRPr lang="en-US" dirty="0"/>
          </a:p>
        </p:txBody>
      </p:sp>
    </p:spTree>
    <p:extLst>
      <p:ext uri="{BB962C8B-B14F-4D97-AF65-F5344CB8AC3E}">
        <p14:creationId xmlns:p14="http://schemas.microsoft.com/office/powerpoint/2010/main" val="4155307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66" y="838200"/>
            <a:ext cx="8229600" cy="1295400"/>
          </a:xfrm>
        </p:spPr>
        <p:txBody>
          <a:bodyPr>
            <a:normAutofit/>
          </a:bodyPr>
          <a:lstStyle/>
          <a:p>
            <a:r>
              <a:rPr lang="en-US" dirty="0" smtClean="0"/>
              <a:t>Flywheel Storage Device Blast </a:t>
            </a:r>
            <a:br>
              <a:rPr lang="en-US" dirty="0" smtClean="0"/>
            </a:br>
            <a:r>
              <a:rPr lang="en-US" dirty="0" smtClean="0"/>
              <a:t>Poway, California</a:t>
            </a:r>
            <a:br>
              <a:rPr lang="en-US" dirty="0" smtClean="0"/>
            </a:br>
            <a:r>
              <a:rPr lang="en-US" dirty="0" smtClean="0"/>
              <a:t>June 10, 2015</a:t>
            </a:r>
            <a:endParaRPr lang="en-US" dirty="0"/>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107" y="2362200"/>
            <a:ext cx="6287919" cy="3539490"/>
          </a:xfrm>
          <a:prstGeom prst="rect">
            <a:avLst/>
          </a:prstGeom>
        </p:spPr>
      </p:pic>
    </p:spTree>
    <p:extLst>
      <p:ext uri="{BB962C8B-B14F-4D97-AF65-F5344CB8AC3E}">
        <p14:creationId xmlns:p14="http://schemas.microsoft.com/office/powerpoint/2010/main" val="131644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789504"/>
          </a:xfrm>
        </p:spPr>
        <p:txBody>
          <a:bodyPr/>
          <a:lstStyle/>
          <a:p>
            <a:r>
              <a:rPr lang="en-US" dirty="0" err="1" smtClean="0"/>
              <a:t>Kahuku</a:t>
            </a:r>
            <a:r>
              <a:rPr lang="en-US" dirty="0" smtClean="0"/>
              <a:t> Wind Facility Fire, 2012</a:t>
            </a:r>
            <a:endParaRPr lang="en-US" dirty="0"/>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551504"/>
            <a:ext cx="5943600" cy="4457700"/>
          </a:xfrm>
          <a:prstGeom prst="rect">
            <a:avLst/>
          </a:prstGeom>
        </p:spPr>
      </p:pic>
      <p:sp>
        <p:nvSpPr>
          <p:cNvPr id="6" name="Rectangle 5"/>
          <p:cNvSpPr/>
          <p:nvPr/>
        </p:nvSpPr>
        <p:spPr>
          <a:xfrm>
            <a:off x="304800" y="2118360"/>
            <a:ext cx="1981200" cy="3323987"/>
          </a:xfrm>
          <a:prstGeom prst="rect">
            <a:avLst/>
          </a:prstGeom>
        </p:spPr>
        <p:txBody>
          <a:bodyPr wrap="square">
            <a:spAutoFit/>
          </a:bodyPr>
          <a:lstStyle/>
          <a:p>
            <a:r>
              <a:rPr lang="en-US" sz="1400" dirty="0"/>
              <a:t>"The fire had spread through some of the batteries and was now in front of the door so the use of the dry chemical was not sufficient to knock down the fire to the point where we could extinguish," </a:t>
            </a:r>
            <a:endParaRPr lang="en-US" sz="1400" dirty="0" smtClean="0"/>
          </a:p>
          <a:p>
            <a:endParaRPr lang="en-US" sz="1400" dirty="0" smtClean="0"/>
          </a:p>
          <a:p>
            <a:r>
              <a:rPr lang="en-US" sz="1400" dirty="0" smtClean="0"/>
              <a:t>-- Capt</a:t>
            </a:r>
            <a:r>
              <a:rPr lang="en-US" sz="1400" dirty="0"/>
              <a:t>. Terry </a:t>
            </a:r>
            <a:r>
              <a:rPr lang="en-US" sz="1400" dirty="0" err="1" smtClean="0"/>
              <a:t>Seelig</a:t>
            </a:r>
            <a:r>
              <a:rPr lang="en-US" sz="1400" dirty="0" smtClean="0"/>
              <a:t>, Honolulu </a:t>
            </a:r>
            <a:r>
              <a:rPr lang="en-US" sz="1400" dirty="0"/>
              <a:t>Fire Department</a:t>
            </a:r>
          </a:p>
        </p:txBody>
      </p:sp>
    </p:spTree>
    <p:extLst>
      <p:ext uri="{BB962C8B-B14F-4D97-AF65-F5344CB8AC3E}">
        <p14:creationId xmlns:p14="http://schemas.microsoft.com/office/powerpoint/2010/main" val="323177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a:t>
            </a:r>
            <a:r>
              <a:rPr lang="en-US" dirty="0" smtClean="0"/>
              <a:t>Proceedings</a:t>
            </a:r>
            <a:br>
              <a:rPr lang="en-US" dirty="0" smtClean="0"/>
            </a:br>
            <a:r>
              <a:rPr lang="en-US" dirty="0" smtClean="0"/>
              <a:t>Customer-Side Systems</a:t>
            </a:r>
            <a:endParaRPr lang="en-US" dirty="0"/>
          </a:p>
        </p:txBody>
      </p:sp>
      <p:sp>
        <p:nvSpPr>
          <p:cNvPr id="4" name="Content Placeholder 3"/>
          <p:cNvSpPr>
            <a:spLocks noGrp="1"/>
          </p:cNvSpPr>
          <p:nvPr>
            <p:ph idx="1"/>
          </p:nvPr>
        </p:nvSpPr>
        <p:spPr>
          <a:xfrm>
            <a:off x="457200" y="1828800"/>
            <a:ext cx="8229600" cy="4297363"/>
          </a:xfrm>
        </p:spPr>
        <p:txBody>
          <a:bodyPr/>
          <a:lstStyle/>
          <a:p>
            <a:pPr marL="0" indent="0">
              <a:buNone/>
            </a:pPr>
            <a:r>
              <a:rPr lang="en-US" sz="2000" b="0" dirty="0" smtClean="0"/>
              <a:t>In 2014, Commission was determining energy storage eligibility for net energy metering (NEM) program and sought to incorporate safety as a program criterion.</a:t>
            </a:r>
          </a:p>
          <a:p>
            <a:pPr marL="0" indent="0">
              <a:buNone/>
            </a:pPr>
            <a:endParaRPr lang="en-US" sz="2000" b="0" dirty="0" smtClean="0"/>
          </a:p>
          <a:p>
            <a:pPr marL="0" indent="0">
              <a:buNone/>
            </a:pPr>
            <a:r>
              <a:rPr lang="en-US" sz="2000" b="0" dirty="0" smtClean="0"/>
              <a:t>However, CPUC does not have jurisdiction over local permitting for residential and small commercial units under our Rule 21 interconnection process.</a:t>
            </a:r>
          </a:p>
          <a:p>
            <a:pPr marL="0" indent="0">
              <a:buNone/>
            </a:pPr>
            <a:endParaRPr lang="en-US" sz="2000" b="0" dirty="0" smtClean="0"/>
          </a:p>
          <a:p>
            <a:pPr marL="0" indent="0">
              <a:buNone/>
            </a:pPr>
            <a:r>
              <a:rPr lang="en-US" sz="2000" b="0" dirty="0" smtClean="0"/>
              <a:t>In D.14-05-033 Commission staff were directed to work with State </a:t>
            </a:r>
            <a:r>
              <a:rPr lang="en-US" sz="2000" b="0" smtClean="0"/>
              <a:t>Fire Marshal, </a:t>
            </a:r>
            <a:r>
              <a:rPr lang="en-US" sz="2000" b="0" dirty="0" smtClean="0"/>
              <a:t>Governor’s Office of Planning &amp; Research and others to “develop a set of comprehensive standards and practices to improve permitting and inspection by local authorities….” and to promulgate them on Commission web site and help promote them statewide. </a:t>
            </a:r>
            <a:endParaRPr lang="en-US" sz="2000" b="0" dirty="0"/>
          </a:p>
          <a:p>
            <a:pPr marL="0" indent="0">
              <a:buNone/>
            </a:pPr>
            <a:endParaRPr lang="en-US" b="0" dirty="0"/>
          </a:p>
        </p:txBody>
      </p:sp>
      <p:sp>
        <p:nvSpPr>
          <p:cNvPr id="3" name="Slide Number Placeholder 2"/>
          <p:cNvSpPr>
            <a:spLocks noGrp="1"/>
          </p:cNvSpPr>
          <p:nvPr>
            <p:ph type="sldNum" sz="quarter" idx="12"/>
          </p:nvPr>
        </p:nvSpPr>
        <p:spPr/>
        <p:txBody>
          <a:bodyPr/>
          <a:lstStyle/>
          <a:p>
            <a:pPr>
              <a:defRPr/>
            </a:pPr>
            <a:fld id="{2B70B0CC-45A6-439C-A9CF-0AEF25A17295}" type="slidenum">
              <a:rPr lang="en-US" smtClean="0"/>
              <a:pPr>
                <a:defRPr/>
              </a:pPr>
              <a:t>17</a:t>
            </a:fld>
            <a:endParaRPr lang="en-US"/>
          </a:p>
        </p:txBody>
      </p:sp>
    </p:spTree>
    <p:extLst>
      <p:ext uri="{BB962C8B-B14F-4D97-AF65-F5344CB8AC3E}">
        <p14:creationId xmlns:p14="http://schemas.microsoft.com/office/powerpoint/2010/main" val="15598339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85" y="1905000"/>
            <a:ext cx="7936230" cy="4426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a:t>Storage Safety in California Proceedings</a:t>
            </a:r>
            <a:br>
              <a:rPr lang="en-US" sz="2800" dirty="0"/>
            </a:br>
            <a:r>
              <a:rPr lang="en-US" sz="2800" dirty="0"/>
              <a:t>Customer-Side Systems</a:t>
            </a:r>
          </a:p>
        </p:txBody>
      </p:sp>
    </p:spTree>
    <p:extLst>
      <p:ext uri="{BB962C8B-B14F-4D97-AF65-F5344CB8AC3E}">
        <p14:creationId xmlns:p14="http://schemas.microsoft.com/office/powerpoint/2010/main" val="15504036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19</a:t>
            </a:fld>
            <a:endParaRPr lang="en-US" dirty="0"/>
          </a:p>
        </p:txBody>
      </p:sp>
      <p:pic>
        <p:nvPicPr>
          <p:cNvPr id="5" name="Content Placeholder 4"/>
          <p:cNvPicPr>
            <a:picLocks noGrp="1"/>
          </p:cNvPicPr>
          <p:nvPr>
            <p:ph idx="1"/>
          </p:nvPr>
        </p:nvPicPr>
        <p:blipFill>
          <a:blip r:embed="rId2"/>
          <a:stretch>
            <a:fillRect/>
          </a:stretch>
        </p:blipFill>
        <p:spPr>
          <a:xfrm>
            <a:off x="381000" y="914400"/>
            <a:ext cx="8229600" cy="835752"/>
          </a:xfrm>
          <a:prstGeom prst="rect">
            <a:avLst/>
          </a:prstGeom>
        </p:spPr>
      </p:pic>
      <p:sp>
        <p:nvSpPr>
          <p:cNvPr id="6" name="TextBox 5"/>
          <p:cNvSpPr txBox="1"/>
          <p:nvPr/>
        </p:nvSpPr>
        <p:spPr>
          <a:xfrm>
            <a:off x="901995" y="1954618"/>
            <a:ext cx="7315200" cy="4401205"/>
          </a:xfrm>
          <a:prstGeom prst="rect">
            <a:avLst/>
          </a:prstGeom>
          <a:noFill/>
        </p:spPr>
        <p:txBody>
          <a:bodyPr wrap="square" rtlCol="0">
            <a:spAutoFit/>
          </a:bodyPr>
          <a:lstStyle/>
          <a:p>
            <a:r>
              <a:rPr lang="en-US" sz="2400" u="sng" dirty="0"/>
              <a:t>Interconnection of storage battery systems</a:t>
            </a:r>
            <a:endParaRPr lang="en-US" sz="2400" dirty="0"/>
          </a:p>
          <a:p>
            <a:r>
              <a:rPr lang="en-US" sz="1400" i="1" dirty="0"/>
              <a:t>Field Inspection Guidelines for interconnected residential battery storage systems </a:t>
            </a:r>
            <a:endParaRPr lang="en-US" sz="1400" i="1" dirty="0" smtClean="0"/>
          </a:p>
          <a:p>
            <a:endParaRPr lang="en-US" i="1" dirty="0" smtClean="0"/>
          </a:p>
          <a:p>
            <a:pPr marL="285750" indent="-285750">
              <a:buFont typeface="Arial" panose="020B0604020202020204" pitchFamily="34" charset="0"/>
              <a:buChar char="•"/>
            </a:pPr>
            <a:r>
              <a:rPr lang="en-US" sz="1600" b="0" i="1" dirty="0" smtClean="0"/>
              <a:t>Multiple references to National Electrical Code 690.71, etc. &amp; UL 1741</a:t>
            </a:r>
          </a:p>
          <a:p>
            <a:pPr marL="285750" indent="-285750">
              <a:buFont typeface="Arial" panose="020B0604020202020204" pitchFamily="34" charset="0"/>
              <a:buChar char="•"/>
            </a:pPr>
            <a:endParaRPr lang="en-US" sz="1600" b="0" i="1" dirty="0"/>
          </a:p>
          <a:p>
            <a:pPr marL="285750" lvl="0" indent="-285750">
              <a:buFont typeface="Arial" panose="020B0604020202020204" pitchFamily="34" charset="0"/>
              <a:buChar char="•"/>
            </a:pPr>
            <a:r>
              <a:rPr lang="en-US" sz="1600" b="0" dirty="0"/>
              <a:t>A system maintenance plan shall be submitted to the building inspection office at time of permit application in order to ensure the homeowner is aware of the system maintenance requirements.</a:t>
            </a:r>
          </a:p>
          <a:p>
            <a:r>
              <a:rPr lang="en-US" sz="1600" b="0" dirty="0"/>
              <a:t> </a:t>
            </a:r>
          </a:p>
          <a:p>
            <a:pPr marL="285750" lvl="0" indent="-285750">
              <a:buFont typeface="Arial" panose="020B0604020202020204" pitchFamily="34" charset="0"/>
              <a:buChar char="•"/>
            </a:pPr>
            <a:r>
              <a:rPr lang="en-US" sz="1600" b="0" dirty="0"/>
              <a:t>Energy storage systems shall be listed to UL 1989 or 9540 as applicable.</a:t>
            </a:r>
          </a:p>
          <a:p>
            <a:endParaRPr lang="en-US" sz="1600" b="0" dirty="0"/>
          </a:p>
          <a:p>
            <a:pPr marL="285750" lvl="0" indent="-285750">
              <a:buFont typeface="Arial" panose="020B0604020202020204" pitchFamily="34" charset="0"/>
              <a:buChar char="•"/>
            </a:pPr>
            <a:r>
              <a:rPr lang="en-US" sz="1600" b="0" dirty="0"/>
              <a:t>Applicant must provide a letter from the serving utility indicating they have been notified of the proposed battery/ energy storage system installation.</a:t>
            </a:r>
          </a:p>
          <a:p>
            <a:endParaRPr lang="en-US" sz="1600" b="0" dirty="0"/>
          </a:p>
          <a:p>
            <a:pPr marL="285750" lvl="0" indent="-285750">
              <a:buFont typeface="Arial" panose="020B0604020202020204" pitchFamily="34" charset="0"/>
              <a:buChar char="•"/>
            </a:pPr>
            <a:r>
              <a:rPr lang="en-US" sz="1600" b="0" dirty="0"/>
              <a:t>Any field modifications to the electrical service, or line side connections are subject to field inspector approval and may require accredited third party field evaluation</a:t>
            </a:r>
            <a:r>
              <a:rPr lang="en-US" sz="1600" b="0" dirty="0" smtClean="0"/>
              <a:t>.</a:t>
            </a:r>
            <a:endParaRPr lang="en-US" sz="1600" b="0" dirty="0"/>
          </a:p>
        </p:txBody>
      </p:sp>
    </p:spTree>
    <p:extLst>
      <p:ext uri="{BB962C8B-B14F-4D97-AF65-F5344CB8AC3E}">
        <p14:creationId xmlns:p14="http://schemas.microsoft.com/office/powerpoint/2010/main" val="4227106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F34D93-4BB9-440C-BC43-16D42FBF8306}" type="slidenum">
              <a:rPr lang="en-US" smtClean="0"/>
              <a:pPr>
                <a:defRPr/>
              </a:pPr>
              <a:t>2</a:t>
            </a:fld>
            <a:endParaRPr lang="en-US" dirty="0"/>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5069" b="5069"/>
          <a:stretch>
            <a:fillRect/>
          </a:stretch>
        </p:blipFill>
        <p:spPr>
          <a:xfrm>
            <a:off x="4413454" y="838200"/>
            <a:ext cx="4273345" cy="4648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itle 1"/>
          <p:cNvSpPr>
            <a:spLocks noGrp="1"/>
          </p:cNvSpPr>
          <p:nvPr>
            <p:ph type="title"/>
          </p:nvPr>
        </p:nvSpPr>
        <p:spPr>
          <a:xfrm>
            <a:off x="4419600" y="0"/>
            <a:ext cx="3657600" cy="685800"/>
          </a:xfrm>
        </p:spPr>
        <p:txBody>
          <a:bodyPr/>
          <a:lstStyle/>
          <a:p>
            <a:r>
              <a:rPr lang="en-US" sz="3600" dirty="0" smtClean="0"/>
              <a:t>AGENDA</a:t>
            </a:r>
            <a:endParaRPr lang="en-US" sz="3600" dirty="0"/>
          </a:p>
        </p:txBody>
      </p:sp>
      <p:sp>
        <p:nvSpPr>
          <p:cNvPr id="10" name="Content Placeholder 2"/>
          <p:cNvSpPr txBox="1">
            <a:spLocks/>
          </p:cNvSpPr>
          <p:nvPr/>
        </p:nvSpPr>
        <p:spPr>
          <a:xfrm>
            <a:off x="304800" y="914400"/>
            <a:ext cx="3886200" cy="53340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400" dirty="0" smtClean="0">
                <a:latin typeface="Century Gothic" panose="020B0502020202020204" pitchFamily="34" charset="0"/>
              </a:rPr>
              <a:t>CPUC’s 1.3 GW Energy Storage Initiative</a:t>
            </a:r>
          </a:p>
          <a:p>
            <a:pPr lvl="1">
              <a:lnSpc>
                <a:spcPct val="150000"/>
              </a:lnSpc>
            </a:pPr>
            <a:r>
              <a:rPr lang="en-US" sz="1700" b="0" dirty="0" smtClean="0">
                <a:solidFill>
                  <a:sysClr val="windowText" lastClr="000000">
                    <a:lumMod val="65000"/>
                    <a:lumOff val="35000"/>
                  </a:sysClr>
                </a:solidFill>
                <a:latin typeface="Century Gothic" panose="020B0502020202020204" pitchFamily="34" charset="0"/>
              </a:rPr>
              <a:t>Background</a:t>
            </a:r>
          </a:p>
          <a:p>
            <a:pPr lvl="1">
              <a:lnSpc>
                <a:spcPct val="150000"/>
              </a:lnSpc>
            </a:pPr>
            <a:r>
              <a:rPr lang="en-US" sz="1700" b="0" baseline="0" dirty="0" smtClean="0">
                <a:solidFill>
                  <a:sysClr val="windowText" lastClr="000000">
                    <a:lumMod val="65000"/>
                    <a:lumOff val="35000"/>
                  </a:sysClr>
                </a:solidFill>
                <a:latin typeface="Century Gothic" panose="020B0502020202020204" pitchFamily="34" charset="0"/>
              </a:rPr>
              <a:t>2013 Decision</a:t>
            </a:r>
            <a:r>
              <a:rPr lang="en-US" sz="1700" b="0" dirty="0" smtClean="0">
                <a:solidFill>
                  <a:sysClr val="windowText" lastClr="000000">
                    <a:lumMod val="65000"/>
                    <a:lumOff val="35000"/>
                  </a:sysClr>
                </a:solidFill>
                <a:latin typeface="Century Gothic" panose="020B0502020202020204" pitchFamily="34" charset="0"/>
              </a:rPr>
              <a:t> – Storage Targets</a:t>
            </a:r>
            <a:endParaRPr lang="en-US" sz="1700" b="0" baseline="0" dirty="0" smtClean="0">
              <a:solidFill>
                <a:sysClr val="windowText" lastClr="000000">
                  <a:lumMod val="65000"/>
                  <a:lumOff val="35000"/>
                </a:sysClr>
              </a:solidFill>
              <a:latin typeface="Century Gothic" panose="020B0502020202020204" pitchFamily="34" charset="0"/>
            </a:endParaRPr>
          </a:p>
          <a:p>
            <a:pPr lvl="1">
              <a:lnSpc>
                <a:spcPct val="150000"/>
              </a:lnSpc>
            </a:pPr>
            <a:r>
              <a:rPr lang="en-US" sz="1700" b="0" baseline="0" dirty="0" smtClean="0">
                <a:solidFill>
                  <a:sysClr val="windowText" lastClr="000000">
                    <a:lumMod val="65000"/>
                    <a:lumOff val="35000"/>
                  </a:sysClr>
                </a:solidFill>
                <a:latin typeface="Century Gothic" panose="020B0502020202020204" pitchFamily="34" charset="0"/>
              </a:rPr>
              <a:t>Current State of Market</a:t>
            </a:r>
            <a:endParaRPr lang="en-US" sz="1700" b="0" dirty="0" smtClean="0">
              <a:solidFill>
                <a:sysClr val="windowText" lastClr="000000">
                  <a:lumMod val="65000"/>
                  <a:lumOff val="35000"/>
                </a:sysClr>
              </a:solidFill>
              <a:latin typeface="Century Gothic" panose="020B0502020202020204" pitchFamily="34" charset="0"/>
            </a:endParaRPr>
          </a:p>
          <a:p>
            <a:pPr lvl="1">
              <a:lnSpc>
                <a:spcPct val="150000"/>
              </a:lnSpc>
            </a:pPr>
            <a:r>
              <a:rPr lang="en-US" sz="1700" b="0" dirty="0" smtClean="0">
                <a:solidFill>
                  <a:sysClr val="windowText" lastClr="000000">
                    <a:lumMod val="65000"/>
                    <a:lumOff val="35000"/>
                  </a:sysClr>
                </a:solidFill>
                <a:latin typeface="Century Gothic" panose="020B0502020202020204" pitchFamily="34" charset="0"/>
              </a:rPr>
              <a:t>Customer-Side Systems – Local Permitting</a:t>
            </a:r>
          </a:p>
          <a:p>
            <a:pPr lvl="1">
              <a:lnSpc>
                <a:spcPct val="150000"/>
              </a:lnSpc>
            </a:pPr>
            <a:r>
              <a:rPr lang="en-US" sz="1700" b="0" dirty="0">
                <a:solidFill>
                  <a:sysClr val="windowText" lastClr="000000">
                    <a:lumMod val="65000"/>
                    <a:lumOff val="35000"/>
                  </a:sysClr>
                </a:solidFill>
                <a:latin typeface="Century Gothic" panose="020B0502020202020204" pitchFamily="34" charset="0"/>
              </a:rPr>
              <a:t>Safety Considerations in </a:t>
            </a:r>
            <a:r>
              <a:rPr lang="en-US" sz="1700" b="0" dirty="0" smtClean="0">
                <a:solidFill>
                  <a:sysClr val="windowText" lastClr="000000">
                    <a:lumMod val="65000"/>
                    <a:lumOff val="35000"/>
                  </a:sysClr>
                </a:solidFill>
                <a:latin typeface="Century Gothic" panose="020B0502020202020204" pitchFamily="34" charset="0"/>
              </a:rPr>
              <a:t>Procurement – Grid Scale</a:t>
            </a:r>
          </a:p>
          <a:p>
            <a:pPr lvl="1">
              <a:lnSpc>
                <a:spcPct val="150000"/>
              </a:lnSpc>
            </a:pPr>
            <a:r>
              <a:rPr lang="en-US" sz="1700" b="0" dirty="0" smtClean="0">
                <a:solidFill>
                  <a:sysClr val="windowText" lastClr="000000">
                    <a:lumMod val="65000"/>
                    <a:lumOff val="35000"/>
                  </a:sysClr>
                </a:solidFill>
                <a:latin typeface="Century Gothic" panose="020B0502020202020204" pitchFamily="34" charset="0"/>
              </a:rPr>
              <a:t>Utility Owned -- Inspection Guidelines</a:t>
            </a:r>
          </a:p>
        </p:txBody>
      </p:sp>
    </p:spTree>
    <p:extLst>
      <p:ext uri="{BB962C8B-B14F-4D97-AF65-F5344CB8AC3E}">
        <p14:creationId xmlns:p14="http://schemas.microsoft.com/office/powerpoint/2010/main" val="3526621504"/>
      </p:ext>
    </p:extLst>
  </p:cSld>
  <p:clrMapOvr>
    <a:masterClrMapping/>
  </p:clrMapOvr>
  <mc:AlternateContent xmlns:mc="http://schemas.openxmlformats.org/markup-compatibility/2006">
    <mc:Choice xmlns="" xmlns:p15="http://schemas.microsoft.com/office/powerpoint/2012/main" Requires="p15">
      <p:transition>
        <p15:prstTrans prst="pageCurlDoubl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buNone/>
            </a:pPr>
            <a:r>
              <a:rPr lang="en-US" sz="2000" dirty="0"/>
              <a:t>All appropriate signage must be installed in accordance with NEC (see Santa Clara County interconnected power system signage guidelines</a:t>
            </a:r>
            <a:r>
              <a:rPr lang="en-US" sz="2000" dirty="0" smtClean="0"/>
              <a:t>).</a:t>
            </a:r>
            <a:endParaRPr lang="en-US" dirty="0" smtClean="0"/>
          </a:p>
          <a:p>
            <a:r>
              <a:rPr lang="en-US" sz="1800" b="0" dirty="0" smtClean="0"/>
              <a:t>Signs Shall Be Weatherproof and Suitable for </a:t>
            </a:r>
            <a:r>
              <a:rPr lang="en-US" sz="1800" b="0" dirty="0"/>
              <a:t>t</a:t>
            </a:r>
            <a:r>
              <a:rPr lang="en-US" sz="1800" b="0" dirty="0" smtClean="0"/>
              <a:t>he Environment they are Installed.</a:t>
            </a:r>
          </a:p>
          <a:p>
            <a:pPr marL="0" indent="0">
              <a:buNone/>
            </a:pPr>
            <a:endParaRPr lang="en-US" sz="1800" b="0" dirty="0" smtClean="0"/>
          </a:p>
          <a:p>
            <a:r>
              <a:rPr lang="en-US" sz="1800" b="0" dirty="0" smtClean="0"/>
              <a:t>Lettering Shall Be a Minimum Letter Height of 3/8” Permanently Affixed.</a:t>
            </a:r>
          </a:p>
          <a:p>
            <a:endParaRPr lang="en-US" sz="1800" b="0" dirty="0" smtClean="0"/>
          </a:p>
          <a:p>
            <a:r>
              <a:rPr lang="en-US" sz="1800" b="0" dirty="0" smtClean="0"/>
              <a:t>A Permanent Plaque or Directory, Denoting All Electric Power Sources on </a:t>
            </a:r>
            <a:r>
              <a:rPr lang="en-US" sz="1800" b="0" dirty="0"/>
              <a:t>o</a:t>
            </a:r>
            <a:r>
              <a:rPr lang="en-US" sz="1800" b="0" dirty="0" smtClean="0"/>
              <a:t>r </a:t>
            </a:r>
            <a:r>
              <a:rPr lang="en-US" sz="1800" b="0" dirty="0"/>
              <a:t>i</a:t>
            </a:r>
            <a:r>
              <a:rPr lang="en-US" sz="1800" b="0" dirty="0" smtClean="0"/>
              <a:t>n </a:t>
            </a:r>
            <a:r>
              <a:rPr lang="en-US" sz="1800" b="0" dirty="0"/>
              <a:t>t</a:t>
            </a:r>
            <a:r>
              <a:rPr lang="en-US" sz="1800" b="0" dirty="0" smtClean="0"/>
              <a:t>he Promises Shall Be Installed at Each Service Equipment Location and </a:t>
            </a:r>
            <a:r>
              <a:rPr lang="en-US" sz="1800" b="0" dirty="0"/>
              <a:t>a</a:t>
            </a:r>
            <a:r>
              <a:rPr lang="en-US" sz="1800" b="0" dirty="0" smtClean="0"/>
              <a:t>t Locations of </a:t>
            </a:r>
            <a:r>
              <a:rPr lang="en-US" sz="1800" b="0" dirty="0"/>
              <a:t>a</a:t>
            </a:r>
            <a:r>
              <a:rPr lang="en-US" sz="1800" b="0" dirty="0" smtClean="0"/>
              <a:t>ll Power Sources Capable of Being Interconnected.</a:t>
            </a:r>
          </a:p>
          <a:p>
            <a:pPr marL="0" indent="0">
              <a:buNone/>
            </a:pPr>
            <a:endParaRPr lang="en-US" sz="1800" dirty="0" smtClean="0"/>
          </a:p>
          <a:p>
            <a:pPr marL="0" indent="0">
              <a:buNone/>
            </a:pPr>
            <a:endParaRPr lang="en-US" dirty="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20</a:t>
            </a:fld>
            <a:endParaRPr lang="en-US" dirty="0"/>
          </a:p>
        </p:txBody>
      </p:sp>
      <p:pic>
        <p:nvPicPr>
          <p:cNvPr id="5" name="Content Placeholder 4"/>
          <p:cNvPicPr>
            <a:picLocks noGrp="1"/>
          </p:cNvPicPr>
          <p:nvPr>
            <p:ph idx="1"/>
          </p:nvPr>
        </p:nvPicPr>
        <p:blipFill>
          <a:blip r:embed="rId2"/>
          <a:stretch>
            <a:fillRect/>
          </a:stretch>
        </p:blipFill>
        <p:spPr>
          <a:xfrm>
            <a:off x="381000" y="914400"/>
            <a:ext cx="8229600" cy="835752"/>
          </a:xfrm>
          <a:prstGeom prst="rect">
            <a:avLst/>
          </a:prstGeom>
        </p:spPr>
      </p:pic>
    </p:spTree>
    <p:extLst>
      <p:ext uri="{BB962C8B-B14F-4D97-AF65-F5344CB8AC3E}">
        <p14:creationId xmlns:p14="http://schemas.microsoft.com/office/powerpoint/2010/main" val="2763792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545713735"/>
              </p:ext>
            </p:extLst>
          </p:nvPr>
        </p:nvGraphicFramePr>
        <p:xfrm>
          <a:off x="2133600" y="990600"/>
          <a:ext cx="4800600" cy="5538321"/>
        </p:xfrm>
        <a:graphic>
          <a:graphicData uri="http://schemas.openxmlformats.org/presentationml/2006/ole">
            <mc:AlternateContent xmlns:mc="http://schemas.openxmlformats.org/markup-compatibility/2006">
              <mc:Choice xmlns:v="urn:schemas-microsoft-com:vml" Requires="v">
                <p:oleObj spid="_x0000_s2067" name="Document" r:id="rId4" imgW="7044075" imgH="8125001" progId="Word.Document.8">
                  <p:embed/>
                </p:oleObj>
              </mc:Choice>
              <mc:Fallback>
                <p:oleObj name="Document" r:id="rId4" imgW="7044075" imgH="8125001" progId="Word.Document.8">
                  <p:embed/>
                  <p:pic>
                    <p:nvPicPr>
                      <p:cNvPr id="0" name=""/>
                      <p:cNvPicPr/>
                      <p:nvPr/>
                    </p:nvPicPr>
                    <p:blipFill>
                      <a:blip r:embed="rId5"/>
                      <a:stretch>
                        <a:fillRect/>
                      </a:stretch>
                    </p:blipFill>
                    <p:spPr>
                      <a:xfrm>
                        <a:off x="2133600" y="990600"/>
                        <a:ext cx="4800600" cy="5538321"/>
                      </a:xfrm>
                      <a:prstGeom prst="rect">
                        <a:avLst/>
                      </a:prstGeom>
                    </p:spPr>
                  </p:pic>
                </p:oleObj>
              </mc:Fallback>
            </mc:AlternateContent>
          </a:graphicData>
        </a:graphic>
      </p:graphicFrame>
    </p:spTree>
    <p:extLst>
      <p:ext uri="{BB962C8B-B14F-4D97-AF65-F5344CB8AC3E}">
        <p14:creationId xmlns:p14="http://schemas.microsoft.com/office/powerpoint/2010/main" val="84048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Safety in the California </a:t>
            </a:r>
            <a:br>
              <a:rPr lang="en-US" dirty="0" smtClean="0"/>
            </a:br>
            <a:r>
              <a:rPr lang="en-US" dirty="0" smtClean="0"/>
              <a:t>Energy Storage Procurement Proceeding</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r>
              <a:rPr lang="en-US" sz="2000" b="0" dirty="0" smtClean="0"/>
              <a:t>Decision 16-01-017 requires “all applications to identify all relevant safety considerations implicated by the application.”</a:t>
            </a:r>
          </a:p>
          <a:p>
            <a:pPr marL="0" indent="0">
              <a:buNone/>
            </a:pPr>
            <a:endParaRPr lang="en-US" sz="2000" b="0" dirty="0" smtClean="0"/>
          </a:p>
          <a:p>
            <a:r>
              <a:rPr lang="en-US" sz="2000" b="0" dirty="0" smtClean="0"/>
              <a:t>The Commission had been criticized by the legislature for not originally having safety in the energy storage proceeding.</a:t>
            </a:r>
          </a:p>
          <a:p>
            <a:pPr marL="0" indent="0">
              <a:buNone/>
            </a:pPr>
            <a:endParaRPr lang="en-US" sz="2000" b="0" dirty="0" smtClean="0"/>
          </a:p>
          <a:p>
            <a:r>
              <a:rPr lang="en-US" sz="2000" b="0" dirty="0" smtClean="0"/>
              <a:t>The 2014 and 2016 applications from the utilities included safety language but to a very mixed degree.  Common elements:</a:t>
            </a:r>
          </a:p>
          <a:p>
            <a:pPr lvl="1"/>
            <a:r>
              <a:rPr lang="en-US" sz="1600" b="0" dirty="0" smtClean="0"/>
              <a:t>Project Safety Plan;</a:t>
            </a:r>
          </a:p>
          <a:p>
            <a:pPr lvl="1"/>
            <a:r>
              <a:rPr lang="en-US" sz="1600" dirty="0" smtClean="0"/>
              <a:t>System specifications, Factory &amp; Site Acceptance Testing standards;</a:t>
            </a:r>
            <a:endParaRPr lang="en-US" sz="1600" b="0" dirty="0" smtClean="0"/>
          </a:p>
          <a:p>
            <a:pPr lvl="1"/>
            <a:r>
              <a:rPr lang="en-US" sz="1600" b="0" dirty="0" smtClean="0"/>
              <a:t>Attestation of performance to safety requirements and Prudent Electrical Practices, by both Seller and a Licensed Professional Engineer;</a:t>
            </a:r>
          </a:p>
          <a:p>
            <a:pPr lvl="1"/>
            <a:r>
              <a:rPr lang="en-US" sz="1600" b="0" dirty="0" smtClean="0"/>
              <a:t>Notification of any safety incidents within 5 days;</a:t>
            </a:r>
          </a:p>
          <a:p>
            <a:pPr lvl="1"/>
            <a:r>
              <a:rPr lang="en-US" sz="1600" b="0" dirty="0" smtClean="0"/>
              <a:t>Shut down in case of serious incidents; utility has to approve restart.</a:t>
            </a:r>
          </a:p>
          <a:p>
            <a:pPr lvl="1"/>
            <a:endParaRPr lang="en-US" sz="1600" b="0" dirty="0" smtClean="0"/>
          </a:p>
          <a:p>
            <a:pPr marL="0" indent="0">
              <a:buNone/>
            </a:pPr>
            <a:endParaRPr lang="en-US" dirty="0"/>
          </a:p>
        </p:txBody>
      </p:sp>
    </p:spTree>
    <p:extLst>
      <p:ext uri="{BB962C8B-B14F-4D97-AF65-F5344CB8AC3E}">
        <p14:creationId xmlns:p14="http://schemas.microsoft.com/office/powerpoint/2010/main" val="33699811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smtClean="0"/>
              <a:t>Grid-Scale </a:t>
            </a:r>
            <a:r>
              <a:rPr lang="en-US" dirty="0"/>
              <a:t>Systems</a:t>
            </a:r>
          </a:p>
        </p:txBody>
      </p:sp>
      <p:sp>
        <p:nvSpPr>
          <p:cNvPr id="3" name="Content Placeholder 2"/>
          <p:cNvSpPr>
            <a:spLocks noGrp="1"/>
          </p:cNvSpPr>
          <p:nvPr>
            <p:ph idx="1"/>
          </p:nvPr>
        </p:nvSpPr>
        <p:spPr/>
        <p:txBody>
          <a:bodyPr/>
          <a:lstStyle/>
          <a:p>
            <a:r>
              <a:rPr lang="en-US" b="0" dirty="0" smtClean="0"/>
              <a:t>In August 2015, CPUC SED and Energy Division staff conducted a workshop to review safety and operational experience of utility installed energy storage:</a:t>
            </a:r>
          </a:p>
          <a:p>
            <a:pPr marL="0" indent="0">
              <a:buNone/>
            </a:pPr>
            <a:endParaRPr lang="en-US" b="0" dirty="0" smtClean="0"/>
          </a:p>
          <a:p>
            <a:r>
              <a:rPr lang="en-US" sz="1800" b="0" dirty="0"/>
              <a:t>UL gave an overview of its safety standards for storage, with a particular focus </a:t>
            </a:r>
            <a:r>
              <a:rPr lang="en-US" sz="1800" b="0" dirty="0" smtClean="0"/>
              <a:t>on development of  </a:t>
            </a:r>
            <a:r>
              <a:rPr lang="en-US" sz="1800" b="0" dirty="0"/>
              <a:t>UL 9540 as well as on UL 1973. UL also discussed certification and labeling of energy storage </a:t>
            </a:r>
            <a:r>
              <a:rPr lang="en-US" sz="1800" b="0" dirty="0" smtClean="0"/>
              <a:t>technologies.</a:t>
            </a:r>
          </a:p>
          <a:p>
            <a:pPr marL="0" indent="0">
              <a:buNone/>
            </a:pPr>
            <a:endParaRPr lang="en-US" sz="1800" b="0" dirty="0" smtClean="0"/>
          </a:p>
          <a:p>
            <a:r>
              <a:rPr lang="en-US" sz="1800" b="0" dirty="0" smtClean="0"/>
              <a:t>Sandia National Lab </a:t>
            </a:r>
            <a:r>
              <a:rPr lang="en-US" sz="1800" b="0" dirty="0"/>
              <a:t>presented on behalf of the Energy Storage Integration Council (ESIC) Subgroup on Safety, </a:t>
            </a:r>
            <a:r>
              <a:rPr lang="en-US" sz="1800" b="0" dirty="0" smtClean="0"/>
              <a:t>Draft of </a:t>
            </a:r>
            <a:r>
              <a:rPr lang="en-US" sz="1800" dirty="0"/>
              <a:t>“Guide to Safety in Utility Integration of Energy Storage </a:t>
            </a:r>
            <a:r>
              <a:rPr lang="en-US" sz="1800" dirty="0" smtClean="0"/>
              <a:t>Systems” </a:t>
            </a:r>
            <a:r>
              <a:rPr lang="en-US" sz="1800" b="0" dirty="0" smtClean="0"/>
              <a:t>was presented.</a:t>
            </a:r>
          </a:p>
        </p:txBody>
      </p:sp>
      <p:sp>
        <p:nvSpPr>
          <p:cNvPr id="4" name="Slide Number Placeholder 3"/>
          <p:cNvSpPr>
            <a:spLocks noGrp="1"/>
          </p:cNvSpPr>
          <p:nvPr>
            <p:ph type="sldNum" sz="quarter" idx="12"/>
          </p:nvPr>
        </p:nvSpPr>
        <p:spPr/>
        <p:txBody>
          <a:bodyPr/>
          <a:lstStyle/>
          <a:p>
            <a:pPr>
              <a:defRPr/>
            </a:pPr>
            <a:endParaRPr lang="en-US" dirty="0" smtClean="0"/>
          </a:p>
          <a:p>
            <a:pPr>
              <a:defRPr/>
            </a:pPr>
            <a:fld id="{9A8284F7-8E58-4D96-B2E3-AF32AA87FD3B}" type="slidenum">
              <a:rPr lang="en-US" smtClean="0"/>
              <a:pPr>
                <a:defRPr/>
              </a:pPr>
              <a:t>23</a:t>
            </a:fld>
            <a:endParaRPr lang="en-US" dirty="0"/>
          </a:p>
        </p:txBody>
      </p:sp>
    </p:spTree>
    <p:extLst>
      <p:ext uri="{BB962C8B-B14F-4D97-AF65-F5344CB8AC3E}">
        <p14:creationId xmlns:p14="http://schemas.microsoft.com/office/powerpoint/2010/main" val="2196113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a:t>
            </a:r>
            <a:r>
              <a:rPr lang="en-US" dirty="0" smtClean="0"/>
              <a:t>Systems</a:t>
            </a:r>
            <a:endParaRPr lang="en-US" dirty="0"/>
          </a:p>
        </p:txBody>
      </p:sp>
      <p:sp>
        <p:nvSpPr>
          <p:cNvPr id="3" name="Content Placeholder 2"/>
          <p:cNvSpPr>
            <a:spLocks noGrp="1"/>
          </p:cNvSpPr>
          <p:nvPr>
            <p:ph idx="1"/>
          </p:nvPr>
        </p:nvSpPr>
        <p:spPr/>
        <p:txBody>
          <a:bodyPr/>
          <a:lstStyle/>
          <a:p>
            <a:pPr marL="0" indent="0">
              <a:buNone/>
            </a:pPr>
            <a:r>
              <a:rPr lang="en-US" b="0" dirty="0" smtClean="0"/>
              <a:t>California utilities gave presentations on early operations and lessons learned at their own storage facilities:</a:t>
            </a:r>
          </a:p>
          <a:p>
            <a:endParaRPr lang="en-US" b="0" dirty="0" smtClean="0"/>
          </a:p>
          <a:p>
            <a:pPr lvl="0"/>
            <a:r>
              <a:rPr lang="en-US" sz="2000" b="0" dirty="0" smtClean="0"/>
              <a:t>PG&amp;E: </a:t>
            </a:r>
            <a:r>
              <a:rPr lang="en-US" sz="2000" b="0" dirty="0"/>
              <a:t>The 2 MW </a:t>
            </a:r>
            <a:r>
              <a:rPr lang="en-US" sz="2000" b="0" dirty="0" smtClean="0"/>
              <a:t>battery </a:t>
            </a:r>
            <a:r>
              <a:rPr lang="en-US" sz="2000" b="0" dirty="0"/>
              <a:t>energy storage project at the </a:t>
            </a:r>
            <a:r>
              <a:rPr lang="en-US" sz="2000" b="0" dirty="0" err="1"/>
              <a:t>Vaca</a:t>
            </a:r>
            <a:r>
              <a:rPr lang="en-US" sz="2000" b="0" dirty="0"/>
              <a:t>-Dixon substation, </a:t>
            </a:r>
            <a:r>
              <a:rPr lang="en-US" sz="2000" b="0" dirty="0" smtClean="0"/>
              <a:t>operational </a:t>
            </a:r>
            <a:r>
              <a:rPr lang="en-US" sz="2000" b="0" dirty="0"/>
              <a:t>in August 2012 and commenced market operations in August 2014. </a:t>
            </a:r>
          </a:p>
          <a:p>
            <a:pPr lvl="0"/>
            <a:r>
              <a:rPr lang="en-US" sz="2000" b="0" dirty="0"/>
              <a:t>The 4 MW Yerba Buena battery energy storage project near San Jose, </a:t>
            </a:r>
            <a:r>
              <a:rPr lang="en-US" sz="2000" b="0" dirty="0" smtClean="0"/>
              <a:t>operational </a:t>
            </a:r>
            <a:r>
              <a:rPr lang="en-US" sz="2000" b="0" dirty="0"/>
              <a:t>in May 2013, completed the interconnection process in August 2014, and </a:t>
            </a:r>
            <a:r>
              <a:rPr lang="en-US" sz="2000" b="0" dirty="0" smtClean="0"/>
              <a:t>began </a:t>
            </a:r>
            <a:r>
              <a:rPr lang="en-US" sz="2000" b="0" dirty="0"/>
              <a:t>market participation in Fall 2015.</a:t>
            </a:r>
          </a:p>
          <a:p>
            <a:endParaRPr lang="en-US" b="0"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24</a:t>
            </a:fld>
            <a:endParaRPr lang="en-US" dirty="0"/>
          </a:p>
        </p:txBody>
      </p:sp>
    </p:spTree>
    <p:extLst>
      <p:ext uri="{BB962C8B-B14F-4D97-AF65-F5344CB8AC3E}">
        <p14:creationId xmlns:p14="http://schemas.microsoft.com/office/powerpoint/2010/main" val="1121848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25</a:t>
            </a:fld>
            <a:endParaRPr lang="en-US" dirty="0"/>
          </a:p>
        </p:txBody>
      </p:sp>
      <p:pic>
        <p:nvPicPr>
          <p:cNvPr id="3074" name="Picture 2" descr="D:\AO1\My Documents\AOD Risk Supervisor Stuff\Conferences 2016\Sandia Energy Storage NM\PGEBatteryPilotProjectsSafetySlidesforWorkshop8192015_00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1" y="1752600"/>
            <a:ext cx="6471708" cy="437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806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26</a:t>
            </a:fld>
            <a:endParaRPr lang="en-US" dirty="0"/>
          </a:p>
        </p:txBody>
      </p:sp>
      <p:pic>
        <p:nvPicPr>
          <p:cNvPr id="3074" name="Picture 2" descr="D:\AO1\My Documents\AOD Risk Supervisor Stuff\Conferences 2016\Sandia Energy Storage NM\PGEBatteryPilotProjectsSafetySlidesforWorkshop8192015_0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543800" cy="4019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342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27</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pic>
        <p:nvPicPr>
          <p:cNvPr id="4098" name="Picture 2" descr="D:\AO1\My Documents\AOD Risk Supervisor Stuff\Conferences 2016\Sandia Energy Storage NM\PGEBatteryPilotProjectsSafetySlidesforWorkshop8192015_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8" y="1905000"/>
            <a:ext cx="6857143"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933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28</a:t>
            </a:fld>
            <a:endParaRPr lang="en-US" dirty="0"/>
          </a:p>
        </p:txBody>
      </p:sp>
      <p:pic>
        <p:nvPicPr>
          <p:cNvPr id="5122" name="Picture 2" descr="D:\AO1\My Documents\AOD Risk Supervisor Stuff\Conferences 2016\Sandia Energy Storage NM\PGEBatteryPilotProjectsSafetySlidesforWorkshop8192015_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27" y="1828800"/>
            <a:ext cx="6857143" cy="46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065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29</a:t>
            </a:fld>
            <a:endParaRPr lang="en-US" dirty="0"/>
          </a:p>
        </p:txBody>
      </p:sp>
      <p:pic>
        <p:nvPicPr>
          <p:cNvPr id="6146" name="Picture 2" descr="D:\AO1\My Documents\AOD Risk Supervisor Stuff\Conferences 2016\Sandia Energy Storage NM\PGEBatteryPilotProjectsSafetySlidesforWorkshop8192015_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467600" cy="451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03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F34D93-4BB9-440C-BC43-16D42FBF8306}" type="slidenum">
              <a:rPr lang="en-US" smtClean="0"/>
              <a:pPr>
                <a:defRPr/>
              </a:pPr>
              <a:t>3</a:t>
            </a:fld>
            <a:endParaRPr lang="en-US"/>
          </a:p>
        </p:txBody>
      </p:sp>
      <p:sp>
        <p:nvSpPr>
          <p:cNvPr id="7" name="TextBox 6"/>
          <p:cNvSpPr txBox="1"/>
          <p:nvPr/>
        </p:nvSpPr>
        <p:spPr>
          <a:xfrm>
            <a:off x="2667000" y="5486400"/>
            <a:ext cx="3899342" cy="1077218"/>
          </a:xfrm>
          <a:prstGeom prst="rect">
            <a:avLst/>
          </a:prstGeom>
          <a:noFill/>
        </p:spPr>
        <p:txBody>
          <a:bodyPr wrap="square" rtlCol="0">
            <a:spAutoFit/>
          </a:bodyPr>
          <a:lstStyle/>
          <a:p>
            <a:pPr algn="ctr"/>
            <a:r>
              <a:rPr lang="en-US" sz="3200" dirty="0" smtClean="0"/>
              <a:t>1,325 MW in operation by 2024</a:t>
            </a:r>
            <a:endParaRPr lang="en-US" sz="3200"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2500" b="12500"/>
          <a:stretch>
            <a:fillRect/>
          </a:stretch>
        </p:blipFill>
        <p:spPr>
          <a:xfrm>
            <a:off x="1879723" y="1284053"/>
            <a:ext cx="5409065" cy="4056799"/>
          </a:xfrm>
        </p:spPr>
      </p:pic>
    </p:spTree>
    <p:extLst>
      <p:ext uri="{BB962C8B-B14F-4D97-AF65-F5344CB8AC3E}">
        <p14:creationId xmlns:p14="http://schemas.microsoft.com/office/powerpoint/2010/main" val="8243421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lvl="0" indent="0">
              <a:buNone/>
            </a:pPr>
            <a:r>
              <a:rPr lang="en-US" sz="2000" dirty="0" smtClean="0"/>
              <a:t>What PG&amp;E considers necessary for ensuring NAS battery safety:</a:t>
            </a:r>
          </a:p>
          <a:p>
            <a:pPr lvl="0"/>
            <a:r>
              <a:rPr lang="en-US" sz="2000" b="0" dirty="0" smtClean="0"/>
              <a:t>24/7 </a:t>
            </a:r>
            <a:r>
              <a:rPr lang="en-US" sz="2000" b="0" dirty="0"/>
              <a:t>monitoring by distribution operations with key alerts for fire and SO</a:t>
            </a:r>
            <a:r>
              <a:rPr lang="en-US" sz="2000" b="0" baseline="-25000" dirty="0"/>
              <a:t>2</a:t>
            </a:r>
            <a:r>
              <a:rPr lang="en-US" sz="2000" b="0" dirty="0"/>
              <a:t> alarms</a:t>
            </a:r>
          </a:p>
          <a:p>
            <a:pPr lvl="0"/>
            <a:r>
              <a:rPr lang="en-US" sz="2000" b="0" dirty="0"/>
              <a:t>24/7 monitoring by a system integrator </a:t>
            </a:r>
          </a:p>
          <a:p>
            <a:pPr lvl="0"/>
            <a:r>
              <a:rPr lang="en-US" sz="2000" b="0" dirty="0"/>
              <a:t>Yearly system inspections</a:t>
            </a:r>
          </a:p>
          <a:p>
            <a:pPr lvl="0"/>
            <a:r>
              <a:rPr lang="en-US" sz="2000" b="0" dirty="0"/>
              <a:t>Twice-yearly testing of fire alarm and external SO</a:t>
            </a:r>
            <a:r>
              <a:rPr lang="en-US" sz="2000" b="0" baseline="-25000" dirty="0"/>
              <a:t>2</a:t>
            </a:r>
            <a:r>
              <a:rPr lang="en-US" sz="2000" b="0" dirty="0"/>
              <a:t> detection systems</a:t>
            </a:r>
          </a:p>
          <a:p>
            <a:pPr lvl="0"/>
            <a:r>
              <a:rPr lang="en-US" sz="2000" b="0" dirty="0"/>
              <a:t>Bi-annual replacement of the internal SO</a:t>
            </a:r>
            <a:r>
              <a:rPr lang="en-US" sz="2000" b="0" baseline="-25000" dirty="0"/>
              <a:t>2</a:t>
            </a:r>
            <a:r>
              <a:rPr lang="en-US" sz="2000" b="0" dirty="0"/>
              <a:t> detector (inside battery modules)</a:t>
            </a:r>
          </a:p>
          <a:p>
            <a:pPr lvl="0"/>
            <a:r>
              <a:rPr lang="en-US" sz="2000" b="0" dirty="0"/>
              <a:t>Ongoing review of battery performance and temperatures to identify potential problems </a:t>
            </a:r>
            <a:r>
              <a:rPr lang="en-US" sz="2000" b="0" dirty="0" smtClean="0"/>
              <a:t>early.</a:t>
            </a:r>
            <a:endParaRPr lang="en-US" sz="2000" b="0"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30</a:t>
            </a:fld>
            <a:endParaRPr lang="en-US" dirty="0"/>
          </a:p>
        </p:txBody>
      </p:sp>
    </p:spTree>
    <p:extLst>
      <p:ext uri="{BB962C8B-B14F-4D97-AF65-F5344CB8AC3E}">
        <p14:creationId xmlns:p14="http://schemas.microsoft.com/office/powerpoint/2010/main" val="457679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a:xfrm>
            <a:off x="304800" y="1846085"/>
            <a:ext cx="7391400" cy="4038599"/>
          </a:xfrm>
        </p:spPr>
        <p:txBody>
          <a:bodyPr/>
          <a:lstStyle/>
          <a:p>
            <a:pPr marL="0" indent="0">
              <a:buNone/>
            </a:pPr>
            <a:r>
              <a:rPr lang="en-US" dirty="0" smtClean="0"/>
              <a:t>Lessons from other IOUs not quite so dramatic, but still valuable:</a:t>
            </a:r>
          </a:p>
          <a:p>
            <a:pPr marL="0" indent="0">
              <a:buNone/>
            </a:pPr>
            <a:endParaRPr lang="en-US" dirty="0" smtClean="0"/>
          </a:p>
          <a:p>
            <a:pPr marL="0" indent="0">
              <a:buNone/>
            </a:pPr>
            <a:r>
              <a:rPr lang="en-US" b="0" dirty="0"/>
              <a:t>SDG&amp;E – </a:t>
            </a:r>
            <a:r>
              <a:rPr lang="en-US" b="0" dirty="0" smtClean="0"/>
              <a:t>Borrego Springs</a:t>
            </a:r>
          </a:p>
          <a:p>
            <a:r>
              <a:rPr lang="en-US" b="0" dirty="0"/>
              <a:t>S</a:t>
            </a:r>
            <a:r>
              <a:rPr lang="en-US" b="0" dirty="0" smtClean="0"/>
              <a:t>ubstation </a:t>
            </a:r>
            <a:r>
              <a:rPr lang="en-US" b="0" dirty="0"/>
              <a:t>storage, </a:t>
            </a:r>
            <a:endParaRPr lang="en-US" b="0" dirty="0" smtClean="0"/>
          </a:p>
          <a:p>
            <a:pPr marL="400050" marR="36164" lvl="1" indent="0">
              <a:lnSpc>
                <a:spcPts val="2160"/>
              </a:lnSpc>
              <a:spcBef>
                <a:spcPts val="11"/>
              </a:spcBef>
              <a:buNone/>
            </a:pPr>
            <a:r>
              <a:rPr lang="en-US" sz="2400" b="1" baseline="1517" dirty="0">
                <a:latin typeface="Calibri"/>
                <a:cs typeface="Calibri"/>
              </a:rPr>
              <a:t>G</a:t>
            </a:r>
            <a:r>
              <a:rPr lang="en-US" sz="2400" b="1" spc="4" baseline="1517" dirty="0">
                <a:latin typeface="Calibri"/>
                <a:cs typeface="Calibri"/>
              </a:rPr>
              <a:t>e</a:t>
            </a:r>
            <a:r>
              <a:rPr lang="en-US" sz="2400" b="1" baseline="1517" dirty="0">
                <a:latin typeface="Calibri"/>
                <a:cs typeface="Calibri"/>
              </a:rPr>
              <a:t>n 1: </a:t>
            </a:r>
            <a:r>
              <a:rPr lang="en-US" sz="2400" b="1" spc="24" baseline="1517" dirty="0">
                <a:latin typeface="Calibri"/>
                <a:cs typeface="Calibri"/>
              </a:rPr>
              <a:t> </a:t>
            </a:r>
            <a:r>
              <a:rPr lang="en-US" sz="2400" b="1" baseline="1517" dirty="0">
                <a:latin typeface="Calibri"/>
                <a:cs typeface="Calibri"/>
              </a:rPr>
              <a:t>500 k</a:t>
            </a:r>
            <a:r>
              <a:rPr lang="en-US" sz="2400" b="1" spc="-9" baseline="1517" dirty="0">
                <a:latin typeface="Calibri"/>
                <a:cs typeface="Calibri"/>
              </a:rPr>
              <a:t>W</a:t>
            </a:r>
            <a:r>
              <a:rPr lang="en-US" sz="2400" b="1" baseline="1517" dirty="0">
                <a:latin typeface="Calibri"/>
                <a:cs typeface="Calibri"/>
              </a:rPr>
              <a:t>/1.5</a:t>
            </a:r>
            <a:r>
              <a:rPr lang="en-US" sz="2400" b="1" spc="14" baseline="1517" dirty="0">
                <a:latin typeface="Calibri"/>
                <a:cs typeface="Calibri"/>
              </a:rPr>
              <a:t> </a:t>
            </a:r>
            <a:r>
              <a:rPr lang="en-US" sz="2400" b="1" baseline="1517" dirty="0">
                <a:latin typeface="Calibri"/>
                <a:cs typeface="Calibri"/>
              </a:rPr>
              <a:t>M</a:t>
            </a:r>
            <a:r>
              <a:rPr lang="en-US" sz="2400" b="1" spc="-9" baseline="1517" dirty="0">
                <a:latin typeface="Calibri"/>
                <a:cs typeface="Calibri"/>
              </a:rPr>
              <a:t>W</a:t>
            </a:r>
            <a:r>
              <a:rPr lang="en-US" sz="2400" b="1" baseline="1517" dirty="0">
                <a:latin typeface="Calibri"/>
                <a:cs typeface="Calibri"/>
              </a:rPr>
              <a:t>h</a:t>
            </a:r>
            <a:r>
              <a:rPr lang="en-US" sz="2400" b="1" spc="14" baseline="1517" dirty="0">
                <a:latin typeface="Calibri"/>
                <a:cs typeface="Calibri"/>
              </a:rPr>
              <a:t> </a:t>
            </a:r>
            <a:r>
              <a:rPr lang="en-US" sz="2400" b="1" spc="-14" baseline="1517" dirty="0">
                <a:latin typeface="Calibri"/>
                <a:cs typeface="Calibri"/>
              </a:rPr>
              <a:t>E</a:t>
            </a:r>
            <a:r>
              <a:rPr lang="en-US" sz="2400" b="1" baseline="1517" dirty="0">
                <a:latin typeface="Calibri"/>
                <a:cs typeface="Calibri"/>
              </a:rPr>
              <a:t>SS</a:t>
            </a:r>
            <a:endParaRPr lang="en-US" sz="2400" b="1" dirty="0">
              <a:latin typeface="Calibri"/>
              <a:cs typeface="Calibri"/>
            </a:endParaRPr>
          </a:p>
          <a:p>
            <a:pPr marL="400050" lvl="1" indent="0">
              <a:lnSpc>
                <a:spcPts val="2160"/>
              </a:lnSpc>
              <a:buNone/>
            </a:pPr>
            <a:r>
              <a:rPr lang="en-US" sz="2400" b="1" baseline="1517" dirty="0" smtClean="0">
                <a:latin typeface="Calibri"/>
                <a:cs typeface="Calibri"/>
              </a:rPr>
              <a:t>G</a:t>
            </a:r>
            <a:r>
              <a:rPr lang="en-US" sz="2400" b="1" spc="4" baseline="1517" dirty="0" smtClean="0">
                <a:latin typeface="Calibri"/>
                <a:cs typeface="Calibri"/>
              </a:rPr>
              <a:t>e</a:t>
            </a:r>
            <a:r>
              <a:rPr lang="en-US" sz="2400" b="1" baseline="1517" dirty="0" smtClean="0">
                <a:latin typeface="Calibri"/>
                <a:cs typeface="Calibri"/>
              </a:rPr>
              <a:t>n </a:t>
            </a:r>
            <a:r>
              <a:rPr lang="en-US" sz="2400" b="1" baseline="1517" dirty="0">
                <a:latin typeface="Calibri"/>
                <a:cs typeface="Calibri"/>
              </a:rPr>
              <a:t>2: </a:t>
            </a:r>
            <a:r>
              <a:rPr lang="en-US" sz="2400" b="1" spc="24" baseline="1517" dirty="0">
                <a:latin typeface="Calibri"/>
                <a:cs typeface="Calibri"/>
              </a:rPr>
              <a:t> </a:t>
            </a:r>
            <a:r>
              <a:rPr lang="en-US" sz="2400" b="1" baseline="1517" dirty="0">
                <a:latin typeface="Calibri"/>
                <a:cs typeface="Calibri"/>
              </a:rPr>
              <a:t>1 M</a:t>
            </a:r>
            <a:r>
              <a:rPr lang="en-US" sz="2400" b="1" spc="-9" baseline="1517" dirty="0">
                <a:latin typeface="Calibri"/>
                <a:cs typeface="Calibri"/>
              </a:rPr>
              <a:t>W</a:t>
            </a:r>
            <a:r>
              <a:rPr lang="en-US" sz="2400" b="1" baseline="1517" dirty="0">
                <a:latin typeface="Calibri"/>
                <a:cs typeface="Calibri"/>
              </a:rPr>
              <a:t>/3</a:t>
            </a:r>
            <a:r>
              <a:rPr lang="en-US" sz="2400" b="1" spc="9" baseline="1517" dirty="0">
                <a:latin typeface="Calibri"/>
                <a:cs typeface="Calibri"/>
              </a:rPr>
              <a:t> </a:t>
            </a:r>
            <a:r>
              <a:rPr lang="en-US" sz="2400" b="1" baseline="1517" dirty="0">
                <a:latin typeface="Calibri"/>
                <a:cs typeface="Calibri"/>
              </a:rPr>
              <a:t>M</a:t>
            </a:r>
            <a:r>
              <a:rPr lang="en-US" sz="2400" b="1" spc="-9" baseline="1517" dirty="0">
                <a:latin typeface="Calibri"/>
                <a:cs typeface="Calibri"/>
              </a:rPr>
              <a:t>W</a:t>
            </a:r>
            <a:r>
              <a:rPr lang="en-US" sz="2400" b="1" baseline="1517" dirty="0">
                <a:latin typeface="Calibri"/>
                <a:cs typeface="Calibri"/>
              </a:rPr>
              <a:t>h</a:t>
            </a:r>
            <a:r>
              <a:rPr lang="en-US" sz="2400" b="1" spc="14" baseline="1517" dirty="0">
                <a:latin typeface="Calibri"/>
                <a:cs typeface="Calibri"/>
              </a:rPr>
              <a:t> </a:t>
            </a:r>
            <a:r>
              <a:rPr lang="en-US" sz="2400" b="1" spc="-14" baseline="1517" dirty="0">
                <a:latin typeface="Calibri"/>
                <a:cs typeface="Calibri"/>
              </a:rPr>
              <a:t>E</a:t>
            </a:r>
            <a:r>
              <a:rPr lang="en-US" sz="2400" b="1" baseline="1517" dirty="0">
                <a:latin typeface="Calibri"/>
                <a:cs typeface="Calibri"/>
              </a:rPr>
              <a:t>SS </a:t>
            </a:r>
            <a:r>
              <a:rPr lang="en-US" sz="2400" b="1" spc="4" baseline="1517" dirty="0">
                <a:latin typeface="Calibri"/>
                <a:cs typeface="Calibri"/>
              </a:rPr>
              <a:t>a</a:t>
            </a:r>
            <a:r>
              <a:rPr lang="en-US" sz="2400" b="1" baseline="1517" dirty="0">
                <a:latin typeface="Calibri"/>
                <a:cs typeface="Calibri"/>
              </a:rPr>
              <a:t>dded</a:t>
            </a:r>
            <a:endParaRPr lang="en-US" sz="2400" b="1" dirty="0">
              <a:latin typeface="Calibri"/>
              <a:cs typeface="Calibri"/>
            </a:endParaRPr>
          </a:p>
          <a:p>
            <a:r>
              <a:rPr lang="en-US" b="0" dirty="0" smtClean="0"/>
              <a:t>Community </a:t>
            </a:r>
            <a:r>
              <a:rPr lang="en-US" b="0" dirty="0"/>
              <a:t>Energy Storage</a:t>
            </a:r>
          </a:p>
          <a:p>
            <a:pPr marL="0" indent="0">
              <a:buNone/>
            </a:pPr>
            <a:r>
              <a:rPr lang="en-US" baseline="3034" dirty="0">
                <a:latin typeface="Calibri"/>
                <a:cs typeface="Calibri"/>
              </a:rPr>
              <a:t> </a:t>
            </a:r>
            <a:r>
              <a:rPr lang="en-US" dirty="0" smtClean="0">
                <a:latin typeface="Calibri"/>
                <a:cs typeface="Calibri"/>
              </a:rPr>
              <a:t>     </a:t>
            </a:r>
            <a:r>
              <a:rPr lang="pl-PL" baseline="3034" dirty="0" smtClean="0">
                <a:latin typeface="Calibri"/>
                <a:cs typeface="Calibri"/>
              </a:rPr>
              <a:t>(</a:t>
            </a:r>
            <a:r>
              <a:rPr lang="pl-PL" spc="-4" baseline="3034" dirty="0">
                <a:latin typeface="Calibri"/>
                <a:cs typeface="Calibri"/>
              </a:rPr>
              <a:t>3</a:t>
            </a:r>
            <a:r>
              <a:rPr lang="pl-PL" baseline="3034" dirty="0">
                <a:latin typeface="Calibri"/>
                <a:cs typeface="Calibri"/>
              </a:rPr>
              <a:t>)</a:t>
            </a:r>
            <a:r>
              <a:rPr lang="pl-PL" spc="19" baseline="3034" dirty="0">
                <a:latin typeface="Calibri"/>
                <a:cs typeface="Calibri"/>
              </a:rPr>
              <a:t> </a:t>
            </a:r>
            <a:r>
              <a:rPr lang="pl-PL" baseline="3034" dirty="0">
                <a:latin typeface="Calibri"/>
                <a:cs typeface="Calibri"/>
              </a:rPr>
              <a:t>25</a:t>
            </a:r>
            <a:r>
              <a:rPr lang="pl-PL" spc="14" baseline="3034" dirty="0">
                <a:latin typeface="Calibri"/>
                <a:cs typeface="Calibri"/>
              </a:rPr>
              <a:t> </a:t>
            </a:r>
            <a:r>
              <a:rPr lang="pl-PL" baseline="3034" dirty="0">
                <a:latin typeface="Calibri"/>
                <a:cs typeface="Calibri"/>
              </a:rPr>
              <a:t>k</a:t>
            </a:r>
            <a:r>
              <a:rPr lang="pl-PL" spc="-9" baseline="3034" dirty="0">
                <a:latin typeface="Calibri"/>
                <a:cs typeface="Calibri"/>
              </a:rPr>
              <a:t>W</a:t>
            </a:r>
            <a:r>
              <a:rPr lang="pl-PL" baseline="3034" dirty="0">
                <a:latin typeface="Calibri"/>
                <a:cs typeface="Calibri"/>
              </a:rPr>
              <a:t>/50</a:t>
            </a:r>
            <a:r>
              <a:rPr lang="pl-PL" spc="4" baseline="3034" dirty="0">
                <a:latin typeface="Calibri"/>
                <a:cs typeface="Calibri"/>
              </a:rPr>
              <a:t> </a:t>
            </a:r>
            <a:r>
              <a:rPr lang="pl-PL" baseline="3034" dirty="0">
                <a:latin typeface="Calibri"/>
                <a:cs typeface="Calibri"/>
              </a:rPr>
              <a:t>k</a:t>
            </a:r>
            <a:r>
              <a:rPr lang="pl-PL" spc="-9" baseline="3034" dirty="0">
                <a:latin typeface="Calibri"/>
                <a:cs typeface="Calibri"/>
              </a:rPr>
              <a:t>W</a:t>
            </a:r>
            <a:r>
              <a:rPr lang="pl-PL" baseline="3034" dirty="0">
                <a:latin typeface="Calibri"/>
                <a:cs typeface="Calibri"/>
              </a:rPr>
              <a:t>h</a:t>
            </a:r>
            <a:r>
              <a:rPr lang="pl-PL" spc="14" baseline="3034" dirty="0">
                <a:latin typeface="Calibri"/>
                <a:cs typeface="Calibri"/>
              </a:rPr>
              <a:t> </a:t>
            </a:r>
            <a:r>
              <a:rPr lang="pl-PL" spc="-14" baseline="3034" dirty="0" smtClean="0">
                <a:latin typeface="Calibri"/>
                <a:cs typeface="Calibri"/>
              </a:rPr>
              <a:t>E</a:t>
            </a:r>
            <a:r>
              <a:rPr lang="pl-PL" baseline="3034" dirty="0" smtClean="0">
                <a:latin typeface="Calibri"/>
                <a:cs typeface="Calibri"/>
              </a:rPr>
              <a:t>SS</a:t>
            </a:r>
            <a:endParaRPr lang="en-US" baseline="3034" dirty="0" smtClean="0">
              <a:latin typeface="Calibri"/>
              <a:cs typeface="Calibri"/>
            </a:endParaRPr>
          </a:p>
          <a:p>
            <a:pPr marL="0" indent="0">
              <a:buNone/>
            </a:pPr>
            <a:endParaRPr lang="pl-PL" sz="1600" dirty="0">
              <a:latin typeface="Calibri"/>
              <a:cs typeface="Calibri"/>
            </a:endParaRP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31</a:t>
            </a:fld>
            <a:endParaRPr lang="en-US" dirty="0"/>
          </a:p>
        </p:txBody>
      </p:sp>
      <p:sp>
        <p:nvSpPr>
          <p:cNvPr id="5" name="TextBox 4"/>
          <p:cNvSpPr txBox="1"/>
          <p:nvPr/>
        </p:nvSpPr>
        <p:spPr>
          <a:xfrm>
            <a:off x="4800600" y="2057400"/>
            <a:ext cx="4038600" cy="3886200"/>
          </a:xfrm>
          <a:prstGeom prst="rect">
            <a:avLst/>
          </a:prstGeom>
          <a:noFill/>
        </p:spPr>
        <p:txBody>
          <a:bodyPr wrap="square" rtlCol="0">
            <a:spAutoFit/>
          </a:bodyPr>
          <a:lstStyle/>
          <a:p>
            <a:endParaRPr lang="en-US" dirty="0"/>
          </a:p>
        </p:txBody>
      </p:sp>
      <p:sp>
        <p:nvSpPr>
          <p:cNvPr id="6" name="object 25"/>
          <p:cNvSpPr/>
          <p:nvPr/>
        </p:nvSpPr>
        <p:spPr>
          <a:xfrm>
            <a:off x="5257800" y="2514600"/>
            <a:ext cx="3351529" cy="3962400"/>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695323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indent="0">
              <a:buNone/>
            </a:pPr>
            <a:r>
              <a:rPr lang="en-US" dirty="0"/>
              <a:t>SDG&amp;E offered the following </a:t>
            </a:r>
            <a:r>
              <a:rPr lang="en-US" i="1" dirty="0"/>
              <a:t>Lessons Learned </a:t>
            </a:r>
            <a:r>
              <a:rPr lang="en-US" dirty="0"/>
              <a:t>from its integration of energy storage technology:</a:t>
            </a:r>
          </a:p>
          <a:p>
            <a:pPr lvl="0"/>
            <a:r>
              <a:rPr lang="en-US" sz="1800" b="0" dirty="0"/>
              <a:t>S</a:t>
            </a:r>
            <a:r>
              <a:rPr lang="en-US" sz="1800" b="0" dirty="0" smtClean="0"/>
              <a:t>afety </a:t>
            </a:r>
            <a:r>
              <a:rPr lang="en-US" sz="1800" b="0" dirty="0"/>
              <a:t>standards for grid-scale energy storage are largely </a:t>
            </a:r>
            <a:r>
              <a:rPr lang="en-US" sz="1800" b="0" dirty="0" smtClean="0"/>
              <a:t>under-defined</a:t>
            </a:r>
            <a:r>
              <a:rPr lang="en-US" sz="1800" b="0" dirty="0"/>
              <a:t>:</a:t>
            </a:r>
            <a:endParaRPr lang="en-US" sz="1800" b="0" dirty="0" smtClean="0"/>
          </a:p>
          <a:p>
            <a:pPr lvl="1"/>
            <a:r>
              <a:rPr lang="en-US" sz="1600" dirty="0" smtClean="0"/>
              <a:t>Site </a:t>
            </a:r>
            <a:r>
              <a:rPr lang="en-US" sz="1600" dirty="0"/>
              <a:t>safety: all applicable OSHA, NEC, and NFPA requirements</a:t>
            </a:r>
          </a:p>
          <a:p>
            <a:pPr lvl="1"/>
            <a:r>
              <a:rPr lang="en-US" sz="1600" dirty="0"/>
              <a:t>Fire: NFPA 704</a:t>
            </a:r>
          </a:p>
          <a:p>
            <a:pPr lvl="1"/>
            <a:r>
              <a:rPr lang="en-US" sz="1600" dirty="0"/>
              <a:t>Operation: IEEE1547/UL1741/UL1642</a:t>
            </a:r>
          </a:p>
          <a:p>
            <a:pPr lvl="1"/>
            <a:r>
              <a:rPr lang="en-US" sz="1600" dirty="0"/>
              <a:t>Enclosure: NEMA 3R</a:t>
            </a:r>
          </a:p>
          <a:p>
            <a:pPr lvl="1"/>
            <a:r>
              <a:rPr lang="en-US" sz="1600" dirty="0"/>
              <a:t>Signage: ANSI Z535</a:t>
            </a:r>
          </a:p>
          <a:p>
            <a:pPr lvl="1"/>
            <a:r>
              <a:rPr lang="en-US" sz="1600" dirty="0"/>
              <a:t>Cybersecurity: NISTIR </a:t>
            </a:r>
            <a:r>
              <a:rPr lang="en-US" sz="1600" dirty="0" smtClean="0"/>
              <a:t>7628</a:t>
            </a:r>
          </a:p>
          <a:p>
            <a:pPr marL="457200" lvl="1" indent="0">
              <a:buNone/>
            </a:pPr>
            <a:endParaRPr lang="en-US" sz="1600" dirty="0"/>
          </a:p>
          <a:p>
            <a:pPr marL="0" lvl="0" indent="0">
              <a:buNone/>
            </a:pPr>
            <a:r>
              <a:rPr lang="en-US" sz="2000" b="0" dirty="0" smtClean="0"/>
              <a:t>Standards </a:t>
            </a:r>
            <a:r>
              <a:rPr lang="en-US" sz="2000" b="0" dirty="0"/>
              <a:t>development is not at pace with regulatory requirements – and this creates challenges in terms of </a:t>
            </a:r>
            <a:r>
              <a:rPr lang="en-US" sz="2000" b="0" dirty="0" smtClean="0"/>
              <a:t>approvals.</a:t>
            </a:r>
            <a:endParaRPr lang="en-US" sz="2000" b="0" dirty="0"/>
          </a:p>
          <a:p>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32</a:t>
            </a:fld>
            <a:endParaRPr lang="en-US" dirty="0"/>
          </a:p>
        </p:txBody>
      </p:sp>
    </p:spTree>
    <p:extLst>
      <p:ext uri="{BB962C8B-B14F-4D97-AF65-F5344CB8AC3E}">
        <p14:creationId xmlns:p14="http://schemas.microsoft.com/office/powerpoint/2010/main" val="32642520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3" name="Content Placeholder 2"/>
          <p:cNvSpPr>
            <a:spLocks noGrp="1"/>
          </p:cNvSpPr>
          <p:nvPr>
            <p:ph idx="1"/>
          </p:nvPr>
        </p:nvSpPr>
        <p:spPr/>
        <p:txBody>
          <a:bodyPr/>
          <a:lstStyle/>
          <a:p>
            <a:pPr marL="0" indent="0">
              <a:buNone/>
            </a:pPr>
            <a:r>
              <a:rPr lang="en-US" dirty="0" smtClean="0"/>
              <a:t>SCE Irvine Smart Grid Projects</a:t>
            </a:r>
          </a:p>
          <a:p>
            <a:r>
              <a:rPr lang="en-US" sz="1600" dirty="0"/>
              <a:t>Residential Energy Storage Unit (RESU)</a:t>
            </a:r>
          </a:p>
          <a:p>
            <a:pPr lvl="1"/>
            <a:r>
              <a:rPr lang="en-US" sz="1600" dirty="0"/>
              <a:t>4kW / 10kWh</a:t>
            </a:r>
          </a:p>
          <a:p>
            <a:pPr lvl="1"/>
            <a:r>
              <a:rPr lang="en-US" sz="1600" dirty="0"/>
              <a:t>Installed in 13 homes</a:t>
            </a:r>
          </a:p>
          <a:p>
            <a:r>
              <a:rPr lang="en-US" sz="1600" dirty="0"/>
              <a:t>Community Energy Storage (CES)</a:t>
            </a:r>
          </a:p>
          <a:p>
            <a:pPr lvl="1"/>
            <a:r>
              <a:rPr lang="en-US" sz="1600" dirty="0"/>
              <a:t>25kW / 50kWh</a:t>
            </a:r>
          </a:p>
          <a:p>
            <a:pPr lvl="1"/>
            <a:r>
              <a:rPr lang="en-US" sz="1600" dirty="0"/>
              <a:t>1 device serving 9 homes</a:t>
            </a:r>
          </a:p>
          <a:p>
            <a:r>
              <a:rPr lang="en-US" sz="1600" dirty="0"/>
              <a:t>Electric Vehicle Charging Station with PV and Storage (BESS)</a:t>
            </a:r>
          </a:p>
          <a:p>
            <a:pPr lvl="1"/>
            <a:r>
              <a:rPr lang="en-US" sz="1600" dirty="0"/>
              <a:t>100kW / 100 kWh</a:t>
            </a:r>
          </a:p>
          <a:p>
            <a:pPr lvl="1"/>
            <a:r>
              <a:rPr lang="en-US" sz="1600" dirty="0"/>
              <a:t>Paired with 20 EV charging stations &amp; 48 kW PV array</a:t>
            </a:r>
          </a:p>
          <a:p>
            <a:r>
              <a:rPr lang="en-US" sz="1600" dirty="0"/>
              <a:t>Large Distributed Energy Storage System (DBESS)</a:t>
            </a:r>
          </a:p>
          <a:p>
            <a:pPr lvl="1"/>
            <a:r>
              <a:rPr lang="en-US" sz="1600" dirty="0"/>
              <a:t>2 MW / 500kWh</a:t>
            </a:r>
          </a:p>
          <a:p>
            <a:pPr lvl="1"/>
            <a:r>
              <a:rPr lang="en-US" sz="1600" dirty="0"/>
              <a:t>Connected to a 12 kV distribution circuit</a:t>
            </a:r>
          </a:p>
          <a:p>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33</a:t>
            </a:fld>
            <a:endParaRPr lang="en-US" dirty="0"/>
          </a:p>
        </p:txBody>
      </p:sp>
    </p:spTree>
    <p:extLst>
      <p:ext uri="{BB962C8B-B14F-4D97-AF65-F5344CB8AC3E}">
        <p14:creationId xmlns:p14="http://schemas.microsoft.com/office/powerpoint/2010/main" val="21393521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Safety in California Proceedings</a:t>
            </a:r>
            <a:br>
              <a:rPr lang="en-US" dirty="0"/>
            </a:br>
            <a:r>
              <a:rPr lang="en-US" dirty="0"/>
              <a:t>Grid-Scale Systems</a:t>
            </a:r>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34</a:t>
            </a:fld>
            <a:endParaRPr lang="en-US" dirty="0"/>
          </a:p>
        </p:txBody>
      </p:sp>
      <p:pic>
        <p:nvPicPr>
          <p:cNvPr id="5" name="Content Placeholder 4" descr="I:\Communications\Photography\Approved Selects\Thumbnails\Garage_Irvine SG 0123.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2908" t="17782" r="37475"/>
          <a:stretch/>
        </p:blipFill>
        <p:spPr bwMode="auto">
          <a:xfrm>
            <a:off x="4888114" y="1981200"/>
            <a:ext cx="3145230" cy="4419600"/>
          </a:xfrm>
          <a:prstGeom prst="rect">
            <a:avLst/>
          </a:prstGeom>
          <a:ln>
            <a:noFill/>
          </a:ln>
          <a:effectLst>
            <a:outerShdw blurRad="292100" dist="139700" dir="2700000" algn="tl" rotWithShape="0">
              <a:srgbClr val="333333">
                <a:alpha val="65000"/>
              </a:srgbClr>
            </a:outerShdw>
          </a:effectLst>
          <a:extLst/>
        </p:spPr>
      </p:pic>
      <p:sp>
        <p:nvSpPr>
          <p:cNvPr id="6" name="TextBox 5"/>
          <p:cNvSpPr txBox="1"/>
          <p:nvPr/>
        </p:nvSpPr>
        <p:spPr>
          <a:xfrm>
            <a:off x="381000" y="2057400"/>
            <a:ext cx="4343400" cy="3785652"/>
          </a:xfrm>
          <a:prstGeom prst="rect">
            <a:avLst/>
          </a:prstGeom>
          <a:noFill/>
        </p:spPr>
        <p:txBody>
          <a:bodyPr wrap="square" rtlCol="0">
            <a:spAutoFit/>
          </a:bodyPr>
          <a:lstStyle/>
          <a:p>
            <a:r>
              <a:rPr lang="en-US" sz="1600" dirty="0" smtClean="0"/>
              <a:t>Residential Energy Storage Unit (RWSU)</a:t>
            </a:r>
          </a:p>
          <a:p>
            <a:endParaRPr lang="en-US" sz="1600" dirty="0"/>
          </a:p>
          <a:p>
            <a:r>
              <a:rPr lang="en-US" sz="1600" b="0" dirty="0"/>
              <a:t>Garage installation required safety brace to protect against vehicle collisions</a:t>
            </a:r>
          </a:p>
          <a:p>
            <a:endParaRPr lang="en-US" sz="1600" b="0" dirty="0"/>
          </a:p>
          <a:p>
            <a:r>
              <a:rPr lang="en-US" sz="1600" b="0" dirty="0"/>
              <a:t>RESUs experienced multiple issues in the field that required on-site visits to resolve:</a:t>
            </a:r>
          </a:p>
          <a:p>
            <a:pPr lvl="1"/>
            <a:r>
              <a:rPr lang="en-US" sz="1600" b="0" dirty="0"/>
              <a:t>Software failures</a:t>
            </a:r>
          </a:p>
          <a:p>
            <a:pPr lvl="1"/>
            <a:r>
              <a:rPr lang="en-US" sz="1600" b="0" dirty="0"/>
              <a:t>System lockups that could cause battery over discharge.  New software versions introduced fixes to improve </a:t>
            </a:r>
            <a:r>
              <a:rPr lang="en-US" sz="1600" b="0" dirty="0" smtClean="0"/>
              <a:t>reliability.</a:t>
            </a:r>
          </a:p>
          <a:p>
            <a:pPr lvl="1"/>
            <a:endParaRPr lang="en-US" sz="1600" b="0" dirty="0"/>
          </a:p>
          <a:p>
            <a:r>
              <a:rPr lang="en-US" sz="1600" b="0" dirty="0" smtClean="0"/>
              <a:t>SCE described </a:t>
            </a:r>
            <a:r>
              <a:rPr lang="en-US" sz="1600" b="0" dirty="0"/>
              <a:t>a need for coordination with local officials, regional officials, state-level officials</a:t>
            </a:r>
            <a:r>
              <a:rPr lang="en-US" sz="1600" b="0" dirty="0" smtClean="0"/>
              <a:t>, “time consuming but worthwhile.”</a:t>
            </a:r>
          </a:p>
        </p:txBody>
      </p:sp>
    </p:spTree>
    <p:extLst>
      <p:ext uri="{BB962C8B-B14F-4D97-AF65-F5344CB8AC3E}">
        <p14:creationId xmlns:p14="http://schemas.microsoft.com/office/powerpoint/2010/main" val="3118223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CPUC SED Working Group in Action at the </a:t>
            </a:r>
            <a:r>
              <a:rPr lang="en-US" dirty="0" err="1" smtClean="0"/>
              <a:t>Vaca</a:t>
            </a:r>
            <a:r>
              <a:rPr lang="en-US" dirty="0" smtClean="0"/>
              <a:t>-Dixon Substation</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52600"/>
            <a:ext cx="6096000" cy="4572000"/>
          </a:xfrm>
          <a:prstGeom prst="rect">
            <a:avLst/>
          </a:prstGeom>
        </p:spPr>
      </p:pic>
    </p:spTree>
    <p:extLst>
      <p:ext uri="{BB962C8B-B14F-4D97-AF65-F5344CB8AC3E}">
        <p14:creationId xmlns:p14="http://schemas.microsoft.com/office/powerpoint/2010/main" val="2787800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CPUC Safety &amp; Enforcement Division</a:t>
            </a:r>
            <a:br>
              <a:rPr lang="en-US" sz="3200" dirty="0" smtClean="0"/>
            </a:br>
            <a:r>
              <a:rPr lang="en-US" sz="3200" dirty="0" smtClean="0"/>
              <a:t>Energy Storage Inspection Guidelines</a:t>
            </a:r>
            <a:endParaRPr lang="en-US" sz="3200" dirty="0"/>
          </a:p>
        </p:txBody>
      </p:sp>
      <p:sp>
        <p:nvSpPr>
          <p:cNvPr id="3" name="Content Placeholder 2"/>
          <p:cNvSpPr>
            <a:spLocks noGrp="1"/>
          </p:cNvSpPr>
          <p:nvPr>
            <p:ph idx="1"/>
          </p:nvPr>
        </p:nvSpPr>
        <p:spPr>
          <a:xfrm>
            <a:off x="457200" y="2209800"/>
            <a:ext cx="8229600" cy="4267199"/>
          </a:xfrm>
        </p:spPr>
        <p:txBody>
          <a:bodyPr/>
          <a:lstStyle/>
          <a:p>
            <a:r>
              <a:rPr lang="en-US" sz="2000" b="0" dirty="0" smtClean="0"/>
              <a:t>CPUC had no precedent in developing protocols;</a:t>
            </a:r>
          </a:p>
          <a:p>
            <a:pPr marL="0" indent="0">
              <a:buNone/>
            </a:pPr>
            <a:endParaRPr lang="en-US" sz="2000" b="0" dirty="0" smtClean="0"/>
          </a:p>
          <a:p>
            <a:r>
              <a:rPr lang="en-US" sz="2000" b="0" dirty="0" smtClean="0"/>
              <a:t>For Utility-Scale, Grid-Connected Storage Co-located at Utility Substations and other sites;</a:t>
            </a:r>
          </a:p>
          <a:p>
            <a:endParaRPr lang="en-US" sz="2000" b="0" dirty="0"/>
          </a:p>
          <a:p>
            <a:r>
              <a:rPr lang="en-US" sz="2000" b="0" dirty="0" smtClean="0"/>
              <a:t>Participation from PG&amp;E, SCE, SDG&amp;E, NGK, NEC, CESA, ESRB, Amber Kinetics;</a:t>
            </a:r>
          </a:p>
          <a:p>
            <a:endParaRPr lang="en-US" sz="2000" b="0" dirty="0" smtClean="0"/>
          </a:p>
          <a:p>
            <a:r>
              <a:rPr lang="en-US" sz="2000" b="0" dirty="0" smtClean="0"/>
              <a:t>CPUC has determined no need to revise General Order 174 (Substations) but SED inspectors are beginning to use the list; </a:t>
            </a:r>
          </a:p>
          <a:p>
            <a:pPr marL="0" indent="0">
              <a:buNone/>
            </a:pPr>
            <a:endParaRPr lang="en-US" sz="2000" b="0" dirty="0"/>
          </a:p>
          <a:p>
            <a:r>
              <a:rPr lang="en-US" sz="2000" b="0" dirty="0" smtClean="0"/>
              <a:t>Application to non-IOU facilities pending.</a:t>
            </a:r>
          </a:p>
          <a:p>
            <a:endParaRPr lang="en-US" sz="2000" b="0" dirty="0"/>
          </a:p>
        </p:txBody>
      </p:sp>
    </p:spTree>
    <p:extLst>
      <p:ext uri="{BB962C8B-B14F-4D97-AF65-F5344CB8AC3E}">
        <p14:creationId xmlns:p14="http://schemas.microsoft.com/office/powerpoint/2010/main" val="19777894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Guidelines for SED Inspectors</a:t>
            </a:r>
            <a:br>
              <a:rPr lang="en-US" dirty="0" smtClean="0"/>
            </a:br>
            <a:r>
              <a:rPr lang="en-US" dirty="0" smtClean="0"/>
              <a:t>for Energy Storage Facilities (Page 1)</a:t>
            </a:r>
            <a:endParaRPr lang="en-US" dirty="0"/>
          </a:p>
        </p:txBody>
      </p:sp>
      <p:sp>
        <p:nvSpPr>
          <p:cNvPr id="3" name="Content Placeholder 2"/>
          <p:cNvSpPr>
            <a:spLocks noGrp="1"/>
          </p:cNvSpPr>
          <p:nvPr>
            <p:ph idx="1"/>
          </p:nvPr>
        </p:nvSpPr>
        <p:spPr>
          <a:xfrm>
            <a:off x="457200" y="2057400"/>
            <a:ext cx="8229600" cy="4572000"/>
          </a:xfrm>
        </p:spPr>
        <p:txBody>
          <a:bodyPr/>
          <a:lstStyle/>
          <a:p>
            <a:pPr lvl="0"/>
            <a:r>
              <a:rPr lang="en-US" dirty="0"/>
              <a:t>Is an overall safety plan in place?  </a:t>
            </a:r>
            <a:endParaRPr lang="en-US" sz="3600" dirty="0"/>
          </a:p>
          <a:p>
            <a:pPr lvl="1"/>
            <a:r>
              <a:rPr lang="en-US" sz="1400" dirty="0"/>
              <a:t>Does the facility have a safety plan documented? </a:t>
            </a:r>
          </a:p>
          <a:p>
            <a:pPr lvl="1"/>
            <a:r>
              <a:rPr lang="en-US" sz="1400" dirty="0"/>
              <a:t>Does it address manmade and natural disasters like wildfire, earthquake, flood, chemical spill, toxic gas release, explosion, terrorism, etc.?</a:t>
            </a:r>
          </a:p>
          <a:p>
            <a:pPr lvl="1"/>
            <a:r>
              <a:rPr lang="en-US" sz="1400" dirty="0"/>
              <a:t>Does it include outreach to first responders and local authorities? i.e. conduct periodic drill with fire, police, hazmat, etc.</a:t>
            </a:r>
          </a:p>
          <a:p>
            <a:pPr lvl="1"/>
            <a:r>
              <a:rPr lang="en-US" sz="1400" dirty="0"/>
              <a:t>Does it include training?</a:t>
            </a:r>
          </a:p>
          <a:p>
            <a:pPr lvl="1"/>
            <a:r>
              <a:rPr lang="en-US" sz="1400" dirty="0"/>
              <a:t>Are signage and safety placards compliant with American National Standards Institute, National Fire Protection Association, and other applicable standards?</a:t>
            </a:r>
          </a:p>
          <a:p>
            <a:pPr lvl="1"/>
            <a:r>
              <a:rPr lang="en-US" sz="1400" dirty="0"/>
              <a:t>Does the facility have a monthly in-service inspections and maintenance checklist? </a:t>
            </a:r>
          </a:p>
          <a:p>
            <a:pPr lvl="2"/>
            <a:r>
              <a:rPr lang="en-US" sz="1400" dirty="0"/>
              <a:t>Storage management system (fire monitors, SO</a:t>
            </a:r>
            <a:r>
              <a:rPr lang="en-US" sz="1400" baseline="-25000" dirty="0"/>
              <a:t>2</a:t>
            </a:r>
            <a:r>
              <a:rPr lang="en-US" sz="1400" dirty="0"/>
              <a:t> monitors, wind sock, log book, smoke detectors, etc.)</a:t>
            </a:r>
          </a:p>
          <a:p>
            <a:pPr lvl="2"/>
            <a:r>
              <a:rPr lang="en-US" sz="1400" dirty="0"/>
              <a:t>Fire plan box (on substation fence)</a:t>
            </a:r>
          </a:p>
          <a:p>
            <a:pPr lvl="2"/>
            <a:r>
              <a:rPr lang="en-US" sz="1400" dirty="0"/>
              <a:t>Equipment (generators, transformers, switch gear and control cabinet, battery towers, etc.)</a:t>
            </a:r>
          </a:p>
          <a:p>
            <a:pPr lvl="1"/>
            <a:r>
              <a:rPr lang="en-US" sz="1400" dirty="0"/>
              <a:t>Does the facility have maintenance records, such as a preventative maintenance log? </a:t>
            </a:r>
          </a:p>
          <a:p>
            <a:pPr lvl="1"/>
            <a:r>
              <a:rPr lang="en-US" sz="1400" dirty="0"/>
              <a:t>Does the facility have an appropriate access protocol?</a:t>
            </a:r>
          </a:p>
          <a:p>
            <a:endParaRPr lang="en-US" dirty="0"/>
          </a:p>
        </p:txBody>
      </p:sp>
    </p:spTree>
    <p:extLst>
      <p:ext uri="{BB962C8B-B14F-4D97-AF65-F5344CB8AC3E}">
        <p14:creationId xmlns:p14="http://schemas.microsoft.com/office/powerpoint/2010/main" val="38778368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SED Inspectors</a:t>
            </a:r>
            <a:br>
              <a:rPr lang="en-US" dirty="0"/>
            </a:br>
            <a:r>
              <a:rPr lang="en-US" dirty="0"/>
              <a:t>for Energy Storage Facilities (Page </a:t>
            </a:r>
            <a:r>
              <a:rPr lang="en-US" dirty="0" smtClean="0"/>
              <a:t>2)</a:t>
            </a:r>
            <a:endParaRPr lang="en-US" dirty="0"/>
          </a:p>
        </p:txBody>
      </p:sp>
      <p:sp>
        <p:nvSpPr>
          <p:cNvPr id="3" name="Content Placeholder 2"/>
          <p:cNvSpPr>
            <a:spLocks noGrp="1"/>
          </p:cNvSpPr>
          <p:nvPr>
            <p:ph idx="1"/>
          </p:nvPr>
        </p:nvSpPr>
        <p:spPr/>
        <p:txBody>
          <a:bodyPr/>
          <a:lstStyle/>
          <a:p>
            <a:pPr lvl="0"/>
            <a:r>
              <a:rPr lang="en-US" sz="1400" dirty="0"/>
              <a:t>Is the facility inspected regularly by the company or utility per manufacturer’s recommendations?  </a:t>
            </a:r>
          </a:p>
          <a:p>
            <a:pPr lvl="1"/>
            <a:r>
              <a:rPr lang="en-US" sz="1400" dirty="0"/>
              <a:t>Battery Modules. </a:t>
            </a:r>
          </a:p>
          <a:p>
            <a:pPr lvl="2"/>
            <a:r>
              <a:rPr lang="en-US" sz="1400" dirty="0"/>
              <a:t>Inspection of cables and wiring.</a:t>
            </a:r>
          </a:p>
          <a:p>
            <a:pPr lvl="2"/>
            <a:r>
              <a:rPr lang="en-US" sz="1400" dirty="0"/>
              <a:t>Torque check of bolted connections (when applicable) </a:t>
            </a:r>
          </a:p>
          <a:p>
            <a:pPr lvl="2"/>
            <a:r>
              <a:rPr lang="en-US" sz="1400" dirty="0"/>
              <a:t>Insulation resistance measurement (per industry standards)</a:t>
            </a:r>
          </a:p>
          <a:p>
            <a:pPr lvl="2"/>
            <a:r>
              <a:rPr lang="en-US" sz="1400" dirty="0"/>
              <a:t>Heater resistance. </a:t>
            </a:r>
          </a:p>
          <a:p>
            <a:pPr lvl="2"/>
            <a:r>
              <a:rPr lang="en-US" sz="1400" dirty="0"/>
              <a:t>Battery residence. </a:t>
            </a:r>
          </a:p>
          <a:p>
            <a:pPr lvl="1"/>
            <a:r>
              <a:rPr lang="en-US" sz="1400" dirty="0"/>
              <a:t>Cable run. </a:t>
            </a:r>
          </a:p>
          <a:p>
            <a:pPr lvl="2"/>
            <a:r>
              <a:rPr lang="en-US" sz="1400" dirty="0"/>
              <a:t>IR or Ultrasound inspection of terminals</a:t>
            </a:r>
          </a:p>
          <a:p>
            <a:pPr lvl="2"/>
            <a:r>
              <a:rPr lang="en-US" sz="1400" dirty="0"/>
              <a:t>Insulation resistance measurement (per industry standards)</a:t>
            </a:r>
          </a:p>
          <a:p>
            <a:pPr lvl="1"/>
            <a:r>
              <a:rPr lang="en-US" sz="1400" dirty="0"/>
              <a:t>SO</a:t>
            </a:r>
            <a:r>
              <a:rPr lang="en-US" sz="1400" baseline="-25000" dirty="0"/>
              <a:t>2</a:t>
            </a:r>
            <a:r>
              <a:rPr lang="en-US" sz="1400" dirty="0"/>
              <a:t> detector if applicable.</a:t>
            </a:r>
          </a:p>
          <a:p>
            <a:pPr lvl="1"/>
            <a:r>
              <a:rPr lang="en-US" sz="1400" dirty="0"/>
              <a:t>Control cabinet. </a:t>
            </a:r>
          </a:p>
          <a:p>
            <a:pPr lvl="2"/>
            <a:r>
              <a:rPr lang="en-US" sz="1400" dirty="0"/>
              <a:t>Inspection of cables and wiring.</a:t>
            </a:r>
          </a:p>
          <a:p>
            <a:pPr lvl="1"/>
            <a:r>
              <a:rPr lang="en-US" sz="1400" dirty="0"/>
              <a:t>Total system. </a:t>
            </a:r>
          </a:p>
          <a:p>
            <a:pPr lvl="2"/>
            <a:r>
              <a:rPr lang="en-US" sz="1400" dirty="0"/>
              <a:t>Protection relay test.</a:t>
            </a:r>
          </a:p>
          <a:p>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38</a:t>
            </a:fld>
            <a:endParaRPr lang="en-US" dirty="0"/>
          </a:p>
        </p:txBody>
      </p:sp>
    </p:spTree>
    <p:extLst>
      <p:ext uri="{BB962C8B-B14F-4D97-AF65-F5344CB8AC3E}">
        <p14:creationId xmlns:p14="http://schemas.microsoft.com/office/powerpoint/2010/main" val="3972894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SED Inspectors</a:t>
            </a:r>
            <a:br>
              <a:rPr lang="en-US" dirty="0"/>
            </a:br>
            <a:r>
              <a:rPr lang="en-US" dirty="0"/>
              <a:t>for Energy Storage Facilities (Page </a:t>
            </a:r>
            <a:r>
              <a:rPr lang="en-US" dirty="0" smtClean="0"/>
              <a:t>3)</a:t>
            </a:r>
            <a:endParaRPr lang="en-US" dirty="0"/>
          </a:p>
        </p:txBody>
      </p:sp>
      <p:sp>
        <p:nvSpPr>
          <p:cNvPr id="3" name="Content Placeholder 2"/>
          <p:cNvSpPr>
            <a:spLocks noGrp="1"/>
          </p:cNvSpPr>
          <p:nvPr>
            <p:ph idx="1"/>
          </p:nvPr>
        </p:nvSpPr>
        <p:spPr>
          <a:xfrm>
            <a:off x="457200" y="2057400"/>
            <a:ext cx="8229600" cy="4343400"/>
          </a:xfrm>
        </p:spPr>
        <p:txBody>
          <a:bodyPr/>
          <a:lstStyle/>
          <a:p>
            <a:pPr lvl="0"/>
            <a:r>
              <a:rPr lang="en-CA" sz="1600" dirty="0"/>
              <a:t>Is the facility inspected regularly by the company or utility, per manufacturer’s recommendations? (flywheels only)</a:t>
            </a:r>
            <a:endParaRPr lang="en-US" sz="1600" dirty="0"/>
          </a:p>
          <a:p>
            <a:pPr lvl="1"/>
            <a:r>
              <a:rPr lang="en-CA" sz="1400" dirty="0"/>
              <a:t>At commissioning, are flywheel units properly installed, with civil design per manufacturer specification? </a:t>
            </a:r>
            <a:endParaRPr lang="en-US" sz="1400" dirty="0"/>
          </a:p>
          <a:p>
            <a:pPr lvl="1"/>
            <a:r>
              <a:rPr lang="en-CA" sz="1400" dirty="0"/>
              <a:t>Inspection of cables and wiring.</a:t>
            </a:r>
            <a:endParaRPr lang="en-US" sz="1400" dirty="0"/>
          </a:p>
          <a:p>
            <a:pPr lvl="1"/>
            <a:r>
              <a:rPr lang="en-CA" sz="1400" dirty="0"/>
              <a:t>Insulation resistance measurement of cables.</a:t>
            </a:r>
            <a:endParaRPr lang="en-US" sz="1400" dirty="0"/>
          </a:p>
          <a:p>
            <a:pPr lvl="1"/>
            <a:r>
              <a:rPr lang="en-CA" sz="1400" dirty="0"/>
              <a:t>Run automated control system test. Verifies control connectivity, functionality of internal sensors within each flywheel unit – voltage, current, vibration sensing, and vacuum system state.  Test carried out from control center.  </a:t>
            </a:r>
            <a:endParaRPr lang="en-US" sz="1600" dirty="0"/>
          </a:p>
          <a:p>
            <a:pPr lvl="0"/>
            <a:r>
              <a:rPr lang="en-US" sz="1600" dirty="0"/>
              <a:t>SED inspectors </a:t>
            </a:r>
            <a:r>
              <a:rPr lang="en-US" sz="1600" dirty="0" smtClean="0"/>
              <a:t>examine </a:t>
            </a:r>
            <a:r>
              <a:rPr lang="en-US" sz="1600" dirty="0"/>
              <a:t>the following </a:t>
            </a:r>
            <a:r>
              <a:rPr lang="en-US" sz="1600" dirty="0" smtClean="0"/>
              <a:t>(both </a:t>
            </a:r>
            <a:r>
              <a:rPr lang="en-US" sz="1600" dirty="0"/>
              <a:t>visual and records review)</a:t>
            </a:r>
          </a:p>
          <a:p>
            <a:pPr lvl="1"/>
            <a:r>
              <a:rPr lang="en-US" sz="1400" dirty="0"/>
              <a:t>Interconnection equipment</a:t>
            </a:r>
          </a:p>
          <a:p>
            <a:pPr lvl="1"/>
            <a:r>
              <a:rPr lang="en-US" sz="1400" dirty="0"/>
              <a:t>Storage facility</a:t>
            </a:r>
          </a:p>
          <a:p>
            <a:pPr lvl="1"/>
            <a:r>
              <a:rPr lang="en-US" sz="1400" dirty="0"/>
              <a:t>Battery enclosure</a:t>
            </a:r>
          </a:p>
          <a:p>
            <a:pPr lvl="1"/>
            <a:r>
              <a:rPr lang="en-US" sz="1400" dirty="0"/>
              <a:t>Battery module (varies by technology)</a:t>
            </a:r>
          </a:p>
          <a:p>
            <a:pPr lvl="1"/>
            <a:r>
              <a:rPr lang="en-US" sz="1400" dirty="0"/>
              <a:t>Hazardous materials policy and management program if applicable </a:t>
            </a:r>
          </a:p>
          <a:p>
            <a:pPr marL="0" indent="0">
              <a:buNone/>
            </a:pPr>
            <a:r>
              <a:rPr lang="en-US" sz="1400" dirty="0" smtClean="0"/>
              <a:t>Because </a:t>
            </a:r>
            <a:r>
              <a:rPr lang="en-US" sz="1400" dirty="0"/>
              <a:t>energy storage technology will evolve over time, this checklist will also need to evolve over time.</a:t>
            </a:r>
          </a:p>
          <a:p>
            <a:endParaRPr lang="en-US" dirty="0"/>
          </a:p>
        </p:txBody>
      </p:sp>
      <p:sp>
        <p:nvSpPr>
          <p:cNvPr id="4" name="Slide Number Placeholder 3"/>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39</a:t>
            </a:fld>
            <a:endParaRPr lang="en-US" dirty="0"/>
          </a:p>
        </p:txBody>
      </p:sp>
    </p:spTree>
    <p:extLst>
      <p:ext uri="{BB962C8B-B14F-4D97-AF65-F5344CB8AC3E}">
        <p14:creationId xmlns:p14="http://schemas.microsoft.com/office/powerpoint/2010/main" val="40788208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838200"/>
            <a:ext cx="8229600" cy="762000"/>
          </a:xfrm>
        </p:spPr>
        <p:txBody>
          <a:bodyPr>
            <a:normAutofit/>
          </a:bodyPr>
          <a:lstStyle/>
          <a:p>
            <a:r>
              <a:rPr lang="en-US" sz="3200" b="1" dirty="0" smtClean="0">
                <a:solidFill>
                  <a:srgbClr val="3333FF"/>
                </a:solidFill>
                <a:latin typeface="+mn-lt"/>
                <a:ea typeface="+mn-ea"/>
                <a:cs typeface="+mn-cs"/>
              </a:rPr>
              <a:t>Summary of AB 2514 (2010 Skinner</a:t>
            </a:r>
            <a:r>
              <a:rPr lang="en-US" sz="3200" b="1" dirty="0">
                <a:solidFill>
                  <a:srgbClr val="3333FF"/>
                </a:solidFill>
                <a:latin typeface="+mn-lt"/>
                <a:ea typeface="+mn-ea"/>
                <a:cs typeface="+mn-cs"/>
              </a:rPr>
              <a:t>)</a:t>
            </a:r>
            <a:endParaRPr sz="3200" b="1" dirty="0">
              <a:solidFill>
                <a:srgbClr val="3333FF"/>
              </a:solidFill>
              <a:latin typeface="+mn-lt"/>
              <a:ea typeface="+mn-ea"/>
              <a:cs typeface="+mn-cs"/>
            </a:endParaRPr>
          </a:p>
        </p:txBody>
      </p:sp>
      <p:sp>
        <p:nvSpPr>
          <p:cNvPr id="3" name="Content Placeholder 2"/>
          <p:cNvSpPr>
            <a:spLocks noGrp="1"/>
          </p:cNvSpPr>
          <p:nvPr>
            <p:ph idx="1"/>
          </p:nvPr>
        </p:nvSpPr>
        <p:spPr>
          <a:xfrm>
            <a:off x="76200" y="1752600"/>
            <a:ext cx="8991600" cy="4419600"/>
          </a:xfrm>
        </p:spPr>
        <p:txBody>
          <a:bodyPr>
            <a:normAutofit/>
          </a:bodyPr>
          <a:lstStyle/>
          <a:p>
            <a:pPr>
              <a:lnSpc>
                <a:spcPct val="120000"/>
              </a:lnSpc>
              <a:defRPr/>
            </a:pPr>
            <a:r>
              <a:rPr lang="en-US" sz="2400" b="0" dirty="0" smtClean="0"/>
              <a:t>Directed CPUC to </a:t>
            </a:r>
            <a:r>
              <a:rPr lang="en-US" sz="2400" b="0" dirty="0"/>
              <a:t>open a proceeding </a:t>
            </a:r>
            <a:r>
              <a:rPr lang="en-US" sz="2400" b="0" dirty="0" smtClean="0"/>
              <a:t>to:</a:t>
            </a:r>
          </a:p>
          <a:p>
            <a:pPr lvl="1">
              <a:lnSpc>
                <a:spcPct val="120000"/>
              </a:lnSpc>
              <a:defRPr/>
            </a:pPr>
            <a:r>
              <a:rPr lang="en-US" sz="2000" dirty="0" smtClean="0"/>
              <a:t>Adopt procurement targets</a:t>
            </a:r>
            <a:r>
              <a:rPr lang="en-US" sz="2000" i="1" dirty="0" smtClean="0"/>
              <a:t>, </a:t>
            </a:r>
            <a:r>
              <a:rPr lang="en-US" sz="2000" i="1" dirty="0"/>
              <a:t>if </a:t>
            </a:r>
            <a:r>
              <a:rPr lang="en-US" sz="2000" i="1" dirty="0" smtClean="0"/>
              <a:t>appropriate</a:t>
            </a:r>
            <a:r>
              <a:rPr lang="en-US" sz="2000" i="1" dirty="0"/>
              <a:t>, </a:t>
            </a:r>
            <a:r>
              <a:rPr lang="en-US" sz="2000" dirty="0" smtClean="0"/>
              <a:t>for each LSE to procure viable &amp; cost-effective energy storage</a:t>
            </a:r>
          </a:p>
          <a:p>
            <a:pPr lvl="2">
              <a:lnSpc>
                <a:spcPct val="120000"/>
              </a:lnSpc>
              <a:defRPr/>
            </a:pPr>
            <a:r>
              <a:rPr lang="en-US" dirty="0" smtClean="0"/>
              <a:t>To be achieved by EOY 2015 &amp; EOY 2020</a:t>
            </a:r>
          </a:p>
          <a:p>
            <a:pPr marL="800100" lvl="1">
              <a:lnSpc>
                <a:spcPct val="120000"/>
              </a:lnSpc>
              <a:defRPr/>
            </a:pPr>
            <a:r>
              <a:rPr lang="en-US" sz="2000" i="1" kern="1200" dirty="0"/>
              <a:t>Consider </a:t>
            </a:r>
            <a:r>
              <a:rPr lang="en-US" sz="2000" i="1" kern="1200" dirty="0" smtClean="0"/>
              <a:t>policies </a:t>
            </a:r>
            <a:r>
              <a:rPr lang="en-US" sz="2000" kern="1200" dirty="0"/>
              <a:t>to encourage </a:t>
            </a:r>
            <a:r>
              <a:rPr lang="en-US" sz="2000" kern="1200" dirty="0" smtClean="0"/>
              <a:t>deployment of energy </a:t>
            </a:r>
            <a:r>
              <a:rPr lang="en-US" sz="2000" kern="1200" dirty="0"/>
              <a:t>storage </a:t>
            </a:r>
            <a:endParaRPr lang="en-US" sz="2000" kern="1200" dirty="0" smtClean="0"/>
          </a:p>
          <a:p>
            <a:pPr marL="400050">
              <a:lnSpc>
                <a:spcPct val="120000"/>
              </a:lnSpc>
              <a:defRPr/>
            </a:pPr>
            <a:r>
              <a:rPr lang="en-US" sz="2400" b="0" dirty="0" smtClean="0"/>
              <a:t>Deadline for CPUC decision by October 2013</a:t>
            </a:r>
          </a:p>
          <a:p>
            <a:pPr marL="400050">
              <a:lnSpc>
                <a:spcPct val="120000"/>
              </a:lnSpc>
              <a:defRPr/>
            </a:pPr>
            <a:r>
              <a:rPr lang="en-US" b="0" dirty="0"/>
              <a:t>CPUC to re-evaluate its determinations every three </a:t>
            </a:r>
            <a:r>
              <a:rPr lang="en-US" b="0" dirty="0" smtClean="0"/>
              <a:t>years</a:t>
            </a:r>
            <a:endParaRPr lang="en-US" b="0" dirty="0"/>
          </a:p>
        </p:txBody>
      </p:sp>
      <p:sp>
        <p:nvSpPr>
          <p:cNvPr id="2" name="Slide Number Placeholder 1"/>
          <p:cNvSpPr>
            <a:spLocks noGrp="1"/>
          </p:cNvSpPr>
          <p:nvPr>
            <p:ph type="sldNum" sz="quarter" idx="12"/>
          </p:nvPr>
        </p:nvSpPr>
        <p:spPr/>
        <p:txBody>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fld id="{6A08FE78-38DF-4CBC-9300-2AA8F808A7D5}" type="slidenum">
              <a:rPr lang="en-US" b="0"/>
              <a:pPr eaLnBrk="1" hangingPunct="1"/>
              <a:t>4</a:t>
            </a:fld>
            <a:endParaRPr lang="en-US" b="0"/>
          </a:p>
        </p:txBody>
      </p:sp>
    </p:spTree>
    <p:extLst>
      <p:ext uri="{BB962C8B-B14F-4D97-AF65-F5344CB8AC3E}">
        <p14:creationId xmlns:p14="http://schemas.microsoft.com/office/powerpoint/2010/main" val="1932914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Vaca</a:t>
            </a:r>
            <a:r>
              <a:rPr lang="en-US" dirty="0" smtClean="0"/>
              <a:t>-Dixon Sodium Sulfur Battery</a:t>
            </a:r>
            <a:br>
              <a:rPr lang="en-US" dirty="0" smtClean="0"/>
            </a:br>
            <a:r>
              <a:rPr lang="en-US" dirty="0" smtClean="0"/>
              <a:t>Fire Extinguisher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2133600"/>
            <a:ext cx="3394472" cy="3992563"/>
          </a:xfrm>
        </p:spPr>
      </p:pic>
      <p:sp>
        <p:nvSpPr>
          <p:cNvPr id="5" name="TextBox 4"/>
          <p:cNvSpPr txBox="1"/>
          <p:nvPr/>
        </p:nvSpPr>
        <p:spPr>
          <a:xfrm>
            <a:off x="6629400" y="2667000"/>
            <a:ext cx="2057400" cy="1754326"/>
          </a:xfrm>
          <a:prstGeom prst="rect">
            <a:avLst/>
          </a:prstGeom>
          <a:noFill/>
          <a:ln w="3175">
            <a:solidFill>
              <a:schemeClr val="tx1"/>
            </a:solidFill>
          </a:ln>
        </p:spPr>
        <p:txBody>
          <a:bodyPr wrap="square" rtlCol="0">
            <a:spAutoFit/>
          </a:bodyPr>
          <a:lstStyle/>
          <a:p>
            <a:r>
              <a:rPr lang="en-US" dirty="0" smtClean="0"/>
              <a:t>Do not pour water on a sodium sulfur</a:t>
            </a:r>
          </a:p>
          <a:p>
            <a:r>
              <a:rPr lang="en-US" dirty="0" smtClean="0"/>
              <a:t>Battery.</a:t>
            </a:r>
          </a:p>
          <a:p>
            <a:endParaRPr lang="en-US" dirty="0"/>
          </a:p>
          <a:p>
            <a:endParaRPr lang="en-US" dirty="0"/>
          </a:p>
        </p:txBody>
      </p:sp>
    </p:spTree>
    <p:extLst>
      <p:ext uri="{BB962C8B-B14F-4D97-AF65-F5344CB8AC3E}">
        <p14:creationId xmlns:p14="http://schemas.microsoft.com/office/powerpoint/2010/main" val="24911479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a:xfrm>
            <a:off x="2438400" y="2971800"/>
            <a:ext cx="4256088" cy="3432175"/>
          </a:xfrm>
          <a:noFill/>
        </p:spPr>
      </p:pic>
      <p:sp>
        <p:nvSpPr>
          <p:cNvPr id="15363" name="Title 7"/>
          <p:cNvSpPr>
            <a:spLocks noGrp="1"/>
          </p:cNvSpPr>
          <p:nvPr>
            <p:ph type="title"/>
          </p:nvPr>
        </p:nvSpPr>
        <p:spPr>
          <a:xfrm>
            <a:off x="457200" y="762000"/>
            <a:ext cx="8229600" cy="990600"/>
          </a:xfrm>
        </p:spPr>
        <p:txBody>
          <a:bodyPr/>
          <a:lstStyle/>
          <a:p>
            <a:r>
              <a:rPr sz="2800" smtClean="0"/>
              <a:t>Thank You!</a:t>
            </a:r>
          </a:p>
        </p:txBody>
      </p:sp>
      <p:sp>
        <p:nvSpPr>
          <p:cNvPr id="7" name="Text Box 2"/>
          <p:cNvSpPr txBox="1">
            <a:spLocks noChangeArrowheads="1"/>
          </p:cNvSpPr>
          <p:nvPr/>
        </p:nvSpPr>
        <p:spPr bwMode="auto">
          <a:xfrm>
            <a:off x="919163" y="1676400"/>
            <a:ext cx="6938962" cy="40626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en-US" sz="2400" b="0" dirty="0">
                <a:latin typeface="+mj-lt"/>
                <a:ea typeface="+mj-ea"/>
                <a:cs typeface="+mj-cs"/>
              </a:rPr>
              <a:t>For further information related to </a:t>
            </a:r>
            <a:endParaRPr lang="en-US" sz="2400" b="0" dirty="0" smtClean="0">
              <a:latin typeface="+mj-lt"/>
              <a:ea typeface="+mj-ea"/>
              <a:cs typeface="+mj-cs"/>
            </a:endParaRPr>
          </a:p>
          <a:p>
            <a:pPr algn="ctr">
              <a:defRPr/>
            </a:pPr>
            <a:r>
              <a:rPr lang="en-US" sz="2400" b="0" dirty="0" smtClean="0">
                <a:latin typeface="+mj-lt"/>
                <a:ea typeface="+mj-ea"/>
                <a:cs typeface="+mj-cs"/>
              </a:rPr>
              <a:t>Energy Storage &amp; Safety Issues, </a:t>
            </a:r>
            <a:endParaRPr lang="en-US" sz="2400" b="0" dirty="0">
              <a:latin typeface="+mj-lt"/>
              <a:ea typeface="+mj-ea"/>
              <a:cs typeface="+mj-cs"/>
            </a:endParaRPr>
          </a:p>
          <a:p>
            <a:pPr algn="ctr">
              <a:defRPr/>
            </a:pPr>
            <a:r>
              <a:rPr lang="en-US" sz="2400" b="0" dirty="0">
                <a:latin typeface="+mj-lt"/>
                <a:ea typeface="+mj-ea"/>
                <a:cs typeface="+mj-cs"/>
              </a:rPr>
              <a:t>please </a:t>
            </a:r>
            <a:r>
              <a:rPr lang="en-US" sz="2400" b="0" dirty="0" smtClean="0">
                <a:latin typeface="+mj-lt"/>
                <a:ea typeface="+mj-ea"/>
                <a:cs typeface="+mj-cs"/>
              </a:rPr>
              <a:t>contact:</a:t>
            </a:r>
          </a:p>
          <a:p>
            <a:pPr algn="ctr">
              <a:defRPr/>
            </a:pPr>
            <a:endParaRPr lang="en-US" sz="2400" dirty="0">
              <a:latin typeface="+mj-lt"/>
              <a:ea typeface="+mj-ea"/>
              <a:cs typeface="+mj-cs"/>
            </a:endParaRPr>
          </a:p>
          <a:p>
            <a:pPr algn="ctr">
              <a:defRPr/>
            </a:pPr>
            <a:r>
              <a:rPr lang="en-US" sz="2400" dirty="0" smtClean="0">
                <a:latin typeface="+mj-lt"/>
                <a:ea typeface="+mj-ea"/>
                <a:cs typeface="+mj-cs"/>
              </a:rPr>
              <a:t>Arthur O’Donnell </a:t>
            </a:r>
          </a:p>
          <a:p>
            <a:pPr algn="ctr">
              <a:defRPr/>
            </a:pPr>
            <a:r>
              <a:rPr lang="en-US" sz="2400" dirty="0" smtClean="0">
                <a:latin typeface="+mj-lt"/>
                <a:ea typeface="+mj-ea"/>
                <a:cs typeface="+mj-cs"/>
              </a:rPr>
              <a:t>ao1@cpuc.ca.gov</a:t>
            </a:r>
            <a:endParaRPr lang="en-US" sz="2400" dirty="0">
              <a:latin typeface="+mj-lt"/>
              <a:ea typeface="+mj-ea"/>
              <a:cs typeface="+mj-cs"/>
            </a:endParaRPr>
          </a:p>
          <a:p>
            <a:pPr algn="ctr">
              <a:defRPr/>
            </a:pPr>
            <a:r>
              <a:rPr lang="en-US" sz="2400" dirty="0" smtClean="0">
                <a:latin typeface="+mj-lt"/>
                <a:ea typeface="+mj-ea"/>
                <a:cs typeface="+mj-cs"/>
              </a:rPr>
              <a:t>415-703-1184</a:t>
            </a:r>
          </a:p>
          <a:p>
            <a:pPr algn="ctr">
              <a:defRPr/>
            </a:pPr>
            <a:endParaRPr lang="en-US" sz="2400" dirty="0" smtClean="0">
              <a:latin typeface="+mj-lt"/>
              <a:ea typeface="+mj-ea"/>
              <a:cs typeface="+mj-cs"/>
            </a:endParaRPr>
          </a:p>
          <a:p>
            <a:pPr algn="ctr">
              <a:defRPr/>
            </a:pPr>
            <a:endParaRPr lang="en-US" sz="1600" dirty="0" smtClean="0"/>
          </a:p>
          <a:p>
            <a:pPr algn="ctr">
              <a:defRPr/>
            </a:pPr>
            <a:endParaRPr lang="en-US" sz="1600" dirty="0"/>
          </a:p>
          <a:p>
            <a:pPr algn="ctr">
              <a:defRPr/>
            </a:pPr>
            <a:endParaRPr lang="en-US" sz="1600" dirty="0">
              <a:solidFill>
                <a:schemeClr val="accent2"/>
              </a:solidFill>
              <a:latin typeface="+mj-lt"/>
              <a:ea typeface="+mj-ea"/>
              <a:cs typeface="+mj-cs"/>
            </a:endParaRPr>
          </a:p>
          <a:p>
            <a:pPr algn="ctr">
              <a:defRPr/>
            </a:pPr>
            <a:endParaRPr lang="en-US" dirty="0">
              <a:latin typeface="Times New Roman" pitchFamily="18" charset="0"/>
            </a:endParaRPr>
          </a:p>
        </p:txBody>
      </p:sp>
      <p:sp>
        <p:nvSpPr>
          <p:cNvPr id="15365" name="Rectangle 1"/>
          <p:cNvSpPr>
            <a:spLocks noChangeArrowheads="1"/>
          </p:cNvSpPr>
          <p:nvPr/>
        </p:nvSpPr>
        <p:spPr bwMode="auto">
          <a:xfrm>
            <a:off x="3657600" y="6248400"/>
            <a:ext cx="1678408" cy="307777"/>
          </a:xfrm>
          <a:prstGeom prst="rect">
            <a:avLst/>
          </a:prstGeom>
          <a:noFill/>
          <a:ln w="9525">
            <a:noFill/>
            <a:miter lim="800000"/>
            <a:headEnd/>
            <a:tailEnd/>
          </a:ln>
        </p:spPr>
        <p:txBody>
          <a:bodyPr wrap="none">
            <a:spAutoFit/>
          </a:bodyPr>
          <a:lstStyle/>
          <a:p>
            <a:r>
              <a:rPr lang="en-US" sz="1400" u="sng" dirty="0">
                <a:hlinkClick r:id="rId3"/>
              </a:rPr>
              <a:t>www.cpuc.ca.gov</a:t>
            </a:r>
            <a:endParaRPr lang="en-US" sz="1400" u="sng" dirty="0"/>
          </a:p>
        </p:txBody>
      </p:sp>
      <p:sp>
        <p:nvSpPr>
          <p:cNvPr id="2" name="Slide Number Placeholder 1"/>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41</a:t>
            </a:fld>
            <a:endParaRPr lang="en-US" dirty="0"/>
          </a:p>
        </p:txBody>
      </p:sp>
    </p:spTree>
    <p:extLst>
      <p:ext uri="{BB962C8B-B14F-4D97-AF65-F5344CB8AC3E}">
        <p14:creationId xmlns:p14="http://schemas.microsoft.com/office/powerpoint/2010/main" val="2125228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3333FF"/>
                </a:solidFill>
                <a:latin typeface="+mn-lt"/>
                <a:ea typeface="+mn-ea"/>
                <a:cs typeface="+mn-cs"/>
              </a:rPr>
              <a:t>Storage OIR R.10-12-007</a:t>
            </a:r>
          </a:p>
        </p:txBody>
      </p:sp>
      <p:sp>
        <p:nvSpPr>
          <p:cNvPr id="3" name="Content Placeholder 2"/>
          <p:cNvSpPr>
            <a:spLocks noGrp="1"/>
          </p:cNvSpPr>
          <p:nvPr>
            <p:ph idx="1"/>
          </p:nvPr>
        </p:nvSpPr>
        <p:spPr>
          <a:xfrm>
            <a:off x="152400" y="1752600"/>
            <a:ext cx="8153400" cy="4191000"/>
          </a:xfrm>
        </p:spPr>
        <p:txBody>
          <a:bodyPr>
            <a:normAutofit/>
          </a:bodyPr>
          <a:lstStyle/>
          <a:p>
            <a:r>
              <a:rPr lang="en-US" b="0" dirty="0" smtClean="0"/>
              <a:t>Established framework of storage applications/Use Cases</a:t>
            </a:r>
          </a:p>
          <a:p>
            <a:pPr lvl="1"/>
            <a:r>
              <a:rPr lang="en-US" sz="2400" dirty="0" smtClean="0"/>
              <a:t>21 end uses </a:t>
            </a:r>
          </a:p>
          <a:p>
            <a:pPr lvl="1"/>
            <a:r>
              <a:rPr lang="en-US" sz="2400" dirty="0" smtClean="0"/>
              <a:t>Distinct types of storage to consider from policy perspective</a:t>
            </a:r>
          </a:p>
          <a:p>
            <a:r>
              <a:rPr lang="en-US" b="0" dirty="0" smtClean="0"/>
              <a:t>Identified regulatory </a:t>
            </a:r>
            <a:r>
              <a:rPr lang="en-US" b="0" dirty="0"/>
              <a:t>barriers to </a:t>
            </a:r>
            <a:r>
              <a:rPr lang="en-US" b="0" dirty="0" smtClean="0"/>
              <a:t>storage deployment</a:t>
            </a:r>
            <a:endParaRPr lang="en-US" b="0" dirty="0"/>
          </a:p>
          <a:p>
            <a:r>
              <a:rPr lang="en-US" b="0" dirty="0" smtClean="0"/>
              <a:t>Recognized distinct storage flexibility benefits</a:t>
            </a:r>
          </a:p>
          <a:p>
            <a:r>
              <a:rPr lang="en-US" b="0" dirty="0" smtClean="0"/>
              <a:t>Developed specific Use Case descriptions</a:t>
            </a:r>
          </a:p>
          <a:p>
            <a:r>
              <a:rPr lang="en-US" b="0" dirty="0" smtClean="0"/>
              <a:t>Preliminary cost-effectiveness analysis of selected use cases by E</a:t>
            </a:r>
            <a:r>
              <a:rPr lang="en-US" sz="2400" b="0" dirty="0" smtClean="0"/>
              <a:t>PRI</a:t>
            </a:r>
            <a:r>
              <a:rPr lang="en-US" b="0" dirty="0"/>
              <a:t> </a:t>
            </a:r>
            <a:r>
              <a:rPr lang="en-US" b="0" dirty="0" smtClean="0"/>
              <a:t>&amp; DNV</a:t>
            </a:r>
            <a:r>
              <a:rPr lang="en-US" sz="2400" b="0" dirty="0" smtClean="0"/>
              <a:t> KEMA</a:t>
            </a:r>
          </a:p>
        </p:txBody>
      </p:sp>
      <p:sp>
        <p:nvSpPr>
          <p:cNvPr id="5" name="Slide Number Placeholder 4"/>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5</a:t>
            </a:fld>
            <a:endParaRPr lang="en-US" dirty="0"/>
          </a:p>
        </p:txBody>
      </p:sp>
    </p:spTree>
    <p:extLst>
      <p:ext uri="{BB962C8B-B14F-4D97-AF65-F5344CB8AC3E}">
        <p14:creationId xmlns:p14="http://schemas.microsoft.com/office/powerpoint/2010/main" val="30897355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dirty="0" smtClean="0">
                <a:latin typeface="Century Gothic" panose="020B0502020202020204" pitchFamily="34" charset="0"/>
              </a:rPr>
              <a:t>Goals &amp; Objectives</a:t>
            </a:r>
            <a:endParaRPr lang="en-US" dirty="0">
              <a:latin typeface="Century Gothic" panose="020B0502020202020204" pitchFamily="34" charset="0"/>
            </a:endParaRPr>
          </a:p>
        </p:txBody>
      </p:sp>
      <p:sp>
        <p:nvSpPr>
          <p:cNvPr id="3" name="Content Placeholder 2"/>
          <p:cNvSpPr>
            <a:spLocks noGrp="1"/>
          </p:cNvSpPr>
          <p:nvPr>
            <p:ph idx="1"/>
          </p:nvPr>
        </p:nvSpPr>
        <p:spPr>
          <a:xfrm>
            <a:off x="584200" y="1371600"/>
            <a:ext cx="8153400" cy="4571999"/>
          </a:xfrm>
          <a:noFill/>
          <a:ln w="9525">
            <a:noFill/>
            <a:miter lim="800000"/>
            <a:headEnd/>
            <a:tailEnd/>
          </a:ln>
        </p:spPr>
        <p:txBody>
          <a:bodyPr vert="horz" wrap="square" lIns="91440" tIns="45720" rIns="91440" bIns="45720" numCol="1" anchor="t" anchorCtr="0" compatLnSpc="1">
            <a:prstTxWarp prst="textNoShape">
              <a:avLst/>
            </a:prstTxWarp>
          </a:bodyPr>
          <a:lstStyle/>
          <a:p>
            <a:pPr fontAlgn="auto">
              <a:spcAft>
                <a:spcPts val="0"/>
              </a:spcAft>
              <a:buClr>
                <a:srgbClr val="629DD1"/>
              </a:buClr>
            </a:pPr>
            <a:r>
              <a:rPr lang="en-US" b="0" dirty="0">
                <a:solidFill>
                  <a:prstClr val="black">
                    <a:lumMod val="65000"/>
                    <a:lumOff val="35000"/>
                  </a:prstClr>
                </a:solidFill>
                <a:latin typeface="Century Gothic"/>
              </a:rPr>
              <a:t>Goal: To begin integrating energy storage into the power grid in support of statewide strategies to reduce carbon emissions</a:t>
            </a:r>
          </a:p>
          <a:p>
            <a:pPr lvl="1"/>
            <a:r>
              <a:rPr lang="en-US" dirty="0"/>
              <a:t>Drive storage market transformation </a:t>
            </a:r>
          </a:p>
          <a:p>
            <a:pPr lvl="1"/>
            <a:r>
              <a:rPr lang="en-US" dirty="0"/>
              <a:t>Eliminate or reduce regulatory, commercial, and financial barriers to storage deployment </a:t>
            </a:r>
          </a:p>
          <a:p>
            <a:pPr lvl="1"/>
            <a:r>
              <a:rPr lang="en-US" dirty="0"/>
              <a:t>Gain development and operational experience</a:t>
            </a:r>
          </a:p>
          <a:p>
            <a:pPr marL="457200" lvl="1" indent="0">
              <a:buNone/>
            </a:pPr>
            <a:endParaRPr lang="en-US" dirty="0"/>
          </a:p>
          <a:p>
            <a:pPr fontAlgn="auto">
              <a:spcAft>
                <a:spcPts val="0"/>
              </a:spcAft>
              <a:buClr>
                <a:srgbClr val="629DD1"/>
              </a:buClr>
            </a:pPr>
            <a:r>
              <a:rPr lang="en-US" b="0" dirty="0">
                <a:solidFill>
                  <a:prstClr val="black">
                    <a:lumMod val="65000"/>
                    <a:lumOff val="35000"/>
                  </a:prstClr>
                </a:solidFill>
                <a:latin typeface="Century Gothic"/>
              </a:rPr>
              <a:t>Storage projects must address at least one policy objective:</a:t>
            </a:r>
          </a:p>
          <a:p>
            <a:pPr lvl="1"/>
            <a:r>
              <a:rPr lang="en-US" dirty="0"/>
              <a:t>Integration of renewable energy sources</a:t>
            </a:r>
          </a:p>
          <a:p>
            <a:pPr lvl="1"/>
            <a:r>
              <a:rPr lang="en-US" dirty="0"/>
              <a:t>Grid </a:t>
            </a:r>
            <a:r>
              <a:rPr lang="en-US" dirty="0" smtClean="0"/>
              <a:t>optimization </a:t>
            </a:r>
            <a:r>
              <a:rPr lang="en-US" sz="1600" dirty="0" smtClean="0"/>
              <a:t>(peak reduction, reliability needs or T&amp;D deferment)</a:t>
            </a:r>
            <a:endParaRPr lang="en-US" sz="1600" dirty="0" smtClean="0">
              <a:solidFill>
                <a:prstClr val="black">
                  <a:lumMod val="65000"/>
                  <a:lumOff val="35000"/>
                </a:prstClr>
              </a:solidFill>
              <a:latin typeface="Century Gothic"/>
              <a:ea typeface="+mn-ea"/>
              <a:cs typeface="+mn-cs"/>
            </a:endParaRPr>
          </a:p>
          <a:p>
            <a:pPr lvl="1"/>
            <a:r>
              <a:rPr lang="en-US" dirty="0" smtClean="0"/>
              <a:t>Reduction </a:t>
            </a:r>
            <a:r>
              <a:rPr lang="en-US" dirty="0"/>
              <a:t>of GHG emission</a:t>
            </a:r>
          </a:p>
          <a:p>
            <a:pPr fontAlgn="auto">
              <a:spcAft>
                <a:spcPts val="0"/>
              </a:spcAft>
              <a:buClr>
                <a:srgbClr val="629DD1"/>
              </a:buClr>
            </a:pPr>
            <a:endParaRPr lang="en-US" b="0" dirty="0">
              <a:solidFill>
                <a:prstClr val="black">
                  <a:lumMod val="65000"/>
                  <a:lumOff val="35000"/>
                </a:prstClr>
              </a:solidFill>
              <a:latin typeface="Century Gothic"/>
            </a:endParaRPr>
          </a:p>
          <a:p>
            <a:pPr fontAlgn="auto">
              <a:spcAft>
                <a:spcPts val="0"/>
              </a:spcAft>
              <a:buClr>
                <a:srgbClr val="629DD1"/>
              </a:buClr>
            </a:pPr>
            <a:endParaRPr lang="en-US" b="0" dirty="0">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6</a:t>
            </a:fld>
            <a:endParaRPr lang="en-US" dirty="0"/>
          </a:p>
        </p:txBody>
      </p:sp>
    </p:spTree>
    <p:extLst>
      <p:ext uri="{BB962C8B-B14F-4D97-AF65-F5344CB8AC3E}">
        <p14:creationId xmlns:p14="http://schemas.microsoft.com/office/powerpoint/2010/main" val="19894372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B70B0CC-45A6-439C-A9CF-0AEF25A17295}" type="slidenum">
              <a:rPr lang="en-US" smtClean="0">
                <a:solidFill>
                  <a:srgbClr val="000000"/>
                </a:solidFill>
              </a:rPr>
              <a:pPr>
                <a:defRPr/>
              </a:pPr>
              <a:t>7</a:t>
            </a:fld>
            <a:endParaRPr lang="en-US" dirty="0">
              <a:solidFill>
                <a:srgbClr val="000000"/>
              </a:solidFill>
            </a:endParaRPr>
          </a:p>
        </p:txBody>
      </p:sp>
      <p:sp>
        <p:nvSpPr>
          <p:cNvPr id="5" name="Rectangle 4"/>
          <p:cNvSpPr/>
          <p:nvPr/>
        </p:nvSpPr>
        <p:spPr>
          <a:xfrm>
            <a:off x="2057400" y="1590420"/>
            <a:ext cx="990600" cy="466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7" name="Group 137"/>
          <p:cNvGraphicFramePr>
            <a:graphicFrameLocks noGrp="1"/>
          </p:cNvGraphicFramePr>
          <p:nvPr>
            <p:extLst>
              <p:ext uri="{D42A27DB-BD31-4B8C-83A1-F6EECF244321}">
                <p14:modId xmlns:p14="http://schemas.microsoft.com/office/powerpoint/2010/main" val="3034639408"/>
              </p:ext>
            </p:extLst>
          </p:nvPr>
        </p:nvGraphicFramePr>
        <p:xfrm>
          <a:off x="152400" y="990601"/>
          <a:ext cx="8077200" cy="5792672"/>
        </p:xfrm>
        <a:graphic>
          <a:graphicData uri="http://schemas.openxmlformats.org/drawingml/2006/table">
            <a:tbl>
              <a:tblPr/>
              <a:tblGrid>
                <a:gridCol w="1806847"/>
                <a:gridCol w="6270353"/>
              </a:tblGrid>
              <a:tr h="42656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Category</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Storage “End Use”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825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Independent System Operator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Wholesale Market</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Frequency regulation</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Spin/non-spin/replacement reserves</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Ramp</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Black start</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Real time energy balancing</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Energy price arbitrage</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Resource adequacy</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84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Renewables Integration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Intermittent resource integration: wind (ramp/voltage support)</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Intermittent resource integration: photovoltaic (time shift, voltage sag)</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Supply firming</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7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Transmission &amp;</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Distribution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(Grid Operation)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Peak shaving: off-to-on peak energy shifting (operational)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Transmission peak capacity support (upgrade deferral)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Transmission operation (short duration performance, inertia, system reliability)</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Transmission congestion relief</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Distribution peak capacity support (upgrade deferral)</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Distribution operation (Voltage Support/VAR Support)</a:t>
                      </a:r>
                    </a:p>
                    <a:p>
                      <a:pPr marL="533400" marR="0" lvl="0"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Outage mitigation: micro-grid</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84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Customer Use</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Time-of-use /demand charge bill management (load shift)</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Power quality</a:t>
                      </a:r>
                    </a:p>
                    <a:p>
                      <a:pPr marL="1447800" marR="0" lvl="2" indent="-190500" algn="l" defTabSz="914400" rtl="0" eaLnBrk="0" fontAlgn="base" latinLnBrk="0" hangingPunct="0">
                        <a:lnSpc>
                          <a:spcPct val="100000"/>
                        </a:lnSpc>
                        <a:spcBef>
                          <a:spcPct val="2000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Peak shaving (demand response), Back-up power</a:t>
                      </a:r>
                    </a:p>
                  </a:txBody>
                  <a:tcPr marT="45727" marB="45727" horzOverflow="overflow">
                    <a:lnL w="12700" cap="flat" cmpd="sng" algn="ctr">
                      <a:solidFill>
                        <a:schemeClr val="accent3"/>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4683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09600" y="1447800"/>
            <a:ext cx="7924800" cy="1981200"/>
            <a:chOff x="685800" y="1485900"/>
            <a:chExt cx="8191500" cy="2413001"/>
          </a:xfrm>
        </p:grpSpPr>
        <p:pic>
          <p:nvPicPr>
            <p:cNvPr id="19483" name="Picture 2" descr="Electricity Diagram"/>
            <p:cNvPicPr>
              <a:picLocks noChangeAspect="1" noChangeArrowheads="1"/>
            </p:cNvPicPr>
            <p:nvPr/>
          </p:nvPicPr>
          <p:blipFill>
            <a:blip r:embed="rId2" cstate="print"/>
            <a:srcRect/>
            <a:stretch>
              <a:fillRect/>
            </a:stretch>
          </p:blipFill>
          <p:spPr bwMode="auto">
            <a:xfrm>
              <a:off x="685800" y="1485901"/>
              <a:ext cx="8191500" cy="2413000"/>
            </a:xfrm>
            <a:prstGeom prst="rect">
              <a:avLst/>
            </a:prstGeom>
            <a:noFill/>
            <a:ln w="9525">
              <a:noFill/>
              <a:miter lim="800000"/>
              <a:headEnd/>
              <a:tailEnd/>
            </a:ln>
          </p:spPr>
        </p:pic>
        <p:sp>
          <p:nvSpPr>
            <p:cNvPr id="19484" name="Rectangle 17"/>
            <p:cNvSpPr>
              <a:spLocks noChangeArrowheads="1"/>
            </p:cNvSpPr>
            <p:nvPr/>
          </p:nvSpPr>
          <p:spPr bwMode="auto">
            <a:xfrm>
              <a:off x="762000" y="1485900"/>
              <a:ext cx="2006600" cy="800100"/>
            </a:xfrm>
            <a:prstGeom prst="rect">
              <a:avLst/>
            </a:prstGeom>
            <a:solidFill>
              <a:schemeClr val="bg1"/>
            </a:solidFill>
            <a:ln w="12700" algn="ctr">
              <a:noFill/>
              <a:round/>
              <a:headEnd/>
              <a:tailEnd/>
            </a:ln>
          </p:spPr>
          <p:txBody>
            <a:bodyPr anchor="ctr"/>
            <a:lstStyle/>
            <a:p>
              <a:endParaRPr lang="en-US"/>
            </a:p>
          </p:txBody>
        </p:sp>
      </p:grpSp>
      <p:sp>
        <p:nvSpPr>
          <p:cNvPr id="19459" name="Title 1"/>
          <p:cNvSpPr>
            <a:spLocks noGrp="1"/>
          </p:cNvSpPr>
          <p:nvPr>
            <p:ph type="title"/>
          </p:nvPr>
        </p:nvSpPr>
        <p:spPr/>
        <p:txBody>
          <a:bodyPr>
            <a:normAutofit/>
          </a:bodyPr>
          <a:lstStyle/>
          <a:p>
            <a:r>
              <a:rPr lang="en-US" sz="3200" b="1" dirty="0" smtClean="0">
                <a:solidFill>
                  <a:srgbClr val="3333FF"/>
                </a:solidFill>
                <a:latin typeface="+mn-lt"/>
                <a:ea typeface="+mn-ea"/>
                <a:cs typeface="+mn-cs"/>
              </a:rPr>
              <a:t>Energy </a:t>
            </a:r>
            <a:r>
              <a:rPr lang="en-US" sz="3200" b="1" dirty="0">
                <a:solidFill>
                  <a:srgbClr val="3333FF"/>
                </a:solidFill>
                <a:latin typeface="+mn-lt"/>
                <a:ea typeface="+mn-ea"/>
                <a:cs typeface="+mn-cs"/>
              </a:rPr>
              <a:t>Storage </a:t>
            </a:r>
            <a:r>
              <a:rPr lang="en-US" sz="3200" b="1" dirty="0" smtClean="0">
                <a:solidFill>
                  <a:srgbClr val="3333FF"/>
                </a:solidFill>
                <a:latin typeface="+mn-lt"/>
                <a:ea typeface="+mn-ea"/>
                <a:cs typeface="+mn-cs"/>
              </a:rPr>
              <a:t>Systems</a:t>
            </a:r>
            <a:endParaRPr lang="en-US" sz="3200" b="1" dirty="0">
              <a:solidFill>
                <a:srgbClr val="3333FF"/>
              </a:solidFill>
              <a:latin typeface="+mn-lt"/>
              <a:ea typeface="+mn-ea"/>
              <a:cs typeface="+mn-cs"/>
            </a:endParaRPr>
          </a:p>
        </p:txBody>
      </p:sp>
      <p:sp>
        <p:nvSpPr>
          <p:cNvPr id="19460" name="Slide Number Placeholder 3"/>
          <p:cNvSpPr>
            <a:spLocks noGrp="1"/>
          </p:cNvSpPr>
          <p:nvPr>
            <p:ph type="sldNum" sz="quarter" idx="12"/>
          </p:nvPr>
        </p:nvSpPr>
        <p:spPr>
          <a:noFill/>
        </p:spPr>
        <p:txBody>
          <a:bodyPr/>
          <a:lstStyle/>
          <a:p>
            <a:fld id="{B1EABE0A-4CA7-4529-9F51-4A5DDBF5BFC7}" type="slidenum">
              <a:rPr lang="en-US" smtClean="0"/>
              <a:pPr/>
              <a:t>8</a:t>
            </a:fld>
            <a:endParaRPr lang="en-US" smtClean="0"/>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2192798924"/>
              </p:ext>
            </p:extLst>
          </p:nvPr>
        </p:nvGraphicFramePr>
        <p:xfrm>
          <a:off x="665598" y="3482163"/>
          <a:ext cx="7470078" cy="3334583"/>
        </p:xfrm>
        <a:graphic>
          <a:graphicData uri="http://schemas.openxmlformats.org/drawingml/2006/table">
            <a:tbl>
              <a:tblPr firstRow="1" bandRow="1">
                <a:tableStyleId>{5C22544A-7EE6-4342-B048-85BDC9FD1C3A}</a:tableStyleId>
              </a:tblPr>
              <a:tblGrid>
                <a:gridCol w="1138297"/>
                <a:gridCol w="1209440"/>
                <a:gridCol w="1707447"/>
                <a:gridCol w="1707447"/>
                <a:gridCol w="1707447"/>
              </a:tblGrid>
              <a:tr h="669866">
                <a:tc gridSpan="2">
                  <a:txBody>
                    <a:bodyPr/>
                    <a:lstStyle/>
                    <a:p>
                      <a:pPr algn="ctr"/>
                      <a:r>
                        <a:rPr lang="en-US" sz="2000" dirty="0" smtClean="0">
                          <a:solidFill>
                            <a:schemeClr val="tx1"/>
                          </a:solidFill>
                          <a:latin typeface="+mn-lt"/>
                        </a:rPr>
                        <a:t>Bulk Generation </a:t>
                      </a:r>
                      <a:endParaRPr lang="en-US" sz="200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a:txBody>
                    <a:bodyPr/>
                    <a:lstStyle/>
                    <a:p>
                      <a:pPr algn="ctr"/>
                      <a:r>
                        <a:rPr lang="en-US" sz="2000" dirty="0" err="1" smtClean="0">
                          <a:solidFill>
                            <a:schemeClr val="tx1"/>
                          </a:solidFill>
                          <a:latin typeface="+mn-lt"/>
                        </a:rPr>
                        <a:t>Xmission</a:t>
                      </a:r>
                      <a:endParaRPr lang="en-US" sz="2000" dirty="0">
                        <a:solidFill>
                          <a:schemeClr val="tx1"/>
                        </a:solidFill>
                        <a:latin typeface="+mn-lt"/>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a:txBody>
                    <a:bodyPr/>
                    <a:lstStyle/>
                    <a:p>
                      <a:pPr algn="ctr"/>
                      <a:r>
                        <a:rPr lang="en-US" sz="2000" dirty="0" smtClean="0">
                          <a:solidFill>
                            <a:schemeClr val="tx1"/>
                          </a:solidFill>
                          <a:latin typeface="+mn-lt"/>
                        </a:rPr>
                        <a:t>Distribution</a:t>
                      </a:r>
                      <a:endParaRPr lang="en-US" sz="1400" b="0" dirty="0">
                        <a:solidFill>
                          <a:schemeClr val="tx1"/>
                        </a:solidFill>
                        <a:latin typeface="+mn-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algn="ctr"/>
                      <a:r>
                        <a:rPr lang="en-US" sz="2000" dirty="0" smtClean="0">
                          <a:solidFill>
                            <a:schemeClr val="tx1"/>
                          </a:solidFill>
                        </a:rPr>
                        <a:t>Behind-the-Meter</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FF"/>
                    </a:solidFill>
                  </a:tcPr>
                </a:tc>
              </a:tr>
              <a:tr h="1106735">
                <a:tc>
                  <a:txBody>
                    <a:bodyPr/>
                    <a:lstStyle/>
                    <a:p>
                      <a:pPr algn="ctr"/>
                      <a:r>
                        <a:rPr lang="en-US" sz="1400" b="1" dirty="0" smtClean="0">
                          <a:solidFill>
                            <a:srgbClr val="FFFF00"/>
                          </a:solidFill>
                          <a:latin typeface="+mn-lt"/>
                        </a:rPr>
                        <a:t>Renewable</a:t>
                      </a:r>
                      <a:r>
                        <a:rPr lang="en-US" sz="1400" b="1" baseline="0" dirty="0" smtClean="0">
                          <a:solidFill>
                            <a:srgbClr val="FFFF00"/>
                          </a:solidFill>
                          <a:latin typeface="+mn-lt"/>
                        </a:rPr>
                        <a:t> –Sited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a:r>
                        <a:rPr lang="en-US" sz="1400" b="1" dirty="0" smtClean="0">
                          <a:solidFill>
                            <a:schemeClr val="tx1"/>
                          </a:solidFill>
                          <a:latin typeface="+mn-lt"/>
                        </a:rPr>
                        <a:t>Transmission</a:t>
                      </a:r>
                    </a:p>
                    <a:p>
                      <a:pPr algn="ctr"/>
                      <a:r>
                        <a:rPr lang="en-US" sz="1400" b="1" dirty="0" smtClean="0">
                          <a:solidFill>
                            <a:schemeClr val="tx1"/>
                          </a:solidFill>
                          <a:latin typeface="+mn-lt"/>
                        </a:rPr>
                        <a:t>Connected</a:t>
                      </a:r>
                    </a:p>
                    <a:p>
                      <a:pPr algn="ctr"/>
                      <a:r>
                        <a:rPr lang="en-US" sz="1400" b="1" dirty="0" smtClean="0">
                          <a:solidFill>
                            <a:schemeClr val="tx1"/>
                          </a:solidFill>
                          <a:latin typeface="+mn-lt"/>
                        </a:rPr>
                        <a:t>Bulk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50000"/>
                      </a:schemeClr>
                    </a:solidFill>
                  </a:tcPr>
                </a:tc>
                <a:tc>
                  <a:txBody>
                    <a:bodyPr/>
                    <a:lstStyle/>
                    <a:p>
                      <a:pPr algn="ctr"/>
                      <a:r>
                        <a:rPr lang="en-US" sz="1400" b="1" dirty="0" smtClean="0">
                          <a:solidFill>
                            <a:schemeClr val="tx1"/>
                          </a:solidFill>
                          <a:latin typeface="+mn-lt"/>
                        </a:rPr>
                        <a:t>Transmission</a:t>
                      </a:r>
                      <a:r>
                        <a:rPr lang="en-US" sz="1400" b="1" baseline="0" dirty="0" smtClean="0">
                          <a:solidFill>
                            <a:schemeClr val="tx1"/>
                          </a:solidFill>
                          <a:latin typeface="+mn-lt"/>
                        </a:rPr>
                        <a:t> Grid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a:r>
                        <a:rPr lang="en-US" sz="1400" b="1" dirty="0" smtClean="0">
                          <a:solidFill>
                            <a:srgbClr val="FFFF00"/>
                          </a:solidFill>
                          <a:latin typeface="+mn-lt"/>
                          <a:cs typeface="Arial" pitchFamily="34" charset="0"/>
                        </a:rPr>
                        <a:t>Distribution Grid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algn="ctr"/>
                      <a:r>
                        <a:rPr lang="en-US" sz="1400" b="1" dirty="0" smtClean="0">
                          <a:solidFill>
                            <a:schemeClr val="tx1"/>
                          </a:solidFill>
                        </a:rPr>
                        <a:t>Customer-Sited</a:t>
                      </a:r>
                      <a:r>
                        <a:rPr lang="en-US" sz="1400" b="1" baseline="0" dirty="0" smtClean="0">
                          <a:solidFill>
                            <a:schemeClr val="tx1"/>
                          </a:solidFill>
                        </a:rPr>
                        <a:t>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CFFFF"/>
                    </a:solidFill>
                  </a:tcPr>
                </a:tc>
              </a:tr>
              <a:tr h="1106735">
                <a:tc>
                  <a:txBody>
                    <a:bodyPr/>
                    <a:lstStyle/>
                    <a:p>
                      <a:pPr marL="285750" indent="-285750" algn="l">
                        <a:buFont typeface="Wingdings" pitchFamily="2" charset="2"/>
                        <a:buChar char="§"/>
                      </a:pPr>
                      <a:r>
                        <a:rPr lang="en-US" sz="1400" b="0" dirty="0" smtClean="0">
                          <a:solidFill>
                            <a:srgbClr val="FFFF00"/>
                          </a:solidFill>
                          <a:latin typeface="+mn-lt"/>
                        </a:rPr>
                        <a:t>CSP</a:t>
                      </a:r>
                    </a:p>
                    <a:p>
                      <a:pPr marL="285750" indent="-285750" algn="l">
                        <a:buFont typeface="Wingdings" pitchFamily="2" charset="2"/>
                        <a:buChar char="§"/>
                      </a:pPr>
                      <a:r>
                        <a:rPr lang="en-US" sz="1400" b="0" dirty="0" smtClean="0">
                          <a:solidFill>
                            <a:srgbClr val="FFFF00"/>
                          </a:solidFill>
                          <a:latin typeface="+mn-lt"/>
                        </a:rPr>
                        <a:t>Wind + Storage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1400" b="0" dirty="0" smtClean="0">
                          <a:solidFill>
                            <a:schemeClr val="tx1"/>
                          </a:solidFill>
                          <a:effectLst/>
                          <a:latin typeface="+mn-lt"/>
                        </a:rPr>
                        <a:t>A/S</a:t>
                      </a:r>
                    </a:p>
                    <a:p>
                      <a:pPr marL="285750" indent="-285750" algn="l">
                        <a:buFont typeface="Wingdings" pitchFamily="2" charset="2"/>
                        <a:buChar char="§"/>
                      </a:pPr>
                      <a:r>
                        <a:rPr lang="en-US" sz="1400" b="0" dirty="0" err="1" smtClean="0">
                          <a:solidFill>
                            <a:schemeClr val="tx1"/>
                          </a:solidFill>
                          <a:effectLst/>
                          <a:latin typeface="+mn-lt"/>
                        </a:rPr>
                        <a:t>Peaker</a:t>
                      </a:r>
                      <a:endParaRPr lang="en-US" sz="1400" b="0" dirty="0" smtClean="0">
                        <a:solidFill>
                          <a:schemeClr val="tx1"/>
                        </a:solidFill>
                        <a:effectLst/>
                        <a:latin typeface="+mn-lt"/>
                      </a:endParaRPr>
                    </a:p>
                    <a:p>
                      <a:pPr marL="285750" indent="-285750" algn="l">
                        <a:buFont typeface="Wingdings" pitchFamily="2" charset="2"/>
                        <a:buChar char="§"/>
                      </a:pPr>
                      <a:r>
                        <a:rPr lang="en-US" sz="1400" b="0" dirty="0" smtClean="0">
                          <a:solidFill>
                            <a:schemeClr val="tx1"/>
                          </a:solidFill>
                          <a:effectLst/>
                          <a:latin typeface="+mn-lt"/>
                        </a:rPr>
                        <a:t>Load following</a:t>
                      </a:r>
                      <a:endParaRPr lang="en-US" sz="1400" b="0" dirty="0">
                        <a:solidFill>
                          <a:schemeClr val="tx1"/>
                        </a:solidFill>
                        <a:effectLst/>
                        <a:latin typeface="+mn-lt"/>
                      </a:endParaRPr>
                    </a:p>
                  </a:txBody>
                  <a:tcPr anchor="ctr">
                    <a:lnL w="28575" cap="flat" cmpd="sng" algn="ctr">
                      <a:solidFill>
                        <a:schemeClr val="bg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1">
                        <a:lumMod val="50000"/>
                      </a:schemeClr>
                    </a:solidFill>
                  </a:tcPr>
                </a:tc>
                <a:tc>
                  <a:txBody>
                    <a:bodyPr/>
                    <a:lstStyle/>
                    <a:p>
                      <a:pPr algn="ctr">
                        <a:buFont typeface="Arial" pitchFamily="34" charset="0"/>
                        <a:buNone/>
                      </a:pPr>
                      <a:r>
                        <a:rPr lang="en-US" sz="1400" b="1" i="1" dirty="0" smtClean="0">
                          <a:solidFill>
                            <a:schemeClr val="tx1"/>
                          </a:solidFill>
                          <a:latin typeface="+mn-lt"/>
                        </a:rPr>
                        <a:t>FERC Jurisdiction</a:t>
                      </a:r>
                      <a:endParaRPr lang="en-US" sz="1400" b="1" i="1" dirty="0">
                        <a:solidFill>
                          <a:schemeClr val="tx1"/>
                        </a:solidFill>
                        <a:latin typeface="+mn-lt"/>
                      </a:endParaRPr>
                    </a:p>
                  </a:txBody>
                  <a:tcPr anchor="ct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285750" indent="-285750" algn="l">
                        <a:buFont typeface="Wingdings" pitchFamily="2" charset="2"/>
                        <a:buChar char="§"/>
                      </a:pPr>
                      <a:r>
                        <a:rPr lang="en-US" sz="1400" b="0" dirty="0" smtClean="0">
                          <a:solidFill>
                            <a:srgbClr val="FFFF00"/>
                          </a:solidFill>
                          <a:latin typeface="+mn-lt"/>
                          <a:cs typeface="Arial" pitchFamily="34" charset="0"/>
                        </a:rPr>
                        <a:t>Substation</a:t>
                      </a:r>
                      <a:r>
                        <a:rPr lang="en-US" sz="1400" b="0" baseline="0" dirty="0" smtClean="0">
                          <a:solidFill>
                            <a:srgbClr val="FFFF00"/>
                          </a:solidFill>
                          <a:latin typeface="+mn-lt"/>
                          <a:cs typeface="Arial" pitchFamily="34" charset="0"/>
                        </a:rPr>
                        <a:t> Level </a:t>
                      </a:r>
                      <a:r>
                        <a:rPr lang="en-US" sz="1400" b="0" dirty="0" smtClean="0">
                          <a:solidFill>
                            <a:srgbClr val="FFFF00"/>
                          </a:solidFill>
                          <a:latin typeface="+mn-lt"/>
                          <a:cs typeface="Arial" pitchFamily="34" charset="0"/>
                        </a:rPr>
                        <a:t>Storage</a:t>
                      </a:r>
                    </a:p>
                    <a:p>
                      <a:pPr marL="285750" indent="-285750" algn="l">
                        <a:buFont typeface="Wingdings" pitchFamily="2" charset="2"/>
                        <a:buChar char="§"/>
                      </a:pPr>
                      <a:r>
                        <a:rPr lang="en-US" sz="1400" b="0" dirty="0" smtClean="0">
                          <a:solidFill>
                            <a:srgbClr val="FFFF00"/>
                          </a:solidFill>
                          <a:latin typeface="+mn-lt"/>
                          <a:cs typeface="Arial" pitchFamily="34" charset="0"/>
                        </a:rPr>
                        <a:t>Distributed</a:t>
                      </a:r>
                      <a:r>
                        <a:rPr lang="en-US" sz="1400" b="0" baseline="0" dirty="0" smtClean="0">
                          <a:solidFill>
                            <a:srgbClr val="FFFF00"/>
                          </a:solidFill>
                          <a:latin typeface="+mn-lt"/>
                          <a:cs typeface="Arial" pitchFamily="34" charset="0"/>
                        </a:rPr>
                        <a:t> </a:t>
                      </a:r>
                      <a:r>
                        <a:rPr lang="en-US" sz="1400" b="0" baseline="0" dirty="0" err="1" smtClean="0">
                          <a:solidFill>
                            <a:srgbClr val="FFFF00"/>
                          </a:solidFill>
                          <a:latin typeface="+mn-lt"/>
                          <a:cs typeface="Arial" pitchFamily="34" charset="0"/>
                        </a:rPr>
                        <a:t>Peaker</a:t>
                      </a:r>
                      <a:endParaRPr lang="en-US" sz="1400" b="0" baseline="0" dirty="0" smtClean="0">
                        <a:solidFill>
                          <a:srgbClr val="FFFF00"/>
                        </a:solidFill>
                        <a:latin typeface="+mn-lt"/>
                        <a:cs typeface="Arial" pitchFamily="34" charset="0"/>
                      </a:endParaRPr>
                    </a:p>
                    <a:p>
                      <a:pPr marL="285750" indent="-285750" algn="l">
                        <a:buFont typeface="Wingdings" pitchFamily="2" charset="2"/>
                        <a:buChar char="§"/>
                      </a:pPr>
                      <a:r>
                        <a:rPr lang="en-US" sz="1400" b="0" baseline="0" dirty="0" smtClean="0">
                          <a:solidFill>
                            <a:srgbClr val="FFFF00"/>
                          </a:solidFill>
                          <a:latin typeface="+mn-lt"/>
                          <a:cs typeface="Arial" pitchFamily="34" charset="0"/>
                        </a:rPr>
                        <a:t>Community ES</a:t>
                      </a:r>
                    </a:p>
                  </a:txBody>
                  <a:tcPr anchor="ctr">
                    <a:lnL w="762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90000"/>
                      </a:schemeClr>
                    </a:solidFill>
                  </a:tcPr>
                </a:tc>
                <a:tc>
                  <a:txBody>
                    <a:bodyPr/>
                    <a:lstStyle/>
                    <a:p>
                      <a:pPr marL="285750" indent="-285750" algn="l">
                        <a:buFont typeface="Wingdings" pitchFamily="2" charset="2"/>
                        <a:buChar char="§"/>
                      </a:pPr>
                      <a:r>
                        <a:rPr lang="en-US" sz="1400" b="0" dirty="0" smtClean="0">
                          <a:solidFill>
                            <a:schemeClr val="tx1"/>
                          </a:solidFill>
                        </a:rPr>
                        <a:t>Bill mgt / PLS</a:t>
                      </a:r>
                    </a:p>
                    <a:p>
                      <a:pPr marL="285750" indent="-285750" algn="l">
                        <a:buFont typeface="Wingdings" pitchFamily="2" charset="2"/>
                        <a:buChar char="§"/>
                      </a:pPr>
                      <a:r>
                        <a:rPr lang="en-US" sz="1400" b="0" dirty="0" smtClean="0">
                          <a:solidFill>
                            <a:schemeClr val="tx1"/>
                          </a:solidFill>
                        </a:rPr>
                        <a:t>Power quality</a:t>
                      </a:r>
                    </a:p>
                    <a:p>
                      <a:pPr marL="285750" indent="-285750" algn="l">
                        <a:buFont typeface="Wingdings" pitchFamily="2" charset="2"/>
                        <a:buChar char="§"/>
                      </a:pPr>
                      <a:r>
                        <a:rPr lang="en-US" sz="1400" b="0" dirty="0" smtClean="0">
                          <a:solidFill>
                            <a:schemeClr val="tx1"/>
                          </a:solidFill>
                        </a:rPr>
                        <a:t>EV charging</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solidFill>
                      <a:srgbClr val="CCFFFF"/>
                    </a:solidFill>
                  </a:tcPr>
                </a:tc>
              </a:tr>
              <a:tr h="317063">
                <a:tc gridSpan="3">
                  <a:txBody>
                    <a:bodyPr/>
                    <a:lstStyle/>
                    <a:p>
                      <a:pPr algn="ctr"/>
                      <a:r>
                        <a:rPr lang="en-US" sz="1400" b="1" baseline="0" dirty="0" smtClean="0">
                          <a:solidFill>
                            <a:schemeClr val="tx1"/>
                          </a:solidFill>
                          <a:sym typeface="Wingdings" pitchFamily="2" charset="2"/>
                        </a:rPr>
                        <a:t>==   </a:t>
                      </a:r>
                      <a:r>
                        <a:rPr lang="en-US" sz="1400" b="1" baseline="0" dirty="0" smtClean="0">
                          <a:solidFill>
                            <a:schemeClr val="tx1"/>
                          </a:solidFill>
                        </a:rPr>
                        <a:t>Transmission-Connected  ==</a:t>
                      </a:r>
                      <a:r>
                        <a:rPr lang="en-US" sz="1400" b="1" baseline="0" dirty="0" smtClean="0">
                          <a:solidFill>
                            <a:schemeClr val="tx1"/>
                          </a:solidFill>
                          <a:sym typeface="Wingdings" pitchFamily="2" charset="2"/>
                        </a:rPr>
                        <a:t></a:t>
                      </a:r>
                      <a:endParaRPr lang="en-US" sz="1400" b="1" baseline="0" dirty="0" smtClean="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pPr algn="ctr"/>
                      <a:endParaRPr lang="en-US" sz="1200" b="1" dirty="0" smtClean="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pPr algn="ctr"/>
                      <a:endParaRPr lang="en-US" sz="1200" b="1" baseline="0" dirty="0" smtClean="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75000"/>
                      </a:schemeClr>
                    </a:solidFill>
                  </a:tcPr>
                </a:tc>
                <a:tc gridSpan="2">
                  <a:txBody>
                    <a:bodyPr/>
                    <a:lstStyle/>
                    <a:p>
                      <a:pPr algn="ctr"/>
                      <a:endParaRPr lang="en-US" sz="1200" b="1" dirty="0" smtClean="0">
                        <a:solidFill>
                          <a:schemeClr val="tx1"/>
                        </a:solidFill>
                        <a:latin typeface="Arial" pitchFamily="34" charset="0"/>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hMerge="1">
                  <a:txBody>
                    <a:bodyPr/>
                    <a:lstStyle/>
                    <a:p>
                      <a:pPr algn="ctr"/>
                      <a:endParaRPr lang="en-US" sz="1200" b="1" baseline="0" dirty="0" smtClean="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FFFF"/>
                    </a:solidFill>
                  </a:tcPr>
                </a:tc>
              </a:tr>
            </a:tbl>
          </a:graphicData>
        </a:graphic>
      </p:graphicFrame>
    </p:spTree>
    <p:extLst>
      <p:ext uri="{BB962C8B-B14F-4D97-AF65-F5344CB8AC3E}">
        <p14:creationId xmlns:p14="http://schemas.microsoft.com/office/powerpoint/2010/main" val="3196455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3333FF"/>
                </a:solidFill>
                <a:latin typeface="+mn-lt"/>
                <a:ea typeface="+mn-ea"/>
                <a:cs typeface="+mn-cs"/>
              </a:rPr>
              <a:t>What Was </a:t>
            </a:r>
            <a:r>
              <a:rPr lang="en-US" sz="3200" b="1" dirty="0">
                <a:solidFill>
                  <a:srgbClr val="3333FF"/>
                </a:solidFill>
                <a:latin typeface="+mn-lt"/>
                <a:ea typeface="+mn-ea"/>
                <a:cs typeface="+mn-cs"/>
              </a:rPr>
              <a:t>in the </a:t>
            </a:r>
            <a:r>
              <a:rPr lang="en-US" sz="3200" b="1" dirty="0" smtClean="0">
                <a:solidFill>
                  <a:srgbClr val="3333FF"/>
                </a:solidFill>
                <a:latin typeface="+mn-lt"/>
                <a:ea typeface="+mn-ea"/>
                <a:cs typeface="+mn-cs"/>
              </a:rPr>
              <a:t>Initial Decision</a:t>
            </a:r>
            <a:endParaRPr lang="en-US" sz="3200" b="1" dirty="0">
              <a:solidFill>
                <a:srgbClr val="3333FF"/>
              </a:solidFill>
              <a:latin typeface="+mn-lt"/>
              <a:ea typeface="+mn-ea"/>
              <a:cs typeface="+mn-cs"/>
            </a:endParaRPr>
          </a:p>
        </p:txBody>
      </p:sp>
      <p:sp>
        <p:nvSpPr>
          <p:cNvPr id="3" name="Content Placeholder 2"/>
          <p:cNvSpPr>
            <a:spLocks noGrp="1"/>
          </p:cNvSpPr>
          <p:nvPr>
            <p:ph idx="1"/>
          </p:nvPr>
        </p:nvSpPr>
        <p:spPr>
          <a:xfrm>
            <a:off x="838200" y="1752600"/>
            <a:ext cx="8153400" cy="4495800"/>
          </a:xfrm>
        </p:spPr>
        <p:txBody>
          <a:bodyPr/>
          <a:lstStyle/>
          <a:p>
            <a:pPr marL="0" indent="0">
              <a:buNone/>
            </a:pPr>
            <a:r>
              <a:rPr lang="en-US" sz="1800" dirty="0" smtClean="0"/>
              <a:t>On October 17, 2013, the CPUC approved final decision D. 13-10-040 to set storage procurement targets and policies for load-serving entities (utility &amp; non-utility):</a:t>
            </a:r>
          </a:p>
          <a:p>
            <a:r>
              <a:rPr lang="en-US" sz="1800" b="0" dirty="0" smtClean="0"/>
              <a:t>Up to 1,325 MW of storage by 2020 in 4 biennial bidding auctions, starting December 2014;  </a:t>
            </a:r>
          </a:p>
          <a:p>
            <a:r>
              <a:rPr lang="en-US" sz="1800" b="0" dirty="0" smtClean="0"/>
              <a:t>PG&amp;E 580 MW; SCE 580 MW; SDG&amp;E 165 MW (totals)</a:t>
            </a:r>
          </a:p>
          <a:p>
            <a:r>
              <a:rPr lang="en-US" sz="1800" b="0" dirty="0" smtClean="0"/>
              <a:t>Storage for Transmission-connected, Distribution-level and Customer-Side of the Meter applications;</a:t>
            </a:r>
          </a:p>
          <a:p>
            <a:r>
              <a:rPr lang="en-US" sz="1800" b="0" dirty="0" smtClean="0"/>
              <a:t>Up to 50% utility ownership for storage across all categories (except);</a:t>
            </a:r>
          </a:p>
          <a:p>
            <a:r>
              <a:rPr lang="en-US" sz="1800" b="0" dirty="0" smtClean="0"/>
              <a:t>Distribution for reliability is utility-owned;</a:t>
            </a:r>
          </a:p>
          <a:p>
            <a:r>
              <a:rPr lang="en-US" sz="1800" b="0" dirty="0" smtClean="0"/>
              <a:t>Storage from other solicitations (SGIP, LTPP) may apply to targets;</a:t>
            </a:r>
          </a:p>
          <a:p>
            <a:r>
              <a:rPr lang="en-US" sz="1800" b="0" dirty="0"/>
              <a:t>Non-utility LSEs have later targets ~ 1% of peak load by </a:t>
            </a:r>
            <a:r>
              <a:rPr lang="en-US" sz="1800" b="0" dirty="0" smtClean="0"/>
              <a:t>2020;</a:t>
            </a:r>
          </a:p>
          <a:p>
            <a:r>
              <a:rPr lang="en-US" sz="1800" b="0" dirty="0" smtClean="0"/>
              <a:t>Market Transformation rationale for targets.</a:t>
            </a:r>
          </a:p>
          <a:p>
            <a:r>
              <a:rPr lang="en-US" sz="1800" b="0" dirty="0" smtClean="0"/>
              <a:t>Cost-effectiveness needed to be “disproved” by utilities.</a:t>
            </a:r>
          </a:p>
          <a:p>
            <a:pPr marL="0" indent="0">
              <a:buNone/>
            </a:pPr>
            <a:endParaRPr lang="en-US" sz="1800" b="0" dirty="0" smtClean="0"/>
          </a:p>
          <a:p>
            <a:endParaRPr lang="en-US" sz="1800" dirty="0" smtClean="0"/>
          </a:p>
        </p:txBody>
      </p:sp>
      <p:sp>
        <p:nvSpPr>
          <p:cNvPr id="5" name="Slide Number Placeholder 4"/>
          <p:cNvSpPr>
            <a:spLocks noGrp="1"/>
          </p:cNvSpPr>
          <p:nvPr>
            <p:ph type="sldNum" sz="quarter" idx="12"/>
          </p:nvPr>
        </p:nvSpPr>
        <p:spPr/>
        <p:txBody>
          <a:bodyPr/>
          <a:lstStyle/>
          <a:p>
            <a:pPr>
              <a:defRPr/>
            </a:pPr>
            <a:endParaRPr lang="en-US" smtClean="0"/>
          </a:p>
          <a:p>
            <a:pPr>
              <a:defRPr/>
            </a:pPr>
            <a:fld id="{9A8284F7-8E58-4D96-B2E3-AF32AA87FD3B}" type="slidenum">
              <a:rPr lang="en-US" smtClean="0"/>
              <a:pPr>
                <a:defRPr/>
              </a:pPr>
              <a:t>9</a:t>
            </a:fld>
            <a:endParaRPr lang="en-US" dirty="0"/>
          </a:p>
        </p:txBody>
      </p:sp>
    </p:spTree>
    <p:extLst>
      <p:ext uri="{BB962C8B-B14F-4D97-AF65-F5344CB8AC3E}">
        <p14:creationId xmlns:p14="http://schemas.microsoft.com/office/powerpoint/2010/main" val="3357761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15713</TotalTime>
  <Words>2176</Words>
  <Application>Microsoft Office PowerPoint</Application>
  <PresentationFormat>On-screen Show (4:3)</PresentationFormat>
  <Paragraphs>417</Paragraphs>
  <Slides>41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Document</vt:lpstr>
      <vt:lpstr>PowerPoint Presentation</vt:lpstr>
      <vt:lpstr>AGENDA</vt:lpstr>
      <vt:lpstr>PowerPoint Presentation</vt:lpstr>
      <vt:lpstr>Summary of AB 2514 (2010 Skinner)</vt:lpstr>
      <vt:lpstr>Storage OIR R.10-12-007</vt:lpstr>
      <vt:lpstr>Goals &amp; Objectives</vt:lpstr>
      <vt:lpstr>PowerPoint Presentation</vt:lpstr>
      <vt:lpstr>Energy Storage Systems</vt:lpstr>
      <vt:lpstr>What Was in the Initial Decision</vt:lpstr>
      <vt:lpstr>Procurement Targets: by Year and Utility</vt:lpstr>
      <vt:lpstr>Additional Directives in the CPUC Decision</vt:lpstr>
      <vt:lpstr>Procurement Targets: Current Status</vt:lpstr>
      <vt:lpstr>Any technology has its problems, especially an emerging technology</vt:lpstr>
      <vt:lpstr>Installed by Technology 2013-2015 </vt:lpstr>
      <vt:lpstr>Flywheel Storage Device Blast  Poway, California June 10, 2015</vt:lpstr>
      <vt:lpstr>Kahuku Wind Facility Fire, 2012</vt:lpstr>
      <vt:lpstr>Storage Safety in California Proceedings Customer-Side Systems</vt:lpstr>
      <vt:lpstr>Storage Safety in California Proceedings Customer-Side Systems</vt:lpstr>
      <vt:lpstr>PowerPoint Presentation</vt:lpstr>
      <vt:lpstr>PowerPoint Presentation</vt:lpstr>
      <vt:lpstr>PowerPoint Presentation</vt:lpstr>
      <vt:lpstr>Safety in the California  Energy Storage Procurement Proceeding</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Storage Safety in California Proceedings Grid-Scale Systems</vt:lpstr>
      <vt:lpstr>CPUC SED Working Group in Action at the Vaca-Dixon Substation</vt:lpstr>
      <vt:lpstr>CPUC Safety &amp; Enforcement Division Energy Storage Inspection Guidelines</vt:lpstr>
      <vt:lpstr>Guidelines for SED Inspectors for Energy Storage Facilities (Page 1)</vt:lpstr>
      <vt:lpstr>Guidelines for SED Inspectors for Energy Storage Facilities (Page 2)</vt:lpstr>
      <vt:lpstr>Guidelines for SED Inspectors for Energy Storage Facilities (Page 3)</vt:lpstr>
      <vt:lpstr>Vaca-Dixon Sodium Sulfur Battery Fire Extinguisher</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Malashenko, Elizaveta I.</dc:creator>
  <cp:lastModifiedBy>O'Donnell, Arthur J.</cp:lastModifiedBy>
  <cp:revision>439</cp:revision>
  <cp:lastPrinted>2013-04-10T18:58:27Z</cp:lastPrinted>
  <dcterms:created xsi:type="dcterms:W3CDTF">2008-01-28T17:28:34Z</dcterms:created>
  <dcterms:modified xsi:type="dcterms:W3CDTF">2017-03-02T00:05:13Z</dcterms:modified>
</cp:coreProperties>
</file>