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tags/tag22.xml" ContentType="application/vnd.openxmlformats-officedocument.presentationml.tags+xml"/>
  <Override PartName="/ppt/notesSlides/notesSlide21.xml" ContentType="application/vnd.openxmlformats-officedocument.presentationml.notesSlide+xml"/>
  <Override PartName="/ppt/tags/tag23.xml" ContentType="application/vnd.openxmlformats-officedocument.presentationml.tags+xml"/>
  <Override PartName="/ppt/notesSlides/notesSlide22.xml" ContentType="application/vnd.openxmlformats-officedocument.presentationml.notesSlide+xml"/>
  <Override PartName="/ppt/tags/tag24.xml" ContentType="application/vnd.openxmlformats-officedocument.presentationml.tags+xml"/>
  <Override PartName="/ppt/notesSlides/notesSlide23.xml" ContentType="application/vnd.openxmlformats-officedocument.presentationml.notesSlide+xml"/>
  <Override PartName="/ppt/tags/tag25.xml" ContentType="application/vnd.openxmlformats-officedocument.presentationml.tags+xml"/>
  <Override PartName="/ppt/notesSlides/notesSlide24.xml" ContentType="application/vnd.openxmlformats-officedocument.presentationml.notesSlide+xml"/>
  <Override PartName="/ppt/tags/tag26.xml" ContentType="application/vnd.openxmlformats-officedocument.presentationml.tags+xml"/>
  <Override PartName="/ppt/notesSlides/notesSlide2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 autoCompressPictures="0">
  <p:sldMasterIdLst>
    <p:sldMasterId id="2147483648" r:id="rId4"/>
  </p:sldMasterIdLst>
  <p:notesMasterIdLst>
    <p:notesMasterId r:id="rId34"/>
  </p:notesMasterIdLst>
  <p:handoutMasterIdLst>
    <p:handoutMasterId r:id="rId35"/>
  </p:handoutMasterIdLst>
  <p:sldIdLst>
    <p:sldId id="661" r:id="rId5"/>
    <p:sldId id="796" r:id="rId6"/>
    <p:sldId id="733" r:id="rId7"/>
    <p:sldId id="764" r:id="rId8"/>
    <p:sldId id="773" r:id="rId9"/>
    <p:sldId id="774" r:id="rId10"/>
    <p:sldId id="698" r:id="rId11"/>
    <p:sldId id="776" r:id="rId12"/>
    <p:sldId id="767" r:id="rId13"/>
    <p:sldId id="781" r:id="rId14"/>
    <p:sldId id="780" r:id="rId15"/>
    <p:sldId id="793" r:id="rId16"/>
    <p:sldId id="798" r:id="rId17"/>
    <p:sldId id="746" r:id="rId18"/>
    <p:sldId id="743" r:id="rId19"/>
    <p:sldId id="748" r:id="rId20"/>
    <p:sldId id="738" r:id="rId21"/>
    <p:sldId id="777" r:id="rId22"/>
    <p:sldId id="782" r:id="rId23"/>
    <p:sldId id="785" r:id="rId24"/>
    <p:sldId id="783" r:id="rId25"/>
    <p:sldId id="789" r:id="rId26"/>
    <p:sldId id="790" r:id="rId27"/>
    <p:sldId id="791" r:id="rId28"/>
    <p:sldId id="792" r:id="rId29"/>
    <p:sldId id="787" r:id="rId30"/>
    <p:sldId id="788" r:id="rId31"/>
    <p:sldId id="761" r:id="rId32"/>
    <p:sldId id="801" r:id="rId33"/>
  </p:sldIdLst>
  <p:sldSz cx="9144000" cy="6858000" type="screen4x3"/>
  <p:notesSz cx="9309100" cy="7023100"/>
  <p:custDataLst>
    <p:tags r:id="rId36"/>
  </p:custDataLst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C7C3B00-8BDA-4F8E-8BC2-A261FE49BBA4}">
          <p14:sldIdLst>
            <p14:sldId id="661"/>
            <p14:sldId id="796"/>
            <p14:sldId id="733"/>
            <p14:sldId id="764"/>
            <p14:sldId id="773"/>
            <p14:sldId id="774"/>
            <p14:sldId id="698"/>
            <p14:sldId id="776"/>
            <p14:sldId id="767"/>
            <p14:sldId id="781"/>
            <p14:sldId id="780"/>
            <p14:sldId id="793"/>
            <p14:sldId id="798"/>
            <p14:sldId id="746"/>
            <p14:sldId id="743"/>
            <p14:sldId id="748"/>
            <p14:sldId id="738"/>
            <p14:sldId id="777"/>
            <p14:sldId id="782"/>
            <p14:sldId id="785"/>
            <p14:sldId id="783"/>
            <p14:sldId id="789"/>
            <p14:sldId id="790"/>
            <p14:sldId id="791"/>
            <p14:sldId id="792"/>
            <p14:sldId id="787"/>
            <p14:sldId id="788"/>
            <p14:sldId id="761"/>
            <p14:sldId id="8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16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FF00"/>
    <a:srgbClr val="2A507E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2C0A87-BD11-7749-B24F-1EC0AFC5ABF4}" v="1461" dt="2020-05-20T19:15:49.397"/>
    <p1510:client id="{61B7B2A1-3264-4AAA-AFBE-91BA97B0FA78}" v="2861" vWet="2862" dt="2020-05-20T17:11:14.6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09" autoAdjust="0"/>
    <p:restoredTop sz="97332" autoAdjust="0"/>
  </p:normalViewPr>
  <p:slideViewPr>
    <p:cSldViewPr>
      <p:cViewPr varScale="1">
        <p:scale>
          <a:sx n="67" d="100"/>
          <a:sy n="67" d="100"/>
        </p:scale>
        <p:origin x="134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76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20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42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6"/>
            <a:ext cx="4033805" cy="350915"/>
          </a:xfrm>
          <a:prstGeom prst="rect">
            <a:avLst/>
          </a:prstGeom>
        </p:spPr>
        <p:txBody>
          <a:bodyPr vert="horz" wrap="square" lIns="93852" tIns="46926" rIns="93852" bIns="4692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193" y="6"/>
            <a:ext cx="4033805" cy="350915"/>
          </a:xfrm>
          <a:prstGeom prst="rect">
            <a:avLst/>
          </a:prstGeom>
        </p:spPr>
        <p:txBody>
          <a:bodyPr vert="horz" wrap="square" lIns="93852" tIns="46926" rIns="93852" bIns="4692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8DBCE76E-72CD-4339-B106-35B97F94D348}" type="datetime1">
              <a:rPr lang="en-US"/>
              <a:pPr>
                <a:defRPr/>
              </a:pPr>
              <a:t>6/11/2020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6670990"/>
            <a:ext cx="4033805" cy="350915"/>
          </a:xfrm>
          <a:prstGeom prst="rect">
            <a:avLst/>
          </a:prstGeom>
        </p:spPr>
        <p:txBody>
          <a:bodyPr vert="horz" wrap="square" lIns="93852" tIns="46926" rIns="93852" bIns="4692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193" y="6670990"/>
            <a:ext cx="4033805" cy="350915"/>
          </a:xfrm>
          <a:prstGeom prst="rect">
            <a:avLst/>
          </a:prstGeom>
        </p:spPr>
        <p:txBody>
          <a:bodyPr vert="horz" wrap="square" lIns="93852" tIns="46926" rIns="93852" bIns="469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B05E969-B794-40D5-A1DC-309A4C635E7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44520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6"/>
            <a:ext cx="4033805" cy="350915"/>
          </a:xfrm>
          <a:prstGeom prst="rect">
            <a:avLst/>
          </a:prstGeom>
        </p:spPr>
        <p:txBody>
          <a:bodyPr vert="horz" wrap="square" lIns="93852" tIns="46926" rIns="93852" bIns="4692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193" y="6"/>
            <a:ext cx="4033805" cy="350915"/>
          </a:xfrm>
          <a:prstGeom prst="rect">
            <a:avLst/>
          </a:prstGeom>
        </p:spPr>
        <p:txBody>
          <a:bodyPr vert="horz" wrap="square" lIns="93852" tIns="46926" rIns="93852" bIns="4692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75A8E1FC-2DA5-492C-8C09-686231E065A7}" type="datetime1">
              <a:rPr lang="en-US"/>
              <a:pPr>
                <a:defRPr/>
              </a:pPr>
              <a:t>6/11/2020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7188" y="527050"/>
            <a:ext cx="3514725" cy="2635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852" tIns="46926" rIns="93852" bIns="46926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075" y="3335498"/>
            <a:ext cx="7448965" cy="3160634"/>
          </a:xfrm>
          <a:prstGeom prst="rect">
            <a:avLst/>
          </a:prstGeom>
        </p:spPr>
        <p:txBody>
          <a:bodyPr vert="horz" wrap="square" lIns="93852" tIns="46926" rIns="93852" bIns="46926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6670990"/>
            <a:ext cx="4033805" cy="350915"/>
          </a:xfrm>
          <a:prstGeom prst="rect">
            <a:avLst/>
          </a:prstGeom>
        </p:spPr>
        <p:txBody>
          <a:bodyPr vert="horz" wrap="square" lIns="93852" tIns="46926" rIns="93852" bIns="4692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193" y="6670990"/>
            <a:ext cx="4033805" cy="350915"/>
          </a:xfrm>
          <a:prstGeom prst="rect">
            <a:avLst/>
          </a:prstGeom>
        </p:spPr>
        <p:txBody>
          <a:bodyPr vert="horz" wrap="square" lIns="93852" tIns="46926" rIns="93852" bIns="469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FC40103-4458-4A7F-9779-8CB5D5B381D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23238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C40103-4458-4A7F-9779-8CB5D5B381D6}" type="slidenum">
              <a:rPr lang="en-US" altLang="en-US" smtClean="0"/>
              <a:pPr>
                <a:defRPr/>
              </a:pPr>
              <a:t>0</a:t>
            </a:fld>
            <a:endParaRPr lang="en-US" alt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5270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C40103-4458-4A7F-9779-8CB5D5B381D6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defTabSz="46070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5673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C40103-4458-4A7F-9779-8CB5D5B381D6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3065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C40103-4458-4A7F-9779-8CB5D5B381D6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0207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C40103-4458-4A7F-9779-8CB5D5B381D6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0046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C40103-4458-4A7F-9779-8CB5D5B381D6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5711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C40103-4458-4A7F-9779-8CB5D5B381D6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9412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C40103-4458-4A7F-9779-8CB5D5B381D6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9045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C40103-4458-4A7F-9779-8CB5D5B381D6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9434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C40103-4458-4A7F-9779-8CB5D5B381D6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3232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C40103-4458-4A7F-9779-8CB5D5B381D6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807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C40103-4458-4A7F-9779-8CB5D5B381D6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1959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C40103-4458-4A7F-9779-8CB5D5B381D6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985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C40103-4458-4A7F-9779-8CB5D5B381D6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1606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C40103-4458-4A7F-9779-8CB5D5B381D6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7616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C40103-4458-4A7F-9779-8CB5D5B381D6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269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C40103-4458-4A7F-9779-8CB5D5B381D6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9550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C40103-4458-4A7F-9779-8CB5D5B381D6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060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C40103-4458-4A7F-9779-8CB5D5B381D6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3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C40103-4458-4A7F-9779-8CB5D5B381D6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8361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C40103-4458-4A7F-9779-8CB5D5B381D6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360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C40103-4458-4A7F-9779-8CB5D5B381D6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7555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C40103-4458-4A7F-9779-8CB5D5B381D6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0062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C40103-4458-4A7F-9779-8CB5D5B381D6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3712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C40103-4458-4A7F-9779-8CB5D5B381D6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093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096000"/>
            <a:ext cx="9144000" cy="7620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228600" y="152400"/>
            <a:ext cx="8763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sz="4000" dirty="0">
                <a:solidFill>
                  <a:schemeClr val="bg1"/>
                </a:solidFill>
                <a:cs typeface="Arial" charset="0"/>
              </a:rPr>
              <a:t>Introduction to the Forward Auction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38400"/>
            <a:ext cx="1909763" cy="161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2130425"/>
            <a:ext cx="5334000" cy="1470025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3657600"/>
            <a:ext cx="5410200" cy="762000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269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42999"/>
            <a:ext cx="5486400" cy="35845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23DF9-780E-4278-B935-F6334ECC3A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3010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FFD19-9317-4037-98F2-DB491856EE7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9320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43000"/>
            <a:ext cx="2057400" cy="498316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019800" cy="4983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DA4A3-2C67-4A13-A39B-297B27ECE1C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068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685800" y="3733800"/>
            <a:ext cx="77724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1390650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CD406A-67D6-4AC9-99D4-191FD22923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1302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17655-E551-4A71-92B5-EF993AF109F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9055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65238"/>
            <a:ext cx="8229600" cy="1630362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  <a:lvl2pPr>
              <a:defRPr sz="1200">
                <a:latin typeface="Arial" pitchFamily="34" charset="0"/>
                <a:cs typeface="Arial" pitchFamily="34" charset="0"/>
              </a:defRPr>
            </a:lvl2pPr>
            <a:lvl3pPr>
              <a:defRPr sz="1200">
                <a:latin typeface="Arial" pitchFamily="34" charset="0"/>
                <a:cs typeface="Arial" pitchFamily="34" charset="0"/>
              </a:defRPr>
            </a:lvl3pPr>
            <a:lvl4pPr>
              <a:defRPr sz="12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78FC6-1C82-49EF-B56D-159077ABBEC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91749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EF5C4-7EF3-446C-A9CC-30E26CBCBB3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2602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8C1E0-3458-4A06-A6EC-B96C8D0CDD3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85481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46B41-61A7-4909-A9D0-4B83A1D8194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819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DD07D-5F33-484B-815E-829634EEF01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4342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9334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4906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3008313" cy="3992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3ABA8-1D41-458F-A311-A3C454CEF6F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6353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952500"/>
          </a:xfrm>
          <a:prstGeom prst="rect">
            <a:avLst/>
          </a:prstGeom>
          <a:solidFill>
            <a:srgbClr val="2A50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62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65238"/>
            <a:ext cx="8229600" cy="483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008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2A507E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E03B6A2-6AA3-482C-9725-AD6DC5A6BF7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32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410325"/>
            <a:ext cx="434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  <p:sldLayoutId id="2147483954" r:id="rId12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latin typeface="Arial" pitchFamily="34" charset="0"/>
          <a:ea typeface="ＭＳ Ｐゴシック" pitchFamily="34" charset="-128"/>
          <a:cs typeface="Arial" pitchFamily="34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ＭＳ Ｐゴシック" pitchFamily="34" charset="-128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ＭＳ Ｐゴシック" pitchFamily="34" charset="-128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ＭＳ Ｐゴシック" pitchFamily="34" charset="-128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ＭＳ Ｐゴシック" pitchFamily="34" charset="-128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Relationship Id="rId5" Type="http://schemas.openxmlformats.org/officeDocument/2006/relationships/image" Target="../media/image2.PNG"/><Relationship Id="rId4" Type="http://schemas.openxmlformats.org/officeDocument/2006/relationships/hyperlink" Target="https://www.fcc.gov/reports-research/maps/auction-904-preliminary-eligible-area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Relationship Id="rId4" Type="http://schemas.openxmlformats.org/officeDocument/2006/relationships/hyperlink" Target="https://www.fcc.gov/auction/90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7.xml"/><Relationship Id="rId4" Type="http://schemas.openxmlformats.org/officeDocument/2006/relationships/hyperlink" Target="https://fcc.gov/auction/90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hyperlink" Target="https://www.fcc.gov/news-events/events/2018/03/caf-ii-application-process-worksho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8.xml"/><Relationship Id="rId6" Type="http://schemas.openxmlformats.org/officeDocument/2006/relationships/hyperlink" Target="https://www.fcc.gov/files/checklist-information-needed-complete-fcc-form-183" TargetMode="External"/><Relationship Id="rId5" Type="http://schemas.openxmlformats.org/officeDocument/2006/relationships/hyperlink" Target="http://wireless.fcc.gov/auctions/903/Auction_903_Application_Tutorial/presentation.html" TargetMode="External"/><Relationship Id="rId4" Type="http://schemas.openxmlformats.org/officeDocument/2006/relationships/hyperlink" Target="https://www.fcc.gov/files/caf-ii-form-183-instructions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3.xml"/><Relationship Id="rId4" Type="http://schemas.openxmlformats.org/officeDocument/2006/relationships/hyperlink" Target="https://docs.fcc.gov/public/attachments/DOC-364457A1.pdf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5.xml"/><Relationship Id="rId4" Type="http://schemas.openxmlformats.org/officeDocument/2006/relationships/hyperlink" Target="mailto:auction904@fcc.gov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mailto:gregory.cooke@fcc.gov" TargetMode="External"/><Relationship Id="rId3" Type="http://schemas.openxmlformats.org/officeDocument/2006/relationships/notesSlide" Target="../notesSlides/notesSlide25.xml"/><Relationship Id="rId7" Type="http://schemas.openxmlformats.org/officeDocument/2006/relationships/hyperlink" Target="mailto:ruralbroadband@fcc.gov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6.xml"/><Relationship Id="rId6" Type="http://schemas.openxmlformats.org/officeDocument/2006/relationships/hyperlink" Target="https://www.fcc.gov/auctions/ruralbroadbandauctions" TargetMode="External"/><Relationship Id="rId5" Type="http://schemas.openxmlformats.org/officeDocument/2006/relationships/hyperlink" Target="mailto:auction904@fcc.gov" TargetMode="External"/><Relationship Id="rId4" Type="http://schemas.openxmlformats.org/officeDocument/2006/relationships/hyperlink" Target="https://www.fcc.gov/auction/904" TargetMode="External"/><Relationship Id="rId9" Type="http://schemas.openxmlformats.org/officeDocument/2006/relationships/hyperlink" Target="mailto:matthew.duchesne@fcc.gov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auction904@fcc.gov" TargetMode="External"/><Relationship Id="rId2" Type="http://schemas.openxmlformats.org/officeDocument/2006/relationships/hyperlink" Target="https://www.fcc.gov/auction/904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Relationship Id="rId4" Type="http://schemas.openxmlformats.org/officeDocument/2006/relationships/hyperlink" Target="https://docs.fcc.gov/public/attachments/DA-20-275A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7D0AF74-084E-4937-BDDE-9AA06C271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/>
          <a:lstStyle/>
          <a:p>
            <a:pPr marL="57150" indent="0" algn="ctr">
              <a:buNone/>
            </a:pPr>
            <a:endParaRPr lang="en-US" sz="4400" dirty="0"/>
          </a:p>
          <a:p>
            <a:pPr marL="57150" indent="0" algn="ctr">
              <a:buNone/>
            </a:pPr>
            <a:r>
              <a:rPr lang="en-US" sz="4000" dirty="0"/>
              <a:t>Rural Broadband Auctions:  </a:t>
            </a:r>
          </a:p>
          <a:p>
            <a:pPr marL="57150" indent="0" algn="ctr">
              <a:buNone/>
            </a:pPr>
            <a:r>
              <a:rPr lang="en-US" dirty="0"/>
              <a:t>Rural Digital Opportunity Fund Phase I</a:t>
            </a:r>
          </a:p>
          <a:p>
            <a:pPr marL="57150" indent="0" algn="ctr">
              <a:buNone/>
            </a:pPr>
            <a:r>
              <a:rPr lang="en-US" dirty="0"/>
              <a:t>(Auction 904)</a:t>
            </a:r>
          </a:p>
          <a:p>
            <a:pPr marL="57150" indent="0" algn="ctr">
              <a:buNone/>
            </a:pPr>
            <a:endParaRPr lang="en-US" dirty="0"/>
          </a:p>
          <a:p>
            <a:pPr marL="57150" indent="0" algn="ctr">
              <a:buNone/>
            </a:pPr>
            <a:r>
              <a:rPr lang="en-US" dirty="0"/>
              <a:t>California PUC</a:t>
            </a:r>
          </a:p>
          <a:p>
            <a:pPr marL="57150" indent="0" algn="ctr">
              <a:spcBef>
                <a:spcPts val="0"/>
              </a:spcBef>
              <a:buNone/>
            </a:pPr>
            <a:r>
              <a:rPr lang="en-US" dirty="0"/>
              <a:t>June 10, 2020</a:t>
            </a:r>
          </a:p>
          <a:p>
            <a:pPr marL="57150" indent="0" algn="ctr">
              <a:buNone/>
            </a:pPr>
            <a:endParaRPr lang="en-US" sz="4400" dirty="0"/>
          </a:p>
          <a:p>
            <a:pPr marL="57150" indent="0" algn="ctr">
              <a:buNone/>
            </a:pPr>
            <a:endParaRPr lang="en-US" dirty="0"/>
          </a:p>
          <a:p>
            <a:pPr marL="57150" indent="0" algn="ctr">
              <a:buNone/>
            </a:pPr>
            <a:endParaRPr lang="en-US" dirty="0"/>
          </a:p>
          <a:p>
            <a:pPr marL="57150" indent="0" algn="ctr">
              <a:buNone/>
            </a:pPr>
            <a:endParaRPr lang="en-US" dirty="0"/>
          </a:p>
          <a:p>
            <a:pPr marL="57150" indent="0" algn="ctr">
              <a:buNone/>
            </a:pPr>
            <a:endParaRPr lang="en-US" dirty="0"/>
          </a:p>
          <a:p>
            <a:pPr marL="57150" indent="0" algn="r">
              <a:buNone/>
            </a:pPr>
            <a:endParaRPr lang="en-US" dirty="0"/>
          </a:p>
          <a:p>
            <a:pPr marL="57150" indent="0" algn="r">
              <a:buNone/>
            </a:pPr>
            <a:endParaRPr lang="en-US" dirty="0"/>
          </a:p>
          <a:p>
            <a:pPr marL="57150" indent="0" algn="r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4363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7896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Auction 904 Challenge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382000" cy="4114800"/>
          </a:xfrm>
        </p:spPr>
        <p:txBody>
          <a:bodyPr/>
          <a:lstStyle/>
          <a:p>
            <a:r>
              <a:rPr lang="en-US" sz="2400" dirty="0"/>
              <a:t>Challenge process provided an opportunity to identify census blocks: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That have been served with 25/3 Mbps and voice since the June 2019 Form 477 filing (for Form 477 filers)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That have been awarded funding by a federal or state broadband subsidy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/>
              <a:t>Only applies to census blocks for which a provider has an enforceable commitment to provide broadband service of ≥ 25/3 Mbps or where a formal commitment has been executed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Within rate-of-return carriers’ service areas where the carrier does not expect to extend broadband as part of its USF obligations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417655-E551-4A71-92B5-EF993AF109F5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286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417655-E551-4A71-92B5-EF993AF109F5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AF0E270-AC25-214F-B782-B99D7E2F99E7}"/>
              </a:ext>
            </a:extLst>
          </p:cNvPr>
          <p:cNvSpPr/>
          <p:nvPr/>
        </p:nvSpPr>
        <p:spPr>
          <a:xfrm>
            <a:off x="1447800" y="5791201"/>
            <a:ext cx="75237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hlinkClick r:id="rId4"/>
              </a:rPr>
              <a:t>https://www.fcc.gov/reports-research/maps/auction-904-preliminary-eligible-areas</a:t>
            </a:r>
            <a:endParaRPr lang="en-US" sz="1600" dirty="0"/>
          </a:p>
        </p:txBody>
      </p:sp>
      <p:pic>
        <p:nvPicPr>
          <p:cNvPr id="7" name="Content Placeholder 6" descr="A close up of a map&#10;&#10;Description automatically generated">
            <a:extLst>
              <a:ext uri="{FF2B5EF4-FFF2-40B4-BE49-F238E27FC236}">
                <a16:creationId xmlns:a16="http://schemas.microsoft.com/office/drawing/2014/main" id="{2D7A0367-DD84-48C6-99E7-C6B83C1C3A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1485458" y="960439"/>
            <a:ext cx="7523728" cy="4830762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AFF5711-C2E3-44F3-BA74-CFEA16BE49C7}"/>
              </a:ext>
            </a:extLst>
          </p:cNvPr>
          <p:cNvSpPr txBox="1"/>
          <p:nvPr/>
        </p:nvSpPr>
        <p:spPr>
          <a:xfrm>
            <a:off x="90410" y="2286000"/>
            <a:ext cx="15503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473,522 preliminary eligible locations in California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660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1908"/>
            <a:ext cx="8229600" cy="838200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Auction 904 Preliminary Eligible Area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417655-E551-4A71-92B5-EF993AF109F5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34CC01C-6FC2-6A46-ADAE-93A5A49074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305180"/>
              </p:ext>
            </p:extLst>
          </p:nvPr>
        </p:nvGraphicFramePr>
        <p:xfrm>
          <a:off x="800100" y="2057400"/>
          <a:ext cx="1981200" cy="3346704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1626168485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370180272"/>
                    </a:ext>
                  </a:extLst>
                </a:gridCol>
              </a:tblGrid>
              <a:tr h="185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Locations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3566201"/>
                  </a:ext>
                </a:extLst>
              </a:tr>
              <a:tr h="185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Alabama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207,644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4566204"/>
                  </a:ext>
                </a:extLst>
              </a:tr>
              <a:tr h="185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Arkansas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215,793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1480634"/>
                  </a:ext>
                </a:extLst>
              </a:tr>
              <a:tr h="185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Arizona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138,175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2209247"/>
                  </a:ext>
                </a:extLst>
              </a:tr>
              <a:tr h="185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California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473,522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5942120"/>
                  </a:ext>
                </a:extLst>
              </a:tr>
              <a:tr h="185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Colorado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98,983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2002459"/>
                  </a:ext>
                </a:extLst>
              </a:tr>
              <a:tr h="185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Connecticut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7056259"/>
                  </a:ext>
                </a:extLst>
              </a:tr>
              <a:tr h="185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Delaware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9493636"/>
                  </a:ext>
                </a:extLst>
              </a:tr>
              <a:tr h="185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Florida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155,310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2149376"/>
                  </a:ext>
                </a:extLst>
              </a:tr>
              <a:tr h="185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Georgia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189,042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3270117"/>
                  </a:ext>
                </a:extLst>
              </a:tr>
              <a:tr h="185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Hawaii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13,951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9595834"/>
                  </a:ext>
                </a:extLst>
              </a:tr>
              <a:tr h="185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Iowa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897407"/>
                  </a:ext>
                </a:extLst>
              </a:tr>
              <a:tr h="185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Idaho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44,400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0343676"/>
                  </a:ext>
                </a:extLst>
              </a:tr>
              <a:tr h="185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Illinois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201,075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9121331"/>
                  </a:ext>
                </a:extLst>
              </a:tr>
              <a:tr h="185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Indiana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182,628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5911135"/>
                  </a:ext>
                </a:extLst>
              </a:tr>
              <a:tr h="185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Kansas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57,183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5713008"/>
                  </a:ext>
                </a:extLst>
              </a:tr>
              <a:tr h="185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Kentucky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102,789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5818230"/>
                  </a:ext>
                </a:extLst>
              </a:tr>
              <a:tr h="185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Louisiana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182,458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88198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69C3D56-2A1B-D847-86BF-DB7A466D1B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317461"/>
              </p:ext>
            </p:extLst>
          </p:nvPr>
        </p:nvGraphicFramePr>
        <p:xfrm>
          <a:off x="6362700" y="2070521"/>
          <a:ext cx="1981200" cy="3314762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3441660360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3059728892"/>
                    </a:ext>
                  </a:extLst>
                </a:gridCol>
              </a:tblGrid>
              <a:tr h="193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Locations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0738381"/>
                  </a:ext>
                </a:extLst>
              </a:tr>
              <a:tr h="193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Ohio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214,701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016713"/>
                  </a:ext>
                </a:extLst>
              </a:tr>
              <a:tr h="193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Oklahoma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141,792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5213024"/>
                  </a:ext>
                </a:extLst>
              </a:tr>
              <a:tr h="193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Oregon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88,675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4428895"/>
                  </a:ext>
                </a:extLst>
              </a:tr>
              <a:tr h="193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Pennsylvania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197,833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9247153"/>
                  </a:ext>
                </a:extLst>
              </a:tr>
              <a:tr h="193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Rhode Island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4,477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6616347"/>
                  </a:ext>
                </a:extLst>
              </a:tr>
              <a:tr h="193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South Carolina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113,037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7181474"/>
                  </a:ext>
                </a:extLst>
              </a:tr>
              <a:tr h="193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South Dakota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5733295"/>
                  </a:ext>
                </a:extLst>
              </a:tr>
              <a:tr h="193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Tennessee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176,096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497951"/>
                  </a:ext>
                </a:extLst>
              </a:tr>
              <a:tr h="193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Texas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364,213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5485326"/>
                  </a:ext>
                </a:extLst>
              </a:tr>
              <a:tr h="193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Utah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13,992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2541152"/>
                  </a:ext>
                </a:extLst>
              </a:tr>
              <a:tr h="193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Virginia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211,043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7580446"/>
                  </a:ext>
                </a:extLst>
              </a:tr>
              <a:tr h="193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Vermont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24,631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9897625"/>
                  </a:ext>
                </a:extLst>
              </a:tr>
              <a:tr h="193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Washington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117,312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4237514"/>
                  </a:ext>
                </a:extLst>
              </a:tr>
              <a:tr h="193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Wisconsin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262,382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692520"/>
                  </a:ext>
                </a:extLst>
              </a:tr>
              <a:tr h="193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West Virginia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128,086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5970806"/>
                  </a:ext>
                </a:extLst>
              </a:tr>
              <a:tr h="193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Wyoming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19,554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243674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E208276E-F5CF-6549-99FE-909ACF5A79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483607"/>
              </p:ext>
            </p:extLst>
          </p:nvPr>
        </p:nvGraphicFramePr>
        <p:xfrm>
          <a:off x="3581400" y="2057400"/>
          <a:ext cx="1981200" cy="3311621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162616848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70180272"/>
                    </a:ext>
                  </a:extLst>
                </a:gridCol>
              </a:tblGrid>
              <a:tr h="188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Locations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8709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3566201"/>
                  </a:ext>
                </a:extLst>
              </a:tr>
              <a:tr h="188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Massachusetts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8709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32,313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8709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941532"/>
                  </a:ext>
                </a:extLst>
              </a:tr>
              <a:tr h="188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Maryland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8709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8709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3279490"/>
                  </a:ext>
                </a:extLst>
              </a:tr>
              <a:tr h="188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8709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33,522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8709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821326"/>
                  </a:ext>
                </a:extLst>
              </a:tr>
              <a:tr h="188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Michigan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8709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275,778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8709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5710673"/>
                  </a:ext>
                </a:extLst>
              </a:tr>
              <a:tr h="188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Minnesota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8709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166,540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8709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0649733"/>
                  </a:ext>
                </a:extLst>
              </a:tr>
              <a:tr h="188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Missouri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8709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216,683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8709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247880"/>
                  </a:ext>
                </a:extLst>
              </a:tr>
              <a:tr h="188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Mississippi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8709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223,152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8709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304228"/>
                  </a:ext>
                </a:extLst>
              </a:tr>
              <a:tr h="188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Montana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8709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8709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850224"/>
                  </a:ext>
                </a:extLst>
              </a:tr>
              <a:tr h="188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North Carolina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168,171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3794830"/>
                  </a:ext>
                </a:extLst>
              </a:tr>
              <a:tr h="188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North Dakota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3,346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8721096"/>
                  </a:ext>
                </a:extLst>
              </a:tr>
              <a:tr h="188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Nebraska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7603748"/>
                  </a:ext>
                </a:extLst>
              </a:tr>
              <a:tr h="188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New Hampshire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19,525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6466722"/>
                  </a:ext>
                </a:extLst>
              </a:tr>
              <a:tr h="188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New Jersey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13,561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4041891"/>
                  </a:ext>
                </a:extLst>
              </a:tr>
              <a:tr h="188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New Mexico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67,354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932172"/>
                  </a:ext>
                </a:extLst>
              </a:tr>
              <a:tr h="188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Nevada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34,122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0984682"/>
                  </a:ext>
                </a:extLst>
              </a:tr>
              <a:tr h="188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New York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74,135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905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813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0DC30F0A-EECF-1543-B6D1-237167A7F144}"/>
              </a:ext>
            </a:extLst>
          </p:cNvPr>
          <p:cNvSpPr/>
          <p:nvPr/>
        </p:nvSpPr>
        <p:spPr>
          <a:xfrm>
            <a:off x="685800" y="5486400"/>
            <a:ext cx="77724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algn="ctr"/>
            <a:r>
              <a:rPr lang="en-US" dirty="0"/>
              <a:t>Interactive map and data files available for download:</a:t>
            </a:r>
          </a:p>
          <a:p>
            <a:pPr marL="4763" lvl="1" algn="ctr"/>
            <a:r>
              <a:rPr lang="en-US" sz="2000" dirty="0">
                <a:hlinkClick r:id="rId4"/>
              </a:rPr>
              <a:t>https://www.fcc.gov/auction/904</a:t>
            </a: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1065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horization PN Poly">
            <a:extLst>
              <a:ext uri="{FF2B5EF4-FFF2-40B4-BE49-F238E27FC236}">
                <a16:creationId xmlns:a16="http://schemas.microsoft.com/office/drawing/2014/main" id="{F6B6D642-84EC-D94D-8B1B-8CB12D77303E}"/>
              </a:ext>
            </a:extLst>
          </p:cNvPr>
          <p:cNvSpPr/>
          <p:nvPr/>
        </p:nvSpPr>
        <p:spPr>
          <a:xfrm>
            <a:off x="7010400" y="1143000"/>
            <a:ext cx="1905000" cy="914400"/>
          </a:xfrm>
          <a:prstGeom prst="chevron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Authorize funding</a:t>
            </a:r>
          </a:p>
        </p:txBody>
      </p:sp>
      <p:sp>
        <p:nvSpPr>
          <p:cNvPr id="11" name="Long-form Poly">
            <a:extLst>
              <a:ext uri="{FF2B5EF4-FFF2-40B4-BE49-F238E27FC236}">
                <a16:creationId xmlns:a16="http://schemas.microsoft.com/office/drawing/2014/main" id="{6BD3EAC6-0B79-1F4C-92DF-FDAA75CCD5B8}"/>
              </a:ext>
            </a:extLst>
          </p:cNvPr>
          <p:cNvSpPr/>
          <p:nvPr/>
        </p:nvSpPr>
        <p:spPr>
          <a:xfrm>
            <a:off x="5562600" y="1143000"/>
            <a:ext cx="1905000" cy="914400"/>
          </a:xfrm>
          <a:prstGeom prst="chevron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Long-form applications</a:t>
            </a:r>
          </a:p>
        </p:txBody>
      </p:sp>
      <p:sp>
        <p:nvSpPr>
          <p:cNvPr id="10" name="Closing PN Poly">
            <a:extLst>
              <a:ext uri="{FF2B5EF4-FFF2-40B4-BE49-F238E27FC236}">
                <a16:creationId xmlns:a16="http://schemas.microsoft.com/office/drawing/2014/main" id="{7A38FF7D-4607-6341-B2BF-99CF594B2E60}"/>
              </a:ext>
            </a:extLst>
          </p:cNvPr>
          <p:cNvSpPr/>
          <p:nvPr/>
        </p:nvSpPr>
        <p:spPr>
          <a:xfrm>
            <a:off x="4191000" y="1143000"/>
            <a:ext cx="1828800" cy="914400"/>
          </a:xfrm>
          <a:prstGeom prst="chevron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Announce winning bidders</a:t>
            </a:r>
          </a:p>
        </p:txBody>
      </p:sp>
      <p:sp>
        <p:nvSpPr>
          <p:cNvPr id="9" name="Bidding Poly">
            <a:extLst>
              <a:ext uri="{FF2B5EF4-FFF2-40B4-BE49-F238E27FC236}">
                <a16:creationId xmlns:a16="http://schemas.microsoft.com/office/drawing/2014/main" id="{0435A3FB-A613-9E40-A4F4-04BE77A77353}"/>
              </a:ext>
            </a:extLst>
          </p:cNvPr>
          <p:cNvSpPr/>
          <p:nvPr/>
        </p:nvSpPr>
        <p:spPr>
          <a:xfrm>
            <a:off x="2819400" y="1143000"/>
            <a:ext cx="1828800" cy="914400"/>
          </a:xfrm>
          <a:prstGeom prst="chevron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Auction bidding</a:t>
            </a:r>
          </a:p>
        </p:txBody>
      </p:sp>
      <p:sp>
        <p:nvSpPr>
          <p:cNvPr id="8" name="Short-form Poly">
            <a:extLst>
              <a:ext uri="{FF2B5EF4-FFF2-40B4-BE49-F238E27FC236}">
                <a16:creationId xmlns:a16="http://schemas.microsoft.com/office/drawing/2014/main" id="{D5A4B72B-E4F4-E345-910A-BEB96241837E}"/>
              </a:ext>
            </a:extLst>
          </p:cNvPr>
          <p:cNvSpPr/>
          <p:nvPr/>
        </p:nvSpPr>
        <p:spPr>
          <a:xfrm>
            <a:off x="1371600" y="1143000"/>
            <a:ext cx="1905000" cy="914400"/>
          </a:xfrm>
          <a:prstGeom prst="chevron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Short-form applications</a:t>
            </a:r>
          </a:p>
        </p:txBody>
      </p:sp>
      <p:sp>
        <p:nvSpPr>
          <p:cNvPr id="5" name="Auction Procedures PN Poly">
            <a:extLst>
              <a:ext uri="{FF2B5EF4-FFF2-40B4-BE49-F238E27FC236}">
                <a16:creationId xmlns:a16="http://schemas.microsoft.com/office/drawing/2014/main" id="{FC30036F-EB57-AD45-B6A1-B94B802E1F95}"/>
              </a:ext>
            </a:extLst>
          </p:cNvPr>
          <p:cNvSpPr/>
          <p:nvPr/>
        </p:nvSpPr>
        <p:spPr>
          <a:xfrm>
            <a:off x="228600" y="1143000"/>
            <a:ext cx="1600200" cy="914400"/>
          </a:xfrm>
          <a:prstGeom prst="homePlate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Adopt auction procedures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417655-E551-4A71-92B5-EF993AF109F5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D55FC2-CC4B-6A46-B84F-9D8B046B1FE3}"/>
              </a:ext>
            </a:extLst>
          </p:cNvPr>
          <p:cNvSpPr txBox="1"/>
          <p:nvPr/>
        </p:nvSpPr>
        <p:spPr>
          <a:xfrm>
            <a:off x="304800" y="2221468"/>
            <a:ext cx="81328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Timeline for Auction 904 in draft Procedures Public Notice: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2624BB04-3124-504A-8543-909048B94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44609"/>
            <a:ext cx="3124200" cy="327191"/>
          </a:xfrm>
        </p:spPr>
        <p:txBody>
          <a:bodyPr/>
          <a:lstStyle/>
          <a:p>
            <a:pPr marL="0" indent="0" algn="r">
              <a:buNone/>
            </a:pPr>
            <a:r>
              <a:rPr lang="en-US" sz="1600" dirty="0"/>
              <a:t>June 9, 2020</a:t>
            </a:r>
          </a:p>
        </p:txBody>
      </p:sp>
      <p:sp>
        <p:nvSpPr>
          <p:cNvPr id="16" name="Content Placeholder 13">
            <a:extLst>
              <a:ext uri="{FF2B5EF4-FFF2-40B4-BE49-F238E27FC236}">
                <a16:creationId xmlns:a16="http://schemas.microsoft.com/office/drawing/2014/main" id="{9C370BFD-9302-5743-A8DB-8E335DC5F565}"/>
              </a:ext>
            </a:extLst>
          </p:cNvPr>
          <p:cNvSpPr txBox="1">
            <a:spLocks/>
          </p:cNvSpPr>
          <p:nvPr/>
        </p:nvSpPr>
        <p:spPr bwMode="auto">
          <a:xfrm>
            <a:off x="3698410" y="2644609"/>
            <a:ext cx="4840428" cy="327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/>
              <a:t>Consideration of Auction 904 Procedures PN</a:t>
            </a:r>
          </a:p>
        </p:txBody>
      </p:sp>
      <p:sp>
        <p:nvSpPr>
          <p:cNvPr id="18" name="Content Placeholder 13">
            <a:extLst>
              <a:ext uri="{FF2B5EF4-FFF2-40B4-BE49-F238E27FC236}">
                <a16:creationId xmlns:a16="http://schemas.microsoft.com/office/drawing/2014/main" id="{9502AD28-1601-134A-B89E-48B246191234}"/>
              </a:ext>
            </a:extLst>
          </p:cNvPr>
          <p:cNvSpPr txBox="1">
            <a:spLocks/>
          </p:cNvSpPr>
          <p:nvPr/>
        </p:nvSpPr>
        <p:spPr bwMode="auto">
          <a:xfrm>
            <a:off x="3698410" y="3381383"/>
            <a:ext cx="4840428" cy="3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/>
              <a:t>Short-form application filing window opens</a:t>
            </a:r>
          </a:p>
        </p:txBody>
      </p:sp>
      <p:sp>
        <p:nvSpPr>
          <p:cNvPr id="19" name="Content Placeholder 13">
            <a:extLst>
              <a:ext uri="{FF2B5EF4-FFF2-40B4-BE49-F238E27FC236}">
                <a16:creationId xmlns:a16="http://schemas.microsoft.com/office/drawing/2014/main" id="{D0FEB8F2-DEBA-DC40-9911-57F11A1872A4}"/>
              </a:ext>
            </a:extLst>
          </p:cNvPr>
          <p:cNvSpPr txBox="1">
            <a:spLocks/>
          </p:cNvSpPr>
          <p:nvPr/>
        </p:nvSpPr>
        <p:spPr bwMode="auto">
          <a:xfrm>
            <a:off x="3698410" y="4842198"/>
            <a:ext cx="4840428" cy="32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/>
              <a:t>Commencement of auction bidding </a:t>
            </a:r>
          </a:p>
        </p:txBody>
      </p:sp>
      <p:sp>
        <p:nvSpPr>
          <p:cNvPr id="20" name="Content Placeholder 13">
            <a:extLst>
              <a:ext uri="{FF2B5EF4-FFF2-40B4-BE49-F238E27FC236}">
                <a16:creationId xmlns:a16="http://schemas.microsoft.com/office/drawing/2014/main" id="{DCE8763E-523D-C445-9173-489B16977777}"/>
              </a:ext>
            </a:extLst>
          </p:cNvPr>
          <p:cNvSpPr txBox="1">
            <a:spLocks/>
          </p:cNvSpPr>
          <p:nvPr/>
        </p:nvSpPr>
        <p:spPr bwMode="auto">
          <a:xfrm>
            <a:off x="3698410" y="5205102"/>
            <a:ext cx="4840428" cy="32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/>
              <a:t>Release of Auction 904 Closing PN</a:t>
            </a:r>
          </a:p>
        </p:txBody>
      </p:sp>
      <p:sp>
        <p:nvSpPr>
          <p:cNvPr id="21" name="Content Placeholder 13">
            <a:extLst>
              <a:ext uri="{FF2B5EF4-FFF2-40B4-BE49-F238E27FC236}">
                <a16:creationId xmlns:a16="http://schemas.microsoft.com/office/drawing/2014/main" id="{DB4CF6AA-74ED-AA42-8D70-C680A01CAD27}"/>
              </a:ext>
            </a:extLst>
          </p:cNvPr>
          <p:cNvSpPr txBox="1">
            <a:spLocks/>
          </p:cNvSpPr>
          <p:nvPr/>
        </p:nvSpPr>
        <p:spPr bwMode="auto">
          <a:xfrm>
            <a:off x="3698410" y="5573490"/>
            <a:ext cx="4840428" cy="32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/>
              <a:t>Long-form application window</a:t>
            </a:r>
          </a:p>
        </p:txBody>
      </p:sp>
      <p:sp>
        <p:nvSpPr>
          <p:cNvPr id="22" name="Content Placeholder 13">
            <a:extLst>
              <a:ext uri="{FF2B5EF4-FFF2-40B4-BE49-F238E27FC236}">
                <a16:creationId xmlns:a16="http://schemas.microsoft.com/office/drawing/2014/main" id="{24A9CA13-9E83-3045-824A-64D4DF812EC3}"/>
              </a:ext>
            </a:extLst>
          </p:cNvPr>
          <p:cNvSpPr txBox="1">
            <a:spLocks/>
          </p:cNvSpPr>
          <p:nvPr/>
        </p:nvSpPr>
        <p:spPr bwMode="auto">
          <a:xfrm>
            <a:off x="3698410" y="5939136"/>
            <a:ext cx="4840428" cy="32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/>
              <a:t>Funding authorized for winning bidders</a:t>
            </a:r>
          </a:p>
        </p:txBody>
      </p:sp>
      <p:sp>
        <p:nvSpPr>
          <p:cNvPr id="24" name="Content Placeholder 13">
            <a:extLst>
              <a:ext uri="{FF2B5EF4-FFF2-40B4-BE49-F238E27FC236}">
                <a16:creationId xmlns:a16="http://schemas.microsoft.com/office/drawing/2014/main" id="{C5195C2F-57AD-F04A-8745-51D755CC6065}"/>
              </a:ext>
            </a:extLst>
          </p:cNvPr>
          <p:cNvSpPr txBox="1">
            <a:spLocks/>
          </p:cNvSpPr>
          <p:nvPr/>
        </p:nvSpPr>
        <p:spPr bwMode="auto">
          <a:xfrm>
            <a:off x="457200" y="4840608"/>
            <a:ext cx="3124200" cy="325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sz="1600" dirty="0"/>
              <a:t>October 29, 2020</a:t>
            </a:r>
          </a:p>
        </p:txBody>
      </p:sp>
      <p:sp>
        <p:nvSpPr>
          <p:cNvPr id="25" name="Content Placeholder 13">
            <a:extLst>
              <a:ext uri="{FF2B5EF4-FFF2-40B4-BE49-F238E27FC236}">
                <a16:creationId xmlns:a16="http://schemas.microsoft.com/office/drawing/2014/main" id="{A02B5C4B-AFB4-724E-8040-39AB54F00A0B}"/>
              </a:ext>
            </a:extLst>
          </p:cNvPr>
          <p:cNvSpPr txBox="1">
            <a:spLocks/>
          </p:cNvSpPr>
          <p:nvPr/>
        </p:nvSpPr>
        <p:spPr bwMode="auto">
          <a:xfrm>
            <a:off x="440961" y="5205102"/>
            <a:ext cx="3124200" cy="330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sz="1600" dirty="0"/>
              <a:t>Post-Auction</a:t>
            </a:r>
          </a:p>
        </p:txBody>
      </p:sp>
      <p:sp>
        <p:nvSpPr>
          <p:cNvPr id="23" name="Content Placeholder 13">
            <a:extLst>
              <a:ext uri="{FF2B5EF4-FFF2-40B4-BE49-F238E27FC236}">
                <a16:creationId xmlns:a16="http://schemas.microsoft.com/office/drawing/2014/main" id="{5C99DF82-1B6C-2A4C-B113-A9F1C19FCABD}"/>
              </a:ext>
            </a:extLst>
          </p:cNvPr>
          <p:cNvSpPr txBox="1">
            <a:spLocks/>
          </p:cNvSpPr>
          <p:nvPr/>
        </p:nvSpPr>
        <p:spPr bwMode="auto">
          <a:xfrm>
            <a:off x="3698410" y="3012028"/>
            <a:ext cx="4840428" cy="329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/>
              <a:t>Application tutorial available</a:t>
            </a:r>
          </a:p>
        </p:txBody>
      </p:sp>
      <p:sp>
        <p:nvSpPr>
          <p:cNvPr id="26" name="Content Placeholder 13">
            <a:extLst>
              <a:ext uri="{FF2B5EF4-FFF2-40B4-BE49-F238E27FC236}">
                <a16:creationId xmlns:a16="http://schemas.microsoft.com/office/drawing/2014/main" id="{E9A77B45-622E-5844-B066-064A1681D845}"/>
              </a:ext>
            </a:extLst>
          </p:cNvPr>
          <p:cNvSpPr txBox="1">
            <a:spLocks/>
          </p:cNvSpPr>
          <p:nvPr/>
        </p:nvSpPr>
        <p:spPr bwMode="auto">
          <a:xfrm>
            <a:off x="3698410" y="4110905"/>
            <a:ext cx="4840428" cy="32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/>
              <a:t>Bidding tutorial available</a:t>
            </a:r>
          </a:p>
        </p:txBody>
      </p:sp>
      <p:sp>
        <p:nvSpPr>
          <p:cNvPr id="27" name="Content Placeholder 13">
            <a:extLst>
              <a:ext uri="{FF2B5EF4-FFF2-40B4-BE49-F238E27FC236}">
                <a16:creationId xmlns:a16="http://schemas.microsoft.com/office/drawing/2014/main" id="{A2B16B1B-BCD8-7544-ACCA-96938DD8AC67}"/>
              </a:ext>
            </a:extLst>
          </p:cNvPr>
          <p:cNvSpPr txBox="1">
            <a:spLocks/>
          </p:cNvSpPr>
          <p:nvPr/>
        </p:nvSpPr>
        <p:spPr bwMode="auto">
          <a:xfrm>
            <a:off x="3698410" y="4476551"/>
            <a:ext cx="4840428" cy="325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/>
              <a:t>Mock auction held</a:t>
            </a:r>
          </a:p>
        </p:txBody>
      </p:sp>
      <p:sp>
        <p:nvSpPr>
          <p:cNvPr id="28" name="Content Placeholder 13">
            <a:extLst>
              <a:ext uri="{FF2B5EF4-FFF2-40B4-BE49-F238E27FC236}">
                <a16:creationId xmlns:a16="http://schemas.microsoft.com/office/drawing/2014/main" id="{20226D40-3F9F-B745-825F-F838FA42A20C}"/>
              </a:ext>
            </a:extLst>
          </p:cNvPr>
          <p:cNvSpPr txBox="1">
            <a:spLocks/>
          </p:cNvSpPr>
          <p:nvPr/>
        </p:nvSpPr>
        <p:spPr bwMode="auto">
          <a:xfrm>
            <a:off x="457200" y="4476111"/>
            <a:ext cx="3124200" cy="325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sz="1600" dirty="0"/>
              <a:t>October 26, 2020</a:t>
            </a:r>
          </a:p>
        </p:txBody>
      </p:sp>
      <p:sp>
        <p:nvSpPr>
          <p:cNvPr id="29" name="Content Placeholder 13">
            <a:extLst>
              <a:ext uri="{FF2B5EF4-FFF2-40B4-BE49-F238E27FC236}">
                <a16:creationId xmlns:a16="http://schemas.microsoft.com/office/drawing/2014/main" id="{03D501FA-493D-F645-BC31-6EDA8488E8A8}"/>
              </a:ext>
            </a:extLst>
          </p:cNvPr>
          <p:cNvSpPr txBox="1">
            <a:spLocks/>
          </p:cNvSpPr>
          <p:nvPr/>
        </p:nvSpPr>
        <p:spPr bwMode="auto">
          <a:xfrm>
            <a:off x="457200" y="4111615"/>
            <a:ext cx="3124200" cy="32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sz="1600" dirty="0"/>
              <a:t>By October 14, 2020</a:t>
            </a:r>
          </a:p>
        </p:txBody>
      </p:sp>
      <p:sp>
        <p:nvSpPr>
          <p:cNvPr id="30" name="Content Placeholder 13">
            <a:extLst>
              <a:ext uri="{FF2B5EF4-FFF2-40B4-BE49-F238E27FC236}">
                <a16:creationId xmlns:a16="http://schemas.microsoft.com/office/drawing/2014/main" id="{88F18519-A524-9049-9E6C-DAB97A522A1B}"/>
              </a:ext>
            </a:extLst>
          </p:cNvPr>
          <p:cNvSpPr txBox="1">
            <a:spLocks/>
          </p:cNvSpPr>
          <p:nvPr/>
        </p:nvSpPr>
        <p:spPr bwMode="auto">
          <a:xfrm>
            <a:off x="3698410" y="3745259"/>
            <a:ext cx="4840428" cy="32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/>
              <a:t>Short-form application filing window closes</a:t>
            </a:r>
          </a:p>
        </p:txBody>
      </p:sp>
      <p:sp>
        <p:nvSpPr>
          <p:cNvPr id="31" name="Content Placeholder 13">
            <a:extLst>
              <a:ext uri="{FF2B5EF4-FFF2-40B4-BE49-F238E27FC236}">
                <a16:creationId xmlns:a16="http://schemas.microsoft.com/office/drawing/2014/main" id="{0F8BB2AE-C41D-9D4A-8CD0-47986A9F6546}"/>
              </a:ext>
            </a:extLst>
          </p:cNvPr>
          <p:cNvSpPr txBox="1">
            <a:spLocks/>
          </p:cNvSpPr>
          <p:nvPr/>
        </p:nvSpPr>
        <p:spPr bwMode="auto">
          <a:xfrm>
            <a:off x="457200" y="3010874"/>
            <a:ext cx="3124200" cy="330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sz="1600" dirty="0"/>
              <a:t>By June 15, 2020</a:t>
            </a:r>
          </a:p>
        </p:txBody>
      </p:sp>
      <p:sp>
        <p:nvSpPr>
          <p:cNvPr id="33" name="Content Placeholder 13">
            <a:extLst>
              <a:ext uri="{FF2B5EF4-FFF2-40B4-BE49-F238E27FC236}">
                <a16:creationId xmlns:a16="http://schemas.microsoft.com/office/drawing/2014/main" id="{E1C0A27F-4041-0B4E-9E19-CEEB815001F7}"/>
              </a:ext>
            </a:extLst>
          </p:cNvPr>
          <p:cNvSpPr txBox="1">
            <a:spLocks/>
          </p:cNvSpPr>
          <p:nvPr/>
        </p:nvSpPr>
        <p:spPr bwMode="auto">
          <a:xfrm>
            <a:off x="457200" y="3380849"/>
            <a:ext cx="3124200" cy="32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sz="1600" dirty="0"/>
              <a:t>July 1, 2020 at 12:00 PM EDT</a:t>
            </a:r>
          </a:p>
        </p:txBody>
      </p:sp>
      <p:sp>
        <p:nvSpPr>
          <p:cNvPr id="34" name="Content Placeholder 13">
            <a:extLst>
              <a:ext uri="{FF2B5EF4-FFF2-40B4-BE49-F238E27FC236}">
                <a16:creationId xmlns:a16="http://schemas.microsoft.com/office/drawing/2014/main" id="{F0AA0B6F-3F37-8A45-8EFA-83E6EC7CECA8}"/>
              </a:ext>
            </a:extLst>
          </p:cNvPr>
          <p:cNvSpPr txBox="1">
            <a:spLocks/>
          </p:cNvSpPr>
          <p:nvPr/>
        </p:nvSpPr>
        <p:spPr bwMode="auto">
          <a:xfrm>
            <a:off x="457200" y="3745345"/>
            <a:ext cx="3124200" cy="327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sz="1600" dirty="0"/>
              <a:t>July 15, 2020 at 6:00 PM EDT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542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indefinite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indefinit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indefinite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indefinit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indefinite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6" dur="indefinite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indefinite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3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indefinite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6" dur="indefinite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indefinit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9" dur="indefinit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indefinite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2" dur="indefinite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indefinit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5" dur="indefinit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indefinite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8" dur="indefinite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indefinite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1" dur="indefinite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0" grpId="0" animBg="1"/>
      <p:bldP spid="9" grpId="0" animBg="1"/>
      <p:bldP spid="9" grpId="1" animBg="1"/>
      <p:bldP spid="8" grpId="0" animBg="1"/>
      <p:bldP spid="8" grpId="1" animBg="1"/>
      <p:bldP spid="5" grpId="0" animBg="1"/>
      <p:bldP spid="5" grpId="1" animBg="1"/>
      <p:bldP spid="6" grpId="0"/>
      <p:bldP spid="14" grpId="0" build="p"/>
      <p:bldP spid="14" grpId="1" build="p"/>
      <p:bldP spid="16" grpId="0" build="p"/>
      <p:bldP spid="16" grpId="1" build="allAtOnce"/>
      <p:bldP spid="18" grpId="0" build="p"/>
      <p:bldP spid="18" grpId="1" build="allAtOnce"/>
      <p:bldP spid="19" grpId="0" build="p"/>
      <p:bldP spid="19" grpId="1" build="allAtOnce"/>
      <p:bldP spid="20" grpId="0" build="p"/>
      <p:bldP spid="21" grpId="0" build="p"/>
      <p:bldP spid="22" grpId="0"/>
      <p:bldP spid="24" grpId="0" build="p"/>
      <p:bldP spid="24" grpId="1" build="allAtOnce"/>
      <p:bldP spid="25" grpId="0" build="p"/>
      <p:bldP spid="23" grpId="0" build="p"/>
      <p:bldP spid="23" grpId="1" build="allAtOnce"/>
      <p:bldP spid="26" grpId="0" build="p"/>
      <p:bldP spid="26" grpId="1" build="allAtOnce"/>
      <p:bldP spid="27" grpId="0" build="p"/>
      <p:bldP spid="27" grpId="1" build="allAtOnce"/>
      <p:bldP spid="28" grpId="0" build="p"/>
      <p:bldP spid="28" grpId="1" build="allAtOnce"/>
      <p:bldP spid="29" grpId="0" build="p"/>
      <p:bldP spid="29" grpId="1" build="allAtOnce"/>
      <p:bldP spid="30" grpId="0" build="p"/>
      <p:bldP spid="30" grpId="1" build="allAtOnce"/>
      <p:bldP spid="31" grpId="0" build="p"/>
      <p:bldP spid="31" grpId="1" build="p"/>
      <p:bldP spid="33" grpId="0" build="p"/>
      <p:bldP spid="33" grpId="1" build="p"/>
      <p:bldP spid="34" grpId="0" build="p"/>
      <p:bldP spid="34" grpI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8686800" cy="8382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Auction 904 Bidding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62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000" dirty="0"/>
              <a:t>Descending clock auction 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Each bid is a commitment to provide service to an area at a percentage of the reserve price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Clock denominated in terms of a percentage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Percentage decreases in each round</a:t>
            </a:r>
          </a:p>
          <a:p>
            <a:pPr lvl="1"/>
            <a:r>
              <a:rPr lang="en-US" sz="1800" dirty="0"/>
              <a:t>To determine implied support amounts, bid percentage is adjusted for performance tier and latency, and multiplied by the area’s reserve price</a:t>
            </a:r>
          </a:p>
          <a:p>
            <a:pPr lvl="1"/>
            <a:r>
              <a:rPr lang="en-US" sz="1800" dirty="0"/>
              <a:t>Each performance tier and latency combination (T+L) has an associated </a:t>
            </a:r>
            <a:r>
              <a:rPr lang="en-US" sz="1800"/>
              <a:t>adjustment weight</a:t>
            </a:r>
            <a:endParaRPr lang="en-US" sz="1800" dirty="0"/>
          </a:p>
          <a:p>
            <a:pPr lvl="1"/>
            <a:r>
              <a:rPr lang="en-US" sz="1800" dirty="0"/>
              <a:t>Service must meet minimum performance and latency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417655-E551-4A71-92B5-EF993AF109F5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363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417655-E551-4A71-92B5-EF993AF109F5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  <p:graphicFrame>
        <p:nvGraphicFramePr>
          <p:cNvPr id="6" name="Performance Tier Table">
            <a:extLst>
              <a:ext uri="{FF2B5EF4-FFF2-40B4-BE49-F238E27FC236}">
                <a16:creationId xmlns:a16="http://schemas.microsoft.com/office/drawing/2014/main" id="{004B6D82-3AB8-5D49-A8E6-B163A7531D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873373"/>
              </p:ext>
            </p:extLst>
          </p:nvPr>
        </p:nvGraphicFramePr>
        <p:xfrm>
          <a:off x="457200" y="1397000"/>
          <a:ext cx="8229600" cy="2763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177764733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388059380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2639176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32571411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/>
                        <a:t>Auction 904 Performance Tiers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943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/>
                        <a:t>Speed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/>
                        <a:t>Usage Allowance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/>
                        <a:t>Weight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997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Minimum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≥ 25/3 Mbps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≥ 250 GB or U.S. median, whichever is higher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955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Baseline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≥ 50/5 Mbps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≥ 250 GB or U.S. median, whichever is higher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5402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Above Baseline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≥ 100/20 Mbps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≥ 2 TB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6046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Gigabit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≥ 1 Gbps/500 Mbps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≥ 2 TB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3533647"/>
                  </a:ext>
                </a:extLst>
              </a:tr>
            </a:tbl>
          </a:graphicData>
        </a:graphic>
      </p:graphicFrame>
      <p:graphicFrame>
        <p:nvGraphicFramePr>
          <p:cNvPr id="7" name="Latency Tier Table">
            <a:extLst>
              <a:ext uri="{FF2B5EF4-FFF2-40B4-BE49-F238E27FC236}">
                <a16:creationId xmlns:a16="http://schemas.microsoft.com/office/drawing/2014/main" id="{DD34F1C7-23E3-2D45-87B0-5C8B78B0A2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869826"/>
              </p:ext>
            </p:extLst>
          </p:nvPr>
        </p:nvGraphicFramePr>
        <p:xfrm>
          <a:off x="1828800" y="4538980"/>
          <a:ext cx="5486400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4329">
                  <a:extLst>
                    <a:ext uri="{9D8B030D-6E8A-4147-A177-3AD203B41FA5}">
                      <a16:colId xmlns:a16="http://schemas.microsoft.com/office/drawing/2014/main" val="233765092"/>
                    </a:ext>
                  </a:extLst>
                </a:gridCol>
                <a:gridCol w="2662518">
                  <a:extLst>
                    <a:ext uri="{9D8B030D-6E8A-4147-A177-3AD203B41FA5}">
                      <a16:colId xmlns:a16="http://schemas.microsoft.com/office/drawing/2014/main" val="832157393"/>
                    </a:ext>
                  </a:extLst>
                </a:gridCol>
                <a:gridCol w="1129553">
                  <a:extLst>
                    <a:ext uri="{9D8B030D-6E8A-4147-A177-3AD203B41FA5}">
                      <a16:colId xmlns:a16="http://schemas.microsoft.com/office/drawing/2014/main" val="60015455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/>
                        <a:t>Auction 904 Latency Tiers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437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/>
                        <a:t>Latency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/>
                        <a:t>Weight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394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Low Latency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≤ 100 </a:t>
                      </a:r>
                      <a:r>
                        <a:rPr lang="en-US" dirty="0" err="1"/>
                        <a:t>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011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High Latency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≤ 750 </a:t>
                      </a:r>
                      <a:r>
                        <a:rPr lang="en-US" dirty="0" err="1"/>
                        <a:t>ms</a:t>
                      </a:r>
                      <a:r>
                        <a:rPr lang="en-US" dirty="0"/>
                        <a:t> &amp; MOS ≥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766732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31472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03952"/>
            <a:ext cx="8686800" cy="8382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Auction 904 Clearing &amp;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458200" cy="4114800"/>
          </a:xfrm>
        </p:spPr>
        <p:txBody>
          <a:bodyPr/>
          <a:lstStyle/>
          <a:p>
            <a:r>
              <a:rPr lang="en-US" sz="2400" dirty="0"/>
              <a:t>Auction will “clear” once the aggregate bids for support decrease to within the budget ($16B)</a:t>
            </a:r>
          </a:p>
          <a:p>
            <a:r>
              <a:rPr lang="en-US" sz="2400" dirty="0"/>
              <a:t>Support awarded in an area to bidder with lowest Tier + Latency weight at the “clearing round”</a:t>
            </a:r>
          </a:p>
          <a:p>
            <a:pPr lvl="1"/>
            <a:r>
              <a:rPr lang="en-US" dirty="0"/>
              <a:t>If there are multiple bids for an area with the same lowest Tier + Latency weight at the clock percentage, bidding continues in additional rounds until there is no competition</a:t>
            </a:r>
          </a:p>
          <a:p>
            <a:r>
              <a:rPr lang="en-US" sz="2400" dirty="0"/>
              <a:t>Auction will close after: </a:t>
            </a:r>
          </a:p>
          <a:p>
            <a:pPr lvl="1"/>
            <a:r>
              <a:rPr lang="en-US" dirty="0"/>
              <a:t>the budget clears </a:t>
            </a:r>
            <a:r>
              <a:rPr lang="en-US" i="1" dirty="0"/>
              <a:t>and</a:t>
            </a:r>
          </a:p>
          <a:p>
            <a:pPr lvl="1"/>
            <a:r>
              <a:rPr lang="en-US" dirty="0"/>
              <a:t>there are no areas with competing bids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417655-E551-4A71-92B5-EF993AF109F5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397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 Auction 904 Service Obligations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382000" cy="4038600"/>
          </a:xfrm>
        </p:spPr>
        <p:txBody>
          <a:bodyPr/>
          <a:lstStyle/>
          <a:p>
            <a:r>
              <a:rPr lang="en-US" sz="2000" dirty="0">
                <a:latin typeface="Arial"/>
                <a:ea typeface="ＭＳ Ｐゴシック"/>
                <a:cs typeface="Arial"/>
              </a:rPr>
              <a:t>Winners must deploy service to the number of locations won, on a statewide basis:</a:t>
            </a:r>
            <a:endParaRPr lang="en-US" sz="2000" strike="sngStrike" dirty="0">
              <a:highlight>
                <a:srgbClr val="FFFF00"/>
              </a:highlight>
              <a:latin typeface="Arial"/>
              <a:ea typeface="ＭＳ Ｐゴシック"/>
              <a:cs typeface="Arial"/>
            </a:endParaRPr>
          </a:p>
          <a:p>
            <a:pPr lvl="1"/>
            <a:r>
              <a:rPr lang="en-US" sz="1800" dirty="0"/>
              <a:t>20% of CAM locations by year two (optional)</a:t>
            </a:r>
          </a:p>
          <a:p>
            <a:pPr lvl="1"/>
            <a:r>
              <a:rPr lang="en-US" sz="1800" dirty="0"/>
              <a:t>40% of CAM locations by year three</a:t>
            </a:r>
          </a:p>
          <a:p>
            <a:pPr lvl="1"/>
            <a:r>
              <a:rPr lang="en-US" sz="1800" dirty="0"/>
              <a:t>Additional 20% in each subsequent year</a:t>
            </a:r>
          </a:p>
          <a:p>
            <a:pPr lvl="1"/>
            <a:r>
              <a:rPr lang="en-US" sz="1800" dirty="0"/>
              <a:t>100% of CAM locations by year six</a:t>
            </a:r>
          </a:p>
          <a:p>
            <a:pPr lvl="1"/>
            <a:r>
              <a:rPr lang="en-US" sz="1800" dirty="0"/>
              <a:t>100% of actual locations by year eight</a:t>
            </a:r>
          </a:p>
          <a:p>
            <a:pPr lvl="1"/>
            <a:r>
              <a:rPr lang="en-US" sz="1800" dirty="0">
                <a:latin typeface="Arial"/>
                <a:ea typeface="ＭＳ Ｐゴシック"/>
                <a:cs typeface="Arial"/>
              </a:rPr>
              <a:t>Newly built locations upon reasonable request after actual locations determined and before year eight</a:t>
            </a:r>
          </a:p>
          <a:p>
            <a:r>
              <a:rPr lang="en-US" sz="2000" dirty="0"/>
              <a:t>Mandatory reporting on progress</a:t>
            </a:r>
          </a:p>
          <a:p>
            <a:r>
              <a:rPr lang="en-US" sz="2000" dirty="0"/>
              <a:t>Rates charged must be reasonably comparable to rates for similar services in urban areas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417655-E551-4A71-92B5-EF993AF109F5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143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/>
          <a:lstStyle/>
          <a:p>
            <a:r>
              <a:rPr lang="en-US" sz="3400" dirty="0">
                <a:solidFill>
                  <a:schemeClr val="tx1"/>
                </a:solidFill>
              </a:rPr>
              <a:t>Auction 904 / CAF Phase II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382000" cy="4038600"/>
          </a:xfrm>
        </p:spPr>
        <p:txBody>
          <a:bodyPr/>
          <a:lstStyle/>
          <a:p>
            <a:r>
              <a:rPr lang="en-US" sz="2200" dirty="0"/>
              <a:t>Two-step auction application process largely the same</a:t>
            </a:r>
          </a:p>
          <a:p>
            <a:r>
              <a:rPr lang="en-US" sz="2200" dirty="0"/>
              <a:t>Per-location funding threshold is lower than CAF Phase II:  $40 vs. $52.50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>
                <a:solidFill>
                  <a:prstClr val="black"/>
                </a:solidFill>
              </a:rPr>
              <a:t>Tribal areas and areas lacking 10/1 Mbps service subject to lower funding threshold of $30</a:t>
            </a:r>
            <a:endParaRPr lang="en-US" sz="1800" dirty="0">
              <a:solidFill>
                <a:prstClr val="black"/>
              </a:solidFill>
            </a:endParaRPr>
          </a:p>
          <a:p>
            <a:r>
              <a:rPr lang="en-US" sz="2200" dirty="0"/>
              <a:t>Per-location support cap is higher than CAF Phase II:  $212.50 vs. $146.10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/>
              <a:t>Tribal areas and areas lacking 10/1 Mbps service subject to higher support cap of $222.50</a:t>
            </a:r>
          </a:p>
          <a:p>
            <a:r>
              <a:rPr lang="en-US" sz="2200" dirty="0"/>
              <a:t>In the clearing round, for bids at the same percentage, support will be awarded to the bidder with lowest Tier + Latency weight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However, bidding will continue (like in CAF Phase II) if 2+ bidders have the same lowest weight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417655-E551-4A71-92B5-EF993AF109F5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641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/>
          <a:lstStyle/>
          <a:p>
            <a:r>
              <a:rPr lang="en-US" sz="3400" dirty="0">
                <a:solidFill>
                  <a:schemeClr val="tx1"/>
                </a:solidFill>
              </a:rPr>
              <a:t>Participating in Auction 904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38324"/>
            <a:ext cx="8382000" cy="4410075"/>
          </a:xfrm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400" dirty="0"/>
              <a:t>Interested parties should prepare now to complete their short-form applications </a:t>
            </a:r>
          </a:p>
          <a:p>
            <a:pPr lvl="1">
              <a:spcAft>
                <a:spcPts val="1000"/>
              </a:spcAft>
            </a:pPr>
            <a:r>
              <a:rPr lang="en-US" dirty="0"/>
              <a:t>Application window is expected to open on July 1 at noon EDT and to close on July 15 at 6:00 pm EDT</a:t>
            </a:r>
          </a:p>
          <a:p>
            <a:pPr>
              <a:spcAft>
                <a:spcPts val="1000"/>
              </a:spcAft>
            </a:pPr>
            <a:r>
              <a:rPr lang="en-US" sz="2400" dirty="0"/>
              <a:t>Process for participating in Auction 904 is similar to process for Auction 903 (CAF-II) </a:t>
            </a:r>
          </a:p>
          <a:p>
            <a:pPr lvl="1">
              <a:spcAft>
                <a:spcPts val="1000"/>
              </a:spcAft>
            </a:pPr>
            <a:r>
              <a:rPr lang="en-US" dirty="0"/>
              <a:t>Parties interested in participating in Auction 904 should familiarize themselves with resources from Auction 903 to prepare to apply</a:t>
            </a:r>
          </a:p>
          <a:p>
            <a:pPr lvl="1">
              <a:spcAft>
                <a:spcPts val="1000"/>
              </a:spcAft>
            </a:pPr>
            <a:r>
              <a:rPr lang="en-US" dirty="0"/>
              <a:t>Auction 903 resources are available at </a:t>
            </a:r>
            <a:r>
              <a:rPr lang="en-US" dirty="0">
                <a:hlinkClick r:id="rId4"/>
              </a:rPr>
              <a:t>https://fcc.gov/auction/903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417655-E551-4A71-92B5-EF993AF109F5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77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FB38C-9FD7-4A4A-8490-9A13BA31F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/>
          <a:lstStyle/>
          <a:p>
            <a:r>
              <a:rPr lang="en-US" i="1" dirty="0">
                <a:solidFill>
                  <a:schemeClr val="tx1"/>
                </a:solidFill>
              </a:rPr>
              <a:t>Ex Parte </a:t>
            </a:r>
            <a:r>
              <a:rPr lang="en-US" dirty="0">
                <a:solidFill>
                  <a:schemeClr val="tx1"/>
                </a:solidFill>
              </a:rPr>
              <a:t>Information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59026-53A6-4D97-8EEC-F891D0914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386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prstClr val="black"/>
                </a:solidFill>
              </a:rPr>
              <a:t>With a limited exception, attending and/or participating in this webinar on </a:t>
            </a:r>
            <a:r>
              <a:rPr lang="en-US" altLang="en-US" sz="2400">
                <a:solidFill>
                  <a:prstClr val="black"/>
                </a:solidFill>
              </a:rPr>
              <a:t>draft</a:t>
            </a:r>
            <a:r>
              <a:rPr lang="en-US" altLang="en-US" sz="2400" dirty="0">
                <a:solidFill>
                  <a:prstClr val="black"/>
                </a:solidFill>
              </a:rPr>
              <a:t> procedures to conduct the Rural Digital Opportunity Fund Phase I auction made by the Commission will not require a filing under the Commission’s rules governing </a:t>
            </a:r>
            <a:r>
              <a:rPr lang="en-US" altLang="en-US" sz="2400" i="1" dirty="0">
                <a:solidFill>
                  <a:prstClr val="black"/>
                </a:solidFill>
              </a:rPr>
              <a:t>ex </a:t>
            </a:r>
            <a:r>
              <a:rPr lang="en-US" altLang="en-US" sz="2400" i="1" dirty="0" err="1">
                <a:solidFill>
                  <a:prstClr val="black"/>
                </a:solidFill>
              </a:rPr>
              <a:t>parte</a:t>
            </a:r>
            <a:r>
              <a:rPr lang="en-US" altLang="en-US" sz="2400" dirty="0">
                <a:solidFill>
                  <a:prstClr val="black"/>
                </a:solidFill>
              </a:rPr>
              <a:t> communications</a:t>
            </a:r>
            <a:endParaRPr lang="en-US" altLang="en-US" sz="2400" baseline="30000" dirty="0">
              <a:solidFill>
                <a:prstClr val="black"/>
              </a:solidFill>
            </a:endParaRPr>
          </a:p>
          <a:p>
            <a:pPr marL="0" indent="0" eaLnBrk="1" hangingPunct="1">
              <a:buNone/>
            </a:pPr>
            <a:endParaRPr lang="en-US" altLang="en-US" sz="2400" baseline="30000" dirty="0">
              <a:solidFill>
                <a:prstClr val="black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en-US" altLang="en-US" sz="2400" dirty="0">
                <a:solidFill>
                  <a:prstClr val="black"/>
                </a:solidFill>
              </a:rPr>
              <a:t>Presentations to Commission personnel directed to the merits or the outcome of the matters raised in the </a:t>
            </a:r>
            <a:r>
              <a:rPr lang="en-US" altLang="en-US" sz="2400" i="1" dirty="0">
                <a:solidFill>
                  <a:prstClr val="black"/>
                </a:solidFill>
              </a:rPr>
              <a:t>Auction 904 Comment Public Notice </a:t>
            </a:r>
            <a:r>
              <a:rPr lang="en-US" altLang="en-US" sz="2400" dirty="0">
                <a:solidFill>
                  <a:prstClr val="black"/>
                </a:solidFill>
              </a:rPr>
              <a:t>or other pending proceedings will require the filing of an </a:t>
            </a:r>
            <a:r>
              <a:rPr lang="en-US" altLang="en-US" sz="2400" i="1" dirty="0">
                <a:solidFill>
                  <a:prstClr val="black"/>
                </a:solidFill>
              </a:rPr>
              <a:t>ex parte </a:t>
            </a:r>
            <a:r>
              <a:rPr lang="en-US" altLang="en-US" sz="2400" dirty="0">
                <a:solidFill>
                  <a:prstClr val="black"/>
                </a:solidFill>
              </a:rPr>
              <a:t>notice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F387F2-72E3-4096-A9A0-9E7D160170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417655-E551-4A71-92B5-EF993AF109F5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734793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/>
          <a:lstStyle/>
          <a:p>
            <a:r>
              <a:rPr lang="en-US" sz="3400" dirty="0">
                <a:solidFill>
                  <a:schemeClr val="tx1"/>
                </a:solidFill>
              </a:rPr>
              <a:t>Auction 903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382000" cy="4038600"/>
          </a:xfrm>
        </p:spPr>
        <p:txBody>
          <a:bodyPr/>
          <a:lstStyle/>
          <a:p>
            <a:r>
              <a:rPr lang="en-US" sz="2400" dirty="0"/>
              <a:t>Additional information about completing the short-form application can be found at the following Auction 903 links:</a:t>
            </a:r>
          </a:p>
          <a:p>
            <a:pPr lvl="1">
              <a:spcAft>
                <a:spcPts val="1200"/>
              </a:spcAft>
            </a:pPr>
            <a:r>
              <a:rPr lang="en-US" sz="2400" dirty="0">
                <a:hlinkClick r:id="rId4"/>
              </a:rPr>
              <a:t>Instructions for filing the short-form application</a:t>
            </a:r>
            <a:endParaRPr lang="en-US" sz="2400" dirty="0"/>
          </a:p>
          <a:p>
            <a:pPr lvl="1">
              <a:spcAft>
                <a:spcPts val="1200"/>
              </a:spcAft>
            </a:pPr>
            <a:r>
              <a:rPr lang="en-US" sz="2400" dirty="0">
                <a:hlinkClick r:id="rId5"/>
              </a:rPr>
              <a:t>Auction 903 application tutorial</a:t>
            </a:r>
            <a:r>
              <a:rPr lang="en-US" sz="2400" dirty="0"/>
              <a:t> (video)</a:t>
            </a:r>
          </a:p>
          <a:p>
            <a:pPr lvl="1">
              <a:spcAft>
                <a:spcPts val="1200"/>
              </a:spcAft>
            </a:pPr>
            <a:r>
              <a:rPr lang="en-US" sz="2400">
                <a:hlinkClick r:id="rId6"/>
              </a:rPr>
              <a:t>Checklist </a:t>
            </a:r>
            <a:r>
              <a:rPr lang="en-US" sz="2400" dirty="0">
                <a:hlinkClick r:id="rId6"/>
              </a:rPr>
              <a:t>of information needed to complete the short-form application</a:t>
            </a:r>
            <a:endParaRPr lang="en-US" sz="2400" dirty="0"/>
          </a:p>
          <a:p>
            <a:pPr lvl="1">
              <a:spcAft>
                <a:spcPts val="1200"/>
              </a:spcAft>
            </a:pPr>
            <a:r>
              <a:rPr lang="en-US" sz="2400">
                <a:hlinkClick r:id="rId7"/>
              </a:rPr>
              <a:t>Auction </a:t>
            </a:r>
            <a:r>
              <a:rPr lang="en-US" sz="2400" dirty="0">
                <a:hlinkClick r:id="rId7"/>
              </a:rPr>
              <a:t>903 application process workshop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417655-E551-4A71-92B5-EF993AF109F5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648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/>
          <a:lstStyle/>
          <a:p>
            <a:r>
              <a:rPr lang="en-US" sz="3400" dirty="0">
                <a:solidFill>
                  <a:schemeClr val="tx1"/>
                </a:solidFill>
              </a:rPr>
              <a:t>Applying for Auction 904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382000" cy="4191000"/>
          </a:xfrm>
        </p:spPr>
        <p:txBody>
          <a:bodyPr/>
          <a:lstStyle/>
          <a:p>
            <a:r>
              <a:rPr lang="en-US" sz="2000" dirty="0">
                <a:latin typeface="Arial"/>
                <a:ea typeface="ＭＳ Ｐゴシック"/>
                <a:cs typeface="Arial"/>
              </a:rPr>
              <a:t>All parties that wish to participate in Auction 904 </a:t>
            </a:r>
            <a:r>
              <a:rPr lang="en-US" sz="2000" b="1" u="sng" dirty="0">
                <a:latin typeface="Arial"/>
                <a:ea typeface="ＭＳ Ｐゴシック"/>
                <a:cs typeface="Arial"/>
              </a:rPr>
              <a:t>must</a:t>
            </a:r>
            <a:r>
              <a:rPr lang="en-US" sz="2000" b="1" dirty="0">
                <a:latin typeface="Arial"/>
                <a:ea typeface="ＭＳ Ｐゴシック"/>
                <a:cs typeface="Arial"/>
              </a:rPr>
              <a:t> </a:t>
            </a:r>
            <a:r>
              <a:rPr lang="en-US" sz="2000" dirty="0">
                <a:latin typeface="Arial"/>
                <a:ea typeface="ＭＳ Ｐゴシック"/>
                <a:cs typeface="Arial"/>
              </a:rPr>
              <a:t>submit the short-form application by the deadline</a:t>
            </a:r>
          </a:p>
          <a:p>
            <a:pPr lvl="1"/>
            <a:r>
              <a:rPr lang="en-US" b="1" i="1" dirty="0"/>
              <a:t>Late applications will not be accepted</a:t>
            </a:r>
          </a:p>
          <a:p>
            <a:r>
              <a:rPr lang="en-US" sz="2000" dirty="0">
                <a:latin typeface="Arial"/>
                <a:ea typeface="ＭＳ Ｐゴシック"/>
                <a:cs typeface="Arial"/>
              </a:rPr>
              <a:t>Submitting the short-form application does not obligate an entity to bid in the auction</a:t>
            </a:r>
          </a:p>
          <a:p>
            <a:r>
              <a:rPr lang="en-US" sz="2000" dirty="0"/>
              <a:t>To complete the short-form application, parties must submit:</a:t>
            </a:r>
          </a:p>
          <a:p>
            <a:pPr lvl="1"/>
            <a:r>
              <a:rPr lang="en-US" dirty="0"/>
              <a:t>Financial information</a:t>
            </a:r>
          </a:p>
          <a:p>
            <a:pPr lvl="1"/>
            <a:r>
              <a:rPr lang="en-US" dirty="0"/>
              <a:t>Ownership information</a:t>
            </a:r>
          </a:p>
          <a:p>
            <a:pPr lvl="1"/>
            <a:r>
              <a:rPr lang="en-US" dirty="0"/>
              <a:t>Technical information</a:t>
            </a:r>
          </a:p>
          <a:p>
            <a:pPr lvl="1"/>
            <a:r>
              <a:rPr lang="en-US" dirty="0"/>
              <a:t>Information detailing previous provision of telecommunications services, if applicable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417655-E551-4A71-92B5-EF993AF109F5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741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114800"/>
          </a:xfrm>
        </p:spPr>
        <p:txBody>
          <a:bodyPr/>
          <a:lstStyle/>
          <a:p>
            <a:r>
              <a:rPr lang="en-US" sz="2400" dirty="0"/>
              <a:t>Required financial information includes:</a:t>
            </a:r>
          </a:p>
          <a:p>
            <a:pPr lvl="1"/>
            <a:r>
              <a:rPr lang="en-US" b="1" dirty="0">
                <a:latin typeface="Arial"/>
                <a:ea typeface="ＭＳ Ｐゴシック"/>
                <a:cs typeface="Arial"/>
              </a:rPr>
              <a:t>Financial statements </a:t>
            </a:r>
            <a:endParaRPr lang="en-US" dirty="0"/>
          </a:p>
          <a:p>
            <a:pPr lvl="2"/>
            <a:r>
              <a:rPr lang="en-US" sz="1600" dirty="0">
                <a:latin typeface="Arial"/>
                <a:ea typeface="ＭＳ Ｐゴシック"/>
                <a:cs typeface="Arial"/>
              </a:rPr>
              <a:t>If operated for at least two years: one year of audited financial statements (if not audited in the ordinary course of business, may submit unaudited, but must submit audited in long-form application if announced as a winning bidder)</a:t>
            </a:r>
          </a:p>
          <a:p>
            <a:pPr lvl="2"/>
            <a:r>
              <a:rPr lang="en-US" sz="1600" dirty="0">
                <a:latin typeface="Arial"/>
                <a:ea typeface="ＭＳ Ｐゴシック"/>
                <a:cs typeface="Arial"/>
              </a:rPr>
              <a:t>All other applicants: three years of audited financial statements</a:t>
            </a:r>
            <a:endParaRPr lang="en-US" sz="1600" dirty="0"/>
          </a:p>
          <a:p>
            <a:pPr lvl="2"/>
            <a:r>
              <a:rPr lang="en-US" sz="1600" dirty="0">
                <a:latin typeface="Arial"/>
                <a:ea typeface="ＭＳ Ｐゴシック"/>
                <a:cs typeface="Arial"/>
              </a:rPr>
              <a:t>Must indicate if audited financial statements have a clean audit opinion letter</a:t>
            </a:r>
          </a:p>
          <a:p>
            <a:pPr lvl="1"/>
            <a:r>
              <a:rPr lang="en-US" dirty="0"/>
              <a:t>If the applicant or its parent company has provided only an electric transmission or distribution service for at least two years, it must submit </a:t>
            </a:r>
            <a:r>
              <a:rPr lang="en-US" b="1" dirty="0"/>
              <a:t>qualified operating or financial reports</a:t>
            </a:r>
            <a:r>
              <a:rPr lang="en-US" dirty="0"/>
              <a:t> </a:t>
            </a:r>
            <a:r>
              <a:rPr lang="en-US" b="1" dirty="0"/>
              <a:t>for the past 2 years </a:t>
            </a:r>
          </a:p>
          <a:p>
            <a:pPr lvl="1"/>
            <a:r>
              <a:rPr lang="en-US" dirty="0"/>
              <a:t>If the applicant has not been operating for at least two years, it must submit a</a:t>
            </a:r>
            <a:r>
              <a:rPr lang="en-US" b="1" dirty="0"/>
              <a:t> letter of interest from a qualified bank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417655-E551-4A71-92B5-EF993AF109F5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93D5E4D-1F6C-254E-B96C-6A9C33777633}"/>
              </a:ext>
            </a:extLst>
          </p:cNvPr>
          <p:cNvSpPr txBox="1">
            <a:spLocks/>
          </p:cNvSpPr>
          <p:nvPr/>
        </p:nvSpPr>
        <p:spPr bwMode="auto">
          <a:xfrm>
            <a:off x="457200" y="9906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r>
              <a:rPr lang="en-US" sz="3400" dirty="0">
                <a:solidFill>
                  <a:schemeClr val="tx1"/>
                </a:solidFill>
              </a:rPr>
              <a:t>Financial Information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928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/>
          <a:lstStyle/>
          <a:p>
            <a:r>
              <a:rPr lang="en-US" sz="3400" dirty="0">
                <a:solidFill>
                  <a:schemeClr val="tx1"/>
                </a:solidFill>
              </a:rPr>
              <a:t>Technical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382000" cy="4038600"/>
          </a:xfrm>
        </p:spPr>
        <p:txBody>
          <a:bodyPr/>
          <a:lstStyle/>
          <a:p>
            <a:r>
              <a:rPr lang="en-US" sz="2400" dirty="0"/>
              <a:t>Required technical information includes:</a:t>
            </a:r>
          </a:p>
          <a:p>
            <a:pPr lvl="1"/>
            <a:r>
              <a:rPr lang="en-US" dirty="0"/>
              <a:t>Each </a:t>
            </a:r>
            <a:r>
              <a:rPr lang="en-US" b="1" dirty="0"/>
              <a:t>state, performance tier (speed and usage), </a:t>
            </a:r>
            <a:r>
              <a:rPr lang="en-US" dirty="0"/>
              <a:t>and</a:t>
            </a:r>
            <a:r>
              <a:rPr lang="en-US" b="1" dirty="0"/>
              <a:t> latency</a:t>
            </a:r>
            <a:r>
              <a:rPr lang="en-US" dirty="0"/>
              <a:t> for which the applicant wants to bid, and the </a:t>
            </a:r>
            <a:r>
              <a:rPr lang="en-US" b="1" dirty="0"/>
              <a:t>technology</a:t>
            </a:r>
            <a:r>
              <a:rPr lang="en-US" dirty="0"/>
              <a:t> that would be used to provide service at that tier and latency</a:t>
            </a:r>
          </a:p>
          <a:p>
            <a:pPr lvl="1"/>
            <a:r>
              <a:rPr lang="en-US" dirty="0"/>
              <a:t>If the applicant plans to use wireless technology, it must submit information on </a:t>
            </a:r>
            <a:r>
              <a:rPr lang="en-US" b="1" dirty="0"/>
              <a:t>spectrum bands and bandwidth </a:t>
            </a:r>
            <a:r>
              <a:rPr lang="en-US" dirty="0"/>
              <a:t>to which the applicant has access</a:t>
            </a:r>
          </a:p>
          <a:p>
            <a:pPr lvl="1"/>
            <a:r>
              <a:rPr lang="en-US" dirty="0">
                <a:latin typeface="Arial"/>
                <a:ea typeface="ＭＳ Ｐゴシック"/>
                <a:cs typeface="Arial"/>
              </a:rPr>
              <a:t>Answers to questions listed in Appendix A of the Auction 904 Procedures Public Notice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417655-E551-4A71-92B5-EF993AF109F5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1222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209" y="990600"/>
            <a:ext cx="8229600" cy="838200"/>
          </a:xfrm>
        </p:spPr>
        <p:txBody>
          <a:bodyPr/>
          <a:lstStyle/>
          <a:p>
            <a:r>
              <a:rPr lang="en-US" sz="3400" dirty="0">
                <a:solidFill>
                  <a:schemeClr val="tx1"/>
                </a:solidFill>
              </a:rPr>
              <a:t>Ownership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382000" cy="4038600"/>
          </a:xfrm>
        </p:spPr>
        <p:txBody>
          <a:bodyPr/>
          <a:lstStyle/>
          <a:p>
            <a:r>
              <a:rPr lang="en-US" sz="2400" dirty="0"/>
              <a:t>Required ownership information includes:</a:t>
            </a:r>
          </a:p>
          <a:p>
            <a:pPr lvl="1"/>
            <a:r>
              <a:rPr lang="en-US" dirty="0"/>
              <a:t>Applicant’s </a:t>
            </a:r>
            <a:r>
              <a:rPr lang="en-US" b="1" dirty="0"/>
              <a:t>name</a:t>
            </a:r>
            <a:r>
              <a:rPr lang="en-US" dirty="0"/>
              <a:t> and </a:t>
            </a:r>
            <a:r>
              <a:rPr lang="en-US" b="1" dirty="0"/>
              <a:t>legal classification</a:t>
            </a:r>
          </a:p>
          <a:p>
            <a:pPr lvl="1"/>
            <a:r>
              <a:rPr lang="en-US" b="1" dirty="0">
                <a:latin typeface="Arial"/>
                <a:ea typeface="ＭＳ Ｐゴシック"/>
                <a:cs typeface="Arial"/>
              </a:rPr>
              <a:t>Individuals </a:t>
            </a:r>
            <a:r>
              <a:rPr lang="en-US" dirty="0">
                <a:latin typeface="Arial"/>
                <a:ea typeface="ＭＳ Ｐゴシック"/>
                <a:cs typeface="Arial"/>
              </a:rPr>
              <a:t>who</a:t>
            </a:r>
            <a:r>
              <a:rPr lang="en-US" b="1" dirty="0">
                <a:latin typeface="Arial"/>
                <a:ea typeface="ＭＳ Ｐゴシック"/>
                <a:cs typeface="Arial"/>
              </a:rPr>
              <a:t> </a:t>
            </a:r>
            <a:r>
              <a:rPr lang="en-US" dirty="0">
                <a:latin typeface="Arial"/>
                <a:ea typeface="ＭＳ Ｐゴシック"/>
                <a:cs typeface="Arial"/>
              </a:rPr>
              <a:t>can communicate with Commission staff and place bids on behalf of the applicant</a:t>
            </a:r>
          </a:p>
          <a:p>
            <a:pPr lvl="1"/>
            <a:r>
              <a:rPr lang="en-US" dirty="0">
                <a:latin typeface="Arial"/>
                <a:ea typeface="ＭＳ Ｐゴシック"/>
                <a:cs typeface="Arial"/>
              </a:rPr>
              <a:t>All parties, including non-applicants, with whom the applicant has entered into any agreements regarding the applicant’s participation in the auction </a:t>
            </a:r>
            <a:endParaRPr lang="en-US" dirty="0"/>
          </a:p>
          <a:p>
            <a:pPr lvl="1"/>
            <a:r>
              <a:rPr lang="en-US" dirty="0">
                <a:latin typeface="Arial"/>
                <a:ea typeface="ＭＳ Ｐゴシック"/>
                <a:cs typeface="Arial"/>
              </a:rPr>
              <a:t>The individuals and entities with an ownership interest, whether direct or indirect, in the applicant and FCC-regulated businesses in which the applicant has a direct interest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417655-E551-4A71-92B5-EF993AF109F5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990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/>
          <a:lstStyle/>
          <a:p>
            <a:r>
              <a:rPr lang="en-US" sz="3400" dirty="0">
                <a:solidFill>
                  <a:schemeClr val="tx1"/>
                </a:solidFill>
              </a:rPr>
              <a:t>Additional Required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382000" cy="4038600"/>
          </a:xfrm>
        </p:spPr>
        <p:txBody>
          <a:bodyPr/>
          <a:lstStyle/>
          <a:p>
            <a:r>
              <a:rPr lang="en-US" sz="2400" dirty="0">
                <a:latin typeface="Arial"/>
                <a:ea typeface="ＭＳ Ｐゴシック"/>
                <a:cs typeface="Arial"/>
              </a:rPr>
              <a:t>Additional required information includes:</a:t>
            </a:r>
          </a:p>
          <a:p>
            <a:pPr lvl="1"/>
            <a:r>
              <a:rPr lang="en-US" sz="1800" b="1" dirty="0">
                <a:latin typeface="Arial"/>
                <a:ea typeface="ＭＳ Ｐゴシック"/>
                <a:cs typeface="Arial"/>
              </a:rPr>
              <a:t>List of study area codes</a:t>
            </a:r>
            <a:r>
              <a:rPr lang="en-US" sz="1800" dirty="0">
                <a:latin typeface="Arial"/>
                <a:ea typeface="ＭＳ Ｐゴシック"/>
                <a:cs typeface="Arial"/>
              </a:rPr>
              <a:t>, if the applicant is already an eligible telecommunications carrier (ETC)</a:t>
            </a:r>
            <a:endParaRPr lang="en-US" sz="1800" dirty="0"/>
          </a:p>
          <a:p>
            <a:pPr lvl="1"/>
            <a:r>
              <a:rPr lang="en-US" sz="1800" b="1" dirty="0">
                <a:latin typeface="Arial"/>
                <a:ea typeface="ＭＳ Ｐゴシック"/>
                <a:cs typeface="Arial"/>
              </a:rPr>
              <a:t>List of FRNs </a:t>
            </a:r>
            <a:r>
              <a:rPr lang="en-US" sz="1800" dirty="0">
                <a:latin typeface="Arial"/>
                <a:ea typeface="ＭＳ Ｐゴシック"/>
                <a:cs typeface="Arial"/>
              </a:rPr>
              <a:t>used to file FCC Form 477 data during the past two years, as applicable</a:t>
            </a:r>
            <a:endParaRPr lang="en-US" sz="1800" dirty="0"/>
          </a:p>
          <a:p>
            <a:pPr lvl="1"/>
            <a:r>
              <a:rPr lang="en-US" sz="1800" b="1" dirty="0">
                <a:latin typeface="Arial"/>
                <a:ea typeface="ＭＳ Ｐゴシック"/>
                <a:cs typeface="Arial"/>
              </a:rPr>
              <a:t>Filer ID </a:t>
            </a:r>
            <a:r>
              <a:rPr lang="en-US" sz="1800" dirty="0">
                <a:latin typeface="Arial"/>
                <a:ea typeface="ＭＳ Ｐゴシック"/>
                <a:cs typeface="Arial"/>
              </a:rPr>
              <a:t>used to file FCC Form 499-A in the past year, if the applicant files Form 499-A</a:t>
            </a:r>
            <a:endParaRPr lang="en-US" sz="1800" dirty="0"/>
          </a:p>
          <a:p>
            <a:pPr lvl="1"/>
            <a:r>
              <a:rPr lang="en-US" sz="1800" dirty="0"/>
              <a:t>Required </a:t>
            </a:r>
            <a:r>
              <a:rPr lang="en-US" sz="1800" b="1" dirty="0"/>
              <a:t>certifications</a:t>
            </a:r>
          </a:p>
          <a:p>
            <a:pPr marL="400050"/>
            <a:r>
              <a:rPr lang="en-US" sz="2400" dirty="0"/>
              <a:t>Further requirements and specifications as adopted in the Auction 904 Procedures PN:</a:t>
            </a:r>
          </a:p>
          <a:p>
            <a:pPr marL="800100" lvl="1"/>
            <a:r>
              <a:rPr lang="en-US" sz="1800" dirty="0">
                <a:hlinkClick r:id="rId4"/>
              </a:rPr>
              <a:t>https://docs.fcc.gov/public/attachments/DOC-364457A1.pdf</a:t>
            </a:r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417655-E551-4A71-92B5-EF993AF109F5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177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838200"/>
          </a:xfrm>
        </p:spPr>
        <p:txBody>
          <a:bodyPr/>
          <a:lstStyle/>
          <a:p>
            <a:r>
              <a:rPr lang="en-US" sz="3400" dirty="0">
                <a:solidFill>
                  <a:schemeClr val="tx1"/>
                </a:solidFill>
              </a:rPr>
              <a:t>Forming a Consortium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382000" cy="4114800"/>
          </a:xfrm>
        </p:spPr>
        <p:txBody>
          <a:bodyPr/>
          <a:lstStyle/>
          <a:p>
            <a:r>
              <a:rPr lang="en-US" sz="2400" dirty="0">
                <a:latin typeface="Arial"/>
                <a:ea typeface="ＭＳ Ｐゴシック"/>
                <a:cs typeface="Arial"/>
              </a:rPr>
              <a:t>Interested parties may form a consortium</a:t>
            </a:r>
          </a:p>
          <a:p>
            <a:pPr lvl="1"/>
            <a:r>
              <a:rPr lang="en-US" sz="1800" dirty="0">
                <a:latin typeface="Arial"/>
                <a:ea typeface="ＭＳ Ｐゴシック"/>
                <a:cs typeface="Arial"/>
              </a:rPr>
              <a:t>A consortium is an entity made up of multiple parties that participates in the auction as one bidder</a:t>
            </a:r>
          </a:p>
          <a:p>
            <a:r>
              <a:rPr lang="en-US" sz="2400" dirty="0">
                <a:latin typeface="Arial"/>
                <a:ea typeface="ＭＳ Ｐゴシック"/>
                <a:cs typeface="Arial"/>
              </a:rPr>
              <a:t>Short-form application </a:t>
            </a:r>
          </a:p>
          <a:p>
            <a:pPr lvl="1"/>
            <a:r>
              <a:rPr lang="en-US" sz="1800" dirty="0">
                <a:latin typeface="Arial"/>
                <a:ea typeface="ＭＳ Ｐゴシック"/>
                <a:cs typeface="Arial"/>
              </a:rPr>
              <a:t>Consortium must choose one lead entity to certify how long it has been operating and submit its financial statements</a:t>
            </a:r>
            <a:endParaRPr lang="en-US" sz="1800" dirty="0"/>
          </a:p>
          <a:p>
            <a:pPr lvl="1"/>
            <a:r>
              <a:rPr lang="en-US" sz="1800" dirty="0">
                <a:latin typeface="Arial"/>
                <a:ea typeface="ＭＳ Ｐゴシック"/>
                <a:cs typeface="Arial"/>
              </a:rPr>
              <a:t>All other information (e.g., ownership, responses to Appendix A questions, spectrum) must be submitted for each member of the consortium; provide roadmap to explain</a:t>
            </a:r>
          </a:p>
          <a:p>
            <a:r>
              <a:rPr lang="en-US" sz="2400" dirty="0">
                <a:latin typeface="Arial"/>
                <a:ea typeface="ＭＳ Ｐゴシック"/>
                <a:cs typeface="Arial"/>
              </a:rPr>
              <a:t>A consortium bids as its own, single entity</a:t>
            </a:r>
          </a:p>
          <a:p>
            <a:pPr lvl="1"/>
            <a:r>
              <a:rPr lang="en-US" sz="1800" dirty="0">
                <a:latin typeface="Arial"/>
                <a:ea typeface="ＭＳ Ｐゴシック"/>
                <a:cs typeface="Arial"/>
              </a:rPr>
              <a:t>May then divide winning bids among its members after the auction concludes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417655-E551-4A71-92B5-EF993AF109F5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956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/>
          <a:lstStyle/>
          <a:p>
            <a:r>
              <a:rPr lang="en-US" sz="3400" dirty="0">
                <a:solidFill>
                  <a:schemeClr val="tx1"/>
                </a:solidFill>
              </a:rPr>
              <a:t>Prohibited Communications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376920" cy="41910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2000" dirty="0">
                <a:latin typeface="Arial"/>
                <a:ea typeface="ＭＳ Ｐゴシック"/>
                <a:cs typeface="Arial"/>
              </a:rPr>
              <a:t>All auction applicants must follow the Commission’s prohibited communications rule (</a:t>
            </a:r>
            <a:r>
              <a:rPr lang="en-US" sz="2000" dirty="0"/>
              <a:t>section 1.21002) </a:t>
            </a:r>
          </a:p>
          <a:p>
            <a:pPr>
              <a:spcAft>
                <a:spcPts val="0"/>
              </a:spcAft>
            </a:pPr>
            <a:r>
              <a:rPr lang="en-US" sz="2000" dirty="0">
                <a:latin typeface="Arial"/>
                <a:ea typeface="ＭＳ Ｐゴシック"/>
                <a:cs typeface="Arial"/>
              </a:rPr>
              <a:t>An auction applicant is prohibited from communicating with any other applicant in any manner the substance of its own, or one another’s, or any competing applicant’s bids or bidding strategies</a:t>
            </a:r>
          </a:p>
          <a:p>
            <a:pPr lvl="1">
              <a:spcAft>
                <a:spcPts val="0"/>
              </a:spcAft>
            </a:pPr>
            <a:r>
              <a:rPr lang="en-US" sz="1800" dirty="0"/>
              <a:t>Applies to applicants starting at application deadline whether they qualify or bid</a:t>
            </a:r>
          </a:p>
          <a:p>
            <a:pPr lvl="1">
              <a:spcAft>
                <a:spcPts val="0"/>
              </a:spcAft>
            </a:pPr>
            <a:r>
              <a:rPr lang="en-US" sz="1800" dirty="0"/>
              <a:t>“Applicant” includes entity submitting an application, any party with control of the entity, any party controlled by the applicant entity or controlled by a party controlling the applicant entity</a:t>
            </a:r>
          </a:p>
          <a:p>
            <a:pPr lvl="1">
              <a:spcAft>
                <a:spcPts val="0"/>
              </a:spcAft>
            </a:pPr>
            <a:r>
              <a:rPr lang="en-US" sz="1800" dirty="0"/>
              <a:t>Take care with communications to third parties that may be conduits</a:t>
            </a:r>
          </a:p>
          <a:p>
            <a:pPr>
              <a:spcAft>
                <a:spcPts val="0"/>
              </a:spcAft>
            </a:pPr>
            <a:r>
              <a:rPr lang="en-US" sz="2000" dirty="0">
                <a:latin typeface="Arial"/>
                <a:ea typeface="ＭＳ Ｐゴシック"/>
                <a:cs typeface="Arial"/>
              </a:rPr>
              <a:t>If you have any questions about the prohibited communications rules, please send questions to </a:t>
            </a:r>
            <a:r>
              <a:rPr lang="en-US" sz="2000" dirty="0">
                <a:latin typeface="Arial"/>
                <a:ea typeface="ＭＳ Ｐゴシック"/>
                <a:cs typeface="Arial"/>
                <a:hlinkClick r:id="rId4"/>
              </a:rPr>
              <a:t>auction904@fcc.gov</a:t>
            </a:r>
            <a:endParaRPr lang="en-US" sz="2000" dirty="0">
              <a:latin typeface="Arial"/>
              <a:ea typeface="ＭＳ Ｐゴシック"/>
              <a:cs typeface="Arial"/>
            </a:endParaRPr>
          </a:p>
          <a:p>
            <a:pPr>
              <a:spcAft>
                <a:spcPts val="0"/>
              </a:spcAft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417655-E551-4A71-92B5-EF993AF109F5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014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3952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Additional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67200"/>
          </a:xfrm>
        </p:spPr>
        <p:txBody>
          <a:bodyPr/>
          <a:lstStyle/>
          <a:p>
            <a:r>
              <a:rPr lang="en-US" sz="2000" dirty="0"/>
              <a:t>Auction 904​</a:t>
            </a:r>
          </a:p>
          <a:p>
            <a:pPr lvl="1"/>
            <a:r>
              <a:rPr lang="en-US" dirty="0"/>
              <a:t>Website:	</a:t>
            </a:r>
            <a:r>
              <a:rPr lang="en-US" u="sng" dirty="0">
                <a:hlinkClick r:id="rId4"/>
              </a:rPr>
              <a:t>https://www.fcc.gov/auction/904</a:t>
            </a:r>
            <a:r>
              <a:rPr lang="en-US" dirty="0"/>
              <a:t> ​</a:t>
            </a:r>
          </a:p>
          <a:p>
            <a:pPr lvl="1"/>
            <a:r>
              <a:rPr lang="en-US" dirty="0"/>
              <a:t>Email:	</a:t>
            </a:r>
            <a:r>
              <a:rPr lang="en-US" u="sng" dirty="0">
                <a:hlinkClick r:id="rId5"/>
              </a:rPr>
              <a:t>auction904@fcc.gov</a:t>
            </a:r>
            <a:r>
              <a:rPr lang="en-US" dirty="0"/>
              <a:t> ​</a:t>
            </a:r>
            <a:endParaRPr lang="en-US" dirty="0">
              <a:latin typeface="Arial"/>
              <a:ea typeface="ＭＳ Ｐゴシック"/>
              <a:cs typeface="Arial"/>
            </a:endParaRPr>
          </a:p>
          <a:p>
            <a:r>
              <a:rPr lang="en-US" sz="2000" dirty="0">
                <a:latin typeface="Arial"/>
                <a:ea typeface="ＭＳ Ｐゴシック"/>
                <a:cs typeface="Arial"/>
              </a:rPr>
              <a:t>Rural Broadband Auctions​ Task Force</a:t>
            </a:r>
            <a:endParaRPr lang="en-US" sz="2000" dirty="0"/>
          </a:p>
          <a:p>
            <a:pPr lvl="1"/>
            <a:r>
              <a:rPr lang="en-US" dirty="0"/>
              <a:t>Website:	</a:t>
            </a:r>
            <a:r>
              <a:rPr lang="en-US" u="sng" dirty="0">
                <a:hlinkClick r:id="rId6"/>
              </a:rPr>
              <a:t>https://www.fcc.gov/auctions/ruralbroadbandauctions</a:t>
            </a:r>
            <a:r>
              <a:rPr lang="en-US" dirty="0"/>
              <a:t>​</a:t>
            </a:r>
          </a:p>
          <a:p>
            <a:pPr lvl="1"/>
            <a:r>
              <a:rPr lang="en-US" dirty="0"/>
              <a:t>Email:	</a:t>
            </a:r>
            <a:r>
              <a:rPr lang="en-US" u="sng" dirty="0">
                <a:hlinkClick r:id="rId7"/>
              </a:rPr>
              <a:t>ruralbroadband@fcc.gov</a:t>
            </a:r>
            <a:r>
              <a:rPr lang="en-US" dirty="0"/>
              <a:t> ​</a:t>
            </a:r>
            <a:endParaRPr lang="en-US" dirty="0">
              <a:latin typeface="Arial"/>
              <a:ea typeface="ＭＳ Ｐゴシック"/>
              <a:cs typeface="Arial"/>
            </a:endParaRPr>
          </a:p>
          <a:p>
            <a:r>
              <a:rPr lang="en-US" sz="2000" dirty="0">
                <a:latin typeface="Arial"/>
                <a:ea typeface="ＭＳ Ｐゴシック"/>
                <a:cs typeface="Arial"/>
              </a:rPr>
              <a:t>FCC Office of Intergovernmental Affairs​</a:t>
            </a:r>
          </a:p>
          <a:p>
            <a:pPr lvl="1"/>
            <a:r>
              <a:rPr lang="en-US" dirty="0"/>
              <a:t>Gregory Cooke, Chief: </a:t>
            </a:r>
            <a:r>
              <a:rPr lang="en-US" u="sng" dirty="0">
                <a:hlinkClick r:id="rId8"/>
              </a:rPr>
              <a:t>gregory.cooke@fcc.gov</a:t>
            </a:r>
            <a:endParaRPr lang="en-US" u="sng" dirty="0"/>
          </a:p>
          <a:p>
            <a:r>
              <a:rPr lang="en-US" sz="2000" dirty="0"/>
              <a:t>FCC Office of Native Affairs and Policy</a:t>
            </a:r>
          </a:p>
          <a:p>
            <a:pPr lvl="1"/>
            <a:r>
              <a:rPr lang="en-US" dirty="0"/>
              <a:t>Matthew Duchesne, Chief, </a:t>
            </a:r>
            <a:r>
              <a:rPr lang="en-US" dirty="0">
                <a:hlinkClick r:id="rId9"/>
              </a:rPr>
              <a:t>matthew.duchesne@fcc.gov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417655-E551-4A71-92B5-EF993AF109F5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41575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758B8-39A0-44B8-B42A-5346AC2EF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200" dirty="0"/>
              <a:t>Thank you for participating in this webinar on the </a:t>
            </a:r>
            <a:br>
              <a:rPr lang="en-US" sz="2200" dirty="0"/>
            </a:br>
            <a:r>
              <a:rPr lang="en-US" sz="2200" dirty="0"/>
              <a:t>Rural Digital Opportunity Fund Phase I Auction - Auction 904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/>
              <a:t>Please check the Auction 904 website for updates, releases, and educational materials:</a:t>
            </a:r>
          </a:p>
          <a:p>
            <a:pPr marL="0" indent="0" algn="ctr">
              <a:buNone/>
            </a:pPr>
            <a:r>
              <a:rPr lang="en-US" sz="2000" dirty="0">
                <a:hlinkClick r:id="rId2"/>
              </a:rPr>
              <a:t>https://www.fcc.gov/auction/904</a:t>
            </a:r>
            <a:endParaRPr lang="en-US" sz="2000" dirty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/>
              <a:t>Entities interested in participating in Auction 904 can email: </a:t>
            </a:r>
            <a:r>
              <a:rPr lang="en-US" sz="2000" dirty="0">
                <a:hlinkClick r:id="rId3"/>
              </a:rPr>
              <a:t>auction904@fcc.gov</a:t>
            </a:r>
            <a:r>
              <a:rPr lang="en-US" sz="2000" dirty="0"/>
              <a:t> 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/>
              <a:t>###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B53B8-D755-4E00-85F0-5640AA1F94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417655-E551-4A71-92B5-EF993AF109F5}" type="slidenum">
              <a:rPr lang="en-US" altLang="en-US" smtClean="0"/>
              <a:pPr>
                <a:defRPr/>
              </a:pPr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79459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Rural Broadband Auctions Overview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382000" cy="3810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b="1" dirty="0"/>
              <a:t>Connect America Fund Phase II Auction (completed):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dirty="0"/>
              <a:t>$1.48B over 10 years for fixed broadband and voice services</a:t>
            </a:r>
            <a:endParaRPr lang="en-US" sz="1800" b="1" dirty="0"/>
          </a:p>
          <a:p>
            <a:r>
              <a:rPr lang="en-US" sz="2400" b="1" dirty="0"/>
              <a:t>Rural Digital Opportunity Fund (adopted):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/>
              <a:t>Up to $20.4B over 10 years for fixed broadband and voice services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800" dirty="0"/>
              <a:t>Phase I: up to $16B (Auction 904)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800" dirty="0"/>
              <a:t>Phase II: up to $4.4B + remainder of Phase I budget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dirty="0"/>
              <a:t>Phase I auction bidding expected to commence on October 29, 2020</a:t>
            </a:r>
          </a:p>
          <a:p>
            <a:r>
              <a:rPr lang="en-US" sz="2400" b="1" dirty="0">
                <a:latin typeface="Arial"/>
                <a:ea typeface="ＭＳ Ｐゴシック"/>
                <a:cs typeface="Arial"/>
              </a:rPr>
              <a:t>5G Fund for Rural America (proposed):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>
                <a:latin typeface="Arial"/>
                <a:ea typeface="ＭＳ Ｐゴシック"/>
                <a:cs typeface="Arial"/>
              </a:rPr>
              <a:t>Up to $9B for 5G service, with up to $1B for network deployments facilitating precision agriculture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417655-E551-4A71-92B5-EF993AF109F5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422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Task Force Overview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810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dirty="0"/>
              <a:t>Rural Broadband Auctions Task Force created to implement rural broadband auctions</a:t>
            </a:r>
          </a:p>
          <a:p>
            <a:pPr lvl="1">
              <a:spcAft>
                <a:spcPts val="1000"/>
              </a:spcAft>
              <a:buFont typeface="Wingdings" pitchFamily="2" charset="2"/>
              <a:buChar char="§"/>
            </a:pPr>
            <a:r>
              <a:rPr lang="en-US" dirty="0"/>
              <a:t>Task Force coordinates with multiple Bureaus and Offices to develop and implement regulatory / technical details of auctions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417655-E551-4A71-92B5-EF993AF109F5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871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55CDC-DC60-415F-A337-4CA7934B9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05681"/>
            <a:ext cx="8229600" cy="8382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How Did We Get 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18309-A429-418B-B4EB-769E88A9D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3916362"/>
          </a:xfrm>
        </p:spPr>
        <p:txBody>
          <a:bodyPr/>
          <a:lstStyle/>
          <a:p>
            <a:r>
              <a:rPr lang="en-US" sz="2400" b="1" dirty="0"/>
              <a:t>2011 USF Transformation Order</a:t>
            </a:r>
          </a:p>
          <a:p>
            <a:pPr lvl="1"/>
            <a:r>
              <a:rPr lang="en-US" sz="1800" dirty="0"/>
              <a:t>Introduced new funding approach for price-cap areas using cost-model to identify high-cost areas and competitive bidding to allocate support</a:t>
            </a:r>
          </a:p>
          <a:p>
            <a:pPr lvl="0"/>
            <a:r>
              <a:rPr lang="en-US" sz="2400" b="1" dirty="0">
                <a:solidFill>
                  <a:prstClr val="black"/>
                </a:solidFill>
              </a:rPr>
              <a:t>2014 Connect America Cost Model (CAM)</a:t>
            </a:r>
          </a:p>
          <a:p>
            <a:pPr lvl="1"/>
            <a:r>
              <a:rPr lang="en-US" sz="1800" dirty="0">
                <a:solidFill>
                  <a:prstClr val="black"/>
                </a:solidFill>
              </a:rPr>
              <a:t>Estimated cost of providing service, and numbers of locations, in census blocks nationwide</a:t>
            </a:r>
          </a:p>
          <a:p>
            <a:pPr lvl="1"/>
            <a:r>
              <a:rPr lang="en-US" sz="1800" dirty="0">
                <a:solidFill>
                  <a:prstClr val="black"/>
                </a:solidFill>
              </a:rPr>
              <a:t>Identified census blocks with costs above a specified benchmark</a:t>
            </a:r>
            <a:endParaRPr lang="en-US" sz="1800" dirty="0"/>
          </a:p>
          <a:p>
            <a:pPr lvl="0"/>
            <a:r>
              <a:rPr lang="en-US" sz="2400" b="1" dirty="0">
                <a:solidFill>
                  <a:prstClr val="black"/>
                </a:solidFill>
              </a:rPr>
              <a:t>2015 Offer of Model-Based Support to Price Cap Carriers</a:t>
            </a:r>
          </a:p>
          <a:p>
            <a:pPr lvl="1"/>
            <a:r>
              <a:rPr lang="en-US" sz="1800" dirty="0">
                <a:solidFill>
                  <a:prstClr val="black"/>
                </a:solidFill>
              </a:rPr>
              <a:t>9 carriers accepted over $1.5 billion/year to serve 3.6M homes and businesses in their study areas by end of 2020 in 45 states &amp; 1 territory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941A8-04D2-4EFC-8C04-AA094817D6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417655-E551-4A71-92B5-EF993AF109F5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8343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AFDB8-AE87-4EF1-9442-5652A08B6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CAF Phase II Auction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8BBE9-0E4D-473D-973C-5EEE2736F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68419"/>
          </a:xfrm>
        </p:spPr>
        <p:txBody>
          <a:bodyPr/>
          <a:lstStyle/>
          <a:p>
            <a:r>
              <a:rPr lang="en-US" sz="2400" dirty="0"/>
              <a:t>Reverse auction of high-cost support to census blocks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Included census blocks in price cap study areas where carriers declined offers of model-based support, and certain other areas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u="sng" dirty="0"/>
              <a:t>Excluded</a:t>
            </a:r>
            <a:r>
              <a:rPr lang="en-US" sz="1800" dirty="0"/>
              <a:t> areas where carriers reported voice and broadband service with speeds of ≥ 10/1 Mbps </a:t>
            </a:r>
          </a:p>
          <a:p>
            <a:r>
              <a:rPr lang="en-US" sz="2400" dirty="0">
                <a:solidFill>
                  <a:prstClr val="black"/>
                </a:solidFill>
              </a:rPr>
              <a:t>Census blocks were aggregated to census block groups (CBGs) for bidding</a:t>
            </a:r>
          </a:p>
          <a:p>
            <a:pPr lvl="1">
              <a:spcAft>
                <a:spcPts val="0"/>
              </a:spcAft>
              <a:buFont typeface="Wingdings" pitchFamily="2" charset="2"/>
              <a:buChar char="§"/>
            </a:pPr>
            <a:r>
              <a:rPr lang="en-US" sz="1800" dirty="0">
                <a:solidFill>
                  <a:prstClr val="black"/>
                </a:solidFill>
              </a:rPr>
              <a:t>Each CBG had reserve price and estimated number of locations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dirty="0">
                <a:solidFill>
                  <a:prstClr val="black"/>
                </a:solidFill>
              </a:rPr>
              <a:t>30,000 CBGs, 210,000 census blocks, 975,000 locations</a:t>
            </a:r>
          </a:p>
          <a:p>
            <a:r>
              <a:rPr lang="en-US" sz="2400" dirty="0">
                <a:solidFill>
                  <a:prstClr val="black"/>
                </a:solidFill>
              </a:rPr>
              <a:t>CAF Phase II Auction Budget: $2.15B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6D9558-E5DC-43C3-B002-A9AC2AF29D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417655-E551-4A71-92B5-EF993AF109F5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925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CAF Phase II Auction Results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611562"/>
          </a:xfrm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800" dirty="0"/>
              <a:t>CAF Phase II Auction closed on August 21, 2018</a:t>
            </a:r>
          </a:p>
          <a:p>
            <a:pPr lvl="1">
              <a:spcAft>
                <a:spcPts val="1000"/>
              </a:spcAft>
              <a:buFont typeface="Wingdings" pitchFamily="2" charset="2"/>
              <a:buChar char="§"/>
            </a:pPr>
            <a:r>
              <a:rPr lang="en-US" sz="2000" dirty="0"/>
              <a:t>Approximately $1.5 billion in support awarded to provide service to close to 700,000 locations in 45 states</a:t>
            </a:r>
          </a:p>
          <a:p>
            <a:pPr lvl="1">
              <a:spcAft>
                <a:spcPts val="1000"/>
              </a:spcAft>
              <a:buFont typeface="Wingdings" pitchFamily="2" charset="2"/>
              <a:buChar char="§"/>
            </a:pPr>
            <a:r>
              <a:rPr lang="en-US" sz="2000" dirty="0">
                <a:latin typeface="Arial"/>
                <a:ea typeface="ＭＳ Ｐゴシック"/>
                <a:cs typeface="Arial"/>
              </a:rPr>
              <a:t>Locations assigned had initial reserve price of $5B over 10 years</a:t>
            </a:r>
            <a:endParaRPr lang="en-US" sz="2400" dirty="0">
              <a:latin typeface="Arial"/>
              <a:ea typeface="ＭＳ Ｐゴシック"/>
              <a:cs typeface="Arial"/>
            </a:endParaRPr>
          </a:p>
          <a:p>
            <a:pPr>
              <a:spcAft>
                <a:spcPts val="1000"/>
              </a:spcAft>
            </a:pPr>
            <a:r>
              <a:rPr lang="en-US" sz="2800" dirty="0">
                <a:latin typeface="Arial"/>
                <a:ea typeface="ＭＳ Ｐゴシック"/>
                <a:cs typeface="Arial"/>
              </a:rPr>
              <a:t>Support authorized as of May 14, 2020:</a:t>
            </a:r>
          </a:p>
          <a:p>
            <a:pPr lvl="1">
              <a:spcAft>
                <a:spcPts val="1000"/>
              </a:spcAft>
              <a:buFont typeface="Wingdings" pitchFamily="2" charset="2"/>
              <a:buChar char="§"/>
            </a:pPr>
            <a:r>
              <a:rPr lang="en-US" sz="2000" dirty="0">
                <a:latin typeface="Arial"/>
                <a:ea typeface="ＭＳ Ｐゴシック"/>
                <a:cs typeface="Arial"/>
              </a:rPr>
              <a:t>$1.44 billion for 631,961 locations in 45 states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E78FC6-1C82-49EF-B56D-159077ABBEC8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676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Rural Digital Opportunity Fund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382000" cy="4038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/>
              <a:t>Up to $20.4 billion in support over 10 years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High-cost support to serve locations in census blocks that lack voice and broadband service with minimum speeds of 25/3 Mbps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Two-phased auction approach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Arial"/>
                <a:ea typeface="ＭＳ Ｐゴシック"/>
                <a:cs typeface="Arial"/>
              </a:rPr>
              <a:t>Phase I (Auction 904): census blocks that entirely lack voice and 25/3 Mbps broadband service ($16B)</a:t>
            </a:r>
            <a:endParaRPr lang="en-US" sz="1800" dirty="0"/>
          </a:p>
          <a:p>
            <a:pPr lvl="1">
              <a:spcAft>
                <a:spcPts val="600"/>
              </a:spcAft>
            </a:pPr>
            <a:r>
              <a:rPr lang="en-US" sz="1800" dirty="0"/>
              <a:t>Phase II: partially served census blocks and census blocks unsold in Phase I auction (remainder of $20.4B)</a:t>
            </a:r>
          </a:p>
          <a:p>
            <a:r>
              <a:rPr lang="en-US" sz="2400" dirty="0">
                <a:latin typeface="Arial"/>
                <a:ea typeface="ＭＳ Ｐゴシック"/>
                <a:cs typeface="Arial"/>
              </a:rPr>
              <a:t>Multi-round, reverse clock auction format, similar to CAF Phase II auction format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417655-E551-4A71-92B5-EF993AF109F5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967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Auction 904 Eligible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382000" cy="4191000"/>
          </a:xfrm>
        </p:spPr>
        <p:txBody>
          <a:bodyPr/>
          <a:lstStyle/>
          <a:p>
            <a:r>
              <a:rPr lang="en-US" sz="2000" dirty="0"/>
              <a:t>Areas eligible for support: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All census blocks that lack voice and 25/3 Mbps broadband, </a:t>
            </a:r>
            <a:r>
              <a:rPr lang="en-US" sz="1800" u="sng" dirty="0"/>
              <a:t>excluding</a:t>
            </a:r>
            <a:r>
              <a:rPr lang="en-US" sz="1800" dirty="0"/>
              <a:t>: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Arial"/>
                <a:ea typeface="ＭＳ Ｐゴシック"/>
                <a:cs typeface="Arial"/>
              </a:rPr>
              <a:t>Census blocks with CAM costs &lt; $40, or, for Tribal areas and blocks that lack even 10/1 Mbps broadband, CAM costs &lt; $30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Census blocks awarded funding in CAF Phase II Auction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Arial"/>
                <a:ea typeface="ＭＳ Ｐゴシック"/>
                <a:cs typeface="Arial"/>
              </a:rPr>
              <a:t>Census blocks awarded funding through federal or state broadband subsidy programs to provide ≥ 25/3 Mbps 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Arial"/>
                <a:ea typeface="ＭＳ Ｐゴシック"/>
                <a:cs typeface="Arial"/>
              </a:rPr>
              <a:t>Rate of Return service areas, except areas the provider has indicated it will not serve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Preliminary Eligible Areas Public Notice (</a:t>
            </a:r>
            <a:r>
              <a:rPr lang="en-US" sz="2000" dirty="0">
                <a:hlinkClick r:id="rId4"/>
              </a:rPr>
              <a:t>DA 20-275</a:t>
            </a:r>
            <a:r>
              <a:rPr lang="en-US" sz="2000" dirty="0"/>
              <a:t>):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Identified preliminary eligible areas, and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Established a limited challenge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417655-E551-4A71-92B5-EF993AF109F5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486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37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Standard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AD9E34D02B7B4F83AB5F9825CC9407" ma:contentTypeVersion="11" ma:contentTypeDescription="Create a new document." ma:contentTypeScope="" ma:versionID="31c8b25ae881907003b544a3c59c27cf">
  <xsd:schema xmlns:xsd="http://www.w3.org/2001/XMLSchema" xmlns:xs="http://www.w3.org/2001/XMLSchema" xmlns:p="http://schemas.microsoft.com/office/2006/metadata/properties" xmlns:ns3="1e3f87eb-4e23-44e3-9f47-a99739d44232" xmlns:ns4="4a2134ae-534a-42da-bfc7-0f8a53742853" targetNamespace="http://schemas.microsoft.com/office/2006/metadata/properties" ma:root="true" ma:fieldsID="6050c31d8c8e73d35ef18f6944495b95" ns3:_="" ns4:_="">
    <xsd:import namespace="1e3f87eb-4e23-44e3-9f47-a99739d44232"/>
    <xsd:import namespace="4a2134ae-534a-42da-bfc7-0f8a5374285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3f87eb-4e23-44e3-9f47-a99739d4423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134ae-534a-42da-bfc7-0f8a537428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2A2D95-77B2-4B43-A46B-E4A0CB524268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1e3f87eb-4e23-44e3-9f47-a99739d44232"/>
    <ds:schemaRef ds:uri="http://purl.org/dc/elements/1.1/"/>
    <ds:schemaRef ds:uri="http://schemas.microsoft.com/office/2006/metadata/properties"/>
    <ds:schemaRef ds:uri="http://schemas.microsoft.com/office/2006/documentManagement/types"/>
    <ds:schemaRef ds:uri="4a2134ae-534a-42da-bfc7-0f8a5374285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2BB9EE5-85A3-4784-8076-8C61E4B863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3f87eb-4e23-44e3-9f47-a99739d44232"/>
    <ds:schemaRef ds:uri="4a2134ae-534a-42da-bfc7-0f8a537428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3426E8F-5B2F-4098-85AF-4D866ACFCD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Standard Powerpoint Template</Template>
  <TotalTime>0</TotalTime>
  <Words>2555</Words>
  <Application>Microsoft Office PowerPoint</Application>
  <PresentationFormat>On-screen Show (4:3)</PresentationFormat>
  <Paragraphs>407</Paragraphs>
  <Slides>29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Courier New</vt:lpstr>
      <vt:lpstr>Times New Roman</vt:lpstr>
      <vt:lpstr>Wingdings</vt:lpstr>
      <vt:lpstr>Standard Powerpoint Template</vt:lpstr>
      <vt:lpstr>PowerPoint Presentation</vt:lpstr>
      <vt:lpstr>Ex Parte Information</vt:lpstr>
      <vt:lpstr>Rural Broadband Auctions Overview </vt:lpstr>
      <vt:lpstr>Task Force Overview </vt:lpstr>
      <vt:lpstr>How Did We Get Here?</vt:lpstr>
      <vt:lpstr>CAF Phase II Auction Framework</vt:lpstr>
      <vt:lpstr>CAF Phase II Auction Results Overview</vt:lpstr>
      <vt:lpstr>Rural Digital Opportunity Fund Framework</vt:lpstr>
      <vt:lpstr>Auction 904 Eligible Areas</vt:lpstr>
      <vt:lpstr>Auction 904 Challenge Process</vt:lpstr>
      <vt:lpstr>PowerPoint Presentation</vt:lpstr>
      <vt:lpstr>Auction 904 Preliminary Eligible Area Data</vt:lpstr>
      <vt:lpstr>PowerPoint Presentation</vt:lpstr>
      <vt:lpstr>Auction 904 Bidding</vt:lpstr>
      <vt:lpstr>PowerPoint Presentation</vt:lpstr>
      <vt:lpstr>Auction 904 Clearing &amp; Closing</vt:lpstr>
      <vt:lpstr> Auction 904 Service Obligations</vt:lpstr>
      <vt:lpstr>Auction 904 / CAF Phase II Comparison</vt:lpstr>
      <vt:lpstr>Participating in Auction 904</vt:lpstr>
      <vt:lpstr>Auction 903 Resources</vt:lpstr>
      <vt:lpstr>Applying for Auction 904</vt:lpstr>
      <vt:lpstr>PowerPoint Presentation</vt:lpstr>
      <vt:lpstr>Technical Information</vt:lpstr>
      <vt:lpstr>Ownership Information</vt:lpstr>
      <vt:lpstr>Additional Required Information</vt:lpstr>
      <vt:lpstr>Forming a Consortium </vt:lpstr>
      <vt:lpstr>Prohibited Communications</vt:lpstr>
      <vt:lpstr>Additional Resources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308</cp:revision>
  <cp:lastPrinted>2020-05-20T17:13:37Z</cp:lastPrinted>
  <dcterms:created xsi:type="dcterms:W3CDTF">2020-02-11T17:42:12Z</dcterms:created>
  <dcterms:modified xsi:type="dcterms:W3CDTF">2020-06-11T20:07:21Z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0x0101000FAD9E34D02B7B4F83AB5F9825CC9407</vt:lpwstr>
  </property>
</Properties>
</file>