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1" r:id="rId1"/>
  </p:sldMasterIdLst>
  <p:notesMasterIdLst>
    <p:notesMasterId r:id="rId24"/>
  </p:notesMasterIdLst>
  <p:handoutMasterIdLst>
    <p:handoutMasterId r:id="rId25"/>
  </p:handoutMasterIdLst>
  <p:sldIdLst>
    <p:sldId id="431" r:id="rId2"/>
    <p:sldId id="424" r:id="rId3"/>
    <p:sldId id="455" r:id="rId4"/>
    <p:sldId id="425" r:id="rId5"/>
    <p:sldId id="426" r:id="rId6"/>
    <p:sldId id="433" r:id="rId7"/>
    <p:sldId id="463" r:id="rId8"/>
    <p:sldId id="495" r:id="rId9"/>
    <p:sldId id="492" r:id="rId10"/>
    <p:sldId id="498" r:id="rId11"/>
    <p:sldId id="502" r:id="rId12"/>
    <p:sldId id="503" r:id="rId13"/>
    <p:sldId id="504" r:id="rId14"/>
    <p:sldId id="505" r:id="rId15"/>
    <p:sldId id="506" r:id="rId16"/>
    <p:sldId id="507" r:id="rId17"/>
    <p:sldId id="501" r:id="rId18"/>
    <p:sldId id="497" r:id="rId19"/>
    <p:sldId id="496" r:id="rId20"/>
    <p:sldId id="499" r:id="rId21"/>
    <p:sldId id="500" r:id="rId22"/>
    <p:sldId id="487" r:id="rId23"/>
  </p:sldIdLst>
  <p:sldSz cx="9144000" cy="6858000" type="screen4x3"/>
  <p:notesSz cx="6985000" cy="9283700"/>
  <p:defaultTextStyle>
    <a:defPPr>
      <a:defRPr lang="en-US"/>
    </a:defPPr>
    <a:lvl1pPr algn="l" rtl="0" fontAlgn="base">
      <a:spcBef>
        <a:spcPct val="0"/>
      </a:spcBef>
      <a:spcAft>
        <a:spcPct val="0"/>
      </a:spcAft>
      <a:defRPr sz="1200" b="1" kern="1200" baseline="-25000">
        <a:solidFill>
          <a:schemeClr val="tx1"/>
        </a:solidFill>
        <a:latin typeface="Arial" charset="0"/>
        <a:ea typeface="+mn-ea"/>
        <a:cs typeface="+mn-cs"/>
      </a:defRPr>
    </a:lvl1pPr>
    <a:lvl2pPr marL="457200" algn="l" rtl="0" fontAlgn="base">
      <a:spcBef>
        <a:spcPct val="0"/>
      </a:spcBef>
      <a:spcAft>
        <a:spcPct val="0"/>
      </a:spcAft>
      <a:defRPr sz="1200" b="1" kern="1200" baseline="-25000">
        <a:solidFill>
          <a:schemeClr val="tx1"/>
        </a:solidFill>
        <a:latin typeface="Arial" charset="0"/>
        <a:ea typeface="+mn-ea"/>
        <a:cs typeface="+mn-cs"/>
      </a:defRPr>
    </a:lvl2pPr>
    <a:lvl3pPr marL="914400" algn="l" rtl="0" fontAlgn="base">
      <a:spcBef>
        <a:spcPct val="0"/>
      </a:spcBef>
      <a:spcAft>
        <a:spcPct val="0"/>
      </a:spcAft>
      <a:defRPr sz="1200" b="1" kern="1200" baseline="-25000">
        <a:solidFill>
          <a:schemeClr val="tx1"/>
        </a:solidFill>
        <a:latin typeface="Arial" charset="0"/>
        <a:ea typeface="+mn-ea"/>
        <a:cs typeface="+mn-cs"/>
      </a:defRPr>
    </a:lvl3pPr>
    <a:lvl4pPr marL="1371600" algn="l" rtl="0" fontAlgn="base">
      <a:spcBef>
        <a:spcPct val="0"/>
      </a:spcBef>
      <a:spcAft>
        <a:spcPct val="0"/>
      </a:spcAft>
      <a:defRPr sz="1200" b="1" kern="1200" baseline="-25000">
        <a:solidFill>
          <a:schemeClr val="tx1"/>
        </a:solidFill>
        <a:latin typeface="Arial" charset="0"/>
        <a:ea typeface="+mn-ea"/>
        <a:cs typeface="+mn-cs"/>
      </a:defRPr>
    </a:lvl4pPr>
    <a:lvl5pPr marL="1828800" algn="l" rtl="0" fontAlgn="base">
      <a:spcBef>
        <a:spcPct val="0"/>
      </a:spcBef>
      <a:spcAft>
        <a:spcPct val="0"/>
      </a:spcAft>
      <a:defRPr sz="1200" b="1" kern="1200" baseline="-25000">
        <a:solidFill>
          <a:schemeClr val="tx1"/>
        </a:solidFill>
        <a:latin typeface="Arial" charset="0"/>
        <a:ea typeface="+mn-ea"/>
        <a:cs typeface="+mn-cs"/>
      </a:defRPr>
    </a:lvl5pPr>
    <a:lvl6pPr marL="2286000" algn="l" defTabSz="914400" rtl="0" eaLnBrk="1" latinLnBrk="0" hangingPunct="1">
      <a:defRPr sz="1200" b="1" kern="1200" baseline="-25000">
        <a:solidFill>
          <a:schemeClr val="tx1"/>
        </a:solidFill>
        <a:latin typeface="Arial" charset="0"/>
        <a:ea typeface="+mn-ea"/>
        <a:cs typeface="+mn-cs"/>
      </a:defRPr>
    </a:lvl6pPr>
    <a:lvl7pPr marL="2743200" algn="l" defTabSz="914400" rtl="0" eaLnBrk="1" latinLnBrk="0" hangingPunct="1">
      <a:defRPr sz="1200" b="1" kern="1200" baseline="-25000">
        <a:solidFill>
          <a:schemeClr val="tx1"/>
        </a:solidFill>
        <a:latin typeface="Arial" charset="0"/>
        <a:ea typeface="+mn-ea"/>
        <a:cs typeface="+mn-cs"/>
      </a:defRPr>
    </a:lvl7pPr>
    <a:lvl8pPr marL="3200400" algn="l" defTabSz="914400" rtl="0" eaLnBrk="1" latinLnBrk="0" hangingPunct="1">
      <a:defRPr sz="1200" b="1" kern="1200" baseline="-25000">
        <a:solidFill>
          <a:schemeClr val="tx1"/>
        </a:solidFill>
        <a:latin typeface="Arial" charset="0"/>
        <a:ea typeface="+mn-ea"/>
        <a:cs typeface="+mn-cs"/>
      </a:defRPr>
    </a:lvl8pPr>
    <a:lvl9pPr marL="3657600" algn="l" defTabSz="914400" rtl="0" eaLnBrk="1" latinLnBrk="0" hangingPunct="1">
      <a:defRPr sz="1200" b="1" kern="1200" baseline="-250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guide id="3" orient="horz" pos="2924">
          <p15:clr>
            <a:srgbClr val="A4A3A4"/>
          </p15:clr>
        </p15:guide>
        <p15:guide id="4" pos="2200">
          <p15:clr>
            <a:srgbClr val="A4A3A4"/>
          </p15:clr>
        </p15:guide>
        <p15:guide id="5" orient="horz" pos="3028">
          <p15:clr>
            <a:srgbClr val="A4A3A4"/>
          </p15:clr>
        </p15:guide>
        <p15:guide id="6" orient="horz" pos="2928">
          <p15:clr>
            <a:srgbClr val="A4A3A4"/>
          </p15:clr>
        </p15:guide>
        <p15:guide id="7" pos="2312">
          <p15:clr>
            <a:srgbClr val="A4A3A4"/>
          </p15:clr>
        </p15:guide>
        <p15:guide id="8" pos="2208">
          <p15:clr>
            <a:srgbClr val="A4A3A4"/>
          </p15:clr>
        </p15:guide>
        <p15:guide id="9" orient="horz" pos="3020">
          <p15:clr>
            <a:srgbClr val="A4A3A4"/>
          </p15:clr>
        </p15:guide>
        <p15:guide id="10" orient="horz" pos="2920">
          <p15:clr>
            <a:srgbClr val="A4A3A4"/>
          </p15:clr>
        </p15:guide>
        <p15:guide id="11" pos="2296">
          <p15:clr>
            <a:srgbClr val="A4A3A4"/>
          </p15:clr>
        </p15:guide>
        <p15:guide id="12" pos="219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chkoff, Lewis" initials="lb5"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049D48"/>
    <a:srgbClr val="00D2EE"/>
    <a:srgbClr val="FFE38B"/>
    <a:srgbClr val="CCFCD1"/>
    <a:srgbClr val="9EFAA7"/>
    <a:srgbClr val="FFFF99"/>
    <a:srgbClr val="000099"/>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62" autoAdjust="0"/>
    <p:restoredTop sz="94377" autoAdjust="0"/>
  </p:normalViewPr>
  <p:slideViewPr>
    <p:cSldViewPr>
      <p:cViewPr varScale="1">
        <p:scale>
          <a:sx n="105" d="100"/>
          <a:sy n="105" d="100"/>
        </p:scale>
        <p:origin x="-49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11" d="100"/>
          <a:sy n="111" d="100"/>
        </p:scale>
        <p:origin x="-528" y="-84"/>
      </p:cViewPr>
      <p:guideLst>
        <p:guide orient="horz" pos="3024"/>
        <p:guide orient="horz" pos="2924"/>
        <p:guide orient="horz" pos="3028"/>
        <p:guide orient="horz" pos="2928"/>
        <p:guide orient="horz" pos="3020"/>
        <p:guide orient="horz" pos="2920"/>
        <p:guide pos="2304"/>
        <p:guide pos="2200"/>
        <p:guide pos="2312"/>
        <p:guide pos="2208"/>
        <p:guide pos="2296"/>
        <p:guide pos="219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3" y="1"/>
            <a:ext cx="3027466" cy="462916"/>
          </a:xfrm>
          <a:prstGeom prst="rect">
            <a:avLst/>
          </a:prstGeom>
          <a:noFill/>
          <a:ln w="9525">
            <a:noFill/>
            <a:miter lim="800000"/>
            <a:headEnd/>
            <a:tailEnd/>
          </a:ln>
        </p:spPr>
        <p:txBody>
          <a:bodyPr vert="horz" wrap="square" lIns="93115" tIns="46559" rIns="93115" bIns="46559" numCol="1" anchor="t" anchorCtr="0" compatLnSpc="1">
            <a:prstTxWarp prst="textNoShape">
              <a:avLst/>
            </a:prstTxWarp>
          </a:bodyPr>
          <a:lstStyle>
            <a:lvl1pPr defTabSz="931925">
              <a:defRPr b="0" baseline="0">
                <a:latin typeface="Arial" charset="0"/>
              </a:defRPr>
            </a:lvl1pPr>
          </a:lstStyle>
          <a:p>
            <a:pPr>
              <a:defRPr/>
            </a:pPr>
            <a:endParaRPr lang="en-US" dirty="0"/>
          </a:p>
        </p:txBody>
      </p:sp>
      <p:sp>
        <p:nvSpPr>
          <p:cNvPr id="54275" name="Rectangle 3"/>
          <p:cNvSpPr>
            <a:spLocks noGrp="1" noChangeArrowheads="1"/>
          </p:cNvSpPr>
          <p:nvPr>
            <p:ph type="dt" sz="quarter" idx="1"/>
          </p:nvPr>
        </p:nvSpPr>
        <p:spPr bwMode="auto">
          <a:xfrm>
            <a:off x="3955953" y="1"/>
            <a:ext cx="3027466" cy="462916"/>
          </a:xfrm>
          <a:prstGeom prst="rect">
            <a:avLst/>
          </a:prstGeom>
          <a:noFill/>
          <a:ln w="9525">
            <a:noFill/>
            <a:miter lim="800000"/>
            <a:headEnd/>
            <a:tailEnd/>
          </a:ln>
        </p:spPr>
        <p:txBody>
          <a:bodyPr vert="horz" wrap="square" lIns="93115" tIns="46559" rIns="93115" bIns="46559" numCol="1" anchor="t" anchorCtr="0" compatLnSpc="1">
            <a:prstTxWarp prst="textNoShape">
              <a:avLst/>
            </a:prstTxWarp>
          </a:bodyPr>
          <a:lstStyle>
            <a:lvl1pPr algn="r" defTabSz="931925">
              <a:defRPr b="0" baseline="0">
                <a:latin typeface="Arial" charset="0"/>
              </a:defRPr>
            </a:lvl1pPr>
          </a:lstStyle>
          <a:p>
            <a:pPr>
              <a:defRPr/>
            </a:pPr>
            <a:endParaRPr lang="en-US" dirty="0"/>
          </a:p>
        </p:txBody>
      </p:sp>
      <p:sp>
        <p:nvSpPr>
          <p:cNvPr id="54276" name="Rectangle 4"/>
          <p:cNvSpPr>
            <a:spLocks noGrp="1" noChangeArrowheads="1"/>
          </p:cNvSpPr>
          <p:nvPr>
            <p:ph type="ftr" sz="quarter" idx="2"/>
          </p:nvPr>
        </p:nvSpPr>
        <p:spPr bwMode="auto">
          <a:xfrm>
            <a:off x="3" y="8819200"/>
            <a:ext cx="3027466" cy="462916"/>
          </a:xfrm>
          <a:prstGeom prst="rect">
            <a:avLst/>
          </a:prstGeom>
          <a:noFill/>
          <a:ln w="9525">
            <a:noFill/>
            <a:miter lim="800000"/>
            <a:headEnd/>
            <a:tailEnd/>
          </a:ln>
        </p:spPr>
        <p:txBody>
          <a:bodyPr vert="horz" wrap="square" lIns="93115" tIns="46559" rIns="93115" bIns="46559" numCol="1" anchor="b" anchorCtr="0" compatLnSpc="1">
            <a:prstTxWarp prst="textNoShape">
              <a:avLst/>
            </a:prstTxWarp>
          </a:bodyPr>
          <a:lstStyle>
            <a:lvl1pPr defTabSz="931925">
              <a:defRPr b="0" baseline="0">
                <a:latin typeface="Arial" charset="0"/>
              </a:defRPr>
            </a:lvl1pPr>
          </a:lstStyle>
          <a:p>
            <a:pPr>
              <a:defRPr/>
            </a:pPr>
            <a:endParaRPr lang="en-US" dirty="0"/>
          </a:p>
        </p:txBody>
      </p:sp>
      <p:sp>
        <p:nvSpPr>
          <p:cNvPr id="54277" name="Rectangle 5"/>
          <p:cNvSpPr>
            <a:spLocks noGrp="1" noChangeArrowheads="1"/>
          </p:cNvSpPr>
          <p:nvPr>
            <p:ph type="sldNum" sz="quarter" idx="3"/>
          </p:nvPr>
        </p:nvSpPr>
        <p:spPr bwMode="auto">
          <a:xfrm>
            <a:off x="3955953" y="8819200"/>
            <a:ext cx="3027466" cy="462916"/>
          </a:xfrm>
          <a:prstGeom prst="rect">
            <a:avLst/>
          </a:prstGeom>
          <a:noFill/>
          <a:ln w="9525">
            <a:noFill/>
            <a:miter lim="800000"/>
            <a:headEnd/>
            <a:tailEnd/>
          </a:ln>
        </p:spPr>
        <p:txBody>
          <a:bodyPr vert="horz" wrap="square" lIns="93115" tIns="46559" rIns="93115" bIns="46559" numCol="1" anchor="b" anchorCtr="0" compatLnSpc="1">
            <a:prstTxWarp prst="textNoShape">
              <a:avLst/>
            </a:prstTxWarp>
          </a:bodyPr>
          <a:lstStyle>
            <a:lvl1pPr algn="r" defTabSz="931925">
              <a:defRPr b="0" baseline="0">
                <a:latin typeface="Arial" charset="0"/>
              </a:defRPr>
            </a:lvl1pPr>
          </a:lstStyle>
          <a:p>
            <a:pPr>
              <a:defRPr/>
            </a:pPr>
            <a:fld id="{A0AD3636-4D47-44CB-88AC-87815EA83700}" type="slidenum">
              <a:rPr lang="en-US"/>
              <a:pPr>
                <a:defRPr/>
              </a:pPr>
              <a:t>‹#›</a:t>
            </a:fld>
            <a:endParaRPr lang="en-US" dirty="0"/>
          </a:p>
        </p:txBody>
      </p:sp>
    </p:spTree>
    <p:extLst>
      <p:ext uri="{BB962C8B-B14F-4D97-AF65-F5344CB8AC3E}">
        <p14:creationId xmlns:p14="http://schemas.microsoft.com/office/powerpoint/2010/main" val="2219793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3" y="1"/>
            <a:ext cx="3027466" cy="462916"/>
          </a:xfrm>
          <a:prstGeom prst="rect">
            <a:avLst/>
          </a:prstGeom>
          <a:noFill/>
          <a:ln w="9525">
            <a:noFill/>
            <a:miter lim="800000"/>
            <a:headEnd/>
            <a:tailEnd/>
          </a:ln>
        </p:spPr>
        <p:txBody>
          <a:bodyPr vert="horz" wrap="square" lIns="93115" tIns="46559" rIns="93115" bIns="46559" numCol="1" anchor="t" anchorCtr="0" compatLnSpc="1">
            <a:prstTxWarp prst="textNoShape">
              <a:avLst/>
            </a:prstTxWarp>
          </a:bodyPr>
          <a:lstStyle>
            <a:lvl1pPr defTabSz="931925">
              <a:defRPr b="0" baseline="0">
                <a:latin typeface="Arial" charset="0"/>
              </a:defRPr>
            </a:lvl1pPr>
          </a:lstStyle>
          <a:p>
            <a:pPr>
              <a:defRPr/>
            </a:pPr>
            <a:endParaRPr lang="en-US" dirty="0"/>
          </a:p>
        </p:txBody>
      </p:sp>
      <p:sp>
        <p:nvSpPr>
          <p:cNvPr id="28675" name="Rectangle 3"/>
          <p:cNvSpPr>
            <a:spLocks noGrp="1" noChangeArrowheads="1"/>
          </p:cNvSpPr>
          <p:nvPr>
            <p:ph type="dt" idx="1"/>
          </p:nvPr>
        </p:nvSpPr>
        <p:spPr bwMode="auto">
          <a:xfrm>
            <a:off x="3955953" y="1"/>
            <a:ext cx="3027466" cy="462916"/>
          </a:xfrm>
          <a:prstGeom prst="rect">
            <a:avLst/>
          </a:prstGeom>
          <a:noFill/>
          <a:ln w="9525">
            <a:noFill/>
            <a:miter lim="800000"/>
            <a:headEnd/>
            <a:tailEnd/>
          </a:ln>
        </p:spPr>
        <p:txBody>
          <a:bodyPr vert="horz" wrap="square" lIns="93115" tIns="46559" rIns="93115" bIns="46559" numCol="1" anchor="t" anchorCtr="0" compatLnSpc="1">
            <a:prstTxWarp prst="textNoShape">
              <a:avLst/>
            </a:prstTxWarp>
          </a:bodyPr>
          <a:lstStyle>
            <a:lvl1pPr algn="r" defTabSz="931925">
              <a:defRPr b="0" baseline="0">
                <a:latin typeface="Arial"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173163" y="696913"/>
            <a:ext cx="4643437" cy="34829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99135" y="4411979"/>
            <a:ext cx="5586735" cy="4175762"/>
          </a:xfrm>
          <a:prstGeom prst="rect">
            <a:avLst/>
          </a:prstGeom>
          <a:noFill/>
          <a:ln w="9525">
            <a:noFill/>
            <a:miter lim="800000"/>
            <a:headEnd/>
            <a:tailEnd/>
          </a:ln>
        </p:spPr>
        <p:txBody>
          <a:bodyPr vert="horz" wrap="square" lIns="93115" tIns="46559" rIns="93115" bIns="465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3" y="8819200"/>
            <a:ext cx="3027466" cy="462916"/>
          </a:xfrm>
          <a:prstGeom prst="rect">
            <a:avLst/>
          </a:prstGeom>
          <a:noFill/>
          <a:ln w="9525">
            <a:noFill/>
            <a:miter lim="800000"/>
            <a:headEnd/>
            <a:tailEnd/>
          </a:ln>
        </p:spPr>
        <p:txBody>
          <a:bodyPr vert="horz" wrap="square" lIns="93115" tIns="46559" rIns="93115" bIns="46559" numCol="1" anchor="b" anchorCtr="0" compatLnSpc="1">
            <a:prstTxWarp prst="textNoShape">
              <a:avLst/>
            </a:prstTxWarp>
          </a:bodyPr>
          <a:lstStyle>
            <a:lvl1pPr defTabSz="931925">
              <a:defRPr b="0" baseline="0">
                <a:latin typeface="Arial" charset="0"/>
              </a:defRPr>
            </a:lvl1pPr>
          </a:lstStyle>
          <a:p>
            <a:pPr>
              <a:defRPr/>
            </a:pPr>
            <a:endParaRPr lang="en-US" dirty="0"/>
          </a:p>
        </p:txBody>
      </p:sp>
      <p:sp>
        <p:nvSpPr>
          <p:cNvPr id="28679" name="Rectangle 7"/>
          <p:cNvSpPr>
            <a:spLocks noGrp="1" noChangeArrowheads="1"/>
          </p:cNvSpPr>
          <p:nvPr>
            <p:ph type="sldNum" sz="quarter" idx="5"/>
          </p:nvPr>
        </p:nvSpPr>
        <p:spPr bwMode="auto">
          <a:xfrm>
            <a:off x="3955953" y="8819200"/>
            <a:ext cx="3027466" cy="462916"/>
          </a:xfrm>
          <a:prstGeom prst="rect">
            <a:avLst/>
          </a:prstGeom>
          <a:noFill/>
          <a:ln w="9525">
            <a:noFill/>
            <a:miter lim="800000"/>
            <a:headEnd/>
            <a:tailEnd/>
          </a:ln>
        </p:spPr>
        <p:txBody>
          <a:bodyPr vert="horz" wrap="square" lIns="93115" tIns="46559" rIns="93115" bIns="46559" numCol="1" anchor="b" anchorCtr="0" compatLnSpc="1">
            <a:prstTxWarp prst="textNoShape">
              <a:avLst/>
            </a:prstTxWarp>
          </a:bodyPr>
          <a:lstStyle>
            <a:lvl1pPr algn="r" defTabSz="931925">
              <a:defRPr b="0" baseline="0">
                <a:latin typeface="Arial" charset="0"/>
              </a:defRPr>
            </a:lvl1pPr>
          </a:lstStyle>
          <a:p>
            <a:pPr>
              <a:defRPr/>
            </a:pPr>
            <a:fld id="{D9BD10F8-D4D8-42FF-9306-75582A0E79FA}" type="slidenum">
              <a:rPr lang="en-US"/>
              <a:pPr>
                <a:defRPr/>
              </a:pPr>
              <a:t>‹#›</a:t>
            </a:fld>
            <a:endParaRPr lang="en-US" dirty="0"/>
          </a:p>
        </p:txBody>
      </p:sp>
    </p:spTree>
    <p:extLst>
      <p:ext uri="{BB962C8B-B14F-4D97-AF65-F5344CB8AC3E}">
        <p14:creationId xmlns:p14="http://schemas.microsoft.com/office/powerpoint/2010/main" val="8118940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a:t>
            </a:fld>
            <a:endParaRPr lang="en-US" dirty="0"/>
          </a:p>
        </p:txBody>
      </p:sp>
    </p:spTree>
    <p:extLst>
      <p:ext uri="{BB962C8B-B14F-4D97-AF65-F5344CB8AC3E}">
        <p14:creationId xmlns:p14="http://schemas.microsoft.com/office/powerpoint/2010/main" val="398463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10</a:t>
            </a:fld>
            <a:endParaRPr lang="en-US" dirty="0"/>
          </a:p>
        </p:txBody>
      </p:sp>
    </p:spTree>
    <p:extLst>
      <p:ext uri="{BB962C8B-B14F-4D97-AF65-F5344CB8AC3E}">
        <p14:creationId xmlns:p14="http://schemas.microsoft.com/office/powerpoint/2010/main" val="715904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11</a:t>
            </a:fld>
            <a:endParaRPr lang="en-US" dirty="0"/>
          </a:p>
        </p:txBody>
      </p:sp>
    </p:spTree>
    <p:extLst>
      <p:ext uri="{BB962C8B-B14F-4D97-AF65-F5344CB8AC3E}">
        <p14:creationId xmlns:p14="http://schemas.microsoft.com/office/powerpoint/2010/main" val="283291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12</a:t>
            </a:fld>
            <a:endParaRPr lang="en-US" dirty="0"/>
          </a:p>
        </p:txBody>
      </p:sp>
    </p:spTree>
    <p:extLst>
      <p:ext uri="{BB962C8B-B14F-4D97-AF65-F5344CB8AC3E}">
        <p14:creationId xmlns:p14="http://schemas.microsoft.com/office/powerpoint/2010/main" val="283291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13</a:t>
            </a:fld>
            <a:endParaRPr lang="en-US" dirty="0"/>
          </a:p>
        </p:txBody>
      </p:sp>
    </p:spTree>
    <p:extLst>
      <p:ext uri="{BB962C8B-B14F-4D97-AF65-F5344CB8AC3E}">
        <p14:creationId xmlns:p14="http://schemas.microsoft.com/office/powerpoint/2010/main" val="283291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14</a:t>
            </a:fld>
            <a:endParaRPr lang="en-US" dirty="0"/>
          </a:p>
        </p:txBody>
      </p:sp>
    </p:spTree>
    <p:extLst>
      <p:ext uri="{BB962C8B-B14F-4D97-AF65-F5344CB8AC3E}">
        <p14:creationId xmlns:p14="http://schemas.microsoft.com/office/powerpoint/2010/main" val="283291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15</a:t>
            </a:fld>
            <a:endParaRPr lang="en-US" dirty="0"/>
          </a:p>
        </p:txBody>
      </p:sp>
    </p:spTree>
    <p:extLst>
      <p:ext uri="{BB962C8B-B14F-4D97-AF65-F5344CB8AC3E}">
        <p14:creationId xmlns:p14="http://schemas.microsoft.com/office/powerpoint/2010/main" val="2832915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16</a:t>
            </a:fld>
            <a:endParaRPr lang="en-US" dirty="0"/>
          </a:p>
        </p:txBody>
      </p:sp>
    </p:spTree>
    <p:extLst>
      <p:ext uri="{BB962C8B-B14F-4D97-AF65-F5344CB8AC3E}">
        <p14:creationId xmlns:p14="http://schemas.microsoft.com/office/powerpoint/2010/main" val="2832915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17</a:t>
            </a:fld>
            <a:endParaRPr lang="en-US" dirty="0"/>
          </a:p>
        </p:txBody>
      </p:sp>
    </p:spTree>
    <p:extLst>
      <p:ext uri="{BB962C8B-B14F-4D97-AF65-F5344CB8AC3E}">
        <p14:creationId xmlns:p14="http://schemas.microsoft.com/office/powerpoint/2010/main" val="7159040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18</a:t>
            </a:fld>
            <a:endParaRPr lang="en-US" dirty="0"/>
          </a:p>
        </p:txBody>
      </p:sp>
    </p:spTree>
    <p:extLst>
      <p:ext uri="{BB962C8B-B14F-4D97-AF65-F5344CB8AC3E}">
        <p14:creationId xmlns:p14="http://schemas.microsoft.com/office/powerpoint/2010/main" val="7159040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19</a:t>
            </a:fld>
            <a:endParaRPr lang="en-US" dirty="0"/>
          </a:p>
        </p:txBody>
      </p:sp>
    </p:spTree>
    <p:extLst>
      <p:ext uri="{BB962C8B-B14F-4D97-AF65-F5344CB8AC3E}">
        <p14:creationId xmlns:p14="http://schemas.microsoft.com/office/powerpoint/2010/main" val="715904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2</a:t>
            </a:fld>
            <a:endParaRPr lang="en-US" dirty="0"/>
          </a:p>
        </p:txBody>
      </p:sp>
    </p:spTree>
    <p:extLst>
      <p:ext uri="{BB962C8B-B14F-4D97-AF65-F5344CB8AC3E}">
        <p14:creationId xmlns:p14="http://schemas.microsoft.com/office/powerpoint/2010/main" val="36610565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20</a:t>
            </a:fld>
            <a:endParaRPr lang="en-US" dirty="0"/>
          </a:p>
        </p:txBody>
      </p:sp>
    </p:spTree>
    <p:extLst>
      <p:ext uri="{BB962C8B-B14F-4D97-AF65-F5344CB8AC3E}">
        <p14:creationId xmlns:p14="http://schemas.microsoft.com/office/powerpoint/2010/main" val="7159040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21</a:t>
            </a:fld>
            <a:endParaRPr lang="en-US" dirty="0"/>
          </a:p>
        </p:txBody>
      </p:sp>
    </p:spTree>
    <p:extLst>
      <p:ext uri="{BB962C8B-B14F-4D97-AF65-F5344CB8AC3E}">
        <p14:creationId xmlns:p14="http://schemas.microsoft.com/office/powerpoint/2010/main" val="715904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22</a:t>
            </a:fld>
            <a:endParaRPr lang="en-US" dirty="0"/>
          </a:p>
        </p:txBody>
      </p:sp>
    </p:spTree>
    <p:extLst>
      <p:ext uri="{BB962C8B-B14F-4D97-AF65-F5344CB8AC3E}">
        <p14:creationId xmlns:p14="http://schemas.microsoft.com/office/powerpoint/2010/main" val="3295532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3</a:t>
            </a:fld>
            <a:endParaRPr lang="en-US" dirty="0"/>
          </a:p>
        </p:txBody>
      </p:sp>
    </p:spTree>
    <p:extLst>
      <p:ext uri="{BB962C8B-B14F-4D97-AF65-F5344CB8AC3E}">
        <p14:creationId xmlns:p14="http://schemas.microsoft.com/office/powerpoint/2010/main" val="1118066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r>
              <a:rPr lang="en-US" baseline="0" dirty="0" smtClean="0"/>
              <a:t> Structure</a:t>
            </a:r>
          </a:p>
          <a:p>
            <a:endParaRPr lang="en-US" baseline="0" dirty="0" smtClean="0"/>
          </a:p>
          <a:p>
            <a:r>
              <a:rPr lang="en-US" baseline="0" dirty="0" smtClean="0"/>
              <a:t>7 pages</a:t>
            </a:r>
          </a:p>
          <a:p>
            <a:r>
              <a:rPr lang="en-US" baseline="0" dirty="0" smtClean="0"/>
              <a:t>Housed on </a:t>
            </a:r>
          </a:p>
          <a:p>
            <a:endParaRPr lang="en-US" baseline="0" dirty="0" smtClean="0"/>
          </a:p>
          <a:p>
            <a:endParaRPr lang="en-US" dirty="0" smtClean="0"/>
          </a:p>
          <a:p>
            <a:endParaRPr lang="en-US" dirty="0" smtClean="0"/>
          </a:p>
          <a:p>
            <a:r>
              <a:rPr lang="en-US" dirty="0" smtClean="0"/>
              <a:t>The plan has 17 vision statements for DERs and 35 action items</a:t>
            </a:r>
            <a:r>
              <a:rPr lang="en-US" baseline="0" dirty="0" smtClean="0"/>
              <a:t> needed to achieve those vision elements</a:t>
            </a:r>
          </a:p>
          <a:p>
            <a:endParaRPr lang="en-US" baseline="0" dirty="0" smtClean="0"/>
          </a:p>
          <a:p>
            <a:r>
              <a:rPr lang="en-US" baseline="0" dirty="0" smtClean="0"/>
              <a:t>Now I’m going to turn it over to Simon, who’s going to summarize the vision elements in each track, and then highlight areas where EPIC projects could support the actions in the Plan.</a:t>
            </a:r>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4</a:t>
            </a:fld>
            <a:endParaRPr lang="en-US" dirty="0"/>
          </a:p>
        </p:txBody>
      </p:sp>
    </p:spTree>
    <p:extLst>
      <p:ext uri="{BB962C8B-B14F-4D97-AF65-F5344CB8AC3E}">
        <p14:creationId xmlns:p14="http://schemas.microsoft.com/office/powerpoint/2010/main" val="1126868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5</a:t>
            </a:fld>
            <a:endParaRPr lang="en-US" dirty="0"/>
          </a:p>
        </p:txBody>
      </p:sp>
    </p:spTree>
    <p:extLst>
      <p:ext uri="{BB962C8B-B14F-4D97-AF65-F5344CB8AC3E}">
        <p14:creationId xmlns:p14="http://schemas.microsoft.com/office/powerpoint/2010/main" val="3129194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6</a:t>
            </a:fld>
            <a:endParaRPr lang="en-US" dirty="0"/>
          </a:p>
        </p:txBody>
      </p:sp>
    </p:spTree>
    <p:extLst>
      <p:ext uri="{BB962C8B-B14F-4D97-AF65-F5344CB8AC3E}">
        <p14:creationId xmlns:p14="http://schemas.microsoft.com/office/powerpoint/2010/main" val="976760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7</a:t>
            </a:fld>
            <a:endParaRPr lang="en-US" dirty="0"/>
          </a:p>
        </p:txBody>
      </p:sp>
    </p:spTree>
    <p:extLst>
      <p:ext uri="{BB962C8B-B14F-4D97-AF65-F5344CB8AC3E}">
        <p14:creationId xmlns:p14="http://schemas.microsoft.com/office/powerpoint/2010/main" val="3899299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8</a:t>
            </a:fld>
            <a:endParaRPr lang="en-US" dirty="0"/>
          </a:p>
        </p:txBody>
      </p:sp>
    </p:spTree>
    <p:extLst>
      <p:ext uri="{BB962C8B-B14F-4D97-AF65-F5344CB8AC3E}">
        <p14:creationId xmlns:p14="http://schemas.microsoft.com/office/powerpoint/2010/main" val="393664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9BD10F8-D4D8-42FF-9306-75582A0E79FA}" type="slidenum">
              <a:rPr lang="en-US" smtClean="0"/>
              <a:pPr>
                <a:defRPr/>
              </a:pPr>
              <a:t>9</a:t>
            </a:fld>
            <a:endParaRPr lang="en-US" dirty="0"/>
          </a:p>
        </p:txBody>
      </p:sp>
    </p:spTree>
    <p:extLst>
      <p:ext uri="{BB962C8B-B14F-4D97-AF65-F5344CB8AC3E}">
        <p14:creationId xmlns:p14="http://schemas.microsoft.com/office/powerpoint/2010/main" val="715904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384EC88-9822-488C-B206-0D31626E417F}" type="datetime1">
              <a:rPr lang="en-US" smtClean="0"/>
              <a:t>3/6/2018</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2A5447AA-B899-45DE-9D01-D22258AF5F3E}" type="slidenum">
              <a:rPr lang="en-US"/>
              <a:pPr>
                <a:defRPr/>
              </a:pPr>
              <a:t>‹#›</a:t>
            </a:fld>
            <a:endParaRPr lang="en-US" dirty="0"/>
          </a:p>
        </p:txBody>
      </p:sp>
    </p:spTree>
    <p:extLst>
      <p:ext uri="{BB962C8B-B14F-4D97-AF65-F5344CB8AC3E}">
        <p14:creationId xmlns:p14="http://schemas.microsoft.com/office/powerpoint/2010/main" val="387004511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solidFill>
                  <a:srgbClr val="002060"/>
                </a:solidFill>
                <a:latin typeface="Arial" pitchFamily="34" charset="0"/>
                <a:cs typeface="Arial"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E29394E-6300-4F26-B0D9-D5630EA730AA}" type="datetime1">
              <a:rPr lang="en-US" smtClean="0"/>
              <a:t>3/6/2018</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F56FA09F-E0EC-4096-BE07-4AA58C9BAD82}" type="slidenum">
              <a:rPr lang="en-US"/>
              <a:pPr>
                <a:defRPr/>
              </a:pPr>
              <a:t>‹#›</a:t>
            </a:fld>
            <a:endParaRPr lang="en-US" dirty="0"/>
          </a:p>
        </p:txBody>
      </p:sp>
    </p:spTree>
    <p:extLst>
      <p:ext uri="{BB962C8B-B14F-4D97-AF65-F5344CB8AC3E}">
        <p14:creationId xmlns:p14="http://schemas.microsoft.com/office/powerpoint/2010/main" val="211580634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21717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0"/>
            <a:ext cx="63627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D48779F-BA6C-4986-A6DA-0861C9FDBFBC}" type="datetime1">
              <a:rPr lang="en-US" smtClean="0"/>
              <a:t>3/6/2018</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7C321747-3AAA-4E5B-B05A-EE604EACB9F5}" type="slidenum">
              <a:rPr lang="en-US"/>
              <a:pPr>
                <a:defRPr/>
              </a:pPr>
              <a:t>‹#›</a:t>
            </a:fld>
            <a:endParaRPr lang="en-US" dirty="0"/>
          </a:p>
        </p:txBody>
      </p:sp>
    </p:spTree>
    <p:extLst>
      <p:ext uri="{BB962C8B-B14F-4D97-AF65-F5344CB8AC3E}">
        <p14:creationId xmlns:p14="http://schemas.microsoft.com/office/powerpoint/2010/main" val="406348217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8EA6194-1906-4F9C-B303-DC116445CADC}" type="datetime1">
              <a:rPr lang="en-US" smtClean="0"/>
              <a:t>3/6/2018</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3BC9CF68-C716-4149-A1E8-C1DB211DFB05}" type="slidenum">
              <a:rPr lang="en-US"/>
              <a:pPr>
                <a:defRPr/>
              </a:pPr>
              <a:t>‹#›</a:t>
            </a:fld>
            <a:endParaRPr lang="en-US" dirty="0"/>
          </a:p>
        </p:txBody>
      </p:sp>
    </p:spTree>
    <p:extLst>
      <p:ext uri="{BB962C8B-B14F-4D97-AF65-F5344CB8AC3E}">
        <p14:creationId xmlns:p14="http://schemas.microsoft.com/office/powerpoint/2010/main" val="33272871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EE25D49-1612-40D6-A728-0F07AED4713D}" type="datetime1">
              <a:rPr lang="en-US" smtClean="0"/>
              <a:t>3/6/2018</a:t>
            </a:fld>
            <a:endParaRPr lang="en-US" dirty="0"/>
          </a:p>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6"/>
          <p:cNvSpPr>
            <a:spLocks noGrp="1" noChangeArrowheads="1"/>
          </p:cNvSpPr>
          <p:nvPr>
            <p:ph type="sldNum" sz="quarter" idx="12"/>
          </p:nvPr>
        </p:nvSpPr>
        <p:spPr>
          <a:ln/>
        </p:spPr>
        <p:txBody>
          <a:bodyPr/>
          <a:lstStyle>
            <a:lvl1pPr>
              <a:defRPr/>
            </a:lvl1pPr>
          </a:lstStyle>
          <a:p>
            <a:pPr>
              <a:defRPr/>
            </a:pPr>
            <a:fld id="{6D570A9D-9882-4501-B50C-9404B853F8B0}" type="slidenum">
              <a:rPr lang="en-US"/>
              <a:pPr>
                <a:defRPr/>
              </a:pPr>
              <a:t>‹#›</a:t>
            </a:fld>
            <a:endParaRPr lang="en-US" dirty="0"/>
          </a:p>
        </p:txBody>
      </p:sp>
    </p:spTree>
    <p:extLst>
      <p:ext uri="{BB962C8B-B14F-4D97-AF65-F5344CB8AC3E}">
        <p14:creationId xmlns:p14="http://schemas.microsoft.com/office/powerpoint/2010/main" val="179972490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08A048F-5FA9-4CDC-93BF-97382680BCF2}" type="datetime1">
              <a:rPr lang="en-US" smtClean="0"/>
              <a:t>3/6/2018</a:t>
            </a:fld>
            <a:endParaRPr lang="en-US" dirty="0"/>
          </a:p>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6"/>
          <p:cNvSpPr>
            <a:spLocks noGrp="1" noChangeArrowheads="1"/>
          </p:cNvSpPr>
          <p:nvPr>
            <p:ph type="sldNum" sz="quarter" idx="12"/>
          </p:nvPr>
        </p:nvSpPr>
        <p:spPr>
          <a:ln/>
        </p:spPr>
        <p:txBody>
          <a:bodyPr/>
          <a:lstStyle>
            <a:lvl1pPr>
              <a:defRPr/>
            </a:lvl1pPr>
          </a:lstStyle>
          <a:p>
            <a:pPr>
              <a:defRPr/>
            </a:pPr>
            <a:fld id="{0A1D6F93-41FE-41E1-BF50-D955CA2D100D}" type="slidenum">
              <a:rPr lang="en-US"/>
              <a:pPr>
                <a:defRPr/>
              </a:pPr>
              <a:t>‹#›</a:t>
            </a:fld>
            <a:endParaRPr lang="en-US" dirty="0"/>
          </a:p>
        </p:txBody>
      </p:sp>
    </p:spTree>
    <p:extLst>
      <p:ext uri="{BB962C8B-B14F-4D97-AF65-F5344CB8AC3E}">
        <p14:creationId xmlns:p14="http://schemas.microsoft.com/office/powerpoint/2010/main" val="341193186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B3744EC6-150A-4FF2-AF7C-873E181590A1}" type="datetime1">
              <a:rPr lang="en-US" smtClean="0"/>
              <a:t>3/6/2018</a:t>
            </a:fld>
            <a:endParaRPr lang="en-US" dirty="0"/>
          </a:p>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6"/>
          <p:cNvSpPr>
            <a:spLocks noGrp="1" noChangeArrowheads="1"/>
          </p:cNvSpPr>
          <p:nvPr>
            <p:ph type="sldNum" sz="quarter" idx="12"/>
          </p:nvPr>
        </p:nvSpPr>
        <p:spPr>
          <a:ln/>
        </p:spPr>
        <p:txBody>
          <a:bodyPr/>
          <a:lstStyle>
            <a:lvl1pPr>
              <a:defRPr/>
            </a:lvl1pPr>
          </a:lstStyle>
          <a:p>
            <a:pPr>
              <a:defRPr/>
            </a:pPr>
            <a:fld id="{3AF6C741-A0E3-4D63-8410-A659ECBED2A0}" type="slidenum">
              <a:rPr lang="en-US"/>
              <a:pPr>
                <a:defRPr/>
              </a:pPr>
              <a:t>‹#›</a:t>
            </a:fld>
            <a:endParaRPr lang="en-US" dirty="0"/>
          </a:p>
        </p:txBody>
      </p:sp>
    </p:spTree>
    <p:extLst>
      <p:ext uri="{BB962C8B-B14F-4D97-AF65-F5344CB8AC3E}">
        <p14:creationId xmlns:p14="http://schemas.microsoft.com/office/powerpoint/2010/main" val="393839765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833C9707-0EF6-4E3D-9B84-CC48380A2B1F}" type="datetime1">
              <a:rPr lang="en-US" smtClean="0"/>
              <a:t>3/6/2018</a:t>
            </a:fld>
            <a:endParaRPr lang="en-US" dirty="0"/>
          </a:p>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6"/>
          <p:cNvSpPr>
            <a:spLocks noGrp="1" noChangeArrowheads="1"/>
          </p:cNvSpPr>
          <p:nvPr>
            <p:ph type="sldNum" sz="quarter" idx="12"/>
          </p:nvPr>
        </p:nvSpPr>
        <p:spPr>
          <a:ln/>
        </p:spPr>
        <p:txBody>
          <a:bodyPr/>
          <a:lstStyle>
            <a:lvl1pPr>
              <a:defRPr/>
            </a:lvl1pPr>
          </a:lstStyle>
          <a:p>
            <a:pPr>
              <a:defRPr/>
            </a:pPr>
            <a:fld id="{89A21C21-57E1-4FBD-A2B2-6C05428E2A93}" type="slidenum">
              <a:rPr lang="en-US"/>
              <a:pPr>
                <a:defRPr/>
              </a:pPr>
              <a:t>‹#›</a:t>
            </a:fld>
            <a:endParaRPr lang="en-US" dirty="0"/>
          </a:p>
        </p:txBody>
      </p:sp>
    </p:spTree>
    <p:extLst>
      <p:ext uri="{BB962C8B-B14F-4D97-AF65-F5344CB8AC3E}">
        <p14:creationId xmlns:p14="http://schemas.microsoft.com/office/powerpoint/2010/main" val="169309291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022A5F1-AD65-43A7-810D-4CB0D34C7982}" type="datetime1">
              <a:rPr lang="en-US" smtClean="0"/>
              <a:t>3/6/2018</a:t>
            </a:fld>
            <a:endParaRPr lang="en-US" dirty="0"/>
          </a:p>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6"/>
          <p:cNvSpPr>
            <a:spLocks noGrp="1" noChangeArrowheads="1"/>
          </p:cNvSpPr>
          <p:nvPr>
            <p:ph type="sldNum" sz="quarter" idx="12"/>
          </p:nvPr>
        </p:nvSpPr>
        <p:spPr>
          <a:ln/>
        </p:spPr>
        <p:txBody>
          <a:bodyPr/>
          <a:lstStyle>
            <a:lvl1pPr>
              <a:defRPr/>
            </a:lvl1pPr>
          </a:lstStyle>
          <a:p>
            <a:pPr>
              <a:defRPr/>
            </a:pPr>
            <a:fld id="{B135B91D-B537-4FA1-8AFD-BB371817227E}" type="slidenum">
              <a:rPr lang="en-US"/>
              <a:pPr>
                <a:defRPr/>
              </a:pPr>
              <a:t>‹#›</a:t>
            </a:fld>
            <a:endParaRPr lang="en-US" dirty="0"/>
          </a:p>
        </p:txBody>
      </p:sp>
    </p:spTree>
    <p:extLst>
      <p:ext uri="{BB962C8B-B14F-4D97-AF65-F5344CB8AC3E}">
        <p14:creationId xmlns:p14="http://schemas.microsoft.com/office/powerpoint/2010/main" val="153617155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B33FB82-B48F-4177-B63D-519D1C973B01}" type="datetime1">
              <a:rPr lang="en-US" smtClean="0"/>
              <a:t>3/6/2018</a:t>
            </a:fld>
            <a:endParaRPr lang="en-US" dirty="0"/>
          </a:p>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6"/>
          <p:cNvSpPr>
            <a:spLocks noGrp="1" noChangeArrowheads="1"/>
          </p:cNvSpPr>
          <p:nvPr>
            <p:ph type="sldNum" sz="quarter" idx="12"/>
          </p:nvPr>
        </p:nvSpPr>
        <p:spPr>
          <a:ln/>
        </p:spPr>
        <p:txBody>
          <a:bodyPr/>
          <a:lstStyle>
            <a:lvl1pPr>
              <a:defRPr/>
            </a:lvl1pPr>
          </a:lstStyle>
          <a:p>
            <a:pPr>
              <a:defRPr/>
            </a:pPr>
            <a:fld id="{B2D73BED-1837-45BE-B6EF-B306FFDC23F1}" type="slidenum">
              <a:rPr lang="en-US"/>
              <a:pPr>
                <a:defRPr/>
              </a:pPr>
              <a:t>‹#›</a:t>
            </a:fld>
            <a:endParaRPr lang="en-US" dirty="0"/>
          </a:p>
        </p:txBody>
      </p:sp>
    </p:spTree>
    <p:extLst>
      <p:ext uri="{BB962C8B-B14F-4D97-AF65-F5344CB8AC3E}">
        <p14:creationId xmlns:p14="http://schemas.microsoft.com/office/powerpoint/2010/main" val="58433705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DD6EA47-3195-4BC6-893E-0F7E9421A035}" type="datetime1">
              <a:rPr lang="en-US" smtClean="0"/>
              <a:t>3/6/2018</a:t>
            </a:fld>
            <a:endParaRPr lang="en-US" dirty="0"/>
          </a:p>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6"/>
          <p:cNvSpPr>
            <a:spLocks noGrp="1" noChangeArrowheads="1"/>
          </p:cNvSpPr>
          <p:nvPr>
            <p:ph type="sldNum" sz="quarter" idx="12"/>
          </p:nvPr>
        </p:nvSpPr>
        <p:spPr>
          <a:ln/>
        </p:spPr>
        <p:txBody>
          <a:bodyPr/>
          <a:lstStyle>
            <a:lvl1pPr>
              <a:defRPr/>
            </a:lvl1pPr>
          </a:lstStyle>
          <a:p>
            <a:pPr>
              <a:defRPr/>
            </a:pPr>
            <a:fld id="{81C3DC99-43EA-4A7A-A60C-82B0D85B83AE}" type="slidenum">
              <a:rPr lang="en-US"/>
              <a:pPr>
                <a:defRPr/>
              </a:pPr>
              <a:t>‹#›</a:t>
            </a:fld>
            <a:endParaRPr lang="en-US" dirty="0"/>
          </a:p>
        </p:txBody>
      </p:sp>
    </p:spTree>
    <p:extLst>
      <p:ext uri="{BB962C8B-B14F-4D97-AF65-F5344CB8AC3E}">
        <p14:creationId xmlns:p14="http://schemas.microsoft.com/office/powerpoint/2010/main" val="369613387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background_officialState_v4"/>
          <p:cNvPicPr>
            <a:picLocks noChangeAspect="1" noChangeArrowheads="1"/>
          </p:cNvPicPr>
          <p:nvPr userDrawn="1"/>
        </p:nvPicPr>
        <p:blipFill>
          <a:blip r:embed="rId13">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28600" y="762000"/>
            <a:ext cx="8686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8288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57348" name="Rectangle 4"/>
          <p:cNvSpPr>
            <a:spLocks noGrp="1" noChangeArrowheads="1"/>
          </p:cNvSpPr>
          <p:nvPr>
            <p:ph type="dt" sz="half" idx="2"/>
          </p:nvPr>
        </p:nvSpPr>
        <p:spPr bwMode="auto">
          <a:xfrm>
            <a:off x="59436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baseline="0">
                <a:solidFill>
                  <a:srgbClr val="000000"/>
                </a:solidFill>
                <a:latin typeface="+mn-lt"/>
              </a:defRPr>
            </a:lvl1pPr>
          </a:lstStyle>
          <a:p>
            <a:pPr>
              <a:defRPr/>
            </a:pPr>
            <a:fld id="{853188A1-0122-4DC4-A615-FE386046A60F}" type="datetime1">
              <a:rPr lang="en-US" smtClean="0"/>
              <a:t>3/6/2018</a:t>
            </a:fld>
            <a:endParaRPr lang="en-US" dirty="0"/>
          </a:p>
          <a:p>
            <a:pPr>
              <a:defRPr/>
            </a:pPr>
            <a:endParaRPr lang="en-US" dirty="0"/>
          </a:p>
        </p:txBody>
      </p:sp>
      <p:sp>
        <p:nvSpPr>
          <p:cNvPr id="57349" name="Rectangle 5"/>
          <p:cNvSpPr>
            <a:spLocks noGrp="1" noChangeArrowheads="1"/>
          </p:cNvSpPr>
          <p:nvPr>
            <p:ph type="ftr" sz="quarter" idx="3"/>
          </p:nvPr>
        </p:nvSpPr>
        <p:spPr bwMode="auto">
          <a:xfrm>
            <a:off x="2743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baseline="0">
                <a:solidFill>
                  <a:srgbClr val="000000"/>
                </a:solidFill>
                <a:latin typeface="+mn-lt"/>
              </a:defRPr>
            </a:lvl1pPr>
          </a:lstStyle>
          <a:p>
            <a:pPr>
              <a:defRPr/>
            </a:pPr>
            <a:endParaRPr lang="en-US" dirty="0"/>
          </a:p>
        </p:txBody>
      </p:sp>
      <p:sp>
        <p:nvSpPr>
          <p:cNvPr id="57360" name="Rectangle 16"/>
          <p:cNvSpPr>
            <a:spLocks noGrp="1" noChangeArrowheads="1"/>
          </p:cNvSpPr>
          <p:nvPr>
            <p:ph type="sldNum" sz="quarter" idx="4"/>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1" baseline="0">
                <a:solidFill>
                  <a:srgbClr val="000000"/>
                </a:solidFill>
                <a:latin typeface="+mn-lt"/>
              </a:defRPr>
            </a:lvl1pPr>
          </a:lstStyle>
          <a:p>
            <a:pPr>
              <a:defRPr/>
            </a:pPr>
            <a:fld id="{DA5FEDB9-21C5-45F9-9809-1821B58004D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000" b="1">
          <a:solidFill>
            <a:srgbClr val="0000FF"/>
          </a:solidFill>
          <a:latin typeface="+mj-lt"/>
          <a:ea typeface="+mj-ea"/>
          <a:cs typeface="+mj-cs"/>
        </a:defRPr>
      </a:lvl1pPr>
      <a:lvl2pPr algn="l" rtl="0" eaLnBrk="0" fontAlgn="base" hangingPunct="0">
        <a:spcBef>
          <a:spcPct val="0"/>
        </a:spcBef>
        <a:spcAft>
          <a:spcPct val="0"/>
        </a:spcAft>
        <a:defRPr sz="4000" b="1">
          <a:solidFill>
            <a:srgbClr val="0000FF"/>
          </a:solidFill>
          <a:latin typeface="Verdana" pitchFamily="34" charset="0"/>
        </a:defRPr>
      </a:lvl2pPr>
      <a:lvl3pPr algn="l" rtl="0" eaLnBrk="0" fontAlgn="base" hangingPunct="0">
        <a:spcBef>
          <a:spcPct val="0"/>
        </a:spcBef>
        <a:spcAft>
          <a:spcPct val="0"/>
        </a:spcAft>
        <a:defRPr sz="4000" b="1">
          <a:solidFill>
            <a:srgbClr val="0000FF"/>
          </a:solidFill>
          <a:latin typeface="Verdana" pitchFamily="34" charset="0"/>
        </a:defRPr>
      </a:lvl3pPr>
      <a:lvl4pPr algn="l" rtl="0" eaLnBrk="0" fontAlgn="base" hangingPunct="0">
        <a:spcBef>
          <a:spcPct val="0"/>
        </a:spcBef>
        <a:spcAft>
          <a:spcPct val="0"/>
        </a:spcAft>
        <a:defRPr sz="4000" b="1">
          <a:solidFill>
            <a:srgbClr val="0000FF"/>
          </a:solidFill>
          <a:latin typeface="Verdana" pitchFamily="34" charset="0"/>
        </a:defRPr>
      </a:lvl4pPr>
      <a:lvl5pPr algn="l" rtl="0" eaLnBrk="0" fontAlgn="base" hangingPunct="0">
        <a:spcBef>
          <a:spcPct val="0"/>
        </a:spcBef>
        <a:spcAft>
          <a:spcPct val="0"/>
        </a:spcAft>
        <a:defRPr sz="4000" b="1">
          <a:solidFill>
            <a:srgbClr val="0000FF"/>
          </a:solidFill>
          <a:latin typeface="Verdana" pitchFamily="34" charset="0"/>
        </a:defRPr>
      </a:lvl5pPr>
      <a:lvl6pPr marL="457200" algn="l" rtl="0" fontAlgn="base">
        <a:spcBef>
          <a:spcPct val="0"/>
        </a:spcBef>
        <a:spcAft>
          <a:spcPct val="0"/>
        </a:spcAft>
        <a:defRPr sz="4000" b="1">
          <a:solidFill>
            <a:srgbClr val="0000FF"/>
          </a:solidFill>
          <a:latin typeface="Verdana" pitchFamily="34" charset="0"/>
        </a:defRPr>
      </a:lvl6pPr>
      <a:lvl7pPr marL="914400" algn="l" rtl="0" fontAlgn="base">
        <a:spcBef>
          <a:spcPct val="0"/>
        </a:spcBef>
        <a:spcAft>
          <a:spcPct val="0"/>
        </a:spcAft>
        <a:defRPr sz="4000" b="1">
          <a:solidFill>
            <a:srgbClr val="0000FF"/>
          </a:solidFill>
          <a:latin typeface="Verdana" pitchFamily="34" charset="0"/>
        </a:defRPr>
      </a:lvl7pPr>
      <a:lvl8pPr marL="1371600" algn="l" rtl="0" fontAlgn="base">
        <a:spcBef>
          <a:spcPct val="0"/>
        </a:spcBef>
        <a:spcAft>
          <a:spcPct val="0"/>
        </a:spcAft>
        <a:defRPr sz="4000" b="1">
          <a:solidFill>
            <a:srgbClr val="0000FF"/>
          </a:solidFill>
          <a:latin typeface="Verdana" pitchFamily="34" charset="0"/>
        </a:defRPr>
      </a:lvl8pPr>
      <a:lvl9pPr marL="1828800" algn="l" rtl="0" fontAlgn="base">
        <a:spcBef>
          <a:spcPct val="0"/>
        </a:spcBef>
        <a:spcAft>
          <a:spcPct val="0"/>
        </a:spcAft>
        <a:defRPr sz="4000" b="1">
          <a:solidFill>
            <a:srgbClr val="0000FF"/>
          </a:solidFill>
          <a:latin typeface="Verdana" pitchFamily="34" charset="0"/>
        </a:defRPr>
      </a:lvl9pPr>
    </p:titleStyle>
    <p:bodyStyle>
      <a:lvl1pPr marL="469900" indent="-469900" algn="l" rtl="0" eaLnBrk="0" fontAlgn="base" hangingPunct="0">
        <a:spcBef>
          <a:spcPct val="20000"/>
        </a:spcBef>
        <a:spcAft>
          <a:spcPct val="0"/>
        </a:spcAft>
        <a:buClr>
          <a:srgbClr val="0000FF"/>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rgbClr val="0000FF"/>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rgbClr val="0000FF"/>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rgbClr val="0000FF"/>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rgbClr val="0000FF"/>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rgbClr val="0000FF"/>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rgbClr val="0000FF"/>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rgbClr val="0000FF"/>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rgbClr val="0000FF"/>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53000"/>
          </a:xfrm>
        </p:spPr>
        <p:txBody>
          <a:bodyPr/>
          <a:lstStyle/>
          <a:p>
            <a:pPr marL="0" indent="0" algn="ctr">
              <a:spcBef>
                <a:spcPts val="0"/>
              </a:spcBef>
              <a:buNone/>
            </a:pPr>
            <a:r>
              <a:rPr lang="en-US" b="1" cap="small" dirty="0" smtClean="0">
                <a:solidFill>
                  <a:srgbClr val="0000FF"/>
                </a:solidFill>
                <a:latin typeface="+mj-lt"/>
              </a:rPr>
              <a:t>DER ACTION PLAN UPDATE</a:t>
            </a:r>
            <a:endParaRPr lang="en-US" sz="900" dirty="0" smtClean="0"/>
          </a:p>
          <a:p>
            <a:pPr marL="0" indent="0" algn="ctr">
              <a:buNone/>
            </a:pPr>
            <a:endParaRPr lang="en-US" dirty="0" smtClean="0"/>
          </a:p>
          <a:p>
            <a:pPr marL="0" indent="0" algn="ctr">
              <a:buNone/>
            </a:pPr>
            <a:endParaRPr lang="en-US" dirty="0" smtClean="0"/>
          </a:p>
          <a:p>
            <a:pPr marL="0" indent="0" algn="ctr">
              <a:spcBef>
                <a:spcPts val="0"/>
              </a:spcBef>
              <a:buNone/>
            </a:pPr>
            <a:endParaRPr lang="en-US" sz="1200" dirty="0" smtClean="0"/>
          </a:p>
          <a:p>
            <a:pPr marL="0" indent="0" algn="ctr">
              <a:spcBef>
                <a:spcPts val="0"/>
              </a:spcBef>
              <a:buNone/>
            </a:pPr>
            <a:endParaRPr lang="en-US" sz="1800" dirty="0" smtClean="0"/>
          </a:p>
          <a:p>
            <a:pPr marL="0" indent="0" algn="ctr">
              <a:buNone/>
            </a:pPr>
            <a:endParaRPr lang="en-US" sz="2200" dirty="0" smtClean="0"/>
          </a:p>
          <a:p>
            <a:pPr marL="0" indent="0" algn="ctr">
              <a:buNone/>
            </a:pPr>
            <a:r>
              <a:rPr lang="en-US" sz="2400" i="1" dirty="0" smtClean="0"/>
              <a:t>Commissioner Committee on Emerging Trends</a:t>
            </a:r>
          </a:p>
          <a:p>
            <a:pPr marL="0" indent="0" algn="ctr">
              <a:buNone/>
            </a:pPr>
            <a:r>
              <a:rPr lang="en-US" sz="2400" dirty="0"/>
              <a:t>California Public Utilities </a:t>
            </a:r>
            <a:r>
              <a:rPr lang="en-US" sz="2400" dirty="0" smtClean="0"/>
              <a:t>Commission</a:t>
            </a:r>
          </a:p>
          <a:p>
            <a:pPr marL="0" indent="0" algn="ctr">
              <a:buNone/>
            </a:pPr>
            <a:r>
              <a:rPr lang="en-US" sz="2000" dirty="0" smtClean="0"/>
              <a:t>March 21, 2018</a:t>
            </a:r>
            <a:endParaRPr lang="en-US" sz="2000" dirty="0" smtClean="0"/>
          </a:p>
          <a:p>
            <a:pPr marL="0" indent="0" algn="ctr">
              <a:buNone/>
            </a:pPr>
            <a:endParaRPr lang="en-US" sz="2000" i="1" dirty="0"/>
          </a:p>
          <a:p>
            <a:pPr marL="0" indent="0" algn="ctr">
              <a:buNone/>
            </a:pPr>
            <a:r>
              <a:rPr lang="en-US" sz="1800" dirty="0" smtClean="0">
                <a:solidFill>
                  <a:srgbClr val="0000FF"/>
                </a:solidFill>
              </a:rPr>
              <a:t>Simon Baker</a:t>
            </a:r>
          </a:p>
          <a:p>
            <a:pPr marL="0" indent="0" algn="ctr">
              <a:buNone/>
            </a:pPr>
            <a:r>
              <a:rPr lang="en-US" sz="1800" dirty="0" smtClean="0">
                <a:solidFill>
                  <a:srgbClr val="0000FF"/>
                </a:solidFill>
              </a:rPr>
              <a:t>Deputy Director, Energy Division</a:t>
            </a:r>
            <a:endParaRPr lang="en-US" sz="2000" i="1" dirty="0"/>
          </a:p>
        </p:txBody>
      </p:sp>
      <p:pic>
        <p:nvPicPr>
          <p:cNvPr id="5" name="Picture 10" descr="PUC_ColorSeal_PowerPoint"/>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3897169" y="2209800"/>
            <a:ext cx="1349662" cy="134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8229600" y="5867400"/>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6079432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Achievements Since July 2017</a:t>
            </a:r>
            <a:endParaRPr lang="en-US" sz="3200" dirty="0"/>
          </a:p>
        </p:txBody>
      </p:sp>
      <p:sp>
        <p:nvSpPr>
          <p:cNvPr id="3" name="Content Placeholder 2"/>
          <p:cNvSpPr>
            <a:spLocks noGrp="1"/>
          </p:cNvSpPr>
          <p:nvPr>
            <p:ph idx="1"/>
          </p:nvPr>
        </p:nvSpPr>
        <p:spPr/>
        <p:txBody>
          <a:bodyPr/>
          <a:lstStyle/>
          <a:p>
            <a:pPr marL="0" indent="0" fontAlgn="ctr">
              <a:buNone/>
            </a:pPr>
            <a:r>
              <a:rPr lang="en-US" sz="2000" b="1" dirty="0" smtClean="0">
                <a:effectLst/>
              </a:rPr>
              <a:t>Track </a:t>
            </a:r>
            <a:r>
              <a:rPr lang="en-US" sz="2000" b="1" dirty="0" smtClean="0">
                <a:effectLst/>
              </a:rPr>
              <a:t>2: Distribution Planning, </a:t>
            </a:r>
            <a:r>
              <a:rPr lang="en-US" sz="2000" b="1" dirty="0" smtClean="0">
                <a:effectLst/>
              </a:rPr>
              <a:t>Procurement (cont.)</a:t>
            </a:r>
            <a:endParaRPr lang="en-US" sz="2000" b="1" dirty="0" smtClean="0">
              <a:effectLst/>
            </a:endParaRPr>
          </a:p>
          <a:p>
            <a:pPr fontAlgn="ctr"/>
            <a:r>
              <a:rPr lang="en-US" sz="2000" dirty="0" smtClean="0"/>
              <a:t>AB </a:t>
            </a:r>
            <a:r>
              <a:rPr lang="en-US" sz="2000" dirty="0" smtClean="0"/>
              <a:t>693 decision on multifamily solar</a:t>
            </a:r>
          </a:p>
          <a:p>
            <a:pPr fontAlgn="ctr"/>
            <a:r>
              <a:rPr lang="en-US" sz="2000" dirty="0" smtClean="0"/>
              <a:t>NEM DAC PD and APD mailed</a:t>
            </a:r>
          </a:p>
          <a:p>
            <a:pPr fontAlgn="ctr"/>
            <a:r>
              <a:rPr lang="en-US" sz="2000" dirty="0" smtClean="0"/>
              <a:t>IDER </a:t>
            </a:r>
            <a:r>
              <a:rPr lang="en-US" sz="2000" dirty="0" smtClean="0"/>
              <a:t>scoping</a:t>
            </a:r>
          </a:p>
          <a:p>
            <a:pPr fontAlgn="ctr"/>
            <a:endParaRPr lang="en-US" sz="2000" dirty="0" smtClean="0"/>
          </a:p>
          <a:p>
            <a:pPr marL="0" indent="0" fontAlgn="ctr">
              <a:buNone/>
            </a:pPr>
            <a:r>
              <a:rPr lang="en-US" sz="2000" b="1" dirty="0" smtClean="0">
                <a:effectLst/>
              </a:rPr>
              <a:t>Track 3: Wholesale Markets</a:t>
            </a:r>
          </a:p>
          <a:p>
            <a:pPr fontAlgn="ctr"/>
            <a:r>
              <a:rPr lang="en-US" sz="2000" dirty="0" smtClean="0"/>
              <a:t>AB 2868 storage applications filed</a:t>
            </a:r>
          </a:p>
          <a:p>
            <a:pPr fontAlgn="ctr"/>
            <a:r>
              <a:rPr lang="en-US" sz="2000" dirty="0" smtClean="0"/>
              <a:t>MUA decision coordinated with RA </a:t>
            </a:r>
            <a:r>
              <a:rPr lang="en-US" sz="2000" dirty="0" smtClean="0">
                <a:sym typeface="Wingdings"/>
              </a:rPr>
              <a:t> </a:t>
            </a:r>
            <a:r>
              <a:rPr lang="en-US" sz="2000" dirty="0" smtClean="0"/>
              <a:t>WG launched</a:t>
            </a:r>
          </a:p>
          <a:p>
            <a:pPr fontAlgn="ctr"/>
            <a:r>
              <a:rPr lang="en-US" sz="2000" dirty="0" smtClean="0"/>
              <a:t>DR decision </a:t>
            </a:r>
            <a:r>
              <a:rPr lang="en-US" sz="2000" dirty="0" smtClean="0">
                <a:sym typeface="Wingdings"/>
              </a:rPr>
              <a:t> Load Consumption WG launched</a:t>
            </a:r>
            <a:endParaRPr lang="en-US" sz="2000" dirty="0"/>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10</a:t>
            </a:fld>
            <a:endParaRPr lang="en-US" dirty="0"/>
          </a:p>
        </p:txBody>
      </p:sp>
    </p:spTree>
    <p:extLst>
      <p:ext uri="{BB962C8B-B14F-4D97-AF65-F5344CB8AC3E}">
        <p14:creationId xmlns:p14="http://schemas.microsoft.com/office/powerpoint/2010/main" val="187545163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990600"/>
          </a:xfrm>
        </p:spPr>
        <p:txBody>
          <a:bodyPr/>
          <a:lstStyle/>
          <a:p>
            <a:pPr algn="ctr"/>
            <a:r>
              <a:rPr lang="en-US" sz="3200" dirty="0" smtClean="0">
                <a:solidFill>
                  <a:schemeClr val="tx1"/>
                </a:solidFill>
              </a:rPr>
              <a:t>Status Update</a:t>
            </a:r>
            <a:r>
              <a:rPr lang="en-US" sz="3200" dirty="0" smtClean="0"/>
              <a:t/>
            </a:r>
            <a:br>
              <a:rPr lang="en-US" sz="3200" dirty="0" smtClean="0"/>
            </a:br>
            <a:r>
              <a:rPr lang="en-US" sz="2800" dirty="0" smtClean="0"/>
              <a:t>Track 1: Rates and Tariffs</a:t>
            </a:r>
            <a:endParaRPr lang="en-US" sz="2800" dirty="0"/>
          </a:p>
        </p:txBody>
      </p:sp>
      <p:sp>
        <p:nvSpPr>
          <p:cNvPr id="3" name="Content Placeholder 2"/>
          <p:cNvSpPr>
            <a:spLocks noGrp="1"/>
          </p:cNvSpPr>
          <p:nvPr>
            <p:ph idx="1"/>
          </p:nvPr>
        </p:nvSpPr>
        <p:spPr>
          <a:xfrm>
            <a:off x="457200" y="2286000"/>
            <a:ext cx="8382000" cy="4114800"/>
          </a:xfrm>
        </p:spPr>
        <p:txBody>
          <a:bodyPr>
            <a:normAutofit lnSpcReduction="10000"/>
          </a:bodyPr>
          <a:lstStyle/>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600" b="1" dirty="0" smtClean="0"/>
              <a:t>Residential </a:t>
            </a:r>
            <a:r>
              <a:rPr lang="en-US" altLang="en-US" sz="2600" b="1" dirty="0" smtClean="0"/>
              <a:t>TOU </a:t>
            </a:r>
            <a:r>
              <a:rPr lang="en-US" altLang="en-US" sz="2600" dirty="0" smtClean="0"/>
              <a:t>(</a:t>
            </a:r>
            <a:r>
              <a:rPr lang="en-US" altLang="en-US" sz="2600" dirty="0">
                <a:solidFill>
                  <a:srgbClr val="0000FF"/>
                </a:solidFill>
                <a:latin typeface="+mj-lt"/>
                <a:ea typeface="+mj-ea"/>
                <a:cs typeface="+mj-cs"/>
              </a:rPr>
              <a:t>Actions </a:t>
            </a:r>
            <a:r>
              <a:rPr lang="en-US" altLang="en-US" sz="2600" dirty="0" smtClean="0">
                <a:solidFill>
                  <a:srgbClr val="0000FF"/>
                </a:solidFill>
                <a:latin typeface="+mj-lt"/>
                <a:ea typeface="+mj-ea"/>
                <a:cs typeface="+mj-cs"/>
              </a:rPr>
              <a:t>1.2, 1.8, </a:t>
            </a:r>
            <a:r>
              <a:rPr lang="en-US" altLang="en-US" sz="2600" dirty="0">
                <a:solidFill>
                  <a:srgbClr val="0000FF"/>
                </a:solidFill>
                <a:latin typeface="+mj-lt"/>
                <a:ea typeface="+mj-ea"/>
                <a:cs typeface="+mj-cs"/>
              </a:rPr>
              <a:t>1.11</a:t>
            </a:r>
            <a:r>
              <a:rPr lang="en-US" altLang="en-US" sz="2600" dirty="0"/>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i="1" dirty="0" smtClean="0"/>
              <a:t>Opt-in </a:t>
            </a:r>
            <a:r>
              <a:rPr lang="en-US" altLang="en-US" sz="2200" i="1" dirty="0"/>
              <a:t>pilots </a:t>
            </a:r>
            <a:r>
              <a:rPr lang="en-US" altLang="en-US" sz="2200" dirty="0" smtClean="0"/>
              <a:t>(2016-17</a:t>
            </a:r>
            <a:r>
              <a:rPr lang="en-US" altLang="en-US" sz="2200" dirty="0"/>
              <a:t>) </a:t>
            </a:r>
            <a:r>
              <a:rPr lang="en-US" altLang="en-US" sz="2200" dirty="0" smtClean="0"/>
              <a:t>approved and underway</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i="1" dirty="0" smtClean="0"/>
              <a:t>Default </a:t>
            </a:r>
            <a:r>
              <a:rPr lang="en-US" altLang="en-US" sz="2200" i="1" dirty="0"/>
              <a:t>pilots </a:t>
            </a:r>
            <a:r>
              <a:rPr lang="en-US" altLang="en-US" sz="2200" dirty="0" smtClean="0"/>
              <a:t>(2018) approved</a:t>
            </a:r>
            <a:r>
              <a:rPr lang="en-US" altLang="en-US" sz="2200" dirty="0"/>
              <a:t>. </a:t>
            </a:r>
            <a:endParaRPr lang="en-US" altLang="en-US" sz="2200" dirty="0" smtClean="0"/>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600" b="1" dirty="0" smtClean="0"/>
              <a:t>General Rate Cases </a:t>
            </a:r>
            <a:r>
              <a:rPr lang="en-US" altLang="en-US" sz="2600" dirty="0"/>
              <a:t>(</a:t>
            </a:r>
            <a:r>
              <a:rPr lang="en-US" altLang="en-US" sz="2600" dirty="0">
                <a:solidFill>
                  <a:srgbClr val="0000FF"/>
                </a:solidFill>
                <a:latin typeface="+mj-lt"/>
                <a:ea typeface="+mj-ea"/>
                <a:cs typeface="+mj-cs"/>
              </a:rPr>
              <a:t>Actions </a:t>
            </a:r>
            <a:r>
              <a:rPr lang="en-US" altLang="en-US" sz="2600" dirty="0" smtClean="0">
                <a:solidFill>
                  <a:srgbClr val="0000FF"/>
                </a:solidFill>
                <a:latin typeface="+mj-lt"/>
                <a:ea typeface="+mj-ea"/>
                <a:cs typeface="+mj-cs"/>
              </a:rPr>
              <a:t>1.3, </a:t>
            </a:r>
            <a:r>
              <a:rPr lang="en-US" altLang="en-US" sz="2600" dirty="0">
                <a:solidFill>
                  <a:srgbClr val="0000FF"/>
                </a:solidFill>
                <a:latin typeface="+mj-lt"/>
                <a:ea typeface="+mj-ea"/>
                <a:cs typeface="+mj-cs"/>
              </a:rPr>
              <a:t>1.9</a:t>
            </a:r>
            <a:r>
              <a:rPr lang="en-US" altLang="en-US" sz="2600" dirty="0"/>
              <a:t>)</a:t>
            </a:r>
            <a:endParaRPr lang="en-US" altLang="en-US" sz="2600" dirty="0" smtClean="0"/>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D.17-08-030 in </a:t>
            </a:r>
            <a:r>
              <a:rPr lang="en-US" altLang="en-US" sz="2200" b="1" dirty="0" smtClean="0"/>
              <a:t>SDG&amp;E GRC2 </a:t>
            </a:r>
            <a:r>
              <a:rPr lang="en-US" altLang="en-US" sz="2200" dirty="0" smtClean="0"/>
              <a:t>approves </a:t>
            </a:r>
            <a:r>
              <a:rPr lang="en-US" altLang="en-US" sz="2200" i="1" dirty="0"/>
              <a:t>late-shift of TOU peak</a:t>
            </a:r>
            <a:r>
              <a:rPr lang="en-US" altLang="en-US" sz="2200" dirty="0" smtClean="0"/>
              <a:t> (to 3-9PM), </a:t>
            </a:r>
            <a:r>
              <a:rPr lang="en-US" altLang="en-US" sz="2200" i="1" dirty="0" smtClean="0"/>
              <a:t>new daytime super off-peak period during spring months</a:t>
            </a:r>
            <a:r>
              <a:rPr lang="en-US" altLang="en-US" sz="2200" dirty="0" smtClean="0"/>
              <a:t>, and </a:t>
            </a:r>
            <a:r>
              <a:rPr lang="en-US" altLang="en-US" sz="2200" i="1" dirty="0" smtClean="0"/>
              <a:t>demand </a:t>
            </a:r>
            <a:r>
              <a:rPr lang="en-US" altLang="en-US" sz="2200" i="1" dirty="0"/>
              <a:t>charge </a:t>
            </a:r>
            <a:r>
              <a:rPr lang="en-US" altLang="en-US" sz="2200" i="1" dirty="0" smtClean="0"/>
              <a:t>reforms</a:t>
            </a:r>
            <a:r>
              <a:rPr lang="en-US" altLang="en-US" sz="22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Pending PG&amp;E GRC2 (A.16-06-013) and SCE GRC2 (A.17-06-030) cases have similar issues in scope.</a:t>
            </a:r>
            <a:endParaRPr lang="en-US" altLang="en-US" sz="2200" dirty="0"/>
          </a:p>
        </p:txBody>
      </p:sp>
      <p:sp>
        <p:nvSpPr>
          <p:cNvPr id="5" name="Slide Number Placeholder 3"/>
          <p:cNvSpPr txBox="1">
            <a:spLocks/>
          </p:cNvSpPr>
          <p:nvPr/>
        </p:nvSpPr>
        <p:spPr bwMode="auto">
          <a:xfrm>
            <a:off x="0" y="6629400"/>
            <a:ext cx="381000" cy="200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eaLnBrk="1" fontAlgn="base" hangingPunct="1">
              <a:spcBef>
                <a:spcPct val="0"/>
              </a:spcBef>
              <a:spcAft>
                <a:spcPct val="0"/>
              </a:spcAft>
              <a:defRPr sz="1000" b="1" kern="1200" baseline="0">
                <a:solidFill>
                  <a:srgbClr val="000000"/>
                </a:solidFill>
                <a:latin typeface="+mn-lt"/>
                <a:ea typeface="+mn-ea"/>
                <a:cs typeface="+mn-cs"/>
              </a:defRPr>
            </a:lvl1pPr>
            <a:lvl2pPr marL="457200" algn="l" rtl="0" fontAlgn="base">
              <a:spcBef>
                <a:spcPct val="0"/>
              </a:spcBef>
              <a:spcAft>
                <a:spcPct val="0"/>
              </a:spcAft>
              <a:defRPr sz="1200" b="1" kern="1200" baseline="-25000">
                <a:solidFill>
                  <a:schemeClr val="tx1"/>
                </a:solidFill>
                <a:latin typeface="Arial" charset="0"/>
                <a:ea typeface="+mn-ea"/>
                <a:cs typeface="+mn-cs"/>
              </a:defRPr>
            </a:lvl2pPr>
            <a:lvl3pPr marL="914400" algn="l" rtl="0" fontAlgn="base">
              <a:spcBef>
                <a:spcPct val="0"/>
              </a:spcBef>
              <a:spcAft>
                <a:spcPct val="0"/>
              </a:spcAft>
              <a:defRPr sz="1200" b="1" kern="1200" baseline="-25000">
                <a:solidFill>
                  <a:schemeClr val="tx1"/>
                </a:solidFill>
                <a:latin typeface="Arial" charset="0"/>
                <a:ea typeface="+mn-ea"/>
                <a:cs typeface="+mn-cs"/>
              </a:defRPr>
            </a:lvl3pPr>
            <a:lvl4pPr marL="1371600" algn="l" rtl="0" fontAlgn="base">
              <a:spcBef>
                <a:spcPct val="0"/>
              </a:spcBef>
              <a:spcAft>
                <a:spcPct val="0"/>
              </a:spcAft>
              <a:defRPr sz="1200" b="1" kern="1200" baseline="-25000">
                <a:solidFill>
                  <a:schemeClr val="tx1"/>
                </a:solidFill>
                <a:latin typeface="Arial" charset="0"/>
                <a:ea typeface="+mn-ea"/>
                <a:cs typeface="+mn-cs"/>
              </a:defRPr>
            </a:lvl4pPr>
            <a:lvl5pPr marL="1828800" algn="l" rtl="0" fontAlgn="base">
              <a:spcBef>
                <a:spcPct val="0"/>
              </a:spcBef>
              <a:spcAft>
                <a:spcPct val="0"/>
              </a:spcAft>
              <a:defRPr sz="1200" b="1" kern="1200" baseline="-25000">
                <a:solidFill>
                  <a:schemeClr val="tx1"/>
                </a:solidFill>
                <a:latin typeface="Arial" charset="0"/>
                <a:ea typeface="+mn-ea"/>
                <a:cs typeface="+mn-cs"/>
              </a:defRPr>
            </a:lvl5pPr>
            <a:lvl6pPr marL="2286000" algn="l" defTabSz="914400" rtl="0" eaLnBrk="1" latinLnBrk="0" hangingPunct="1">
              <a:defRPr sz="1200" b="1" kern="1200" baseline="-25000">
                <a:solidFill>
                  <a:schemeClr val="tx1"/>
                </a:solidFill>
                <a:latin typeface="Arial" charset="0"/>
                <a:ea typeface="+mn-ea"/>
                <a:cs typeface="+mn-cs"/>
              </a:defRPr>
            </a:lvl6pPr>
            <a:lvl7pPr marL="2743200" algn="l" defTabSz="914400" rtl="0" eaLnBrk="1" latinLnBrk="0" hangingPunct="1">
              <a:defRPr sz="1200" b="1" kern="1200" baseline="-25000">
                <a:solidFill>
                  <a:schemeClr val="tx1"/>
                </a:solidFill>
                <a:latin typeface="Arial" charset="0"/>
                <a:ea typeface="+mn-ea"/>
                <a:cs typeface="+mn-cs"/>
              </a:defRPr>
            </a:lvl7pPr>
            <a:lvl8pPr marL="3200400" algn="l" defTabSz="914400" rtl="0" eaLnBrk="1" latinLnBrk="0" hangingPunct="1">
              <a:defRPr sz="1200" b="1" kern="1200" baseline="-25000">
                <a:solidFill>
                  <a:schemeClr val="tx1"/>
                </a:solidFill>
                <a:latin typeface="Arial" charset="0"/>
                <a:ea typeface="+mn-ea"/>
                <a:cs typeface="+mn-cs"/>
              </a:defRPr>
            </a:lvl8pPr>
            <a:lvl9pPr marL="3657600" algn="l" defTabSz="914400" rtl="0" eaLnBrk="1" latinLnBrk="0" hangingPunct="1">
              <a:defRPr sz="1200" b="1" kern="1200" baseline="-25000">
                <a:solidFill>
                  <a:schemeClr val="tx1"/>
                </a:solidFill>
                <a:latin typeface="Arial" charset="0"/>
                <a:ea typeface="+mn-ea"/>
                <a:cs typeface="+mn-cs"/>
              </a:defRPr>
            </a:lvl9pPr>
          </a:lstStyle>
          <a:p>
            <a:pPr>
              <a:defRPr/>
            </a:pPr>
            <a:fld id="{3BC9CF68-C716-4149-A1E8-C1DB211DFB05}" type="slidenum">
              <a:rPr lang="en-US" smtClean="0"/>
              <a:pPr>
                <a:defRPr/>
              </a:pPr>
              <a:t>11</a:t>
            </a:fld>
            <a:endParaRPr lang="en-US" dirty="0"/>
          </a:p>
        </p:txBody>
      </p:sp>
    </p:spTree>
    <p:extLst>
      <p:ext uri="{BB962C8B-B14F-4D97-AF65-F5344CB8AC3E}">
        <p14:creationId xmlns:p14="http://schemas.microsoft.com/office/powerpoint/2010/main" val="232160233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990600"/>
          </a:xfrm>
        </p:spPr>
        <p:txBody>
          <a:bodyPr/>
          <a:lstStyle/>
          <a:p>
            <a:pPr algn="ctr"/>
            <a:r>
              <a:rPr lang="en-US" sz="3200" dirty="0" smtClean="0">
                <a:solidFill>
                  <a:schemeClr val="tx1"/>
                </a:solidFill>
              </a:rPr>
              <a:t>Status Update</a:t>
            </a:r>
            <a:r>
              <a:rPr lang="en-US" sz="3200" dirty="0" smtClean="0"/>
              <a:t/>
            </a:r>
            <a:br>
              <a:rPr lang="en-US" sz="3200" dirty="0" smtClean="0"/>
            </a:br>
            <a:r>
              <a:rPr lang="en-US" sz="2800" dirty="0" smtClean="0"/>
              <a:t>Track 1: Rates and Tariffs (cont’d)</a:t>
            </a:r>
            <a:endParaRPr lang="en-US" sz="2800" dirty="0"/>
          </a:p>
        </p:txBody>
      </p:sp>
      <p:sp>
        <p:nvSpPr>
          <p:cNvPr id="3" name="Content Placeholder 2"/>
          <p:cNvSpPr>
            <a:spLocks noGrp="1"/>
          </p:cNvSpPr>
          <p:nvPr>
            <p:ph idx="1"/>
          </p:nvPr>
        </p:nvSpPr>
        <p:spPr>
          <a:xfrm>
            <a:off x="381000" y="2209800"/>
            <a:ext cx="8382000" cy="4800600"/>
          </a:xfrm>
        </p:spPr>
        <p:txBody>
          <a:bodyPr>
            <a:normAutofit fontScale="77500" lnSpcReduction="20000"/>
          </a:bodyPr>
          <a:lstStyle/>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dirty="0" smtClean="0"/>
              <a:t>Rate design to absorb renewables (</a:t>
            </a:r>
            <a:r>
              <a:rPr lang="en-US" altLang="en-US" sz="3100" dirty="0" smtClean="0">
                <a:solidFill>
                  <a:srgbClr val="0000FF"/>
                </a:solidFill>
                <a:latin typeface="+mj-lt"/>
                <a:ea typeface="+mj-ea"/>
                <a:cs typeface="+mj-cs"/>
              </a:rPr>
              <a:t>Action 1.4</a:t>
            </a:r>
            <a:r>
              <a:rPr lang="en-US" altLang="en-US" sz="31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Residential </a:t>
            </a:r>
            <a:r>
              <a:rPr lang="en-US" altLang="en-US" sz="2400" b="1" dirty="0" smtClean="0"/>
              <a:t>opt-in TOU pilots </a:t>
            </a:r>
            <a:r>
              <a:rPr lang="en-US" altLang="en-US" sz="2400" dirty="0" smtClean="0"/>
              <a:t>(PG&amp;E / SCE Rate 3)</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a:t>D.17-08-030 in SDG&amp;E GRC2 - </a:t>
            </a:r>
            <a:r>
              <a:rPr lang="en-US" altLang="en-US" sz="2400" b="1" dirty="0" smtClean="0"/>
              <a:t>Daytime super off-peak </a:t>
            </a:r>
            <a:r>
              <a:rPr lang="en-US" altLang="en-US" sz="2400" dirty="0" smtClean="0"/>
              <a:t>(weekday Mar-Apr 10-2), </a:t>
            </a:r>
            <a:r>
              <a:rPr lang="en-US" altLang="en-US" sz="2400" b="1" dirty="0" smtClean="0"/>
              <a:t>demand charge exemption </a:t>
            </a:r>
            <a:r>
              <a:rPr lang="en-US" altLang="en-US" sz="2400" dirty="0" smtClean="0"/>
              <a:t>rate option during Mar-Apr super off-peak window</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IOUs “matinee pricing” pilots rejected or withdrawn in lieu of broader rate changes</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dirty="0"/>
              <a:t>Net </a:t>
            </a:r>
            <a:r>
              <a:rPr lang="en-US" altLang="en-US" sz="3100" dirty="0" smtClean="0"/>
              <a:t>Energy Metering (NEM) successor Disadvantaged Community alternative (</a:t>
            </a:r>
            <a:r>
              <a:rPr lang="en-US" altLang="en-US" sz="3100" dirty="0" smtClean="0">
                <a:solidFill>
                  <a:srgbClr val="0000FF"/>
                </a:solidFill>
              </a:rPr>
              <a:t>Action 1.5</a:t>
            </a:r>
            <a:r>
              <a:rPr lang="en-US" altLang="en-US" sz="31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Under </a:t>
            </a:r>
            <a:r>
              <a:rPr lang="en-US" altLang="en-US" sz="2400" dirty="0"/>
              <a:t>consideration in R.14-07-002</a:t>
            </a:r>
            <a:endParaRPr lang="en-US" altLang="en-US" sz="2400" dirty="0" smtClean="0"/>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b="1" dirty="0" smtClean="0"/>
              <a:t>Non-residential rate </a:t>
            </a:r>
            <a:r>
              <a:rPr lang="en-US" altLang="en-US" sz="3100" b="1" dirty="0"/>
              <a:t>forum </a:t>
            </a:r>
            <a:r>
              <a:rPr lang="en-US" altLang="en-US" sz="3100" dirty="0" smtClean="0"/>
              <a:t>considered </a:t>
            </a:r>
            <a:r>
              <a:rPr lang="en-US" altLang="en-US" sz="3100" dirty="0"/>
              <a:t>innovative tariffs and rates (</a:t>
            </a:r>
            <a:r>
              <a:rPr lang="en-US" altLang="en-US" sz="3100" dirty="0">
                <a:solidFill>
                  <a:srgbClr val="0000FF"/>
                </a:solidFill>
              </a:rPr>
              <a:t>Action 1.10</a:t>
            </a:r>
            <a:r>
              <a:rPr lang="en-US" altLang="en-US" sz="3100" dirty="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2-day workshop in </a:t>
            </a:r>
            <a:r>
              <a:rPr lang="en-US" altLang="en-US" sz="2400" dirty="0"/>
              <a:t>Dec </a:t>
            </a:r>
            <a:r>
              <a:rPr lang="en-US" altLang="en-US" sz="2400" dirty="0" smtClean="0"/>
              <a:t>2017</a:t>
            </a:r>
            <a:endParaRPr lang="en-US" altLang="en-US" sz="2400" dirty="0"/>
          </a:p>
        </p:txBody>
      </p:sp>
      <p:sp>
        <p:nvSpPr>
          <p:cNvPr id="4" name="Slide Number Placeholder 3"/>
          <p:cNvSpPr>
            <a:spLocks noGrp="1"/>
          </p:cNvSpPr>
          <p:nvPr>
            <p:ph type="sldNum" sz="quarter" idx="12"/>
          </p:nvPr>
        </p:nvSpPr>
        <p:spPr>
          <a:xfrm>
            <a:off x="0" y="6629400"/>
            <a:ext cx="381000" cy="200025"/>
          </a:xfrm>
        </p:spPr>
        <p:txBody>
          <a:bodyPr/>
          <a:lstStyle/>
          <a:p>
            <a:pPr>
              <a:defRPr/>
            </a:pPr>
            <a:fld id="{3BC9CF68-C716-4149-A1E8-C1DB211DFB05}" type="slidenum">
              <a:rPr lang="en-US" smtClean="0"/>
              <a:pPr>
                <a:defRPr/>
              </a:pPr>
              <a:t>12</a:t>
            </a:fld>
            <a:endParaRPr lang="en-US" dirty="0"/>
          </a:p>
        </p:txBody>
      </p:sp>
    </p:spTree>
    <p:extLst>
      <p:ext uri="{BB962C8B-B14F-4D97-AF65-F5344CB8AC3E}">
        <p14:creationId xmlns:p14="http://schemas.microsoft.com/office/powerpoint/2010/main" val="406806355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990600"/>
          </a:xfrm>
        </p:spPr>
        <p:txBody>
          <a:bodyPr/>
          <a:lstStyle/>
          <a:p>
            <a:pPr algn="ctr"/>
            <a:r>
              <a:rPr lang="en-US" sz="3200" dirty="0" smtClean="0">
                <a:solidFill>
                  <a:schemeClr val="tx1"/>
                </a:solidFill>
              </a:rPr>
              <a:t>Status Update</a:t>
            </a:r>
            <a:r>
              <a:rPr lang="en-US" sz="3200" dirty="0" smtClean="0"/>
              <a:t/>
            </a:r>
            <a:br>
              <a:rPr lang="en-US" sz="3200" dirty="0" smtClean="0"/>
            </a:br>
            <a:r>
              <a:rPr lang="en-US" sz="2800" dirty="0" smtClean="0"/>
              <a:t>Track 1: Rates and Tariffs (cont’d)</a:t>
            </a:r>
            <a:endParaRPr lang="en-US" sz="2800" dirty="0"/>
          </a:p>
        </p:txBody>
      </p:sp>
      <p:sp>
        <p:nvSpPr>
          <p:cNvPr id="3" name="Content Placeholder 2"/>
          <p:cNvSpPr>
            <a:spLocks noGrp="1"/>
          </p:cNvSpPr>
          <p:nvPr>
            <p:ph idx="1"/>
          </p:nvPr>
        </p:nvSpPr>
        <p:spPr>
          <a:xfrm>
            <a:off x="381000" y="2209800"/>
            <a:ext cx="8382000" cy="4038600"/>
          </a:xfrm>
        </p:spPr>
        <p:txBody>
          <a:bodyPr>
            <a:normAutofit fontScale="77500" lnSpcReduction="20000"/>
          </a:bodyPr>
          <a:lstStyle/>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b="1" dirty="0"/>
              <a:t>Analytical tools </a:t>
            </a:r>
            <a:r>
              <a:rPr lang="en-US" altLang="en-US" dirty="0"/>
              <a:t>to support </a:t>
            </a:r>
            <a:r>
              <a:rPr lang="en-US" altLang="en-US" b="1" dirty="0"/>
              <a:t>2019 </a:t>
            </a:r>
            <a:r>
              <a:rPr lang="en-US" altLang="en-US" b="1" dirty="0" smtClean="0"/>
              <a:t>NEM revisit </a:t>
            </a:r>
            <a:r>
              <a:rPr lang="en-US" altLang="en-US" dirty="0"/>
              <a:t>(</a:t>
            </a:r>
            <a:r>
              <a:rPr lang="en-US" altLang="en-US" dirty="0">
                <a:solidFill>
                  <a:srgbClr val="0000FF"/>
                </a:solidFill>
              </a:rPr>
              <a:t>Action 1.12</a:t>
            </a:r>
            <a:r>
              <a:rPr lang="en-US" altLang="en-US" dirty="0"/>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300" dirty="0"/>
              <a:t>D.17-09-026 approved “locational value” methods in the DRP proceeding. Expect Q2 2018 decision to further refine. Implementation over the coming year. </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800" b="1" dirty="0" smtClean="0"/>
              <a:t>Marketing, Education and Outreach </a:t>
            </a:r>
            <a:r>
              <a:rPr lang="en-US" altLang="en-US" sz="2800" dirty="0" smtClean="0"/>
              <a:t>plans (</a:t>
            </a:r>
            <a:r>
              <a:rPr lang="en-US" altLang="en-US" sz="2800" dirty="0" smtClean="0">
                <a:solidFill>
                  <a:srgbClr val="0000FF"/>
                </a:solidFill>
              </a:rPr>
              <a:t>Action 1.13</a:t>
            </a:r>
            <a:r>
              <a:rPr lang="en-US" altLang="en-US" sz="28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300" dirty="0"/>
              <a:t>D</a:t>
            </a:r>
            <a:r>
              <a:rPr lang="en-US" altLang="en-US" sz="2300" dirty="0" smtClean="0"/>
              <a:t>raft resolution approving PG&amp;E plan on 11/9 Commission agenda. Other IOUs imminent.</a:t>
            </a:r>
          </a:p>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dirty="0" smtClean="0"/>
              <a:t>Meet </a:t>
            </a:r>
            <a:r>
              <a:rPr lang="en-US" altLang="en-US" b="1" dirty="0" smtClean="0"/>
              <a:t>statutory requirements </a:t>
            </a:r>
            <a:r>
              <a:rPr lang="en-US" altLang="en-US" dirty="0" smtClean="0"/>
              <a:t>for default residential TOU rates (</a:t>
            </a:r>
            <a:r>
              <a:rPr lang="en-US" altLang="en-US" dirty="0" smtClean="0">
                <a:solidFill>
                  <a:srgbClr val="0000FF"/>
                </a:solidFill>
              </a:rPr>
              <a:t>Action 1.14</a:t>
            </a:r>
            <a:r>
              <a:rPr lang="en-US" altLang="en-US" dirty="0" smtClean="0"/>
              <a:t>)</a:t>
            </a:r>
            <a:endParaRPr lang="en-US" altLang="en-US" dirty="0"/>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300" dirty="0" smtClean="0"/>
              <a:t>D.17-09-036 made findings required per P.U. Code Section 745 re: potentially vulnerable customers</a:t>
            </a:r>
            <a:endParaRPr lang="en-US" altLang="en-US" sz="2300" dirty="0"/>
          </a:p>
        </p:txBody>
      </p:sp>
      <p:sp>
        <p:nvSpPr>
          <p:cNvPr id="4" name="Slide Number Placeholder 3"/>
          <p:cNvSpPr>
            <a:spLocks noGrp="1"/>
          </p:cNvSpPr>
          <p:nvPr>
            <p:ph type="sldNum" sz="quarter" idx="12"/>
          </p:nvPr>
        </p:nvSpPr>
        <p:spPr>
          <a:xfrm>
            <a:off x="0" y="6629400"/>
            <a:ext cx="381000" cy="200025"/>
          </a:xfrm>
        </p:spPr>
        <p:txBody>
          <a:bodyPr/>
          <a:lstStyle/>
          <a:p>
            <a:pPr>
              <a:defRPr/>
            </a:pPr>
            <a:fld id="{3BC9CF68-C716-4149-A1E8-C1DB211DFB05}" type="slidenum">
              <a:rPr lang="en-US" smtClean="0"/>
              <a:pPr>
                <a:defRPr/>
              </a:pPr>
              <a:t>13</a:t>
            </a:fld>
            <a:endParaRPr lang="en-US" dirty="0"/>
          </a:p>
        </p:txBody>
      </p:sp>
    </p:spTree>
    <p:extLst>
      <p:ext uri="{BB962C8B-B14F-4D97-AF65-F5344CB8AC3E}">
        <p14:creationId xmlns:p14="http://schemas.microsoft.com/office/powerpoint/2010/main" val="39783237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990600"/>
          </a:xfrm>
        </p:spPr>
        <p:txBody>
          <a:bodyPr/>
          <a:lstStyle/>
          <a:p>
            <a:pPr algn="ctr"/>
            <a:r>
              <a:rPr lang="en-US" sz="3200" dirty="0" smtClean="0">
                <a:solidFill>
                  <a:schemeClr val="tx1"/>
                </a:solidFill>
              </a:rPr>
              <a:t>Status Update</a:t>
            </a:r>
            <a:r>
              <a:rPr lang="en-US" sz="3200" dirty="0" smtClean="0"/>
              <a:t/>
            </a:r>
            <a:br>
              <a:rPr lang="en-US" sz="3200" dirty="0" smtClean="0"/>
            </a:br>
            <a:r>
              <a:rPr lang="en-US" sz="2800" dirty="0" smtClean="0"/>
              <a:t>Track 2: Distribution Grid</a:t>
            </a:r>
            <a:endParaRPr lang="en-US" sz="2800" dirty="0"/>
          </a:p>
        </p:txBody>
      </p:sp>
      <p:sp>
        <p:nvSpPr>
          <p:cNvPr id="3" name="Content Placeholder 2"/>
          <p:cNvSpPr>
            <a:spLocks noGrp="1"/>
          </p:cNvSpPr>
          <p:nvPr>
            <p:ph idx="1"/>
          </p:nvPr>
        </p:nvSpPr>
        <p:spPr>
          <a:xfrm>
            <a:off x="304800" y="1981200"/>
            <a:ext cx="8305800" cy="4953000"/>
          </a:xfrm>
        </p:spPr>
        <p:txBody>
          <a:bodyPr>
            <a:normAutofit fontScale="62500" lnSpcReduction="20000"/>
          </a:bodyPr>
          <a:lstStyle/>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dirty="0" smtClean="0"/>
              <a:t>Progress in </a:t>
            </a:r>
            <a:r>
              <a:rPr lang="en-US" altLang="en-US" sz="3100" b="1" dirty="0" smtClean="0"/>
              <a:t>DRP </a:t>
            </a:r>
            <a:r>
              <a:rPr lang="en-US" altLang="en-US" sz="3100" dirty="0" smtClean="0"/>
              <a:t>Proceeding (R.14-08-013)                                 (</a:t>
            </a:r>
            <a:r>
              <a:rPr lang="en-US" altLang="en-US" sz="3100" dirty="0" smtClean="0">
                <a:solidFill>
                  <a:srgbClr val="0000FF"/>
                </a:solidFill>
              </a:rPr>
              <a:t>Actions 2.1 et al., 2.5, 2.8 &amp; 2.9</a:t>
            </a:r>
            <a:r>
              <a:rPr lang="en-US" altLang="en-US" sz="3100" dirty="0" smtClean="0"/>
              <a:t>)</a:t>
            </a:r>
            <a:endParaRPr lang="en-US" altLang="en-US" sz="3100" dirty="0"/>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D.17-02-007 and D.17-06-012 approved IOUs’ </a:t>
            </a:r>
            <a:r>
              <a:rPr lang="en-US" altLang="en-US" sz="2400" b="1" dirty="0" smtClean="0"/>
              <a:t>demonstration pilots</a:t>
            </a:r>
          </a:p>
          <a:p>
            <a:pPr marL="1122363" lvl="2"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000" dirty="0" smtClean="0"/>
              <a:t>All IOUs pilots to prove-out </a:t>
            </a:r>
            <a:r>
              <a:rPr lang="en-US" altLang="en-US" sz="2000" b="1" dirty="0" smtClean="0"/>
              <a:t>locational benefits </a:t>
            </a:r>
            <a:r>
              <a:rPr lang="en-US" altLang="en-US" sz="2000" dirty="0" smtClean="0"/>
              <a:t>(</a:t>
            </a:r>
            <a:r>
              <a:rPr lang="en-US" altLang="en-US" sz="2000" dirty="0"/>
              <a:t>“Demo C</a:t>
            </a:r>
            <a:r>
              <a:rPr lang="en-US" altLang="en-US" sz="2000" dirty="0" smtClean="0"/>
              <a:t>”)</a:t>
            </a:r>
          </a:p>
          <a:p>
            <a:pPr marL="1122363" lvl="2"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000" dirty="0" smtClean="0"/>
              <a:t>PG&amp;E and SCE pilots to on grid operations at </a:t>
            </a:r>
            <a:r>
              <a:rPr lang="en-US" altLang="en-US" sz="2000" b="1" dirty="0"/>
              <a:t>high DER </a:t>
            </a:r>
            <a:r>
              <a:rPr lang="en-US" altLang="en-US" sz="2000" b="1" dirty="0" smtClean="0"/>
              <a:t>penetration </a:t>
            </a:r>
            <a:r>
              <a:rPr lang="en-US" altLang="en-US" sz="2000" dirty="0" smtClean="0"/>
              <a:t>(“Demo D”) </a:t>
            </a:r>
          </a:p>
          <a:p>
            <a:pPr marL="1122363" lvl="2"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000" dirty="0" smtClean="0"/>
              <a:t>SDG&amp;E and SCE </a:t>
            </a:r>
            <a:r>
              <a:rPr lang="en-US" altLang="en-US" sz="2000" b="1" dirty="0" smtClean="0"/>
              <a:t>micro-grid</a:t>
            </a:r>
            <a:r>
              <a:rPr lang="en-US" altLang="en-US" sz="2000" dirty="0" smtClean="0"/>
              <a:t> pilots (“Demo E”)</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D.17-09-026 </a:t>
            </a:r>
            <a:r>
              <a:rPr lang="en-US" altLang="en-US" sz="2400" dirty="0"/>
              <a:t>approved </a:t>
            </a:r>
            <a:r>
              <a:rPr lang="en-US" altLang="en-US" sz="2400" dirty="0" smtClean="0"/>
              <a:t>“</a:t>
            </a:r>
            <a:r>
              <a:rPr lang="en-US" altLang="en-US" sz="2400" b="1" dirty="0" smtClean="0"/>
              <a:t>locational value</a:t>
            </a:r>
            <a:r>
              <a:rPr lang="en-US" altLang="en-US" sz="2400" dirty="0" smtClean="0"/>
              <a:t>” and “</a:t>
            </a:r>
            <a:r>
              <a:rPr lang="en-US" altLang="en-US" sz="2400" b="1" dirty="0" smtClean="0"/>
              <a:t>hosting capacity</a:t>
            </a:r>
            <a:r>
              <a:rPr lang="en-US" altLang="en-US" sz="2400" dirty="0" smtClean="0"/>
              <a:t>” methods</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PD pending on </a:t>
            </a:r>
            <a:r>
              <a:rPr lang="en-US" altLang="en-US" sz="2400" b="1" dirty="0" smtClean="0"/>
              <a:t>distribution deferral</a:t>
            </a:r>
            <a:r>
              <a:rPr lang="en-US" altLang="en-US" sz="2400" dirty="0" smtClean="0"/>
              <a:t> framework, </a:t>
            </a:r>
            <a:r>
              <a:rPr lang="en-US" altLang="en-US" sz="2400" b="1" dirty="0" smtClean="0"/>
              <a:t>grid modernization.</a:t>
            </a:r>
            <a:r>
              <a:rPr lang="en-US" altLang="en-US" sz="2400" dirty="0" smtClean="0"/>
              <a:t> (SCE $2.3B grid modernization request under consideration in A. 16-09-001.)</a:t>
            </a:r>
            <a:endParaRPr lang="en-US" altLang="en-US" sz="2400" b="1" dirty="0"/>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dirty="0" smtClean="0"/>
              <a:t>Progress in </a:t>
            </a:r>
            <a:r>
              <a:rPr lang="en-US" altLang="en-US" sz="3100" b="1" dirty="0" smtClean="0"/>
              <a:t>Integrated Distributed Energy Resources </a:t>
            </a:r>
            <a:r>
              <a:rPr lang="en-US" altLang="en-US" sz="3100" dirty="0" smtClean="0"/>
              <a:t>(R.14-10-003) (</a:t>
            </a:r>
            <a:r>
              <a:rPr lang="en-US" altLang="en-US" sz="3100" dirty="0" smtClean="0">
                <a:solidFill>
                  <a:srgbClr val="0000FF"/>
                </a:solidFill>
              </a:rPr>
              <a:t>Action 2.2 et al.</a:t>
            </a:r>
            <a:r>
              <a:rPr lang="en-US" altLang="en-US" sz="31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D.16-12-036 approved </a:t>
            </a:r>
            <a:r>
              <a:rPr lang="en-US" altLang="en-US" sz="2400" b="1" dirty="0" smtClean="0"/>
              <a:t>competitive solicitation and shareholder incentive pilot </a:t>
            </a:r>
            <a:r>
              <a:rPr lang="en-US" altLang="en-US" sz="2400" dirty="0" smtClean="0"/>
              <a:t>for DER provision of distribution grid services. Draft resolution E-4889 on 11/30 agenda.</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dirty="0" smtClean="0"/>
              <a:t>D.16-06-007 adopted </a:t>
            </a:r>
            <a:r>
              <a:rPr lang="en-US" altLang="en-US" sz="2400" b="1" dirty="0" smtClean="0"/>
              <a:t>consistent avoided cost calculator </a:t>
            </a:r>
            <a:r>
              <a:rPr lang="en-US" altLang="en-US" sz="2400" dirty="0" smtClean="0"/>
              <a:t>for all DERs D.17-08-022 adopted </a:t>
            </a:r>
            <a:r>
              <a:rPr lang="en-US" altLang="en-US" sz="2400" b="1" dirty="0" smtClean="0"/>
              <a:t>interim GHG adder</a:t>
            </a:r>
            <a:r>
              <a:rPr lang="en-US" altLang="en-US" sz="2400" dirty="0" smtClean="0"/>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400" b="1" dirty="0" smtClean="0"/>
              <a:t>Societal Cost Test </a:t>
            </a:r>
            <a:r>
              <a:rPr lang="en-US" altLang="en-US" sz="2400" dirty="0" smtClean="0"/>
              <a:t>proposal under consideration (</a:t>
            </a:r>
            <a:r>
              <a:rPr lang="en-US" altLang="en-US" sz="2400" dirty="0">
                <a:solidFill>
                  <a:srgbClr val="0000FF"/>
                </a:solidFill>
                <a:ea typeface="+mn-ea"/>
                <a:cs typeface="+mn-cs"/>
              </a:rPr>
              <a:t>Action 2.6</a:t>
            </a:r>
            <a:r>
              <a:rPr lang="en-US" altLang="en-US" sz="2400" dirty="0">
                <a:ea typeface="+mn-ea"/>
                <a:cs typeface="+mn-cs"/>
              </a:rPr>
              <a:t>)</a:t>
            </a:r>
          </a:p>
        </p:txBody>
      </p:sp>
      <p:sp>
        <p:nvSpPr>
          <p:cNvPr id="4" name="Slide Number Placeholder 3"/>
          <p:cNvSpPr>
            <a:spLocks noGrp="1"/>
          </p:cNvSpPr>
          <p:nvPr>
            <p:ph type="sldNum" sz="quarter" idx="12"/>
          </p:nvPr>
        </p:nvSpPr>
        <p:spPr>
          <a:xfrm>
            <a:off x="0" y="6629400"/>
            <a:ext cx="381000" cy="200025"/>
          </a:xfrm>
        </p:spPr>
        <p:txBody>
          <a:bodyPr/>
          <a:lstStyle/>
          <a:p>
            <a:pPr>
              <a:defRPr/>
            </a:pPr>
            <a:fld id="{3BC9CF68-C716-4149-A1E8-C1DB211DFB05}" type="slidenum">
              <a:rPr lang="en-US" smtClean="0"/>
              <a:pPr>
                <a:defRPr/>
              </a:pPr>
              <a:t>14</a:t>
            </a:fld>
            <a:endParaRPr lang="en-US" dirty="0"/>
          </a:p>
        </p:txBody>
      </p:sp>
    </p:spTree>
    <p:extLst>
      <p:ext uri="{BB962C8B-B14F-4D97-AF65-F5344CB8AC3E}">
        <p14:creationId xmlns:p14="http://schemas.microsoft.com/office/powerpoint/2010/main" val="59853249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990600"/>
          </a:xfrm>
        </p:spPr>
        <p:txBody>
          <a:bodyPr/>
          <a:lstStyle/>
          <a:p>
            <a:pPr algn="ctr"/>
            <a:r>
              <a:rPr lang="en-US" sz="3200" dirty="0" smtClean="0">
                <a:solidFill>
                  <a:schemeClr val="tx1"/>
                </a:solidFill>
              </a:rPr>
              <a:t>Status Update</a:t>
            </a:r>
            <a:r>
              <a:rPr lang="en-US" sz="3200" dirty="0" smtClean="0"/>
              <a:t/>
            </a:r>
            <a:br>
              <a:rPr lang="en-US" sz="3200" dirty="0" smtClean="0"/>
            </a:br>
            <a:r>
              <a:rPr lang="en-US" sz="2800" dirty="0" smtClean="0"/>
              <a:t>Track 2: Distribution Grid (cont’d)</a:t>
            </a:r>
            <a:endParaRPr lang="en-US" sz="2800" dirty="0"/>
          </a:p>
        </p:txBody>
      </p:sp>
      <p:sp>
        <p:nvSpPr>
          <p:cNvPr id="3" name="Content Placeholder 2"/>
          <p:cNvSpPr>
            <a:spLocks noGrp="1"/>
          </p:cNvSpPr>
          <p:nvPr>
            <p:ph idx="1"/>
          </p:nvPr>
        </p:nvSpPr>
        <p:spPr>
          <a:xfrm>
            <a:off x="304800" y="2057400"/>
            <a:ext cx="8305800" cy="4800600"/>
          </a:xfrm>
        </p:spPr>
        <p:txBody>
          <a:bodyPr>
            <a:normAutofit fontScale="55000" lnSpcReduction="20000"/>
          </a:bodyPr>
          <a:lstStyle/>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b="1" dirty="0"/>
              <a:t>Streamlined interconnection  </a:t>
            </a:r>
            <a:r>
              <a:rPr lang="en-US" altLang="en-US" sz="3100" dirty="0"/>
              <a:t>(</a:t>
            </a:r>
            <a:r>
              <a:rPr lang="en-US" altLang="en-US" sz="3100" dirty="0">
                <a:solidFill>
                  <a:srgbClr val="0000FF"/>
                </a:solidFill>
              </a:rPr>
              <a:t>Action 2.3 et al</a:t>
            </a:r>
            <a:r>
              <a:rPr lang="en-US" altLang="en-US" sz="3100" dirty="0" smtClean="0">
                <a:solidFill>
                  <a:srgbClr val="0000FF"/>
                </a:solidFill>
              </a:rPr>
              <a:t>., Action 2.11</a:t>
            </a:r>
            <a:r>
              <a:rPr lang="en-US" altLang="en-US" sz="3100" dirty="0" smtClean="0"/>
              <a:t>)</a:t>
            </a:r>
            <a:endParaRPr lang="en-US" altLang="en-US" sz="3100" dirty="0"/>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700" dirty="0"/>
              <a:t>Res ALJ-347 established </a:t>
            </a:r>
            <a:r>
              <a:rPr lang="en-US" altLang="en-US" sz="2700" b="1" dirty="0"/>
              <a:t>expedited dispute resolution</a:t>
            </a:r>
            <a:r>
              <a:rPr lang="en-US" altLang="en-US" sz="2700" dirty="0"/>
              <a:t> process per AB 2861 (Ting, 2016</a:t>
            </a:r>
            <a:r>
              <a:rPr lang="en-US" altLang="en-US" sz="2700" dirty="0" smtClean="0"/>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700" dirty="0"/>
              <a:t>New Interconnection OIR (R.17-07-017</a:t>
            </a:r>
            <a:r>
              <a:rPr lang="en-US" altLang="en-US" sz="2700" dirty="0" smtClean="0"/>
              <a:t>) considering use of hosting capacity methods approved in DRP (Action 2.11)</a:t>
            </a:r>
            <a:endParaRPr lang="en-US" altLang="en-US" sz="2700" dirty="0"/>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b="1" dirty="0" smtClean="0"/>
              <a:t>Locational targeting </a:t>
            </a:r>
            <a:r>
              <a:rPr lang="en-US" altLang="en-US" sz="3100" dirty="0" smtClean="0"/>
              <a:t>of energy </a:t>
            </a:r>
            <a:r>
              <a:rPr lang="en-US" altLang="en-US" sz="3100" dirty="0"/>
              <a:t>e</a:t>
            </a:r>
            <a:r>
              <a:rPr lang="en-US" altLang="en-US" sz="3100" dirty="0" smtClean="0"/>
              <a:t>fficiency  (</a:t>
            </a:r>
            <a:r>
              <a:rPr lang="en-US" altLang="en-US" sz="3100" dirty="0" smtClean="0">
                <a:solidFill>
                  <a:srgbClr val="0000FF"/>
                </a:solidFill>
              </a:rPr>
              <a:t>Action 2.4</a:t>
            </a:r>
            <a:r>
              <a:rPr lang="en-US" altLang="en-US" sz="31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700" dirty="0" smtClean="0"/>
              <a:t>IOU pilots completed, under review</a:t>
            </a:r>
          </a:p>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b="1" dirty="0" smtClean="0"/>
              <a:t>Distributed Energy Resource Management Systems </a:t>
            </a:r>
            <a:r>
              <a:rPr lang="en-US" altLang="en-US" sz="3100" dirty="0" smtClean="0"/>
              <a:t>(</a:t>
            </a:r>
            <a:r>
              <a:rPr lang="en-US" altLang="en-US" sz="3100" dirty="0" smtClean="0">
                <a:solidFill>
                  <a:srgbClr val="0000FF"/>
                </a:solidFill>
              </a:rPr>
              <a:t>Action 2.10</a:t>
            </a:r>
            <a:r>
              <a:rPr lang="en-US" altLang="en-US" sz="3100" dirty="0" smtClean="0"/>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700" dirty="0" smtClean="0"/>
              <a:t>SCE DERMs proposal under consideration in the GRC (A.16-09-001) as part of its grid modernization investment request.</a:t>
            </a:r>
          </a:p>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b="1" dirty="0" smtClean="0"/>
              <a:t>Smart inverter </a:t>
            </a:r>
            <a:r>
              <a:rPr lang="en-US" altLang="en-US" sz="3100" dirty="0" smtClean="0"/>
              <a:t>implementation</a:t>
            </a:r>
            <a:r>
              <a:rPr lang="en-US" altLang="en-US" sz="3100" b="1" dirty="0" smtClean="0"/>
              <a:t> </a:t>
            </a:r>
            <a:r>
              <a:rPr lang="en-US" altLang="en-US" sz="3100" dirty="0" smtClean="0"/>
              <a:t>(</a:t>
            </a:r>
            <a:r>
              <a:rPr lang="en-US" altLang="en-US" sz="3100" dirty="0" smtClean="0">
                <a:solidFill>
                  <a:srgbClr val="0000FF"/>
                </a:solidFill>
              </a:rPr>
              <a:t>Action 2.13</a:t>
            </a:r>
            <a:r>
              <a:rPr lang="en-US" altLang="en-US" sz="3100" dirty="0" smtClean="0"/>
              <a:t>)</a:t>
            </a:r>
            <a:endParaRPr lang="en-US" altLang="en-US" sz="3100" dirty="0"/>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700" b="1" dirty="0" smtClean="0"/>
              <a:t>Phase 1 (autonomous) functionalities</a:t>
            </a:r>
            <a:r>
              <a:rPr lang="en-US" altLang="en-US" sz="2700" dirty="0" smtClean="0"/>
              <a:t> implemented Sep 2017 – required for all new installations.</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700" dirty="0" smtClean="0"/>
              <a:t>Staff proposal for </a:t>
            </a:r>
            <a:r>
              <a:rPr lang="en-US" altLang="en-US" sz="2700" b="1" dirty="0" smtClean="0"/>
              <a:t>reactive power priorit</a:t>
            </a:r>
            <a:r>
              <a:rPr lang="en-US" altLang="en-US" sz="2700" dirty="0" smtClean="0"/>
              <a:t>y; expect IOU implementation Q2 2018.</a:t>
            </a:r>
            <a:endParaRPr lang="en-US" altLang="en-US" sz="2700" dirty="0"/>
          </a:p>
        </p:txBody>
      </p:sp>
      <p:sp>
        <p:nvSpPr>
          <p:cNvPr id="4" name="Slide Number Placeholder 3"/>
          <p:cNvSpPr>
            <a:spLocks noGrp="1"/>
          </p:cNvSpPr>
          <p:nvPr>
            <p:ph type="sldNum" sz="quarter" idx="12"/>
          </p:nvPr>
        </p:nvSpPr>
        <p:spPr>
          <a:xfrm>
            <a:off x="0" y="6629400"/>
            <a:ext cx="381000" cy="200025"/>
          </a:xfrm>
        </p:spPr>
        <p:txBody>
          <a:bodyPr/>
          <a:lstStyle/>
          <a:p>
            <a:pPr>
              <a:defRPr/>
            </a:pPr>
            <a:fld id="{3BC9CF68-C716-4149-A1E8-C1DB211DFB05}" type="slidenum">
              <a:rPr lang="en-US" smtClean="0"/>
              <a:pPr>
                <a:defRPr/>
              </a:pPr>
              <a:t>15</a:t>
            </a:fld>
            <a:endParaRPr lang="en-US" dirty="0"/>
          </a:p>
        </p:txBody>
      </p:sp>
    </p:spTree>
    <p:extLst>
      <p:ext uri="{BB962C8B-B14F-4D97-AF65-F5344CB8AC3E}">
        <p14:creationId xmlns:p14="http://schemas.microsoft.com/office/powerpoint/2010/main" val="331396891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990600"/>
          </a:xfrm>
        </p:spPr>
        <p:txBody>
          <a:bodyPr/>
          <a:lstStyle/>
          <a:p>
            <a:pPr algn="ctr"/>
            <a:r>
              <a:rPr lang="en-US" sz="3200" dirty="0" smtClean="0">
                <a:solidFill>
                  <a:schemeClr val="tx1"/>
                </a:solidFill>
              </a:rPr>
              <a:t>Status Update</a:t>
            </a:r>
            <a:r>
              <a:rPr lang="en-US" sz="3200" dirty="0" smtClean="0"/>
              <a:t/>
            </a:r>
            <a:br>
              <a:rPr lang="en-US" sz="3200" dirty="0" smtClean="0"/>
            </a:br>
            <a:r>
              <a:rPr lang="en-US" sz="2800" dirty="0" smtClean="0"/>
              <a:t>Track </a:t>
            </a:r>
            <a:r>
              <a:rPr lang="en-US" sz="2800" dirty="0"/>
              <a:t>3</a:t>
            </a:r>
            <a:r>
              <a:rPr lang="en-US" sz="2800" dirty="0" smtClean="0"/>
              <a:t>: Wholesale Market Integration</a:t>
            </a:r>
            <a:endParaRPr lang="en-US" sz="2800" dirty="0"/>
          </a:p>
        </p:txBody>
      </p:sp>
      <p:sp>
        <p:nvSpPr>
          <p:cNvPr id="3" name="Content Placeholder 2"/>
          <p:cNvSpPr>
            <a:spLocks noGrp="1"/>
          </p:cNvSpPr>
          <p:nvPr>
            <p:ph idx="1"/>
          </p:nvPr>
        </p:nvSpPr>
        <p:spPr>
          <a:xfrm>
            <a:off x="304800" y="2057400"/>
            <a:ext cx="8305800" cy="4800600"/>
          </a:xfrm>
        </p:spPr>
        <p:txBody>
          <a:bodyPr>
            <a:normAutofit fontScale="55000" lnSpcReduction="20000"/>
          </a:bodyPr>
          <a:lstStyle/>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b="1" dirty="0" smtClean="0"/>
              <a:t>Storage </a:t>
            </a:r>
            <a:r>
              <a:rPr lang="en-US" altLang="en-US" sz="3100" dirty="0" smtClean="0"/>
              <a:t>proceeding (R.15-03-011) (</a:t>
            </a:r>
            <a:r>
              <a:rPr lang="en-US" altLang="en-US" sz="3100" dirty="0" smtClean="0">
                <a:solidFill>
                  <a:srgbClr val="0000FF"/>
                </a:solidFill>
              </a:rPr>
              <a:t>Action 3.1</a:t>
            </a:r>
            <a:r>
              <a:rPr lang="en-US" altLang="en-US" sz="3100" dirty="0" smtClean="0"/>
              <a:t>)</a:t>
            </a:r>
            <a:endParaRPr lang="en-US" altLang="en-US" sz="3100" dirty="0"/>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500" dirty="0" smtClean="0"/>
              <a:t>PD imminent on Multi-Use Applications (MUAs)</a:t>
            </a:r>
            <a:endParaRPr lang="en-US" altLang="en-US" sz="2500" dirty="0"/>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b="1" dirty="0" smtClean="0"/>
              <a:t>Demand Response </a:t>
            </a:r>
            <a:r>
              <a:rPr lang="en-US" altLang="en-US" sz="3100" dirty="0" smtClean="0"/>
              <a:t>proceeding (R.13-09-011) and CAISO stakeholder processes (</a:t>
            </a:r>
            <a:r>
              <a:rPr lang="en-US" altLang="en-US" sz="3100" dirty="0" smtClean="0">
                <a:solidFill>
                  <a:srgbClr val="0000FF"/>
                </a:solidFill>
              </a:rPr>
              <a:t>Actions 3.2 and 3.3</a:t>
            </a:r>
            <a:r>
              <a:rPr lang="en-US" altLang="en-US" sz="3100" dirty="0" smtClean="0"/>
              <a: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500" dirty="0" smtClean="0"/>
              <a:t>D.17-10-017 authorizes additional DR auction mechanism (</a:t>
            </a:r>
            <a:r>
              <a:rPr lang="en-US" altLang="en-US" sz="2500" b="1" dirty="0" smtClean="0"/>
              <a:t>2018 DRAM</a:t>
            </a:r>
            <a:r>
              <a:rPr lang="en-US" altLang="en-US" sz="2500" dirty="0" smtClean="0"/>
              <a:t>) and working groups to resolve </a:t>
            </a:r>
            <a:r>
              <a:rPr lang="en-US" altLang="en-US" sz="2500" b="1" dirty="0" smtClean="0"/>
              <a:t>remaining barriers to </a:t>
            </a:r>
            <a:r>
              <a:rPr lang="en-US" altLang="en-US" sz="2500" b="1" dirty="0" err="1" smtClean="0"/>
              <a:t>whsl</a:t>
            </a:r>
            <a:r>
              <a:rPr lang="en-US" altLang="en-US" sz="2500" b="1" dirty="0" smtClean="0"/>
              <a:t> market integration</a:t>
            </a:r>
            <a:r>
              <a:rPr lang="en-US" altLang="en-US" sz="2500" dirty="0" smtClean="0"/>
              <a:t> and </a:t>
            </a:r>
            <a:r>
              <a:rPr lang="en-US" altLang="en-US" sz="2500" b="1" dirty="0" smtClean="0"/>
              <a:t>new market models for advanced DR </a:t>
            </a:r>
            <a:r>
              <a:rPr lang="en-US" altLang="en-US" sz="2500" dirty="0" smtClean="0"/>
              <a:t>(“shift DR” and ancillary services)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500" dirty="0" smtClean="0"/>
              <a:t>Res E-4868 approved </a:t>
            </a:r>
            <a:r>
              <a:rPr lang="en-US" altLang="en-US" sz="2500" b="1" dirty="0" smtClean="0"/>
              <a:t>DR “click-through” platform </a:t>
            </a:r>
            <a:r>
              <a:rPr lang="en-US" altLang="en-US" sz="2500" dirty="0" smtClean="0"/>
              <a:t>to facilitate third-party DR provider access to customer data, with consent.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500" dirty="0" smtClean="0"/>
              <a:t>ESDER 2 proposal approved by CAISO Board Jul 2017: </a:t>
            </a:r>
            <a:r>
              <a:rPr lang="en-US" altLang="en-US" sz="2500" b="1" dirty="0" smtClean="0"/>
              <a:t>alternative baselines for DR</a:t>
            </a:r>
            <a:r>
              <a:rPr lang="en-US" altLang="en-US" sz="2500" dirty="0" smtClean="0"/>
              <a:t>. </a:t>
            </a:r>
          </a:p>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b="1" dirty="0" smtClean="0"/>
              <a:t>Transmission-distribution grid interface </a:t>
            </a:r>
            <a:r>
              <a:rPr lang="en-US" altLang="en-US" sz="3100" dirty="0" smtClean="0"/>
              <a:t>issues (</a:t>
            </a:r>
            <a:r>
              <a:rPr lang="en-US" altLang="en-US" sz="3100" dirty="0" smtClean="0">
                <a:solidFill>
                  <a:srgbClr val="0000FF"/>
                </a:solidFill>
              </a:rPr>
              <a:t>Action 3.4</a:t>
            </a:r>
            <a:r>
              <a:rPr lang="en-US" altLang="en-US" sz="3100" dirty="0" smtClean="0"/>
              <a:t>)</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500" dirty="0" smtClean="0"/>
              <a:t>CAISO’s </a:t>
            </a:r>
            <a:r>
              <a:rPr lang="en-US" altLang="en-US" sz="2500" b="1" dirty="0" smtClean="0"/>
              <a:t>Distributed Energy Resource Provider (DERP) tariff </a:t>
            </a:r>
            <a:r>
              <a:rPr lang="en-US" altLang="en-US" sz="2500" dirty="0" smtClean="0"/>
              <a:t>approved by FERC; IOUs in advanced stages of implementation of T-D interface coordination procedures.</a:t>
            </a:r>
          </a:p>
          <a:p>
            <a:pPr marL="21431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3100" b="1" dirty="0" smtClean="0"/>
              <a:t>Interconnection </a:t>
            </a:r>
            <a:r>
              <a:rPr lang="en-US" altLang="en-US" sz="3100" dirty="0" smtClean="0"/>
              <a:t>issues</a:t>
            </a:r>
            <a:r>
              <a:rPr lang="en-US" altLang="en-US" sz="3100" b="1" dirty="0" smtClean="0"/>
              <a:t> </a:t>
            </a:r>
            <a:r>
              <a:rPr lang="en-US" altLang="en-US" sz="3100" dirty="0" smtClean="0"/>
              <a:t>(</a:t>
            </a:r>
            <a:r>
              <a:rPr lang="en-US" altLang="en-US" sz="3100" dirty="0" smtClean="0">
                <a:solidFill>
                  <a:srgbClr val="0000FF"/>
                </a:solidFill>
              </a:rPr>
              <a:t>Action 3.6</a:t>
            </a:r>
            <a:r>
              <a:rPr lang="en-US" altLang="en-US" sz="3100" dirty="0" smtClean="0"/>
              <a:t>)</a:t>
            </a:r>
            <a:endParaRPr lang="en-US" altLang="en-US" sz="3100" dirty="0"/>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500" dirty="0"/>
              <a:t>New Interconnection OIR (R.17-07-017) </a:t>
            </a:r>
            <a:r>
              <a:rPr lang="en-US" altLang="en-US" sz="2500" dirty="0" smtClean="0"/>
              <a:t>is scoped to address “seams issues” with FERC rules such as the </a:t>
            </a:r>
            <a:r>
              <a:rPr lang="en-US" altLang="en-US" sz="2500" b="1" dirty="0" smtClean="0"/>
              <a:t>Wholesale Distribution Open Access Tariff (WDAT)</a:t>
            </a:r>
          </a:p>
        </p:txBody>
      </p:sp>
      <p:sp>
        <p:nvSpPr>
          <p:cNvPr id="4" name="Slide Number Placeholder 3"/>
          <p:cNvSpPr>
            <a:spLocks noGrp="1"/>
          </p:cNvSpPr>
          <p:nvPr>
            <p:ph type="sldNum" sz="quarter" idx="12"/>
          </p:nvPr>
        </p:nvSpPr>
        <p:spPr>
          <a:xfrm>
            <a:off x="0" y="6629400"/>
            <a:ext cx="381000" cy="200025"/>
          </a:xfrm>
        </p:spPr>
        <p:txBody>
          <a:bodyPr/>
          <a:lstStyle/>
          <a:p>
            <a:pPr>
              <a:defRPr/>
            </a:pPr>
            <a:fld id="{3BC9CF68-C716-4149-A1E8-C1DB211DFB05}" type="slidenum">
              <a:rPr lang="en-US" smtClean="0"/>
              <a:pPr>
                <a:defRPr/>
              </a:pPr>
              <a:t>16</a:t>
            </a:fld>
            <a:endParaRPr lang="en-US" dirty="0"/>
          </a:p>
        </p:txBody>
      </p:sp>
    </p:spTree>
    <p:extLst>
      <p:ext uri="{BB962C8B-B14F-4D97-AF65-F5344CB8AC3E}">
        <p14:creationId xmlns:p14="http://schemas.microsoft.com/office/powerpoint/2010/main" val="25817556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Action Elements Requiring Attention</a:t>
            </a:r>
            <a:endParaRPr lang="en-US" sz="3200" dirty="0"/>
          </a:p>
        </p:txBody>
      </p:sp>
      <p:sp>
        <p:nvSpPr>
          <p:cNvPr id="3" name="Content Placeholder 2"/>
          <p:cNvSpPr>
            <a:spLocks noGrp="1"/>
          </p:cNvSpPr>
          <p:nvPr>
            <p:ph idx="1"/>
          </p:nvPr>
        </p:nvSpPr>
        <p:spPr/>
        <p:txBody>
          <a:bodyPr/>
          <a:lstStyle/>
          <a:p>
            <a:pPr fontAlgn="ctr"/>
            <a:r>
              <a:rPr lang="en-US" sz="1800" b="1" dirty="0"/>
              <a:t>Action 1.6</a:t>
            </a:r>
            <a:r>
              <a:rPr lang="en-US" sz="1800" dirty="0"/>
              <a:t>.  By 2017, complete a review of non-residential demand charges and recommend alignment of pricing with DER vision </a:t>
            </a:r>
            <a:r>
              <a:rPr lang="en-US" sz="1800" dirty="0" smtClean="0"/>
              <a:t>elements </a:t>
            </a:r>
          </a:p>
          <a:p>
            <a:pPr lvl="1" fontAlgn="ctr"/>
            <a:r>
              <a:rPr lang="en-US" sz="1400" b="1" i="1" dirty="0">
                <a:solidFill>
                  <a:srgbClr val="FF0000"/>
                </a:solidFill>
              </a:rPr>
              <a:t>Off track</a:t>
            </a:r>
            <a:r>
              <a:rPr lang="en-US" sz="1400" i="1" dirty="0">
                <a:solidFill>
                  <a:srgbClr val="FF0000"/>
                </a:solidFill>
              </a:rPr>
              <a:t>: NCD rates proposed by PG&amp;E settlement fail to advance Vision </a:t>
            </a:r>
            <a:r>
              <a:rPr lang="en-US" sz="1400" i="1" dirty="0" smtClean="0">
                <a:solidFill>
                  <a:srgbClr val="FF0000"/>
                </a:solidFill>
              </a:rPr>
              <a:t>1.D (rates and demand charges better reflect cost causation)</a:t>
            </a:r>
          </a:p>
          <a:p>
            <a:pPr marL="939800" lvl="2" indent="-469900" fontAlgn="ctr">
              <a:buSzPct val="70000"/>
            </a:pPr>
            <a:r>
              <a:rPr lang="en-US" sz="1400" b="1" i="1" dirty="0">
                <a:solidFill>
                  <a:srgbClr val="FF0000"/>
                </a:solidFill>
              </a:rPr>
              <a:t>Missed deadline</a:t>
            </a:r>
            <a:r>
              <a:rPr lang="en-US" sz="1400" i="1" dirty="0">
                <a:solidFill>
                  <a:srgbClr val="FF0000"/>
                </a:solidFill>
              </a:rPr>
              <a:t>: Changes to </a:t>
            </a:r>
            <a:r>
              <a:rPr lang="en-US" sz="1400" i="1" dirty="0" smtClean="0">
                <a:solidFill>
                  <a:srgbClr val="FF0000"/>
                </a:solidFill>
              </a:rPr>
              <a:t>non-res rate </a:t>
            </a:r>
            <a:r>
              <a:rPr lang="en-US" sz="1400" i="1" dirty="0">
                <a:solidFill>
                  <a:srgbClr val="FF0000"/>
                </a:solidFill>
              </a:rPr>
              <a:t>design, including demand charges, are currently being handled piecemeal in PG&amp;E and SCE GRC 2s</a:t>
            </a:r>
          </a:p>
          <a:p>
            <a:pPr fontAlgn="ctr"/>
            <a:r>
              <a:rPr lang="en-US" sz="1800" b="1" dirty="0" smtClean="0"/>
              <a:t>Action </a:t>
            </a:r>
            <a:r>
              <a:rPr lang="en-US" sz="1800" b="1" dirty="0"/>
              <a:t>1.9. </a:t>
            </a:r>
            <a:r>
              <a:rPr lang="en-US" sz="1800" b="1" dirty="0" smtClean="0"/>
              <a:t> </a:t>
            </a:r>
            <a:r>
              <a:rPr lang="en-US" sz="1800" dirty="0" smtClean="0"/>
              <a:t>By 2017, consider changes to nonresidential rate design, including modification of demand charges</a:t>
            </a:r>
            <a:endParaRPr lang="en-US" sz="1800" dirty="0"/>
          </a:p>
          <a:p>
            <a:pPr marL="939800" lvl="2" indent="-469900" fontAlgn="ctr">
              <a:buSzPct val="70000"/>
            </a:pPr>
            <a:r>
              <a:rPr lang="en-US" sz="1400" b="1" i="1" dirty="0" smtClean="0">
                <a:solidFill>
                  <a:srgbClr val="FF0000"/>
                </a:solidFill>
              </a:rPr>
              <a:t>Missed deadline</a:t>
            </a:r>
            <a:r>
              <a:rPr lang="en-US" sz="1400" i="1" dirty="0" smtClean="0">
                <a:solidFill>
                  <a:srgbClr val="FF0000"/>
                </a:solidFill>
              </a:rPr>
              <a:t>: see above</a:t>
            </a:r>
            <a:endParaRPr lang="en-US" sz="1400" i="1" dirty="0">
              <a:solidFill>
                <a:srgbClr val="FF0000"/>
              </a:solidFill>
            </a:endParaRPr>
          </a:p>
          <a:p>
            <a:pPr fontAlgn="ctr"/>
            <a:r>
              <a:rPr lang="en-US" sz="1800" b="1" dirty="0" smtClean="0"/>
              <a:t>Action 2.3.b</a:t>
            </a:r>
            <a:r>
              <a:rPr lang="en-US" sz="1800" dirty="0" smtClean="0"/>
              <a:t>.  Conducting a formal review of utility administration of Rule 21 to identify areas for process improvement </a:t>
            </a:r>
          </a:p>
          <a:p>
            <a:pPr lvl="1" fontAlgn="ctr"/>
            <a:r>
              <a:rPr lang="en-US" sz="1400" b="1" i="1" dirty="0" smtClean="0">
                <a:solidFill>
                  <a:srgbClr val="FF0000"/>
                </a:solidFill>
              </a:rPr>
              <a:t>Delayed</a:t>
            </a:r>
            <a:r>
              <a:rPr lang="en-US" sz="1400" i="1" dirty="0" smtClean="0">
                <a:solidFill>
                  <a:srgbClr val="FF0000"/>
                </a:solidFill>
              </a:rPr>
              <a:t> over a year due to contracts backlog</a:t>
            </a:r>
            <a:endParaRPr lang="en-US" sz="1400" i="1" dirty="0" smtClean="0">
              <a:solidFill>
                <a:srgbClr val="FF0000"/>
              </a:solidFill>
              <a:effectLst/>
            </a:endParaRPr>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17</a:t>
            </a:fld>
            <a:endParaRPr lang="en-US" dirty="0"/>
          </a:p>
        </p:txBody>
      </p:sp>
    </p:spTree>
    <p:extLst>
      <p:ext uri="{BB962C8B-B14F-4D97-AF65-F5344CB8AC3E}">
        <p14:creationId xmlns:p14="http://schemas.microsoft.com/office/powerpoint/2010/main" val="258228974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Action Elements Not Yet Scoped</a:t>
            </a:r>
            <a:endParaRPr lang="en-US" sz="3200" dirty="0"/>
          </a:p>
        </p:txBody>
      </p:sp>
      <p:sp>
        <p:nvSpPr>
          <p:cNvPr id="3" name="Content Placeholder 2"/>
          <p:cNvSpPr>
            <a:spLocks noGrp="1"/>
          </p:cNvSpPr>
          <p:nvPr>
            <p:ph idx="1"/>
          </p:nvPr>
        </p:nvSpPr>
        <p:spPr/>
        <p:txBody>
          <a:bodyPr/>
          <a:lstStyle/>
          <a:p>
            <a:pPr fontAlgn="ctr"/>
            <a:r>
              <a:rPr lang="en-US" sz="2000" b="1" dirty="0">
                <a:solidFill>
                  <a:srgbClr val="FF0000"/>
                </a:solidFill>
              </a:rPr>
              <a:t>Action 1.13</a:t>
            </a:r>
            <a:r>
              <a:rPr lang="en-US" sz="2000" dirty="0">
                <a:solidFill>
                  <a:srgbClr val="FF0000"/>
                </a:solidFill>
              </a:rPr>
              <a:t>.  </a:t>
            </a:r>
            <a:r>
              <a:rPr lang="en-US" sz="2000" dirty="0"/>
              <a:t>By 2018, establish clear marketing, education and outreach plans that maximize the take-up of time-varying rates by customers able to take advantage of them with </a:t>
            </a:r>
            <a:r>
              <a:rPr lang="en-US" sz="2000" dirty="0" smtClean="0"/>
              <a:t>DERs</a:t>
            </a:r>
          </a:p>
          <a:p>
            <a:pPr fontAlgn="ctr"/>
            <a:r>
              <a:rPr lang="en-US" sz="2000" b="1" dirty="0">
                <a:solidFill>
                  <a:srgbClr val="FF0000"/>
                </a:solidFill>
              </a:rPr>
              <a:t>Action 2.7</a:t>
            </a:r>
            <a:r>
              <a:rPr lang="en-US" sz="2000" dirty="0"/>
              <a:t>.  By 2017, consider how existing DER sourcing mechanisms (e.g., programs and tariffs) should reflect location value and/or be transitioned to a competitive sourcing mechanism already reflecting </a:t>
            </a:r>
            <a:endParaRPr lang="en-US" sz="2000" dirty="0" smtClean="0"/>
          </a:p>
          <a:p>
            <a:pPr fontAlgn="ctr"/>
            <a:r>
              <a:rPr lang="en-US" sz="2000" b="1" dirty="0">
                <a:solidFill>
                  <a:srgbClr val="FF0000"/>
                </a:solidFill>
              </a:rPr>
              <a:t>Action 3.5</a:t>
            </a:r>
            <a:r>
              <a:rPr lang="en-US" sz="2000" dirty="0"/>
              <a:t>.  By 2018, consider eligibility of NEM resources in wholesale markets.</a:t>
            </a:r>
          </a:p>
          <a:p>
            <a:pPr fontAlgn="ctr"/>
            <a:r>
              <a:rPr lang="en-US" sz="2000" b="1" dirty="0" smtClean="0">
                <a:solidFill>
                  <a:srgbClr val="FF0000"/>
                </a:solidFill>
              </a:rPr>
              <a:t>(?)</a:t>
            </a:r>
            <a:r>
              <a:rPr lang="en-US" sz="2000" b="1" dirty="0" smtClean="0"/>
              <a:t> </a:t>
            </a:r>
            <a:r>
              <a:rPr lang="en-US" sz="2000" b="1" dirty="0" smtClean="0">
                <a:solidFill>
                  <a:srgbClr val="FF0000"/>
                </a:solidFill>
              </a:rPr>
              <a:t>Action </a:t>
            </a:r>
            <a:r>
              <a:rPr lang="en-US" sz="2000" b="1" dirty="0">
                <a:solidFill>
                  <a:srgbClr val="FF0000"/>
                </a:solidFill>
              </a:rPr>
              <a:t>3.7</a:t>
            </a:r>
            <a:r>
              <a:rPr lang="en-US" sz="2000" dirty="0"/>
              <a:t>.  By 2018, complete research critical to vehicle-grid integration and incorporate results into transportation electrification policy</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18</a:t>
            </a:fld>
            <a:endParaRPr lang="en-US" dirty="0"/>
          </a:p>
        </p:txBody>
      </p:sp>
    </p:spTree>
    <p:extLst>
      <p:ext uri="{BB962C8B-B14F-4D97-AF65-F5344CB8AC3E}">
        <p14:creationId xmlns:p14="http://schemas.microsoft.com/office/powerpoint/2010/main" val="372797704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Challenges and Opportunities</a:t>
            </a:r>
            <a:endParaRPr lang="en-US" sz="3200" dirty="0"/>
          </a:p>
        </p:txBody>
      </p:sp>
      <p:sp>
        <p:nvSpPr>
          <p:cNvPr id="3" name="Content Placeholder 2"/>
          <p:cNvSpPr>
            <a:spLocks noGrp="1"/>
          </p:cNvSpPr>
          <p:nvPr>
            <p:ph idx="1"/>
          </p:nvPr>
        </p:nvSpPr>
        <p:spPr/>
        <p:txBody>
          <a:bodyPr/>
          <a:lstStyle/>
          <a:p>
            <a:pPr marL="0" indent="0" fontAlgn="ctr">
              <a:buNone/>
            </a:pPr>
            <a:r>
              <a:rPr lang="en-US" sz="2000" b="1" dirty="0"/>
              <a:t>Track 1: Rates and Tariffs</a:t>
            </a:r>
          </a:p>
          <a:p>
            <a:pPr fontAlgn="ctr"/>
            <a:r>
              <a:rPr lang="en-US" sz="2000" dirty="0" smtClean="0"/>
              <a:t>Rates </a:t>
            </a:r>
            <a:r>
              <a:rPr lang="en-US" sz="2000" dirty="0"/>
              <a:t>Forum follow-up</a:t>
            </a:r>
          </a:p>
          <a:p>
            <a:pPr lvl="1" fontAlgn="ctr"/>
            <a:r>
              <a:rPr lang="en-US" sz="1600" dirty="0"/>
              <a:t>No home for </a:t>
            </a:r>
            <a:r>
              <a:rPr lang="en-US" sz="1600" dirty="0" smtClean="0"/>
              <a:t>rates-based </a:t>
            </a:r>
            <a:r>
              <a:rPr lang="en-US" sz="1600" dirty="0"/>
              <a:t>solutions to SGIP GHG </a:t>
            </a:r>
            <a:r>
              <a:rPr lang="en-US" sz="1600" dirty="0" smtClean="0"/>
              <a:t>issue</a:t>
            </a:r>
          </a:p>
          <a:p>
            <a:pPr marL="471487" lvl="1" indent="0" fontAlgn="ctr">
              <a:buNone/>
            </a:pPr>
            <a:endParaRPr lang="en-US" sz="1600" dirty="0" smtClean="0"/>
          </a:p>
          <a:p>
            <a:pPr marL="0" lvl="0" indent="0" fontAlgn="ctr">
              <a:buNone/>
            </a:pPr>
            <a:r>
              <a:rPr lang="en-US" sz="2000" b="1" dirty="0">
                <a:solidFill>
                  <a:srgbClr val="000000"/>
                </a:solidFill>
              </a:rPr>
              <a:t>Track 2: Distribution Planning, </a:t>
            </a:r>
            <a:r>
              <a:rPr lang="en-US" sz="2000" b="1" dirty="0" smtClean="0">
                <a:solidFill>
                  <a:srgbClr val="000000"/>
                </a:solidFill>
              </a:rPr>
              <a:t>Procurement, et al.</a:t>
            </a:r>
            <a:endParaRPr lang="en-US" dirty="0" smtClean="0"/>
          </a:p>
          <a:p>
            <a:pPr fontAlgn="ctr"/>
            <a:r>
              <a:rPr lang="en-US" sz="2000" dirty="0" smtClean="0"/>
              <a:t>No contracts yet for </a:t>
            </a:r>
            <a:r>
              <a:rPr lang="en-US" sz="2000" dirty="0"/>
              <a:t>distribution deferral </a:t>
            </a:r>
            <a:r>
              <a:rPr lang="en-US" sz="2000" dirty="0" smtClean="0"/>
              <a:t>DER projects</a:t>
            </a:r>
            <a:endParaRPr lang="en-US" sz="2000" dirty="0"/>
          </a:p>
          <a:p>
            <a:pPr lvl="1" fontAlgn="ctr"/>
            <a:r>
              <a:rPr lang="en-US" sz="1600" dirty="0"/>
              <a:t>PRP PD (SCE)</a:t>
            </a:r>
          </a:p>
          <a:p>
            <a:pPr lvl="1" fontAlgn="ctr"/>
            <a:r>
              <a:rPr lang="en-US" sz="1600" dirty="0"/>
              <a:t>PG&amp;E </a:t>
            </a:r>
            <a:r>
              <a:rPr lang="en-US" sz="1600" dirty="0" smtClean="0"/>
              <a:t>and SDG&amp;E advice letters decline </a:t>
            </a:r>
            <a:r>
              <a:rPr lang="en-US" sz="1600" dirty="0"/>
              <a:t>to strike on bids</a:t>
            </a:r>
          </a:p>
          <a:p>
            <a:pPr fontAlgn="ctr"/>
            <a:r>
              <a:rPr lang="en-US" sz="2000" dirty="0" smtClean="0"/>
              <a:t>Action </a:t>
            </a:r>
            <a:r>
              <a:rPr lang="en-US" sz="2000" dirty="0"/>
              <a:t>2.7 delayed (IDER consideration of how existing DER programs and tariffs should reflect location value</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19</a:t>
            </a:fld>
            <a:endParaRPr lang="en-US" dirty="0"/>
          </a:p>
        </p:txBody>
      </p:sp>
    </p:spTree>
    <p:extLst>
      <p:ext uri="{BB962C8B-B14F-4D97-AF65-F5344CB8AC3E}">
        <p14:creationId xmlns:p14="http://schemas.microsoft.com/office/powerpoint/2010/main" val="184288814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990600"/>
          </a:xfrm>
        </p:spPr>
        <p:txBody>
          <a:bodyPr/>
          <a:lstStyle/>
          <a:p>
            <a:pPr algn="ctr"/>
            <a:r>
              <a:rPr lang="en-US" sz="3200" dirty="0" smtClean="0"/>
              <a:t>Outline</a:t>
            </a:r>
            <a:endParaRPr lang="en-US" sz="3200" dirty="0"/>
          </a:p>
        </p:txBody>
      </p:sp>
      <p:sp>
        <p:nvSpPr>
          <p:cNvPr id="3" name="Content Placeholder 2"/>
          <p:cNvSpPr>
            <a:spLocks noGrp="1"/>
          </p:cNvSpPr>
          <p:nvPr>
            <p:ph idx="1"/>
          </p:nvPr>
        </p:nvSpPr>
        <p:spPr/>
        <p:txBody>
          <a:bodyPr/>
          <a:lstStyle/>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DER Action Plan overview</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Action Element status snapshot</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Achievements since July 2017</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Action Elements requiring attention</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1800" dirty="0" smtClean="0"/>
              <a:t>Off-track </a:t>
            </a:r>
          </a:p>
          <a:p>
            <a:pPr marL="652463" lvl="1"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1800" dirty="0" smtClean="0"/>
              <a:t>Not yet scoped </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a:t>Challenges and </a:t>
            </a:r>
            <a:r>
              <a:rPr lang="en-US" altLang="en-US" sz="2200" dirty="0" smtClean="0"/>
              <a:t>opportunities</a:t>
            </a:r>
            <a:endParaRPr lang="en-US" altLang="en-US" sz="2200" dirty="0"/>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Hot topics for 2018/19</a:t>
            </a:r>
            <a:endParaRPr lang="en-US" altLang="en-US" sz="2200" dirty="0" smtClean="0"/>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endParaRPr lang="en-US" altLang="en-US" sz="2200" dirty="0" smtClean="0"/>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2</a:t>
            </a:fld>
            <a:endParaRPr lang="en-US" dirty="0"/>
          </a:p>
        </p:txBody>
      </p:sp>
    </p:spTree>
    <p:extLst>
      <p:ext uri="{BB962C8B-B14F-4D97-AF65-F5344CB8AC3E}">
        <p14:creationId xmlns:p14="http://schemas.microsoft.com/office/powerpoint/2010/main" val="290351010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Challenges and Opportunities</a:t>
            </a:r>
            <a:endParaRPr lang="en-US" sz="3200" dirty="0"/>
          </a:p>
        </p:txBody>
      </p:sp>
      <p:sp>
        <p:nvSpPr>
          <p:cNvPr id="3" name="Content Placeholder 2"/>
          <p:cNvSpPr>
            <a:spLocks noGrp="1"/>
          </p:cNvSpPr>
          <p:nvPr>
            <p:ph idx="1"/>
          </p:nvPr>
        </p:nvSpPr>
        <p:spPr/>
        <p:txBody>
          <a:bodyPr/>
          <a:lstStyle/>
          <a:p>
            <a:pPr marL="0" lvl="0" indent="0" fontAlgn="ctr">
              <a:buNone/>
            </a:pPr>
            <a:r>
              <a:rPr lang="en-US" sz="2000" b="1" dirty="0" smtClean="0">
                <a:solidFill>
                  <a:srgbClr val="000000"/>
                </a:solidFill>
              </a:rPr>
              <a:t>Track </a:t>
            </a:r>
            <a:r>
              <a:rPr lang="en-US" sz="2000" b="1" dirty="0">
                <a:solidFill>
                  <a:srgbClr val="000000"/>
                </a:solidFill>
              </a:rPr>
              <a:t>2: Distribution Planning, </a:t>
            </a:r>
            <a:r>
              <a:rPr lang="en-US" sz="2000" b="1" dirty="0" smtClean="0">
                <a:solidFill>
                  <a:srgbClr val="000000"/>
                </a:solidFill>
              </a:rPr>
              <a:t>Procurement (cont.)</a:t>
            </a:r>
            <a:endParaRPr lang="en-US" dirty="0" smtClean="0"/>
          </a:p>
          <a:p>
            <a:pPr fontAlgn="ctr"/>
            <a:r>
              <a:rPr lang="en-US" sz="2000" dirty="0" smtClean="0"/>
              <a:t>Business </a:t>
            </a:r>
            <a:r>
              <a:rPr lang="en-US" sz="2000" dirty="0"/>
              <a:t>model questions </a:t>
            </a:r>
          </a:p>
          <a:p>
            <a:pPr lvl="1" fontAlgn="ctr"/>
            <a:r>
              <a:rPr lang="en-US" sz="1600" dirty="0"/>
              <a:t>SDG&amp;E and PG&amp;E only put in for 1 IDER pilot</a:t>
            </a:r>
          </a:p>
          <a:p>
            <a:pPr lvl="1" fontAlgn="ctr"/>
            <a:r>
              <a:rPr lang="en-US" sz="1600" dirty="0"/>
              <a:t>DRP decision went against IOU position on [double payment?]</a:t>
            </a:r>
          </a:p>
          <a:p>
            <a:pPr fontAlgn="ctr"/>
            <a:r>
              <a:rPr lang="en-US" sz="2000" dirty="0" smtClean="0"/>
              <a:t>Need </a:t>
            </a:r>
            <a:r>
              <a:rPr lang="en-US" sz="2000" dirty="0" smtClean="0"/>
              <a:t>for smart inverter advanced functionality disputed by solar industry</a:t>
            </a:r>
            <a:endParaRPr lang="en-US" sz="2000" dirty="0"/>
          </a:p>
          <a:p>
            <a:pPr fontAlgn="ctr"/>
            <a:r>
              <a:rPr lang="en-US" sz="2000" dirty="0" smtClean="0">
                <a:effectLst/>
              </a:rPr>
              <a:t>PRP PD</a:t>
            </a:r>
          </a:p>
          <a:p>
            <a:pPr fontAlgn="ctr"/>
            <a:endParaRPr lang="en-US" sz="2000" dirty="0"/>
          </a:p>
          <a:p>
            <a:pPr marL="0" indent="0" fontAlgn="ctr">
              <a:buNone/>
            </a:pPr>
            <a:r>
              <a:rPr lang="en-US" sz="2000" b="1" dirty="0"/>
              <a:t>Track 3: Wholesale Markets</a:t>
            </a:r>
          </a:p>
          <a:p>
            <a:pPr fontAlgn="ctr"/>
            <a:r>
              <a:rPr lang="en-US" sz="2000" dirty="0" smtClean="0"/>
              <a:t>[any challenges related to demand response or electric vehicles?]</a:t>
            </a:r>
            <a:endParaRPr lang="en-US" sz="2000" dirty="0" smtClean="0">
              <a:effectLst/>
            </a:endParaRPr>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20</a:t>
            </a:fld>
            <a:endParaRPr lang="en-US" dirty="0"/>
          </a:p>
        </p:txBody>
      </p:sp>
    </p:spTree>
    <p:extLst>
      <p:ext uri="{BB962C8B-B14F-4D97-AF65-F5344CB8AC3E}">
        <p14:creationId xmlns:p14="http://schemas.microsoft.com/office/powerpoint/2010/main" val="1099818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Hot Topics for 2018/19</a:t>
            </a:r>
            <a:endParaRPr lang="en-US" sz="3200" dirty="0"/>
          </a:p>
        </p:txBody>
      </p:sp>
      <p:sp>
        <p:nvSpPr>
          <p:cNvPr id="3" name="Content Placeholder 2"/>
          <p:cNvSpPr>
            <a:spLocks noGrp="1"/>
          </p:cNvSpPr>
          <p:nvPr>
            <p:ph idx="1"/>
          </p:nvPr>
        </p:nvSpPr>
        <p:spPr/>
        <p:txBody>
          <a:bodyPr/>
          <a:lstStyle/>
          <a:p>
            <a:pPr fontAlgn="ctr"/>
            <a:r>
              <a:rPr lang="en-US" sz="2000" dirty="0" smtClean="0">
                <a:effectLst/>
              </a:rPr>
              <a:t>TOU RDW applications</a:t>
            </a:r>
          </a:p>
          <a:p>
            <a:pPr fontAlgn="ctr"/>
            <a:r>
              <a:rPr lang="en-US" sz="2000" dirty="0" smtClean="0"/>
              <a:t>NEM methods</a:t>
            </a:r>
          </a:p>
          <a:p>
            <a:pPr fontAlgn="ctr"/>
            <a:r>
              <a:rPr lang="en-US" sz="2000" dirty="0" smtClean="0"/>
              <a:t>Using ICA to streamline interconnection</a:t>
            </a:r>
          </a:p>
          <a:p>
            <a:pPr fontAlgn="ctr"/>
            <a:r>
              <a:rPr lang="en-US" sz="2000" dirty="0" smtClean="0"/>
              <a:t>Developing valuation mechanisms and operational requirements (not just capabilities) for smart inverters </a:t>
            </a:r>
          </a:p>
          <a:p>
            <a:pPr fontAlgn="ctr"/>
            <a:r>
              <a:rPr lang="en-US" sz="2000" dirty="0" smtClean="0"/>
              <a:t>[EV topic – maybe rates?]</a:t>
            </a:r>
          </a:p>
          <a:p>
            <a:pPr fontAlgn="ctr"/>
            <a:r>
              <a:rPr lang="en-US" sz="2000" dirty="0" smtClean="0"/>
              <a:t>[What else?]</a:t>
            </a:r>
          </a:p>
          <a:p>
            <a:pPr fontAlgn="ctr"/>
            <a:r>
              <a:rPr lang="en-US" sz="2000" dirty="0" smtClean="0"/>
              <a:t>[Implementation of DIDF, Grid Mod, other DRP frameworks?]</a:t>
            </a:r>
          </a:p>
          <a:p>
            <a:pPr fontAlgn="ctr"/>
            <a:r>
              <a:rPr lang="en-US" sz="2000" dirty="0" smtClean="0"/>
              <a:t>[Defaulting residential customers to TOU?]</a:t>
            </a:r>
          </a:p>
          <a:p>
            <a:pPr marL="0" indent="0" fontAlgn="ctr">
              <a:buNone/>
            </a:pPr>
            <a:endParaRPr lang="en-US" sz="2000" dirty="0">
              <a:effectLst/>
            </a:endParaRPr>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21</a:t>
            </a:fld>
            <a:endParaRPr lang="en-US" dirty="0"/>
          </a:p>
        </p:txBody>
      </p:sp>
    </p:spTree>
    <p:extLst>
      <p:ext uri="{BB962C8B-B14F-4D97-AF65-F5344CB8AC3E}">
        <p14:creationId xmlns:p14="http://schemas.microsoft.com/office/powerpoint/2010/main" val="192178119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21175"/>
            <a:ext cx="7772400" cy="1470025"/>
          </a:xfrm>
        </p:spPr>
        <p:txBody>
          <a:bodyPr/>
          <a:lstStyle/>
          <a:p>
            <a:pPr lvl="0">
              <a:spcBef>
                <a:spcPct val="20000"/>
              </a:spcBef>
              <a:buClr>
                <a:srgbClr val="0000FF"/>
              </a:buClr>
              <a:buSzPct val="70000"/>
            </a:pPr>
            <a:r>
              <a:rPr lang="en-US" dirty="0" smtClean="0"/>
              <a:t>Questions?</a:t>
            </a:r>
            <a:r>
              <a:rPr lang="en-US" smtClean="0"/>
              <a:t/>
            </a:r>
            <a:br>
              <a:rPr lang="en-US" smtClean="0"/>
            </a:br>
            <a:r>
              <a:rPr lang="en-US" smtClean="0"/>
              <a:t/>
            </a:r>
            <a:br>
              <a:rPr lang="en-US" smtClean="0"/>
            </a:br>
            <a:r>
              <a:rPr lang="en-US" dirty="0"/>
              <a:t/>
            </a:r>
            <a:br>
              <a:rPr lang="en-US" dirty="0"/>
            </a:br>
            <a:r>
              <a:rPr lang="en-US" sz="1800" dirty="0" smtClean="0"/>
              <a:t>DER Action Plan Contacts:</a:t>
            </a:r>
            <a:r>
              <a:rPr lang="en-US" dirty="0"/>
              <a:t/>
            </a:r>
            <a:br>
              <a:rPr lang="en-US" dirty="0"/>
            </a:br>
            <a:r>
              <a:rPr lang="en-US" sz="1800" b="0" dirty="0">
                <a:solidFill>
                  <a:srgbClr val="000000"/>
                </a:solidFill>
              </a:rPr>
              <a:t>Simon Baker (</a:t>
            </a:r>
            <a:r>
              <a:rPr lang="en-US" sz="1800" b="0" dirty="0" err="1">
                <a:solidFill>
                  <a:srgbClr val="000000"/>
                </a:solidFill>
              </a:rPr>
              <a:t>Simon.Baker@cpuc.ca.gov</a:t>
            </a:r>
            <a:r>
              <a:rPr lang="en-US" sz="1800" b="0" dirty="0" smtClean="0">
                <a:solidFill>
                  <a:srgbClr val="000000"/>
                </a:solidFill>
              </a:rPr>
              <a:t>)</a:t>
            </a:r>
            <a:br>
              <a:rPr lang="en-US" sz="1800" b="0" dirty="0" smtClean="0">
                <a:solidFill>
                  <a:srgbClr val="000000"/>
                </a:solidFill>
              </a:rPr>
            </a:br>
            <a:r>
              <a:rPr lang="en-US" sz="1800" b="0" dirty="0" smtClean="0">
                <a:solidFill>
                  <a:srgbClr val="000000"/>
                </a:solidFill>
              </a:rPr>
              <a:t>Gabriel </a:t>
            </a:r>
            <a:r>
              <a:rPr lang="en-US" sz="1800" b="0" dirty="0" err="1" smtClean="0">
                <a:solidFill>
                  <a:srgbClr val="000000"/>
                </a:solidFill>
              </a:rPr>
              <a:t>Petlin</a:t>
            </a:r>
            <a:r>
              <a:rPr lang="en-US" sz="1800" b="0" dirty="0" smtClean="0">
                <a:solidFill>
                  <a:srgbClr val="000000"/>
                </a:solidFill>
              </a:rPr>
              <a:t> (</a:t>
            </a:r>
            <a:r>
              <a:rPr lang="en-US" sz="1800" b="0" dirty="0" err="1" smtClean="0">
                <a:solidFill>
                  <a:srgbClr val="000000"/>
                </a:solidFill>
              </a:rPr>
              <a:t>Gabriel.Petlin@cpuc.ca.gov</a:t>
            </a:r>
            <a:r>
              <a:rPr lang="en-US" sz="1800" b="0" dirty="0" smtClean="0">
                <a:solidFill>
                  <a:srgbClr val="000000"/>
                </a:solidFill>
              </a:rPr>
              <a:t>)</a:t>
            </a:r>
            <a:br>
              <a:rPr lang="en-US" sz="1800" b="0" dirty="0" smtClean="0">
                <a:solidFill>
                  <a:srgbClr val="000000"/>
                </a:solidFill>
              </a:rPr>
            </a:br>
            <a:r>
              <a:rPr lang="en-US" sz="1800" b="0" dirty="0" smtClean="0">
                <a:solidFill>
                  <a:srgbClr val="000000"/>
                </a:solidFill>
              </a:rPr>
              <a:t>Mary Claire (MC) Evans (</a:t>
            </a:r>
            <a:r>
              <a:rPr lang="en-US" sz="1800" b="0" dirty="0" err="1" smtClean="0">
                <a:solidFill>
                  <a:srgbClr val="000000"/>
                </a:solidFill>
              </a:rPr>
              <a:t>MaryClaire.Evans@cpuc.ca.gov</a:t>
            </a:r>
            <a:r>
              <a:rPr lang="en-US" sz="1800" b="0" dirty="0" smtClean="0">
                <a:solidFill>
                  <a:srgbClr val="000000"/>
                </a:solidFill>
              </a:rPr>
              <a:t>)</a:t>
            </a:r>
            <a:endParaRPr lang="en-US" i="1" dirty="0"/>
          </a:p>
        </p:txBody>
      </p:sp>
    </p:spTree>
    <p:extLst>
      <p:ext uri="{BB962C8B-B14F-4D97-AF65-F5344CB8AC3E}">
        <p14:creationId xmlns:p14="http://schemas.microsoft.com/office/powerpoint/2010/main" val="173288224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DER Action Plan Overview</a:t>
            </a:r>
            <a:endParaRPr lang="en-US" sz="3200" dirty="0"/>
          </a:p>
        </p:txBody>
      </p:sp>
      <p:sp>
        <p:nvSpPr>
          <p:cNvPr id="3" name="Content Placeholder 2"/>
          <p:cNvSpPr>
            <a:spLocks noGrp="1"/>
          </p:cNvSpPr>
          <p:nvPr>
            <p:ph idx="1"/>
          </p:nvPr>
        </p:nvSpPr>
        <p:spPr/>
        <p:txBody>
          <a:bodyPr/>
          <a:lstStyle/>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dirty="0"/>
              <a:t>Endorsed by the Commission in November 2016</a:t>
            </a:r>
          </a:p>
          <a:p>
            <a:pPr marL="214313" indent="-214313">
              <a:spcBef>
                <a:spcPts val="575"/>
              </a:spcBef>
              <a:spcAft>
                <a:spcPts val="575"/>
              </a:spcAft>
              <a:buSzPct val="45000"/>
              <a:buFont typeface="Wingdings" charset="2"/>
              <a:buChar char=""/>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altLang="en-US" sz="2200" dirty="0" smtClean="0"/>
              <a:t>The DER Action Plan is a 7-page document that:</a:t>
            </a:r>
          </a:p>
          <a:p>
            <a:pPr marL="781050" lvl="1" indent="-342900">
              <a:spcBef>
                <a:spcPts val="575"/>
              </a:spcBef>
              <a:spcAft>
                <a:spcPts val="575"/>
              </a:spcAft>
              <a:buSzPct val="45000"/>
              <a:buFont typeface="Wingdings" panose="05000000000000000000" pitchFamily="2" charset="2"/>
              <a:buChar char="Ø"/>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b="1" dirty="0" smtClean="0"/>
              <a:t>Sets </a:t>
            </a:r>
            <a:r>
              <a:rPr lang="en-US" sz="2200" b="1" dirty="0"/>
              <a:t>a long-term vision </a:t>
            </a:r>
            <a:r>
              <a:rPr lang="en-US" sz="2200" dirty="0"/>
              <a:t>for </a:t>
            </a:r>
            <a:r>
              <a:rPr lang="en-US" sz="2200" dirty="0" smtClean="0"/>
              <a:t>DERs and supporting policies</a:t>
            </a:r>
          </a:p>
          <a:p>
            <a:pPr marL="781050" lvl="1" indent="-342900">
              <a:spcBef>
                <a:spcPts val="575"/>
              </a:spcBef>
              <a:spcAft>
                <a:spcPts val="575"/>
              </a:spcAft>
              <a:buSzPct val="45000"/>
              <a:buFont typeface="Wingdings" panose="05000000000000000000" pitchFamily="2" charset="2"/>
              <a:buChar char="Ø"/>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b="1" dirty="0" smtClean="0"/>
              <a:t>Identifies CPUC actions </a:t>
            </a:r>
            <a:r>
              <a:rPr lang="en-US" sz="2200" dirty="0" smtClean="0"/>
              <a:t>needed </a:t>
            </a:r>
            <a:r>
              <a:rPr lang="en-US" sz="2200" dirty="0"/>
              <a:t>to meet that </a:t>
            </a:r>
            <a:r>
              <a:rPr lang="en-US" sz="2200" dirty="0" smtClean="0"/>
              <a:t>vision</a:t>
            </a:r>
          </a:p>
          <a:p>
            <a:pPr marL="781050" lvl="1" indent="-342900">
              <a:spcBef>
                <a:spcPts val="575"/>
              </a:spcBef>
              <a:spcAft>
                <a:spcPts val="1200"/>
              </a:spcAft>
              <a:buSzPct val="45000"/>
              <a:buFont typeface="Wingdings" panose="05000000000000000000" pitchFamily="2" charset="2"/>
              <a:buChar char="Ø"/>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r>
              <a:rPr lang="en-US" sz="2200" b="1" dirty="0" smtClean="0"/>
              <a:t>Establishes </a:t>
            </a:r>
            <a:r>
              <a:rPr lang="en-US" sz="2200" b="1" dirty="0"/>
              <a:t>a coordinating framework </a:t>
            </a:r>
            <a:r>
              <a:rPr lang="en-US" sz="2200" dirty="0"/>
              <a:t>across </a:t>
            </a:r>
            <a:r>
              <a:rPr lang="en-US" sz="2200" dirty="0" smtClean="0"/>
              <a:t>15 proceedings</a:t>
            </a:r>
            <a:r>
              <a:rPr lang="en-US" altLang="en-US" sz="2200" dirty="0" smtClean="0"/>
              <a:t> </a:t>
            </a:r>
            <a:r>
              <a:rPr lang="en-US" altLang="en-US" sz="2200" dirty="0"/>
              <a:t>and 2 CAISO stakeholder initiatives</a:t>
            </a:r>
            <a:endParaRPr lang="en-US" sz="2200" dirty="0"/>
          </a:p>
          <a:p>
            <a:pPr>
              <a:spcBef>
                <a:spcPts val="0"/>
              </a:spcBef>
              <a:spcAft>
                <a:spcPts val="1200"/>
              </a:spcAft>
              <a:buFont typeface="Verdana" panose="020B0604030504040204" pitchFamily="34" charset="0"/>
              <a:buChar char="●"/>
            </a:pPr>
            <a:r>
              <a:rPr lang="en-US" sz="2200" dirty="0"/>
              <a:t>Does not determine outcomes of individual </a:t>
            </a:r>
            <a:r>
              <a:rPr lang="en-US" sz="2200" dirty="0" smtClean="0"/>
              <a:t>proceedings</a:t>
            </a:r>
          </a:p>
          <a:p>
            <a:pPr>
              <a:spcBef>
                <a:spcPts val="0"/>
              </a:spcBef>
              <a:spcAft>
                <a:spcPts val="1200"/>
              </a:spcAft>
              <a:buFont typeface="Verdana" panose="020B0604030504040204" pitchFamily="34" charset="0"/>
              <a:buChar char="●"/>
            </a:pPr>
            <a:r>
              <a:rPr lang="en-US" sz="2200" dirty="0" smtClean="0"/>
              <a:t>Living Document</a:t>
            </a:r>
            <a:endParaRPr lang="en-US" sz="2200" dirty="0"/>
          </a:p>
          <a:p>
            <a:pPr marL="781050" lvl="1" indent="-342900">
              <a:spcBef>
                <a:spcPts val="575"/>
              </a:spcBef>
              <a:spcAft>
                <a:spcPts val="575"/>
              </a:spcAft>
              <a:buSzPct val="45000"/>
              <a:buFont typeface="Wingdings" panose="05000000000000000000" pitchFamily="2" charset="2"/>
              <a:buChar char="Ø"/>
              <a:tabLst>
                <a:tab pos="214313" algn="l"/>
                <a:tab pos="327025" algn="l"/>
                <a:tab pos="784225" algn="l"/>
                <a:tab pos="1241425" algn="l"/>
                <a:tab pos="1698625" algn="l"/>
                <a:tab pos="2155825" algn="l"/>
                <a:tab pos="2613025" algn="l"/>
                <a:tab pos="3070225" algn="l"/>
                <a:tab pos="3527425" algn="l"/>
                <a:tab pos="3984625" algn="l"/>
                <a:tab pos="4441825" algn="l"/>
                <a:tab pos="4899025" algn="l"/>
                <a:tab pos="5356225" algn="l"/>
                <a:tab pos="5813425" algn="l"/>
                <a:tab pos="6270625" algn="l"/>
                <a:tab pos="6727825" algn="l"/>
                <a:tab pos="7185025" algn="l"/>
                <a:tab pos="7642225" algn="l"/>
                <a:tab pos="8099425" algn="l"/>
                <a:tab pos="8556625" algn="l"/>
                <a:tab pos="9013825" algn="l"/>
              </a:tabLst>
            </a:pPr>
            <a:endParaRPr lang="en-US" sz="2200" dirty="0" smtClean="0"/>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3</a:t>
            </a:fld>
            <a:endParaRPr lang="en-US" dirty="0"/>
          </a:p>
        </p:txBody>
      </p:sp>
    </p:spTree>
    <p:extLst>
      <p:ext uri="{BB962C8B-B14F-4D97-AF65-F5344CB8AC3E}">
        <p14:creationId xmlns:p14="http://schemas.microsoft.com/office/powerpoint/2010/main" val="29069987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609600"/>
          </a:xfrm>
        </p:spPr>
        <p:txBody>
          <a:bodyPr/>
          <a:lstStyle/>
          <a:p>
            <a:pPr algn="ctr"/>
            <a:r>
              <a:rPr lang="en-US" sz="3200" dirty="0" smtClean="0"/>
              <a:t>DER Action Plan Structure</a:t>
            </a:r>
            <a:endParaRPr lang="en-US" sz="3200" dirty="0"/>
          </a:p>
        </p:txBody>
      </p:sp>
      <p:sp>
        <p:nvSpPr>
          <p:cNvPr id="3" name="Content Placeholder 2"/>
          <p:cNvSpPr>
            <a:spLocks noGrp="1"/>
          </p:cNvSpPr>
          <p:nvPr>
            <p:ph idx="1"/>
          </p:nvPr>
        </p:nvSpPr>
        <p:spPr/>
        <p:txBody>
          <a:bodyPr/>
          <a:lstStyle/>
          <a:p>
            <a:pPr marL="106363" indent="0">
              <a:buSzPct val="100000"/>
              <a:buNone/>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r>
              <a:rPr lang="en-US" altLang="en-US" sz="2200" dirty="0" smtClean="0"/>
              <a:t>17 “Vision Elements” and 35 “Action Elements” grouped into 3 tracks:</a:t>
            </a:r>
          </a:p>
          <a:p>
            <a:pPr marL="106363" indent="0">
              <a:buSzPct val="100000"/>
              <a:buNone/>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endParaRPr lang="en-US" altLang="en-US" sz="2200" dirty="0" smtClean="0"/>
          </a:p>
          <a:p>
            <a:pPr marL="887413" lvl="1" indent="-342900">
              <a:spcAft>
                <a:spcPts val="600"/>
              </a:spcAft>
              <a:buSzPct val="100000"/>
              <a:buFont typeface="Arial" charset="0"/>
              <a:buChar char="•"/>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r>
              <a:rPr lang="en-US" altLang="en-US" sz="2200" b="1" dirty="0" smtClean="0"/>
              <a:t>Track 1</a:t>
            </a:r>
            <a:r>
              <a:rPr lang="en-US" altLang="en-US" sz="2200" dirty="0" smtClean="0"/>
              <a:t>: Rates </a:t>
            </a:r>
            <a:r>
              <a:rPr lang="en-US" altLang="en-US" sz="2200" dirty="0"/>
              <a:t>and </a:t>
            </a:r>
            <a:r>
              <a:rPr lang="en-US" altLang="en-US" sz="2200" dirty="0" smtClean="0"/>
              <a:t>Tariffs</a:t>
            </a:r>
            <a:endParaRPr lang="en-US" altLang="en-US" sz="2200" dirty="0"/>
          </a:p>
          <a:p>
            <a:pPr marL="887413" lvl="1" indent="-342900">
              <a:spcAft>
                <a:spcPts val="600"/>
              </a:spcAft>
              <a:buSzPct val="100000"/>
              <a:buFont typeface="Arial" charset="0"/>
              <a:buChar char="•"/>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r>
              <a:rPr lang="en-US" altLang="en-US" sz="2200" b="1" dirty="0" smtClean="0"/>
              <a:t>Track 2</a:t>
            </a:r>
            <a:r>
              <a:rPr lang="en-US" altLang="en-US" sz="2200" dirty="0" smtClean="0"/>
              <a:t>: Distribution </a:t>
            </a:r>
            <a:r>
              <a:rPr lang="en-US" altLang="en-US" sz="2200" dirty="0"/>
              <a:t>Grid Infrastructure, Planning, Interconnection, and </a:t>
            </a:r>
            <a:r>
              <a:rPr lang="en-US" altLang="en-US" sz="2200" dirty="0" smtClean="0"/>
              <a:t>Procurement</a:t>
            </a:r>
            <a:endParaRPr lang="en-US" altLang="en-US" sz="2200" dirty="0"/>
          </a:p>
          <a:p>
            <a:pPr marL="887413" lvl="1" indent="-342900">
              <a:spcAft>
                <a:spcPts val="600"/>
              </a:spcAft>
              <a:buSzPct val="100000"/>
              <a:buFont typeface="Arial" charset="0"/>
              <a:buChar char="•"/>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r>
              <a:rPr lang="en-US" altLang="en-US" sz="2200" b="1" dirty="0" smtClean="0"/>
              <a:t>Track 3</a:t>
            </a:r>
            <a:r>
              <a:rPr lang="en-US" altLang="en-US" sz="2200" dirty="0" smtClean="0"/>
              <a:t>: Wholesale </a:t>
            </a:r>
            <a:r>
              <a:rPr lang="en-US" altLang="en-US" sz="2200" dirty="0"/>
              <a:t>DER Market Integration and </a:t>
            </a:r>
            <a:r>
              <a:rPr lang="en-US" altLang="en-US" sz="2200" dirty="0" smtClean="0"/>
              <a:t>Interconnection</a:t>
            </a:r>
          </a:p>
          <a:p>
            <a:pPr marL="887413" lvl="1" indent="-342900">
              <a:spcAft>
                <a:spcPts val="600"/>
              </a:spcAft>
              <a:buSzPct val="100000"/>
              <a:buFont typeface="Arial" charset="0"/>
              <a:buChar char="•"/>
              <a:tabLst>
                <a:tab pos="430213" algn="l"/>
                <a:tab pos="542925" algn="l"/>
                <a:tab pos="1000125" algn="l"/>
                <a:tab pos="1457325" algn="l"/>
                <a:tab pos="1914525" algn="l"/>
                <a:tab pos="2371725" algn="l"/>
                <a:tab pos="2828925" algn="l"/>
                <a:tab pos="3286125" algn="l"/>
                <a:tab pos="3743325" algn="l"/>
                <a:tab pos="4200525" algn="l"/>
                <a:tab pos="4657725" algn="l"/>
                <a:tab pos="5114925" algn="l"/>
                <a:tab pos="5572125" algn="l"/>
                <a:tab pos="6029325" algn="l"/>
                <a:tab pos="6486525" algn="l"/>
                <a:tab pos="6943725" algn="l"/>
                <a:tab pos="7400925" algn="l"/>
                <a:tab pos="7858125" algn="l"/>
                <a:tab pos="8315325" algn="l"/>
                <a:tab pos="8772525" algn="l"/>
                <a:tab pos="9229725" algn="l"/>
              </a:tabLst>
            </a:pPr>
            <a:endParaRPr lang="en-US" altLang="en-US" sz="2200" dirty="0"/>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4</a:t>
            </a:fld>
            <a:endParaRPr lang="en-US" dirty="0"/>
          </a:p>
        </p:txBody>
      </p:sp>
    </p:spTree>
    <p:extLst>
      <p:ext uri="{BB962C8B-B14F-4D97-AF65-F5344CB8AC3E}">
        <p14:creationId xmlns:p14="http://schemas.microsoft.com/office/powerpoint/2010/main" val="13844081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43000"/>
            <a:ext cx="8686800" cy="685800"/>
          </a:xfrm>
        </p:spPr>
        <p:txBody>
          <a:bodyPr/>
          <a:lstStyle/>
          <a:p>
            <a:pPr algn="ctr"/>
            <a:r>
              <a:rPr lang="en-US" sz="2800" dirty="0" smtClean="0"/>
              <a:t>Track 1</a:t>
            </a:r>
            <a:r>
              <a:rPr lang="en-US" sz="2800" dirty="0"/>
              <a:t>:</a:t>
            </a:r>
            <a:r>
              <a:rPr lang="en-US" sz="2800" dirty="0" smtClean="0"/>
              <a:t> Rates and Tariffs</a:t>
            </a:r>
            <a:br>
              <a:rPr lang="en-US" sz="2800" dirty="0" smtClean="0"/>
            </a:br>
            <a:r>
              <a:rPr lang="en-US" sz="2800" b="0" i="1" dirty="0" smtClean="0"/>
              <a:t>Vision</a:t>
            </a:r>
            <a:endParaRPr lang="en-US" sz="2800" b="0" i="1" dirty="0"/>
          </a:p>
        </p:txBody>
      </p:sp>
      <p:graphicFrame>
        <p:nvGraphicFramePr>
          <p:cNvPr id="4" name="Table 3"/>
          <p:cNvGraphicFramePr>
            <a:graphicFrameLocks noGrp="1"/>
          </p:cNvGraphicFramePr>
          <p:nvPr>
            <p:extLst>
              <p:ext uri="{D42A27DB-BD31-4B8C-83A1-F6EECF244321}">
                <p14:modId xmlns:p14="http://schemas.microsoft.com/office/powerpoint/2010/main" val="136057774"/>
              </p:ext>
            </p:extLst>
          </p:nvPr>
        </p:nvGraphicFramePr>
        <p:xfrm>
          <a:off x="609600" y="2057400"/>
          <a:ext cx="7924800" cy="3048000"/>
        </p:xfrm>
        <a:graphic>
          <a:graphicData uri="http://schemas.openxmlformats.org/drawingml/2006/table">
            <a:tbl>
              <a:tblPr firstRow="1" bandRow="1">
                <a:tableStyleId>{5C22544A-7EE6-4342-B048-85BDC9FD1C3A}</a:tableStyleId>
              </a:tblPr>
              <a:tblGrid>
                <a:gridCol w="7924800"/>
              </a:tblGrid>
              <a:tr h="3048000">
                <a:tc>
                  <a:txBody>
                    <a:bodyPr/>
                    <a:lstStyle/>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Customer choice</a:t>
                      </a:r>
                    </a:p>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Time varying rates</a:t>
                      </a:r>
                    </a:p>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Innovative rates and tariffs</a:t>
                      </a:r>
                    </a:p>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Aligned with cost causation</a:t>
                      </a:r>
                    </a:p>
                    <a:p>
                      <a:pPr marL="639763" indent="-457200">
                        <a:spcAft>
                          <a:spcPts val="1200"/>
                        </a:spcAft>
                        <a:buSzPct val="100000"/>
                        <a:buFont typeface="Wingdings" panose="05000000000000000000" pitchFamily="2" charset="2"/>
                        <a:buChar char="Ø"/>
                        <a:tabLst>
                          <a:tab pos="585216" algn="l"/>
                          <a:tab pos="694944" algn="l"/>
                          <a:tab pos="914400" algn="l"/>
                          <a:tab pos="1152144" algn="l"/>
                          <a:tab pos="1609344" algn="l"/>
                          <a:tab pos="2066544" algn="l"/>
                          <a:tab pos="2523744" algn="l"/>
                          <a:tab pos="2980944" algn="l"/>
                          <a:tab pos="3438144" algn="l"/>
                          <a:tab pos="3895344" algn="l"/>
                          <a:tab pos="4352544" algn="l"/>
                          <a:tab pos="4809744" algn="l"/>
                          <a:tab pos="5266944" algn="l"/>
                          <a:tab pos="5724144" algn="l"/>
                          <a:tab pos="6181344" algn="l"/>
                          <a:tab pos="6638544" algn="l"/>
                          <a:tab pos="7095744" algn="l"/>
                          <a:tab pos="7552944" algn="l"/>
                          <a:tab pos="8010144" algn="l"/>
                          <a:tab pos="8467344" algn="l"/>
                          <a:tab pos="8924544" algn="l"/>
                          <a:tab pos="9381744" algn="l"/>
                        </a:tabLst>
                      </a:pPr>
                      <a:r>
                        <a:rPr lang="en-US" altLang="en-US" sz="2400" b="0" dirty="0" smtClean="0">
                          <a:solidFill>
                            <a:schemeClr val="tx1"/>
                          </a:solidFill>
                        </a:rPr>
                        <a:t>Affordable to non-DER customers</a:t>
                      </a:r>
                    </a:p>
                  </a:txBody>
                  <a:tcPr>
                    <a:solidFill>
                      <a:srgbClr val="CCFCD1"/>
                    </a:solidFill>
                  </a:tcPr>
                </a:tc>
              </a:tr>
            </a:tbl>
          </a:graphicData>
        </a:graphic>
      </p:graphicFrame>
      <p:sp>
        <p:nvSpPr>
          <p:cNvPr id="3" name="Slide Number Placeholder 2"/>
          <p:cNvSpPr>
            <a:spLocks noGrp="1"/>
          </p:cNvSpPr>
          <p:nvPr>
            <p:ph type="sldNum" sz="quarter" idx="12"/>
          </p:nvPr>
        </p:nvSpPr>
        <p:spPr/>
        <p:txBody>
          <a:bodyPr/>
          <a:lstStyle/>
          <a:p>
            <a:pPr>
              <a:defRPr/>
            </a:pPr>
            <a:fld id="{3BC9CF68-C716-4149-A1E8-C1DB211DFB05}" type="slidenum">
              <a:rPr lang="en-US" smtClean="0"/>
              <a:pPr>
                <a:defRPr/>
              </a:pPr>
              <a:t>5</a:t>
            </a:fld>
            <a:endParaRPr lang="en-US" dirty="0"/>
          </a:p>
        </p:txBody>
      </p:sp>
    </p:spTree>
    <p:extLst>
      <p:ext uri="{BB962C8B-B14F-4D97-AF65-F5344CB8AC3E}">
        <p14:creationId xmlns:p14="http://schemas.microsoft.com/office/powerpoint/2010/main" val="191449672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288188339"/>
              </p:ext>
            </p:extLst>
          </p:nvPr>
        </p:nvGraphicFramePr>
        <p:xfrm>
          <a:off x="899160" y="2209800"/>
          <a:ext cx="7345680" cy="3581400"/>
        </p:xfrm>
        <a:graphic>
          <a:graphicData uri="http://schemas.openxmlformats.org/drawingml/2006/table">
            <a:tbl>
              <a:tblPr firstRow="1" bandRow="1">
                <a:tableStyleId>{5C22544A-7EE6-4342-B048-85BDC9FD1C3A}</a:tableStyleId>
              </a:tblPr>
              <a:tblGrid>
                <a:gridCol w="7345680"/>
              </a:tblGrid>
              <a:tr h="3581400">
                <a:tc>
                  <a:txBody>
                    <a:bodyPr/>
                    <a:lstStyle/>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Transparent planning and sourcing</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Utility “2.0” / IOU business model</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Technology-neutral sourcing</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Recognize full GHG and grid services value</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Streamlined interconnection</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DER-enabling grid investments for ratepayer benefit</a:t>
                      </a:r>
                    </a:p>
                    <a:p>
                      <a:pPr marL="457200" indent="-457200">
                        <a:spcAft>
                          <a:spcPts val="1200"/>
                        </a:spcAft>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pPr>
                      <a:r>
                        <a:rPr lang="en-US" altLang="en-US" sz="2000" b="0" kern="1200" dirty="0" smtClean="0">
                          <a:solidFill>
                            <a:schemeClr val="tx1"/>
                          </a:solidFill>
                          <a:latin typeface="+mn-lt"/>
                          <a:ea typeface="+mn-ea"/>
                          <a:cs typeface="+mn-cs"/>
                        </a:rPr>
                        <a:t>Data communications and cybersecurity</a:t>
                      </a:r>
                    </a:p>
                  </a:txBody>
                  <a:tcPr>
                    <a:solidFill>
                      <a:srgbClr val="FFE38B"/>
                    </a:solidFill>
                  </a:tcPr>
                </a:tc>
              </a:tr>
            </a:tbl>
          </a:graphicData>
        </a:graphic>
      </p:graphicFrame>
      <p:sp>
        <p:nvSpPr>
          <p:cNvPr id="6" name="Title 1"/>
          <p:cNvSpPr>
            <a:spLocks noGrp="1"/>
          </p:cNvSpPr>
          <p:nvPr>
            <p:ph type="title"/>
          </p:nvPr>
        </p:nvSpPr>
        <p:spPr>
          <a:xfrm>
            <a:off x="228600" y="1066800"/>
            <a:ext cx="8686800" cy="990600"/>
          </a:xfrm>
        </p:spPr>
        <p:txBody>
          <a:bodyPr/>
          <a:lstStyle/>
          <a:p>
            <a:pPr algn="ctr"/>
            <a:r>
              <a:rPr lang="en-US" sz="2400" dirty="0" smtClean="0"/>
              <a:t>Track 2: Distribution Planning, Infrastructure, Interconnection, and Procurement</a:t>
            </a:r>
            <a:br>
              <a:rPr lang="en-US" sz="2400" dirty="0" smtClean="0"/>
            </a:br>
            <a:r>
              <a:rPr lang="en-US" sz="2400" b="0" i="1" dirty="0" smtClean="0"/>
              <a:t>Vision</a:t>
            </a:r>
            <a:endParaRPr lang="en-US" sz="2400" b="0" i="1" dirty="0"/>
          </a:p>
        </p:txBody>
      </p:sp>
    </p:spTree>
    <p:extLst>
      <p:ext uri="{BB962C8B-B14F-4D97-AF65-F5344CB8AC3E}">
        <p14:creationId xmlns:p14="http://schemas.microsoft.com/office/powerpoint/2010/main" val="250342972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30348467"/>
              </p:ext>
            </p:extLst>
          </p:nvPr>
        </p:nvGraphicFramePr>
        <p:xfrm>
          <a:off x="838200" y="1981200"/>
          <a:ext cx="7315200" cy="3581400"/>
        </p:xfrm>
        <a:graphic>
          <a:graphicData uri="http://schemas.openxmlformats.org/drawingml/2006/table">
            <a:tbl>
              <a:tblPr firstRow="1" bandRow="1">
                <a:tableStyleId>{5C22544A-7EE6-4342-B048-85BDC9FD1C3A}</a:tableStyleId>
              </a:tblPr>
              <a:tblGrid>
                <a:gridCol w="7315200"/>
              </a:tblGrid>
              <a:tr h="3581400">
                <a:tc>
                  <a:txBody>
                    <a:bodyPr/>
                    <a:lstStyle/>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Robust DER participation in wholesale markets</a:t>
                      </a:r>
                    </a:p>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Multiple revenue streams</a:t>
                      </a:r>
                    </a:p>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Market and interconnection rules supportive of BTM DERs</a:t>
                      </a:r>
                    </a:p>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Predictable EV behavior in grid operations</a:t>
                      </a:r>
                    </a:p>
                    <a:p>
                      <a:pPr marL="520700" marR="0" indent="-520700" algn="l" defTabSz="914400" rtl="0" eaLnBrk="1" fontAlgn="auto" latinLnBrk="0" hangingPunct="1">
                        <a:lnSpc>
                          <a:spcPct val="100000"/>
                        </a:lnSpc>
                        <a:spcBef>
                          <a:spcPts val="0"/>
                        </a:spcBef>
                        <a:spcAft>
                          <a:spcPts val="1200"/>
                        </a:spcAft>
                        <a:buClrTx/>
                        <a:buSzPct val="100000"/>
                        <a:buFont typeface="Wingdings" panose="05000000000000000000" pitchFamily="2" charset="2"/>
                        <a:buChar char="Ø"/>
                        <a:tabLst>
                          <a:tab pos="558800" algn="l"/>
                          <a:tab pos="671513" algn="l"/>
                          <a:tab pos="1128713" algn="l"/>
                          <a:tab pos="1585913" algn="l"/>
                          <a:tab pos="2043113" algn="l"/>
                          <a:tab pos="2500313" algn="l"/>
                          <a:tab pos="2957513" algn="l"/>
                          <a:tab pos="3414713" algn="l"/>
                          <a:tab pos="3871913" algn="l"/>
                          <a:tab pos="4329113" algn="l"/>
                          <a:tab pos="4786313" algn="l"/>
                          <a:tab pos="5243513" algn="l"/>
                          <a:tab pos="5700713" algn="l"/>
                          <a:tab pos="6157913" algn="l"/>
                          <a:tab pos="6615113" algn="l"/>
                          <a:tab pos="7072313" algn="l"/>
                          <a:tab pos="7529513" algn="l"/>
                          <a:tab pos="7986713" algn="l"/>
                          <a:tab pos="8443913" algn="l"/>
                          <a:tab pos="8901113" algn="l"/>
                          <a:tab pos="9358313" algn="l"/>
                        </a:tabLst>
                        <a:defRPr/>
                      </a:pPr>
                      <a:r>
                        <a:rPr lang="en-US" altLang="en-US" sz="2400" b="0" kern="1200" dirty="0" smtClean="0">
                          <a:solidFill>
                            <a:schemeClr val="tx1"/>
                          </a:solidFill>
                          <a:latin typeface="+mn-lt"/>
                          <a:ea typeface="+mn-ea"/>
                          <a:cs typeface="+mn-cs"/>
                        </a:rPr>
                        <a:t>Non-discriminatory market rules for EVs</a:t>
                      </a:r>
                    </a:p>
                  </a:txBody>
                  <a:tcPr>
                    <a:solidFill>
                      <a:schemeClr val="bg2">
                        <a:lumMod val="20000"/>
                        <a:lumOff val="80000"/>
                      </a:schemeClr>
                    </a:solidFill>
                  </a:tcPr>
                </a:tc>
              </a:tr>
            </a:tbl>
          </a:graphicData>
        </a:graphic>
      </p:graphicFrame>
      <p:sp>
        <p:nvSpPr>
          <p:cNvPr id="6" name="Title 1"/>
          <p:cNvSpPr>
            <a:spLocks noGrp="1"/>
          </p:cNvSpPr>
          <p:nvPr>
            <p:ph type="title"/>
          </p:nvPr>
        </p:nvSpPr>
        <p:spPr>
          <a:xfrm>
            <a:off x="228600" y="914400"/>
            <a:ext cx="8686800" cy="990600"/>
          </a:xfrm>
        </p:spPr>
        <p:txBody>
          <a:bodyPr/>
          <a:lstStyle/>
          <a:p>
            <a:pPr algn="ctr"/>
            <a:r>
              <a:rPr lang="en-US" sz="2400" dirty="0" smtClean="0"/>
              <a:t>Track 3</a:t>
            </a:r>
            <a:r>
              <a:rPr lang="en-US" sz="2400" dirty="0"/>
              <a:t>:</a:t>
            </a:r>
            <a:r>
              <a:rPr lang="en-US" sz="2400" dirty="0" smtClean="0"/>
              <a:t> Wholesale DER </a:t>
            </a:r>
            <a:r>
              <a:rPr lang="en-US" sz="2400" dirty="0"/>
              <a:t>M</a:t>
            </a:r>
            <a:r>
              <a:rPr lang="en-US" sz="2400" dirty="0" smtClean="0"/>
              <a:t>arket Integration and Interconnection</a:t>
            </a:r>
            <a:br>
              <a:rPr lang="en-US" sz="2400" dirty="0" smtClean="0"/>
            </a:br>
            <a:r>
              <a:rPr lang="en-US" sz="2400" b="0" i="1" dirty="0" smtClean="0"/>
              <a:t>Vision</a:t>
            </a:r>
            <a:endParaRPr lang="en-US" sz="2400" b="0" i="1" dirty="0"/>
          </a:p>
        </p:txBody>
      </p:sp>
    </p:spTree>
    <p:extLst>
      <p:ext uri="{BB962C8B-B14F-4D97-AF65-F5344CB8AC3E}">
        <p14:creationId xmlns:p14="http://schemas.microsoft.com/office/powerpoint/2010/main" val="5140228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990600"/>
          </a:xfrm>
        </p:spPr>
        <p:txBody>
          <a:bodyPr/>
          <a:lstStyle/>
          <a:p>
            <a:pPr algn="ctr"/>
            <a:r>
              <a:rPr lang="en-US" sz="3200" dirty="0" smtClean="0"/>
              <a:t>Action Element Status Snapshot</a:t>
            </a:r>
            <a:endParaRPr lang="en-US" sz="3200" dirty="0"/>
          </a:p>
        </p:txBody>
      </p:sp>
      <p:sp>
        <p:nvSpPr>
          <p:cNvPr id="3" name="Content Placeholder 2"/>
          <p:cNvSpPr>
            <a:spLocks noGrp="1"/>
          </p:cNvSpPr>
          <p:nvPr>
            <p:ph idx="1"/>
          </p:nvPr>
        </p:nvSpPr>
        <p:spPr>
          <a:xfrm>
            <a:off x="381000" y="1828800"/>
            <a:ext cx="3822244" cy="4114800"/>
          </a:xfrm>
        </p:spPr>
        <p:txBody>
          <a:bodyPr/>
          <a:lstStyle/>
          <a:p>
            <a:pPr>
              <a:spcBef>
                <a:spcPts val="0"/>
              </a:spcBef>
              <a:spcAft>
                <a:spcPts val="1200"/>
              </a:spcAft>
              <a:buFont typeface="Wingdings" charset="2"/>
              <a:buChar char="Ø"/>
            </a:pPr>
            <a:r>
              <a:rPr lang="en-US" sz="2000" b="1" dirty="0"/>
              <a:t>Track 1</a:t>
            </a:r>
            <a:r>
              <a:rPr lang="en-US" sz="2000" dirty="0"/>
              <a:t>: Rates and </a:t>
            </a:r>
            <a:r>
              <a:rPr lang="en-US" sz="2000" dirty="0" smtClean="0"/>
              <a:t>Tariffs</a:t>
            </a:r>
          </a:p>
          <a:p>
            <a:pPr>
              <a:spcBef>
                <a:spcPts val="0"/>
              </a:spcBef>
              <a:spcAft>
                <a:spcPts val="1200"/>
              </a:spcAft>
              <a:buFont typeface="Wingdings" charset="2"/>
              <a:buChar char="Ø"/>
            </a:pPr>
            <a:endParaRPr lang="en-US" sz="2000" dirty="0"/>
          </a:p>
          <a:p>
            <a:pPr>
              <a:spcBef>
                <a:spcPts val="0"/>
              </a:spcBef>
              <a:spcAft>
                <a:spcPts val="1200"/>
              </a:spcAft>
              <a:buFont typeface="Wingdings" charset="2"/>
              <a:buChar char="Ø"/>
            </a:pPr>
            <a:r>
              <a:rPr lang="en-US" sz="2000" b="1" dirty="0"/>
              <a:t>Track 2</a:t>
            </a:r>
            <a:r>
              <a:rPr lang="en-US" sz="2000" dirty="0"/>
              <a:t>: Distribution Grid Infrastructure, Planning, Interconnection, and </a:t>
            </a:r>
            <a:r>
              <a:rPr lang="en-US" sz="2000" dirty="0" smtClean="0"/>
              <a:t>Procurement</a:t>
            </a:r>
          </a:p>
          <a:p>
            <a:pPr>
              <a:spcBef>
                <a:spcPts val="0"/>
              </a:spcBef>
              <a:spcAft>
                <a:spcPts val="1200"/>
              </a:spcAft>
              <a:buFont typeface="Wingdings" charset="2"/>
              <a:buChar char="Ø"/>
            </a:pPr>
            <a:endParaRPr lang="en-US" sz="2000" dirty="0"/>
          </a:p>
          <a:p>
            <a:pPr>
              <a:spcBef>
                <a:spcPts val="0"/>
              </a:spcBef>
              <a:spcAft>
                <a:spcPts val="1200"/>
              </a:spcAft>
              <a:buFont typeface="Wingdings" charset="2"/>
              <a:buChar char="Ø"/>
            </a:pPr>
            <a:r>
              <a:rPr lang="en-US" sz="2000" b="1" dirty="0"/>
              <a:t>Track 3</a:t>
            </a:r>
            <a:r>
              <a:rPr lang="en-US" sz="2000" dirty="0"/>
              <a:t>: Wholesale DER Market Integration and Interconnection</a:t>
            </a:r>
          </a:p>
        </p:txBody>
      </p:sp>
      <p:sp>
        <p:nvSpPr>
          <p:cNvPr id="10" name="TextBox 9"/>
          <p:cNvSpPr txBox="1"/>
          <p:nvPr/>
        </p:nvSpPr>
        <p:spPr>
          <a:xfrm>
            <a:off x="8915400" y="6362700"/>
            <a:ext cx="184731" cy="215444"/>
          </a:xfrm>
          <a:prstGeom prst="rect">
            <a:avLst/>
          </a:prstGeom>
          <a:noFill/>
        </p:spPr>
        <p:txBody>
          <a:bodyPr wrap="none" rtlCol="0">
            <a:spAutoFit/>
          </a:bodyPr>
          <a:lstStyle/>
          <a:p>
            <a:endParaRPr lang="en-US" dirty="0"/>
          </a:p>
        </p:txBody>
      </p:sp>
      <p:sp>
        <p:nvSpPr>
          <p:cNvPr id="13" name="TextBox 12"/>
          <p:cNvSpPr txBox="1"/>
          <p:nvPr/>
        </p:nvSpPr>
        <p:spPr>
          <a:xfrm>
            <a:off x="7366000" y="2438400"/>
            <a:ext cx="2311400" cy="1733808"/>
          </a:xfrm>
          <a:prstGeom prst="rect">
            <a:avLst/>
          </a:prstGeom>
          <a:noFill/>
        </p:spPr>
        <p:txBody>
          <a:bodyPr wrap="square" rtlCol="0">
            <a:spAutoFit/>
          </a:bodyPr>
          <a:lstStyle/>
          <a:p>
            <a:r>
              <a:rPr lang="en-US" sz="3200" b="0" dirty="0" smtClean="0"/>
              <a:t>Done</a:t>
            </a:r>
          </a:p>
          <a:p>
            <a:endParaRPr lang="en-US" sz="3200" b="0" dirty="0" smtClean="0"/>
          </a:p>
          <a:p>
            <a:r>
              <a:rPr lang="en-US" sz="3200" b="0" dirty="0" smtClean="0"/>
              <a:t>Underway</a:t>
            </a:r>
          </a:p>
          <a:p>
            <a:endParaRPr lang="en-US" sz="3200" b="0" dirty="0" smtClean="0"/>
          </a:p>
          <a:p>
            <a:r>
              <a:rPr lang="en-US" sz="3200" b="0" dirty="0" smtClean="0"/>
              <a:t>Pending*</a:t>
            </a:r>
          </a:p>
        </p:txBody>
      </p:sp>
      <p:grpSp>
        <p:nvGrpSpPr>
          <p:cNvPr id="17" name="Group 16"/>
          <p:cNvGrpSpPr/>
          <p:nvPr/>
        </p:nvGrpSpPr>
        <p:grpSpPr>
          <a:xfrm>
            <a:off x="6858000" y="2641600"/>
            <a:ext cx="457200" cy="1524000"/>
            <a:chOff x="6781800" y="2667000"/>
            <a:chExt cx="457200" cy="1524000"/>
          </a:xfrm>
        </p:grpSpPr>
        <p:sp>
          <p:nvSpPr>
            <p:cNvPr id="14" name="Rounded Rectangle 13"/>
            <p:cNvSpPr/>
            <p:nvPr/>
          </p:nvSpPr>
          <p:spPr>
            <a:xfrm>
              <a:off x="6781800" y="2667000"/>
              <a:ext cx="457200" cy="2286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781800" y="3276600"/>
              <a:ext cx="457200" cy="2286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6781800" y="3962400"/>
              <a:ext cx="457200" cy="22860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Box 17"/>
          <p:cNvSpPr txBox="1"/>
          <p:nvPr/>
        </p:nvSpPr>
        <p:spPr>
          <a:xfrm rot="10800000" flipV="1">
            <a:off x="1646960" y="6388349"/>
            <a:ext cx="5850082" cy="379591"/>
          </a:xfrm>
          <a:prstGeom prst="rect">
            <a:avLst/>
          </a:prstGeom>
          <a:solidFill>
            <a:schemeClr val="bg1"/>
          </a:solidFill>
        </p:spPr>
        <p:txBody>
          <a:bodyPr wrap="square" rtlCol="0">
            <a:spAutoFit/>
          </a:bodyPr>
          <a:lstStyle/>
          <a:p>
            <a:r>
              <a:rPr lang="en-US" sz="2800" b="0" i="1" dirty="0" smtClean="0"/>
              <a:t>For status of individual Action Elements, see handout.</a:t>
            </a:r>
            <a:endParaRPr lang="en-US" sz="2800" b="0" i="1" dirty="0"/>
          </a:p>
        </p:txBody>
      </p:sp>
      <p:grpSp>
        <p:nvGrpSpPr>
          <p:cNvPr id="5" name="Group 4"/>
          <p:cNvGrpSpPr/>
          <p:nvPr/>
        </p:nvGrpSpPr>
        <p:grpSpPr>
          <a:xfrm>
            <a:off x="4663246" y="1680029"/>
            <a:ext cx="1283979" cy="4568371"/>
            <a:chOff x="4663246" y="1680029"/>
            <a:chExt cx="1283979" cy="4568371"/>
          </a:xfrm>
        </p:grpSpPr>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a:ext>
              </a:extLst>
            </a:blip>
            <a:srcRect l="12531" t="3594" r="29900" b="3677"/>
            <a:stretch/>
          </p:blipFill>
          <p:spPr bwMode="auto">
            <a:xfrm>
              <a:off x="4687345" y="1680029"/>
              <a:ext cx="1235780" cy="1188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rotWithShape="1">
            <a:blip r:embed="rId4" cstate="print">
              <a:extLst>
                <a:ext uri="{28A0092B-C50C-407E-A947-70E740481C1C}">
                  <a14:useLocalDpi xmlns:a14="http://schemas.microsoft.com/office/drawing/2010/main"/>
                </a:ext>
              </a:extLst>
            </a:blip>
            <a:srcRect l="12480" t="4042" r="29337" b="3917"/>
            <a:stretch/>
          </p:blipFill>
          <p:spPr bwMode="auto">
            <a:xfrm>
              <a:off x="4676932" y="3335509"/>
              <a:ext cx="1256606" cy="1188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5" cstate="print">
              <a:extLst>
                <a:ext uri="{28A0092B-C50C-407E-A947-70E740481C1C}">
                  <a14:useLocalDpi xmlns:a14="http://schemas.microsoft.com/office/drawing/2010/main"/>
                </a:ext>
              </a:extLst>
            </a:blip>
            <a:srcRect l="13334" t="4042" r="30539" b="3917"/>
            <a:stretch/>
          </p:blipFill>
          <p:spPr bwMode="auto">
            <a:xfrm>
              <a:off x="4663246" y="4990988"/>
              <a:ext cx="1283979" cy="125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a:spLocks noChangeAspect="1"/>
            </p:cNvSpPr>
            <p:nvPr/>
          </p:nvSpPr>
          <p:spPr>
            <a:xfrm>
              <a:off x="4710346" y="1685278"/>
              <a:ext cx="1170432" cy="1170432"/>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a:spLocks noChangeAspect="1"/>
            </p:cNvSpPr>
            <p:nvPr/>
          </p:nvSpPr>
          <p:spPr>
            <a:xfrm>
              <a:off x="4712065" y="3335775"/>
              <a:ext cx="1170432" cy="1170432"/>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4700605" y="5008803"/>
              <a:ext cx="1188720" cy="118872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Slide Number Placeholder 7"/>
          <p:cNvSpPr>
            <a:spLocks noGrp="1"/>
          </p:cNvSpPr>
          <p:nvPr>
            <p:ph type="sldNum" sz="quarter" idx="12"/>
          </p:nvPr>
        </p:nvSpPr>
        <p:spPr/>
        <p:txBody>
          <a:bodyPr/>
          <a:lstStyle/>
          <a:p>
            <a:pPr>
              <a:defRPr/>
            </a:pPr>
            <a:fld id="{3BC9CF68-C716-4149-A1E8-C1DB211DFB05}" type="slidenum">
              <a:rPr lang="en-US" smtClean="0"/>
              <a:pPr>
                <a:defRPr/>
              </a:pPr>
              <a:t>8</a:t>
            </a:fld>
            <a:endParaRPr lang="en-US" dirty="0"/>
          </a:p>
        </p:txBody>
      </p:sp>
      <p:sp>
        <p:nvSpPr>
          <p:cNvPr id="11" name="TextBox 10"/>
          <p:cNvSpPr txBox="1"/>
          <p:nvPr/>
        </p:nvSpPr>
        <p:spPr>
          <a:xfrm>
            <a:off x="6304687" y="4419600"/>
            <a:ext cx="2577422" cy="1077218"/>
          </a:xfrm>
          <a:prstGeom prst="rect">
            <a:avLst/>
          </a:prstGeom>
          <a:noFill/>
        </p:spPr>
        <p:txBody>
          <a:bodyPr wrap="square" rtlCol="0">
            <a:spAutoFit/>
          </a:bodyPr>
          <a:lstStyle/>
          <a:p>
            <a:pPr algn="r"/>
            <a:r>
              <a:rPr lang="en-US" sz="1600" b="0" i="1" baseline="0" dirty="0" smtClean="0"/>
              <a:t>*Pending elements are either waiting on another task or have not yet been started.</a:t>
            </a:r>
            <a:endParaRPr lang="en-US" sz="1600" b="0" i="1" dirty="0"/>
          </a:p>
        </p:txBody>
      </p:sp>
    </p:spTree>
    <p:extLst>
      <p:ext uri="{BB962C8B-B14F-4D97-AF65-F5344CB8AC3E}">
        <p14:creationId xmlns:p14="http://schemas.microsoft.com/office/powerpoint/2010/main" val="148065890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90600"/>
          </a:xfrm>
        </p:spPr>
        <p:txBody>
          <a:bodyPr/>
          <a:lstStyle/>
          <a:p>
            <a:pPr algn="ctr"/>
            <a:r>
              <a:rPr lang="en-US" sz="3200" dirty="0" smtClean="0"/>
              <a:t>Achievements Since July 2017</a:t>
            </a:r>
            <a:endParaRPr lang="en-US" sz="3200" dirty="0"/>
          </a:p>
        </p:txBody>
      </p:sp>
      <p:sp>
        <p:nvSpPr>
          <p:cNvPr id="3" name="Content Placeholder 2"/>
          <p:cNvSpPr>
            <a:spLocks noGrp="1"/>
          </p:cNvSpPr>
          <p:nvPr>
            <p:ph idx="1"/>
          </p:nvPr>
        </p:nvSpPr>
        <p:spPr/>
        <p:txBody>
          <a:bodyPr/>
          <a:lstStyle/>
          <a:p>
            <a:pPr marL="0" indent="0" fontAlgn="ctr">
              <a:buNone/>
            </a:pPr>
            <a:r>
              <a:rPr lang="en-US" sz="2000" b="1" dirty="0" smtClean="0">
                <a:effectLst/>
              </a:rPr>
              <a:t>Track 1: Rates and Tariffs</a:t>
            </a:r>
          </a:p>
          <a:p>
            <a:pPr fontAlgn="ctr"/>
            <a:r>
              <a:rPr lang="en-US" sz="2000" dirty="0" smtClean="0"/>
              <a:t>Non-residential Rates Forum</a:t>
            </a:r>
          </a:p>
          <a:p>
            <a:pPr fontAlgn="ctr"/>
            <a:r>
              <a:rPr lang="en-US" sz="2000" dirty="0" smtClean="0"/>
              <a:t>Default TOU applications filed</a:t>
            </a:r>
          </a:p>
          <a:p>
            <a:pPr fontAlgn="ctr"/>
            <a:r>
              <a:rPr lang="en-US" sz="2000" dirty="0" smtClean="0"/>
              <a:t>Residential fixed charge </a:t>
            </a:r>
            <a:r>
              <a:rPr lang="en-US" sz="2000" dirty="0" smtClean="0"/>
              <a:t>decision</a:t>
            </a:r>
          </a:p>
          <a:p>
            <a:pPr fontAlgn="ctr"/>
            <a:endParaRPr lang="en-US" sz="2000" dirty="0" smtClean="0"/>
          </a:p>
          <a:p>
            <a:pPr marL="0" indent="0" fontAlgn="ctr">
              <a:buNone/>
            </a:pPr>
            <a:r>
              <a:rPr lang="en-US" sz="2000" b="1" dirty="0" smtClean="0">
                <a:effectLst/>
              </a:rPr>
              <a:t>Track 2: Distribution Planning, Procurement, et al.</a:t>
            </a:r>
          </a:p>
          <a:p>
            <a:pPr fontAlgn="ctr"/>
            <a:r>
              <a:rPr lang="en-US" sz="2000" dirty="0" smtClean="0">
                <a:effectLst/>
              </a:rPr>
              <a:t>DIDF decision coord</a:t>
            </a:r>
            <a:r>
              <a:rPr lang="en-US" sz="2000" dirty="0" smtClean="0"/>
              <a:t>inated with IDER resolution</a:t>
            </a:r>
            <a:endParaRPr lang="en-US" sz="2000" dirty="0" smtClean="0">
              <a:effectLst/>
            </a:endParaRPr>
          </a:p>
          <a:p>
            <a:pPr fontAlgn="ctr"/>
            <a:r>
              <a:rPr lang="en-US" sz="2000" dirty="0" smtClean="0">
                <a:effectLst/>
              </a:rPr>
              <a:t>LNBA/ICA </a:t>
            </a:r>
            <a:r>
              <a:rPr lang="en-US" sz="2000" dirty="0" smtClean="0"/>
              <a:t>decision coordinated with IDER cost-effectiveness</a:t>
            </a:r>
            <a:endParaRPr lang="en-US" sz="2000" dirty="0" smtClean="0">
              <a:effectLst/>
            </a:endParaRPr>
          </a:p>
          <a:p>
            <a:pPr fontAlgn="ctr"/>
            <a:r>
              <a:rPr lang="en-US" sz="2000" dirty="0" smtClean="0"/>
              <a:t>Grid Mod decision coordinated with GRC</a:t>
            </a:r>
          </a:p>
          <a:p>
            <a:pPr fontAlgn="ctr"/>
            <a:r>
              <a:rPr lang="en-US" sz="2000" dirty="0"/>
              <a:t>Smart Inverter draft resolutions</a:t>
            </a:r>
          </a:p>
          <a:p>
            <a:pPr fontAlgn="ctr"/>
            <a:endParaRPr lang="en-US" sz="2000" dirty="0" smtClean="0"/>
          </a:p>
        </p:txBody>
      </p:sp>
      <p:sp>
        <p:nvSpPr>
          <p:cNvPr id="4" name="Slide Number Placeholder 3"/>
          <p:cNvSpPr>
            <a:spLocks noGrp="1"/>
          </p:cNvSpPr>
          <p:nvPr>
            <p:ph type="sldNum" sz="quarter" idx="12"/>
          </p:nvPr>
        </p:nvSpPr>
        <p:spPr/>
        <p:txBody>
          <a:bodyPr/>
          <a:lstStyle/>
          <a:p>
            <a:pPr>
              <a:defRPr/>
            </a:pPr>
            <a:fld id="{3BC9CF68-C716-4149-A1E8-C1DB211DFB05}" type="slidenum">
              <a:rPr lang="en-US" smtClean="0"/>
              <a:pPr>
                <a:defRPr/>
              </a:pPr>
              <a:t>9</a:t>
            </a:fld>
            <a:endParaRPr lang="en-US" dirty="0"/>
          </a:p>
        </p:txBody>
      </p:sp>
      <p:sp>
        <p:nvSpPr>
          <p:cNvPr id="5" name="TextBox 4"/>
          <p:cNvSpPr txBox="1"/>
          <p:nvPr/>
        </p:nvSpPr>
        <p:spPr>
          <a:xfrm>
            <a:off x="6400800" y="5867400"/>
            <a:ext cx="1371600" cy="338554"/>
          </a:xfrm>
          <a:prstGeom prst="rect">
            <a:avLst/>
          </a:prstGeom>
          <a:noFill/>
        </p:spPr>
        <p:txBody>
          <a:bodyPr wrap="square" rtlCol="0">
            <a:spAutoFit/>
          </a:bodyPr>
          <a:lstStyle/>
          <a:p>
            <a:r>
              <a:rPr lang="en-US" sz="2400" b="0" i="1" dirty="0" smtClean="0"/>
              <a:t>Continued…</a:t>
            </a:r>
            <a:endParaRPr lang="en-US" sz="2400" b="0" i="1" dirty="0"/>
          </a:p>
        </p:txBody>
      </p:sp>
    </p:spTree>
    <p:extLst>
      <p:ext uri="{BB962C8B-B14F-4D97-AF65-F5344CB8AC3E}">
        <p14:creationId xmlns:p14="http://schemas.microsoft.com/office/powerpoint/2010/main" val="141257497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Quadrant">
  <a:themeElements>
    <a:clrScheme name="Quadrant 13">
      <a:dk1>
        <a:srgbClr val="000000"/>
      </a:dk1>
      <a:lt1>
        <a:srgbClr val="FFFFFF"/>
      </a:lt1>
      <a:dk2>
        <a:srgbClr val="000000"/>
      </a:dk2>
      <a:lt2>
        <a:srgbClr val="003366"/>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003366"/>
      </a:folHlink>
    </a:clrScheme>
    <a:fontScheme name="Quadra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33"/>
        </a:dk1>
        <a:lt1>
          <a:srgbClr val="FFFFFF"/>
        </a:lt1>
        <a:dk2>
          <a:srgbClr val="003366"/>
        </a:dk2>
        <a:lt2>
          <a:srgbClr val="275C6D"/>
        </a:lt2>
        <a:accent1>
          <a:srgbClr val="A7D2DF"/>
        </a:accent1>
        <a:accent2>
          <a:srgbClr val="CC9900"/>
        </a:accent2>
        <a:accent3>
          <a:srgbClr val="FFFFFF"/>
        </a:accent3>
        <a:accent4>
          <a:srgbClr val="00002A"/>
        </a:accent4>
        <a:accent5>
          <a:srgbClr val="D0E5EC"/>
        </a:accent5>
        <a:accent6>
          <a:srgbClr val="B98A00"/>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11">
        <a:dk1>
          <a:srgbClr val="000033"/>
        </a:dk1>
        <a:lt1>
          <a:srgbClr val="FFFFFF"/>
        </a:lt1>
        <a:dk2>
          <a:srgbClr val="003366"/>
        </a:dk2>
        <a:lt2>
          <a:srgbClr val="000066"/>
        </a:lt2>
        <a:accent1>
          <a:srgbClr val="A7D2DF"/>
        </a:accent1>
        <a:accent2>
          <a:srgbClr val="CC9900"/>
        </a:accent2>
        <a:accent3>
          <a:srgbClr val="FFFFFF"/>
        </a:accent3>
        <a:accent4>
          <a:srgbClr val="00002A"/>
        </a:accent4>
        <a:accent5>
          <a:srgbClr val="D0E5EC"/>
        </a:accent5>
        <a:accent6>
          <a:srgbClr val="B98A00"/>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420000"/>
        </a:dk2>
        <a:lt2>
          <a:srgbClr val="003366"/>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003366"/>
        </a:folHlink>
      </a:clrScheme>
      <a:clrMap bg1="lt1" tx1="dk1" bg2="lt2" tx2="dk2" accent1="accent1" accent2="accent2" accent3="accent3" accent4="accent4" accent5="accent5" accent6="accent6" hlink="hlink" folHlink="folHlink"/>
    </a:extraClrScheme>
    <a:extraClrScheme>
      <a:clrScheme name="Quadrant 13">
        <a:dk1>
          <a:srgbClr val="000000"/>
        </a:dk1>
        <a:lt1>
          <a:srgbClr val="FFFFFF"/>
        </a:lt1>
        <a:dk2>
          <a:srgbClr val="000000"/>
        </a:dk2>
        <a:lt2>
          <a:srgbClr val="003366"/>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14535</TotalTime>
  <Words>1696</Words>
  <Application>Microsoft Office PowerPoint</Application>
  <PresentationFormat>On-screen Show (4:3)</PresentationFormat>
  <Paragraphs>242</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1_Quadrant</vt:lpstr>
      <vt:lpstr>PowerPoint Presentation</vt:lpstr>
      <vt:lpstr>Outline</vt:lpstr>
      <vt:lpstr>DER Action Plan Overview</vt:lpstr>
      <vt:lpstr>DER Action Plan Structure</vt:lpstr>
      <vt:lpstr>Track 1: Rates and Tariffs Vision</vt:lpstr>
      <vt:lpstr>Track 2: Distribution Planning, Infrastructure, Interconnection, and Procurement Vision</vt:lpstr>
      <vt:lpstr>Track 3: Wholesale DER Market Integration and Interconnection Vision</vt:lpstr>
      <vt:lpstr>Action Element Status Snapshot</vt:lpstr>
      <vt:lpstr>Achievements Since July 2017</vt:lpstr>
      <vt:lpstr>Achievements Since July 2017</vt:lpstr>
      <vt:lpstr>Status Update Track 1: Rates and Tariffs</vt:lpstr>
      <vt:lpstr>Status Update Track 1: Rates and Tariffs (cont’d)</vt:lpstr>
      <vt:lpstr>Status Update Track 1: Rates and Tariffs (cont’d)</vt:lpstr>
      <vt:lpstr>Status Update Track 2: Distribution Grid</vt:lpstr>
      <vt:lpstr>Status Update Track 2: Distribution Grid (cont’d)</vt:lpstr>
      <vt:lpstr>Status Update Track 3: Wholesale Market Integration</vt:lpstr>
      <vt:lpstr>Action Elements Requiring Attention</vt:lpstr>
      <vt:lpstr>Action Elements Not Yet Scoped</vt:lpstr>
      <vt:lpstr>Challenges and Opportunities</vt:lpstr>
      <vt:lpstr>Challenges and Opportunities</vt:lpstr>
      <vt:lpstr>Hot Topics for 2018/19</vt:lpstr>
      <vt:lpstr>Questions?   DER Action Plan Contacts: Simon Baker (Simon.Baker@cpuc.ca.gov) Gabriel Petlin (Gabriel.Petlin@cpuc.ca.gov) Mary Claire (MC) Evans (MaryClaire.Evans@cpuc.ca.gov)</vt:lpstr>
    </vt:vector>
  </TitlesOfParts>
  <Company>cpuc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Keri Bolding</dc:creator>
  <cp:lastModifiedBy>Evans, Mary Claire E.</cp:lastModifiedBy>
  <cp:revision>666</cp:revision>
  <cp:lastPrinted>2018-03-05T22:57:10Z</cp:lastPrinted>
  <dcterms:created xsi:type="dcterms:W3CDTF">2008-10-08T03:18:01Z</dcterms:created>
  <dcterms:modified xsi:type="dcterms:W3CDTF">2018-03-07T01:10:32Z</dcterms:modified>
</cp:coreProperties>
</file>