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 id="2147483825" r:id="rId2"/>
    <p:sldMasterId id="2147483838" r:id="rId3"/>
    <p:sldMasterId id="2147483850" r:id="rId4"/>
  </p:sldMasterIdLst>
  <p:notesMasterIdLst>
    <p:notesMasterId r:id="rId41"/>
  </p:notesMasterIdLst>
  <p:handoutMasterIdLst>
    <p:handoutMasterId r:id="rId42"/>
  </p:handoutMasterIdLst>
  <p:sldIdLst>
    <p:sldId id="431" r:id="rId5"/>
    <p:sldId id="455" r:id="rId6"/>
    <p:sldId id="432" r:id="rId7"/>
    <p:sldId id="425" r:id="rId8"/>
    <p:sldId id="426" r:id="rId9"/>
    <p:sldId id="433" r:id="rId10"/>
    <p:sldId id="463" r:id="rId11"/>
    <p:sldId id="488" r:id="rId12"/>
    <p:sldId id="490" r:id="rId13"/>
    <p:sldId id="483" r:id="rId14"/>
    <p:sldId id="489" r:id="rId15"/>
    <p:sldId id="484" r:id="rId16"/>
    <p:sldId id="486" r:id="rId17"/>
    <p:sldId id="491" r:id="rId18"/>
    <p:sldId id="492" r:id="rId19"/>
    <p:sldId id="493" r:id="rId20"/>
    <p:sldId id="502" r:id="rId21"/>
    <p:sldId id="487" r:id="rId22"/>
    <p:sldId id="494" r:id="rId23"/>
    <p:sldId id="513" r:id="rId24"/>
    <p:sldId id="503" r:id="rId25"/>
    <p:sldId id="504" r:id="rId26"/>
    <p:sldId id="505" r:id="rId27"/>
    <p:sldId id="506" r:id="rId28"/>
    <p:sldId id="507" r:id="rId29"/>
    <p:sldId id="508" r:id="rId30"/>
    <p:sldId id="509" r:id="rId31"/>
    <p:sldId id="510" r:id="rId32"/>
    <p:sldId id="511" r:id="rId33"/>
    <p:sldId id="514" r:id="rId34"/>
    <p:sldId id="496" r:id="rId35"/>
    <p:sldId id="497" r:id="rId36"/>
    <p:sldId id="498" r:id="rId37"/>
    <p:sldId id="499" r:id="rId38"/>
    <p:sldId id="500" r:id="rId39"/>
    <p:sldId id="501" r:id="rId40"/>
  </p:sldIdLst>
  <p:sldSz cx="9144000" cy="6858000" type="screen4x3"/>
  <p:notesSz cx="6985000" cy="9283700"/>
  <p:defaultTextStyle>
    <a:defPPr>
      <a:defRPr lang="en-US"/>
    </a:defPPr>
    <a:lvl1pPr algn="l" rtl="0" fontAlgn="base">
      <a:spcBef>
        <a:spcPct val="0"/>
      </a:spcBef>
      <a:spcAft>
        <a:spcPct val="0"/>
      </a:spcAft>
      <a:defRPr sz="1200" b="1" kern="1200" baseline="-25000">
        <a:solidFill>
          <a:schemeClr val="tx1"/>
        </a:solidFill>
        <a:latin typeface="Arial" charset="0"/>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guide id="3" orient="horz" pos="2924">
          <p15:clr>
            <a:srgbClr val="A4A3A4"/>
          </p15:clr>
        </p15:guide>
        <p15:guide id="4" pos="2200">
          <p15:clr>
            <a:srgbClr val="A4A3A4"/>
          </p15:clr>
        </p15:guide>
        <p15:guide id="5" orient="horz" pos="3028">
          <p15:clr>
            <a:srgbClr val="A4A3A4"/>
          </p15:clr>
        </p15:guide>
        <p15:guide id="6" orient="horz" pos="2928">
          <p15:clr>
            <a:srgbClr val="A4A3A4"/>
          </p15:clr>
        </p15:guide>
        <p15:guide id="7" pos="2312">
          <p15:clr>
            <a:srgbClr val="A4A3A4"/>
          </p15:clr>
        </p15:guide>
        <p15:guide id="8"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chkoff, Lewis" initials="lb5"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4FF"/>
    <a:srgbClr val="FFF1C5"/>
    <a:srgbClr val="ECFEEE"/>
    <a:srgbClr val="0000FF"/>
    <a:srgbClr val="FFE38B"/>
    <a:srgbClr val="CCFCD1"/>
    <a:srgbClr val="9EFAA7"/>
    <a:srgbClr val="FFFF99"/>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31" autoAdjust="0"/>
    <p:restoredTop sz="87885" autoAdjust="0"/>
  </p:normalViewPr>
  <p:slideViewPr>
    <p:cSldViewPr>
      <p:cViewPr>
        <p:scale>
          <a:sx n="80" d="100"/>
          <a:sy n="80" d="100"/>
        </p:scale>
        <p:origin x="-1170"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83"/>
    </p:cViewPr>
  </p:sorterViewPr>
  <p:notesViewPr>
    <p:cSldViewPr>
      <p:cViewPr varScale="1">
        <p:scale>
          <a:sx n="111" d="100"/>
          <a:sy n="111" d="100"/>
        </p:scale>
        <p:origin x="-528" y="-84"/>
      </p:cViewPr>
      <p:guideLst>
        <p:guide orient="horz" pos="3020"/>
        <p:guide orient="horz" pos="2920"/>
        <p:guide orient="horz" pos="3024"/>
        <p:guide orient="horz" pos="2924"/>
        <p:guide pos="2296"/>
        <p:guide pos="2192"/>
        <p:guide pos="230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87BCE8-5A44-49A0-A381-BC4353409E79}"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n-US"/>
        </a:p>
      </dgm:t>
    </dgm:pt>
    <dgm:pt modelId="{A0EF8B20-B4E0-4E38-871A-3C6FB3C02C45}">
      <dgm:prSet phldrT="[Text]"/>
      <dgm:spPr/>
      <dgm:t>
        <a:bodyPr/>
        <a:lstStyle/>
        <a:p>
          <a:r>
            <a:rPr lang="en-US" b="0" dirty="0" smtClean="0"/>
            <a:t>Phase 1: Autonomous Functions</a:t>
          </a:r>
          <a:endParaRPr lang="en-US" b="0" dirty="0"/>
        </a:p>
      </dgm:t>
    </dgm:pt>
    <dgm:pt modelId="{61C4FE40-BDAC-44A7-BDC3-4775AE54C6BB}" type="parTrans" cxnId="{DA4C8C02-96A1-41AE-87BE-D09E1571E24E}">
      <dgm:prSet/>
      <dgm:spPr/>
      <dgm:t>
        <a:bodyPr/>
        <a:lstStyle/>
        <a:p>
          <a:endParaRPr lang="en-US"/>
        </a:p>
      </dgm:t>
    </dgm:pt>
    <dgm:pt modelId="{CE9927DB-2B62-4473-B4D1-3EF889E7825A}" type="sibTrans" cxnId="{DA4C8C02-96A1-41AE-87BE-D09E1571E24E}">
      <dgm:prSet/>
      <dgm:spPr/>
      <dgm:t>
        <a:bodyPr/>
        <a:lstStyle/>
        <a:p>
          <a:endParaRPr lang="en-US"/>
        </a:p>
      </dgm:t>
    </dgm:pt>
    <dgm:pt modelId="{6A598869-E054-4E3F-97C0-D83880B74CCF}">
      <dgm:prSet phldrT="[Text]" custT="1"/>
      <dgm:spPr/>
      <dgm:t>
        <a:bodyPr/>
        <a:lstStyle/>
        <a:p>
          <a:r>
            <a:rPr lang="en-US" sz="1600" dirty="0" smtClean="0"/>
            <a:t>January 2014</a:t>
          </a:r>
          <a:endParaRPr lang="en-US" sz="1600" dirty="0"/>
        </a:p>
      </dgm:t>
    </dgm:pt>
    <dgm:pt modelId="{A010FDDB-8F4C-48FA-AF70-9FB094DD2575}" type="parTrans" cxnId="{FFDB0C06-BE38-4604-B4E3-072F2FA50DB0}">
      <dgm:prSet/>
      <dgm:spPr/>
      <dgm:t>
        <a:bodyPr/>
        <a:lstStyle/>
        <a:p>
          <a:endParaRPr lang="en-US"/>
        </a:p>
      </dgm:t>
    </dgm:pt>
    <dgm:pt modelId="{0D089D25-C66A-4925-9EE6-2FB88ECFDB54}" type="sibTrans" cxnId="{FFDB0C06-BE38-4604-B4E3-072F2FA50DB0}">
      <dgm:prSet/>
      <dgm:spPr/>
      <dgm:t>
        <a:bodyPr/>
        <a:lstStyle/>
        <a:p>
          <a:endParaRPr lang="en-US"/>
        </a:p>
      </dgm:t>
    </dgm:pt>
    <dgm:pt modelId="{7C67AC07-ACB9-4870-824A-4E2559DDE941}">
      <dgm:prSet phldrT="[Text]" custT="1"/>
      <dgm:spPr/>
      <dgm:t>
        <a:bodyPr/>
        <a:lstStyle/>
        <a:p>
          <a:r>
            <a:rPr lang="en-US" sz="1600" dirty="0" smtClean="0"/>
            <a:t>January 2015</a:t>
          </a:r>
        </a:p>
        <a:p>
          <a:r>
            <a:rPr lang="en-US" sz="1600" dirty="0" smtClean="0"/>
            <a:t>April 2015</a:t>
          </a:r>
          <a:endParaRPr lang="en-US" sz="1600" dirty="0"/>
        </a:p>
      </dgm:t>
    </dgm:pt>
    <dgm:pt modelId="{2E2A1191-6B24-4D1F-AE8C-1E8EF06B1253}" type="parTrans" cxnId="{F25B82EC-1085-458B-B314-EA2312FD3436}">
      <dgm:prSet/>
      <dgm:spPr/>
      <dgm:t>
        <a:bodyPr/>
        <a:lstStyle/>
        <a:p>
          <a:endParaRPr lang="en-US"/>
        </a:p>
      </dgm:t>
    </dgm:pt>
    <dgm:pt modelId="{FF4CD89F-D71B-46B2-ABBE-5B0D1AEE6997}" type="sibTrans" cxnId="{F25B82EC-1085-458B-B314-EA2312FD3436}">
      <dgm:prSet/>
      <dgm:spPr/>
      <dgm:t>
        <a:bodyPr/>
        <a:lstStyle/>
        <a:p>
          <a:endParaRPr lang="en-US"/>
        </a:p>
      </dgm:t>
    </dgm:pt>
    <dgm:pt modelId="{D00634C2-E5F6-41B1-98C5-58ECC2A6510B}">
      <dgm:prSet phldrT="[Text]"/>
      <dgm:spPr/>
      <dgm:t>
        <a:bodyPr/>
        <a:lstStyle/>
        <a:p>
          <a:r>
            <a:rPr lang="en-US" b="0" dirty="0" smtClean="0"/>
            <a:t>Phase 2: Communications</a:t>
          </a:r>
          <a:endParaRPr lang="en-US" b="0" dirty="0"/>
        </a:p>
      </dgm:t>
    </dgm:pt>
    <dgm:pt modelId="{686E9EEA-2BD7-4885-A12D-F3FEF10B87D1}" type="parTrans" cxnId="{D4541A50-7477-4077-8ABE-7C1ACC5F7E66}">
      <dgm:prSet/>
      <dgm:spPr/>
      <dgm:t>
        <a:bodyPr/>
        <a:lstStyle/>
        <a:p>
          <a:endParaRPr lang="en-US"/>
        </a:p>
      </dgm:t>
    </dgm:pt>
    <dgm:pt modelId="{A09505C9-46E8-4172-84D4-A16032A6977D}" type="sibTrans" cxnId="{D4541A50-7477-4077-8ABE-7C1ACC5F7E66}">
      <dgm:prSet/>
      <dgm:spPr/>
      <dgm:t>
        <a:bodyPr/>
        <a:lstStyle/>
        <a:p>
          <a:endParaRPr lang="en-US"/>
        </a:p>
      </dgm:t>
    </dgm:pt>
    <dgm:pt modelId="{144ED57D-EE42-4249-B4F1-D4EE1B1C4EB7}">
      <dgm:prSet phldrT="[Text]" custT="1"/>
      <dgm:spPr/>
      <dgm:t>
        <a:bodyPr/>
        <a:lstStyle/>
        <a:p>
          <a:r>
            <a:rPr lang="en-US" sz="1600" dirty="0" smtClean="0"/>
            <a:t>February 2015</a:t>
          </a:r>
          <a:endParaRPr lang="en-US" sz="1600" dirty="0"/>
        </a:p>
      </dgm:t>
    </dgm:pt>
    <dgm:pt modelId="{C5FF92BA-43F9-460B-9ECB-1CA0C68FFEF3}" type="parTrans" cxnId="{242ADCCA-82F1-4713-92B9-8C27F5D8E3B7}">
      <dgm:prSet/>
      <dgm:spPr/>
      <dgm:t>
        <a:bodyPr/>
        <a:lstStyle/>
        <a:p>
          <a:endParaRPr lang="en-US"/>
        </a:p>
      </dgm:t>
    </dgm:pt>
    <dgm:pt modelId="{6EEF7065-F9D7-417C-AFEC-AF24B17E6596}" type="sibTrans" cxnId="{242ADCCA-82F1-4713-92B9-8C27F5D8E3B7}">
      <dgm:prSet/>
      <dgm:spPr/>
      <dgm:t>
        <a:bodyPr/>
        <a:lstStyle/>
        <a:p>
          <a:endParaRPr lang="en-US"/>
        </a:p>
      </dgm:t>
    </dgm:pt>
    <dgm:pt modelId="{53ACF58B-883B-42B6-ACB6-8EA8AF0FE8AF}">
      <dgm:prSet phldrT="[Text]" custT="1"/>
      <dgm:spPr/>
      <dgm:t>
        <a:bodyPr/>
        <a:lstStyle/>
        <a:p>
          <a:r>
            <a:rPr lang="en-US" sz="1600" dirty="0" smtClean="0"/>
            <a:t>December 2016</a:t>
          </a:r>
        </a:p>
        <a:p>
          <a:r>
            <a:rPr lang="en-US" sz="1600" dirty="0" smtClean="0"/>
            <a:t>April 2017</a:t>
          </a:r>
          <a:endParaRPr lang="en-US" sz="1600" dirty="0"/>
        </a:p>
      </dgm:t>
    </dgm:pt>
    <dgm:pt modelId="{65BED24C-8340-4B82-8DF0-73A4FF6B94C0}" type="parTrans" cxnId="{54895589-26D0-461E-86BB-CF5B36E89DC9}">
      <dgm:prSet/>
      <dgm:spPr/>
      <dgm:t>
        <a:bodyPr/>
        <a:lstStyle/>
        <a:p>
          <a:endParaRPr lang="en-US"/>
        </a:p>
      </dgm:t>
    </dgm:pt>
    <dgm:pt modelId="{08D8AD7C-3140-47D8-B465-9B2F1B915DCF}" type="sibTrans" cxnId="{54895589-26D0-461E-86BB-CF5B36E89DC9}">
      <dgm:prSet/>
      <dgm:spPr/>
      <dgm:t>
        <a:bodyPr/>
        <a:lstStyle/>
        <a:p>
          <a:endParaRPr lang="en-US"/>
        </a:p>
      </dgm:t>
    </dgm:pt>
    <dgm:pt modelId="{65ECAC48-F23D-498D-8026-0D2C80A5F2EB}">
      <dgm:prSet phldrT="[Text]"/>
      <dgm:spPr/>
      <dgm:t>
        <a:bodyPr/>
        <a:lstStyle/>
        <a:p>
          <a:r>
            <a:rPr lang="en-US" b="0" dirty="0" smtClean="0"/>
            <a:t>Phase 3: Advanced Functions</a:t>
          </a:r>
          <a:endParaRPr lang="en-US" b="0" dirty="0"/>
        </a:p>
      </dgm:t>
    </dgm:pt>
    <dgm:pt modelId="{5E32BA9B-4123-40E1-A0EE-C0746495FF06}" type="parTrans" cxnId="{FA0E21A4-6C3E-4506-A258-648331896E75}">
      <dgm:prSet/>
      <dgm:spPr/>
      <dgm:t>
        <a:bodyPr/>
        <a:lstStyle/>
        <a:p>
          <a:endParaRPr lang="en-US"/>
        </a:p>
      </dgm:t>
    </dgm:pt>
    <dgm:pt modelId="{B417041F-4A7B-40C8-97DC-605D21D751FF}" type="sibTrans" cxnId="{FA0E21A4-6C3E-4506-A258-648331896E75}">
      <dgm:prSet/>
      <dgm:spPr/>
      <dgm:t>
        <a:bodyPr/>
        <a:lstStyle/>
        <a:p>
          <a:endParaRPr lang="en-US"/>
        </a:p>
      </dgm:t>
    </dgm:pt>
    <dgm:pt modelId="{1802049F-4399-4B37-B988-027A07F6935E}">
      <dgm:prSet phldrT="[Text]" custT="1"/>
      <dgm:spPr/>
      <dgm:t>
        <a:bodyPr/>
        <a:lstStyle/>
        <a:p>
          <a:r>
            <a:rPr lang="en-US" sz="1600" dirty="0" smtClean="0"/>
            <a:t>March 2016</a:t>
          </a:r>
        </a:p>
        <a:p>
          <a:r>
            <a:rPr lang="en-US" sz="1600" dirty="0" smtClean="0"/>
            <a:t>Revised         March 2017</a:t>
          </a:r>
          <a:endParaRPr lang="en-US" sz="1600" dirty="0"/>
        </a:p>
      </dgm:t>
    </dgm:pt>
    <dgm:pt modelId="{3C1D3B89-453F-446D-AAC2-F2DAFA4EBB69}" type="parTrans" cxnId="{F1F0752F-41F5-42C2-8896-27C246CBD22C}">
      <dgm:prSet/>
      <dgm:spPr/>
      <dgm:t>
        <a:bodyPr/>
        <a:lstStyle/>
        <a:p>
          <a:endParaRPr lang="en-US"/>
        </a:p>
      </dgm:t>
    </dgm:pt>
    <dgm:pt modelId="{5FE79350-E2DA-4BA2-B731-38E9B5C60A9B}" type="sibTrans" cxnId="{F1F0752F-41F5-42C2-8896-27C246CBD22C}">
      <dgm:prSet/>
      <dgm:spPr/>
      <dgm:t>
        <a:bodyPr/>
        <a:lstStyle/>
        <a:p>
          <a:endParaRPr lang="en-US"/>
        </a:p>
      </dgm:t>
    </dgm:pt>
    <dgm:pt modelId="{B31EEA53-6C81-42F2-8D02-FFA06C4EC922}">
      <dgm:prSet phldrT="[Text]" custT="1"/>
      <dgm:spPr/>
      <dgm:t>
        <a:bodyPr/>
        <a:lstStyle/>
        <a:p>
          <a:r>
            <a:rPr lang="en-US" sz="1400" dirty="0" smtClean="0"/>
            <a:t>TBD</a:t>
          </a:r>
        </a:p>
        <a:p>
          <a:r>
            <a:rPr lang="en-US" sz="900" dirty="0" smtClean="0"/>
            <a:t>Likely Later of a Date in 2019 or a Time Period Following a Test Standard</a:t>
          </a:r>
          <a:endParaRPr lang="en-US" sz="900" dirty="0"/>
        </a:p>
      </dgm:t>
    </dgm:pt>
    <dgm:pt modelId="{E60A598D-51A8-41EF-A090-EDD28AF45B8A}" type="parTrans" cxnId="{7C1459F1-9333-4B4F-B195-C9ED9D78F6D7}">
      <dgm:prSet/>
      <dgm:spPr/>
      <dgm:t>
        <a:bodyPr/>
        <a:lstStyle/>
        <a:p>
          <a:endParaRPr lang="en-US"/>
        </a:p>
      </dgm:t>
    </dgm:pt>
    <dgm:pt modelId="{17D78E0C-DAF7-491B-8945-1F8B6F6BFD3F}" type="sibTrans" cxnId="{7C1459F1-9333-4B4F-B195-C9ED9D78F6D7}">
      <dgm:prSet/>
      <dgm:spPr/>
      <dgm:t>
        <a:bodyPr/>
        <a:lstStyle/>
        <a:p>
          <a:endParaRPr lang="en-US"/>
        </a:p>
      </dgm:t>
    </dgm:pt>
    <dgm:pt modelId="{C42588AB-C639-4AE3-8994-A4F8EC5D8219}">
      <dgm:prSet custT="1"/>
      <dgm:spPr/>
      <dgm:t>
        <a:bodyPr/>
        <a:lstStyle/>
        <a:p>
          <a:r>
            <a:rPr lang="en-US" sz="1600" dirty="0" smtClean="0"/>
            <a:t>June 2017</a:t>
          </a:r>
        </a:p>
        <a:p>
          <a:r>
            <a:rPr lang="en-US" sz="1600" dirty="0" smtClean="0"/>
            <a:t>TBD</a:t>
          </a:r>
          <a:endParaRPr lang="en-US" sz="1600" dirty="0"/>
        </a:p>
      </dgm:t>
    </dgm:pt>
    <dgm:pt modelId="{A6465018-7D8F-4029-A0D0-E00BEE93D05F}" type="parTrans" cxnId="{B816EDDF-4C25-4BBD-A180-89B9821A5275}">
      <dgm:prSet/>
      <dgm:spPr/>
      <dgm:t>
        <a:bodyPr/>
        <a:lstStyle/>
        <a:p>
          <a:endParaRPr lang="en-US"/>
        </a:p>
      </dgm:t>
    </dgm:pt>
    <dgm:pt modelId="{2E1CF80A-3137-448C-9709-08F2C367969D}" type="sibTrans" cxnId="{B816EDDF-4C25-4BBD-A180-89B9821A5275}">
      <dgm:prSet/>
      <dgm:spPr/>
      <dgm:t>
        <a:bodyPr/>
        <a:lstStyle/>
        <a:p>
          <a:endParaRPr lang="en-US"/>
        </a:p>
      </dgm:t>
    </dgm:pt>
    <dgm:pt modelId="{89643F47-2C2D-4D21-A16F-F12E9D1AA566}">
      <dgm:prSet custT="1"/>
      <dgm:spPr/>
      <dgm:t>
        <a:bodyPr/>
        <a:lstStyle/>
        <a:p>
          <a:r>
            <a:rPr kumimoji="0" lang="en-US" sz="1100" u="none" strike="noStrike" cap="none" spc="0" normalizeH="0" baseline="0" noProof="0" dirty="0" smtClean="0">
              <a:ln>
                <a:noFill/>
              </a:ln>
              <a:effectLst/>
              <a:uLnTx/>
              <a:uFillTx/>
            </a:rPr>
            <a:t>Later of (a) March 2018 or (b) 9 Months Following a Test Standard</a:t>
          </a:r>
          <a:endParaRPr lang="en-US" sz="1100" dirty="0"/>
        </a:p>
      </dgm:t>
    </dgm:pt>
    <dgm:pt modelId="{11D29C8C-3AF7-4F91-85B5-8C9D7EC579D3}" type="parTrans" cxnId="{21625A84-E7F7-44AB-84AD-6F7BA40FD953}">
      <dgm:prSet/>
      <dgm:spPr/>
      <dgm:t>
        <a:bodyPr/>
        <a:lstStyle/>
        <a:p>
          <a:endParaRPr lang="en-US"/>
        </a:p>
      </dgm:t>
    </dgm:pt>
    <dgm:pt modelId="{865CC603-F690-41E1-AABA-1A51F6604BFB}" type="sibTrans" cxnId="{21625A84-E7F7-44AB-84AD-6F7BA40FD953}">
      <dgm:prSet/>
      <dgm:spPr/>
      <dgm:t>
        <a:bodyPr/>
        <a:lstStyle/>
        <a:p>
          <a:endParaRPr lang="en-US"/>
        </a:p>
      </dgm:t>
    </dgm:pt>
    <dgm:pt modelId="{F7669074-BDF9-4B91-8CFF-948F9F4B7230}">
      <dgm:prSet custT="1"/>
      <dgm:spPr/>
      <dgm:t>
        <a:bodyPr/>
        <a:lstStyle/>
        <a:p>
          <a:r>
            <a:rPr lang="en-US" sz="1600" dirty="0" smtClean="0"/>
            <a:t>September 2017</a:t>
          </a:r>
          <a:endParaRPr lang="en-US" sz="1600" dirty="0"/>
        </a:p>
      </dgm:t>
    </dgm:pt>
    <dgm:pt modelId="{0859780E-AF2D-4AF8-BD5B-CF57FC2020A5}" type="parTrans" cxnId="{4CF6E125-EF07-4620-BEB9-2097232E9D16}">
      <dgm:prSet/>
      <dgm:spPr/>
      <dgm:t>
        <a:bodyPr/>
        <a:lstStyle/>
        <a:p>
          <a:endParaRPr lang="en-US"/>
        </a:p>
      </dgm:t>
    </dgm:pt>
    <dgm:pt modelId="{73937461-4ACB-449E-9ED7-D2BC8C353F17}" type="sibTrans" cxnId="{4CF6E125-EF07-4620-BEB9-2097232E9D16}">
      <dgm:prSet/>
      <dgm:spPr/>
      <dgm:t>
        <a:bodyPr/>
        <a:lstStyle/>
        <a:p>
          <a:endParaRPr lang="en-US"/>
        </a:p>
      </dgm:t>
    </dgm:pt>
    <dgm:pt modelId="{C12360A3-22BE-45B5-8408-8F8BD05E8E17}" type="pres">
      <dgm:prSet presAssocID="{DD87BCE8-5A44-49A0-A381-BC4353409E79}" presName="Name0" presStyleCnt="0">
        <dgm:presLayoutVars>
          <dgm:chPref val="3"/>
          <dgm:dir/>
          <dgm:animLvl val="lvl"/>
          <dgm:resizeHandles/>
        </dgm:presLayoutVars>
      </dgm:prSet>
      <dgm:spPr/>
      <dgm:t>
        <a:bodyPr/>
        <a:lstStyle/>
        <a:p>
          <a:endParaRPr lang="en-US"/>
        </a:p>
      </dgm:t>
    </dgm:pt>
    <dgm:pt modelId="{E24992F2-81A5-44C4-B2DD-2F72D35B668E}" type="pres">
      <dgm:prSet presAssocID="{A0EF8B20-B4E0-4E38-871A-3C6FB3C02C45}" presName="horFlow" presStyleCnt="0"/>
      <dgm:spPr/>
    </dgm:pt>
    <dgm:pt modelId="{81371031-8859-4F5D-9EEF-91649C7A1E8A}" type="pres">
      <dgm:prSet presAssocID="{A0EF8B20-B4E0-4E38-871A-3C6FB3C02C45}" presName="bigChev" presStyleLbl="node1" presStyleIdx="0" presStyleCnt="3"/>
      <dgm:spPr/>
      <dgm:t>
        <a:bodyPr/>
        <a:lstStyle/>
        <a:p>
          <a:endParaRPr lang="en-US"/>
        </a:p>
      </dgm:t>
    </dgm:pt>
    <dgm:pt modelId="{5E0EDC69-2301-4208-84D3-50EB1FA87173}" type="pres">
      <dgm:prSet presAssocID="{A010FDDB-8F4C-48FA-AF70-9FB094DD2575}" presName="parTrans" presStyleCnt="0"/>
      <dgm:spPr/>
    </dgm:pt>
    <dgm:pt modelId="{05AD8FE6-3EB0-4FC2-8CFF-D8389AECF5F1}" type="pres">
      <dgm:prSet presAssocID="{6A598869-E054-4E3F-97C0-D83880B74CCF}" presName="node" presStyleLbl="alignAccFollowNode1" presStyleIdx="0" presStyleCnt="9">
        <dgm:presLayoutVars>
          <dgm:bulletEnabled val="1"/>
        </dgm:presLayoutVars>
      </dgm:prSet>
      <dgm:spPr/>
      <dgm:t>
        <a:bodyPr/>
        <a:lstStyle/>
        <a:p>
          <a:endParaRPr lang="en-US"/>
        </a:p>
      </dgm:t>
    </dgm:pt>
    <dgm:pt modelId="{F02F53DC-6E81-4C81-AAFD-F624508808CA}" type="pres">
      <dgm:prSet presAssocID="{0D089D25-C66A-4925-9EE6-2FB88ECFDB54}" presName="sibTrans" presStyleCnt="0"/>
      <dgm:spPr/>
    </dgm:pt>
    <dgm:pt modelId="{E853C009-0F78-40D1-97E2-21872A52F75C}" type="pres">
      <dgm:prSet presAssocID="{7C67AC07-ACB9-4870-824A-4E2559DDE941}" presName="node" presStyleLbl="alignAccFollowNode1" presStyleIdx="1" presStyleCnt="9">
        <dgm:presLayoutVars>
          <dgm:bulletEnabled val="1"/>
        </dgm:presLayoutVars>
      </dgm:prSet>
      <dgm:spPr/>
      <dgm:t>
        <a:bodyPr/>
        <a:lstStyle/>
        <a:p>
          <a:endParaRPr lang="en-US"/>
        </a:p>
      </dgm:t>
    </dgm:pt>
    <dgm:pt modelId="{D3CC89D7-B6CC-4A61-978C-C23FDA52E845}" type="pres">
      <dgm:prSet presAssocID="{FF4CD89F-D71B-46B2-ABBE-5B0D1AEE6997}" presName="sibTrans" presStyleCnt="0"/>
      <dgm:spPr/>
    </dgm:pt>
    <dgm:pt modelId="{206011D1-4ACF-4463-BDB9-30F0CCD32252}" type="pres">
      <dgm:prSet presAssocID="{F7669074-BDF9-4B91-8CFF-948F9F4B7230}" presName="node" presStyleLbl="alignAccFollowNode1" presStyleIdx="2" presStyleCnt="9">
        <dgm:presLayoutVars>
          <dgm:bulletEnabled val="1"/>
        </dgm:presLayoutVars>
      </dgm:prSet>
      <dgm:spPr/>
      <dgm:t>
        <a:bodyPr/>
        <a:lstStyle/>
        <a:p>
          <a:endParaRPr lang="en-US"/>
        </a:p>
      </dgm:t>
    </dgm:pt>
    <dgm:pt modelId="{A370AE2D-E97E-46CB-88C3-978F58E15395}" type="pres">
      <dgm:prSet presAssocID="{A0EF8B20-B4E0-4E38-871A-3C6FB3C02C45}" presName="vSp" presStyleCnt="0"/>
      <dgm:spPr/>
    </dgm:pt>
    <dgm:pt modelId="{1A2D191F-0A3F-4832-8610-B22AC4DFB158}" type="pres">
      <dgm:prSet presAssocID="{D00634C2-E5F6-41B1-98C5-58ECC2A6510B}" presName="horFlow" presStyleCnt="0"/>
      <dgm:spPr/>
    </dgm:pt>
    <dgm:pt modelId="{B6503221-35B3-4C2D-AE28-2DDB965689A7}" type="pres">
      <dgm:prSet presAssocID="{D00634C2-E5F6-41B1-98C5-58ECC2A6510B}" presName="bigChev" presStyleLbl="node1" presStyleIdx="1" presStyleCnt="3"/>
      <dgm:spPr/>
      <dgm:t>
        <a:bodyPr/>
        <a:lstStyle/>
        <a:p>
          <a:endParaRPr lang="en-US"/>
        </a:p>
      </dgm:t>
    </dgm:pt>
    <dgm:pt modelId="{D1C840A1-5FC8-46A4-82BF-4205890F6B99}" type="pres">
      <dgm:prSet presAssocID="{C5FF92BA-43F9-460B-9ECB-1CA0C68FFEF3}" presName="parTrans" presStyleCnt="0"/>
      <dgm:spPr/>
    </dgm:pt>
    <dgm:pt modelId="{70ACB3E9-0446-4841-95C9-73CAF60331B0}" type="pres">
      <dgm:prSet presAssocID="{144ED57D-EE42-4249-B4F1-D4EE1B1C4EB7}" presName="node" presStyleLbl="alignAccFollowNode1" presStyleIdx="3" presStyleCnt="9">
        <dgm:presLayoutVars>
          <dgm:bulletEnabled val="1"/>
        </dgm:presLayoutVars>
      </dgm:prSet>
      <dgm:spPr/>
      <dgm:t>
        <a:bodyPr/>
        <a:lstStyle/>
        <a:p>
          <a:endParaRPr lang="en-US"/>
        </a:p>
      </dgm:t>
    </dgm:pt>
    <dgm:pt modelId="{EF935ACC-3A7B-431A-A024-F636247AA65E}" type="pres">
      <dgm:prSet presAssocID="{6EEF7065-F9D7-417C-AFEC-AF24B17E6596}" presName="sibTrans" presStyleCnt="0"/>
      <dgm:spPr/>
    </dgm:pt>
    <dgm:pt modelId="{6B929A72-8921-4DAA-9712-A62244649229}" type="pres">
      <dgm:prSet presAssocID="{53ACF58B-883B-42B6-ACB6-8EA8AF0FE8AF}" presName="node" presStyleLbl="alignAccFollowNode1" presStyleIdx="4" presStyleCnt="9">
        <dgm:presLayoutVars>
          <dgm:bulletEnabled val="1"/>
        </dgm:presLayoutVars>
      </dgm:prSet>
      <dgm:spPr/>
      <dgm:t>
        <a:bodyPr/>
        <a:lstStyle/>
        <a:p>
          <a:endParaRPr lang="en-US"/>
        </a:p>
      </dgm:t>
    </dgm:pt>
    <dgm:pt modelId="{5C7274EF-901C-4C1B-894F-266E88572D0F}" type="pres">
      <dgm:prSet presAssocID="{08D8AD7C-3140-47D8-B465-9B2F1B915DCF}" presName="sibTrans" presStyleCnt="0"/>
      <dgm:spPr/>
    </dgm:pt>
    <dgm:pt modelId="{59F490E8-CE12-4522-95B3-1CC29697C340}" type="pres">
      <dgm:prSet presAssocID="{89643F47-2C2D-4D21-A16F-F12E9D1AA566}" presName="node" presStyleLbl="alignAccFollowNode1" presStyleIdx="5" presStyleCnt="9">
        <dgm:presLayoutVars>
          <dgm:bulletEnabled val="1"/>
        </dgm:presLayoutVars>
      </dgm:prSet>
      <dgm:spPr/>
      <dgm:t>
        <a:bodyPr/>
        <a:lstStyle/>
        <a:p>
          <a:endParaRPr lang="en-US"/>
        </a:p>
      </dgm:t>
    </dgm:pt>
    <dgm:pt modelId="{F557E423-6A95-4FCA-ADE3-C090EA9C1FB7}" type="pres">
      <dgm:prSet presAssocID="{D00634C2-E5F6-41B1-98C5-58ECC2A6510B}" presName="vSp" presStyleCnt="0"/>
      <dgm:spPr/>
    </dgm:pt>
    <dgm:pt modelId="{D9ECE033-7111-4BF6-A253-AB166FCBC7DB}" type="pres">
      <dgm:prSet presAssocID="{65ECAC48-F23D-498D-8026-0D2C80A5F2EB}" presName="horFlow" presStyleCnt="0"/>
      <dgm:spPr/>
    </dgm:pt>
    <dgm:pt modelId="{03BDFE30-F540-41E9-8815-F43629DFD253}" type="pres">
      <dgm:prSet presAssocID="{65ECAC48-F23D-498D-8026-0D2C80A5F2EB}" presName="bigChev" presStyleLbl="node1" presStyleIdx="2" presStyleCnt="3"/>
      <dgm:spPr/>
      <dgm:t>
        <a:bodyPr/>
        <a:lstStyle/>
        <a:p>
          <a:endParaRPr lang="en-US"/>
        </a:p>
      </dgm:t>
    </dgm:pt>
    <dgm:pt modelId="{EEBCD09E-47D7-465E-8E8F-D67936464FBC}" type="pres">
      <dgm:prSet presAssocID="{3C1D3B89-453F-446D-AAC2-F2DAFA4EBB69}" presName="parTrans" presStyleCnt="0"/>
      <dgm:spPr/>
    </dgm:pt>
    <dgm:pt modelId="{FD2C65A3-0B61-4984-9F8C-ED501F4BF446}" type="pres">
      <dgm:prSet presAssocID="{1802049F-4399-4B37-B988-027A07F6935E}" presName="node" presStyleLbl="alignAccFollowNode1" presStyleIdx="6" presStyleCnt="9">
        <dgm:presLayoutVars>
          <dgm:bulletEnabled val="1"/>
        </dgm:presLayoutVars>
      </dgm:prSet>
      <dgm:spPr/>
      <dgm:t>
        <a:bodyPr/>
        <a:lstStyle/>
        <a:p>
          <a:endParaRPr lang="en-US"/>
        </a:p>
      </dgm:t>
    </dgm:pt>
    <dgm:pt modelId="{28A30180-1E29-4B78-9848-F381CEE5E7A6}" type="pres">
      <dgm:prSet presAssocID="{5FE79350-E2DA-4BA2-B731-38E9B5C60A9B}" presName="sibTrans" presStyleCnt="0"/>
      <dgm:spPr/>
    </dgm:pt>
    <dgm:pt modelId="{32A1A214-259D-4893-8A4A-3BDE2996605D}" type="pres">
      <dgm:prSet presAssocID="{C42588AB-C639-4AE3-8994-A4F8EC5D8219}" presName="node" presStyleLbl="alignAccFollowNode1" presStyleIdx="7" presStyleCnt="9">
        <dgm:presLayoutVars>
          <dgm:bulletEnabled val="1"/>
        </dgm:presLayoutVars>
      </dgm:prSet>
      <dgm:spPr/>
      <dgm:t>
        <a:bodyPr/>
        <a:lstStyle/>
        <a:p>
          <a:endParaRPr lang="en-US"/>
        </a:p>
      </dgm:t>
    </dgm:pt>
    <dgm:pt modelId="{FF215342-9B09-4099-8372-9472E0F84E2C}" type="pres">
      <dgm:prSet presAssocID="{2E1CF80A-3137-448C-9709-08F2C367969D}" presName="sibTrans" presStyleCnt="0"/>
      <dgm:spPr/>
    </dgm:pt>
    <dgm:pt modelId="{91A5F387-D369-4180-A1BE-E6ED440C8626}" type="pres">
      <dgm:prSet presAssocID="{B31EEA53-6C81-42F2-8D02-FFA06C4EC922}" presName="node" presStyleLbl="alignAccFollowNode1" presStyleIdx="8" presStyleCnt="9">
        <dgm:presLayoutVars>
          <dgm:bulletEnabled val="1"/>
        </dgm:presLayoutVars>
      </dgm:prSet>
      <dgm:spPr/>
      <dgm:t>
        <a:bodyPr/>
        <a:lstStyle/>
        <a:p>
          <a:endParaRPr lang="en-US"/>
        </a:p>
      </dgm:t>
    </dgm:pt>
  </dgm:ptLst>
  <dgm:cxnLst>
    <dgm:cxn modelId="{2299DE16-5DF6-450D-B1A2-E7A59B6E061E}" type="presOf" srcId="{89643F47-2C2D-4D21-A16F-F12E9D1AA566}" destId="{59F490E8-CE12-4522-95B3-1CC29697C340}" srcOrd="0" destOrd="0" presId="urn:microsoft.com/office/officeart/2005/8/layout/lProcess3"/>
    <dgm:cxn modelId="{687A030B-B85F-466E-B78B-998BE732EB0E}" type="presOf" srcId="{53ACF58B-883B-42B6-ACB6-8EA8AF0FE8AF}" destId="{6B929A72-8921-4DAA-9712-A62244649229}" srcOrd="0" destOrd="0" presId="urn:microsoft.com/office/officeart/2005/8/layout/lProcess3"/>
    <dgm:cxn modelId="{DA4C8C02-96A1-41AE-87BE-D09E1571E24E}" srcId="{DD87BCE8-5A44-49A0-A381-BC4353409E79}" destId="{A0EF8B20-B4E0-4E38-871A-3C6FB3C02C45}" srcOrd="0" destOrd="0" parTransId="{61C4FE40-BDAC-44A7-BDC3-4775AE54C6BB}" sibTransId="{CE9927DB-2B62-4473-B4D1-3EF889E7825A}"/>
    <dgm:cxn modelId="{FA0E21A4-6C3E-4506-A258-648331896E75}" srcId="{DD87BCE8-5A44-49A0-A381-BC4353409E79}" destId="{65ECAC48-F23D-498D-8026-0D2C80A5F2EB}" srcOrd="2" destOrd="0" parTransId="{5E32BA9B-4123-40E1-A0EE-C0746495FF06}" sibTransId="{B417041F-4A7B-40C8-97DC-605D21D751FF}"/>
    <dgm:cxn modelId="{B88EB295-D0AF-4627-AB3E-B640724D2F00}" type="presOf" srcId="{D00634C2-E5F6-41B1-98C5-58ECC2A6510B}" destId="{B6503221-35B3-4C2D-AE28-2DDB965689A7}" srcOrd="0" destOrd="0" presId="urn:microsoft.com/office/officeart/2005/8/layout/lProcess3"/>
    <dgm:cxn modelId="{C168A0E8-F586-4E93-9F51-E7598BC95E2D}" type="presOf" srcId="{F7669074-BDF9-4B91-8CFF-948F9F4B7230}" destId="{206011D1-4ACF-4463-BDB9-30F0CCD32252}" srcOrd="0" destOrd="0" presId="urn:microsoft.com/office/officeart/2005/8/layout/lProcess3"/>
    <dgm:cxn modelId="{490DEDFA-868F-46BC-ABF5-53F414AD4371}" type="presOf" srcId="{DD87BCE8-5A44-49A0-A381-BC4353409E79}" destId="{C12360A3-22BE-45B5-8408-8F8BD05E8E17}" srcOrd="0" destOrd="0" presId="urn:microsoft.com/office/officeart/2005/8/layout/lProcess3"/>
    <dgm:cxn modelId="{D27263CF-00AE-4670-8808-847E475AFB1F}" type="presOf" srcId="{7C67AC07-ACB9-4870-824A-4E2559DDE941}" destId="{E853C009-0F78-40D1-97E2-21872A52F75C}" srcOrd="0" destOrd="0" presId="urn:microsoft.com/office/officeart/2005/8/layout/lProcess3"/>
    <dgm:cxn modelId="{BA4D5C18-4974-4943-894F-25DA055BFE2C}" type="presOf" srcId="{A0EF8B20-B4E0-4E38-871A-3C6FB3C02C45}" destId="{81371031-8859-4F5D-9EEF-91649C7A1E8A}" srcOrd="0" destOrd="0" presId="urn:microsoft.com/office/officeart/2005/8/layout/lProcess3"/>
    <dgm:cxn modelId="{4CF6E125-EF07-4620-BEB9-2097232E9D16}" srcId="{A0EF8B20-B4E0-4E38-871A-3C6FB3C02C45}" destId="{F7669074-BDF9-4B91-8CFF-948F9F4B7230}" srcOrd="2" destOrd="0" parTransId="{0859780E-AF2D-4AF8-BD5B-CF57FC2020A5}" sibTransId="{73937461-4ACB-449E-9ED7-D2BC8C353F17}"/>
    <dgm:cxn modelId="{242ADCCA-82F1-4713-92B9-8C27F5D8E3B7}" srcId="{D00634C2-E5F6-41B1-98C5-58ECC2A6510B}" destId="{144ED57D-EE42-4249-B4F1-D4EE1B1C4EB7}" srcOrd="0" destOrd="0" parTransId="{C5FF92BA-43F9-460B-9ECB-1CA0C68FFEF3}" sibTransId="{6EEF7065-F9D7-417C-AFEC-AF24B17E6596}"/>
    <dgm:cxn modelId="{7C1459F1-9333-4B4F-B195-C9ED9D78F6D7}" srcId="{65ECAC48-F23D-498D-8026-0D2C80A5F2EB}" destId="{B31EEA53-6C81-42F2-8D02-FFA06C4EC922}" srcOrd="2" destOrd="0" parTransId="{E60A598D-51A8-41EF-A090-EDD28AF45B8A}" sibTransId="{17D78E0C-DAF7-491B-8945-1F8B6F6BFD3F}"/>
    <dgm:cxn modelId="{21625A84-E7F7-44AB-84AD-6F7BA40FD953}" srcId="{D00634C2-E5F6-41B1-98C5-58ECC2A6510B}" destId="{89643F47-2C2D-4D21-A16F-F12E9D1AA566}" srcOrd="2" destOrd="0" parTransId="{11D29C8C-3AF7-4F91-85B5-8C9D7EC579D3}" sibTransId="{865CC603-F690-41E1-AABA-1A51F6604BFB}"/>
    <dgm:cxn modelId="{F1F0752F-41F5-42C2-8896-27C246CBD22C}" srcId="{65ECAC48-F23D-498D-8026-0D2C80A5F2EB}" destId="{1802049F-4399-4B37-B988-027A07F6935E}" srcOrd="0" destOrd="0" parTransId="{3C1D3B89-453F-446D-AAC2-F2DAFA4EBB69}" sibTransId="{5FE79350-E2DA-4BA2-B731-38E9B5C60A9B}"/>
    <dgm:cxn modelId="{F8D5D46F-C6CE-4A86-851D-B075C49CA775}" type="presOf" srcId="{65ECAC48-F23D-498D-8026-0D2C80A5F2EB}" destId="{03BDFE30-F540-41E9-8815-F43629DFD253}" srcOrd="0" destOrd="0" presId="urn:microsoft.com/office/officeart/2005/8/layout/lProcess3"/>
    <dgm:cxn modelId="{F25B82EC-1085-458B-B314-EA2312FD3436}" srcId="{A0EF8B20-B4E0-4E38-871A-3C6FB3C02C45}" destId="{7C67AC07-ACB9-4870-824A-4E2559DDE941}" srcOrd="1" destOrd="0" parTransId="{2E2A1191-6B24-4D1F-AE8C-1E8EF06B1253}" sibTransId="{FF4CD89F-D71B-46B2-ABBE-5B0D1AEE6997}"/>
    <dgm:cxn modelId="{D4541A50-7477-4077-8ABE-7C1ACC5F7E66}" srcId="{DD87BCE8-5A44-49A0-A381-BC4353409E79}" destId="{D00634C2-E5F6-41B1-98C5-58ECC2A6510B}" srcOrd="1" destOrd="0" parTransId="{686E9EEA-2BD7-4885-A12D-F3FEF10B87D1}" sibTransId="{A09505C9-46E8-4172-84D4-A16032A6977D}"/>
    <dgm:cxn modelId="{63F444EC-BD33-4F16-ADF9-B2E53DD28DA8}" type="presOf" srcId="{144ED57D-EE42-4249-B4F1-D4EE1B1C4EB7}" destId="{70ACB3E9-0446-4841-95C9-73CAF60331B0}" srcOrd="0" destOrd="0" presId="urn:microsoft.com/office/officeart/2005/8/layout/lProcess3"/>
    <dgm:cxn modelId="{EDA4642B-00CB-46C4-8E65-2010DD0C1FC7}" type="presOf" srcId="{C42588AB-C639-4AE3-8994-A4F8EC5D8219}" destId="{32A1A214-259D-4893-8A4A-3BDE2996605D}" srcOrd="0" destOrd="0" presId="urn:microsoft.com/office/officeart/2005/8/layout/lProcess3"/>
    <dgm:cxn modelId="{54895589-26D0-461E-86BB-CF5B36E89DC9}" srcId="{D00634C2-E5F6-41B1-98C5-58ECC2A6510B}" destId="{53ACF58B-883B-42B6-ACB6-8EA8AF0FE8AF}" srcOrd="1" destOrd="0" parTransId="{65BED24C-8340-4B82-8DF0-73A4FF6B94C0}" sibTransId="{08D8AD7C-3140-47D8-B465-9B2F1B915DCF}"/>
    <dgm:cxn modelId="{7D8F80E4-EE0D-4EDB-BB80-6516A5DA5F1C}" type="presOf" srcId="{1802049F-4399-4B37-B988-027A07F6935E}" destId="{FD2C65A3-0B61-4984-9F8C-ED501F4BF446}" srcOrd="0" destOrd="0" presId="urn:microsoft.com/office/officeart/2005/8/layout/lProcess3"/>
    <dgm:cxn modelId="{BEA7F43D-B29E-43C9-B51D-39FFC230E875}" type="presOf" srcId="{B31EEA53-6C81-42F2-8D02-FFA06C4EC922}" destId="{91A5F387-D369-4180-A1BE-E6ED440C8626}" srcOrd="0" destOrd="0" presId="urn:microsoft.com/office/officeart/2005/8/layout/lProcess3"/>
    <dgm:cxn modelId="{7AAFD1E9-24B7-4229-86B8-1CC82C106ECC}" type="presOf" srcId="{6A598869-E054-4E3F-97C0-D83880B74CCF}" destId="{05AD8FE6-3EB0-4FC2-8CFF-D8389AECF5F1}" srcOrd="0" destOrd="0" presId="urn:microsoft.com/office/officeart/2005/8/layout/lProcess3"/>
    <dgm:cxn modelId="{B816EDDF-4C25-4BBD-A180-89B9821A5275}" srcId="{65ECAC48-F23D-498D-8026-0D2C80A5F2EB}" destId="{C42588AB-C639-4AE3-8994-A4F8EC5D8219}" srcOrd="1" destOrd="0" parTransId="{A6465018-7D8F-4029-A0D0-E00BEE93D05F}" sibTransId="{2E1CF80A-3137-448C-9709-08F2C367969D}"/>
    <dgm:cxn modelId="{FFDB0C06-BE38-4604-B4E3-072F2FA50DB0}" srcId="{A0EF8B20-B4E0-4E38-871A-3C6FB3C02C45}" destId="{6A598869-E054-4E3F-97C0-D83880B74CCF}" srcOrd="0" destOrd="0" parTransId="{A010FDDB-8F4C-48FA-AF70-9FB094DD2575}" sibTransId="{0D089D25-C66A-4925-9EE6-2FB88ECFDB54}"/>
    <dgm:cxn modelId="{48026FA1-1499-4060-9C35-DD4E7BC12AA0}" type="presParOf" srcId="{C12360A3-22BE-45B5-8408-8F8BD05E8E17}" destId="{E24992F2-81A5-44C4-B2DD-2F72D35B668E}" srcOrd="0" destOrd="0" presId="urn:microsoft.com/office/officeart/2005/8/layout/lProcess3"/>
    <dgm:cxn modelId="{899ABDE6-6E3E-4E9B-AC34-007C31833667}" type="presParOf" srcId="{E24992F2-81A5-44C4-B2DD-2F72D35B668E}" destId="{81371031-8859-4F5D-9EEF-91649C7A1E8A}" srcOrd="0" destOrd="0" presId="urn:microsoft.com/office/officeart/2005/8/layout/lProcess3"/>
    <dgm:cxn modelId="{59E5767B-31FE-420B-83E9-D4245A93F4EC}" type="presParOf" srcId="{E24992F2-81A5-44C4-B2DD-2F72D35B668E}" destId="{5E0EDC69-2301-4208-84D3-50EB1FA87173}" srcOrd="1" destOrd="0" presId="urn:microsoft.com/office/officeart/2005/8/layout/lProcess3"/>
    <dgm:cxn modelId="{9A6F4B2E-5623-4218-A54D-B8FB184EE013}" type="presParOf" srcId="{E24992F2-81A5-44C4-B2DD-2F72D35B668E}" destId="{05AD8FE6-3EB0-4FC2-8CFF-D8389AECF5F1}" srcOrd="2" destOrd="0" presId="urn:microsoft.com/office/officeart/2005/8/layout/lProcess3"/>
    <dgm:cxn modelId="{BDC615C3-FE7B-452E-B5D8-B2A52B4827E4}" type="presParOf" srcId="{E24992F2-81A5-44C4-B2DD-2F72D35B668E}" destId="{F02F53DC-6E81-4C81-AAFD-F624508808CA}" srcOrd="3" destOrd="0" presId="urn:microsoft.com/office/officeart/2005/8/layout/lProcess3"/>
    <dgm:cxn modelId="{186BBE20-3C25-41A7-B02E-52D92C6B326A}" type="presParOf" srcId="{E24992F2-81A5-44C4-B2DD-2F72D35B668E}" destId="{E853C009-0F78-40D1-97E2-21872A52F75C}" srcOrd="4" destOrd="0" presId="urn:microsoft.com/office/officeart/2005/8/layout/lProcess3"/>
    <dgm:cxn modelId="{7183187D-7A57-46FD-AB70-5525FD0D8F0F}" type="presParOf" srcId="{E24992F2-81A5-44C4-B2DD-2F72D35B668E}" destId="{D3CC89D7-B6CC-4A61-978C-C23FDA52E845}" srcOrd="5" destOrd="0" presId="urn:microsoft.com/office/officeart/2005/8/layout/lProcess3"/>
    <dgm:cxn modelId="{8D77FB8D-F03A-4384-9991-ADACCCF83D4A}" type="presParOf" srcId="{E24992F2-81A5-44C4-B2DD-2F72D35B668E}" destId="{206011D1-4ACF-4463-BDB9-30F0CCD32252}" srcOrd="6" destOrd="0" presId="urn:microsoft.com/office/officeart/2005/8/layout/lProcess3"/>
    <dgm:cxn modelId="{0CC33B1B-8C70-4CE9-8A7D-3AEEC33E482D}" type="presParOf" srcId="{C12360A3-22BE-45B5-8408-8F8BD05E8E17}" destId="{A370AE2D-E97E-46CB-88C3-978F58E15395}" srcOrd="1" destOrd="0" presId="urn:microsoft.com/office/officeart/2005/8/layout/lProcess3"/>
    <dgm:cxn modelId="{01E95651-BA4F-4E17-BD6F-C606F5BEA940}" type="presParOf" srcId="{C12360A3-22BE-45B5-8408-8F8BD05E8E17}" destId="{1A2D191F-0A3F-4832-8610-B22AC4DFB158}" srcOrd="2" destOrd="0" presId="urn:microsoft.com/office/officeart/2005/8/layout/lProcess3"/>
    <dgm:cxn modelId="{F35A3074-4052-484D-9CAB-638FE370B993}" type="presParOf" srcId="{1A2D191F-0A3F-4832-8610-B22AC4DFB158}" destId="{B6503221-35B3-4C2D-AE28-2DDB965689A7}" srcOrd="0" destOrd="0" presId="urn:microsoft.com/office/officeart/2005/8/layout/lProcess3"/>
    <dgm:cxn modelId="{EDC071D7-D73E-4EA2-B21F-D9F8D8FA68C6}" type="presParOf" srcId="{1A2D191F-0A3F-4832-8610-B22AC4DFB158}" destId="{D1C840A1-5FC8-46A4-82BF-4205890F6B99}" srcOrd="1" destOrd="0" presId="urn:microsoft.com/office/officeart/2005/8/layout/lProcess3"/>
    <dgm:cxn modelId="{3E9ED5B5-E96E-405E-818F-46F1C4F48BF4}" type="presParOf" srcId="{1A2D191F-0A3F-4832-8610-B22AC4DFB158}" destId="{70ACB3E9-0446-4841-95C9-73CAF60331B0}" srcOrd="2" destOrd="0" presId="urn:microsoft.com/office/officeart/2005/8/layout/lProcess3"/>
    <dgm:cxn modelId="{49C700A9-B220-4DF3-9059-54E58749A329}" type="presParOf" srcId="{1A2D191F-0A3F-4832-8610-B22AC4DFB158}" destId="{EF935ACC-3A7B-431A-A024-F636247AA65E}" srcOrd="3" destOrd="0" presId="urn:microsoft.com/office/officeart/2005/8/layout/lProcess3"/>
    <dgm:cxn modelId="{F09DD393-7425-48FA-B66B-33841980C464}" type="presParOf" srcId="{1A2D191F-0A3F-4832-8610-B22AC4DFB158}" destId="{6B929A72-8921-4DAA-9712-A62244649229}" srcOrd="4" destOrd="0" presId="urn:microsoft.com/office/officeart/2005/8/layout/lProcess3"/>
    <dgm:cxn modelId="{20B006E0-518E-46F6-BC28-D3B6DDD87CD4}" type="presParOf" srcId="{1A2D191F-0A3F-4832-8610-B22AC4DFB158}" destId="{5C7274EF-901C-4C1B-894F-266E88572D0F}" srcOrd="5" destOrd="0" presId="urn:microsoft.com/office/officeart/2005/8/layout/lProcess3"/>
    <dgm:cxn modelId="{B9241936-D267-425A-AE0E-DF7E45BA59DE}" type="presParOf" srcId="{1A2D191F-0A3F-4832-8610-B22AC4DFB158}" destId="{59F490E8-CE12-4522-95B3-1CC29697C340}" srcOrd="6" destOrd="0" presId="urn:microsoft.com/office/officeart/2005/8/layout/lProcess3"/>
    <dgm:cxn modelId="{60A93C41-CD4A-42F9-B609-01E12221BA4E}" type="presParOf" srcId="{C12360A3-22BE-45B5-8408-8F8BD05E8E17}" destId="{F557E423-6A95-4FCA-ADE3-C090EA9C1FB7}" srcOrd="3" destOrd="0" presId="urn:microsoft.com/office/officeart/2005/8/layout/lProcess3"/>
    <dgm:cxn modelId="{6A916A21-F9B9-4645-A5A3-5EC21684CC06}" type="presParOf" srcId="{C12360A3-22BE-45B5-8408-8F8BD05E8E17}" destId="{D9ECE033-7111-4BF6-A253-AB166FCBC7DB}" srcOrd="4" destOrd="0" presId="urn:microsoft.com/office/officeart/2005/8/layout/lProcess3"/>
    <dgm:cxn modelId="{1CA02341-65F1-4A05-B816-4B72A43B1603}" type="presParOf" srcId="{D9ECE033-7111-4BF6-A253-AB166FCBC7DB}" destId="{03BDFE30-F540-41E9-8815-F43629DFD253}" srcOrd="0" destOrd="0" presId="urn:microsoft.com/office/officeart/2005/8/layout/lProcess3"/>
    <dgm:cxn modelId="{79FE4147-4DE4-412C-B733-64AC9780BB01}" type="presParOf" srcId="{D9ECE033-7111-4BF6-A253-AB166FCBC7DB}" destId="{EEBCD09E-47D7-465E-8E8F-D67936464FBC}" srcOrd="1" destOrd="0" presId="urn:microsoft.com/office/officeart/2005/8/layout/lProcess3"/>
    <dgm:cxn modelId="{487861B0-8C04-4379-A8EF-9F7AD0E2D654}" type="presParOf" srcId="{D9ECE033-7111-4BF6-A253-AB166FCBC7DB}" destId="{FD2C65A3-0B61-4984-9F8C-ED501F4BF446}" srcOrd="2" destOrd="0" presId="urn:microsoft.com/office/officeart/2005/8/layout/lProcess3"/>
    <dgm:cxn modelId="{655FAC73-FE13-461B-9D9C-ED58359BAA03}" type="presParOf" srcId="{D9ECE033-7111-4BF6-A253-AB166FCBC7DB}" destId="{28A30180-1E29-4B78-9848-F381CEE5E7A6}" srcOrd="3" destOrd="0" presId="urn:microsoft.com/office/officeart/2005/8/layout/lProcess3"/>
    <dgm:cxn modelId="{641FB21F-F08F-4EE9-9380-F816C9CE4754}" type="presParOf" srcId="{D9ECE033-7111-4BF6-A253-AB166FCBC7DB}" destId="{32A1A214-259D-4893-8A4A-3BDE2996605D}" srcOrd="4" destOrd="0" presId="urn:microsoft.com/office/officeart/2005/8/layout/lProcess3"/>
    <dgm:cxn modelId="{6860B621-2FE3-4CE3-BAEF-6FE01ABBBF6B}" type="presParOf" srcId="{D9ECE033-7111-4BF6-A253-AB166FCBC7DB}" destId="{FF215342-9B09-4099-8372-9472E0F84E2C}" srcOrd="5" destOrd="0" presId="urn:microsoft.com/office/officeart/2005/8/layout/lProcess3"/>
    <dgm:cxn modelId="{5DA04862-A3C6-4D64-9710-B948923DA61F}" type="presParOf" srcId="{D9ECE033-7111-4BF6-A253-AB166FCBC7DB}" destId="{91A5F387-D369-4180-A1BE-E6ED440C862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1031-8859-4F5D-9EEF-91649C7A1E8A}">
      <dsp:nvSpPr>
        <dsp:cNvPr id="0" name=""/>
        <dsp:cNvSpPr/>
      </dsp:nvSpPr>
      <dsp:spPr>
        <a:xfrm>
          <a:off x="4622" y="620956"/>
          <a:ext cx="2371289" cy="94851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dirty="0" smtClean="0"/>
            <a:t>Phase 1: Autonomous Functions</a:t>
          </a:r>
          <a:endParaRPr lang="en-US" sz="1400" b="0" kern="1200" dirty="0"/>
        </a:p>
      </dsp:txBody>
      <dsp:txXfrm>
        <a:off x="478880" y="620956"/>
        <a:ext cx="1422774" cy="948515"/>
      </dsp:txXfrm>
    </dsp:sp>
    <dsp:sp modelId="{05AD8FE6-3EB0-4FC2-8CFF-D8389AECF5F1}">
      <dsp:nvSpPr>
        <dsp:cNvPr id="0" name=""/>
        <dsp:cNvSpPr/>
      </dsp:nvSpPr>
      <dsp:spPr>
        <a:xfrm>
          <a:off x="2067644" y="701580"/>
          <a:ext cx="1968170" cy="787268"/>
        </a:xfrm>
        <a:prstGeom prst="chevron">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January 2014</a:t>
          </a:r>
          <a:endParaRPr lang="en-US" sz="1600" kern="1200" dirty="0"/>
        </a:p>
      </dsp:txBody>
      <dsp:txXfrm>
        <a:off x="2461278" y="701580"/>
        <a:ext cx="1180902" cy="787268"/>
      </dsp:txXfrm>
    </dsp:sp>
    <dsp:sp modelId="{E853C009-0F78-40D1-97E2-21872A52F75C}">
      <dsp:nvSpPr>
        <dsp:cNvPr id="0" name=""/>
        <dsp:cNvSpPr/>
      </dsp:nvSpPr>
      <dsp:spPr>
        <a:xfrm>
          <a:off x="3760270" y="701580"/>
          <a:ext cx="1968170" cy="787268"/>
        </a:xfrm>
        <a:prstGeom prst="chevron">
          <a:avLst/>
        </a:prstGeom>
        <a:solidFill>
          <a:schemeClr val="accent3">
            <a:tint val="40000"/>
            <a:alpha val="90000"/>
            <a:hueOff val="-241544"/>
            <a:satOff val="-978"/>
            <a:lumOff val="-81"/>
            <a:alphaOff val="0"/>
          </a:schemeClr>
        </a:solidFill>
        <a:ln w="25400" cap="flat" cmpd="sng" algn="ctr">
          <a:solidFill>
            <a:schemeClr val="accent3">
              <a:tint val="40000"/>
              <a:alpha val="90000"/>
              <a:hueOff val="-241544"/>
              <a:satOff val="-978"/>
              <a:lumOff val="-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January 2015</a:t>
          </a:r>
        </a:p>
        <a:p>
          <a:pPr lvl="0" algn="ctr" defTabSz="711200">
            <a:lnSpc>
              <a:spcPct val="90000"/>
            </a:lnSpc>
            <a:spcBef>
              <a:spcPct val="0"/>
            </a:spcBef>
            <a:spcAft>
              <a:spcPct val="35000"/>
            </a:spcAft>
          </a:pPr>
          <a:r>
            <a:rPr lang="en-US" sz="1600" kern="1200" dirty="0" smtClean="0"/>
            <a:t>April 2015</a:t>
          </a:r>
          <a:endParaRPr lang="en-US" sz="1600" kern="1200" dirty="0"/>
        </a:p>
      </dsp:txBody>
      <dsp:txXfrm>
        <a:off x="4153904" y="701580"/>
        <a:ext cx="1180902" cy="787268"/>
      </dsp:txXfrm>
    </dsp:sp>
    <dsp:sp modelId="{206011D1-4ACF-4463-BDB9-30F0CCD32252}">
      <dsp:nvSpPr>
        <dsp:cNvPr id="0" name=""/>
        <dsp:cNvSpPr/>
      </dsp:nvSpPr>
      <dsp:spPr>
        <a:xfrm>
          <a:off x="5452897" y="701580"/>
          <a:ext cx="1968170" cy="787268"/>
        </a:xfrm>
        <a:prstGeom prst="chevron">
          <a:avLst/>
        </a:prstGeom>
        <a:solidFill>
          <a:schemeClr val="accent3">
            <a:tint val="40000"/>
            <a:alpha val="90000"/>
            <a:hueOff val="-483089"/>
            <a:satOff val="-1957"/>
            <a:lumOff val="-162"/>
            <a:alphaOff val="0"/>
          </a:schemeClr>
        </a:solidFill>
        <a:ln w="25400" cap="flat" cmpd="sng" algn="ctr">
          <a:solidFill>
            <a:schemeClr val="accent3">
              <a:tint val="40000"/>
              <a:alpha val="90000"/>
              <a:hueOff val="-483089"/>
              <a:satOff val="-1957"/>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September 2017</a:t>
          </a:r>
          <a:endParaRPr lang="en-US" sz="1600" kern="1200" dirty="0"/>
        </a:p>
      </dsp:txBody>
      <dsp:txXfrm>
        <a:off x="5846531" y="701580"/>
        <a:ext cx="1180902" cy="787268"/>
      </dsp:txXfrm>
    </dsp:sp>
    <dsp:sp modelId="{B6503221-35B3-4C2D-AE28-2DDB965689A7}">
      <dsp:nvSpPr>
        <dsp:cNvPr id="0" name=""/>
        <dsp:cNvSpPr/>
      </dsp:nvSpPr>
      <dsp:spPr>
        <a:xfrm>
          <a:off x="4622" y="1702264"/>
          <a:ext cx="2371289" cy="948515"/>
        </a:xfrm>
        <a:prstGeom prst="chevron">
          <a:avLst/>
        </a:prstGeom>
        <a:solidFill>
          <a:schemeClr val="accent3">
            <a:hueOff val="-568678"/>
            <a:satOff val="-2344"/>
            <a:lumOff val="-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dirty="0" smtClean="0"/>
            <a:t>Phase 2: Communications</a:t>
          </a:r>
          <a:endParaRPr lang="en-US" sz="1400" b="0" kern="1200" dirty="0"/>
        </a:p>
      </dsp:txBody>
      <dsp:txXfrm>
        <a:off x="478880" y="1702264"/>
        <a:ext cx="1422774" cy="948515"/>
      </dsp:txXfrm>
    </dsp:sp>
    <dsp:sp modelId="{70ACB3E9-0446-4841-95C9-73CAF60331B0}">
      <dsp:nvSpPr>
        <dsp:cNvPr id="0" name=""/>
        <dsp:cNvSpPr/>
      </dsp:nvSpPr>
      <dsp:spPr>
        <a:xfrm>
          <a:off x="2067644" y="1782888"/>
          <a:ext cx="1968170" cy="787268"/>
        </a:xfrm>
        <a:prstGeom prst="chevron">
          <a:avLst/>
        </a:prstGeom>
        <a:solidFill>
          <a:schemeClr val="accent3">
            <a:tint val="40000"/>
            <a:alpha val="90000"/>
            <a:hueOff val="-724633"/>
            <a:satOff val="-2935"/>
            <a:lumOff val="-243"/>
            <a:alphaOff val="0"/>
          </a:schemeClr>
        </a:solidFill>
        <a:ln w="25400" cap="flat" cmpd="sng" algn="ctr">
          <a:solidFill>
            <a:schemeClr val="accent3">
              <a:tint val="40000"/>
              <a:alpha val="90000"/>
              <a:hueOff val="-724633"/>
              <a:satOff val="-2935"/>
              <a:lumOff val="-2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February 2015</a:t>
          </a:r>
          <a:endParaRPr lang="en-US" sz="1600" kern="1200" dirty="0"/>
        </a:p>
      </dsp:txBody>
      <dsp:txXfrm>
        <a:off x="2461278" y="1782888"/>
        <a:ext cx="1180902" cy="787268"/>
      </dsp:txXfrm>
    </dsp:sp>
    <dsp:sp modelId="{6B929A72-8921-4DAA-9712-A62244649229}">
      <dsp:nvSpPr>
        <dsp:cNvPr id="0" name=""/>
        <dsp:cNvSpPr/>
      </dsp:nvSpPr>
      <dsp:spPr>
        <a:xfrm>
          <a:off x="3760270" y="1782888"/>
          <a:ext cx="1968170" cy="787268"/>
        </a:xfrm>
        <a:prstGeom prst="chevron">
          <a:avLst/>
        </a:prstGeom>
        <a:solidFill>
          <a:schemeClr val="accent3">
            <a:tint val="40000"/>
            <a:alpha val="90000"/>
            <a:hueOff val="-966177"/>
            <a:satOff val="-3913"/>
            <a:lumOff val="-324"/>
            <a:alphaOff val="0"/>
          </a:schemeClr>
        </a:solidFill>
        <a:ln w="25400" cap="flat" cmpd="sng" algn="ctr">
          <a:solidFill>
            <a:schemeClr val="accent3">
              <a:tint val="40000"/>
              <a:alpha val="90000"/>
              <a:hueOff val="-966177"/>
              <a:satOff val="-3913"/>
              <a:lumOff val="-3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December 2016</a:t>
          </a:r>
        </a:p>
        <a:p>
          <a:pPr lvl="0" algn="ctr" defTabSz="711200">
            <a:lnSpc>
              <a:spcPct val="90000"/>
            </a:lnSpc>
            <a:spcBef>
              <a:spcPct val="0"/>
            </a:spcBef>
            <a:spcAft>
              <a:spcPct val="35000"/>
            </a:spcAft>
          </a:pPr>
          <a:r>
            <a:rPr lang="en-US" sz="1600" kern="1200" dirty="0" smtClean="0"/>
            <a:t>April 2017</a:t>
          </a:r>
          <a:endParaRPr lang="en-US" sz="1600" kern="1200" dirty="0"/>
        </a:p>
      </dsp:txBody>
      <dsp:txXfrm>
        <a:off x="4153904" y="1782888"/>
        <a:ext cx="1180902" cy="787268"/>
      </dsp:txXfrm>
    </dsp:sp>
    <dsp:sp modelId="{59F490E8-CE12-4522-95B3-1CC29697C340}">
      <dsp:nvSpPr>
        <dsp:cNvPr id="0" name=""/>
        <dsp:cNvSpPr/>
      </dsp:nvSpPr>
      <dsp:spPr>
        <a:xfrm>
          <a:off x="5452897" y="1782888"/>
          <a:ext cx="1968170" cy="787268"/>
        </a:xfrm>
        <a:prstGeom prst="chevron">
          <a:avLst/>
        </a:prstGeom>
        <a:solidFill>
          <a:schemeClr val="accent3">
            <a:tint val="40000"/>
            <a:alpha val="90000"/>
            <a:hueOff val="-1207721"/>
            <a:satOff val="-4892"/>
            <a:lumOff val="-405"/>
            <a:alphaOff val="0"/>
          </a:schemeClr>
        </a:solidFill>
        <a:ln w="25400" cap="flat" cmpd="sng" algn="ctr">
          <a:solidFill>
            <a:schemeClr val="accent3">
              <a:tint val="40000"/>
              <a:alpha val="90000"/>
              <a:hueOff val="-1207721"/>
              <a:satOff val="-4892"/>
              <a:lumOff val="-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kumimoji="0" lang="en-US" sz="1100" u="none" strike="noStrike" kern="1200" cap="none" spc="0" normalizeH="0" baseline="0" noProof="0" dirty="0" smtClean="0">
              <a:ln>
                <a:noFill/>
              </a:ln>
              <a:effectLst/>
              <a:uLnTx/>
              <a:uFillTx/>
            </a:rPr>
            <a:t>Later of (a) March 2018 or (b) 9 Months Following a Test Standard</a:t>
          </a:r>
          <a:endParaRPr lang="en-US" sz="1100" kern="1200" dirty="0"/>
        </a:p>
      </dsp:txBody>
      <dsp:txXfrm>
        <a:off x="5846531" y="1782888"/>
        <a:ext cx="1180902" cy="787268"/>
      </dsp:txXfrm>
    </dsp:sp>
    <dsp:sp modelId="{03BDFE30-F540-41E9-8815-F43629DFD253}">
      <dsp:nvSpPr>
        <dsp:cNvPr id="0" name=""/>
        <dsp:cNvSpPr/>
      </dsp:nvSpPr>
      <dsp:spPr>
        <a:xfrm>
          <a:off x="4622" y="2783572"/>
          <a:ext cx="2371289" cy="948515"/>
        </a:xfrm>
        <a:prstGeom prst="chevron">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dirty="0" smtClean="0"/>
            <a:t>Phase 3: Advanced Functions</a:t>
          </a:r>
          <a:endParaRPr lang="en-US" sz="1400" b="0" kern="1200" dirty="0"/>
        </a:p>
      </dsp:txBody>
      <dsp:txXfrm>
        <a:off x="478880" y="2783572"/>
        <a:ext cx="1422774" cy="948515"/>
      </dsp:txXfrm>
    </dsp:sp>
    <dsp:sp modelId="{FD2C65A3-0B61-4984-9F8C-ED501F4BF446}">
      <dsp:nvSpPr>
        <dsp:cNvPr id="0" name=""/>
        <dsp:cNvSpPr/>
      </dsp:nvSpPr>
      <dsp:spPr>
        <a:xfrm>
          <a:off x="2067644" y="2864196"/>
          <a:ext cx="1968170" cy="787268"/>
        </a:xfrm>
        <a:prstGeom prst="chevron">
          <a:avLst/>
        </a:prstGeom>
        <a:solidFill>
          <a:schemeClr val="accent3">
            <a:tint val="40000"/>
            <a:alpha val="90000"/>
            <a:hueOff val="-1449266"/>
            <a:satOff val="-5870"/>
            <a:lumOff val="-486"/>
            <a:alphaOff val="0"/>
          </a:schemeClr>
        </a:solidFill>
        <a:ln w="25400" cap="flat" cmpd="sng" algn="ctr">
          <a:solidFill>
            <a:schemeClr val="accent3">
              <a:tint val="40000"/>
              <a:alpha val="90000"/>
              <a:hueOff val="-1449266"/>
              <a:satOff val="-5870"/>
              <a:lumOff val="-4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March 2016</a:t>
          </a:r>
        </a:p>
        <a:p>
          <a:pPr lvl="0" algn="ctr" defTabSz="711200">
            <a:lnSpc>
              <a:spcPct val="90000"/>
            </a:lnSpc>
            <a:spcBef>
              <a:spcPct val="0"/>
            </a:spcBef>
            <a:spcAft>
              <a:spcPct val="35000"/>
            </a:spcAft>
          </a:pPr>
          <a:r>
            <a:rPr lang="en-US" sz="1600" kern="1200" dirty="0" smtClean="0"/>
            <a:t>Revised         March 2017</a:t>
          </a:r>
          <a:endParaRPr lang="en-US" sz="1600" kern="1200" dirty="0"/>
        </a:p>
      </dsp:txBody>
      <dsp:txXfrm>
        <a:off x="2461278" y="2864196"/>
        <a:ext cx="1180902" cy="787268"/>
      </dsp:txXfrm>
    </dsp:sp>
    <dsp:sp modelId="{32A1A214-259D-4893-8A4A-3BDE2996605D}">
      <dsp:nvSpPr>
        <dsp:cNvPr id="0" name=""/>
        <dsp:cNvSpPr/>
      </dsp:nvSpPr>
      <dsp:spPr>
        <a:xfrm>
          <a:off x="3760270" y="2864196"/>
          <a:ext cx="1968170" cy="787268"/>
        </a:xfrm>
        <a:prstGeom prst="chevron">
          <a:avLst/>
        </a:prstGeom>
        <a:solidFill>
          <a:schemeClr val="accent3">
            <a:tint val="40000"/>
            <a:alpha val="90000"/>
            <a:hueOff val="-1690810"/>
            <a:satOff val="-6849"/>
            <a:lumOff val="-567"/>
            <a:alphaOff val="0"/>
          </a:schemeClr>
        </a:solidFill>
        <a:ln w="25400" cap="flat" cmpd="sng" algn="ctr">
          <a:solidFill>
            <a:schemeClr val="accent3">
              <a:tint val="40000"/>
              <a:alpha val="90000"/>
              <a:hueOff val="-1690810"/>
              <a:satOff val="-6849"/>
              <a:lumOff val="-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kern="1200" dirty="0" smtClean="0"/>
            <a:t>June 2017</a:t>
          </a:r>
        </a:p>
        <a:p>
          <a:pPr lvl="0" algn="ctr" defTabSz="711200">
            <a:lnSpc>
              <a:spcPct val="90000"/>
            </a:lnSpc>
            <a:spcBef>
              <a:spcPct val="0"/>
            </a:spcBef>
            <a:spcAft>
              <a:spcPct val="35000"/>
            </a:spcAft>
          </a:pPr>
          <a:r>
            <a:rPr lang="en-US" sz="1600" kern="1200" dirty="0" smtClean="0"/>
            <a:t>TBD</a:t>
          </a:r>
          <a:endParaRPr lang="en-US" sz="1600" kern="1200" dirty="0"/>
        </a:p>
      </dsp:txBody>
      <dsp:txXfrm>
        <a:off x="4153904" y="2864196"/>
        <a:ext cx="1180902" cy="787268"/>
      </dsp:txXfrm>
    </dsp:sp>
    <dsp:sp modelId="{91A5F387-D369-4180-A1BE-E6ED440C8626}">
      <dsp:nvSpPr>
        <dsp:cNvPr id="0" name=""/>
        <dsp:cNvSpPr/>
      </dsp:nvSpPr>
      <dsp:spPr>
        <a:xfrm>
          <a:off x="5452897" y="2864196"/>
          <a:ext cx="1968170" cy="787268"/>
        </a:xfrm>
        <a:prstGeom prst="chevron">
          <a:avLst/>
        </a:prstGeom>
        <a:solidFill>
          <a:schemeClr val="accent3">
            <a:tint val="40000"/>
            <a:alpha val="90000"/>
            <a:hueOff val="-1932354"/>
            <a:satOff val="-7827"/>
            <a:lumOff val="-648"/>
            <a:alphaOff val="0"/>
          </a:schemeClr>
        </a:solidFill>
        <a:ln w="25400" cap="flat" cmpd="sng" algn="ctr">
          <a:solidFill>
            <a:schemeClr val="accent3">
              <a:tint val="40000"/>
              <a:alpha val="90000"/>
              <a:hueOff val="-1932354"/>
              <a:satOff val="-7827"/>
              <a:lumOff val="-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t>TBD</a:t>
          </a:r>
        </a:p>
        <a:p>
          <a:pPr lvl="0" algn="ctr" defTabSz="622300">
            <a:lnSpc>
              <a:spcPct val="90000"/>
            </a:lnSpc>
            <a:spcBef>
              <a:spcPct val="0"/>
            </a:spcBef>
            <a:spcAft>
              <a:spcPct val="35000"/>
            </a:spcAft>
          </a:pPr>
          <a:r>
            <a:rPr lang="en-US" sz="900" kern="1200" dirty="0" smtClean="0"/>
            <a:t>Likely Later of a Date in 2019 or a Time Period Following a Test Standard</a:t>
          </a:r>
          <a:endParaRPr lang="en-US" sz="900" kern="1200" dirty="0"/>
        </a:p>
      </dsp:txBody>
      <dsp:txXfrm>
        <a:off x="5846531" y="2864196"/>
        <a:ext cx="1180902" cy="7872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1"/>
            <a:ext cx="3027466" cy="462916"/>
          </a:xfrm>
          <a:prstGeom prst="rect">
            <a:avLst/>
          </a:prstGeom>
          <a:noFill/>
          <a:ln w="9525">
            <a:noFill/>
            <a:miter lim="800000"/>
            <a:headEnd/>
            <a:tailEnd/>
          </a:ln>
        </p:spPr>
        <p:txBody>
          <a:bodyPr vert="horz" wrap="square" lIns="93115" tIns="46559" rIns="93115" bIns="46559" numCol="1" anchor="t" anchorCtr="0" compatLnSpc="1">
            <a:prstTxWarp prst="textNoShape">
              <a:avLst/>
            </a:prstTxWarp>
          </a:bodyPr>
          <a:lstStyle>
            <a:lvl1pPr defTabSz="931925">
              <a:defRPr b="0" baseline="0">
                <a:latin typeface="Arial" charset="0"/>
              </a:defRPr>
            </a:lvl1pPr>
          </a:lstStyle>
          <a:p>
            <a:pPr>
              <a:defRPr/>
            </a:pPr>
            <a:endParaRPr lang="en-US" dirty="0"/>
          </a:p>
        </p:txBody>
      </p:sp>
      <p:sp>
        <p:nvSpPr>
          <p:cNvPr id="54275" name="Rectangle 3"/>
          <p:cNvSpPr>
            <a:spLocks noGrp="1" noChangeArrowheads="1"/>
          </p:cNvSpPr>
          <p:nvPr>
            <p:ph type="dt" sz="quarter" idx="1"/>
          </p:nvPr>
        </p:nvSpPr>
        <p:spPr bwMode="auto">
          <a:xfrm>
            <a:off x="3955953" y="1"/>
            <a:ext cx="3027466" cy="462916"/>
          </a:xfrm>
          <a:prstGeom prst="rect">
            <a:avLst/>
          </a:prstGeom>
          <a:noFill/>
          <a:ln w="9525">
            <a:noFill/>
            <a:miter lim="800000"/>
            <a:headEnd/>
            <a:tailEnd/>
          </a:ln>
        </p:spPr>
        <p:txBody>
          <a:bodyPr vert="horz" wrap="square" lIns="93115" tIns="46559" rIns="93115" bIns="46559" numCol="1" anchor="t" anchorCtr="0" compatLnSpc="1">
            <a:prstTxWarp prst="textNoShape">
              <a:avLst/>
            </a:prstTxWarp>
          </a:bodyPr>
          <a:lstStyle>
            <a:lvl1pPr algn="r" defTabSz="931925">
              <a:defRPr b="0" baseline="0">
                <a:latin typeface="Arial" charset="0"/>
              </a:defRPr>
            </a:lvl1pPr>
          </a:lstStyle>
          <a:p>
            <a:pPr>
              <a:defRPr/>
            </a:pPr>
            <a:endParaRPr lang="en-US" dirty="0"/>
          </a:p>
        </p:txBody>
      </p:sp>
      <p:sp>
        <p:nvSpPr>
          <p:cNvPr id="54276" name="Rectangle 4"/>
          <p:cNvSpPr>
            <a:spLocks noGrp="1" noChangeArrowheads="1"/>
          </p:cNvSpPr>
          <p:nvPr>
            <p:ph type="ftr" sz="quarter" idx="2"/>
          </p:nvPr>
        </p:nvSpPr>
        <p:spPr bwMode="auto">
          <a:xfrm>
            <a:off x="3" y="8819200"/>
            <a:ext cx="3027466" cy="462916"/>
          </a:xfrm>
          <a:prstGeom prst="rect">
            <a:avLst/>
          </a:prstGeom>
          <a:noFill/>
          <a:ln w="9525">
            <a:noFill/>
            <a:miter lim="800000"/>
            <a:headEnd/>
            <a:tailEnd/>
          </a:ln>
        </p:spPr>
        <p:txBody>
          <a:bodyPr vert="horz" wrap="square" lIns="93115" tIns="46559" rIns="93115" bIns="46559" numCol="1" anchor="b" anchorCtr="0" compatLnSpc="1">
            <a:prstTxWarp prst="textNoShape">
              <a:avLst/>
            </a:prstTxWarp>
          </a:bodyPr>
          <a:lstStyle>
            <a:lvl1pPr defTabSz="931925">
              <a:defRPr b="0" baseline="0">
                <a:latin typeface="Arial" charset="0"/>
              </a:defRPr>
            </a:lvl1pPr>
          </a:lstStyle>
          <a:p>
            <a:pPr>
              <a:defRPr/>
            </a:pPr>
            <a:endParaRPr lang="en-US" dirty="0"/>
          </a:p>
        </p:txBody>
      </p:sp>
      <p:sp>
        <p:nvSpPr>
          <p:cNvPr id="54277" name="Rectangle 5"/>
          <p:cNvSpPr>
            <a:spLocks noGrp="1" noChangeArrowheads="1"/>
          </p:cNvSpPr>
          <p:nvPr>
            <p:ph type="sldNum" sz="quarter" idx="3"/>
          </p:nvPr>
        </p:nvSpPr>
        <p:spPr bwMode="auto">
          <a:xfrm>
            <a:off x="3955953" y="8819200"/>
            <a:ext cx="3027466" cy="462916"/>
          </a:xfrm>
          <a:prstGeom prst="rect">
            <a:avLst/>
          </a:prstGeom>
          <a:noFill/>
          <a:ln w="9525">
            <a:noFill/>
            <a:miter lim="800000"/>
            <a:headEnd/>
            <a:tailEnd/>
          </a:ln>
        </p:spPr>
        <p:txBody>
          <a:bodyPr vert="horz" wrap="square" lIns="93115" tIns="46559" rIns="93115" bIns="46559" numCol="1" anchor="b" anchorCtr="0" compatLnSpc="1">
            <a:prstTxWarp prst="textNoShape">
              <a:avLst/>
            </a:prstTxWarp>
          </a:bodyPr>
          <a:lstStyle>
            <a:lvl1pPr algn="r" defTabSz="931925">
              <a:defRPr b="0" baseline="0">
                <a:latin typeface="Arial" charset="0"/>
              </a:defRPr>
            </a:lvl1pPr>
          </a:lstStyle>
          <a:p>
            <a:pPr>
              <a:defRPr/>
            </a:pPr>
            <a:fld id="{A0AD3636-4D47-44CB-88AC-87815EA83700}" type="slidenum">
              <a:rPr lang="en-US"/>
              <a:pPr>
                <a:defRPr/>
              </a:pPr>
              <a:t>‹#›</a:t>
            </a:fld>
            <a:endParaRPr lang="en-US" dirty="0"/>
          </a:p>
        </p:txBody>
      </p:sp>
    </p:spTree>
    <p:extLst>
      <p:ext uri="{BB962C8B-B14F-4D97-AF65-F5344CB8AC3E}">
        <p14:creationId xmlns:p14="http://schemas.microsoft.com/office/powerpoint/2010/main" val="2219793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3" y="1"/>
            <a:ext cx="3027466" cy="462916"/>
          </a:xfrm>
          <a:prstGeom prst="rect">
            <a:avLst/>
          </a:prstGeom>
          <a:noFill/>
          <a:ln w="9525">
            <a:noFill/>
            <a:miter lim="800000"/>
            <a:headEnd/>
            <a:tailEnd/>
          </a:ln>
        </p:spPr>
        <p:txBody>
          <a:bodyPr vert="horz" wrap="square" lIns="93115" tIns="46559" rIns="93115" bIns="46559" numCol="1" anchor="t" anchorCtr="0" compatLnSpc="1">
            <a:prstTxWarp prst="textNoShape">
              <a:avLst/>
            </a:prstTxWarp>
          </a:bodyPr>
          <a:lstStyle>
            <a:lvl1pPr defTabSz="931925">
              <a:defRPr b="0" baseline="0">
                <a:latin typeface="Arial" charset="0"/>
              </a:defRPr>
            </a:lvl1pPr>
          </a:lstStyle>
          <a:p>
            <a:pPr>
              <a:defRPr/>
            </a:pPr>
            <a:endParaRPr lang="en-US" dirty="0"/>
          </a:p>
        </p:txBody>
      </p:sp>
      <p:sp>
        <p:nvSpPr>
          <p:cNvPr id="28675" name="Rectangle 3"/>
          <p:cNvSpPr>
            <a:spLocks noGrp="1" noChangeArrowheads="1"/>
          </p:cNvSpPr>
          <p:nvPr>
            <p:ph type="dt" idx="1"/>
          </p:nvPr>
        </p:nvSpPr>
        <p:spPr bwMode="auto">
          <a:xfrm>
            <a:off x="3955953" y="1"/>
            <a:ext cx="3027466" cy="462916"/>
          </a:xfrm>
          <a:prstGeom prst="rect">
            <a:avLst/>
          </a:prstGeom>
          <a:noFill/>
          <a:ln w="9525">
            <a:noFill/>
            <a:miter lim="800000"/>
            <a:headEnd/>
            <a:tailEnd/>
          </a:ln>
        </p:spPr>
        <p:txBody>
          <a:bodyPr vert="horz" wrap="square" lIns="93115" tIns="46559" rIns="93115" bIns="46559" numCol="1" anchor="t" anchorCtr="0" compatLnSpc="1">
            <a:prstTxWarp prst="textNoShape">
              <a:avLst/>
            </a:prstTxWarp>
          </a:bodyPr>
          <a:lstStyle>
            <a:lvl1pPr algn="r" defTabSz="931925">
              <a:defRPr b="0" baseline="0">
                <a:latin typeface="Arial" charset="0"/>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73163" y="696913"/>
            <a:ext cx="4643437"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99135" y="4411979"/>
            <a:ext cx="5586735" cy="4175762"/>
          </a:xfrm>
          <a:prstGeom prst="rect">
            <a:avLst/>
          </a:prstGeom>
          <a:noFill/>
          <a:ln w="9525">
            <a:noFill/>
            <a:miter lim="800000"/>
            <a:headEnd/>
            <a:tailEnd/>
          </a:ln>
        </p:spPr>
        <p:txBody>
          <a:bodyPr vert="horz" wrap="square" lIns="93115" tIns="46559" rIns="93115" bIns="465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3" y="8819200"/>
            <a:ext cx="3027466" cy="462916"/>
          </a:xfrm>
          <a:prstGeom prst="rect">
            <a:avLst/>
          </a:prstGeom>
          <a:noFill/>
          <a:ln w="9525">
            <a:noFill/>
            <a:miter lim="800000"/>
            <a:headEnd/>
            <a:tailEnd/>
          </a:ln>
        </p:spPr>
        <p:txBody>
          <a:bodyPr vert="horz" wrap="square" lIns="93115" tIns="46559" rIns="93115" bIns="46559" numCol="1" anchor="b" anchorCtr="0" compatLnSpc="1">
            <a:prstTxWarp prst="textNoShape">
              <a:avLst/>
            </a:prstTxWarp>
          </a:bodyPr>
          <a:lstStyle>
            <a:lvl1pPr defTabSz="931925">
              <a:defRPr b="0" baseline="0">
                <a:latin typeface="Arial" charset="0"/>
              </a:defRPr>
            </a:lvl1pPr>
          </a:lstStyle>
          <a:p>
            <a:pPr>
              <a:defRPr/>
            </a:pPr>
            <a:endParaRPr lang="en-US" dirty="0"/>
          </a:p>
        </p:txBody>
      </p:sp>
      <p:sp>
        <p:nvSpPr>
          <p:cNvPr id="28679" name="Rectangle 7"/>
          <p:cNvSpPr>
            <a:spLocks noGrp="1" noChangeArrowheads="1"/>
          </p:cNvSpPr>
          <p:nvPr>
            <p:ph type="sldNum" sz="quarter" idx="5"/>
          </p:nvPr>
        </p:nvSpPr>
        <p:spPr bwMode="auto">
          <a:xfrm>
            <a:off x="3955953" y="8819200"/>
            <a:ext cx="3027466" cy="462916"/>
          </a:xfrm>
          <a:prstGeom prst="rect">
            <a:avLst/>
          </a:prstGeom>
          <a:noFill/>
          <a:ln w="9525">
            <a:noFill/>
            <a:miter lim="800000"/>
            <a:headEnd/>
            <a:tailEnd/>
          </a:ln>
        </p:spPr>
        <p:txBody>
          <a:bodyPr vert="horz" wrap="square" lIns="93115" tIns="46559" rIns="93115" bIns="46559" numCol="1" anchor="b" anchorCtr="0" compatLnSpc="1">
            <a:prstTxWarp prst="textNoShape">
              <a:avLst/>
            </a:prstTxWarp>
          </a:bodyPr>
          <a:lstStyle>
            <a:lvl1pPr algn="r" defTabSz="931925">
              <a:defRPr b="0" baseline="0">
                <a:latin typeface="Arial" charset="0"/>
              </a:defRPr>
            </a:lvl1pPr>
          </a:lstStyle>
          <a:p>
            <a:pPr>
              <a:defRPr/>
            </a:pPr>
            <a:fld id="{D9BD10F8-D4D8-42FF-9306-75582A0E79FA}" type="slidenum">
              <a:rPr lang="en-US"/>
              <a:pPr>
                <a:defRPr/>
              </a:pPr>
              <a:t>‹#›</a:t>
            </a:fld>
            <a:endParaRPr lang="en-US" dirty="0"/>
          </a:p>
        </p:txBody>
      </p:sp>
    </p:spTree>
    <p:extLst>
      <p:ext uri="{BB962C8B-B14F-4D97-AF65-F5344CB8AC3E}">
        <p14:creationId xmlns:p14="http://schemas.microsoft.com/office/powerpoint/2010/main" val="811894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a:t>
            </a:fld>
            <a:endParaRPr lang="en-US" dirty="0"/>
          </a:p>
        </p:txBody>
      </p:sp>
    </p:spTree>
    <p:extLst>
      <p:ext uri="{BB962C8B-B14F-4D97-AF65-F5344CB8AC3E}">
        <p14:creationId xmlns:p14="http://schemas.microsoft.com/office/powerpoint/2010/main" val="39846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11</a:t>
            </a:fld>
            <a:endParaRPr lang="en-US" dirty="0"/>
          </a:p>
        </p:txBody>
      </p:sp>
    </p:spTree>
    <p:extLst>
      <p:ext uri="{BB962C8B-B14F-4D97-AF65-F5344CB8AC3E}">
        <p14:creationId xmlns:p14="http://schemas.microsoft.com/office/powerpoint/2010/main" val="42039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12</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13</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14</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15</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16</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17</a:t>
            </a:fld>
            <a:endParaRPr lang="en-US" dirty="0"/>
          </a:p>
        </p:txBody>
      </p:sp>
    </p:spTree>
    <p:extLst>
      <p:ext uri="{BB962C8B-B14F-4D97-AF65-F5344CB8AC3E}">
        <p14:creationId xmlns:p14="http://schemas.microsoft.com/office/powerpoint/2010/main" val="28329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18</a:t>
            </a:fld>
            <a:endParaRPr lang="en-US" dirty="0"/>
          </a:p>
        </p:txBody>
      </p:sp>
    </p:spTree>
    <p:extLst>
      <p:ext uri="{BB962C8B-B14F-4D97-AF65-F5344CB8AC3E}">
        <p14:creationId xmlns:p14="http://schemas.microsoft.com/office/powerpoint/2010/main" val="329553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In the future, we expect the LNBA to be expanded to proactively provide location-specific avoided costs for inclusion in a unified cost effectiveness framework, which would inform broader DER sourcing activities (i.e., beyond competitive solicitations) and future regimes of DER incentives such as NEM/SGIP, as well as system-level optimization and resource procurement decisions coming out of IRP</a:t>
            </a:r>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0ABFE3-C3FC-424D-AED6-8E221EAB5436}" type="slidenum">
              <a:rPr lang="en-US" altLang="en-US">
                <a:solidFill>
                  <a:prstClr val="black"/>
                </a:solidFill>
              </a:rPr>
              <a:pPr eaLnBrk="1" hangingPunct="1">
                <a:spcBef>
                  <a:spcPct val="0"/>
                </a:spcBef>
              </a:pPr>
              <a:t>26</a:t>
            </a:fld>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028634-B42D-4CDF-BDEE-5594253F0867}" type="slidenum">
              <a:rPr lang="en-US" altLang="en-US">
                <a:solidFill>
                  <a:srgbClr val="000000"/>
                </a:solidFill>
              </a:rPr>
              <a:pPr eaLnBrk="1" hangingPunct="1">
                <a:spcBef>
                  <a:spcPct val="0"/>
                </a:spcBef>
              </a:pPr>
              <a:t>31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 Action Plan is a </a:t>
            </a:r>
            <a:r>
              <a:rPr lang="en-US" baseline="0" dirty="0" smtClean="0"/>
              <a:t>document that articulates the CPUC’s vision for DERs and supporting policies, identifies the actions the CPUC needs to take to achieve that vision, and sketches out a framework for the CPUC to coordinate internally across DER-related proceedings</a:t>
            </a:r>
          </a:p>
          <a:p>
            <a:endParaRPr lang="en-US" baseline="0" dirty="0" smtClean="0"/>
          </a:p>
          <a:p>
            <a:r>
              <a:rPr lang="en-US" baseline="0" dirty="0" smtClean="0"/>
              <a:t>The Action Plan was spearheaded by President Picker’s Office and Energy Division, and was endorsed by all five CPUC Commissioners at a Commission Business Meeting in November 2016.</a:t>
            </a:r>
          </a:p>
          <a:p>
            <a:endParaRPr lang="en-US" baseline="0" dirty="0" smtClean="0"/>
          </a:p>
          <a:p>
            <a:r>
              <a:rPr lang="en-US" baseline="0" dirty="0" smtClean="0"/>
              <a:t>Can be found on President Picker’s webpage</a:t>
            </a:r>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2</a:t>
            </a:fld>
            <a:endParaRPr lang="en-US" dirty="0"/>
          </a:p>
        </p:txBody>
      </p:sp>
    </p:spTree>
    <p:extLst>
      <p:ext uri="{BB962C8B-B14F-4D97-AF65-F5344CB8AC3E}">
        <p14:creationId xmlns:p14="http://schemas.microsoft.com/office/powerpoint/2010/main" val="111806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Smart Inverters</a:t>
            </a:r>
          </a:p>
          <a:p>
            <a:r>
              <a:rPr lang="en-US" altLang="en-US" smtClean="0">
                <a:latin typeface="Arial" charset="0"/>
              </a:rPr>
              <a:t>Have additional functionality beyond merely conversion of DC to AC</a:t>
            </a:r>
          </a:p>
          <a:p>
            <a:r>
              <a:rPr lang="en-US" altLang="en-US" smtClean="0">
                <a:latin typeface="Arial" charset="0"/>
              </a:rPr>
              <a:t>Ramping, ride-through capabilities, voltage and power quality management, communication abilities, and more</a:t>
            </a:r>
          </a:p>
          <a:p>
            <a:r>
              <a:rPr lang="en-US" altLang="en-US" smtClean="0">
                <a:latin typeface="Arial" charset="0"/>
              </a:rPr>
              <a:t>Through the use of smart inverters, DERs will have the ability to perform many of the functions that traditional fossil fueled power plants have and do so at a local level.</a:t>
            </a: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1DFCA-6FA7-40EB-90DC-B57E47E8D77C}" type="slidenum">
              <a:rPr lang="en-US" altLang="en-US">
                <a:solidFill>
                  <a:srgbClr val="000000"/>
                </a:solidFill>
              </a:rPr>
              <a:pPr eaLnBrk="1" hangingPunct="1">
                <a:spcBef>
                  <a:spcPct val="0"/>
                </a:spcBef>
              </a:pPr>
              <a:t>32</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Example: CAISO, NREL, and First Solar project. 300 MW solar PV plant which assisted on frequency control, voltage control, and ramping capacity. Project demonstrated that renewable energy plants with smart inverter technology can offer electric reliability services similar to, or in some cases superior to, conventional power plants. However, it should be noted that to provide these services, the plant does not operate at maximum capacity (30% below maximum) and must have a properly sized inverter.</a:t>
            </a:r>
          </a:p>
          <a:p>
            <a:endParaRPr lang="en-US" altLang="en-US" smtClean="0">
              <a:latin typeface="Arial" charset="0"/>
            </a:endParaRPr>
          </a:p>
          <a:p>
            <a:r>
              <a:rPr lang="en-US" altLang="en-US" smtClean="0">
                <a:latin typeface="Arial" charset="0"/>
              </a:rPr>
              <a:t>Several studies from SolarCity, NREL, and SDG&amp;E have shown the ability of smart inverters to reduce voltage issues on distribution feeders.</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F43212-159B-4B64-9B34-8977734162F9}" type="slidenum">
              <a:rPr lang="en-US" altLang="en-US">
                <a:solidFill>
                  <a:srgbClr val="000000"/>
                </a:solidFill>
              </a:rPr>
              <a:pPr eaLnBrk="1" hangingPunct="1">
                <a:spcBef>
                  <a:spcPct val="0"/>
                </a:spcBef>
              </a:pPr>
              <a:t>33</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CEC and CPUC collaboration</a:t>
            </a:r>
          </a:p>
          <a:p>
            <a:r>
              <a:rPr lang="en-US" altLang="en-US" smtClean="0">
                <a:latin typeface="Arial" charset="0"/>
              </a:rPr>
              <a:t>SIWG categorized as “quasi-legislative” No financial/ratemaking/regulatory/legal topics were/are allowed.</a:t>
            </a:r>
          </a:p>
          <a:p>
            <a:endParaRPr lang="en-US" altLang="en-US" smtClean="0">
              <a:latin typeface="Arial" charset="0"/>
            </a:endParaRPr>
          </a:p>
          <a:p>
            <a:r>
              <a:rPr lang="en-US" altLang="en-US" smtClean="0">
                <a:latin typeface="Arial" charset="0"/>
              </a:rPr>
              <a:t>Phase 1 adopted in a decision (D.14-12-035) in 2014. Included in Rule 21 as Section Hh, “Smart Inverter Generating Facility Design and Operating Requirements”. Effective September 8, 2017.</a:t>
            </a:r>
          </a:p>
          <a:p>
            <a:endParaRPr lang="en-US" altLang="en-US" smtClean="0">
              <a:latin typeface="Arial" charset="0"/>
            </a:endParaRPr>
          </a:p>
          <a:p>
            <a:r>
              <a:rPr lang="en-US" altLang="en-US" smtClean="0">
                <a:latin typeface="Arial" charset="0"/>
              </a:rPr>
              <a:t>Current developments include:</a:t>
            </a:r>
          </a:p>
          <a:p>
            <a:r>
              <a:rPr lang="en-US" altLang="en-US" smtClean="0">
                <a:latin typeface="Arial" charset="0"/>
              </a:rPr>
              <a:t>Certification of inverters (model number, firmware updates, etc.)</a:t>
            </a:r>
          </a:p>
          <a:p>
            <a:r>
              <a:rPr lang="en-US" altLang="en-US" smtClean="0">
                <a:latin typeface="Arial" charset="0"/>
              </a:rPr>
              <a:t>Certification data summary provided to the IOU</a:t>
            </a:r>
          </a:p>
          <a:p>
            <a:r>
              <a:rPr lang="en-US" altLang="en-US" smtClean="0">
                <a:latin typeface="Arial" charset="0"/>
              </a:rPr>
              <a:t>CEC list must be updated to show certification</a:t>
            </a:r>
          </a:p>
          <a:p>
            <a:r>
              <a:rPr lang="en-US" altLang="en-US" smtClean="0">
                <a:latin typeface="Arial" charset="0"/>
              </a:rPr>
              <a:t>Rule 21 revisions to reflect UL 1741 SA and other clarifications</a:t>
            </a:r>
          </a:p>
          <a:p>
            <a:r>
              <a:rPr lang="en-US" altLang="en-US" smtClean="0">
                <a:latin typeface="Arial" charset="0"/>
              </a:rPr>
              <a:t>Volt/Var vs fixed power factor</a:t>
            </a:r>
          </a:p>
          <a:p>
            <a:r>
              <a:rPr lang="en-US" altLang="en-US" b="1" smtClean="0">
                <a:latin typeface="Arial" charset="0"/>
              </a:rPr>
              <a:t>Real power priority vs reactive power priority</a:t>
            </a:r>
          </a:p>
          <a:p>
            <a:endParaRPr lang="en-US" altLang="en-US" smtClean="0">
              <a:latin typeface="Arial" charset="0"/>
            </a:endParaRPr>
          </a:p>
          <a:p>
            <a:r>
              <a:rPr lang="en-US" altLang="en-US" smtClean="0">
                <a:latin typeface="Arial" charset="0"/>
              </a:rPr>
              <a:t>Phase 2 communications is the later of (a) March 2018 or (b) 9 months after the release of the SunSpec Alliance communication protocol certification test standard or the release of another industry recognized communication protocol certification test standard.</a:t>
            </a:r>
          </a:p>
          <a:p>
            <a:endParaRPr lang="en-US" altLang="en-US" smtClean="0">
              <a:latin typeface="Arial" charset="0"/>
            </a:endParaRPr>
          </a:p>
          <a:p>
            <a:r>
              <a:rPr lang="en-US" altLang="en-US" smtClean="0">
                <a:latin typeface="Arial" charset="0"/>
              </a:rPr>
              <a:t>As of April 2017, the SunSpec standard and test procedure is on schedule.</a:t>
            </a:r>
          </a:p>
          <a:p>
            <a:endParaRPr lang="en-US" altLang="en-US" smtClean="0">
              <a:latin typeface="Arial" charset="0"/>
            </a:endParaRPr>
          </a:p>
          <a:p>
            <a:r>
              <a:rPr lang="en-US" altLang="en-US" smtClean="0">
                <a:latin typeface="Arial" charset="0"/>
              </a:rPr>
              <a:t>New Phase 3 recommendations recently completed through weekly calls in February and March 2017. The SIWG recommends syncing with IEEE 1547 standard when possible. There is consensus that the original Phase 3 functions have been developed sufficiently in both the SIWG calls and the IEEE 1547 development that they can be added to Rule 21 by June 2017. Two of these functions will be optional as one is not in IEEE 1547 and the other is optional in IEEE 1547. The date of mandatory functionality has yet to be determined and the Energy Division will work with the SIWG to prepare the draft tariff revisions over the next few months.</a:t>
            </a:r>
          </a:p>
          <a:p>
            <a:endParaRPr lang="en-US" altLang="en-US" smtClean="0">
              <a:latin typeface="Arial" charset="0"/>
            </a:endParaRPr>
          </a:p>
          <a:p>
            <a:r>
              <a:rPr lang="en-US" altLang="en-US" smtClean="0">
                <a:latin typeface="Arial" charset="0"/>
              </a:rPr>
              <a:t>Will still need to figure out market, regulatory, and legal questions around DER sourcing.</a:t>
            </a: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412AA5-D8EA-45AC-B082-B765F7091D42}" type="slidenum">
              <a:rPr lang="en-US" altLang="en-US">
                <a:solidFill>
                  <a:srgbClr val="000000"/>
                </a:solidFill>
              </a:rPr>
              <a:pPr eaLnBrk="1" hangingPunct="1">
                <a:spcBef>
                  <a:spcPct val="0"/>
                </a:spcBef>
              </a:pPr>
              <a:t>34</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rPr>
              <a:t>Phase 1: predetermined responses or settings that respond to grid conditions.</a:t>
            </a:r>
          </a:p>
          <a:p>
            <a:endParaRPr lang="en-US" altLang="en-US" smtClean="0">
              <a:latin typeface="Arial" charset="0"/>
            </a:endParaRPr>
          </a:p>
          <a:p>
            <a:r>
              <a:rPr lang="en-US" altLang="en-US" smtClean="0">
                <a:latin typeface="Arial" charset="0"/>
              </a:rPr>
              <a:t>Phase 2: bidirectional communication which allows for updating settings, responses, and getting data. Involved determining who the IOU will be interacting with and in what way, as in the protocol and how to use the protocol.</a:t>
            </a:r>
          </a:p>
          <a:p>
            <a:endParaRPr lang="en-US" altLang="en-US" smtClean="0">
              <a:latin typeface="Arial" charset="0"/>
            </a:endParaRPr>
          </a:p>
          <a:p>
            <a:r>
              <a:rPr lang="en-US" altLang="en-US" smtClean="0">
                <a:latin typeface="Arial" charset="0"/>
              </a:rPr>
              <a:t>Phase 3: forward-looking capability around DER monitoring and control. Leverages Phase 2 communications to provide grid services that likely entail compensation as many of the functions revolve around augmenting power delivered, which is what the customer is paid for currently.</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5443F1-7332-4836-9499-8D05D679FCC7}" type="slidenum">
              <a:rPr lang="en-US" altLang="en-US">
                <a:solidFill>
                  <a:srgbClr val="000000"/>
                </a:solidFill>
              </a:rPr>
              <a:pPr eaLnBrk="1" hangingPunct="1">
                <a:spcBef>
                  <a:spcPct val="0"/>
                </a:spcBef>
              </a:pPr>
              <a:t>35</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871" eaLnBrk="1" hangingPunct="1">
              <a:spcBef>
                <a:spcPct val="0"/>
              </a:spcBef>
            </a:pPr>
            <a:endParaRPr lang="en-US" altLang="en-US" smtClean="0">
              <a:latin typeface="Arial" charset="0"/>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919" eaLnBrk="0" hangingPunct="0">
              <a:spcBef>
                <a:spcPct val="30000"/>
              </a:spcBef>
              <a:defRPr sz="1200">
                <a:solidFill>
                  <a:schemeClr val="tx1"/>
                </a:solidFill>
                <a:latin typeface="Arial" charset="0"/>
              </a:defRPr>
            </a:lvl1pPr>
            <a:lvl2pPr marL="743464" indent="-285948" defTabSz="930919" eaLnBrk="0" hangingPunct="0">
              <a:spcBef>
                <a:spcPct val="30000"/>
              </a:spcBef>
              <a:defRPr sz="1200">
                <a:solidFill>
                  <a:schemeClr val="tx1"/>
                </a:solidFill>
                <a:latin typeface="Arial" charset="0"/>
              </a:defRPr>
            </a:lvl2pPr>
            <a:lvl3pPr marL="1143791" indent="-228759" defTabSz="930919" eaLnBrk="0" hangingPunct="0">
              <a:spcBef>
                <a:spcPct val="30000"/>
              </a:spcBef>
              <a:defRPr sz="1200">
                <a:solidFill>
                  <a:schemeClr val="tx1"/>
                </a:solidFill>
                <a:latin typeface="Arial" charset="0"/>
              </a:defRPr>
            </a:lvl3pPr>
            <a:lvl4pPr marL="1601309" indent="-228759" defTabSz="930919" eaLnBrk="0" hangingPunct="0">
              <a:spcBef>
                <a:spcPct val="30000"/>
              </a:spcBef>
              <a:defRPr sz="1200">
                <a:solidFill>
                  <a:schemeClr val="tx1"/>
                </a:solidFill>
                <a:latin typeface="Arial" charset="0"/>
              </a:defRPr>
            </a:lvl4pPr>
            <a:lvl5pPr marL="2058825" indent="-228759" defTabSz="930919" eaLnBrk="0" hangingPunct="0">
              <a:spcBef>
                <a:spcPct val="30000"/>
              </a:spcBef>
              <a:defRPr sz="1200">
                <a:solidFill>
                  <a:schemeClr val="tx1"/>
                </a:solidFill>
                <a:latin typeface="Arial" charset="0"/>
              </a:defRPr>
            </a:lvl5pPr>
            <a:lvl6pPr marL="2516341" indent="-228759" defTabSz="930919" eaLnBrk="0" fontAlgn="base" hangingPunct="0">
              <a:spcBef>
                <a:spcPct val="30000"/>
              </a:spcBef>
              <a:spcAft>
                <a:spcPct val="0"/>
              </a:spcAft>
              <a:defRPr sz="1200">
                <a:solidFill>
                  <a:schemeClr val="tx1"/>
                </a:solidFill>
                <a:latin typeface="Arial" charset="0"/>
              </a:defRPr>
            </a:lvl6pPr>
            <a:lvl7pPr marL="2973859" indent="-228759" defTabSz="930919" eaLnBrk="0" fontAlgn="base" hangingPunct="0">
              <a:spcBef>
                <a:spcPct val="30000"/>
              </a:spcBef>
              <a:spcAft>
                <a:spcPct val="0"/>
              </a:spcAft>
              <a:defRPr sz="1200">
                <a:solidFill>
                  <a:schemeClr val="tx1"/>
                </a:solidFill>
                <a:latin typeface="Arial" charset="0"/>
              </a:defRPr>
            </a:lvl7pPr>
            <a:lvl8pPr marL="3431375" indent="-228759" defTabSz="930919" eaLnBrk="0" fontAlgn="base" hangingPunct="0">
              <a:spcBef>
                <a:spcPct val="30000"/>
              </a:spcBef>
              <a:spcAft>
                <a:spcPct val="0"/>
              </a:spcAft>
              <a:defRPr sz="1200">
                <a:solidFill>
                  <a:schemeClr val="tx1"/>
                </a:solidFill>
                <a:latin typeface="Arial" charset="0"/>
              </a:defRPr>
            </a:lvl8pPr>
            <a:lvl9pPr marL="3888891" indent="-228759" defTabSz="9309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D9F0AFC-9ED0-4473-8119-211CFDDAB57B}" type="slidenum">
              <a:rPr lang="en-US" altLang="en-US">
                <a:solidFill>
                  <a:srgbClr val="000000"/>
                </a:solidFill>
              </a:rPr>
              <a:pPr eaLnBrk="1" hangingPunct="1">
                <a:spcBef>
                  <a:spcPct val="0"/>
                </a:spcBef>
              </a:pPr>
              <a:t>36</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3</a:t>
            </a:fld>
            <a:endParaRPr lang="en-US" dirty="0"/>
          </a:p>
        </p:txBody>
      </p:sp>
    </p:spTree>
    <p:extLst>
      <p:ext uri="{BB962C8B-B14F-4D97-AF65-F5344CB8AC3E}">
        <p14:creationId xmlns:p14="http://schemas.microsoft.com/office/powerpoint/2010/main" val="11267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a:t>
            </a:r>
            <a:r>
              <a:rPr lang="en-US" baseline="0" dirty="0" smtClean="0"/>
              <a:t> Structure</a:t>
            </a:r>
          </a:p>
          <a:p>
            <a:endParaRPr lang="en-US" baseline="0" dirty="0" smtClean="0"/>
          </a:p>
          <a:p>
            <a:r>
              <a:rPr lang="en-US" baseline="0" dirty="0" smtClean="0"/>
              <a:t>7 pages</a:t>
            </a:r>
          </a:p>
          <a:p>
            <a:r>
              <a:rPr lang="en-US" baseline="0" dirty="0" smtClean="0"/>
              <a:t>Housed on </a:t>
            </a:r>
          </a:p>
          <a:p>
            <a:endParaRPr lang="en-US" baseline="0" dirty="0" smtClean="0"/>
          </a:p>
          <a:p>
            <a:endParaRPr lang="en-US" dirty="0" smtClean="0"/>
          </a:p>
          <a:p>
            <a:endParaRPr lang="en-US" dirty="0" smtClean="0"/>
          </a:p>
          <a:p>
            <a:r>
              <a:rPr lang="en-US" dirty="0" smtClean="0"/>
              <a:t>The plan has 17 vision statements for DERs and 35 action items</a:t>
            </a:r>
            <a:r>
              <a:rPr lang="en-US" baseline="0" dirty="0" smtClean="0"/>
              <a:t> needed to achieve those vision elements</a:t>
            </a:r>
          </a:p>
          <a:p>
            <a:endParaRPr lang="en-US" baseline="0" dirty="0" smtClean="0"/>
          </a:p>
          <a:p>
            <a:r>
              <a:rPr lang="en-US" baseline="0" dirty="0" smtClean="0"/>
              <a:t>Now I’m going to turn it over to Simon, who’s going to summarize the vision elements in each track, and then highlight areas where EPIC projects could support the actions in the Plan.</a:t>
            </a:r>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4</a:t>
            </a:fld>
            <a:endParaRPr lang="en-US" dirty="0"/>
          </a:p>
        </p:txBody>
      </p:sp>
    </p:spTree>
    <p:extLst>
      <p:ext uri="{BB962C8B-B14F-4D97-AF65-F5344CB8AC3E}">
        <p14:creationId xmlns:p14="http://schemas.microsoft.com/office/powerpoint/2010/main" val="11268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5</a:t>
            </a:fld>
            <a:endParaRPr lang="en-US" dirty="0"/>
          </a:p>
        </p:txBody>
      </p:sp>
    </p:spTree>
    <p:extLst>
      <p:ext uri="{BB962C8B-B14F-4D97-AF65-F5344CB8AC3E}">
        <p14:creationId xmlns:p14="http://schemas.microsoft.com/office/powerpoint/2010/main" val="312919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6</a:t>
            </a:fld>
            <a:endParaRPr lang="en-US" dirty="0"/>
          </a:p>
        </p:txBody>
      </p:sp>
    </p:spTree>
    <p:extLst>
      <p:ext uri="{BB962C8B-B14F-4D97-AF65-F5344CB8AC3E}">
        <p14:creationId xmlns:p14="http://schemas.microsoft.com/office/powerpoint/2010/main" val="976760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7</a:t>
            </a:fld>
            <a:endParaRPr lang="en-US" dirty="0"/>
          </a:p>
        </p:txBody>
      </p:sp>
    </p:spTree>
    <p:extLst>
      <p:ext uri="{BB962C8B-B14F-4D97-AF65-F5344CB8AC3E}">
        <p14:creationId xmlns:p14="http://schemas.microsoft.com/office/powerpoint/2010/main" val="389929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8</a:t>
            </a:fld>
            <a:endParaRPr lang="en-US" dirty="0"/>
          </a:p>
        </p:txBody>
      </p:sp>
    </p:spTree>
    <p:extLst>
      <p:ext uri="{BB962C8B-B14F-4D97-AF65-F5344CB8AC3E}">
        <p14:creationId xmlns:p14="http://schemas.microsoft.com/office/powerpoint/2010/main" val="715904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9BD10F8-D4D8-42FF-9306-75582A0E79FA}" type="slidenum">
              <a:rPr lang="en-US" smtClean="0"/>
              <a:pPr>
                <a:defRPr/>
              </a:pPr>
              <a:t>9</a:t>
            </a:fld>
            <a:endParaRPr lang="en-US" dirty="0"/>
          </a:p>
        </p:txBody>
      </p:sp>
    </p:spTree>
    <p:extLst>
      <p:ext uri="{BB962C8B-B14F-4D97-AF65-F5344CB8AC3E}">
        <p14:creationId xmlns:p14="http://schemas.microsoft.com/office/powerpoint/2010/main" val="36642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6D0870-7BB1-41C2-9316-419B84B4D135}" type="datetime1">
              <a:rPr lang="en-US"/>
              <a:pPr>
                <a:defRPr/>
              </a:pPr>
              <a:t>3/5/2018</a:t>
            </a:fld>
            <a:endParaRPr lang="en-US" dirty="0"/>
          </a:p>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2A5447AA-B899-45DE-9D01-D22258AF5F3E}" type="slidenum">
              <a:rPr lang="en-US"/>
              <a:pPr>
                <a:defRPr/>
              </a:pPr>
              <a:t>‹#›</a:t>
            </a:fld>
            <a:endParaRPr lang="en-US" dirty="0"/>
          </a:p>
        </p:txBody>
      </p:sp>
    </p:spTree>
    <p:extLst>
      <p:ext uri="{BB962C8B-B14F-4D97-AF65-F5344CB8AC3E}">
        <p14:creationId xmlns:p14="http://schemas.microsoft.com/office/powerpoint/2010/main" val="38700451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7C544E5-057B-4E67-9FAE-5C93E07605FA}" type="datetime1">
              <a:rPr lang="en-US"/>
              <a:pPr>
                <a:defRPr/>
              </a:pPr>
              <a:t>3/5/2018</a:t>
            </a:fld>
            <a:endParaRPr lang="en-US" dirty="0"/>
          </a:p>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F56FA09F-E0EC-4096-BE07-4AA58C9BAD82}" type="slidenum">
              <a:rPr lang="en-US"/>
              <a:pPr>
                <a:defRPr/>
              </a:pPr>
              <a:t>‹#›</a:t>
            </a:fld>
            <a:endParaRPr lang="en-US" dirty="0"/>
          </a:p>
        </p:txBody>
      </p:sp>
    </p:spTree>
    <p:extLst>
      <p:ext uri="{BB962C8B-B14F-4D97-AF65-F5344CB8AC3E}">
        <p14:creationId xmlns:p14="http://schemas.microsoft.com/office/powerpoint/2010/main" val="211580634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21717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0"/>
            <a:ext cx="63627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2D3DF43-09F0-4A78-875E-A7EA0B595ED7}" type="datetime1">
              <a:rPr lang="en-US"/>
              <a:pPr>
                <a:defRPr/>
              </a:pPr>
              <a:t>3/5/2018</a:t>
            </a:fld>
            <a:endParaRPr lang="en-US" dirty="0"/>
          </a:p>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7C321747-3AAA-4E5B-B05A-EE604EACB9F5}" type="slidenum">
              <a:rPr lang="en-US"/>
              <a:pPr>
                <a:defRPr/>
              </a:pPr>
              <a:t>‹#›</a:t>
            </a:fld>
            <a:endParaRPr lang="en-US" dirty="0"/>
          </a:p>
        </p:txBody>
      </p:sp>
    </p:spTree>
    <p:extLst>
      <p:ext uri="{BB962C8B-B14F-4D97-AF65-F5344CB8AC3E}">
        <p14:creationId xmlns:p14="http://schemas.microsoft.com/office/powerpoint/2010/main" val="40634821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ADD9F1EB-B62D-4EAA-BE4D-050867A1A04C}" type="slidenum">
              <a:rPr lang="en-US"/>
              <a:pPr>
                <a:defRPr/>
              </a:pPr>
              <a:t>‹#›</a:t>
            </a:fld>
            <a:endParaRPr lang="en-US" dirty="0"/>
          </a:p>
        </p:txBody>
      </p:sp>
    </p:spTree>
    <p:extLst>
      <p:ext uri="{BB962C8B-B14F-4D97-AF65-F5344CB8AC3E}">
        <p14:creationId xmlns:p14="http://schemas.microsoft.com/office/powerpoint/2010/main" val="295232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FA074AEA-0960-465D-9C48-0B8E070DD226}" type="slidenum">
              <a:rPr lang="en-US"/>
              <a:pPr>
                <a:defRPr/>
              </a:pPr>
              <a:t>‹#›</a:t>
            </a:fld>
            <a:endParaRPr lang="en-US" dirty="0"/>
          </a:p>
        </p:txBody>
      </p:sp>
    </p:spTree>
    <p:extLst>
      <p:ext uri="{BB962C8B-B14F-4D97-AF65-F5344CB8AC3E}">
        <p14:creationId xmlns:p14="http://schemas.microsoft.com/office/powerpoint/2010/main" val="375451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E6B7326C-C77B-4FD2-96CC-ABBF7E20A989}" type="slidenum">
              <a:rPr lang="en-US"/>
              <a:pPr>
                <a:defRPr/>
              </a:pPr>
              <a:t>‹#›</a:t>
            </a:fld>
            <a:endParaRPr lang="en-US" dirty="0"/>
          </a:p>
        </p:txBody>
      </p:sp>
    </p:spTree>
    <p:extLst>
      <p:ext uri="{BB962C8B-B14F-4D97-AF65-F5344CB8AC3E}">
        <p14:creationId xmlns:p14="http://schemas.microsoft.com/office/powerpoint/2010/main" val="2003232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7"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243803A9-FB46-4D19-A4C5-BCF3D28F90A2}" type="slidenum">
              <a:rPr lang="en-US"/>
              <a:pPr>
                <a:defRPr/>
              </a:pPr>
              <a:t>‹#›</a:t>
            </a:fld>
            <a:endParaRPr lang="en-US" dirty="0"/>
          </a:p>
        </p:txBody>
      </p:sp>
    </p:spTree>
    <p:extLst>
      <p:ext uri="{BB962C8B-B14F-4D97-AF65-F5344CB8AC3E}">
        <p14:creationId xmlns:p14="http://schemas.microsoft.com/office/powerpoint/2010/main" val="17026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8"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9"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93F21CAA-9749-43AE-A412-9DB00E6CB3AD}" type="slidenum">
              <a:rPr lang="en-US"/>
              <a:pPr>
                <a:defRPr/>
              </a:pPr>
              <a:t>‹#›</a:t>
            </a:fld>
            <a:endParaRPr lang="en-US" dirty="0"/>
          </a:p>
        </p:txBody>
      </p:sp>
    </p:spTree>
    <p:extLst>
      <p:ext uri="{BB962C8B-B14F-4D97-AF65-F5344CB8AC3E}">
        <p14:creationId xmlns:p14="http://schemas.microsoft.com/office/powerpoint/2010/main" val="4108372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4"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09C52D1F-5DF1-4009-A69E-05FC53675DE7}" type="slidenum">
              <a:rPr lang="en-US"/>
              <a:pPr>
                <a:defRPr/>
              </a:pPr>
              <a:t>‹#›</a:t>
            </a:fld>
            <a:endParaRPr lang="en-US" dirty="0"/>
          </a:p>
        </p:txBody>
      </p:sp>
    </p:spTree>
    <p:extLst>
      <p:ext uri="{BB962C8B-B14F-4D97-AF65-F5344CB8AC3E}">
        <p14:creationId xmlns:p14="http://schemas.microsoft.com/office/powerpoint/2010/main" val="92196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3"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4"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DF8B12B7-DCF4-4321-A416-B32FCE76A0B9}" type="slidenum">
              <a:rPr lang="en-US"/>
              <a:pPr>
                <a:defRPr/>
              </a:pPr>
              <a:t>‹#›</a:t>
            </a:fld>
            <a:endParaRPr lang="en-US" dirty="0"/>
          </a:p>
        </p:txBody>
      </p:sp>
    </p:spTree>
    <p:extLst>
      <p:ext uri="{BB962C8B-B14F-4D97-AF65-F5344CB8AC3E}">
        <p14:creationId xmlns:p14="http://schemas.microsoft.com/office/powerpoint/2010/main" val="174036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7"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4E499BC8-0EC9-494F-9539-5C22109E2495}" type="slidenum">
              <a:rPr lang="en-US"/>
              <a:pPr>
                <a:defRPr/>
              </a:pPr>
              <a:t>‹#›</a:t>
            </a:fld>
            <a:endParaRPr lang="en-US" dirty="0"/>
          </a:p>
        </p:txBody>
      </p:sp>
    </p:spTree>
    <p:extLst>
      <p:ext uri="{BB962C8B-B14F-4D97-AF65-F5344CB8AC3E}">
        <p14:creationId xmlns:p14="http://schemas.microsoft.com/office/powerpoint/2010/main" val="406268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6439EA3-5304-48D7-B619-F9B95B3C2AA1}" type="datetime1">
              <a:rPr lang="en-US"/>
              <a:pPr>
                <a:defRPr/>
              </a:pPr>
              <a:t>3/5/2018</a:t>
            </a:fld>
            <a:endParaRPr lang="en-US" dirty="0"/>
          </a:p>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3BC9CF68-C716-4149-A1E8-C1DB211DFB05}" type="slidenum">
              <a:rPr lang="en-US"/>
              <a:pPr>
                <a:defRPr/>
              </a:pPr>
              <a:t>‹#›</a:t>
            </a:fld>
            <a:endParaRPr lang="en-US" dirty="0"/>
          </a:p>
        </p:txBody>
      </p:sp>
    </p:spTree>
    <p:extLst>
      <p:ext uri="{BB962C8B-B14F-4D97-AF65-F5344CB8AC3E}">
        <p14:creationId xmlns:p14="http://schemas.microsoft.com/office/powerpoint/2010/main" val="332728711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7"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234A1B7B-611D-4F61-98B1-867EA16B77B4}" type="slidenum">
              <a:rPr lang="en-US"/>
              <a:pPr>
                <a:defRPr/>
              </a:pPr>
              <a:t>‹#›</a:t>
            </a:fld>
            <a:endParaRPr lang="en-US" dirty="0"/>
          </a:p>
        </p:txBody>
      </p:sp>
    </p:spTree>
    <p:extLst>
      <p:ext uri="{BB962C8B-B14F-4D97-AF65-F5344CB8AC3E}">
        <p14:creationId xmlns:p14="http://schemas.microsoft.com/office/powerpoint/2010/main" val="1009375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63C70B23-AE55-42E0-852B-45D2F0D7F917}" type="slidenum">
              <a:rPr lang="en-US"/>
              <a:pPr>
                <a:defRPr/>
              </a:pPr>
              <a:t>‹#›</a:t>
            </a:fld>
            <a:endParaRPr lang="en-US" dirty="0"/>
          </a:p>
        </p:txBody>
      </p:sp>
    </p:spTree>
    <p:extLst>
      <p:ext uri="{BB962C8B-B14F-4D97-AF65-F5344CB8AC3E}">
        <p14:creationId xmlns:p14="http://schemas.microsoft.com/office/powerpoint/2010/main" val="408482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5"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D5BD6785-B6BB-4639-BFA3-0837489FDA0A}" type="slidenum">
              <a:rPr lang="en-US"/>
              <a:pPr>
                <a:defRPr/>
              </a:pPr>
              <a:t>‹#›</a:t>
            </a:fld>
            <a:endParaRPr lang="en-US" dirty="0"/>
          </a:p>
        </p:txBody>
      </p:sp>
    </p:spTree>
    <p:extLst>
      <p:ext uri="{BB962C8B-B14F-4D97-AF65-F5344CB8AC3E}">
        <p14:creationId xmlns:p14="http://schemas.microsoft.com/office/powerpoint/2010/main" val="3006287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buClr>
                <a:srgbClr val="697A00"/>
              </a:buClr>
              <a:buFontTx/>
              <a:buChar char="•"/>
              <a:defRPr dirty="0"/>
            </a:lvl1pPr>
          </a:lstStyle>
          <a:p>
            <a:pPr>
              <a:defRPr/>
            </a:pPr>
            <a:endParaRPr lang="en-US" altLang="en-US"/>
          </a:p>
        </p:txBody>
      </p:sp>
      <p:sp>
        <p:nvSpPr>
          <p:cNvPr id="6" name="Rectangle 5"/>
          <p:cNvSpPr>
            <a:spLocks noGrp="1" noChangeArrowheads="1"/>
          </p:cNvSpPr>
          <p:nvPr>
            <p:ph type="ftr" sz="quarter" idx="11"/>
          </p:nvPr>
        </p:nvSpPr>
        <p:spPr/>
        <p:txBody>
          <a:bodyPr/>
          <a:lstStyle>
            <a:lvl1pPr>
              <a:spcBef>
                <a:spcPct val="20000"/>
              </a:spcBef>
              <a:buClr>
                <a:srgbClr val="697A00"/>
              </a:buClr>
              <a:buFontTx/>
              <a:buChar char="•"/>
              <a:defRPr dirty="0"/>
            </a:lvl1pPr>
          </a:lstStyle>
          <a:p>
            <a:pPr>
              <a:defRPr/>
            </a:pPr>
            <a:endParaRPr lang="en-US" altLang="en-US"/>
          </a:p>
        </p:txBody>
      </p:sp>
      <p:sp>
        <p:nvSpPr>
          <p:cNvPr id="7" name="Rectangle 8"/>
          <p:cNvSpPr>
            <a:spLocks noGrp="1" noChangeArrowheads="1"/>
          </p:cNvSpPr>
          <p:nvPr>
            <p:ph type="sldNum" sz="quarter" idx="12"/>
          </p:nvPr>
        </p:nvSpPr>
        <p:spPr/>
        <p:txBody>
          <a:bodyPr/>
          <a:lstStyle>
            <a:lvl1pPr>
              <a:spcBef>
                <a:spcPct val="20000"/>
              </a:spcBef>
              <a:buClr>
                <a:srgbClr val="697A00"/>
              </a:buClr>
              <a:buFontTx/>
              <a:buChar char="•"/>
              <a:defRPr>
                <a:ea typeface="SimSun" pitchFamily="2" charset="-122"/>
              </a:defRPr>
            </a:lvl1pPr>
          </a:lstStyle>
          <a:p>
            <a:pPr>
              <a:defRPr/>
            </a:pPr>
            <a:fld id="{EB5181F1-A5B4-4189-9F37-CE0EBED2E951}" type="slidenum">
              <a:rPr lang="en-US"/>
              <a:pPr>
                <a:defRPr/>
              </a:pPr>
              <a:t>‹#›</a:t>
            </a:fld>
            <a:endParaRPr lang="en-US" dirty="0"/>
          </a:p>
        </p:txBody>
      </p:sp>
    </p:spTree>
    <p:extLst>
      <p:ext uri="{BB962C8B-B14F-4D97-AF65-F5344CB8AC3E}">
        <p14:creationId xmlns:p14="http://schemas.microsoft.com/office/powerpoint/2010/main" val="1955179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6" name="Rectangle 7"/>
          <p:cNvSpPr>
            <a:spLocks noGrp="1" noChangeArrowheads="1"/>
          </p:cNvSpPr>
          <p:nvPr>
            <p:ph type="sldNum" sz="quarter" idx="12"/>
          </p:nvPr>
        </p:nvSpPr>
        <p:spPr>
          <a:ln/>
        </p:spPr>
        <p:txBody>
          <a:bodyPr/>
          <a:lstStyle>
            <a:lvl1pPr>
              <a:defRPr/>
            </a:lvl1pPr>
          </a:lstStyle>
          <a:p>
            <a:pPr>
              <a:defRPr/>
            </a:pPr>
            <a:fld id="{080D2C3D-EEED-441B-871B-0B83A11D7B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7490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6" name="Rectangle 7"/>
          <p:cNvSpPr>
            <a:spLocks noGrp="1" noChangeArrowheads="1"/>
          </p:cNvSpPr>
          <p:nvPr>
            <p:ph type="sldNum" sz="quarter" idx="12"/>
          </p:nvPr>
        </p:nvSpPr>
        <p:spPr>
          <a:ln/>
        </p:spPr>
        <p:txBody>
          <a:bodyPr/>
          <a:lstStyle>
            <a:lvl1pPr>
              <a:defRPr/>
            </a:lvl1pPr>
          </a:lstStyle>
          <a:p>
            <a:pPr>
              <a:defRPr/>
            </a:pPr>
            <a:fld id="{61DF1968-C0E3-4E54-86B3-8EE8AFE4215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3967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6" name="Rectangle 7"/>
          <p:cNvSpPr>
            <a:spLocks noGrp="1" noChangeArrowheads="1"/>
          </p:cNvSpPr>
          <p:nvPr>
            <p:ph type="sldNum" sz="quarter" idx="12"/>
          </p:nvPr>
        </p:nvSpPr>
        <p:spPr>
          <a:ln/>
        </p:spPr>
        <p:txBody>
          <a:bodyPr/>
          <a:lstStyle>
            <a:lvl1pPr>
              <a:defRPr/>
            </a:lvl1pPr>
          </a:lstStyle>
          <a:p>
            <a:pPr>
              <a:defRPr/>
            </a:pPr>
            <a:fld id="{94BD2B02-1502-4A66-A51D-7759166DAC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589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7" name="Rectangle 7"/>
          <p:cNvSpPr>
            <a:spLocks noGrp="1" noChangeArrowheads="1"/>
          </p:cNvSpPr>
          <p:nvPr>
            <p:ph type="sldNum" sz="quarter" idx="12"/>
          </p:nvPr>
        </p:nvSpPr>
        <p:spPr>
          <a:ln/>
        </p:spPr>
        <p:txBody>
          <a:bodyPr/>
          <a:lstStyle>
            <a:lvl1pPr>
              <a:defRPr/>
            </a:lvl1pPr>
          </a:lstStyle>
          <a:p>
            <a:pPr>
              <a:defRPr/>
            </a:pPr>
            <a:fld id="{45696411-AA64-4DF5-B515-81260932CA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3284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9" name="Rectangle 7"/>
          <p:cNvSpPr>
            <a:spLocks noGrp="1" noChangeArrowheads="1"/>
          </p:cNvSpPr>
          <p:nvPr>
            <p:ph type="sldNum" sz="quarter" idx="12"/>
          </p:nvPr>
        </p:nvSpPr>
        <p:spPr>
          <a:ln/>
        </p:spPr>
        <p:txBody>
          <a:bodyPr/>
          <a:lstStyle>
            <a:lvl1pPr>
              <a:defRPr/>
            </a:lvl1pPr>
          </a:lstStyle>
          <a:p>
            <a:pPr>
              <a:defRPr/>
            </a:pPr>
            <a:fld id="{D71EA6EC-9DB3-4D74-B6E7-4DC4513E9B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022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5" name="Rectangle 7"/>
          <p:cNvSpPr>
            <a:spLocks noGrp="1" noChangeArrowheads="1"/>
          </p:cNvSpPr>
          <p:nvPr>
            <p:ph type="sldNum" sz="quarter" idx="12"/>
          </p:nvPr>
        </p:nvSpPr>
        <p:spPr>
          <a:ln/>
        </p:spPr>
        <p:txBody>
          <a:bodyPr/>
          <a:lstStyle>
            <a:lvl1pPr>
              <a:defRPr/>
            </a:lvl1pPr>
          </a:lstStyle>
          <a:p>
            <a:pPr>
              <a:defRPr/>
            </a:pPr>
            <a:fld id="{228F400F-03DB-424E-AE99-18BE46DD57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387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EE2CD50-D6EB-422C-A51A-5CCCCD510613}" type="datetime1">
              <a:rPr lang="en-US"/>
              <a:pPr>
                <a:defRPr/>
              </a:pPr>
              <a:t>3/5/2018</a:t>
            </a:fld>
            <a:endParaRPr lang="en-US" dirty="0"/>
          </a:p>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6"/>
          <p:cNvSpPr>
            <a:spLocks noGrp="1" noChangeArrowheads="1"/>
          </p:cNvSpPr>
          <p:nvPr>
            <p:ph type="sldNum" sz="quarter" idx="12"/>
          </p:nvPr>
        </p:nvSpPr>
        <p:spPr>
          <a:ln/>
        </p:spPr>
        <p:txBody>
          <a:bodyPr/>
          <a:lstStyle>
            <a:lvl1pPr>
              <a:defRPr/>
            </a:lvl1pPr>
          </a:lstStyle>
          <a:p>
            <a:pPr>
              <a:defRPr/>
            </a:pPr>
            <a:fld id="{6D570A9D-9882-4501-B50C-9404B853F8B0}" type="slidenum">
              <a:rPr lang="en-US"/>
              <a:pPr>
                <a:defRPr/>
              </a:pPr>
              <a:t>‹#›</a:t>
            </a:fld>
            <a:endParaRPr lang="en-US" dirty="0"/>
          </a:p>
        </p:txBody>
      </p:sp>
    </p:spTree>
    <p:extLst>
      <p:ext uri="{BB962C8B-B14F-4D97-AF65-F5344CB8AC3E}">
        <p14:creationId xmlns:p14="http://schemas.microsoft.com/office/powerpoint/2010/main" val="17997249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4" name="Rectangle 7"/>
          <p:cNvSpPr>
            <a:spLocks noGrp="1" noChangeArrowheads="1"/>
          </p:cNvSpPr>
          <p:nvPr>
            <p:ph type="sldNum" sz="quarter" idx="12"/>
          </p:nvPr>
        </p:nvSpPr>
        <p:spPr>
          <a:ln/>
        </p:spPr>
        <p:txBody>
          <a:bodyPr/>
          <a:lstStyle>
            <a:lvl1pPr>
              <a:defRPr/>
            </a:lvl1pPr>
          </a:lstStyle>
          <a:p>
            <a:pPr>
              <a:defRPr/>
            </a:pPr>
            <a:fld id="{DD4B9532-17A9-4E2A-AF31-BFA73DC36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634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7" name="Rectangle 7"/>
          <p:cNvSpPr>
            <a:spLocks noGrp="1" noChangeArrowheads="1"/>
          </p:cNvSpPr>
          <p:nvPr>
            <p:ph type="sldNum" sz="quarter" idx="12"/>
          </p:nvPr>
        </p:nvSpPr>
        <p:spPr>
          <a:ln/>
        </p:spPr>
        <p:txBody>
          <a:bodyPr/>
          <a:lstStyle>
            <a:lvl1pPr>
              <a:defRPr/>
            </a:lvl1pPr>
          </a:lstStyle>
          <a:p>
            <a:pPr>
              <a:defRPr/>
            </a:pPr>
            <a:fld id="{329E54BE-0241-4D4C-9B38-A12C3A766D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0158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7" name="Rectangle 7"/>
          <p:cNvSpPr>
            <a:spLocks noGrp="1" noChangeArrowheads="1"/>
          </p:cNvSpPr>
          <p:nvPr>
            <p:ph type="sldNum" sz="quarter" idx="12"/>
          </p:nvPr>
        </p:nvSpPr>
        <p:spPr>
          <a:ln/>
        </p:spPr>
        <p:txBody>
          <a:bodyPr/>
          <a:lstStyle>
            <a:lvl1pPr>
              <a:defRPr/>
            </a:lvl1pPr>
          </a:lstStyle>
          <a:p>
            <a:pPr>
              <a:defRPr/>
            </a:pPr>
            <a:fld id="{8D944CB3-F78E-46EB-8F61-B0CD8CC234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6391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6" name="Rectangle 7"/>
          <p:cNvSpPr>
            <a:spLocks noGrp="1" noChangeArrowheads="1"/>
          </p:cNvSpPr>
          <p:nvPr>
            <p:ph type="sldNum" sz="quarter" idx="12"/>
          </p:nvPr>
        </p:nvSpPr>
        <p:spPr>
          <a:ln/>
        </p:spPr>
        <p:txBody>
          <a:bodyPr/>
          <a:lstStyle>
            <a:lvl1pPr>
              <a:defRPr/>
            </a:lvl1pPr>
          </a:lstStyle>
          <a:p>
            <a:pPr>
              <a:defRPr/>
            </a:pPr>
            <a:fld id="{8AF16B84-559C-4B01-A0CA-20A7AC75DF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33160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solidFill>
                  <a:srgbClr val="000000"/>
                </a:solidFill>
              </a:rPr>
              <a:t>September 25, 2009</a:t>
            </a: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000000"/>
                </a:solidFill>
              </a:rPr>
              <a:t>California Public Utilities Commission</a:t>
            </a:r>
          </a:p>
        </p:txBody>
      </p:sp>
      <p:sp>
        <p:nvSpPr>
          <p:cNvPr id="6" name="Rectangle 7"/>
          <p:cNvSpPr>
            <a:spLocks noGrp="1" noChangeArrowheads="1"/>
          </p:cNvSpPr>
          <p:nvPr>
            <p:ph type="sldNum" sz="quarter" idx="12"/>
          </p:nvPr>
        </p:nvSpPr>
        <p:spPr>
          <a:ln/>
        </p:spPr>
        <p:txBody>
          <a:bodyPr/>
          <a:lstStyle>
            <a:lvl1pPr>
              <a:defRPr/>
            </a:lvl1pPr>
          </a:lstStyle>
          <a:p>
            <a:pPr>
              <a:defRPr/>
            </a:pPr>
            <a:fld id="{DEC05190-32E6-4291-AD67-320D92FBD4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6110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5"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6"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6D1D5A4A-A6A7-440C-A0D6-2FBE7FFC0F7D}" type="slidenum">
              <a:rPr lang="en-US" altLang="en-US"/>
              <a:pPr>
                <a:defRPr/>
              </a:pPr>
              <a:t>‹#›</a:t>
            </a:fld>
            <a:endParaRPr lang="en-US" altLang="en-US" dirty="0"/>
          </a:p>
        </p:txBody>
      </p:sp>
    </p:spTree>
    <p:extLst>
      <p:ext uri="{BB962C8B-B14F-4D97-AF65-F5344CB8AC3E}">
        <p14:creationId xmlns:p14="http://schemas.microsoft.com/office/powerpoint/2010/main" val="2138665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5"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6"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694910CA-EC05-4D0A-8A4F-9686849483EC}" type="slidenum">
              <a:rPr lang="en-US" altLang="en-US"/>
              <a:pPr>
                <a:defRPr/>
              </a:pPr>
              <a:t>‹#›</a:t>
            </a:fld>
            <a:endParaRPr lang="en-US" altLang="en-US" dirty="0"/>
          </a:p>
        </p:txBody>
      </p:sp>
    </p:spTree>
    <p:extLst>
      <p:ext uri="{BB962C8B-B14F-4D97-AF65-F5344CB8AC3E}">
        <p14:creationId xmlns:p14="http://schemas.microsoft.com/office/powerpoint/2010/main" val="2321506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5"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6"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5236D8F2-BD26-4DE1-B5B5-FFBA13FF9DF9}" type="slidenum">
              <a:rPr lang="en-US" altLang="en-US"/>
              <a:pPr>
                <a:defRPr/>
              </a:pPr>
              <a:t>‹#›</a:t>
            </a:fld>
            <a:endParaRPr lang="en-US" altLang="en-US" dirty="0"/>
          </a:p>
        </p:txBody>
      </p:sp>
    </p:spTree>
    <p:extLst>
      <p:ext uri="{BB962C8B-B14F-4D97-AF65-F5344CB8AC3E}">
        <p14:creationId xmlns:p14="http://schemas.microsoft.com/office/powerpoint/2010/main" val="3865385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6"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7"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A5747F2B-46BE-48BE-B056-B28432F0A56E}" type="slidenum">
              <a:rPr lang="en-US" altLang="en-US"/>
              <a:pPr>
                <a:defRPr/>
              </a:pPr>
              <a:t>‹#›</a:t>
            </a:fld>
            <a:endParaRPr lang="en-US" altLang="en-US" dirty="0"/>
          </a:p>
        </p:txBody>
      </p:sp>
    </p:spTree>
    <p:extLst>
      <p:ext uri="{BB962C8B-B14F-4D97-AF65-F5344CB8AC3E}">
        <p14:creationId xmlns:p14="http://schemas.microsoft.com/office/powerpoint/2010/main" val="923290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8"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9"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FB9FEB23-0966-4782-BB50-BC9A953DE0F9}" type="slidenum">
              <a:rPr lang="en-US" altLang="en-US"/>
              <a:pPr>
                <a:defRPr/>
              </a:pPr>
              <a:t>‹#›</a:t>
            </a:fld>
            <a:endParaRPr lang="en-US" altLang="en-US" dirty="0"/>
          </a:p>
        </p:txBody>
      </p:sp>
    </p:spTree>
    <p:extLst>
      <p:ext uri="{BB962C8B-B14F-4D97-AF65-F5344CB8AC3E}">
        <p14:creationId xmlns:p14="http://schemas.microsoft.com/office/powerpoint/2010/main" val="366597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CEDB883-F25E-43C4-91D4-4C973244E012}" type="datetime1">
              <a:rPr lang="en-US"/>
              <a:pPr>
                <a:defRPr/>
              </a:pPr>
              <a:t>3/5/2018</a:t>
            </a:fld>
            <a:endParaRPr lang="en-US" dirty="0"/>
          </a:p>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0A1D6F93-41FE-41E1-BF50-D955CA2D100D}" type="slidenum">
              <a:rPr lang="en-US"/>
              <a:pPr>
                <a:defRPr/>
              </a:pPr>
              <a:t>‹#›</a:t>
            </a:fld>
            <a:endParaRPr lang="en-US" dirty="0"/>
          </a:p>
        </p:txBody>
      </p:sp>
    </p:spTree>
    <p:extLst>
      <p:ext uri="{BB962C8B-B14F-4D97-AF65-F5344CB8AC3E}">
        <p14:creationId xmlns:p14="http://schemas.microsoft.com/office/powerpoint/2010/main" val="341193186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4"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5"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A371D404-C187-4158-9E7F-05B831A38304}" type="slidenum">
              <a:rPr lang="en-US" altLang="en-US"/>
              <a:pPr>
                <a:defRPr/>
              </a:pPr>
              <a:t>‹#›</a:t>
            </a:fld>
            <a:endParaRPr lang="en-US" altLang="en-US" dirty="0"/>
          </a:p>
        </p:txBody>
      </p:sp>
    </p:spTree>
    <p:extLst>
      <p:ext uri="{BB962C8B-B14F-4D97-AF65-F5344CB8AC3E}">
        <p14:creationId xmlns:p14="http://schemas.microsoft.com/office/powerpoint/2010/main" val="3040863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3"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4"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E189AC1C-95D8-45F4-AB16-67073252092D}" type="slidenum">
              <a:rPr lang="en-US" altLang="en-US"/>
              <a:pPr>
                <a:defRPr/>
              </a:pPr>
              <a:t>‹#›</a:t>
            </a:fld>
            <a:endParaRPr lang="en-US" altLang="en-US" dirty="0"/>
          </a:p>
        </p:txBody>
      </p:sp>
    </p:spTree>
    <p:extLst>
      <p:ext uri="{BB962C8B-B14F-4D97-AF65-F5344CB8AC3E}">
        <p14:creationId xmlns:p14="http://schemas.microsoft.com/office/powerpoint/2010/main" val="484113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6"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7"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BACF0426-CDFC-48CF-A2B6-CFE1E1D8072E}" type="slidenum">
              <a:rPr lang="en-US" altLang="en-US"/>
              <a:pPr>
                <a:defRPr/>
              </a:pPr>
              <a:t>‹#›</a:t>
            </a:fld>
            <a:endParaRPr lang="en-US" altLang="en-US" dirty="0"/>
          </a:p>
        </p:txBody>
      </p:sp>
    </p:spTree>
    <p:extLst>
      <p:ext uri="{BB962C8B-B14F-4D97-AF65-F5344CB8AC3E}">
        <p14:creationId xmlns:p14="http://schemas.microsoft.com/office/powerpoint/2010/main" val="2988562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6"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7"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FD010014-E448-432E-B26F-8B622E0E02B8}" type="slidenum">
              <a:rPr lang="en-US" altLang="en-US"/>
              <a:pPr>
                <a:defRPr/>
              </a:pPr>
              <a:t>‹#›</a:t>
            </a:fld>
            <a:endParaRPr lang="en-US" altLang="en-US" dirty="0"/>
          </a:p>
        </p:txBody>
      </p:sp>
    </p:spTree>
    <p:extLst>
      <p:ext uri="{BB962C8B-B14F-4D97-AF65-F5344CB8AC3E}">
        <p14:creationId xmlns:p14="http://schemas.microsoft.com/office/powerpoint/2010/main" val="3732238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5"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6"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5349EAC8-F67E-4260-868D-4075B379BA79}" type="slidenum">
              <a:rPr lang="en-US" altLang="en-US"/>
              <a:pPr>
                <a:defRPr/>
              </a:pPr>
              <a:t>‹#›</a:t>
            </a:fld>
            <a:endParaRPr lang="en-US" altLang="en-US" dirty="0"/>
          </a:p>
        </p:txBody>
      </p:sp>
    </p:spTree>
    <p:extLst>
      <p:ext uri="{BB962C8B-B14F-4D97-AF65-F5344CB8AC3E}">
        <p14:creationId xmlns:p14="http://schemas.microsoft.com/office/powerpoint/2010/main" val="702584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dirty="0"/>
            </a:lvl1pPr>
          </a:lstStyle>
          <a:p>
            <a:pPr>
              <a:defRPr/>
            </a:pPr>
            <a:r>
              <a:rPr lang="en-US"/>
              <a:t>September 25, 2009</a:t>
            </a:r>
          </a:p>
        </p:txBody>
      </p:sp>
      <p:sp>
        <p:nvSpPr>
          <p:cNvPr id="5" name="Rectangle 6"/>
          <p:cNvSpPr>
            <a:spLocks noGrp="1" noChangeArrowheads="1"/>
          </p:cNvSpPr>
          <p:nvPr>
            <p:ph type="ftr" sz="quarter" idx="11"/>
          </p:nvPr>
        </p:nvSpPr>
        <p:spPr/>
        <p:txBody>
          <a:bodyPr/>
          <a:lstStyle>
            <a:lvl1pPr>
              <a:defRPr dirty="0"/>
            </a:lvl1pPr>
          </a:lstStyle>
          <a:p>
            <a:pPr>
              <a:defRPr/>
            </a:pPr>
            <a:r>
              <a:rPr lang="en-US"/>
              <a:t>California Public Utilities Commission</a:t>
            </a:r>
          </a:p>
        </p:txBody>
      </p:sp>
      <p:sp>
        <p:nvSpPr>
          <p:cNvPr id="6" name="Rectangle 7"/>
          <p:cNvSpPr>
            <a:spLocks noGrp="1" noChangeArrowheads="1"/>
          </p:cNvSpPr>
          <p:nvPr>
            <p:ph type="sldNum" sz="quarter" idx="12"/>
          </p:nvPr>
        </p:nvSpPr>
        <p:spPr/>
        <p:txBody>
          <a:bodyPr/>
          <a:lstStyle>
            <a:lvl1pPr>
              <a:spcBef>
                <a:spcPct val="20000"/>
              </a:spcBef>
              <a:buClr>
                <a:srgbClr val="697A00"/>
              </a:buClr>
              <a:buFontTx/>
              <a:buChar char="•"/>
              <a:defRPr>
                <a:latin typeface="Arial" charset="0"/>
              </a:defRPr>
            </a:lvl1pPr>
          </a:lstStyle>
          <a:p>
            <a:pPr>
              <a:defRPr/>
            </a:pPr>
            <a:fld id="{DA022410-9931-46ED-AC63-8FBBAFAB55D3}" type="slidenum">
              <a:rPr lang="en-US" altLang="en-US"/>
              <a:pPr>
                <a:defRPr/>
              </a:pPr>
              <a:t>‹#›</a:t>
            </a:fld>
            <a:endParaRPr lang="en-US" altLang="en-US" dirty="0"/>
          </a:p>
        </p:txBody>
      </p:sp>
    </p:spTree>
    <p:extLst>
      <p:ext uri="{BB962C8B-B14F-4D97-AF65-F5344CB8AC3E}">
        <p14:creationId xmlns:p14="http://schemas.microsoft.com/office/powerpoint/2010/main" val="322834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5E30407-0846-4158-9DDD-CB9980416B4E}" type="datetime1">
              <a:rPr lang="en-US"/>
              <a:pPr>
                <a:defRPr/>
              </a:pPr>
              <a:t>3/5/2018</a:t>
            </a:fld>
            <a:endParaRPr lang="en-US" dirty="0"/>
          </a:p>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6"/>
          <p:cNvSpPr>
            <a:spLocks noGrp="1" noChangeArrowheads="1"/>
          </p:cNvSpPr>
          <p:nvPr>
            <p:ph type="sldNum" sz="quarter" idx="12"/>
          </p:nvPr>
        </p:nvSpPr>
        <p:spPr>
          <a:ln/>
        </p:spPr>
        <p:txBody>
          <a:bodyPr/>
          <a:lstStyle>
            <a:lvl1pPr>
              <a:defRPr/>
            </a:lvl1pPr>
          </a:lstStyle>
          <a:p>
            <a:pPr>
              <a:defRPr/>
            </a:pPr>
            <a:fld id="{3AF6C741-A0E3-4D63-8410-A659ECBED2A0}" type="slidenum">
              <a:rPr lang="en-US"/>
              <a:pPr>
                <a:defRPr/>
              </a:pPr>
              <a:t>‹#›</a:t>
            </a:fld>
            <a:endParaRPr lang="en-US" dirty="0"/>
          </a:p>
        </p:txBody>
      </p:sp>
    </p:spTree>
    <p:extLst>
      <p:ext uri="{BB962C8B-B14F-4D97-AF65-F5344CB8AC3E}">
        <p14:creationId xmlns:p14="http://schemas.microsoft.com/office/powerpoint/2010/main" val="39383976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14B28FD-C41D-4C6D-9FC5-FDB2E6D9B62E}" type="datetime1">
              <a:rPr lang="en-US"/>
              <a:pPr>
                <a:defRPr/>
              </a:pPr>
              <a:t>3/5/2018</a:t>
            </a:fld>
            <a:endParaRPr lang="en-US" dirty="0"/>
          </a:p>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6"/>
          <p:cNvSpPr>
            <a:spLocks noGrp="1" noChangeArrowheads="1"/>
          </p:cNvSpPr>
          <p:nvPr>
            <p:ph type="sldNum" sz="quarter" idx="12"/>
          </p:nvPr>
        </p:nvSpPr>
        <p:spPr>
          <a:ln/>
        </p:spPr>
        <p:txBody>
          <a:bodyPr/>
          <a:lstStyle>
            <a:lvl1pPr>
              <a:defRPr/>
            </a:lvl1pPr>
          </a:lstStyle>
          <a:p>
            <a:pPr>
              <a:defRPr/>
            </a:pPr>
            <a:fld id="{89A21C21-57E1-4FBD-A2B2-6C05428E2A93}" type="slidenum">
              <a:rPr lang="en-US"/>
              <a:pPr>
                <a:defRPr/>
              </a:pPr>
              <a:t>‹#›</a:t>
            </a:fld>
            <a:endParaRPr lang="en-US" dirty="0"/>
          </a:p>
        </p:txBody>
      </p:sp>
    </p:spTree>
    <p:extLst>
      <p:ext uri="{BB962C8B-B14F-4D97-AF65-F5344CB8AC3E}">
        <p14:creationId xmlns:p14="http://schemas.microsoft.com/office/powerpoint/2010/main" val="16930929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43D8C78-D1A3-4FA2-A666-9F5E8593A0B3}" type="datetime1">
              <a:rPr lang="en-US"/>
              <a:pPr>
                <a:defRPr/>
              </a:pPr>
              <a:t>3/5/2018</a:t>
            </a:fld>
            <a:endParaRPr lang="en-US" dirty="0"/>
          </a:p>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6"/>
          <p:cNvSpPr>
            <a:spLocks noGrp="1" noChangeArrowheads="1"/>
          </p:cNvSpPr>
          <p:nvPr>
            <p:ph type="sldNum" sz="quarter" idx="12"/>
          </p:nvPr>
        </p:nvSpPr>
        <p:spPr>
          <a:ln/>
        </p:spPr>
        <p:txBody>
          <a:bodyPr/>
          <a:lstStyle>
            <a:lvl1pPr>
              <a:defRPr/>
            </a:lvl1pPr>
          </a:lstStyle>
          <a:p>
            <a:pPr>
              <a:defRPr/>
            </a:pPr>
            <a:fld id="{B135B91D-B537-4FA1-8AFD-BB371817227E}" type="slidenum">
              <a:rPr lang="en-US"/>
              <a:pPr>
                <a:defRPr/>
              </a:pPr>
              <a:t>‹#›</a:t>
            </a:fld>
            <a:endParaRPr lang="en-US" dirty="0"/>
          </a:p>
        </p:txBody>
      </p:sp>
    </p:spTree>
    <p:extLst>
      <p:ext uri="{BB962C8B-B14F-4D97-AF65-F5344CB8AC3E}">
        <p14:creationId xmlns:p14="http://schemas.microsoft.com/office/powerpoint/2010/main" val="15361715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E47137-ED18-44D6-A304-E34982BCDF89}" type="datetime1">
              <a:rPr lang="en-US"/>
              <a:pPr>
                <a:defRPr/>
              </a:pPr>
              <a:t>3/5/2018</a:t>
            </a:fld>
            <a:endParaRPr lang="en-US" dirty="0"/>
          </a:p>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B2D73BED-1837-45BE-B6EF-B306FFDC23F1}" type="slidenum">
              <a:rPr lang="en-US"/>
              <a:pPr>
                <a:defRPr/>
              </a:pPr>
              <a:t>‹#›</a:t>
            </a:fld>
            <a:endParaRPr lang="en-US" dirty="0"/>
          </a:p>
        </p:txBody>
      </p:sp>
    </p:spTree>
    <p:extLst>
      <p:ext uri="{BB962C8B-B14F-4D97-AF65-F5344CB8AC3E}">
        <p14:creationId xmlns:p14="http://schemas.microsoft.com/office/powerpoint/2010/main" val="5843370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B66056A-421A-4DD3-B759-1483C9DC0339}" type="datetime1">
              <a:rPr lang="en-US"/>
              <a:pPr>
                <a:defRPr/>
              </a:pPr>
              <a:t>3/5/2018</a:t>
            </a:fld>
            <a:endParaRPr lang="en-US" dirty="0"/>
          </a:p>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a:ln/>
        </p:spPr>
        <p:txBody>
          <a:bodyPr/>
          <a:lstStyle>
            <a:lvl1pPr>
              <a:defRPr/>
            </a:lvl1pPr>
          </a:lstStyle>
          <a:p>
            <a:pPr>
              <a:defRPr/>
            </a:pPr>
            <a:fld id="{81C3DC99-43EA-4A7A-A60C-82B0D85B83AE}" type="slidenum">
              <a:rPr lang="en-US"/>
              <a:pPr>
                <a:defRPr/>
              </a:pPr>
              <a:t>‹#›</a:t>
            </a:fld>
            <a:endParaRPr lang="en-US" dirty="0"/>
          </a:p>
        </p:txBody>
      </p:sp>
    </p:spTree>
    <p:extLst>
      <p:ext uri="{BB962C8B-B14F-4D97-AF65-F5344CB8AC3E}">
        <p14:creationId xmlns:p14="http://schemas.microsoft.com/office/powerpoint/2010/main" val="36961338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background_officialState_v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7620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8288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7348" name="Rectangle 4"/>
          <p:cNvSpPr>
            <a:spLocks noGrp="1" noChangeArrowheads="1"/>
          </p:cNvSpPr>
          <p:nvPr>
            <p:ph type="dt" sz="half" idx="2"/>
          </p:nvPr>
        </p:nvSpPr>
        <p:spPr bwMode="auto">
          <a:xfrm>
            <a:off x="59436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baseline="0">
                <a:solidFill>
                  <a:srgbClr val="000000"/>
                </a:solidFill>
                <a:latin typeface="+mn-lt"/>
              </a:defRPr>
            </a:lvl1pPr>
          </a:lstStyle>
          <a:p>
            <a:pPr>
              <a:defRPr/>
            </a:pPr>
            <a:fld id="{566719FA-B864-482D-BCF9-6518016AB52D}" type="datetime1">
              <a:rPr lang="en-US"/>
              <a:pPr>
                <a:defRPr/>
              </a:pPr>
              <a:t>3/5/2018</a:t>
            </a:fld>
            <a:endParaRPr lang="en-US" dirty="0"/>
          </a:p>
          <a:p>
            <a:pPr>
              <a:defRPr/>
            </a:pPr>
            <a:endParaRPr lang="en-US" dirty="0"/>
          </a:p>
        </p:txBody>
      </p:sp>
      <p:sp>
        <p:nvSpPr>
          <p:cNvPr id="57349" name="Rectangle 5"/>
          <p:cNvSpPr>
            <a:spLocks noGrp="1" noChangeArrowheads="1"/>
          </p:cNvSpPr>
          <p:nvPr>
            <p:ph type="ftr" sz="quarter" idx="3"/>
          </p:nvPr>
        </p:nvSpPr>
        <p:spPr bwMode="auto">
          <a:xfrm>
            <a:off x="2743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baseline="0">
                <a:solidFill>
                  <a:srgbClr val="000000"/>
                </a:solidFill>
                <a:latin typeface="+mn-lt"/>
              </a:defRPr>
            </a:lvl1pPr>
          </a:lstStyle>
          <a:p>
            <a:pPr>
              <a:defRPr/>
            </a:pPr>
            <a:endParaRPr lang="en-US" dirty="0"/>
          </a:p>
        </p:txBody>
      </p:sp>
      <p:sp>
        <p:nvSpPr>
          <p:cNvPr id="57360" name="Rectangle 16"/>
          <p:cNvSpPr>
            <a:spLocks noGrp="1" noChangeArrowheads="1"/>
          </p:cNvSpPr>
          <p:nvPr>
            <p:ph type="sldNum" sz="quarter" idx="4"/>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baseline="0">
                <a:solidFill>
                  <a:srgbClr val="000000"/>
                </a:solidFill>
                <a:latin typeface="+mn-lt"/>
              </a:defRPr>
            </a:lvl1pPr>
          </a:lstStyle>
          <a:p>
            <a:pPr>
              <a:defRPr/>
            </a:pPr>
            <a:fld id="{DA5FEDB9-21C5-45F9-9809-1821B58004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0000FF"/>
          </a:solidFill>
          <a:latin typeface="+mj-lt"/>
          <a:ea typeface="+mj-ea"/>
          <a:cs typeface="+mj-cs"/>
        </a:defRPr>
      </a:lvl1pPr>
      <a:lvl2pPr algn="l" rtl="0" eaLnBrk="0" fontAlgn="base" hangingPunct="0">
        <a:spcBef>
          <a:spcPct val="0"/>
        </a:spcBef>
        <a:spcAft>
          <a:spcPct val="0"/>
        </a:spcAft>
        <a:defRPr sz="4000" b="1">
          <a:solidFill>
            <a:srgbClr val="0000FF"/>
          </a:solidFill>
          <a:latin typeface="Verdana" pitchFamily="34" charset="0"/>
        </a:defRPr>
      </a:lvl2pPr>
      <a:lvl3pPr algn="l" rtl="0" eaLnBrk="0" fontAlgn="base" hangingPunct="0">
        <a:spcBef>
          <a:spcPct val="0"/>
        </a:spcBef>
        <a:spcAft>
          <a:spcPct val="0"/>
        </a:spcAft>
        <a:defRPr sz="4000" b="1">
          <a:solidFill>
            <a:srgbClr val="0000FF"/>
          </a:solidFill>
          <a:latin typeface="Verdana" pitchFamily="34" charset="0"/>
        </a:defRPr>
      </a:lvl3pPr>
      <a:lvl4pPr algn="l" rtl="0" eaLnBrk="0" fontAlgn="base" hangingPunct="0">
        <a:spcBef>
          <a:spcPct val="0"/>
        </a:spcBef>
        <a:spcAft>
          <a:spcPct val="0"/>
        </a:spcAft>
        <a:defRPr sz="4000" b="1">
          <a:solidFill>
            <a:srgbClr val="0000FF"/>
          </a:solidFill>
          <a:latin typeface="Verdana" pitchFamily="34" charset="0"/>
        </a:defRPr>
      </a:lvl4pPr>
      <a:lvl5pPr algn="l" rtl="0" eaLnBrk="0" fontAlgn="base" hangingPunct="0">
        <a:spcBef>
          <a:spcPct val="0"/>
        </a:spcBef>
        <a:spcAft>
          <a:spcPct val="0"/>
        </a:spcAft>
        <a:defRPr sz="4000" b="1">
          <a:solidFill>
            <a:srgbClr val="0000FF"/>
          </a:solidFill>
          <a:latin typeface="Verdana" pitchFamily="34" charset="0"/>
        </a:defRPr>
      </a:lvl5pPr>
      <a:lvl6pPr marL="457200" algn="l" rtl="0" fontAlgn="base">
        <a:spcBef>
          <a:spcPct val="0"/>
        </a:spcBef>
        <a:spcAft>
          <a:spcPct val="0"/>
        </a:spcAft>
        <a:defRPr sz="4000" b="1">
          <a:solidFill>
            <a:srgbClr val="0000FF"/>
          </a:solidFill>
          <a:latin typeface="Verdana" pitchFamily="34" charset="0"/>
        </a:defRPr>
      </a:lvl6pPr>
      <a:lvl7pPr marL="914400" algn="l" rtl="0" fontAlgn="base">
        <a:spcBef>
          <a:spcPct val="0"/>
        </a:spcBef>
        <a:spcAft>
          <a:spcPct val="0"/>
        </a:spcAft>
        <a:defRPr sz="4000" b="1">
          <a:solidFill>
            <a:srgbClr val="0000FF"/>
          </a:solidFill>
          <a:latin typeface="Verdana" pitchFamily="34" charset="0"/>
        </a:defRPr>
      </a:lvl7pPr>
      <a:lvl8pPr marL="1371600" algn="l" rtl="0" fontAlgn="base">
        <a:spcBef>
          <a:spcPct val="0"/>
        </a:spcBef>
        <a:spcAft>
          <a:spcPct val="0"/>
        </a:spcAft>
        <a:defRPr sz="4000" b="1">
          <a:solidFill>
            <a:srgbClr val="0000FF"/>
          </a:solidFill>
          <a:latin typeface="Verdana" pitchFamily="34" charset="0"/>
        </a:defRPr>
      </a:lvl8pPr>
      <a:lvl9pPr marL="1828800" algn="l" rtl="0" fontAlgn="base">
        <a:spcBef>
          <a:spcPct val="0"/>
        </a:spcBef>
        <a:spcAft>
          <a:spcPct val="0"/>
        </a:spcAft>
        <a:defRPr sz="4000" b="1">
          <a:solidFill>
            <a:srgbClr val="0000FF"/>
          </a:solidFill>
          <a:latin typeface="Verdana" pitchFamily="34" charset="0"/>
        </a:defRPr>
      </a:lvl9pPr>
    </p:titleStyle>
    <p:bodyStyle>
      <a:lvl1pPr marL="469900" indent="-469900" algn="l" rtl="0" eaLnBrk="0" fontAlgn="base" hangingPunct="0">
        <a:spcBef>
          <a:spcPct val="20000"/>
        </a:spcBef>
        <a:spcAft>
          <a:spcPct val="0"/>
        </a:spcAft>
        <a:buClr>
          <a:srgbClr val="0000FF"/>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rgbClr val="0000FF"/>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rgbClr val="0000FF"/>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rgbClr val="0000FF"/>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rgbClr val="0000FF"/>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background_officialState_v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FontTx/>
              <a:buNone/>
              <a:defRPr sz="1400" dirty="0">
                <a:solidFill>
                  <a:srgbClr val="000000"/>
                </a:solidFill>
                <a:ea typeface="+mn-ea"/>
                <a:cs typeface="+mn-cs"/>
              </a:defRPr>
            </a:lvl1pPr>
          </a:lstStyle>
          <a:p>
            <a:pPr>
              <a:defRPr/>
            </a:pPr>
            <a:endParaRPr lang="en-US" altLang="en-US" b="0" baseline="0"/>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dirty="0">
                <a:solidFill>
                  <a:srgbClr val="000000"/>
                </a:solidFill>
                <a:ea typeface="+mn-ea"/>
                <a:cs typeface="+mn-cs"/>
              </a:defRPr>
            </a:lvl1pPr>
          </a:lstStyle>
          <a:p>
            <a:pPr>
              <a:defRPr/>
            </a:pPr>
            <a:endParaRPr lang="en-US" altLang="en-US" b="0" baseline="0"/>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400">
                <a:solidFill>
                  <a:srgbClr val="000000"/>
                </a:solidFill>
                <a:ea typeface="ＭＳ Ｐゴシック" charset="0"/>
                <a:cs typeface="+mn-cs"/>
              </a:defRPr>
            </a:lvl1pPr>
          </a:lstStyle>
          <a:p>
            <a:pPr>
              <a:defRPr/>
            </a:pPr>
            <a:fld id="{73852675-3FCF-46F9-B0CA-556278B2D07F}" type="slidenum">
              <a:rPr lang="en-US" b="0" baseline="0"/>
              <a:pPr>
                <a:defRPr/>
              </a:pPr>
              <a:t>‹#›</a:t>
            </a:fld>
            <a:endParaRPr lang="en-US" b="0" baseline="0" dirty="0"/>
          </a:p>
        </p:txBody>
      </p:sp>
    </p:spTree>
    <p:extLst>
      <p:ext uri="{BB962C8B-B14F-4D97-AF65-F5344CB8AC3E}">
        <p14:creationId xmlns:p14="http://schemas.microsoft.com/office/powerpoint/2010/main" val="359823188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hf hdr="0" ftr="0" dt="0"/>
  <p:txStyles>
    <p:titleStyle>
      <a:lvl1pPr algn="ctr" rtl="0" eaLnBrk="0" fontAlgn="base" hangingPunct="0">
        <a:spcBef>
          <a:spcPct val="0"/>
        </a:spcBef>
        <a:spcAft>
          <a:spcPct val="0"/>
        </a:spcAft>
        <a:defRPr sz="4400" b="1">
          <a:solidFill>
            <a:schemeClr val="accent2"/>
          </a:solidFill>
          <a:latin typeface="+mj-lt"/>
          <a:ea typeface="MS PGothic" pitchFamily="34" charset="-128"/>
          <a:cs typeface="ＭＳ Ｐゴシック" charset="0"/>
        </a:defRPr>
      </a:lvl1pPr>
      <a:lvl2pPr algn="ctr" rtl="0" eaLnBrk="0" fontAlgn="base" hangingPunct="0">
        <a:spcBef>
          <a:spcPct val="0"/>
        </a:spcBef>
        <a:spcAft>
          <a:spcPct val="0"/>
        </a:spcAft>
        <a:defRPr sz="4400" b="1">
          <a:solidFill>
            <a:schemeClr val="accent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b="1">
          <a:solidFill>
            <a:schemeClr val="accent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b="1">
          <a:solidFill>
            <a:schemeClr val="accent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b="1">
          <a:solidFill>
            <a:schemeClr val="accent2"/>
          </a:solidFill>
          <a:latin typeface="Arial" charset="0"/>
          <a:ea typeface="MS PGothic" pitchFamily="34" charset="-128"/>
          <a:cs typeface="ＭＳ Ｐゴシック"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_officialState_v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61722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ClrTx/>
              <a:buFontTx/>
              <a:buNone/>
              <a:defRPr sz="1400" dirty="0">
                <a:latin typeface="Arial" pitchFamily="34" charset="0"/>
                <a:ea typeface="宋体" pitchFamily="2" charset="-122"/>
              </a:defRPr>
            </a:lvl1pPr>
          </a:lstStyle>
          <a:p>
            <a:pPr>
              <a:defRPr/>
            </a:pPr>
            <a:r>
              <a:rPr lang="en-US" b="0" baseline="0">
                <a:solidFill>
                  <a:srgbClr val="000000"/>
                </a:solidFill>
              </a:rPr>
              <a:t>September 25, 2009</a:t>
            </a:r>
          </a:p>
        </p:txBody>
      </p:sp>
      <p:sp>
        <p:nvSpPr>
          <p:cNvPr id="4102" name="Rectangle 6"/>
          <p:cNvSpPr>
            <a:spLocks noGrp="1" noChangeArrowheads="1"/>
          </p:cNvSpPr>
          <p:nvPr>
            <p:ph type="ftr" sz="quarter" idx="3"/>
          </p:nvPr>
        </p:nvSpPr>
        <p:spPr bwMode="auto">
          <a:xfrm>
            <a:off x="2209800" y="6245225"/>
            <a:ext cx="3886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dirty="0">
                <a:latin typeface="Arial" pitchFamily="34" charset="0"/>
                <a:ea typeface="宋体" pitchFamily="2" charset="-122"/>
              </a:defRPr>
            </a:lvl1pPr>
          </a:lstStyle>
          <a:p>
            <a:pPr>
              <a:defRPr/>
            </a:pPr>
            <a:r>
              <a:rPr lang="en-US" b="0" baseline="0">
                <a:solidFill>
                  <a:srgbClr val="000000"/>
                </a:solidFill>
              </a:rPr>
              <a:t>California Public Utilities Commission</a:t>
            </a:r>
          </a:p>
        </p:txBody>
      </p:sp>
      <p:sp>
        <p:nvSpPr>
          <p:cNvPr id="4103" name="Rectangle 7"/>
          <p:cNvSpPr>
            <a:spLocks noGrp="1" noChangeArrowheads="1"/>
          </p:cNvSpPr>
          <p:nvPr>
            <p:ph type="sldNum" sz="quarter" idx="4"/>
          </p:nvPr>
        </p:nvSpPr>
        <p:spPr bwMode="auto">
          <a:xfrm>
            <a:off x="457200" y="6245225"/>
            <a:ext cx="1676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Arial" pitchFamily="34" charset="0"/>
                <a:ea typeface="宋体" pitchFamily="2" charset="-122"/>
              </a:defRPr>
            </a:lvl1pPr>
          </a:lstStyle>
          <a:p>
            <a:pPr>
              <a:defRPr/>
            </a:pPr>
            <a:fld id="{6B0CE48E-0BF5-43B5-A683-554D57A12900}" type="slidenum">
              <a:rPr lang="en-US" b="0" baseline="0">
                <a:solidFill>
                  <a:srgbClr val="000000"/>
                </a:solidFill>
              </a:rPr>
              <a:pPr>
                <a:defRPr/>
              </a:pPr>
              <a:t>‹#›</a:t>
            </a:fld>
            <a:endParaRPr lang="en-US" b="0" baseline="0" dirty="0">
              <a:solidFill>
                <a:srgbClr val="000000"/>
              </a:solidFill>
            </a:endParaRPr>
          </a:p>
        </p:txBody>
      </p:sp>
    </p:spTree>
    <p:extLst>
      <p:ext uri="{BB962C8B-B14F-4D97-AF65-F5344CB8AC3E}">
        <p14:creationId xmlns:p14="http://schemas.microsoft.com/office/powerpoint/2010/main" val="118948772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hf hdr="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pitchFamily="34" charset="0"/>
        </a:defRPr>
      </a:lvl2pPr>
      <a:lvl3pPr algn="ctr" rtl="0" eaLnBrk="0" fontAlgn="base" hangingPunct="0">
        <a:spcBef>
          <a:spcPct val="0"/>
        </a:spcBef>
        <a:spcAft>
          <a:spcPct val="0"/>
        </a:spcAft>
        <a:defRPr sz="4400" b="1">
          <a:solidFill>
            <a:schemeClr val="accent2"/>
          </a:solidFill>
          <a:latin typeface="Arial" pitchFamily="34" charset="0"/>
        </a:defRPr>
      </a:lvl3pPr>
      <a:lvl4pPr algn="ctr" rtl="0" eaLnBrk="0" fontAlgn="base" hangingPunct="0">
        <a:spcBef>
          <a:spcPct val="0"/>
        </a:spcBef>
        <a:spcAft>
          <a:spcPct val="0"/>
        </a:spcAft>
        <a:defRPr sz="4400" b="1">
          <a:solidFill>
            <a:schemeClr val="accent2"/>
          </a:solidFill>
          <a:latin typeface="Arial" pitchFamily="34" charset="0"/>
        </a:defRPr>
      </a:lvl4pPr>
      <a:lvl5pPr algn="ctr" rtl="0" eaLnBrk="0" fontAlgn="base" hangingPunct="0">
        <a:spcBef>
          <a:spcPct val="0"/>
        </a:spcBef>
        <a:spcAft>
          <a:spcPct val="0"/>
        </a:spcAft>
        <a:defRPr sz="4400" b="1">
          <a:solidFill>
            <a:schemeClr val="accent2"/>
          </a:solidFill>
          <a:latin typeface="Arial" pitchFamily="34" charset="0"/>
        </a:defRPr>
      </a:lvl5pPr>
      <a:lvl6pPr marL="457200" algn="ctr" rtl="0" fontAlgn="base">
        <a:spcBef>
          <a:spcPct val="0"/>
        </a:spcBef>
        <a:spcAft>
          <a:spcPct val="0"/>
        </a:spcAft>
        <a:defRPr sz="4400" b="1">
          <a:solidFill>
            <a:schemeClr val="accent2"/>
          </a:solidFill>
          <a:latin typeface="Arial" pitchFamily="34" charset="0"/>
        </a:defRPr>
      </a:lvl6pPr>
      <a:lvl7pPr marL="914400" algn="ctr" rtl="0" fontAlgn="base">
        <a:spcBef>
          <a:spcPct val="0"/>
        </a:spcBef>
        <a:spcAft>
          <a:spcPct val="0"/>
        </a:spcAft>
        <a:defRPr sz="4400" b="1">
          <a:solidFill>
            <a:schemeClr val="accent2"/>
          </a:solidFill>
          <a:latin typeface="Arial" pitchFamily="34" charset="0"/>
        </a:defRPr>
      </a:lvl7pPr>
      <a:lvl8pPr marL="1371600" algn="ctr" rtl="0" fontAlgn="base">
        <a:spcBef>
          <a:spcPct val="0"/>
        </a:spcBef>
        <a:spcAft>
          <a:spcPct val="0"/>
        </a:spcAft>
        <a:defRPr sz="4400" b="1">
          <a:solidFill>
            <a:schemeClr val="accent2"/>
          </a:solidFill>
          <a:latin typeface="Arial" pitchFamily="34" charset="0"/>
        </a:defRPr>
      </a:lvl8pPr>
      <a:lvl9pPr marL="1828800" algn="ctr" rtl="0" fontAlgn="base">
        <a:spcBef>
          <a:spcPct val="0"/>
        </a:spcBef>
        <a:spcAft>
          <a:spcPct val="0"/>
        </a:spcAft>
        <a:defRPr sz="4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ackground_officialState_v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4"/>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Rectangle 5"/>
          <p:cNvSpPr>
            <a:spLocks noGrp="1" noChangeArrowheads="1"/>
          </p:cNvSpPr>
          <p:nvPr>
            <p:ph type="dt" sz="half" idx="2"/>
          </p:nvPr>
        </p:nvSpPr>
        <p:spPr bwMode="auto">
          <a:xfrm>
            <a:off x="6172200" y="6245225"/>
            <a:ext cx="1981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spcBef>
                <a:spcPct val="0"/>
              </a:spcBef>
              <a:buClrTx/>
              <a:buFontTx/>
              <a:buNone/>
              <a:defRPr sz="1400" dirty="0">
                <a:solidFill>
                  <a:srgbClr val="000000"/>
                </a:solidFill>
                <a:latin typeface="Arial" pitchFamily="34" charset="0"/>
                <a:ea typeface="宋体" pitchFamily="2" charset="-122"/>
              </a:defRPr>
            </a:lvl1pPr>
          </a:lstStyle>
          <a:p>
            <a:pPr>
              <a:defRPr/>
            </a:pPr>
            <a:r>
              <a:rPr lang="en-US" b="0" baseline="0"/>
              <a:t>September 25, 2009</a:t>
            </a:r>
          </a:p>
        </p:txBody>
      </p:sp>
      <p:sp>
        <p:nvSpPr>
          <p:cNvPr id="4102" name="Rectangle 6"/>
          <p:cNvSpPr>
            <a:spLocks noGrp="1" noChangeArrowheads="1"/>
          </p:cNvSpPr>
          <p:nvPr>
            <p:ph type="ftr" sz="quarter" idx="3"/>
          </p:nvPr>
        </p:nvSpPr>
        <p:spPr bwMode="auto">
          <a:xfrm>
            <a:off x="2209800" y="6245225"/>
            <a:ext cx="3886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spcBef>
                <a:spcPct val="0"/>
              </a:spcBef>
              <a:buClrTx/>
              <a:buFontTx/>
              <a:buNone/>
              <a:defRPr sz="1400" dirty="0">
                <a:solidFill>
                  <a:srgbClr val="000000"/>
                </a:solidFill>
                <a:latin typeface="Arial" pitchFamily="34" charset="0"/>
                <a:ea typeface="宋体" pitchFamily="2" charset="-122"/>
              </a:defRPr>
            </a:lvl1pPr>
          </a:lstStyle>
          <a:p>
            <a:pPr>
              <a:defRPr/>
            </a:pPr>
            <a:r>
              <a:rPr lang="en-US" b="0" baseline="0"/>
              <a:t>California Public Utilities Commission</a:t>
            </a:r>
          </a:p>
        </p:txBody>
      </p:sp>
      <p:sp>
        <p:nvSpPr>
          <p:cNvPr id="4103" name="Rectangle 7"/>
          <p:cNvSpPr>
            <a:spLocks noGrp="1" noChangeArrowheads="1"/>
          </p:cNvSpPr>
          <p:nvPr>
            <p:ph type="sldNum" sz="quarter" idx="4"/>
          </p:nvPr>
        </p:nvSpPr>
        <p:spPr bwMode="auto">
          <a:xfrm>
            <a:off x="457200" y="6245225"/>
            <a:ext cx="16764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spcBef>
                <a:spcPct val="0"/>
              </a:spcBef>
              <a:buClrTx/>
              <a:buFontTx/>
              <a:buNone/>
              <a:defRPr sz="1400">
                <a:solidFill>
                  <a:srgbClr val="000000"/>
                </a:solidFill>
                <a:latin typeface="Arial"/>
              </a:defRPr>
            </a:lvl1pPr>
          </a:lstStyle>
          <a:p>
            <a:pPr>
              <a:defRPr/>
            </a:pPr>
            <a:fld id="{390D916A-146D-42DB-823E-F8B6ABADAEFF}" type="slidenum">
              <a:rPr lang="en-US" altLang="en-US" b="0" baseline="0">
                <a:ea typeface="SimSun" pitchFamily="2" charset="-122"/>
              </a:rPr>
              <a:pPr>
                <a:defRPr/>
              </a:pPr>
              <a:t>‹#›</a:t>
            </a:fld>
            <a:endParaRPr lang="en-US" altLang="en-US" b="0" baseline="0" dirty="0">
              <a:ea typeface="SimSun" pitchFamily="2" charset="-122"/>
            </a:endParaRPr>
          </a:p>
        </p:txBody>
      </p:sp>
    </p:spTree>
    <p:extLst>
      <p:ext uri="{BB962C8B-B14F-4D97-AF65-F5344CB8AC3E}">
        <p14:creationId xmlns:p14="http://schemas.microsoft.com/office/powerpoint/2010/main" val="109399400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pitchFamily="34" charset="0"/>
        </a:defRPr>
      </a:lvl2pPr>
      <a:lvl3pPr algn="ctr" rtl="0" eaLnBrk="0" fontAlgn="base" hangingPunct="0">
        <a:spcBef>
          <a:spcPct val="0"/>
        </a:spcBef>
        <a:spcAft>
          <a:spcPct val="0"/>
        </a:spcAft>
        <a:defRPr sz="4400" b="1">
          <a:solidFill>
            <a:schemeClr val="accent2"/>
          </a:solidFill>
          <a:latin typeface="Arial" pitchFamily="34" charset="0"/>
        </a:defRPr>
      </a:lvl3pPr>
      <a:lvl4pPr algn="ctr" rtl="0" eaLnBrk="0" fontAlgn="base" hangingPunct="0">
        <a:spcBef>
          <a:spcPct val="0"/>
        </a:spcBef>
        <a:spcAft>
          <a:spcPct val="0"/>
        </a:spcAft>
        <a:defRPr sz="4400" b="1">
          <a:solidFill>
            <a:schemeClr val="accent2"/>
          </a:solidFill>
          <a:latin typeface="Arial" pitchFamily="34" charset="0"/>
        </a:defRPr>
      </a:lvl4pPr>
      <a:lvl5pPr algn="ctr" rtl="0" eaLnBrk="0" fontAlgn="base" hangingPunct="0">
        <a:spcBef>
          <a:spcPct val="0"/>
        </a:spcBef>
        <a:spcAft>
          <a:spcPct val="0"/>
        </a:spcAft>
        <a:defRPr sz="4400" b="1">
          <a:solidFill>
            <a:schemeClr val="accent2"/>
          </a:solidFill>
          <a:latin typeface="Arial" pitchFamily="34" charset="0"/>
        </a:defRPr>
      </a:lvl5pPr>
      <a:lvl6pPr marL="457200" algn="ctr" rtl="0" fontAlgn="base">
        <a:spcBef>
          <a:spcPct val="0"/>
        </a:spcBef>
        <a:spcAft>
          <a:spcPct val="0"/>
        </a:spcAft>
        <a:defRPr sz="4400" b="1">
          <a:solidFill>
            <a:schemeClr val="accent2"/>
          </a:solidFill>
          <a:latin typeface="Arial" pitchFamily="34" charset="0"/>
        </a:defRPr>
      </a:lvl6pPr>
      <a:lvl7pPr marL="914400" algn="ctr" rtl="0" fontAlgn="base">
        <a:spcBef>
          <a:spcPct val="0"/>
        </a:spcBef>
        <a:spcAft>
          <a:spcPct val="0"/>
        </a:spcAft>
        <a:defRPr sz="4400" b="1">
          <a:solidFill>
            <a:schemeClr val="accent2"/>
          </a:solidFill>
          <a:latin typeface="Arial" pitchFamily="34" charset="0"/>
        </a:defRPr>
      </a:lvl7pPr>
      <a:lvl8pPr marL="1371600" algn="ctr" rtl="0" fontAlgn="base">
        <a:spcBef>
          <a:spcPct val="0"/>
        </a:spcBef>
        <a:spcAft>
          <a:spcPct val="0"/>
        </a:spcAft>
        <a:defRPr sz="4400" b="1">
          <a:solidFill>
            <a:schemeClr val="accent2"/>
          </a:solidFill>
          <a:latin typeface="Arial" pitchFamily="34" charset="0"/>
        </a:defRPr>
      </a:lvl8pPr>
      <a:lvl9pPr marL="1828800" algn="ctr" rtl="0" fontAlgn="base">
        <a:spcBef>
          <a:spcPct val="0"/>
        </a:spcBef>
        <a:spcAft>
          <a:spcPct val="0"/>
        </a:spcAft>
        <a:defRPr sz="4400" b="1">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lstStyle/>
          <a:p>
            <a:pPr marL="0" indent="0" algn="ctr">
              <a:spcBef>
                <a:spcPts val="0"/>
              </a:spcBef>
              <a:buNone/>
            </a:pPr>
            <a:r>
              <a:rPr lang="en-US" sz="3600" b="1" cap="small" dirty="0" smtClean="0">
                <a:solidFill>
                  <a:srgbClr val="0000FF"/>
                </a:solidFill>
                <a:latin typeface="+mj-lt"/>
              </a:rPr>
              <a:t>Distributed Energy Resources Action Plan</a:t>
            </a:r>
          </a:p>
          <a:p>
            <a:pPr marL="0" indent="0" algn="ctr">
              <a:spcBef>
                <a:spcPts val="0"/>
              </a:spcBef>
              <a:buNone/>
            </a:pPr>
            <a:r>
              <a:rPr lang="en-US" sz="2000" i="1" dirty="0" smtClean="0"/>
              <a:t>California </a:t>
            </a:r>
            <a:r>
              <a:rPr lang="en-US" sz="2000" i="1" dirty="0"/>
              <a:t>Public Utilities </a:t>
            </a:r>
            <a:r>
              <a:rPr lang="en-US" sz="2000" i="1" dirty="0" smtClean="0"/>
              <a:t>Commission</a:t>
            </a:r>
            <a:endParaRPr lang="en-US" dirty="0" smtClean="0"/>
          </a:p>
          <a:p>
            <a:pPr marL="0" indent="0" algn="ctr">
              <a:buNone/>
            </a:pPr>
            <a:endParaRPr lang="en-US" dirty="0" smtClean="0"/>
          </a:p>
          <a:p>
            <a:pPr marL="0" indent="0" algn="ctr">
              <a:buNone/>
            </a:pPr>
            <a:endParaRPr lang="en-US" dirty="0" smtClean="0"/>
          </a:p>
          <a:p>
            <a:pPr marL="0" indent="0" algn="ctr">
              <a:spcBef>
                <a:spcPts val="0"/>
              </a:spcBef>
              <a:buNone/>
            </a:pPr>
            <a:endParaRPr lang="en-US" sz="1200" dirty="0" smtClean="0"/>
          </a:p>
          <a:p>
            <a:pPr marL="0" indent="0" algn="ctr">
              <a:spcBef>
                <a:spcPts val="0"/>
              </a:spcBef>
              <a:buNone/>
            </a:pPr>
            <a:endParaRPr lang="en-US" sz="1800" dirty="0" smtClean="0"/>
          </a:p>
          <a:p>
            <a:pPr marL="0" indent="0" algn="ctr">
              <a:buNone/>
            </a:pPr>
            <a:endParaRPr lang="en-US" sz="2200" dirty="0" smtClean="0"/>
          </a:p>
          <a:p>
            <a:pPr marL="0" indent="0" algn="ctr">
              <a:buNone/>
            </a:pPr>
            <a:r>
              <a:rPr lang="en-US" sz="2000" dirty="0" smtClean="0"/>
              <a:t>LSI Conference on Electric Power and Project Financing in CA</a:t>
            </a:r>
          </a:p>
          <a:p>
            <a:pPr marL="0" indent="0" algn="ctr">
              <a:buNone/>
            </a:pPr>
            <a:r>
              <a:rPr lang="en-US" sz="1800" i="1" dirty="0" smtClean="0"/>
              <a:t>November 2, 2017</a:t>
            </a:r>
          </a:p>
          <a:p>
            <a:pPr marL="0" indent="0" algn="ctr">
              <a:buNone/>
            </a:pPr>
            <a:endParaRPr lang="en-US" sz="2000" i="1" dirty="0"/>
          </a:p>
          <a:p>
            <a:pPr marL="0" indent="0" algn="ctr">
              <a:buNone/>
            </a:pPr>
            <a:r>
              <a:rPr lang="en-US" sz="1800" dirty="0" smtClean="0">
                <a:solidFill>
                  <a:srgbClr val="0000FF"/>
                </a:solidFill>
              </a:rPr>
              <a:t>Simon Baker</a:t>
            </a:r>
          </a:p>
          <a:p>
            <a:pPr marL="0" indent="0" algn="ctr">
              <a:buNone/>
            </a:pPr>
            <a:r>
              <a:rPr lang="en-US" sz="1800" dirty="0" smtClean="0">
                <a:solidFill>
                  <a:srgbClr val="0000FF"/>
                </a:solidFill>
              </a:rPr>
              <a:t>Deputy Director, Energy Division, CPUC</a:t>
            </a:r>
          </a:p>
          <a:p>
            <a:pPr marL="0" indent="0" algn="ctr">
              <a:buNone/>
            </a:pPr>
            <a:endParaRPr lang="en-US" sz="2000" i="1" dirty="0"/>
          </a:p>
        </p:txBody>
      </p:sp>
      <p:pic>
        <p:nvPicPr>
          <p:cNvPr id="5" name="Picture 10" descr="PUC_ColorSeal_PowerPo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7169" y="2819400"/>
            <a:ext cx="1349662" cy="134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229600" y="58674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079432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Updates</a:t>
            </a:r>
            <a:endParaRPr lang="en-US" dirty="0"/>
          </a:p>
        </p:txBody>
      </p:sp>
      <p:sp>
        <p:nvSpPr>
          <p:cNvPr id="3" name="Text Placeholder 2"/>
          <p:cNvSpPr>
            <a:spLocks noGrp="1"/>
          </p:cNvSpPr>
          <p:nvPr>
            <p:ph type="body" idx="1"/>
          </p:nvPr>
        </p:nvSpPr>
        <p:spPr/>
        <p:txBody>
          <a:bodyPr/>
          <a:lstStyle/>
          <a:p>
            <a:r>
              <a:rPr lang="en-US" dirty="0" smtClean="0"/>
              <a:t>DER Action Plan</a:t>
            </a:r>
            <a:endParaRPr lang="en-US" dirty="0"/>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10</a:t>
            </a:fld>
            <a:endParaRPr lang="en-US" dirty="0"/>
          </a:p>
        </p:txBody>
      </p:sp>
    </p:spTree>
    <p:extLst>
      <p:ext uri="{BB962C8B-B14F-4D97-AF65-F5344CB8AC3E}">
        <p14:creationId xmlns:p14="http://schemas.microsoft.com/office/powerpoint/2010/main" val="9640108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lstStyle/>
          <a:p>
            <a:pPr algn="ctr"/>
            <a:r>
              <a:rPr lang="en-US" sz="2800" dirty="0" smtClean="0"/>
              <a:t>Action Element Status Snapshot</a:t>
            </a:r>
            <a:r>
              <a:rPr lang="en-US" sz="1600" dirty="0" smtClean="0"/>
              <a:t/>
            </a:r>
            <a:br>
              <a:rPr lang="en-US" sz="1600" dirty="0" smtClean="0"/>
            </a:br>
            <a:r>
              <a:rPr lang="en-US" sz="1400" b="0" i="1" dirty="0" smtClean="0"/>
              <a:t>(as presented to Commissioners at July 12 Emerging Trends Meeting)</a:t>
            </a:r>
            <a:r>
              <a:rPr lang="en-US" sz="1400" dirty="0" smtClean="0"/>
              <a:t> </a:t>
            </a:r>
            <a:endParaRPr lang="en-US" sz="1400" dirty="0"/>
          </a:p>
        </p:txBody>
      </p:sp>
      <p:sp>
        <p:nvSpPr>
          <p:cNvPr id="3" name="Content Placeholder 2"/>
          <p:cNvSpPr>
            <a:spLocks noGrp="1"/>
          </p:cNvSpPr>
          <p:nvPr>
            <p:ph idx="1"/>
          </p:nvPr>
        </p:nvSpPr>
        <p:spPr>
          <a:xfrm>
            <a:off x="381000" y="1828800"/>
            <a:ext cx="3822244" cy="4114800"/>
          </a:xfrm>
        </p:spPr>
        <p:txBody>
          <a:bodyPr/>
          <a:lstStyle/>
          <a:p>
            <a:pPr>
              <a:spcBef>
                <a:spcPts val="0"/>
              </a:spcBef>
              <a:spcAft>
                <a:spcPts val="1200"/>
              </a:spcAft>
              <a:buFont typeface="Wingdings" charset="2"/>
              <a:buChar char="Ø"/>
            </a:pPr>
            <a:r>
              <a:rPr lang="en-US" sz="2000" b="1" dirty="0"/>
              <a:t>Track 1</a:t>
            </a:r>
            <a:r>
              <a:rPr lang="en-US" sz="2000" dirty="0"/>
              <a:t>: Rates and </a:t>
            </a:r>
            <a:r>
              <a:rPr lang="en-US" sz="2000" dirty="0" smtClean="0"/>
              <a:t>Tariffs</a:t>
            </a:r>
          </a:p>
          <a:p>
            <a:pPr>
              <a:spcBef>
                <a:spcPts val="0"/>
              </a:spcBef>
              <a:spcAft>
                <a:spcPts val="1200"/>
              </a:spcAft>
              <a:buFont typeface="Wingdings" charset="2"/>
              <a:buChar char="Ø"/>
            </a:pPr>
            <a:endParaRPr lang="en-US" sz="2000" dirty="0"/>
          </a:p>
          <a:p>
            <a:pPr>
              <a:spcBef>
                <a:spcPts val="0"/>
              </a:spcBef>
              <a:spcAft>
                <a:spcPts val="1200"/>
              </a:spcAft>
              <a:buFont typeface="Wingdings" charset="2"/>
              <a:buChar char="Ø"/>
            </a:pPr>
            <a:r>
              <a:rPr lang="en-US" sz="2000" b="1" dirty="0"/>
              <a:t>Track 2</a:t>
            </a:r>
            <a:r>
              <a:rPr lang="en-US" sz="2000" dirty="0"/>
              <a:t>: Distribution Grid Infrastructure, Planning, Interconnection, and </a:t>
            </a:r>
            <a:r>
              <a:rPr lang="en-US" sz="2000" dirty="0" smtClean="0"/>
              <a:t>Procurement</a:t>
            </a:r>
          </a:p>
          <a:p>
            <a:pPr>
              <a:spcBef>
                <a:spcPts val="0"/>
              </a:spcBef>
              <a:spcAft>
                <a:spcPts val="1200"/>
              </a:spcAft>
              <a:buFont typeface="Wingdings" charset="2"/>
              <a:buChar char="Ø"/>
            </a:pPr>
            <a:endParaRPr lang="en-US" sz="2000" dirty="0"/>
          </a:p>
          <a:p>
            <a:pPr>
              <a:spcBef>
                <a:spcPts val="0"/>
              </a:spcBef>
              <a:spcAft>
                <a:spcPts val="1200"/>
              </a:spcAft>
              <a:buFont typeface="Wingdings" charset="2"/>
              <a:buChar char="Ø"/>
            </a:pPr>
            <a:r>
              <a:rPr lang="en-US" sz="2000" b="1" dirty="0"/>
              <a:t>Track 3</a:t>
            </a:r>
            <a:r>
              <a:rPr lang="en-US" sz="2000" dirty="0"/>
              <a:t>: Wholesale DER Market Integration and Interconnection</a:t>
            </a:r>
          </a:p>
        </p:txBody>
      </p:sp>
      <p:sp>
        <p:nvSpPr>
          <p:cNvPr id="10" name="TextBox 9"/>
          <p:cNvSpPr txBox="1"/>
          <p:nvPr/>
        </p:nvSpPr>
        <p:spPr>
          <a:xfrm>
            <a:off x="8915400" y="6362700"/>
            <a:ext cx="184731" cy="215444"/>
          </a:xfrm>
          <a:prstGeom prst="rect">
            <a:avLst/>
          </a:prstGeom>
          <a:noFill/>
        </p:spPr>
        <p:txBody>
          <a:bodyPr wrap="none" rtlCol="0">
            <a:spAutoFit/>
          </a:bodyPr>
          <a:lstStyle/>
          <a:p>
            <a:endParaRPr lang="en-US" dirty="0"/>
          </a:p>
        </p:txBody>
      </p:sp>
      <p:sp>
        <p:nvSpPr>
          <p:cNvPr id="13" name="TextBox 12"/>
          <p:cNvSpPr txBox="1"/>
          <p:nvPr/>
        </p:nvSpPr>
        <p:spPr>
          <a:xfrm>
            <a:off x="7366000" y="2438400"/>
            <a:ext cx="2311400" cy="1733808"/>
          </a:xfrm>
          <a:prstGeom prst="rect">
            <a:avLst/>
          </a:prstGeom>
          <a:noFill/>
        </p:spPr>
        <p:txBody>
          <a:bodyPr wrap="square" rtlCol="0">
            <a:spAutoFit/>
          </a:bodyPr>
          <a:lstStyle/>
          <a:p>
            <a:r>
              <a:rPr lang="en-US" sz="3200" b="0" dirty="0" smtClean="0"/>
              <a:t>Done</a:t>
            </a:r>
          </a:p>
          <a:p>
            <a:endParaRPr lang="en-US" sz="3200" b="0" dirty="0" smtClean="0"/>
          </a:p>
          <a:p>
            <a:r>
              <a:rPr lang="en-US" sz="3200" b="0" dirty="0" smtClean="0"/>
              <a:t>Underway</a:t>
            </a:r>
          </a:p>
          <a:p>
            <a:endParaRPr lang="en-US" sz="3200" b="0" dirty="0" smtClean="0"/>
          </a:p>
          <a:p>
            <a:r>
              <a:rPr lang="en-US" sz="3200" b="0" dirty="0" smtClean="0"/>
              <a:t>Pending*</a:t>
            </a:r>
          </a:p>
        </p:txBody>
      </p:sp>
      <p:grpSp>
        <p:nvGrpSpPr>
          <p:cNvPr id="17" name="Group 16"/>
          <p:cNvGrpSpPr/>
          <p:nvPr/>
        </p:nvGrpSpPr>
        <p:grpSpPr>
          <a:xfrm>
            <a:off x="6858000" y="2641600"/>
            <a:ext cx="457200" cy="1524000"/>
            <a:chOff x="6781800" y="2667000"/>
            <a:chExt cx="457200" cy="1524000"/>
          </a:xfrm>
        </p:grpSpPr>
        <p:sp>
          <p:nvSpPr>
            <p:cNvPr id="14" name="Rounded Rectangle 13"/>
            <p:cNvSpPr/>
            <p:nvPr/>
          </p:nvSpPr>
          <p:spPr>
            <a:xfrm>
              <a:off x="6781800" y="2667000"/>
              <a:ext cx="457200" cy="228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781800" y="3276600"/>
              <a:ext cx="457200" cy="228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781800" y="3962400"/>
              <a:ext cx="457200" cy="228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4663246" y="1680029"/>
            <a:ext cx="1283979" cy="4568371"/>
            <a:chOff x="4663246" y="1680029"/>
            <a:chExt cx="1283979" cy="4568371"/>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31" t="3594" r="29900" b="3677"/>
            <a:stretch/>
          </p:blipFill>
          <p:spPr bwMode="auto">
            <a:xfrm>
              <a:off x="4687345" y="1680029"/>
              <a:ext cx="123578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80" t="4042" r="29337" b="3917"/>
            <a:stretch/>
          </p:blipFill>
          <p:spPr bwMode="auto">
            <a:xfrm>
              <a:off x="4676932" y="3335509"/>
              <a:ext cx="1256606"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4" t="4042" r="30539" b="3917"/>
            <a:stretch/>
          </p:blipFill>
          <p:spPr bwMode="auto">
            <a:xfrm>
              <a:off x="4663246" y="4990988"/>
              <a:ext cx="1283979" cy="125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spect="1"/>
            </p:cNvSpPr>
            <p:nvPr/>
          </p:nvSpPr>
          <p:spPr>
            <a:xfrm>
              <a:off x="4710346" y="1685278"/>
              <a:ext cx="1170432" cy="117043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712065" y="3335775"/>
              <a:ext cx="1170432" cy="117043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700605" y="5008803"/>
              <a:ext cx="1188720" cy="118872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304687" y="4419600"/>
            <a:ext cx="2577422" cy="1077218"/>
          </a:xfrm>
          <a:prstGeom prst="rect">
            <a:avLst/>
          </a:prstGeom>
          <a:noFill/>
        </p:spPr>
        <p:txBody>
          <a:bodyPr wrap="square" rtlCol="0">
            <a:spAutoFit/>
          </a:bodyPr>
          <a:lstStyle/>
          <a:p>
            <a:pPr algn="r"/>
            <a:r>
              <a:rPr lang="en-US" sz="1600" b="0" i="1" baseline="0" dirty="0" smtClean="0"/>
              <a:t>*Pending elements are either waiting on another task or have not yet been started.</a:t>
            </a:r>
            <a:endParaRPr lang="en-US" sz="1600" b="0" i="1" dirty="0"/>
          </a:p>
        </p:txBody>
      </p:sp>
      <p:sp>
        <p:nvSpPr>
          <p:cNvPr id="19"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11</a:t>
            </a:fld>
            <a:endParaRPr lang="en-US" dirty="0"/>
          </a:p>
        </p:txBody>
      </p:sp>
    </p:spTree>
    <p:extLst>
      <p:ext uri="{BB962C8B-B14F-4D97-AF65-F5344CB8AC3E}">
        <p14:creationId xmlns:p14="http://schemas.microsoft.com/office/powerpoint/2010/main" val="12288880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1: Rates and Tariffs</a:t>
            </a:r>
            <a:endParaRPr lang="en-US" sz="2800" dirty="0"/>
          </a:p>
        </p:txBody>
      </p:sp>
      <p:sp>
        <p:nvSpPr>
          <p:cNvPr id="3" name="Content Placeholder 2"/>
          <p:cNvSpPr>
            <a:spLocks noGrp="1"/>
          </p:cNvSpPr>
          <p:nvPr>
            <p:ph idx="1"/>
          </p:nvPr>
        </p:nvSpPr>
        <p:spPr>
          <a:xfrm>
            <a:off x="457200" y="2286000"/>
            <a:ext cx="8382000" cy="4114800"/>
          </a:xfrm>
        </p:spPr>
        <p:txBody>
          <a:bodyPr>
            <a:normAutofit fontScale="85000" lnSpcReduction="20000"/>
          </a:bodyPr>
          <a:lstStyle/>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600" b="1" dirty="0" smtClean="0"/>
              <a:t>TOU Periods </a:t>
            </a:r>
            <a:r>
              <a:rPr lang="en-US" altLang="en-US" sz="2600" dirty="0" smtClean="0"/>
              <a:t>(</a:t>
            </a:r>
            <a:r>
              <a:rPr lang="en-US" altLang="en-US" sz="2600" dirty="0" smtClean="0">
                <a:solidFill>
                  <a:srgbClr val="0000FF"/>
                </a:solidFill>
                <a:latin typeface="+mj-lt"/>
                <a:ea typeface="+mj-ea"/>
                <a:cs typeface="+mj-cs"/>
              </a:rPr>
              <a:t>Actions 1.1, </a:t>
            </a:r>
            <a:r>
              <a:rPr lang="en-US" altLang="en-US" sz="2600" dirty="0">
                <a:solidFill>
                  <a:srgbClr val="0000FF"/>
                </a:solidFill>
                <a:latin typeface="+mj-lt"/>
                <a:ea typeface="+mj-ea"/>
                <a:cs typeface="+mj-cs"/>
              </a:rPr>
              <a:t>1.7</a:t>
            </a:r>
            <a:r>
              <a:rPr lang="en-US" altLang="en-US" sz="2600" dirty="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1800" dirty="0" smtClean="0"/>
              <a:t>D.17-01-006 adopted policy </a:t>
            </a:r>
            <a:r>
              <a:rPr lang="en-US" altLang="en-US" sz="1800" i="1" dirty="0" smtClean="0"/>
              <a:t>guidelines for setting TOU periods</a:t>
            </a:r>
            <a:r>
              <a:rPr lang="en-US" altLang="en-US" sz="1800" dirty="0" smtClean="0"/>
              <a:t> (grandfathering rules, menu of rate options), in collaboration with CAISO </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600" b="1" dirty="0" smtClean="0"/>
              <a:t>Residential TOU </a:t>
            </a:r>
            <a:r>
              <a:rPr lang="en-US" altLang="en-US" sz="2600" dirty="0" smtClean="0"/>
              <a:t>(</a:t>
            </a:r>
            <a:r>
              <a:rPr lang="en-US" altLang="en-US" sz="2600" dirty="0">
                <a:solidFill>
                  <a:srgbClr val="0000FF"/>
                </a:solidFill>
                <a:latin typeface="+mj-lt"/>
                <a:ea typeface="+mj-ea"/>
                <a:cs typeface="+mj-cs"/>
              </a:rPr>
              <a:t>Actions </a:t>
            </a:r>
            <a:r>
              <a:rPr lang="en-US" altLang="en-US" sz="2600" dirty="0" smtClean="0">
                <a:solidFill>
                  <a:srgbClr val="0000FF"/>
                </a:solidFill>
                <a:latin typeface="+mj-lt"/>
                <a:ea typeface="+mj-ea"/>
                <a:cs typeface="+mj-cs"/>
              </a:rPr>
              <a:t>1.2, 1.8, </a:t>
            </a:r>
            <a:r>
              <a:rPr lang="en-US" altLang="en-US" sz="2600" dirty="0">
                <a:solidFill>
                  <a:srgbClr val="0000FF"/>
                </a:solidFill>
                <a:latin typeface="+mj-lt"/>
                <a:ea typeface="+mj-ea"/>
                <a:cs typeface="+mj-cs"/>
              </a:rPr>
              <a:t>1.11</a:t>
            </a:r>
            <a:r>
              <a:rPr lang="en-US" altLang="en-US" sz="2600" dirty="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200" i="1" dirty="0" smtClean="0"/>
              <a:t>Opt-in </a:t>
            </a:r>
            <a:r>
              <a:rPr lang="en-US" altLang="en-US" sz="2200" i="1" dirty="0"/>
              <a:t>pilots </a:t>
            </a:r>
            <a:r>
              <a:rPr lang="en-US" altLang="en-US" sz="2200" dirty="0" smtClean="0"/>
              <a:t>(2016-17</a:t>
            </a:r>
            <a:r>
              <a:rPr lang="en-US" altLang="en-US" sz="2200" dirty="0"/>
              <a:t>) </a:t>
            </a:r>
            <a:r>
              <a:rPr lang="en-US" altLang="en-US" sz="2200" dirty="0" smtClean="0"/>
              <a:t>approved and underway</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200" i="1" dirty="0" smtClean="0"/>
              <a:t>Default </a:t>
            </a:r>
            <a:r>
              <a:rPr lang="en-US" altLang="en-US" sz="2200" i="1" dirty="0"/>
              <a:t>pilots </a:t>
            </a:r>
            <a:r>
              <a:rPr lang="en-US" altLang="en-US" sz="2200" dirty="0" smtClean="0"/>
              <a:t>(2018) approved</a:t>
            </a:r>
            <a:r>
              <a:rPr lang="en-US" altLang="en-US" sz="2200" dirty="0"/>
              <a:t>. </a:t>
            </a:r>
            <a:endParaRPr lang="en-US" altLang="en-US" sz="2200" dirty="0" smtClean="0"/>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600" b="1" dirty="0" smtClean="0"/>
              <a:t>General Rate Cases </a:t>
            </a:r>
            <a:r>
              <a:rPr lang="en-US" altLang="en-US" sz="2600" dirty="0"/>
              <a:t>(</a:t>
            </a:r>
            <a:r>
              <a:rPr lang="en-US" altLang="en-US" sz="2600" dirty="0">
                <a:solidFill>
                  <a:srgbClr val="0000FF"/>
                </a:solidFill>
                <a:latin typeface="+mj-lt"/>
                <a:ea typeface="+mj-ea"/>
                <a:cs typeface="+mj-cs"/>
              </a:rPr>
              <a:t>Actions </a:t>
            </a:r>
            <a:r>
              <a:rPr lang="en-US" altLang="en-US" sz="2600" dirty="0" smtClean="0">
                <a:solidFill>
                  <a:srgbClr val="0000FF"/>
                </a:solidFill>
                <a:latin typeface="+mj-lt"/>
                <a:ea typeface="+mj-ea"/>
                <a:cs typeface="+mj-cs"/>
              </a:rPr>
              <a:t>1.3, </a:t>
            </a:r>
            <a:r>
              <a:rPr lang="en-US" altLang="en-US" sz="2600" dirty="0">
                <a:solidFill>
                  <a:srgbClr val="0000FF"/>
                </a:solidFill>
                <a:latin typeface="+mj-lt"/>
                <a:ea typeface="+mj-ea"/>
                <a:cs typeface="+mj-cs"/>
              </a:rPr>
              <a:t>1.9</a:t>
            </a:r>
            <a:r>
              <a:rPr lang="en-US" altLang="en-US" sz="2600" dirty="0"/>
              <a:t>)</a:t>
            </a:r>
            <a:endParaRPr lang="en-US" altLang="en-US" sz="2600" dirty="0" smtClean="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200" dirty="0" smtClean="0"/>
              <a:t>D.17-08-030 in </a:t>
            </a:r>
            <a:r>
              <a:rPr lang="en-US" altLang="en-US" sz="2200" b="1" dirty="0" smtClean="0"/>
              <a:t>SDG&amp;E GRC2 </a:t>
            </a:r>
            <a:r>
              <a:rPr lang="en-US" altLang="en-US" sz="2200" dirty="0" smtClean="0"/>
              <a:t>approves </a:t>
            </a:r>
            <a:r>
              <a:rPr lang="en-US" altLang="en-US" sz="2200" i="1" dirty="0"/>
              <a:t>late-shift of TOU peak</a:t>
            </a:r>
            <a:r>
              <a:rPr lang="en-US" altLang="en-US" sz="2200" dirty="0" smtClean="0"/>
              <a:t> (to 3-9PM), </a:t>
            </a:r>
            <a:r>
              <a:rPr lang="en-US" altLang="en-US" sz="2200" i="1" dirty="0" smtClean="0"/>
              <a:t>new daytime super off-peak period during spring months</a:t>
            </a:r>
            <a:r>
              <a:rPr lang="en-US" altLang="en-US" sz="2200" dirty="0" smtClean="0"/>
              <a:t>, and </a:t>
            </a:r>
            <a:r>
              <a:rPr lang="en-US" altLang="en-US" sz="2200" i="1" dirty="0" smtClean="0"/>
              <a:t>demand </a:t>
            </a:r>
            <a:r>
              <a:rPr lang="en-US" altLang="en-US" sz="2200" i="1" dirty="0"/>
              <a:t>charge </a:t>
            </a:r>
            <a:r>
              <a:rPr lang="en-US" altLang="en-US" sz="2200" i="1" dirty="0" smtClean="0"/>
              <a:t>reforms</a:t>
            </a:r>
            <a:r>
              <a:rPr lang="en-US" altLang="en-US" sz="22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200" dirty="0" smtClean="0"/>
              <a:t>Pending PG&amp;E GRC2 (A.16-06-013) and SCE GRC2 (A.17-06-030) cases have similar issues in scope.</a:t>
            </a:r>
            <a:endParaRPr lang="en-US" altLang="en-US" sz="2200" dirty="0"/>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12</a:t>
            </a:fld>
            <a:endParaRPr lang="en-US" dirty="0"/>
          </a:p>
        </p:txBody>
      </p:sp>
    </p:spTree>
    <p:extLst>
      <p:ext uri="{BB962C8B-B14F-4D97-AF65-F5344CB8AC3E}">
        <p14:creationId xmlns:p14="http://schemas.microsoft.com/office/powerpoint/2010/main" val="6636706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1: Rates and Tariffs (cont’d)</a:t>
            </a:r>
            <a:endParaRPr lang="en-US" sz="2800" dirty="0"/>
          </a:p>
        </p:txBody>
      </p:sp>
      <p:sp>
        <p:nvSpPr>
          <p:cNvPr id="3" name="Content Placeholder 2"/>
          <p:cNvSpPr>
            <a:spLocks noGrp="1"/>
          </p:cNvSpPr>
          <p:nvPr>
            <p:ph idx="1"/>
          </p:nvPr>
        </p:nvSpPr>
        <p:spPr>
          <a:xfrm>
            <a:off x="381000" y="2209800"/>
            <a:ext cx="8382000" cy="4800600"/>
          </a:xfrm>
        </p:spPr>
        <p:txBody>
          <a:bodyPr>
            <a:normAutofit fontScale="77500" lnSpcReduction="20000"/>
          </a:bodyPr>
          <a:lstStyle/>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dirty="0" smtClean="0"/>
              <a:t>Rate design to absorb renewables (</a:t>
            </a:r>
            <a:r>
              <a:rPr lang="en-US" altLang="en-US" sz="3100" dirty="0" smtClean="0">
                <a:solidFill>
                  <a:srgbClr val="0000FF"/>
                </a:solidFill>
                <a:latin typeface="+mj-lt"/>
                <a:ea typeface="+mj-ea"/>
                <a:cs typeface="+mj-cs"/>
              </a:rPr>
              <a:t>Action 1.4</a:t>
            </a:r>
            <a:r>
              <a:rPr lang="en-US" altLang="en-US" sz="31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Residential </a:t>
            </a:r>
            <a:r>
              <a:rPr lang="en-US" altLang="en-US" sz="2400" b="1" dirty="0" smtClean="0"/>
              <a:t>opt-in TOU pilots </a:t>
            </a:r>
            <a:r>
              <a:rPr lang="en-US" altLang="en-US" sz="2400" dirty="0" smtClean="0"/>
              <a:t>(PG&amp;E / SCE Rate 3)</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a:t>D.17-08-030 in SDG&amp;E GRC2 - </a:t>
            </a:r>
            <a:r>
              <a:rPr lang="en-US" altLang="en-US" sz="2400" b="1" dirty="0" smtClean="0"/>
              <a:t>Daytime super off-peak </a:t>
            </a:r>
            <a:r>
              <a:rPr lang="en-US" altLang="en-US" sz="2400" dirty="0" smtClean="0"/>
              <a:t>(weekday Mar-Apr 10-2), </a:t>
            </a:r>
            <a:r>
              <a:rPr lang="en-US" altLang="en-US" sz="2400" b="1" dirty="0" smtClean="0"/>
              <a:t>demand charge exemption </a:t>
            </a:r>
            <a:r>
              <a:rPr lang="en-US" altLang="en-US" sz="2400" dirty="0" smtClean="0"/>
              <a:t>rate option during Mar-Apr super off-peak window</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IOUs “matinee pricing” pilots rejected or withdrawn in lieu of broader rate changes</a:t>
            </a:r>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dirty="0"/>
              <a:t>Net </a:t>
            </a:r>
            <a:r>
              <a:rPr lang="en-US" altLang="en-US" sz="3100" dirty="0" smtClean="0"/>
              <a:t>Energy Metering (NEM) successor Disadvantaged Community alternative (</a:t>
            </a:r>
            <a:r>
              <a:rPr lang="en-US" altLang="en-US" sz="3100" dirty="0" smtClean="0">
                <a:solidFill>
                  <a:srgbClr val="0000FF"/>
                </a:solidFill>
              </a:rPr>
              <a:t>Action 1.5</a:t>
            </a:r>
            <a:r>
              <a:rPr lang="en-US" altLang="en-US" sz="31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Under </a:t>
            </a:r>
            <a:r>
              <a:rPr lang="en-US" altLang="en-US" sz="2400" dirty="0"/>
              <a:t>consideration in R.14-07-002</a:t>
            </a:r>
            <a:endParaRPr lang="en-US" altLang="en-US" sz="2400" dirty="0" smtClean="0"/>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a:t>Rate forum </a:t>
            </a:r>
            <a:r>
              <a:rPr lang="en-US" altLang="en-US" sz="3100" dirty="0"/>
              <a:t>to consider innovative tariffs and rates (</a:t>
            </a:r>
            <a:r>
              <a:rPr lang="en-US" altLang="en-US" sz="3100" dirty="0">
                <a:solidFill>
                  <a:srgbClr val="0000FF"/>
                </a:solidFill>
              </a:rPr>
              <a:t>Action 1.10</a:t>
            </a:r>
            <a:r>
              <a:rPr lang="en-US" altLang="en-US" sz="3100" dirty="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a:t>Workshop planned for Dec </a:t>
            </a:r>
            <a:r>
              <a:rPr lang="en-US" altLang="en-US" sz="2400" dirty="0" smtClean="0"/>
              <a:t>2017</a:t>
            </a:r>
            <a:endParaRPr lang="en-US" altLang="en-US" sz="2400" dirty="0"/>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13</a:t>
            </a:fld>
            <a:endParaRPr lang="en-US" dirty="0"/>
          </a:p>
        </p:txBody>
      </p:sp>
    </p:spTree>
    <p:extLst>
      <p:ext uri="{BB962C8B-B14F-4D97-AF65-F5344CB8AC3E}">
        <p14:creationId xmlns:p14="http://schemas.microsoft.com/office/powerpoint/2010/main" val="22771855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1: Rates and Tariffs (cont’d)</a:t>
            </a:r>
            <a:endParaRPr lang="en-US" sz="2800" dirty="0"/>
          </a:p>
        </p:txBody>
      </p:sp>
      <p:sp>
        <p:nvSpPr>
          <p:cNvPr id="3" name="Content Placeholder 2"/>
          <p:cNvSpPr>
            <a:spLocks noGrp="1"/>
          </p:cNvSpPr>
          <p:nvPr>
            <p:ph idx="1"/>
          </p:nvPr>
        </p:nvSpPr>
        <p:spPr>
          <a:xfrm>
            <a:off x="381000" y="2209800"/>
            <a:ext cx="8382000" cy="4038600"/>
          </a:xfrm>
        </p:spPr>
        <p:txBody>
          <a:bodyPr>
            <a:normAutofit fontScale="77500" lnSpcReduction="20000"/>
          </a:bodyPr>
          <a:lstStyle/>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b="1" dirty="0"/>
              <a:t>Analytical tools </a:t>
            </a:r>
            <a:r>
              <a:rPr lang="en-US" altLang="en-US" dirty="0"/>
              <a:t>to support </a:t>
            </a:r>
            <a:r>
              <a:rPr lang="en-US" altLang="en-US" b="1" dirty="0"/>
              <a:t>2019 </a:t>
            </a:r>
            <a:r>
              <a:rPr lang="en-US" altLang="en-US" b="1" dirty="0" smtClean="0"/>
              <a:t>NEM revisit </a:t>
            </a:r>
            <a:r>
              <a:rPr lang="en-US" altLang="en-US" dirty="0"/>
              <a:t>(</a:t>
            </a:r>
            <a:r>
              <a:rPr lang="en-US" altLang="en-US" dirty="0">
                <a:solidFill>
                  <a:srgbClr val="0000FF"/>
                </a:solidFill>
              </a:rPr>
              <a:t>Action 1.12</a:t>
            </a:r>
            <a:r>
              <a:rPr lang="en-US" altLang="en-US" dirty="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300" dirty="0"/>
              <a:t>D.17-09-026 approved “locational value” methods in the DRP proceeding. Expect Q2 2018 decision to further refine. Implementation over the coming year. </a:t>
            </a:r>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800" b="1" dirty="0" smtClean="0"/>
              <a:t>Marketing, Education and Outreach </a:t>
            </a:r>
            <a:r>
              <a:rPr lang="en-US" altLang="en-US" sz="2800" dirty="0" smtClean="0"/>
              <a:t>plans (</a:t>
            </a:r>
            <a:r>
              <a:rPr lang="en-US" altLang="en-US" sz="2800" dirty="0" smtClean="0">
                <a:solidFill>
                  <a:srgbClr val="0000FF"/>
                </a:solidFill>
              </a:rPr>
              <a:t>Action 1.13</a:t>
            </a:r>
            <a:r>
              <a:rPr lang="en-US" altLang="en-US" sz="28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300" dirty="0"/>
              <a:t>D</a:t>
            </a:r>
            <a:r>
              <a:rPr lang="en-US" altLang="en-US" sz="2300" dirty="0" smtClean="0"/>
              <a:t>raft resolution approving PG&amp;E plan on 11/9 Commission agenda. Other IOUs imminent.</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dirty="0" smtClean="0"/>
              <a:t>Meet </a:t>
            </a:r>
            <a:r>
              <a:rPr lang="en-US" altLang="en-US" b="1" dirty="0" smtClean="0"/>
              <a:t>statutory requirements </a:t>
            </a:r>
            <a:r>
              <a:rPr lang="en-US" altLang="en-US" dirty="0" smtClean="0"/>
              <a:t>for default residential TOU rates (</a:t>
            </a:r>
            <a:r>
              <a:rPr lang="en-US" altLang="en-US" dirty="0" smtClean="0">
                <a:solidFill>
                  <a:srgbClr val="0000FF"/>
                </a:solidFill>
              </a:rPr>
              <a:t>Action 1.14</a:t>
            </a:r>
            <a:r>
              <a:rPr lang="en-US" altLang="en-US" dirty="0" smtClean="0"/>
              <a:t>)</a:t>
            </a:r>
            <a:endParaRPr lang="en-US" altLang="en-US"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300" dirty="0" smtClean="0"/>
              <a:t>D.17-09-036 made findings required per P.U. Code Section 745 re: potentially vulnerable customers</a:t>
            </a:r>
            <a:endParaRPr lang="en-US" altLang="en-US" sz="2300" dirty="0"/>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14</a:t>
            </a:fld>
            <a:endParaRPr lang="en-US" dirty="0"/>
          </a:p>
        </p:txBody>
      </p:sp>
    </p:spTree>
    <p:extLst>
      <p:ext uri="{BB962C8B-B14F-4D97-AF65-F5344CB8AC3E}">
        <p14:creationId xmlns:p14="http://schemas.microsoft.com/office/powerpoint/2010/main" val="42075834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2: Distribution Grid</a:t>
            </a:r>
            <a:endParaRPr lang="en-US" sz="2800" dirty="0"/>
          </a:p>
        </p:txBody>
      </p:sp>
      <p:sp>
        <p:nvSpPr>
          <p:cNvPr id="3" name="Content Placeholder 2"/>
          <p:cNvSpPr>
            <a:spLocks noGrp="1"/>
          </p:cNvSpPr>
          <p:nvPr>
            <p:ph idx="1"/>
          </p:nvPr>
        </p:nvSpPr>
        <p:spPr>
          <a:xfrm>
            <a:off x="304800" y="1981200"/>
            <a:ext cx="8305800" cy="4953000"/>
          </a:xfrm>
        </p:spPr>
        <p:txBody>
          <a:bodyPr>
            <a:normAutofit fontScale="62500" lnSpcReduction="20000"/>
          </a:bodyPr>
          <a:lstStyle/>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dirty="0" smtClean="0"/>
              <a:t>Progress in </a:t>
            </a:r>
            <a:r>
              <a:rPr lang="en-US" altLang="en-US" sz="3100" b="1" dirty="0" smtClean="0"/>
              <a:t>DRP </a:t>
            </a:r>
            <a:r>
              <a:rPr lang="en-US" altLang="en-US" sz="3100" dirty="0" smtClean="0"/>
              <a:t>Proceeding (R.14-08-013)                                 (</a:t>
            </a:r>
            <a:r>
              <a:rPr lang="en-US" altLang="en-US" sz="3100" dirty="0" smtClean="0">
                <a:solidFill>
                  <a:srgbClr val="0000FF"/>
                </a:solidFill>
              </a:rPr>
              <a:t>Actions 2.1 et al., 2.5, 2.8 &amp; 2.9</a:t>
            </a:r>
            <a:r>
              <a:rPr lang="en-US" altLang="en-US" sz="3100" dirty="0" smtClean="0"/>
              <a:t>)</a:t>
            </a:r>
            <a:endParaRPr lang="en-US" altLang="en-US" sz="3100"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D.17-02-007 and D.17-06-012 approved IOUs’ </a:t>
            </a:r>
            <a:r>
              <a:rPr lang="en-US" altLang="en-US" sz="2400" b="1" dirty="0" smtClean="0"/>
              <a:t>demonstration pilots</a:t>
            </a:r>
          </a:p>
          <a:p>
            <a:pPr marL="1122363" lvl="2"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000" dirty="0" smtClean="0"/>
              <a:t>All IOUs pilots to prove-out </a:t>
            </a:r>
            <a:r>
              <a:rPr lang="en-US" altLang="en-US" sz="2000" b="1" dirty="0" smtClean="0"/>
              <a:t>locational benefits </a:t>
            </a:r>
            <a:r>
              <a:rPr lang="en-US" altLang="en-US" sz="2000" dirty="0" smtClean="0"/>
              <a:t>(</a:t>
            </a:r>
            <a:r>
              <a:rPr lang="en-US" altLang="en-US" sz="2000" dirty="0"/>
              <a:t>“Demo C</a:t>
            </a:r>
            <a:r>
              <a:rPr lang="en-US" altLang="en-US" sz="2000" dirty="0" smtClean="0"/>
              <a:t>”)</a:t>
            </a:r>
          </a:p>
          <a:p>
            <a:pPr marL="1122363" lvl="2"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000" dirty="0" smtClean="0"/>
              <a:t>PG&amp;E and SCE pilots to on grid operations at </a:t>
            </a:r>
            <a:r>
              <a:rPr lang="en-US" altLang="en-US" sz="2000" b="1" dirty="0"/>
              <a:t>high DER </a:t>
            </a:r>
            <a:r>
              <a:rPr lang="en-US" altLang="en-US" sz="2000" b="1" dirty="0" smtClean="0"/>
              <a:t>penetration </a:t>
            </a:r>
            <a:r>
              <a:rPr lang="en-US" altLang="en-US" sz="2000" dirty="0" smtClean="0"/>
              <a:t>(“Demo D”) </a:t>
            </a:r>
          </a:p>
          <a:p>
            <a:pPr marL="1122363" lvl="2"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000" dirty="0" smtClean="0"/>
              <a:t>SDG&amp;E and SCE </a:t>
            </a:r>
            <a:r>
              <a:rPr lang="en-US" altLang="en-US" sz="2000" b="1" dirty="0" smtClean="0"/>
              <a:t>micro-grid</a:t>
            </a:r>
            <a:r>
              <a:rPr lang="en-US" altLang="en-US" sz="2000" dirty="0" smtClean="0"/>
              <a:t> pilots (“Demo E”)</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D.17-09-026 </a:t>
            </a:r>
            <a:r>
              <a:rPr lang="en-US" altLang="en-US" sz="2400" dirty="0"/>
              <a:t>approved </a:t>
            </a:r>
            <a:r>
              <a:rPr lang="en-US" altLang="en-US" sz="2400" dirty="0" smtClean="0"/>
              <a:t>“</a:t>
            </a:r>
            <a:r>
              <a:rPr lang="en-US" altLang="en-US" sz="2400" b="1" dirty="0" smtClean="0"/>
              <a:t>locational value</a:t>
            </a:r>
            <a:r>
              <a:rPr lang="en-US" altLang="en-US" sz="2400" dirty="0" smtClean="0"/>
              <a:t>” and “</a:t>
            </a:r>
            <a:r>
              <a:rPr lang="en-US" altLang="en-US" sz="2400" b="1" dirty="0" smtClean="0"/>
              <a:t>hosting capacity</a:t>
            </a:r>
            <a:r>
              <a:rPr lang="en-US" altLang="en-US" sz="2400" dirty="0" smtClean="0"/>
              <a:t>” methods</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PD pending on </a:t>
            </a:r>
            <a:r>
              <a:rPr lang="en-US" altLang="en-US" sz="2400" b="1" dirty="0" smtClean="0"/>
              <a:t>distribution deferral</a:t>
            </a:r>
            <a:r>
              <a:rPr lang="en-US" altLang="en-US" sz="2400" dirty="0" smtClean="0"/>
              <a:t> framework, </a:t>
            </a:r>
            <a:r>
              <a:rPr lang="en-US" altLang="en-US" sz="2400" b="1" dirty="0" smtClean="0"/>
              <a:t>grid modernization.</a:t>
            </a:r>
            <a:r>
              <a:rPr lang="en-US" altLang="en-US" sz="2400" dirty="0" smtClean="0"/>
              <a:t> (SCE $2.3B grid modernization request under consideration in A. 16-09-001.)</a:t>
            </a:r>
            <a:endParaRPr lang="en-US" altLang="en-US" sz="2400" b="1" dirty="0"/>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dirty="0" smtClean="0"/>
              <a:t>Progress in </a:t>
            </a:r>
            <a:r>
              <a:rPr lang="en-US" altLang="en-US" sz="3100" b="1" dirty="0" smtClean="0"/>
              <a:t>Integrated Distributed Energy Resources </a:t>
            </a:r>
            <a:r>
              <a:rPr lang="en-US" altLang="en-US" sz="3100" dirty="0" smtClean="0"/>
              <a:t>(R.14-10-003) (</a:t>
            </a:r>
            <a:r>
              <a:rPr lang="en-US" altLang="en-US" sz="3100" dirty="0" smtClean="0">
                <a:solidFill>
                  <a:srgbClr val="0000FF"/>
                </a:solidFill>
              </a:rPr>
              <a:t>Action 2.2 et al.</a:t>
            </a:r>
            <a:r>
              <a:rPr lang="en-US" altLang="en-US" sz="31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D.16-12-036 approved </a:t>
            </a:r>
            <a:r>
              <a:rPr lang="en-US" altLang="en-US" sz="2400" b="1" dirty="0" smtClean="0"/>
              <a:t>competitive solicitation and shareholder incentive pilot </a:t>
            </a:r>
            <a:r>
              <a:rPr lang="en-US" altLang="en-US" sz="2400" dirty="0" smtClean="0"/>
              <a:t>for DER provision of distribution grid services. Draft resolution E-4889 on 11/30 agenda.</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dirty="0" smtClean="0"/>
              <a:t>D.16-06-007 adopted </a:t>
            </a:r>
            <a:r>
              <a:rPr lang="en-US" altLang="en-US" sz="2400" b="1" dirty="0" smtClean="0"/>
              <a:t>consistent avoided cost calculator </a:t>
            </a:r>
            <a:r>
              <a:rPr lang="en-US" altLang="en-US" sz="2400" dirty="0" smtClean="0"/>
              <a:t>for all DERs D.17-08-022 adopted </a:t>
            </a:r>
            <a:r>
              <a:rPr lang="en-US" altLang="en-US" sz="2400" b="1" dirty="0" smtClean="0"/>
              <a:t>interim GHG adder</a:t>
            </a:r>
            <a:r>
              <a:rPr lang="en-US" altLang="en-US" sz="2400" dirty="0" smtClean="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400" b="1" dirty="0" smtClean="0"/>
              <a:t>Societal Cost Test </a:t>
            </a:r>
            <a:r>
              <a:rPr lang="en-US" altLang="en-US" sz="2400" dirty="0" smtClean="0"/>
              <a:t>proposal under consideration (</a:t>
            </a:r>
            <a:r>
              <a:rPr lang="en-US" altLang="en-US" sz="2400" dirty="0">
                <a:solidFill>
                  <a:srgbClr val="0000FF"/>
                </a:solidFill>
                <a:ea typeface="+mn-ea"/>
                <a:cs typeface="+mn-cs"/>
              </a:rPr>
              <a:t>Action 2.6</a:t>
            </a:r>
            <a:r>
              <a:rPr lang="en-US" altLang="en-US" sz="2400" dirty="0">
                <a:ea typeface="+mn-ea"/>
                <a:cs typeface="+mn-cs"/>
              </a:rPr>
              <a:t>)</a:t>
            </a:r>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15</a:t>
            </a:fld>
            <a:endParaRPr lang="en-US" dirty="0"/>
          </a:p>
        </p:txBody>
      </p:sp>
    </p:spTree>
    <p:extLst>
      <p:ext uri="{BB962C8B-B14F-4D97-AF65-F5344CB8AC3E}">
        <p14:creationId xmlns:p14="http://schemas.microsoft.com/office/powerpoint/2010/main" val="29949773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2: Distribution Grid (cont’d)</a:t>
            </a:r>
            <a:endParaRPr lang="en-US" sz="2800" dirty="0"/>
          </a:p>
        </p:txBody>
      </p:sp>
      <p:sp>
        <p:nvSpPr>
          <p:cNvPr id="3" name="Content Placeholder 2"/>
          <p:cNvSpPr>
            <a:spLocks noGrp="1"/>
          </p:cNvSpPr>
          <p:nvPr>
            <p:ph idx="1"/>
          </p:nvPr>
        </p:nvSpPr>
        <p:spPr>
          <a:xfrm>
            <a:off x="304800" y="2057400"/>
            <a:ext cx="8305800" cy="4800600"/>
          </a:xfrm>
        </p:spPr>
        <p:txBody>
          <a:bodyPr>
            <a:normAutofit fontScale="55000" lnSpcReduction="20000"/>
          </a:bodyPr>
          <a:lstStyle/>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a:t>Streamlined interconnection  </a:t>
            </a:r>
            <a:r>
              <a:rPr lang="en-US" altLang="en-US" sz="3100" dirty="0"/>
              <a:t>(</a:t>
            </a:r>
            <a:r>
              <a:rPr lang="en-US" altLang="en-US" sz="3100" dirty="0">
                <a:solidFill>
                  <a:srgbClr val="0000FF"/>
                </a:solidFill>
              </a:rPr>
              <a:t>Action 2.3 et al</a:t>
            </a:r>
            <a:r>
              <a:rPr lang="en-US" altLang="en-US" sz="3100" dirty="0" smtClean="0">
                <a:solidFill>
                  <a:srgbClr val="0000FF"/>
                </a:solidFill>
              </a:rPr>
              <a:t>., Action 2.11</a:t>
            </a:r>
            <a:r>
              <a:rPr lang="en-US" altLang="en-US" sz="3100" dirty="0" smtClean="0"/>
              <a:t>)</a:t>
            </a:r>
            <a:endParaRPr lang="en-US" altLang="en-US" sz="3100"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dirty="0"/>
              <a:t>Res ALJ-347 established </a:t>
            </a:r>
            <a:r>
              <a:rPr lang="en-US" altLang="en-US" sz="2700" b="1" dirty="0"/>
              <a:t>expedited dispute resolution</a:t>
            </a:r>
            <a:r>
              <a:rPr lang="en-US" altLang="en-US" sz="2700" dirty="0"/>
              <a:t> process per AB 2861 (Ting, 2016</a:t>
            </a:r>
            <a:r>
              <a:rPr lang="en-US" altLang="en-US" sz="2700" dirty="0" smtClean="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dirty="0"/>
              <a:t>New Interconnection OIR (R.17-07-017</a:t>
            </a:r>
            <a:r>
              <a:rPr lang="en-US" altLang="en-US" sz="2700" dirty="0" smtClean="0"/>
              <a:t>) considering use of hosting capacity methods approved in DRP (Action 2.11)</a:t>
            </a:r>
            <a:endParaRPr lang="en-US" altLang="en-US" sz="2700" dirty="0"/>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Locational targeting </a:t>
            </a:r>
            <a:r>
              <a:rPr lang="en-US" altLang="en-US" sz="3100" dirty="0" smtClean="0"/>
              <a:t>of energy </a:t>
            </a:r>
            <a:r>
              <a:rPr lang="en-US" altLang="en-US" sz="3100" dirty="0"/>
              <a:t>e</a:t>
            </a:r>
            <a:r>
              <a:rPr lang="en-US" altLang="en-US" sz="3100" dirty="0" smtClean="0"/>
              <a:t>fficiency  (</a:t>
            </a:r>
            <a:r>
              <a:rPr lang="en-US" altLang="en-US" sz="3100" dirty="0" smtClean="0">
                <a:solidFill>
                  <a:srgbClr val="0000FF"/>
                </a:solidFill>
              </a:rPr>
              <a:t>Action 2.4</a:t>
            </a:r>
            <a:r>
              <a:rPr lang="en-US" altLang="en-US" sz="31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dirty="0" smtClean="0"/>
              <a:t>IOU pilots completed, under review</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Distributed Energy Resource Management Systems </a:t>
            </a:r>
            <a:r>
              <a:rPr lang="en-US" altLang="en-US" sz="3100" dirty="0" smtClean="0"/>
              <a:t>(</a:t>
            </a:r>
            <a:r>
              <a:rPr lang="en-US" altLang="en-US" sz="3100" dirty="0" smtClean="0">
                <a:solidFill>
                  <a:srgbClr val="0000FF"/>
                </a:solidFill>
              </a:rPr>
              <a:t>Action 2.10</a:t>
            </a:r>
            <a:r>
              <a:rPr lang="en-US" altLang="en-US" sz="3100" dirty="0" smtClean="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dirty="0" smtClean="0"/>
              <a:t>SCE DERMs proposal under consideration in the GRC (A.16-09-001) as part of its grid modernization investment request.</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Smart inverter </a:t>
            </a:r>
            <a:r>
              <a:rPr lang="en-US" altLang="en-US" sz="3100" dirty="0" smtClean="0"/>
              <a:t>implementation</a:t>
            </a:r>
            <a:r>
              <a:rPr lang="en-US" altLang="en-US" sz="3100" b="1" dirty="0" smtClean="0"/>
              <a:t> </a:t>
            </a:r>
            <a:r>
              <a:rPr lang="en-US" altLang="en-US" sz="3100" dirty="0" smtClean="0"/>
              <a:t>(</a:t>
            </a:r>
            <a:r>
              <a:rPr lang="en-US" altLang="en-US" sz="3100" dirty="0" smtClean="0">
                <a:solidFill>
                  <a:srgbClr val="0000FF"/>
                </a:solidFill>
              </a:rPr>
              <a:t>Action 2.13</a:t>
            </a:r>
            <a:r>
              <a:rPr lang="en-US" altLang="en-US" sz="3100" dirty="0" smtClean="0"/>
              <a:t>)</a:t>
            </a:r>
            <a:endParaRPr lang="en-US" altLang="en-US" sz="3100"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b="1" dirty="0" smtClean="0"/>
              <a:t>Phase 1 (autonomous) functionalities</a:t>
            </a:r>
            <a:r>
              <a:rPr lang="en-US" altLang="en-US" sz="2700" dirty="0" smtClean="0"/>
              <a:t> implemented Sep 2017 – required for all new installations.</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700" dirty="0" smtClean="0"/>
              <a:t>Staff proposal for </a:t>
            </a:r>
            <a:r>
              <a:rPr lang="en-US" altLang="en-US" sz="2700" b="1" dirty="0" smtClean="0"/>
              <a:t>reactive power priorit</a:t>
            </a:r>
            <a:r>
              <a:rPr lang="en-US" altLang="en-US" sz="2700" dirty="0" smtClean="0"/>
              <a:t>y; expect IOU implementation Q2 2018.</a:t>
            </a:r>
            <a:endParaRPr lang="en-US" altLang="en-US" sz="2700" dirty="0"/>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16</a:t>
            </a:fld>
            <a:endParaRPr lang="en-US" dirty="0"/>
          </a:p>
        </p:txBody>
      </p:sp>
    </p:spTree>
    <p:extLst>
      <p:ext uri="{BB962C8B-B14F-4D97-AF65-F5344CB8AC3E}">
        <p14:creationId xmlns:p14="http://schemas.microsoft.com/office/powerpoint/2010/main" val="38078137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990600"/>
          </a:xfrm>
        </p:spPr>
        <p:txBody>
          <a:bodyPr/>
          <a:lstStyle/>
          <a:p>
            <a:pPr algn="ctr"/>
            <a:r>
              <a:rPr lang="en-US" sz="3200" dirty="0" smtClean="0">
                <a:solidFill>
                  <a:schemeClr val="tx1"/>
                </a:solidFill>
              </a:rPr>
              <a:t>Status Update</a:t>
            </a:r>
            <a:r>
              <a:rPr lang="en-US" sz="3200" dirty="0" smtClean="0"/>
              <a:t/>
            </a:r>
            <a:br>
              <a:rPr lang="en-US" sz="3200" dirty="0" smtClean="0"/>
            </a:br>
            <a:r>
              <a:rPr lang="en-US" sz="2800" dirty="0" smtClean="0"/>
              <a:t>Track </a:t>
            </a:r>
            <a:r>
              <a:rPr lang="en-US" sz="2800" dirty="0"/>
              <a:t>3</a:t>
            </a:r>
            <a:r>
              <a:rPr lang="en-US" sz="2800" dirty="0" smtClean="0"/>
              <a:t>: Wholesale Market Integration</a:t>
            </a:r>
            <a:endParaRPr lang="en-US" sz="2800" dirty="0"/>
          </a:p>
        </p:txBody>
      </p:sp>
      <p:sp>
        <p:nvSpPr>
          <p:cNvPr id="3" name="Content Placeholder 2"/>
          <p:cNvSpPr>
            <a:spLocks noGrp="1"/>
          </p:cNvSpPr>
          <p:nvPr>
            <p:ph idx="1"/>
          </p:nvPr>
        </p:nvSpPr>
        <p:spPr>
          <a:xfrm>
            <a:off x="304800" y="2057400"/>
            <a:ext cx="8305800" cy="4800600"/>
          </a:xfrm>
        </p:spPr>
        <p:txBody>
          <a:bodyPr>
            <a:normAutofit fontScale="55000" lnSpcReduction="20000"/>
          </a:bodyPr>
          <a:lstStyle/>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Storage </a:t>
            </a:r>
            <a:r>
              <a:rPr lang="en-US" altLang="en-US" sz="3100" dirty="0" smtClean="0"/>
              <a:t>proceeding (R.15-03-011) (</a:t>
            </a:r>
            <a:r>
              <a:rPr lang="en-US" altLang="en-US" sz="3100" dirty="0" smtClean="0">
                <a:solidFill>
                  <a:srgbClr val="0000FF"/>
                </a:solidFill>
              </a:rPr>
              <a:t>Action 3.1</a:t>
            </a:r>
            <a:r>
              <a:rPr lang="en-US" altLang="en-US" sz="3100" dirty="0" smtClean="0"/>
              <a:t>)</a:t>
            </a:r>
            <a:endParaRPr lang="en-US" altLang="en-US" sz="3100"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500" dirty="0" smtClean="0"/>
              <a:t>PD imminent on Multi-Use Applications (MUAs)</a:t>
            </a:r>
            <a:endParaRPr lang="en-US" altLang="en-US" sz="2500" dirty="0"/>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Demand Response </a:t>
            </a:r>
            <a:r>
              <a:rPr lang="en-US" altLang="en-US" sz="3100" dirty="0" smtClean="0"/>
              <a:t>proceeding (R.13-09-011) and CAISO stakeholder processes (</a:t>
            </a:r>
            <a:r>
              <a:rPr lang="en-US" altLang="en-US" sz="3100" dirty="0" smtClean="0">
                <a:solidFill>
                  <a:srgbClr val="0000FF"/>
                </a:solidFill>
              </a:rPr>
              <a:t>Actions 3.2 and 3.3</a:t>
            </a:r>
            <a:r>
              <a:rPr lang="en-US" altLang="en-US" sz="3100" dirty="0" smtClean="0"/>
              <a: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500" dirty="0" smtClean="0"/>
              <a:t>D.17-10-017 authorizes additional DR auction mechanism (</a:t>
            </a:r>
            <a:r>
              <a:rPr lang="en-US" altLang="en-US" sz="2500" b="1" dirty="0" smtClean="0"/>
              <a:t>2018 DRAM</a:t>
            </a:r>
            <a:r>
              <a:rPr lang="en-US" altLang="en-US" sz="2500" dirty="0" smtClean="0"/>
              <a:t>) and working groups to resolve </a:t>
            </a:r>
            <a:r>
              <a:rPr lang="en-US" altLang="en-US" sz="2500" b="1" dirty="0" smtClean="0"/>
              <a:t>remaining barriers to </a:t>
            </a:r>
            <a:r>
              <a:rPr lang="en-US" altLang="en-US" sz="2500" b="1" dirty="0" err="1" smtClean="0"/>
              <a:t>whsl</a:t>
            </a:r>
            <a:r>
              <a:rPr lang="en-US" altLang="en-US" sz="2500" b="1" dirty="0" smtClean="0"/>
              <a:t> market integration</a:t>
            </a:r>
            <a:r>
              <a:rPr lang="en-US" altLang="en-US" sz="2500" dirty="0" smtClean="0"/>
              <a:t> and </a:t>
            </a:r>
            <a:r>
              <a:rPr lang="en-US" altLang="en-US" sz="2500" b="1" dirty="0" smtClean="0"/>
              <a:t>new market models for advanced DR </a:t>
            </a:r>
            <a:r>
              <a:rPr lang="en-US" altLang="en-US" sz="2500" dirty="0" smtClean="0"/>
              <a:t>(“shift DR” and ancillary services)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2500" dirty="0" smtClean="0"/>
              <a:t>Res E-4868 approved </a:t>
            </a:r>
            <a:r>
              <a:rPr lang="en-US" altLang="en-US" sz="2500" b="1" dirty="0" smtClean="0"/>
              <a:t>DR “click-through” platform </a:t>
            </a:r>
            <a:r>
              <a:rPr lang="en-US" altLang="en-US" sz="2500" dirty="0" smtClean="0"/>
              <a:t>to facilitate third-party DR provider access to customer data, with consent. </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500" dirty="0" smtClean="0"/>
              <a:t>ESDER 2 proposal approved by CAISO Board Jul 2017: </a:t>
            </a:r>
            <a:r>
              <a:rPr lang="en-US" altLang="en-US" sz="2500" b="1" dirty="0" smtClean="0"/>
              <a:t>alternative baselines for DR</a:t>
            </a:r>
            <a:r>
              <a:rPr lang="en-US" altLang="en-US" sz="2500" dirty="0" smtClean="0"/>
              <a:t>. </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Transmission-distribution grid interface </a:t>
            </a:r>
            <a:r>
              <a:rPr lang="en-US" altLang="en-US" sz="3100" dirty="0" smtClean="0"/>
              <a:t>issues (</a:t>
            </a:r>
            <a:r>
              <a:rPr lang="en-US" altLang="en-US" sz="3100" dirty="0" smtClean="0">
                <a:solidFill>
                  <a:srgbClr val="0000FF"/>
                </a:solidFill>
              </a:rPr>
              <a:t>Action 3.4</a:t>
            </a:r>
            <a:r>
              <a:rPr lang="en-US" altLang="en-US" sz="3100" dirty="0" smtClean="0"/>
              <a:t>)</a:t>
            </a:r>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500" dirty="0" smtClean="0"/>
              <a:t>CAISO’s </a:t>
            </a:r>
            <a:r>
              <a:rPr lang="en-US" altLang="en-US" sz="2500" b="1" dirty="0" smtClean="0"/>
              <a:t>Distributed Energy Resource Provider (DERP) tariff </a:t>
            </a:r>
            <a:r>
              <a:rPr lang="en-US" altLang="en-US" sz="2500" dirty="0" smtClean="0"/>
              <a:t>approved by FERC; IOUs in advanced stages of implementation of T-D interface coordination procedures.</a:t>
            </a:r>
          </a:p>
          <a:p>
            <a:pPr marL="21431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3100" b="1" dirty="0" smtClean="0"/>
              <a:t>Interconnection </a:t>
            </a:r>
            <a:r>
              <a:rPr lang="en-US" altLang="en-US" sz="3100" dirty="0" smtClean="0"/>
              <a:t>issues</a:t>
            </a:r>
            <a:r>
              <a:rPr lang="en-US" altLang="en-US" sz="3100" b="1" dirty="0" smtClean="0"/>
              <a:t> </a:t>
            </a:r>
            <a:r>
              <a:rPr lang="en-US" altLang="en-US" sz="3100" dirty="0" smtClean="0"/>
              <a:t>(</a:t>
            </a:r>
            <a:r>
              <a:rPr lang="en-US" altLang="en-US" sz="3100" dirty="0" smtClean="0">
                <a:solidFill>
                  <a:srgbClr val="0000FF"/>
                </a:solidFill>
              </a:rPr>
              <a:t>Action 3.6</a:t>
            </a:r>
            <a:r>
              <a:rPr lang="en-US" altLang="en-US" sz="3100" dirty="0" smtClean="0"/>
              <a:t>)</a:t>
            </a:r>
            <a:endParaRPr lang="en-US" altLang="en-US" sz="3100" dirty="0"/>
          </a:p>
          <a:p>
            <a:pPr marL="652463" lvl="1"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500" dirty="0"/>
              <a:t>New Interconnection OIR (R.17-07-017) </a:t>
            </a:r>
            <a:r>
              <a:rPr lang="en-US" altLang="en-US" sz="2500" dirty="0" smtClean="0"/>
              <a:t>is scoped to address “seams issues” with FERC rules such as the </a:t>
            </a:r>
            <a:r>
              <a:rPr lang="en-US" altLang="en-US" sz="2500" b="1" dirty="0" smtClean="0"/>
              <a:t>Wholesale Distribution Open Access Tariff (WDAT)</a:t>
            </a:r>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17</a:t>
            </a:fld>
            <a:endParaRPr lang="en-US" dirty="0"/>
          </a:p>
        </p:txBody>
      </p:sp>
    </p:spTree>
    <p:extLst>
      <p:ext uri="{BB962C8B-B14F-4D97-AF65-F5344CB8AC3E}">
        <p14:creationId xmlns:p14="http://schemas.microsoft.com/office/powerpoint/2010/main" val="4893826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40175"/>
            <a:ext cx="7772400" cy="1470025"/>
          </a:xfrm>
        </p:spPr>
        <p:txBody>
          <a:bodyPr/>
          <a:lstStyle/>
          <a:p>
            <a:pPr lvl="0">
              <a:spcBef>
                <a:spcPct val="20000"/>
              </a:spcBef>
              <a:buClr>
                <a:srgbClr val="0000FF"/>
              </a:buClr>
              <a:buSzPct val="70000"/>
            </a:pPr>
            <a:r>
              <a:rPr lang="en-US" dirty="0" smtClean="0"/>
              <a:t>Questions?</a:t>
            </a:r>
            <a:br>
              <a:rPr lang="en-US" dirty="0" smtClean="0"/>
            </a:br>
            <a:r>
              <a:rPr lang="en-US" dirty="0"/>
              <a:t/>
            </a:r>
            <a:br>
              <a:rPr lang="en-US" dirty="0"/>
            </a:br>
            <a:r>
              <a:rPr lang="en-US" sz="1800" dirty="0" smtClean="0"/>
              <a:t>DER Action Plan Contacts:</a:t>
            </a:r>
            <a:r>
              <a:rPr lang="en-US" dirty="0"/>
              <a:t/>
            </a:r>
            <a:br>
              <a:rPr lang="en-US" dirty="0"/>
            </a:br>
            <a:r>
              <a:rPr lang="en-US" sz="1800" b="0" dirty="0">
                <a:solidFill>
                  <a:srgbClr val="000000"/>
                </a:solidFill>
              </a:rPr>
              <a:t>Mary Claire Evans (MaryClaire.Evans@cpuc.ca.gov</a:t>
            </a:r>
            <a:r>
              <a:rPr lang="en-US" sz="1800" b="0" dirty="0" smtClean="0">
                <a:solidFill>
                  <a:srgbClr val="000000"/>
                </a:solidFill>
              </a:rPr>
              <a:t>)</a:t>
            </a:r>
            <a:br>
              <a:rPr lang="en-US" sz="1800" b="0" dirty="0" smtClean="0">
                <a:solidFill>
                  <a:srgbClr val="000000"/>
                </a:solidFill>
              </a:rPr>
            </a:br>
            <a:r>
              <a:rPr lang="en-US" sz="1800" b="0" dirty="0" smtClean="0">
                <a:solidFill>
                  <a:srgbClr val="000000"/>
                </a:solidFill>
              </a:rPr>
              <a:t>Simon </a:t>
            </a:r>
            <a:r>
              <a:rPr lang="en-US" sz="1800" b="0" dirty="0" err="1" smtClean="0">
                <a:solidFill>
                  <a:srgbClr val="000000"/>
                </a:solidFill>
              </a:rPr>
              <a:t>Eilif</a:t>
            </a:r>
            <a:r>
              <a:rPr lang="en-US" sz="1800" b="0" dirty="0" smtClean="0">
                <a:solidFill>
                  <a:srgbClr val="000000"/>
                </a:solidFill>
              </a:rPr>
              <a:t> Baker </a:t>
            </a:r>
            <a:r>
              <a:rPr lang="en-US" sz="1800" b="0" dirty="0">
                <a:solidFill>
                  <a:srgbClr val="000000"/>
                </a:solidFill>
              </a:rPr>
              <a:t>(Simon.Baker@cpuc.ca.gov</a:t>
            </a:r>
            <a:r>
              <a:rPr lang="en-US" sz="1800" b="0" dirty="0" smtClean="0">
                <a:solidFill>
                  <a:srgbClr val="000000"/>
                </a:solidFill>
              </a:rPr>
              <a:t>)</a:t>
            </a:r>
            <a:endParaRPr lang="en-US" i="1" dirty="0"/>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18</a:t>
            </a:fld>
            <a:endParaRPr lang="en-US" dirty="0"/>
          </a:p>
        </p:txBody>
      </p:sp>
    </p:spTree>
    <p:extLst>
      <p:ext uri="{BB962C8B-B14F-4D97-AF65-F5344CB8AC3E}">
        <p14:creationId xmlns:p14="http://schemas.microsoft.com/office/powerpoint/2010/main" val="17328822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Text Placeholder 2"/>
          <p:cNvSpPr>
            <a:spLocks noGrp="1"/>
          </p:cNvSpPr>
          <p:nvPr>
            <p:ph type="body" idx="1"/>
          </p:nvPr>
        </p:nvSpPr>
        <p:spPr/>
        <p:txBody>
          <a:bodyPr/>
          <a:lstStyle/>
          <a:p>
            <a:endParaRPr lang="en-US"/>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19</a:t>
            </a:fld>
            <a:endParaRPr lang="en-US" dirty="0"/>
          </a:p>
        </p:txBody>
      </p:sp>
    </p:spTree>
    <p:extLst>
      <p:ext uri="{BB962C8B-B14F-4D97-AF65-F5344CB8AC3E}">
        <p14:creationId xmlns:p14="http://schemas.microsoft.com/office/powerpoint/2010/main" val="30227830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lstStyle/>
          <a:p>
            <a:pPr algn="ctr"/>
            <a:r>
              <a:rPr lang="en-US" sz="3200" dirty="0" smtClean="0"/>
              <a:t>DER Action Plan Overview</a:t>
            </a:r>
            <a:endParaRPr lang="en-US" sz="3200" dirty="0"/>
          </a:p>
        </p:txBody>
      </p:sp>
      <p:sp>
        <p:nvSpPr>
          <p:cNvPr id="3" name="Content Placeholder 2"/>
          <p:cNvSpPr>
            <a:spLocks noGrp="1"/>
          </p:cNvSpPr>
          <p:nvPr>
            <p:ph idx="1"/>
          </p:nvPr>
        </p:nvSpPr>
        <p:spPr>
          <a:xfrm>
            <a:off x="457200" y="1828800"/>
            <a:ext cx="5029200" cy="4114800"/>
          </a:xfrm>
        </p:spPr>
        <p:txBody>
          <a:bodyPr/>
          <a:lstStyle/>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2000" dirty="0"/>
              <a:t>Endorsed by CPUC Commissioners in November 2016</a:t>
            </a:r>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altLang="en-US" sz="2000" dirty="0" smtClean="0"/>
              <a:t>The DER Action Plan is a brief document that:</a:t>
            </a:r>
          </a:p>
          <a:p>
            <a:pPr marL="781050" lvl="1" indent="-342900">
              <a:spcBef>
                <a:spcPts val="575"/>
              </a:spcBef>
              <a:spcAft>
                <a:spcPts val="575"/>
              </a:spcAft>
              <a:buSzPct val="45000"/>
              <a:buFont typeface="Wingdings" panose="05000000000000000000" pitchFamily="2" charset="2"/>
              <a:buChar char="Ø"/>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1800" dirty="0" smtClean="0"/>
              <a:t>Sets </a:t>
            </a:r>
            <a:r>
              <a:rPr lang="en-US" sz="1800" dirty="0"/>
              <a:t>a </a:t>
            </a:r>
            <a:r>
              <a:rPr lang="en-US" sz="1800" b="1" dirty="0"/>
              <a:t>long-term vision </a:t>
            </a:r>
            <a:r>
              <a:rPr lang="en-US" sz="1800" dirty="0"/>
              <a:t>for </a:t>
            </a:r>
            <a:r>
              <a:rPr lang="en-US" sz="1800" dirty="0" smtClean="0"/>
              <a:t>DERs and </a:t>
            </a:r>
            <a:r>
              <a:rPr lang="en-US" sz="1800" dirty="0"/>
              <a:t>supporting </a:t>
            </a:r>
            <a:r>
              <a:rPr lang="en-US" sz="1800" dirty="0" smtClean="0"/>
              <a:t>polices</a:t>
            </a:r>
          </a:p>
          <a:p>
            <a:pPr marL="781050" lvl="1" indent="-342900">
              <a:spcBef>
                <a:spcPts val="575"/>
              </a:spcBef>
              <a:spcAft>
                <a:spcPts val="575"/>
              </a:spcAft>
              <a:buSzPct val="45000"/>
              <a:buFont typeface="Wingdings" panose="05000000000000000000" pitchFamily="2" charset="2"/>
              <a:buChar char="Ø"/>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1800" dirty="0"/>
              <a:t>I</a:t>
            </a:r>
            <a:r>
              <a:rPr lang="en-US" sz="1800" dirty="0" smtClean="0"/>
              <a:t>dentifies </a:t>
            </a:r>
            <a:r>
              <a:rPr lang="en-US" sz="1800" b="1" dirty="0" smtClean="0"/>
              <a:t>CPUC actions </a:t>
            </a:r>
            <a:r>
              <a:rPr lang="en-US" sz="1800" dirty="0" smtClean="0"/>
              <a:t>needed </a:t>
            </a:r>
            <a:r>
              <a:rPr lang="en-US" sz="1800" dirty="0"/>
              <a:t>to meet that </a:t>
            </a:r>
            <a:r>
              <a:rPr lang="en-US" sz="1800" dirty="0" smtClean="0"/>
              <a:t>vision</a:t>
            </a:r>
          </a:p>
          <a:p>
            <a:pPr marL="781050" lvl="1" indent="-342900">
              <a:spcBef>
                <a:spcPts val="575"/>
              </a:spcBef>
              <a:spcAft>
                <a:spcPts val="575"/>
              </a:spcAft>
              <a:buSzPct val="45000"/>
              <a:buFont typeface="Wingdings" panose="05000000000000000000" pitchFamily="2" charset="2"/>
              <a:buChar char="Ø"/>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1800" dirty="0" smtClean="0"/>
              <a:t>Establishes </a:t>
            </a:r>
            <a:r>
              <a:rPr lang="en-US" sz="1800" dirty="0"/>
              <a:t>a </a:t>
            </a:r>
            <a:r>
              <a:rPr lang="en-US" sz="1800" b="1" dirty="0"/>
              <a:t>coordinating framework</a:t>
            </a:r>
            <a:r>
              <a:rPr lang="en-US" sz="1800" dirty="0"/>
              <a:t> across </a:t>
            </a:r>
            <a:r>
              <a:rPr lang="en-US" sz="1800" dirty="0" smtClean="0"/>
              <a:t>implicated CPUC proceedings</a:t>
            </a:r>
          </a:p>
          <a:p>
            <a:pPr marL="214313" indent="-214313">
              <a:spcBef>
                <a:spcPts val="575"/>
              </a:spcBef>
              <a:spcAft>
                <a:spcPts val="575"/>
              </a:spcAft>
              <a:buSzPct val="45000"/>
              <a:buFont typeface="Wingdings" charset="2"/>
              <a:buChar char=""/>
              <a:tabLst>
                <a:tab pos="214313" algn="l"/>
                <a:tab pos="327025" algn="l"/>
                <a:tab pos="784225" algn="l"/>
                <a:tab pos="1241425" algn="l"/>
                <a:tab pos="1698625" algn="l"/>
                <a:tab pos="2155825" algn="l"/>
                <a:tab pos="2613025" algn="l"/>
                <a:tab pos="3070225" algn="l"/>
                <a:tab pos="3527425" algn="l"/>
                <a:tab pos="3984625" algn="l"/>
                <a:tab pos="4441825" algn="l"/>
                <a:tab pos="4899025" algn="l"/>
                <a:tab pos="5356225" algn="l"/>
                <a:tab pos="5813425" algn="l"/>
                <a:tab pos="6270625" algn="l"/>
                <a:tab pos="6727825" algn="l"/>
                <a:tab pos="7185025" algn="l"/>
                <a:tab pos="7642225" algn="l"/>
                <a:tab pos="8099425" algn="l"/>
                <a:tab pos="8556625" algn="l"/>
                <a:tab pos="9013825" algn="l"/>
              </a:tabLst>
            </a:pPr>
            <a:r>
              <a:rPr lang="en-US" sz="2000" dirty="0" smtClean="0"/>
              <a:t>Publicly available on CPUC website at </a:t>
            </a:r>
            <a:r>
              <a:rPr lang="en-US" sz="2000" i="1" u="sng" dirty="0" smtClean="0">
                <a:solidFill>
                  <a:srgbClr val="0070C0"/>
                </a:solidFill>
              </a:rPr>
              <a:t>http</a:t>
            </a:r>
            <a:r>
              <a:rPr lang="en-US" sz="2000" i="1" u="sng" dirty="0">
                <a:solidFill>
                  <a:srgbClr val="0070C0"/>
                </a:solidFill>
              </a:rPr>
              <a:t>://www.cpuc.ca.gov/picker</a:t>
            </a:r>
            <a:r>
              <a:rPr lang="en-US" sz="2000" i="1" u="sng" dirty="0" smtClean="0">
                <a:solidFill>
                  <a:srgbClr val="0070C0"/>
                </a:solidFill>
              </a:rPr>
              <a:t>/</a:t>
            </a:r>
            <a:endParaRPr lang="en-US" sz="2000" dirty="0" smtClean="0"/>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1752600"/>
            <a:ext cx="3195951" cy="420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9987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DRP and IDER </a:t>
            </a:r>
            <a:r>
              <a:rPr lang="en-US" dirty="0" err="1" smtClean="0"/>
              <a:t>Back-UP</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D570A9D-9882-4501-B50C-9404B853F8B0}" type="slidenum">
              <a:rPr lang="en-US" smtClean="0"/>
              <a:pPr>
                <a:defRPr/>
              </a:pPr>
              <a:t>20</a:t>
            </a:fld>
            <a:endParaRPr lang="en-US" dirty="0"/>
          </a:p>
        </p:txBody>
      </p:sp>
    </p:spTree>
    <p:extLst>
      <p:ext uri="{BB962C8B-B14F-4D97-AF65-F5344CB8AC3E}">
        <p14:creationId xmlns:p14="http://schemas.microsoft.com/office/powerpoint/2010/main" val="29506095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15938" y="757238"/>
            <a:ext cx="8229600" cy="990600"/>
          </a:xfrm>
        </p:spPr>
        <p:txBody>
          <a:bodyPr/>
          <a:lstStyle/>
          <a:p>
            <a:r>
              <a:rPr lang="en-US" altLang="en-US" sz="2800" dirty="0" smtClean="0">
                <a:solidFill>
                  <a:srgbClr val="0000FF"/>
                </a:solidFill>
              </a:rPr>
              <a:t>Origin of Distribution Resource Planning Policy and  Regulation</a:t>
            </a:r>
          </a:p>
        </p:txBody>
      </p:sp>
      <p:sp>
        <p:nvSpPr>
          <p:cNvPr id="40963" name="Content Placeholder 2"/>
          <p:cNvSpPr>
            <a:spLocks noGrp="1"/>
          </p:cNvSpPr>
          <p:nvPr>
            <p:ph idx="1"/>
          </p:nvPr>
        </p:nvSpPr>
        <p:spPr>
          <a:xfrm>
            <a:off x="457200" y="2667000"/>
            <a:ext cx="8229600" cy="4068762"/>
          </a:xfrm>
        </p:spPr>
        <p:txBody>
          <a:bodyPr/>
          <a:lstStyle/>
          <a:p>
            <a:pPr marL="514350" indent="-514350">
              <a:buFontTx/>
              <a:buAutoNum type="alphaLcParenR"/>
            </a:pPr>
            <a:r>
              <a:rPr lang="en-US" altLang="en-US" sz="2000" dirty="0" smtClean="0"/>
              <a:t>Defines DERs: EE, DR, renewable DG, storage, EVs.</a:t>
            </a:r>
          </a:p>
          <a:p>
            <a:pPr marL="514350" indent="-514350">
              <a:buFontTx/>
              <a:buAutoNum type="alphaLcParenR"/>
            </a:pPr>
            <a:r>
              <a:rPr lang="en-US" altLang="en-US" sz="2000" dirty="0" smtClean="0"/>
              <a:t>IOUs file DRP proposals by July 1, 2015 to identify </a:t>
            </a:r>
            <a:r>
              <a:rPr lang="en-US" altLang="en-US" sz="2000" b="1" dirty="0" smtClean="0"/>
              <a:t>“optimal” locations </a:t>
            </a:r>
            <a:r>
              <a:rPr lang="en-US" altLang="en-US" sz="2000" dirty="0" smtClean="0"/>
              <a:t>for the deployment of DERs.</a:t>
            </a:r>
          </a:p>
          <a:p>
            <a:pPr marL="514350" indent="-514350">
              <a:buFontTx/>
              <a:buAutoNum type="alphaLcParenR"/>
            </a:pPr>
            <a:r>
              <a:rPr lang="en-US" altLang="en-US" sz="2000" dirty="0" smtClean="0"/>
              <a:t>Approved DRPs must </a:t>
            </a:r>
            <a:r>
              <a:rPr lang="en-US" altLang="en-US" sz="2000" b="1" dirty="0" smtClean="0"/>
              <a:t>minimize overall system costs and maximize ratepayer benefit </a:t>
            </a:r>
            <a:r>
              <a:rPr lang="en-US" altLang="en-US" sz="2000" dirty="0" smtClean="0"/>
              <a:t>from investments in DERs.</a:t>
            </a:r>
          </a:p>
          <a:p>
            <a:pPr marL="514350" indent="-514350">
              <a:buFontTx/>
              <a:buAutoNum type="alphaLcParenR"/>
            </a:pPr>
            <a:r>
              <a:rPr lang="en-US" altLang="en-US" sz="2000" dirty="0" smtClean="0"/>
              <a:t>IOUs shall propose any spending on distribution infrastructure necessary to accomplish the DRP in its GRC. Spending may be approved if ratepayers would realize </a:t>
            </a:r>
            <a:r>
              <a:rPr lang="en-US" altLang="en-US" sz="2000" b="1" dirty="0" smtClean="0"/>
              <a:t>net benefits </a:t>
            </a:r>
            <a:r>
              <a:rPr lang="en-US" altLang="en-US" sz="2000" dirty="0" smtClean="0"/>
              <a:t>and costs are </a:t>
            </a:r>
            <a:r>
              <a:rPr lang="en-US" altLang="en-US" sz="2000" b="1" dirty="0" smtClean="0"/>
              <a:t>just and reasonable</a:t>
            </a:r>
            <a:r>
              <a:rPr lang="en-US" altLang="en-US" sz="2000" dirty="0" smtClean="0"/>
              <a:t>. </a:t>
            </a:r>
          </a:p>
        </p:txBody>
      </p:sp>
      <p:sp>
        <p:nvSpPr>
          <p:cNvPr id="40965" name="TextBox 7"/>
          <p:cNvSpPr txBox="1">
            <a:spLocks noChangeArrowheads="1"/>
          </p:cNvSpPr>
          <p:nvPr/>
        </p:nvSpPr>
        <p:spPr bwMode="auto">
          <a:xfrm>
            <a:off x="381000" y="1747838"/>
            <a:ext cx="8499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20000"/>
              </a:spcBef>
              <a:buClr>
                <a:srgbClr val="697A00"/>
              </a:buClr>
            </a:pPr>
            <a:r>
              <a:rPr lang="en-US" altLang="en-US" sz="2400" u="sng" baseline="0" smtClean="0">
                <a:solidFill>
                  <a:srgbClr val="000000"/>
                </a:solidFill>
                <a:ea typeface="SimSun" pitchFamily="2" charset="-122"/>
              </a:rPr>
              <a:t>AB 327, Perea (2013) added PUC Sec. 769 (paraphrasing)</a:t>
            </a:r>
          </a:p>
        </p:txBody>
      </p:sp>
      <p:sp>
        <p:nvSpPr>
          <p:cNvPr id="6"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21</a:t>
            </a:fld>
            <a:endParaRPr lang="en-US" dirty="0"/>
          </a:p>
        </p:txBody>
      </p:sp>
    </p:spTree>
    <p:extLst>
      <p:ext uri="{BB962C8B-B14F-4D97-AF65-F5344CB8AC3E}">
        <p14:creationId xmlns:p14="http://schemas.microsoft.com/office/powerpoint/2010/main" val="3203354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143000"/>
            <a:ext cx="8229600" cy="990600"/>
          </a:xfrm>
        </p:spPr>
        <p:txBody>
          <a:bodyPr/>
          <a:lstStyle/>
          <a:p>
            <a:pPr algn="l"/>
            <a:r>
              <a:rPr lang="en-US" altLang="en-US" sz="3600" dirty="0" smtClean="0">
                <a:solidFill>
                  <a:srgbClr val="0000FF"/>
                </a:solidFill>
              </a:rPr>
              <a:t>CPUC DER Vision for Modern Distribution Grid: Plug and Play</a:t>
            </a:r>
          </a:p>
        </p:txBody>
      </p:sp>
      <p:sp>
        <p:nvSpPr>
          <p:cNvPr id="9219" name="Content Placeholder 2"/>
          <p:cNvSpPr>
            <a:spLocks noGrp="1"/>
          </p:cNvSpPr>
          <p:nvPr>
            <p:ph idx="1"/>
          </p:nvPr>
        </p:nvSpPr>
        <p:spPr/>
        <p:txBody>
          <a:bodyPr/>
          <a:lstStyle/>
          <a:p>
            <a:pPr marL="0" indent="0">
              <a:buFontTx/>
              <a:buNone/>
              <a:defRPr/>
            </a:pPr>
            <a:endParaRPr lang="en-US" altLang="en-US" dirty="0" smtClean="0"/>
          </a:p>
          <a:p>
            <a:pPr marL="0" indent="0">
              <a:buFontTx/>
              <a:buNone/>
              <a:defRPr/>
            </a:pPr>
            <a:r>
              <a:rPr lang="en-US" altLang="en-US" dirty="0" smtClean="0"/>
              <a:t>CPUC guidance directed the utility DRPs to:</a:t>
            </a:r>
          </a:p>
          <a:p>
            <a:pPr marL="0" indent="0">
              <a:buFontTx/>
              <a:buNone/>
              <a:defRPr/>
            </a:pPr>
            <a:endParaRPr lang="en-US" altLang="en-US" dirty="0" smtClean="0"/>
          </a:p>
          <a:p>
            <a:pPr>
              <a:spcAft>
                <a:spcPts val="1200"/>
              </a:spcAft>
              <a:defRPr/>
            </a:pPr>
            <a:r>
              <a:rPr lang="en-US" altLang="en-US" sz="2000" u="sng" dirty="0" smtClean="0"/>
              <a:t>Modernize the electric distribution </a:t>
            </a:r>
            <a:r>
              <a:rPr lang="en-US" altLang="en-US" sz="2000" dirty="0" smtClean="0"/>
              <a:t>system to accommodate two-way flows of energy and energy services throughout the IOUs’ networks</a:t>
            </a:r>
          </a:p>
          <a:p>
            <a:pPr>
              <a:spcAft>
                <a:spcPts val="1200"/>
              </a:spcAft>
              <a:defRPr/>
            </a:pPr>
            <a:r>
              <a:rPr lang="en-US" altLang="en-US" sz="2000" u="sng" dirty="0" smtClean="0"/>
              <a:t>Enable customer </a:t>
            </a:r>
            <a:r>
              <a:rPr lang="en-US" altLang="en-US" sz="2000" dirty="0" smtClean="0"/>
              <a:t>choice of new technologies and services that reduce emissions and improve reliability in a cost efficient manner</a:t>
            </a:r>
          </a:p>
          <a:p>
            <a:pPr>
              <a:spcAft>
                <a:spcPts val="1200"/>
              </a:spcAft>
              <a:defRPr/>
            </a:pPr>
            <a:r>
              <a:rPr lang="en-US" altLang="en-US" sz="2000" u="sng" dirty="0" smtClean="0"/>
              <a:t>Animate opportunities for DERs</a:t>
            </a:r>
            <a:r>
              <a:rPr lang="en-US" altLang="en-US" sz="2000" dirty="0" smtClean="0"/>
              <a:t> to realize benefits through the provision of grid services.</a:t>
            </a:r>
          </a:p>
          <a:p>
            <a:pPr>
              <a:defRPr/>
            </a:pPr>
            <a:endParaRPr lang="en-US" altLang="en-US" sz="2000" dirty="0" smtClean="0"/>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22</a:t>
            </a:fld>
            <a:endParaRPr lang="en-US" dirty="0"/>
          </a:p>
        </p:txBody>
      </p:sp>
    </p:spTree>
    <p:extLst>
      <p:ext uri="{BB962C8B-B14F-4D97-AF65-F5344CB8AC3E}">
        <p14:creationId xmlns:p14="http://schemas.microsoft.com/office/powerpoint/2010/main" val="2395266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914400"/>
            <a:ext cx="8229600" cy="1295400"/>
          </a:xfrm>
        </p:spPr>
        <p:txBody>
          <a:bodyPr/>
          <a:lstStyle/>
          <a:p>
            <a:pPr algn="l"/>
            <a:r>
              <a:rPr lang="en-US" altLang="en-US" sz="2400" dirty="0" smtClean="0">
                <a:solidFill>
                  <a:srgbClr val="0000FF"/>
                </a:solidFill>
              </a:rPr>
              <a:t>Section 769(b) Jointly Implemented Through Two Proceedings:</a:t>
            </a:r>
            <a:r>
              <a:rPr lang="en-US" altLang="en-US" sz="2800" dirty="0" smtClean="0">
                <a:solidFill>
                  <a:srgbClr val="0000FF"/>
                </a:solidFill>
              </a:rPr>
              <a:t/>
            </a:r>
            <a:br>
              <a:rPr lang="en-US" altLang="en-US" sz="2800" dirty="0" smtClean="0">
                <a:solidFill>
                  <a:srgbClr val="0000FF"/>
                </a:solidFill>
              </a:rPr>
            </a:br>
            <a:r>
              <a:rPr lang="en-US" altLang="en-US" sz="2800" dirty="0" smtClean="0">
                <a:solidFill>
                  <a:srgbClr val="0000FF"/>
                </a:solidFill>
              </a:rPr>
              <a:t>	</a:t>
            </a:r>
            <a:r>
              <a:rPr lang="en-US" altLang="en-US" sz="2400" dirty="0" smtClean="0">
                <a:solidFill>
                  <a:srgbClr val="0000FF"/>
                </a:solidFill>
              </a:rPr>
              <a:t>Distributed Resource Plans (DRP) R.14-08-013</a:t>
            </a:r>
            <a:br>
              <a:rPr lang="en-US" altLang="en-US" sz="2400" dirty="0" smtClean="0">
                <a:solidFill>
                  <a:srgbClr val="0000FF"/>
                </a:solidFill>
              </a:rPr>
            </a:br>
            <a:r>
              <a:rPr lang="en-US" altLang="en-US" sz="2400" dirty="0" smtClean="0">
                <a:solidFill>
                  <a:srgbClr val="0000FF"/>
                </a:solidFill>
              </a:rPr>
              <a:t>	Integrated DER (IDER) R.14-08-003</a:t>
            </a:r>
          </a:p>
        </p:txBody>
      </p:sp>
      <p:sp>
        <p:nvSpPr>
          <p:cNvPr id="43011" name="Content Placeholder 2"/>
          <p:cNvSpPr>
            <a:spLocks noGrp="1"/>
          </p:cNvSpPr>
          <p:nvPr>
            <p:ph idx="1"/>
          </p:nvPr>
        </p:nvSpPr>
        <p:spPr>
          <a:xfrm>
            <a:off x="1981200" y="2438400"/>
            <a:ext cx="6781800" cy="4068763"/>
          </a:xfrm>
        </p:spPr>
        <p:txBody>
          <a:bodyPr/>
          <a:lstStyle/>
          <a:p>
            <a:pPr marL="514350" indent="-514350">
              <a:spcAft>
                <a:spcPts val="600"/>
              </a:spcAft>
              <a:buFontTx/>
              <a:buAutoNum type="arabicParenR"/>
            </a:pPr>
            <a:r>
              <a:rPr lang="en-US" altLang="en-US" sz="2200" smtClean="0"/>
              <a:t>Evaluate </a:t>
            </a:r>
            <a:r>
              <a:rPr lang="en-US" altLang="en-US" sz="2200" u="sng" smtClean="0"/>
              <a:t>locational benefits and costs </a:t>
            </a:r>
            <a:r>
              <a:rPr lang="en-US" altLang="en-US" sz="2200" smtClean="0"/>
              <a:t>of DERs; </a:t>
            </a:r>
          </a:p>
          <a:p>
            <a:pPr marL="514350" indent="-514350">
              <a:spcAft>
                <a:spcPts val="600"/>
              </a:spcAft>
              <a:buFontTx/>
              <a:buAutoNum type="arabicParenR"/>
            </a:pPr>
            <a:r>
              <a:rPr lang="en-US" altLang="en-US" sz="2200" smtClean="0"/>
              <a:t>Propose </a:t>
            </a:r>
            <a:r>
              <a:rPr lang="en-US" altLang="en-US" sz="2200" u="sng" smtClean="0"/>
              <a:t>standard tariffs and contracts </a:t>
            </a:r>
            <a:r>
              <a:rPr lang="en-US" altLang="en-US" sz="2200" smtClean="0"/>
              <a:t>needed to source DERs that provide net ratepayer benefits; </a:t>
            </a:r>
          </a:p>
          <a:p>
            <a:pPr marL="514350" indent="-514350">
              <a:spcAft>
                <a:spcPts val="600"/>
              </a:spcAft>
              <a:buFontTx/>
              <a:buAutoNum type="arabicParenR"/>
            </a:pPr>
            <a:r>
              <a:rPr lang="en-US" altLang="en-US" sz="2200" smtClean="0"/>
              <a:t>Propose cost-effective means to </a:t>
            </a:r>
            <a:r>
              <a:rPr lang="en-US" altLang="en-US" sz="2200" u="sng" smtClean="0"/>
              <a:t>coordinate existing CPUC programs </a:t>
            </a:r>
            <a:r>
              <a:rPr lang="en-US" altLang="en-US" sz="2200" smtClean="0"/>
              <a:t>related to distribution system planning and investment; </a:t>
            </a:r>
          </a:p>
          <a:p>
            <a:pPr marL="514350" indent="-514350">
              <a:spcAft>
                <a:spcPts val="600"/>
              </a:spcAft>
              <a:buFontTx/>
              <a:buAutoNum type="arabicParenR"/>
            </a:pPr>
            <a:r>
              <a:rPr lang="en-US" altLang="en-US" sz="2200" smtClean="0"/>
              <a:t>Identify </a:t>
            </a:r>
            <a:r>
              <a:rPr lang="en-US" altLang="en-US" sz="2200" u="sng" smtClean="0"/>
              <a:t>additional utility spending </a:t>
            </a:r>
            <a:r>
              <a:rPr lang="en-US" altLang="en-US" sz="2200" smtClean="0"/>
              <a:t>necessary to integrate distributed resources; and </a:t>
            </a:r>
          </a:p>
          <a:p>
            <a:pPr marL="514350" indent="-514350">
              <a:spcAft>
                <a:spcPts val="600"/>
              </a:spcAft>
              <a:buFontTx/>
              <a:buAutoNum type="arabicParenR"/>
            </a:pPr>
            <a:r>
              <a:rPr lang="en-US" altLang="en-US" sz="2200" smtClean="0"/>
              <a:t>Identify </a:t>
            </a:r>
            <a:r>
              <a:rPr lang="en-US" altLang="en-US" sz="2200" u="sng" smtClean="0"/>
              <a:t>barriers to deployment</a:t>
            </a:r>
            <a:r>
              <a:rPr lang="en-US" altLang="en-US" sz="2200" smtClean="0"/>
              <a:t>, including but not limited to safety standards and operational reliability. </a:t>
            </a:r>
          </a:p>
        </p:txBody>
      </p:sp>
      <p:sp>
        <p:nvSpPr>
          <p:cNvPr id="43013" name="TextBox 9"/>
          <p:cNvSpPr txBox="1">
            <a:spLocks noChangeArrowheads="1"/>
          </p:cNvSpPr>
          <p:nvPr/>
        </p:nvSpPr>
        <p:spPr bwMode="auto">
          <a:xfrm>
            <a:off x="420688" y="3408363"/>
            <a:ext cx="11033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20000"/>
              </a:spcBef>
              <a:buClr>
                <a:srgbClr val="697A00"/>
              </a:buClr>
            </a:pPr>
            <a:r>
              <a:rPr lang="en-US" altLang="en-US" sz="3000" baseline="0" smtClean="0">
                <a:solidFill>
                  <a:srgbClr val="7030A0"/>
                </a:solidFill>
                <a:ea typeface="SimSun" pitchFamily="2" charset="-122"/>
              </a:rPr>
              <a:t>IDER</a:t>
            </a:r>
          </a:p>
        </p:txBody>
      </p:sp>
      <p:sp>
        <p:nvSpPr>
          <p:cNvPr id="43014" name="Rounded Rectangle 10"/>
          <p:cNvSpPr>
            <a:spLocks noChangeArrowheads="1"/>
          </p:cNvSpPr>
          <p:nvPr/>
        </p:nvSpPr>
        <p:spPr bwMode="auto">
          <a:xfrm>
            <a:off x="228600" y="4784725"/>
            <a:ext cx="8763000" cy="1920875"/>
          </a:xfrm>
          <a:prstGeom prst="roundRect">
            <a:avLst>
              <a:gd name="adj" fmla="val 16667"/>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tabLst>
                <a:tab pos="7548563" algn="l"/>
              </a:tabLst>
              <a:defRPr sz="3200">
                <a:solidFill>
                  <a:schemeClr val="tx1"/>
                </a:solidFill>
                <a:latin typeface="Arial" charset="0"/>
              </a:defRPr>
            </a:lvl1pPr>
            <a:lvl2pPr marL="742950" indent="-285750" eaLnBrk="0" hangingPunct="0">
              <a:buChar char="–"/>
              <a:tabLst>
                <a:tab pos="7548563" algn="l"/>
              </a:tabLst>
              <a:defRPr sz="2800">
                <a:solidFill>
                  <a:schemeClr val="tx1"/>
                </a:solidFill>
                <a:latin typeface="Arial" charset="0"/>
              </a:defRPr>
            </a:lvl2pPr>
            <a:lvl3pPr marL="1143000" indent="-228600" eaLnBrk="0" hangingPunct="0">
              <a:tabLst>
                <a:tab pos="7548563" algn="l"/>
              </a:tabLst>
              <a:defRPr sz="2400">
                <a:solidFill>
                  <a:schemeClr val="tx1"/>
                </a:solidFill>
                <a:latin typeface="Arial" charset="0"/>
              </a:defRPr>
            </a:lvl3pPr>
            <a:lvl4pPr marL="1600200" indent="-228600" eaLnBrk="0" hangingPunct="0">
              <a:buChar char="–"/>
              <a:tabLst>
                <a:tab pos="7548563" algn="l"/>
              </a:tabLst>
              <a:defRPr sz="2000">
                <a:solidFill>
                  <a:schemeClr val="tx1"/>
                </a:solidFill>
                <a:latin typeface="Arial" charset="0"/>
              </a:defRPr>
            </a:lvl4pPr>
            <a:lvl5pPr marL="2057400" indent="-228600" eaLnBrk="0" hangingPunct="0">
              <a:buChar char="»"/>
              <a:tabLst>
                <a:tab pos="75485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75485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75485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75485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7548563" algn="l"/>
              </a:tabLst>
              <a:defRPr sz="2000">
                <a:solidFill>
                  <a:schemeClr val="tx1"/>
                </a:solidFill>
                <a:latin typeface="Arial" charset="0"/>
              </a:defRPr>
            </a:lvl9pPr>
          </a:lstStyle>
          <a:p>
            <a:pPr eaLnBrk="1" hangingPunct="1">
              <a:spcBef>
                <a:spcPct val="20000"/>
              </a:spcBef>
              <a:buClr>
                <a:srgbClr val="697A00"/>
              </a:buClr>
              <a:buFontTx/>
              <a:buAutoNum type="arabicPeriod"/>
            </a:pPr>
            <a:endParaRPr lang="en-US" altLang="en-US" sz="3000" b="0" baseline="0" smtClean="0">
              <a:solidFill>
                <a:srgbClr val="000000"/>
              </a:solidFill>
              <a:ea typeface="SimSun" pitchFamily="2" charset="-122"/>
            </a:endParaRPr>
          </a:p>
        </p:txBody>
      </p:sp>
      <p:sp>
        <p:nvSpPr>
          <p:cNvPr id="43015" name="TextBox 11"/>
          <p:cNvSpPr txBox="1">
            <a:spLocks noChangeArrowheads="1"/>
          </p:cNvSpPr>
          <p:nvPr/>
        </p:nvSpPr>
        <p:spPr bwMode="auto">
          <a:xfrm>
            <a:off x="474663" y="5237163"/>
            <a:ext cx="996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20000"/>
              </a:spcBef>
              <a:buClr>
                <a:srgbClr val="697A00"/>
              </a:buClr>
            </a:pPr>
            <a:r>
              <a:rPr lang="en-US" altLang="en-US" sz="3000" baseline="0" smtClean="0">
                <a:solidFill>
                  <a:srgbClr val="0070C0"/>
                </a:solidFill>
                <a:ea typeface="SimSun" pitchFamily="2" charset="-122"/>
              </a:rPr>
              <a:t>DRP</a:t>
            </a:r>
          </a:p>
        </p:txBody>
      </p:sp>
      <p:sp>
        <p:nvSpPr>
          <p:cNvPr id="43016" name="TextBox 12"/>
          <p:cNvSpPr txBox="1">
            <a:spLocks noChangeArrowheads="1"/>
          </p:cNvSpPr>
          <p:nvPr/>
        </p:nvSpPr>
        <p:spPr bwMode="auto">
          <a:xfrm>
            <a:off x="474663" y="2341563"/>
            <a:ext cx="996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20000"/>
              </a:spcBef>
              <a:buClr>
                <a:srgbClr val="697A00"/>
              </a:buClr>
            </a:pPr>
            <a:r>
              <a:rPr lang="en-US" altLang="en-US" sz="3000" baseline="0" smtClean="0">
                <a:solidFill>
                  <a:srgbClr val="0070C0"/>
                </a:solidFill>
                <a:ea typeface="SimSun" pitchFamily="2" charset="-122"/>
              </a:rPr>
              <a:t>DRP</a:t>
            </a:r>
          </a:p>
        </p:txBody>
      </p:sp>
      <p:sp>
        <p:nvSpPr>
          <p:cNvPr id="43017" name="Rounded Rectangle 13"/>
          <p:cNvSpPr>
            <a:spLocks noChangeArrowheads="1"/>
          </p:cNvSpPr>
          <p:nvPr/>
        </p:nvSpPr>
        <p:spPr bwMode="auto">
          <a:xfrm>
            <a:off x="244475" y="2341563"/>
            <a:ext cx="8763000" cy="554037"/>
          </a:xfrm>
          <a:prstGeom prst="roundRect">
            <a:avLst>
              <a:gd name="adj" fmla="val 16667"/>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tabLst>
                <a:tab pos="7548563" algn="l"/>
              </a:tabLst>
              <a:defRPr sz="3200">
                <a:solidFill>
                  <a:schemeClr val="tx1"/>
                </a:solidFill>
                <a:latin typeface="Arial" charset="0"/>
              </a:defRPr>
            </a:lvl1pPr>
            <a:lvl2pPr marL="742950" indent="-285750" eaLnBrk="0" hangingPunct="0">
              <a:buChar char="–"/>
              <a:tabLst>
                <a:tab pos="7548563" algn="l"/>
              </a:tabLst>
              <a:defRPr sz="2800">
                <a:solidFill>
                  <a:schemeClr val="tx1"/>
                </a:solidFill>
                <a:latin typeface="Arial" charset="0"/>
              </a:defRPr>
            </a:lvl2pPr>
            <a:lvl3pPr marL="1143000" indent="-228600" eaLnBrk="0" hangingPunct="0">
              <a:tabLst>
                <a:tab pos="7548563" algn="l"/>
              </a:tabLst>
              <a:defRPr sz="2400">
                <a:solidFill>
                  <a:schemeClr val="tx1"/>
                </a:solidFill>
                <a:latin typeface="Arial" charset="0"/>
              </a:defRPr>
            </a:lvl3pPr>
            <a:lvl4pPr marL="1600200" indent="-228600" eaLnBrk="0" hangingPunct="0">
              <a:buChar char="–"/>
              <a:tabLst>
                <a:tab pos="7548563" algn="l"/>
              </a:tabLst>
              <a:defRPr sz="2000">
                <a:solidFill>
                  <a:schemeClr val="tx1"/>
                </a:solidFill>
                <a:latin typeface="Arial" charset="0"/>
              </a:defRPr>
            </a:lvl4pPr>
            <a:lvl5pPr marL="2057400" indent="-228600" eaLnBrk="0" hangingPunct="0">
              <a:buChar char="»"/>
              <a:tabLst>
                <a:tab pos="75485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75485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75485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75485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7548563" algn="l"/>
              </a:tabLst>
              <a:defRPr sz="2000">
                <a:solidFill>
                  <a:schemeClr val="tx1"/>
                </a:solidFill>
                <a:latin typeface="Arial" charset="0"/>
              </a:defRPr>
            </a:lvl9pPr>
          </a:lstStyle>
          <a:p>
            <a:pPr eaLnBrk="1" hangingPunct="1">
              <a:spcBef>
                <a:spcPct val="20000"/>
              </a:spcBef>
              <a:buClr>
                <a:srgbClr val="697A00"/>
              </a:buClr>
              <a:buFontTx/>
              <a:buAutoNum type="arabicPeriod"/>
            </a:pPr>
            <a:endParaRPr lang="en-US" altLang="en-US" sz="3000" b="0" baseline="0" smtClean="0">
              <a:solidFill>
                <a:srgbClr val="000000"/>
              </a:solidFill>
              <a:ea typeface="SimSun" pitchFamily="2" charset="-122"/>
            </a:endParaRPr>
          </a:p>
        </p:txBody>
      </p:sp>
      <p:sp>
        <p:nvSpPr>
          <p:cNvPr id="43018" name="Rounded Rectangle 7"/>
          <p:cNvSpPr>
            <a:spLocks noChangeArrowheads="1"/>
          </p:cNvSpPr>
          <p:nvPr/>
        </p:nvSpPr>
        <p:spPr bwMode="auto">
          <a:xfrm>
            <a:off x="228600" y="2911475"/>
            <a:ext cx="8763000" cy="1889125"/>
          </a:xfrm>
          <a:prstGeom prst="roundRect">
            <a:avLst>
              <a:gd name="adj" fmla="val 16667"/>
            </a:avLst>
          </a:prstGeom>
          <a:noFill/>
          <a:ln w="38100">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tabLst>
                <a:tab pos="7548563" algn="l"/>
              </a:tabLst>
              <a:defRPr sz="3200">
                <a:solidFill>
                  <a:schemeClr val="tx1"/>
                </a:solidFill>
                <a:latin typeface="Arial" charset="0"/>
              </a:defRPr>
            </a:lvl1pPr>
            <a:lvl2pPr marL="742950" indent="-285750" eaLnBrk="0" hangingPunct="0">
              <a:buChar char="–"/>
              <a:tabLst>
                <a:tab pos="7548563" algn="l"/>
              </a:tabLst>
              <a:defRPr sz="2800">
                <a:solidFill>
                  <a:schemeClr val="tx1"/>
                </a:solidFill>
                <a:latin typeface="Arial" charset="0"/>
              </a:defRPr>
            </a:lvl2pPr>
            <a:lvl3pPr marL="1143000" indent="-228600" eaLnBrk="0" hangingPunct="0">
              <a:tabLst>
                <a:tab pos="7548563" algn="l"/>
              </a:tabLst>
              <a:defRPr sz="2400">
                <a:solidFill>
                  <a:schemeClr val="tx1"/>
                </a:solidFill>
                <a:latin typeface="Arial" charset="0"/>
              </a:defRPr>
            </a:lvl3pPr>
            <a:lvl4pPr marL="1600200" indent="-228600" eaLnBrk="0" hangingPunct="0">
              <a:buChar char="–"/>
              <a:tabLst>
                <a:tab pos="7548563" algn="l"/>
              </a:tabLst>
              <a:defRPr sz="2000">
                <a:solidFill>
                  <a:schemeClr val="tx1"/>
                </a:solidFill>
                <a:latin typeface="Arial" charset="0"/>
              </a:defRPr>
            </a:lvl4pPr>
            <a:lvl5pPr marL="2057400" indent="-228600" eaLnBrk="0" hangingPunct="0">
              <a:buChar char="»"/>
              <a:tabLst>
                <a:tab pos="7548563" algn="l"/>
              </a:tabLst>
              <a:defRPr sz="2000">
                <a:solidFill>
                  <a:schemeClr val="tx1"/>
                </a:solidFill>
                <a:latin typeface="Arial" charset="0"/>
              </a:defRPr>
            </a:lvl5pPr>
            <a:lvl6pPr marL="2514600" indent="-228600" eaLnBrk="0" fontAlgn="base" hangingPunct="0">
              <a:spcBef>
                <a:spcPct val="20000"/>
              </a:spcBef>
              <a:spcAft>
                <a:spcPct val="0"/>
              </a:spcAft>
              <a:buChar char="»"/>
              <a:tabLst>
                <a:tab pos="7548563" algn="l"/>
              </a:tabLst>
              <a:defRPr sz="2000">
                <a:solidFill>
                  <a:schemeClr val="tx1"/>
                </a:solidFill>
                <a:latin typeface="Arial" charset="0"/>
              </a:defRPr>
            </a:lvl6pPr>
            <a:lvl7pPr marL="2971800" indent="-228600" eaLnBrk="0" fontAlgn="base" hangingPunct="0">
              <a:spcBef>
                <a:spcPct val="20000"/>
              </a:spcBef>
              <a:spcAft>
                <a:spcPct val="0"/>
              </a:spcAft>
              <a:buChar char="»"/>
              <a:tabLst>
                <a:tab pos="7548563" algn="l"/>
              </a:tabLst>
              <a:defRPr sz="2000">
                <a:solidFill>
                  <a:schemeClr val="tx1"/>
                </a:solidFill>
                <a:latin typeface="Arial" charset="0"/>
              </a:defRPr>
            </a:lvl7pPr>
            <a:lvl8pPr marL="3429000" indent="-228600" eaLnBrk="0" fontAlgn="base" hangingPunct="0">
              <a:spcBef>
                <a:spcPct val="20000"/>
              </a:spcBef>
              <a:spcAft>
                <a:spcPct val="0"/>
              </a:spcAft>
              <a:buChar char="»"/>
              <a:tabLst>
                <a:tab pos="7548563" algn="l"/>
              </a:tabLst>
              <a:defRPr sz="2000">
                <a:solidFill>
                  <a:schemeClr val="tx1"/>
                </a:solidFill>
                <a:latin typeface="Arial" charset="0"/>
              </a:defRPr>
            </a:lvl8pPr>
            <a:lvl9pPr marL="3886200" indent="-228600" eaLnBrk="0" fontAlgn="base" hangingPunct="0">
              <a:spcBef>
                <a:spcPct val="20000"/>
              </a:spcBef>
              <a:spcAft>
                <a:spcPct val="0"/>
              </a:spcAft>
              <a:buChar char="»"/>
              <a:tabLst>
                <a:tab pos="7548563" algn="l"/>
              </a:tabLst>
              <a:defRPr sz="2000">
                <a:solidFill>
                  <a:schemeClr val="tx1"/>
                </a:solidFill>
                <a:latin typeface="Arial" charset="0"/>
              </a:defRPr>
            </a:lvl9pPr>
          </a:lstStyle>
          <a:p>
            <a:pPr eaLnBrk="1" hangingPunct="1">
              <a:spcBef>
                <a:spcPct val="20000"/>
              </a:spcBef>
              <a:buClr>
                <a:srgbClr val="697A00"/>
              </a:buClr>
              <a:buFontTx/>
              <a:buAutoNum type="arabicPeriod"/>
            </a:pPr>
            <a:endParaRPr lang="en-US" altLang="en-US" sz="3000" b="0" baseline="0" smtClean="0">
              <a:solidFill>
                <a:srgbClr val="000000"/>
              </a:solidFill>
              <a:ea typeface="SimSun" pitchFamily="2" charset="-122"/>
            </a:endParaRPr>
          </a:p>
        </p:txBody>
      </p:sp>
      <p:sp>
        <p:nvSpPr>
          <p:cNvPr id="11"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23</a:t>
            </a:fld>
            <a:endParaRPr lang="en-US" dirty="0"/>
          </a:p>
        </p:txBody>
      </p:sp>
    </p:spTree>
    <p:extLst>
      <p:ext uri="{BB962C8B-B14F-4D97-AF65-F5344CB8AC3E}">
        <p14:creationId xmlns:p14="http://schemas.microsoft.com/office/powerpoint/2010/main" val="3575413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US" altLang="en-US" dirty="0" smtClean="0">
                <a:solidFill>
                  <a:srgbClr val="0000FF"/>
                </a:solidFill>
              </a:rPr>
              <a:t>DRP Tracks</a:t>
            </a:r>
          </a:p>
        </p:txBody>
      </p:sp>
      <p:sp>
        <p:nvSpPr>
          <p:cNvPr id="44035" name="Content Placeholder 2"/>
          <p:cNvSpPr>
            <a:spLocks noGrp="1"/>
          </p:cNvSpPr>
          <p:nvPr>
            <p:ph idx="1"/>
          </p:nvPr>
        </p:nvSpPr>
        <p:spPr>
          <a:xfrm>
            <a:off x="457200" y="1676400"/>
            <a:ext cx="8229600" cy="4800600"/>
          </a:xfrm>
        </p:spPr>
        <p:txBody>
          <a:bodyPr/>
          <a:lstStyle/>
          <a:p>
            <a:r>
              <a:rPr lang="en-US" altLang="en-US" sz="3000" b="1" smtClean="0"/>
              <a:t>Track 1</a:t>
            </a:r>
            <a:r>
              <a:rPr lang="en-US" altLang="en-US" sz="3000" smtClean="0"/>
              <a:t>: Methodological Issues surrounding Integration Capacity Analysis (ICA) and Locational Net Benefits Analysis (LNBA)</a:t>
            </a:r>
          </a:p>
          <a:p>
            <a:r>
              <a:rPr lang="en-US" altLang="en-US" sz="3000" b="1" smtClean="0"/>
              <a:t>Track 2</a:t>
            </a:r>
            <a:r>
              <a:rPr lang="en-US" altLang="en-US" sz="3000" smtClean="0"/>
              <a:t>:  Demonstration and Deployment Projects</a:t>
            </a:r>
          </a:p>
          <a:p>
            <a:r>
              <a:rPr lang="en-US" altLang="en-US" sz="3000" b="1" smtClean="0"/>
              <a:t>Track 3</a:t>
            </a:r>
            <a:r>
              <a:rPr lang="en-US" altLang="en-US" sz="3000" smtClean="0"/>
              <a:t>:  Policy/Process Alignment Issues:</a:t>
            </a:r>
          </a:p>
          <a:p>
            <a:pPr marL="914400" lvl="1" indent="-514350">
              <a:buFontTx/>
              <a:buAutoNum type="arabicPeriod"/>
            </a:pPr>
            <a:r>
              <a:rPr lang="en-US" altLang="en-US" sz="2600" smtClean="0"/>
              <a:t>DER Growth and Load Forecasting</a:t>
            </a:r>
          </a:p>
          <a:p>
            <a:pPr marL="914400" lvl="1" indent="-514350">
              <a:buFontTx/>
              <a:buAutoNum type="arabicPeriod"/>
            </a:pPr>
            <a:r>
              <a:rPr lang="en-US" altLang="en-US" sz="2600" smtClean="0"/>
              <a:t>Grid Modernization Investment Framework</a:t>
            </a:r>
          </a:p>
          <a:p>
            <a:pPr marL="914400" lvl="1" indent="-514350">
              <a:buFontTx/>
              <a:buAutoNum type="arabicPeriod"/>
            </a:pPr>
            <a:r>
              <a:rPr lang="en-US" altLang="en-US" sz="2600" smtClean="0"/>
              <a:t>Distribution Investment Deferral Framework	</a:t>
            </a:r>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24</a:t>
            </a:fld>
            <a:endParaRPr lang="en-US" dirty="0"/>
          </a:p>
        </p:txBody>
      </p:sp>
    </p:spTree>
    <p:extLst>
      <p:ext uri="{BB962C8B-B14F-4D97-AF65-F5344CB8AC3E}">
        <p14:creationId xmlns:p14="http://schemas.microsoft.com/office/powerpoint/2010/main" val="2677352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altLang="en-US" dirty="0" smtClean="0">
                <a:solidFill>
                  <a:srgbClr val="0000FF"/>
                </a:solidFill>
              </a:rPr>
              <a:t>Integration Capacity Analysis</a:t>
            </a:r>
          </a:p>
        </p:txBody>
      </p:sp>
      <p:sp>
        <p:nvSpPr>
          <p:cNvPr id="45059" name="Content Placeholder 2"/>
          <p:cNvSpPr>
            <a:spLocks noGrp="1"/>
          </p:cNvSpPr>
          <p:nvPr>
            <p:ph idx="1"/>
          </p:nvPr>
        </p:nvSpPr>
        <p:spPr>
          <a:xfrm>
            <a:off x="457200" y="1905000"/>
            <a:ext cx="8229600" cy="4068763"/>
          </a:xfrm>
        </p:spPr>
        <p:txBody>
          <a:bodyPr/>
          <a:lstStyle/>
          <a:p>
            <a:pPr>
              <a:lnSpc>
                <a:spcPct val="80000"/>
              </a:lnSpc>
            </a:pPr>
            <a:r>
              <a:rPr lang="en-US" altLang="en-US" sz="2400" smtClean="0"/>
              <a:t>Calculates available circuit hosting capacity to accommodate additional DERs w/o grid upgrades</a:t>
            </a:r>
          </a:p>
          <a:p>
            <a:pPr>
              <a:lnSpc>
                <a:spcPct val="80000"/>
              </a:lnSpc>
            </a:pPr>
            <a:r>
              <a:rPr lang="en-US" altLang="en-US" sz="2400" smtClean="0"/>
              <a:t>Results published in online “heat” maps and databases, likely updated on a monthly basis</a:t>
            </a:r>
          </a:p>
          <a:p>
            <a:pPr>
              <a:lnSpc>
                <a:spcPct val="80000"/>
              </a:lnSpc>
            </a:pPr>
            <a:r>
              <a:rPr lang="en-US" altLang="en-US" sz="2400" smtClean="0"/>
              <a:t>Three primary use cases:</a:t>
            </a:r>
          </a:p>
          <a:p>
            <a:pPr marL="914400" lvl="1" indent="-514350">
              <a:lnSpc>
                <a:spcPct val="80000"/>
              </a:lnSpc>
              <a:buFontTx/>
              <a:buAutoNum type="arabicPeriod"/>
            </a:pPr>
            <a:r>
              <a:rPr lang="en-US" altLang="en-US" sz="2000" smtClean="0"/>
              <a:t>Inform DER developers of grid locations where DERs can interconnect without system upgrades; </a:t>
            </a:r>
          </a:p>
          <a:p>
            <a:pPr marL="914400" lvl="1" indent="-514350">
              <a:lnSpc>
                <a:spcPct val="80000"/>
              </a:lnSpc>
              <a:buFontTx/>
              <a:buAutoNum type="arabicPeriod"/>
            </a:pPr>
            <a:r>
              <a:rPr lang="en-US" altLang="en-US" sz="2000" smtClean="0"/>
              <a:t>Streamline (and potentially automate) the Rule 21 interconnection process; and</a:t>
            </a:r>
          </a:p>
          <a:p>
            <a:pPr marL="914400" lvl="1" indent="-514350">
              <a:lnSpc>
                <a:spcPct val="80000"/>
              </a:lnSpc>
              <a:buFontTx/>
              <a:buAutoNum type="arabicPeriod"/>
            </a:pPr>
            <a:r>
              <a:rPr lang="en-US" altLang="en-US" sz="2000" smtClean="0"/>
              <a:t>Inform annual distribution planning, e.g. where to proactively upgrade the grid to accommodate expected autonomous DER growth.</a:t>
            </a:r>
          </a:p>
          <a:p>
            <a:pPr>
              <a:lnSpc>
                <a:spcPct val="80000"/>
              </a:lnSpc>
            </a:pPr>
            <a:r>
              <a:rPr lang="en-US" altLang="en-US" sz="2400" b="1" smtClean="0">
                <a:solidFill>
                  <a:srgbClr val="0070C0"/>
                </a:solidFill>
              </a:rPr>
              <a:t>Status: </a:t>
            </a:r>
            <a:r>
              <a:rPr lang="en-US" altLang="en-US" sz="2400" smtClean="0"/>
              <a:t>Full system roll-out by Q2 2018 (est)</a:t>
            </a:r>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25</a:t>
            </a:fld>
            <a:endParaRPr lang="en-US" dirty="0"/>
          </a:p>
        </p:txBody>
      </p:sp>
    </p:spTree>
    <p:extLst>
      <p:ext uri="{BB962C8B-B14F-4D97-AF65-F5344CB8AC3E}">
        <p14:creationId xmlns:p14="http://schemas.microsoft.com/office/powerpoint/2010/main" val="240585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altLang="en-US" sz="4000" dirty="0" smtClean="0">
                <a:solidFill>
                  <a:srgbClr val="0000FF"/>
                </a:solidFill>
              </a:rPr>
              <a:t>Locational Net Benefits Analysis</a:t>
            </a:r>
          </a:p>
        </p:txBody>
      </p:sp>
      <p:sp>
        <p:nvSpPr>
          <p:cNvPr id="3" name="Content Placeholder 2"/>
          <p:cNvSpPr>
            <a:spLocks noGrp="1"/>
          </p:cNvSpPr>
          <p:nvPr>
            <p:ph idx="1"/>
          </p:nvPr>
        </p:nvSpPr>
        <p:spPr>
          <a:xfrm>
            <a:off x="457200" y="1905000"/>
            <a:ext cx="8229600" cy="4343400"/>
          </a:xfrm>
        </p:spPr>
        <p:txBody>
          <a:bodyPr>
            <a:normAutofit/>
          </a:bodyPr>
          <a:lstStyle/>
          <a:p>
            <a:pPr>
              <a:spcAft>
                <a:spcPts val="1200"/>
              </a:spcAft>
              <a:defRPr/>
            </a:pPr>
            <a:r>
              <a:rPr lang="en-US" sz="2000" dirty="0"/>
              <a:t>Determines optimal locations for DER deployment based on opportunities for DERs to cost-effectively defer or avoid traditional distribution (and transmission*) system investments.  </a:t>
            </a:r>
            <a:endParaRPr lang="en-US" sz="2000" dirty="0" smtClean="0"/>
          </a:p>
          <a:p>
            <a:pPr>
              <a:spcAft>
                <a:spcPts val="1200"/>
              </a:spcAft>
              <a:defRPr/>
            </a:pPr>
            <a:r>
              <a:rPr lang="en-US" sz="2000" dirty="0" smtClean="0"/>
              <a:t>Provides indicative avoided costs of DER solutions for candidate distribution investment deferral opportunities</a:t>
            </a:r>
          </a:p>
          <a:p>
            <a:pPr lvl="1">
              <a:spcAft>
                <a:spcPts val="1200"/>
              </a:spcAft>
              <a:defRPr/>
            </a:pPr>
            <a:r>
              <a:rPr lang="en-US" sz="1800" dirty="0" smtClean="0"/>
              <a:t>Results </a:t>
            </a:r>
            <a:r>
              <a:rPr lang="en-US" sz="1800" dirty="0"/>
              <a:t>published in </a:t>
            </a:r>
            <a:r>
              <a:rPr lang="en-US" sz="1800" dirty="0" smtClean="0"/>
              <a:t>a Public LNBA tool and online circuit heat maps</a:t>
            </a:r>
          </a:p>
          <a:p>
            <a:pPr marL="342900" lvl="1" indent="-342900">
              <a:spcAft>
                <a:spcPts val="1200"/>
              </a:spcAft>
              <a:buFontTx/>
              <a:buChar char="•"/>
              <a:defRPr/>
            </a:pPr>
            <a:r>
              <a:rPr lang="en-US" sz="2000" dirty="0" smtClean="0"/>
              <a:t>Helps prioritize candidate DER deferral opportunities for solicitation in Distribution Investment Deferral Framework (Track 3)</a:t>
            </a:r>
          </a:p>
          <a:p>
            <a:pPr marL="342900" lvl="1" indent="-342900">
              <a:spcAft>
                <a:spcPts val="1200"/>
              </a:spcAft>
              <a:buFontTx/>
              <a:buChar char="•"/>
              <a:defRPr/>
            </a:pPr>
            <a:r>
              <a:rPr lang="en-US" sz="2000" dirty="0" smtClean="0"/>
              <a:t>Will help inform new rates and tariffs and future NEM 3.0 policy</a:t>
            </a:r>
          </a:p>
          <a:p>
            <a:pPr marL="342900" lvl="1" indent="-342900">
              <a:spcAft>
                <a:spcPts val="1200"/>
              </a:spcAft>
              <a:buFontTx/>
              <a:buChar char="•"/>
              <a:defRPr/>
            </a:pPr>
            <a:r>
              <a:rPr lang="en-US" sz="2000" b="1" dirty="0">
                <a:solidFill>
                  <a:srgbClr val="0070C0"/>
                </a:solidFill>
              </a:rPr>
              <a:t>Status: </a:t>
            </a:r>
            <a:r>
              <a:rPr lang="en-US" sz="2000" dirty="0"/>
              <a:t>Full system roll-out by Q2 </a:t>
            </a:r>
            <a:r>
              <a:rPr lang="en-US" sz="2000" dirty="0" smtClean="0"/>
              <a:t>2018 (est)</a:t>
            </a:r>
            <a:endParaRPr lang="en-US" sz="2000" dirty="0"/>
          </a:p>
          <a:p>
            <a:pPr marL="342900" lvl="1" indent="-342900">
              <a:spcAft>
                <a:spcPts val="1200"/>
              </a:spcAft>
              <a:buFontTx/>
              <a:buChar char="•"/>
              <a:defRPr/>
            </a:pPr>
            <a:endParaRPr lang="en-US" sz="2000" dirty="0"/>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26</a:t>
            </a:fld>
            <a:endParaRPr lang="en-US" dirty="0"/>
          </a:p>
        </p:txBody>
      </p:sp>
    </p:spTree>
    <p:extLst>
      <p:ext uri="{BB962C8B-B14F-4D97-AF65-F5344CB8AC3E}">
        <p14:creationId xmlns:p14="http://schemas.microsoft.com/office/powerpoint/2010/main" val="3901449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838200"/>
            <a:ext cx="8382000" cy="1143000"/>
          </a:xfrm>
        </p:spPr>
        <p:txBody>
          <a:bodyPr/>
          <a:lstStyle/>
          <a:p>
            <a:pPr algn="l"/>
            <a:r>
              <a:rPr lang="en-US" altLang="en-US" sz="3600" dirty="0" smtClean="0">
                <a:solidFill>
                  <a:srgbClr val="0000FF"/>
                </a:solidFill>
              </a:rPr>
              <a:t>Distribution Investment Deferral Framework</a:t>
            </a:r>
          </a:p>
        </p:txBody>
      </p:sp>
      <p:sp>
        <p:nvSpPr>
          <p:cNvPr id="50179" name="Content Placeholder 2"/>
          <p:cNvSpPr>
            <a:spLocks noGrp="1"/>
          </p:cNvSpPr>
          <p:nvPr>
            <p:ph idx="1"/>
          </p:nvPr>
        </p:nvSpPr>
        <p:spPr/>
        <p:txBody>
          <a:bodyPr/>
          <a:lstStyle/>
          <a:p>
            <a:r>
              <a:rPr lang="en-US" altLang="en-US" sz="2400" smtClean="0"/>
              <a:t>Determines opportunities to defer traditional grid infrastructure capital investments through competitively sourced DERs at lower cost.</a:t>
            </a:r>
          </a:p>
          <a:p>
            <a:r>
              <a:rPr lang="en-US" altLang="en-US" sz="2400" smtClean="0"/>
              <a:t>DERs, aka “non-wires” alternative solutions must serve same grid needs as “wires” solutions.</a:t>
            </a:r>
          </a:p>
          <a:p>
            <a:r>
              <a:rPr lang="en-US" altLang="en-US" sz="2400" smtClean="0"/>
              <a:t>Process alignment needed between the distribution planning process, capital planning process, and the General Rate Case process </a:t>
            </a:r>
          </a:p>
          <a:p>
            <a:r>
              <a:rPr lang="en-US" altLang="en-US" sz="2400" b="1" smtClean="0">
                <a:solidFill>
                  <a:srgbClr val="0070C0"/>
                </a:solidFill>
              </a:rPr>
              <a:t>Status: </a:t>
            </a:r>
            <a:r>
              <a:rPr lang="en-US" altLang="en-US" sz="2400" smtClean="0"/>
              <a:t>Staff proposal in May 2017, Q4 2017 Proposed Decision</a:t>
            </a:r>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27</a:t>
            </a:fld>
            <a:endParaRPr lang="en-US" dirty="0"/>
          </a:p>
        </p:txBody>
      </p:sp>
    </p:spTree>
    <p:extLst>
      <p:ext uri="{BB962C8B-B14F-4D97-AF65-F5344CB8AC3E}">
        <p14:creationId xmlns:p14="http://schemas.microsoft.com/office/powerpoint/2010/main" val="3766578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14400"/>
            <a:ext cx="8382000" cy="1143000"/>
          </a:xfrm>
        </p:spPr>
        <p:txBody>
          <a:bodyPr/>
          <a:lstStyle/>
          <a:p>
            <a:pPr algn="l"/>
            <a:r>
              <a:rPr lang="en-US" altLang="en-US" sz="3600" dirty="0" smtClean="0">
                <a:solidFill>
                  <a:srgbClr val="0000FF"/>
                </a:solidFill>
              </a:rPr>
              <a:t>Distribution Investment Deferral Framework</a:t>
            </a:r>
          </a:p>
        </p:txBody>
      </p:sp>
      <p:sp>
        <p:nvSpPr>
          <p:cNvPr id="3" name="Content Placeholder 2"/>
          <p:cNvSpPr>
            <a:spLocks noGrp="1"/>
          </p:cNvSpPr>
          <p:nvPr>
            <p:ph idx="1"/>
          </p:nvPr>
        </p:nvSpPr>
        <p:spPr>
          <a:xfrm>
            <a:off x="457200" y="2103438"/>
            <a:ext cx="8229600" cy="4068762"/>
          </a:xfrm>
        </p:spPr>
        <p:txBody>
          <a:bodyPr>
            <a:normAutofit/>
          </a:bodyPr>
          <a:lstStyle/>
          <a:p>
            <a:pPr>
              <a:defRPr/>
            </a:pPr>
            <a:r>
              <a:rPr lang="en-US" dirty="0" smtClean="0"/>
              <a:t>Key elements in development:  </a:t>
            </a:r>
            <a:endParaRPr lang="en-US" dirty="0"/>
          </a:p>
          <a:p>
            <a:pPr lvl="1">
              <a:defRPr/>
            </a:pPr>
            <a:r>
              <a:rPr lang="en-US" dirty="0" smtClean="0"/>
              <a:t>Annual </a:t>
            </a:r>
            <a:r>
              <a:rPr lang="en-US" b="1" dirty="0" smtClean="0"/>
              <a:t>Grid Needs Assessment </a:t>
            </a:r>
            <a:r>
              <a:rPr lang="en-US" dirty="0" smtClean="0"/>
              <a:t>IOU deliverable</a:t>
            </a:r>
          </a:p>
          <a:p>
            <a:pPr lvl="1">
              <a:defRPr/>
            </a:pPr>
            <a:r>
              <a:rPr lang="en-US" dirty="0" smtClean="0"/>
              <a:t>Distribution Planning Advisory Group</a:t>
            </a:r>
          </a:p>
          <a:p>
            <a:pPr lvl="1">
              <a:defRPr/>
            </a:pPr>
            <a:r>
              <a:rPr lang="en-US" dirty="0" smtClean="0"/>
              <a:t>Competitive Solicitation (or future DER sourcing mechanisms developed in IDER)</a:t>
            </a:r>
          </a:p>
          <a:p>
            <a:pPr lvl="1">
              <a:defRPr/>
            </a:pPr>
            <a:r>
              <a:rPr lang="en-US" dirty="0" smtClean="0"/>
              <a:t>IDER Shareholder Incentive Pilot</a:t>
            </a:r>
            <a:endParaRPr lang="en-US" dirty="0"/>
          </a:p>
          <a:p>
            <a:pPr>
              <a:defRPr/>
            </a:pPr>
            <a:r>
              <a:rPr lang="en-US" b="1" dirty="0" smtClean="0">
                <a:solidFill>
                  <a:srgbClr val="0070C0"/>
                </a:solidFill>
              </a:rPr>
              <a:t>Next steps:  </a:t>
            </a:r>
            <a:r>
              <a:rPr lang="en-US" dirty="0" smtClean="0"/>
              <a:t>Proposed Decision imminent</a:t>
            </a:r>
            <a:endParaRPr lang="en-US" dirty="0"/>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28</a:t>
            </a:fld>
            <a:endParaRPr lang="en-US" dirty="0"/>
          </a:p>
        </p:txBody>
      </p:sp>
    </p:spTree>
    <p:extLst>
      <p:ext uri="{BB962C8B-B14F-4D97-AF65-F5344CB8AC3E}">
        <p14:creationId xmlns:p14="http://schemas.microsoft.com/office/powerpoint/2010/main" val="4129206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838200"/>
            <a:ext cx="8229600" cy="762000"/>
          </a:xfrm>
        </p:spPr>
        <p:txBody>
          <a:bodyPr/>
          <a:lstStyle/>
          <a:p>
            <a:pPr algn="l"/>
            <a:r>
              <a:rPr lang="en-US" altLang="en-US" sz="2800" dirty="0" smtClean="0">
                <a:solidFill>
                  <a:srgbClr val="0000FF"/>
                </a:solidFill>
              </a:rPr>
              <a:t>Grid Modernization Investment Framework</a:t>
            </a:r>
          </a:p>
        </p:txBody>
      </p:sp>
      <p:sp>
        <p:nvSpPr>
          <p:cNvPr id="11267" name="Content Placeholder 2"/>
          <p:cNvSpPr>
            <a:spLocks noGrp="1"/>
          </p:cNvSpPr>
          <p:nvPr>
            <p:ph idx="1"/>
          </p:nvPr>
        </p:nvSpPr>
        <p:spPr>
          <a:xfrm>
            <a:off x="457200" y="1600200"/>
            <a:ext cx="8229600" cy="4068763"/>
          </a:xfrm>
        </p:spPr>
        <p:txBody>
          <a:bodyPr/>
          <a:lstStyle/>
          <a:p>
            <a:pPr marL="0" indent="0">
              <a:buFontTx/>
              <a:buNone/>
              <a:defRPr/>
            </a:pPr>
            <a:r>
              <a:rPr lang="en-US" altLang="en-US" sz="2400" dirty="0" smtClean="0"/>
              <a:t>Primary objective is to guide GRC funding decisions on technology investments that enable utilities to:</a:t>
            </a:r>
          </a:p>
          <a:p>
            <a:pPr marL="0" indent="0">
              <a:buFontTx/>
              <a:buNone/>
              <a:defRPr/>
            </a:pPr>
            <a:endParaRPr lang="en-US" altLang="en-US" sz="2400" dirty="0" smtClean="0"/>
          </a:p>
          <a:p>
            <a:pPr>
              <a:spcAft>
                <a:spcPts val="1200"/>
              </a:spcAft>
              <a:defRPr/>
            </a:pPr>
            <a:r>
              <a:rPr lang="en-US" sz="1800" dirty="0" smtClean="0"/>
              <a:t>Accelerate </a:t>
            </a:r>
            <a:r>
              <a:rPr lang="en-US" sz="1800" dirty="0"/>
              <a:t>the adoption of DERs that can cost-effectively provide GHG reductions </a:t>
            </a:r>
            <a:r>
              <a:rPr lang="en-US" sz="1800" dirty="0" smtClean="0"/>
              <a:t>and provide </a:t>
            </a:r>
            <a:r>
              <a:rPr lang="en-US" sz="1800" dirty="0"/>
              <a:t>grid services;</a:t>
            </a:r>
          </a:p>
          <a:p>
            <a:pPr>
              <a:spcAft>
                <a:spcPts val="1200"/>
              </a:spcAft>
              <a:defRPr/>
            </a:pPr>
            <a:r>
              <a:rPr lang="en-US" sz="1800" dirty="0" smtClean="0"/>
              <a:t>Connect </a:t>
            </a:r>
            <a:r>
              <a:rPr lang="en-US" sz="1800" dirty="0"/>
              <a:t>DERs to existing and new markets to reduce costs and to create value </a:t>
            </a:r>
            <a:r>
              <a:rPr lang="en-US" sz="1800" dirty="0" smtClean="0"/>
              <a:t>for ratepayers</a:t>
            </a:r>
            <a:r>
              <a:rPr lang="en-US" sz="1800" dirty="0"/>
              <a:t>;</a:t>
            </a:r>
          </a:p>
          <a:p>
            <a:pPr>
              <a:spcAft>
                <a:spcPts val="1200"/>
              </a:spcAft>
              <a:defRPr/>
            </a:pPr>
            <a:r>
              <a:rPr lang="en-US" sz="1800" dirty="0" smtClean="0"/>
              <a:t>Facilitate </a:t>
            </a:r>
            <a:r>
              <a:rPr lang="en-US" sz="1800" dirty="0"/>
              <a:t>the inclusion of DERs into distribution system planning to </a:t>
            </a:r>
            <a:r>
              <a:rPr lang="en-US" sz="1800" dirty="0" smtClean="0"/>
              <a:t>produce technological</a:t>
            </a:r>
            <a:r>
              <a:rPr lang="en-US" sz="1800" dirty="0"/>
              <a:t>, economic and societal benefits; and</a:t>
            </a:r>
          </a:p>
          <a:p>
            <a:pPr>
              <a:spcAft>
                <a:spcPts val="1200"/>
              </a:spcAft>
              <a:defRPr/>
            </a:pPr>
            <a:r>
              <a:rPr lang="en-US" sz="1800" dirty="0" smtClean="0"/>
              <a:t>Enhance customer choice and ensure DER-related Grid Modernization investments result in net benefits that are equitably distributed to all ratepayers.</a:t>
            </a:r>
          </a:p>
          <a:p>
            <a:pPr>
              <a:spcAft>
                <a:spcPts val="1200"/>
              </a:spcAft>
              <a:defRPr/>
            </a:pPr>
            <a:r>
              <a:rPr lang="en-US" sz="2400" b="1" dirty="0" smtClean="0">
                <a:solidFill>
                  <a:srgbClr val="0070C0"/>
                </a:solidFill>
              </a:rPr>
              <a:t>Status: </a:t>
            </a:r>
            <a:r>
              <a:rPr lang="en-US" sz="2400" dirty="0" smtClean="0"/>
              <a:t>Proposed Decision imminent</a:t>
            </a:r>
          </a:p>
        </p:txBody>
      </p:sp>
      <p:sp>
        <p:nvSpPr>
          <p:cNvPr id="4"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29</a:t>
            </a:fld>
            <a:endParaRPr lang="en-US" dirty="0"/>
          </a:p>
        </p:txBody>
      </p:sp>
    </p:spTree>
    <p:extLst>
      <p:ext uri="{BB962C8B-B14F-4D97-AF65-F5344CB8AC3E}">
        <p14:creationId xmlns:p14="http://schemas.microsoft.com/office/powerpoint/2010/main" val="502180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lstStyle/>
          <a:p>
            <a:pPr algn="ctr"/>
            <a:r>
              <a:rPr lang="en-US" sz="3200" dirty="0" smtClean="0"/>
              <a:t>DER Action Plan Implementation</a:t>
            </a:r>
            <a:endParaRPr lang="en-US" sz="3200" dirty="0"/>
          </a:p>
        </p:txBody>
      </p:sp>
      <p:sp>
        <p:nvSpPr>
          <p:cNvPr id="3" name="Content Placeholder 2"/>
          <p:cNvSpPr>
            <a:spLocks noGrp="1"/>
          </p:cNvSpPr>
          <p:nvPr>
            <p:ph idx="1"/>
          </p:nvPr>
        </p:nvSpPr>
        <p:spPr/>
        <p:txBody>
          <a:bodyPr/>
          <a:lstStyle/>
          <a:p>
            <a:pPr>
              <a:buFont typeface="Verdana" panose="020B0604030504040204" pitchFamily="34" charset="0"/>
              <a:buChar char="●"/>
            </a:pPr>
            <a:r>
              <a:rPr lang="en-US" sz="2200" dirty="0"/>
              <a:t>Guides development and implementation of DER policy</a:t>
            </a:r>
            <a:r>
              <a:rPr lang="en-US" altLang="en-US" sz="2200" dirty="0" smtClean="0"/>
              <a:t> </a:t>
            </a:r>
            <a:r>
              <a:rPr lang="en-US" altLang="en-US" sz="2200" dirty="0"/>
              <a:t>across </a:t>
            </a:r>
            <a:r>
              <a:rPr lang="en-US" altLang="en-US" sz="2200" b="1" dirty="0" smtClean="0"/>
              <a:t>15 CPUC proceedings </a:t>
            </a:r>
            <a:r>
              <a:rPr lang="en-US" altLang="en-US" sz="2200" dirty="0" smtClean="0"/>
              <a:t>and </a:t>
            </a:r>
            <a:r>
              <a:rPr lang="en-US" altLang="en-US" sz="2200" b="1" dirty="0" smtClean="0"/>
              <a:t>2 CAISO stakeholder initiatives</a:t>
            </a:r>
            <a:endParaRPr lang="en-US" sz="2200" b="1" dirty="0"/>
          </a:p>
          <a:p>
            <a:pPr lvl="2">
              <a:buFont typeface="Verdana" panose="020B0604030504040204" pitchFamily="34" charset="0"/>
              <a:buChar char="●"/>
            </a:pPr>
            <a:r>
              <a:rPr lang="en-US" sz="2000" dirty="0"/>
              <a:t>Does </a:t>
            </a:r>
            <a:r>
              <a:rPr lang="en-US" sz="2000" u="sng" dirty="0"/>
              <a:t>not</a:t>
            </a:r>
            <a:r>
              <a:rPr lang="en-US" sz="2000" dirty="0"/>
              <a:t> determine outcomes of individual proceedings</a:t>
            </a:r>
          </a:p>
          <a:p>
            <a:pPr>
              <a:buFont typeface="Verdana" panose="020B0604030504040204" pitchFamily="34" charset="0"/>
              <a:buChar char="●"/>
            </a:pPr>
            <a:r>
              <a:rPr lang="en-US" sz="2200" dirty="0" smtClean="0"/>
              <a:t>Provides a </a:t>
            </a:r>
            <a:r>
              <a:rPr lang="en-US" sz="2200" b="1" dirty="0" smtClean="0"/>
              <a:t>platform for common understanding </a:t>
            </a:r>
            <a:r>
              <a:rPr lang="en-US" sz="2200" dirty="0" smtClean="0"/>
              <a:t>of the direction the CPUC intends for </a:t>
            </a:r>
            <a:r>
              <a:rPr lang="en-US" sz="2200" dirty="0"/>
              <a:t>D</a:t>
            </a:r>
            <a:r>
              <a:rPr lang="en-US" sz="2200" dirty="0" smtClean="0"/>
              <a:t>ER policy to take</a:t>
            </a:r>
          </a:p>
          <a:p>
            <a:pPr marL="469900" lvl="2" indent="-469900">
              <a:buSzPct val="70000"/>
              <a:buFont typeface="Verdana" panose="020B0604030504040204" pitchFamily="34" charset="0"/>
              <a:buChar char="●"/>
            </a:pPr>
            <a:r>
              <a:rPr lang="en-US" sz="2200" dirty="0" smtClean="0"/>
              <a:t>Stimulates </a:t>
            </a:r>
            <a:r>
              <a:rPr lang="en-US" sz="2200" b="1" dirty="0" smtClean="0"/>
              <a:t>coordination across proceedings </a:t>
            </a:r>
            <a:r>
              <a:rPr lang="en-US" sz="2200" dirty="0" smtClean="0"/>
              <a:t>on priority issues </a:t>
            </a:r>
          </a:p>
          <a:p>
            <a:pPr marL="469900" lvl="2" indent="-469900">
              <a:buSzPct val="70000"/>
              <a:buFont typeface="Verdana" panose="020B0604030504040204" pitchFamily="34" charset="0"/>
              <a:buChar char="●"/>
            </a:pPr>
            <a:r>
              <a:rPr lang="en-US" sz="2200" dirty="0" smtClean="0"/>
              <a:t>Living document</a:t>
            </a:r>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3</a:t>
            </a:fld>
            <a:endParaRPr lang="en-US" dirty="0"/>
          </a:p>
        </p:txBody>
      </p:sp>
    </p:spTree>
    <p:extLst>
      <p:ext uri="{BB962C8B-B14F-4D97-AF65-F5344CB8AC3E}">
        <p14:creationId xmlns:p14="http://schemas.microsoft.com/office/powerpoint/2010/main" val="85144868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8"/>
          <p:cNvGrpSpPr>
            <a:grpSpLocks/>
          </p:cNvGrpSpPr>
          <p:nvPr/>
        </p:nvGrpSpPr>
        <p:grpSpPr bwMode="auto">
          <a:xfrm>
            <a:off x="1752600" y="1652588"/>
            <a:ext cx="5486400" cy="2747962"/>
            <a:chOff x="2670723" y="2453321"/>
            <a:chExt cx="3734478" cy="1570753"/>
          </a:xfrm>
        </p:grpSpPr>
        <p:grpSp>
          <p:nvGrpSpPr>
            <p:cNvPr id="53254" name="Group 3"/>
            <p:cNvGrpSpPr>
              <a:grpSpLocks/>
            </p:cNvGrpSpPr>
            <p:nvPr/>
          </p:nvGrpSpPr>
          <p:grpSpPr bwMode="auto">
            <a:xfrm>
              <a:off x="2670723" y="2453321"/>
              <a:ext cx="3734478" cy="1570753"/>
              <a:chOff x="-15889" y="66235"/>
              <a:chExt cx="5616911" cy="2152829"/>
            </a:xfrm>
          </p:grpSpPr>
          <p:sp>
            <p:nvSpPr>
              <p:cNvPr id="5" name="Oval 4"/>
              <p:cNvSpPr/>
              <p:nvPr/>
            </p:nvSpPr>
            <p:spPr>
              <a:xfrm>
                <a:off x="1992937" y="66235"/>
                <a:ext cx="3608085" cy="2152829"/>
              </a:xfrm>
              <a:prstGeom prst="ellipse">
                <a:avLst/>
              </a:prstGeom>
              <a:solidFill>
                <a:srgbClr val="FF0000">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Ins="0" anchor="ctr"/>
              <a:lstStyle/>
              <a:p>
                <a:pPr algn="r" fontAlgn="auto">
                  <a:spcBef>
                    <a:spcPts val="0"/>
                  </a:spcBef>
                  <a:spcAft>
                    <a:spcPts val="0"/>
                  </a:spcAft>
                  <a:defRPr/>
                </a:pPr>
                <a:r>
                  <a:rPr lang="en-US" sz="1600" baseline="0" dirty="0">
                    <a:solidFill>
                      <a:prstClr val="white"/>
                    </a:solidFill>
                    <a:latin typeface="Times New Roman"/>
                    <a:ea typeface="MS Mincho"/>
                  </a:rPr>
                  <a:t> </a:t>
                </a:r>
                <a:endParaRPr lang="en-US" sz="1600" b="0" baseline="0" dirty="0">
                  <a:solidFill>
                    <a:prstClr val="white"/>
                  </a:solidFill>
                  <a:latin typeface="Times New Roman"/>
                  <a:ea typeface="MS Mincho"/>
                </a:endParaRPr>
              </a:p>
            </p:txBody>
          </p:sp>
          <p:sp>
            <p:nvSpPr>
              <p:cNvPr id="6" name="Oval 5"/>
              <p:cNvSpPr/>
              <p:nvPr/>
            </p:nvSpPr>
            <p:spPr>
              <a:xfrm>
                <a:off x="-15889" y="66235"/>
                <a:ext cx="3882755" cy="2152829"/>
              </a:xfrm>
              <a:prstGeom prst="ellipse">
                <a:avLst/>
              </a:prstGeom>
              <a:solidFill>
                <a:srgbClr val="0070C0">
                  <a:alpha val="64706"/>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600" b="0" baseline="0" dirty="0">
                    <a:solidFill>
                      <a:srgbClr val="FFFFFF"/>
                    </a:solidFill>
                    <a:ea typeface="MS Mincho"/>
                    <a:cs typeface="Times New Roman"/>
                  </a:rPr>
                  <a:t>DER -Related</a:t>
                </a:r>
                <a:endParaRPr lang="en-US" sz="1600" b="0" baseline="0" dirty="0">
                  <a:solidFill>
                    <a:prstClr val="white"/>
                  </a:solidFill>
                  <a:latin typeface="Times New Roman"/>
                  <a:ea typeface="MS Mincho"/>
                </a:endParaRPr>
              </a:p>
              <a:p>
                <a:pPr fontAlgn="auto">
                  <a:spcBef>
                    <a:spcPts val="0"/>
                  </a:spcBef>
                  <a:spcAft>
                    <a:spcPts val="0"/>
                  </a:spcAft>
                  <a:defRPr/>
                </a:pPr>
                <a:r>
                  <a:rPr lang="en-US" sz="1600" b="0" baseline="0" dirty="0">
                    <a:solidFill>
                      <a:srgbClr val="FFFFFF"/>
                    </a:solidFill>
                    <a:ea typeface="MS Mincho"/>
                    <a:cs typeface="Times New Roman"/>
                  </a:rPr>
                  <a:t>Investments:</a:t>
                </a:r>
                <a:endParaRPr lang="en-US" sz="1600" b="0" baseline="0" dirty="0">
                  <a:solidFill>
                    <a:prstClr val="white"/>
                  </a:solidFill>
                  <a:latin typeface="Times New Roman"/>
                  <a:ea typeface="MS Mincho"/>
                </a:endParaRPr>
              </a:p>
              <a:p>
                <a:pPr fontAlgn="auto">
                  <a:spcBef>
                    <a:spcPts val="0"/>
                  </a:spcBef>
                  <a:spcAft>
                    <a:spcPts val="0"/>
                  </a:spcAft>
                  <a:defRPr/>
                </a:pPr>
                <a:r>
                  <a:rPr lang="en-US" sz="1600" b="0" baseline="0" dirty="0">
                    <a:solidFill>
                      <a:srgbClr val="FFFFFF"/>
                    </a:solidFill>
                    <a:ea typeface="MS Mincho"/>
                    <a:cs typeface="Times New Roman"/>
                  </a:rPr>
                  <a:t>Enable DER </a:t>
                </a:r>
                <a:endParaRPr lang="en-US" sz="1600" b="0" baseline="0" dirty="0">
                  <a:solidFill>
                    <a:prstClr val="white"/>
                  </a:solidFill>
                  <a:latin typeface="Times New Roman"/>
                  <a:ea typeface="MS Mincho"/>
                </a:endParaRPr>
              </a:p>
              <a:p>
                <a:pPr fontAlgn="auto">
                  <a:spcBef>
                    <a:spcPts val="0"/>
                  </a:spcBef>
                  <a:spcAft>
                    <a:spcPts val="0"/>
                  </a:spcAft>
                  <a:defRPr/>
                </a:pPr>
                <a:r>
                  <a:rPr lang="en-US" sz="1600" b="0" baseline="0" dirty="0">
                    <a:solidFill>
                      <a:srgbClr val="FFFFFF"/>
                    </a:solidFill>
                    <a:ea typeface="MS Mincho"/>
                    <a:cs typeface="Times New Roman"/>
                  </a:rPr>
                  <a:t>Penetration, </a:t>
                </a:r>
                <a:endParaRPr lang="en-US" sz="1600" b="0" baseline="0" dirty="0">
                  <a:solidFill>
                    <a:prstClr val="white"/>
                  </a:solidFill>
                  <a:latin typeface="Times New Roman"/>
                  <a:ea typeface="MS Mincho"/>
                </a:endParaRPr>
              </a:p>
              <a:p>
                <a:pPr fontAlgn="auto">
                  <a:spcBef>
                    <a:spcPts val="0"/>
                  </a:spcBef>
                  <a:spcAft>
                    <a:spcPts val="0"/>
                  </a:spcAft>
                  <a:defRPr/>
                </a:pPr>
                <a:r>
                  <a:rPr lang="en-US" sz="1600" b="0" baseline="0" dirty="0">
                    <a:solidFill>
                      <a:srgbClr val="FFFFFF"/>
                    </a:solidFill>
                    <a:ea typeface="MS Mincho"/>
                    <a:cs typeface="Times New Roman"/>
                  </a:rPr>
                  <a:t>Integration, and </a:t>
                </a:r>
                <a:endParaRPr lang="en-US" sz="1600" b="0" baseline="0" dirty="0">
                  <a:solidFill>
                    <a:prstClr val="white"/>
                  </a:solidFill>
                  <a:latin typeface="Times New Roman"/>
                  <a:ea typeface="MS Mincho"/>
                </a:endParaRPr>
              </a:p>
              <a:p>
                <a:pPr fontAlgn="auto">
                  <a:spcBef>
                    <a:spcPts val="0"/>
                  </a:spcBef>
                  <a:spcAft>
                    <a:spcPts val="0"/>
                  </a:spcAft>
                  <a:defRPr/>
                </a:pPr>
                <a:r>
                  <a:rPr lang="en-US" sz="1600" b="0" baseline="0" dirty="0">
                    <a:solidFill>
                      <a:srgbClr val="FFFFFF"/>
                    </a:solidFill>
                    <a:ea typeface="MS Mincho"/>
                    <a:cs typeface="Times New Roman"/>
                  </a:rPr>
                  <a:t>Value </a:t>
                </a:r>
              </a:p>
              <a:p>
                <a:pPr fontAlgn="auto">
                  <a:spcBef>
                    <a:spcPts val="0"/>
                  </a:spcBef>
                  <a:spcAft>
                    <a:spcPts val="0"/>
                  </a:spcAft>
                  <a:defRPr/>
                </a:pPr>
                <a:r>
                  <a:rPr lang="en-US" sz="1600" b="0" baseline="0" dirty="0">
                    <a:solidFill>
                      <a:srgbClr val="FFFFFF"/>
                    </a:solidFill>
                    <a:ea typeface="MS Mincho"/>
                    <a:cs typeface="Times New Roman"/>
                  </a:rPr>
                  <a:t>Maximization</a:t>
                </a:r>
                <a:endParaRPr lang="en-US" sz="1600" b="0" baseline="0" dirty="0">
                  <a:solidFill>
                    <a:prstClr val="white"/>
                  </a:solidFill>
                  <a:latin typeface="Times New Roman"/>
                  <a:ea typeface="MS Mincho"/>
                </a:endParaRPr>
              </a:p>
            </p:txBody>
          </p:sp>
          <p:sp>
            <p:nvSpPr>
              <p:cNvPr id="53258" name="Text Box 9"/>
              <p:cNvSpPr txBox="1">
                <a:spLocks noChangeArrowheads="1"/>
              </p:cNvSpPr>
              <p:nvPr/>
            </p:nvSpPr>
            <p:spPr bwMode="auto">
              <a:xfrm>
                <a:off x="2227171" y="571976"/>
                <a:ext cx="1413290" cy="156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3200">
                    <a:solidFill>
                      <a:schemeClr val="tx1"/>
                    </a:solidFill>
                    <a:latin typeface="Tahoma" pitchFamily="34" charset="0"/>
                    <a:cs typeface="Tahoma" pitchFamily="34" charset="0"/>
                  </a:defRPr>
                </a:lvl1pPr>
                <a:lvl2pPr marL="742950" indent="-285750" eaLnBrk="0" hangingPunct="0">
                  <a:buFont typeface="Arial" charset="0"/>
                  <a:buChar char="–"/>
                  <a:defRPr sz="2800">
                    <a:solidFill>
                      <a:schemeClr val="tx1"/>
                    </a:solidFill>
                    <a:latin typeface="Tahoma" pitchFamily="34" charset="0"/>
                    <a:cs typeface="Tahoma" pitchFamily="34" charset="0"/>
                  </a:defRPr>
                </a:lvl2pPr>
                <a:lvl3pPr marL="1143000" indent="-228600" eaLnBrk="0" hangingPunct="0">
                  <a:buFont typeface="Arial" charset="0"/>
                  <a:defRPr sz="2400">
                    <a:solidFill>
                      <a:schemeClr val="tx1"/>
                    </a:solidFill>
                    <a:latin typeface="Tahoma" pitchFamily="34" charset="0"/>
                    <a:cs typeface="Tahoma" pitchFamily="34" charset="0"/>
                  </a:defRPr>
                </a:lvl3pPr>
                <a:lvl4pPr marL="1600200" indent="-228600" eaLnBrk="0" hangingPunct="0">
                  <a:buFont typeface="Arial" charset="0"/>
                  <a:buChar char="–"/>
                  <a:defRPr sz="2000">
                    <a:solidFill>
                      <a:schemeClr val="tx1"/>
                    </a:solidFill>
                    <a:latin typeface="Tahoma" pitchFamily="34" charset="0"/>
                    <a:cs typeface="Tahoma" pitchFamily="34" charset="0"/>
                  </a:defRPr>
                </a:lvl4pPr>
                <a:lvl5pPr marL="2057400" indent="-228600" eaLnBrk="0" hangingPunct="0">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ctr" eaLnBrk="1" hangingPunct="1">
                  <a:buFontTx/>
                  <a:buNone/>
                </a:pPr>
                <a:r>
                  <a:rPr lang="en-US" altLang="en-US" sz="1600" b="0" baseline="0" smtClean="0">
                    <a:solidFill>
                      <a:srgbClr val="FFFFFF"/>
                    </a:solidFill>
                    <a:latin typeface="Calibri" pitchFamily="34" charset="0"/>
                    <a:ea typeface="MS Mincho" pitchFamily="49" charset="-128"/>
                    <a:cs typeface="Times New Roman" pitchFamily="18" charset="0"/>
                  </a:rPr>
                  <a:t>Investments that Support DER Growth, Grid Services and Safety &amp; Reliability</a:t>
                </a:r>
                <a:endParaRPr lang="en-US" altLang="en-US" sz="1600" b="0" baseline="0" smtClean="0">
                  <a:solidFill>
                    <a:srgbClr val="000000"/>
                  </a:solidFill>
                  <a:latin typeface="Times New Roman" pitchFamily="18" charset="0"/>
                  <a:ea typeface="MS Mincho" pitchFamily="49" charset="-128"/>
                  <a:cs typeface="Times New Roman" pitchFamily="18" charset="0"/>
                </a:endParaRPr>
              </a:p>
            </p:txBody>
          </p:sp>
        </p:grpSp>
        <p:sp>
          <p:nvSpPr>
            <p:cNvPr id="53255" name="Text Box 4"/>
            <p:cNvSpPr txBox="1">
              <a:spLocks noChangeArrowheads="1"/>
            </p:cNvSpPr>
            <p:nvPr/>
          </p:nvSpPr>
          <p:spPr bwMode="auto">
            <a:xfrm>
              <a:off x="5252144" y="2936419"/>
              <a:ext cx="939165" cy="103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Font typeface="Arial" charset="0"/>
                <a:defRPr sz="3200">
                  <a:solidFill>
                    <a:schemeClr val="tx1"/>
                  </a:solidFill>
                  <a:latin typeface="Tahoma" pitchFamily="34" charset="0"/>
                  <a:cs typeface="Tahoma" pitchFamily="34" charset="0"/>
                </a:defRPr>
              </a:lvl1pPr>
              <a:lvl2pPr marL="742950" indent="-285750" eaLnBrk="0" hangingPunct="0">
                <a:buFont typeface="Arial" charset="0"/>
                <a:buChar char="–"/>
                <a:defRPr sz="2800">
                  <a:solidFill>
                    <a:schemeClr val="tx1"/>
                  </a:solidFill>
                  <a:latin typeface="Tahoma" pitchFamily="34" charset="0"/>
                  <a:cs typeface="Tahoma" pitchFamily="34" charset="0"/>
                </a:defRPr>
              </a:lvl2pPr>
              <a:lvl3pPr marL="1143000" indent="-228600" eaLnBrk="0" hangingPunct="0">
                <a:buFont typeface="Arial" charset="0"/>
                <a:defRPr sz="2400">
                  <a:solidFill>
                    <a:schemeClr val="tx1"/>
                  </a:solidFill>
                  <a:latin typeface="Tahoma" pitchFamily="34" charset="0"/>
                  <a:cs typeface="Tahoma" pitchFamily="34" charset="0"/>
                </a:defRPr>
              </a:lvl3pPr>
              <a:lvl4pPr marL="1600200" indent="-228600" eaLnBrk="0" hangingPunct="0">
                <a:buFont typeface="Arial" charset="0"/>
                <a:buChar char="–"/>
                <a:defRPr sz="2000">
                  <a:solidFill>
                    <a:schemeClr val="tx1"/>
                  </a:solidFill>
                  <a:latin typeface="Tahoma" pitchFamily="34" charset="0"/>
                  <a:cs typeface="Tahoma" pitchFamily="34" charset="0"/>
                </a:defRPr>
              </a:lvl4pPr>
              <a:lvl5pPr marL="2057400" indent="-228600" eaLnBrk="0" hangingPunct="0">
                <a:buFont typeface="Arial" charset="0"/>
                <a:buChar char="»"/>
                <a:defRPr sz="2000">
                  <a:solidFill>
                    <a:schemeClr val="tx1"/>
                  </a:solidFill>
                  <a:latin typeface="Tahoma" pitchFamily="34" charset="0"/>
                  <a:cs typeface="Tahom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Tahoma" pitchFamily="34" charset="0"/>
                  <a:cs typeface="Tahoma" pitchFamily="34" charset="0"/>
                </a:defRPr>
              </a:lvl9pPr>
            </a:lstStyle>
            <a:p>
              <a:pPr algn="r" eaLnBrk="1" hangingPunct="1">
                <a:buFontTx/>
                <a:buNone/>
              </a:pPr>
              <a:r>
                <a:rPr lang="en-US" altLang="en-US" sz="1600" b="0" baseline="0" smtClean="0">
                  <a:solidFill>
                    <a:srgbClr val="FFFFFF"/>
                  </a:solidFill>
                  <a:latin typeface="Calibri" pitchFamily="34" charset="0"/>
                  <a:ea typeface="MS Mincho" pitchFamily="49" charset="-128"/>
                  <a:cs typeface="Times New Roman" pitchFamily="18" charset="0"/>
                </a:rPr>
                <a:t>Investments that Support and Safety &amp; Reliability</a:t>
              </a:r>
              <a:endParaRPr lang="en-US" altLang="en-US" sz="1600" b="0" baseline="0" smtClean="0">
                <a:solidFill>
                  <a:srgbClr val="000000"/>
                </a:solidFill>
                <a:latin typeface="Times New Roman" pitchFamily="18" charset="0"/>
                <a:ea typeface="MS Mincho" pitchFamily="49" charset="-128"/>
                <a:cs typeface="Times New Roman" pitchFamily="18" charset="0"/>
              </a:endParaRPr>
            </a:p>
          </p:txBody>
        </p:sp>
      </p:grpSp>
      <p:sp>
        <p:nvSpPr>
          <p:cNvPr id="3" name="Rectangle 2"/>
          <p:cNvSpPr/>
          <p:nvPr/>
        </p:nvSpPr>
        <p:spPr>
          <a:xfrm>
            <a:off x="856769" y="4400550"/>
            <a:ext cx="7772400" cy="2419350"/>
          </a:xfrm>
          <a:prstGeom prst="rect">
            <a:avLst/>
          </a:prstGeom>
        </p:spPr>
        <p:txBody>
          <a:bodyPr>
            <a:spAutoFit/>
          </a:bodyPr>
          <a:lstStyle/>
          <a:p>
            <a:pPr fontAlgn="auto">
              <a:lnSpc>
                <a:spcPct val="120000"/>
              </a:lnSpc>
              <a:spcBef>
                <a:spcPts val="600"/>
              </a:spcBef>
              <a:spcAft>
                <a:spcPts val="0"/>
              </a:spcAft>
              <a:defRPr/>
            </a:pPr>
            <a:r>
              <a:rPr lang="en-US" sz="1800" b="0" baseline="0" dirty="0">
                <a:solidFill>
                  <a:prstClr val="black"/>
                </a:solidFill>
                <a:latin typeface="Calibri"/>
              </a:rPr>
              <a:t>“A modern grid allows for the seamless interconnection of distributed energy resources while maximizing ratepayer benefits, minimizing impacts and risks of safety and reliability. A modern grid facilitates the efficient integration of these resources into all stages of distribution system planning and operations to fully utilize the capabilities that the resources offer, and enables distributed energy resources to participate in established and emerging markets to more fully realize the value of the resources.” </a:t>
            </a:r>
          </a:p>
        </p:txBody>
      </p:sp>
      <p:sp>
        <p:nvSpPr>
          <p:cNvPr id="11" name="Title 1"/>
          <p:cNvSpPr txBox="1">
            <a:spLocks/>
          </p:cNvSpPr>
          <p:nvPr/>
        </p:nvSpPr>
        <p:spPr>
          <a:xfrm>
            <a:off x="601663" y="890588"/>
            <a:ext cx="8229600" cy="762000"/>
          </a:xfrm>
          <a:prstGeom prst="rect">
            <a:avLst/>
          </a:prstGeom>
        </p:spPr>
        <p:txBody>
          <a:bodyPr anchor="ctr">
            <a:normAutofit fontScale="82500" lnSpcReduction="20000"/>
          </a:bodyPr>
          <a:lstStyle>
            <a:lvl1pPr algn="ctr" defTabSz="914400" rtl="0" eaLnBrk="1" latinLnBrk="0" hangingPunct="1">
              <a:spcBef>
                <a:spcPct val="0"/>
              </a:spcBef>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defRPr/>
            </a:pPr>
            <a:r>
              <a:rPr lang="en-US" baseline="0" dirty="0" smtClean="0">
                <a:solidFill>
                  <a:srgbClr val="0000FF"/>
                </a:solidFill>
              </a:rPr>
              <a:t>Definition of Grid Modernization for Distribution Resource Planning </a:t>
            </a:r>
            <a:endParaRPr lang="en-US" baseline="0" dirty="0">
              <a:solidFill>
                <a:srgbClr val="0000FF"/>
              </a:solidFill>
            </a:endParaRPr>
          </a:p>
        </p:txBody>
      </p:sp>
      <p:sp>
        <p:nvSpPr>
          <p:cNvPr id="12"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30</a:t>
            </a:fld>
            <a:endParaRPr lang="en-US" dirty="0"/>
          </a:p>
        </p:txBody>
      </p:sp>
    </p:spTree>
    <p:extLst>
      <p:ext uri="{BB962C8B-B14F-4D97-AF65-F5344CB8AC3E}">
        <p14:creationId xmlns:p14="http://schemas.microsoft.com/office/powerpoint/2010/main" val="1818900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19200"/>
          </a:xfrm>
        </p:spPr>
        <p:txBody>
          <a:bodyPr/>
          <a:lstStyle/>
          <a:p>
            <a:pPr>
              <a:defRPr/>
            </a:pPr>
            <a:r>
              <a:rPr lang="en-US" sz="4000" dirty="0" smtClean="0">
                <a:solidFill>
                  <a:srgbClr val="0000FF"/>
                </a:solidFill>
                <a:ea typeface="ＭＳ Ｐゴシック" charset="0"/>
              </a:rPr>
              <a:t>What is a Smart Inverter?</a:t>
            </a:r>
            <a:br>
              <a:rPr lang="en-US" sz="4000" dirty="0" smtClean="0">
                <a:solidFill>
                  <a:srgbClr val="0000FF"/>
                </a:solidFill>
                <a:ea typeface="ＭＳ Ｐゴシック" charset="0"/>
              </a:rPr>
            </a:br>
            <a:r>
              <a:rPr lang="en-US" sz="4000" dirty="0" smtClean="0">
                <a:solidFill>
                  <a:srgbClr val="0000FF"/>
                </a:solidFill>
                <a:ea typeface="ＭＳ Ｐゴシック" charset="0"/>
              </a:rPr>
              <a:t>What Problem Do They Solve?</a:t>
            </a:r>
            <a:endParaRPr lang="en-US" sz="4000" dirty="0">
              <a:solidFill>
                <a:srgbClr val="0000FF"/>
              </a:solidFill>
              <a:ea typeface="ＭＳ Ｐゴシック" charset="0"/>
            </a:endParaRPr>
          </a:p>
        </p:txBody>
      </p:sp>
      <p:sp>
        <p:nvSpPr>
          <p:cNvPr id="3" name="Content Placeholder 2"/>
          <p:cNvSpPr>
            <a:spLocks noGrp="1"/>
          </p:cNvSpPr>
          <p:nvPr>
            <p:ph idx="1"/>
          </p:nvPr>
        </p:nvSpPr>
        <p:spPr>
          <a:xfrm>
            <a:off x="457200" y="2374900"/>
            <a:ext cx="5832475" cy="3751263"/>
          </a:xfrm>
        </p:spPr>
        <p:txBody>
          <a:bodyPr/>
          <a:lstStyle/>
          <a:p>
            <a:pPr>
              <a:defRPr/>
            </a:pPr>
            <a:r>
              <a:rPr lang="en-US" sz="2400" dirty="0" smtClean="0">
                <a:ea typeface="ＭＳ Ｐゴシック" charset="0"/>
              </a:rPr>
              <a:t>A inverter is a power electronic device needed by many distributed energy resources (DERs) to interconnect to the grid and a smart inverter is one with advanced capabilities.</a:t>
            </a:r>
          </a:p>
          <a:p>
            <a:pPr>
              <a:defRPr/>
            </a:pPr>
            <a:r>
              <a:rPr lang="en-US" sz="2400" dirty="0" smtClean="0">
                <a:ea typeface="ＭＳ Ｐゴシック" charset="0"/>
              </a:rPr>
              <a:t>Smart inverters mitigate many of the traditional concerns associated with variable DER generation, enable greater penetration of DERs, and enhance DER value by enabling grid services.</a:t>
            </a:r>
            <a:endParaRPr lang="en-US" sz="2400" dirty="0">
              <a:ea typeface="ＭＳ Ｐゴシック" charset="0"/>
            </a:endParaRPr>
          </a:p>
        </p:txBody>
      </p:sp>
      <p:pic>
        <p:nvPicPr>
          <p:cNvPr id="5" name="Grafik 7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2438400"/>
            <a:ext cx="23780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31</a:t>
            </a:fld>
            <a:endParaRPr lang="en-US" dirty="0"/>
          </a:p>
        </p:txBody>
      </p:sp>
    </p:spTree>
    <p:extLst>
      <p:ext uri="{BB962C8B-B14F-4D97-AF65-F5344CB8AC3E}">
        <p14:creationId xmlns:p14="http://schemas.microsoft.com/office/powerpoint/2010/main" val="3519412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solidFill>
                  <a:srgbClr val="0000FF"/>
                </a:solidFill>
                <a:ea typeface="ＭＳ Ｐゴシック" charset="0"/>
              </a:rPr>
              <a:t>What Makes an Inverter Smart?</a:t>
            </a:r>
            <a:endParaRPr lang="en-US" sz="4000" dirty="0">
              <a:solidFill>
                <a:srgbClr val="0000FF"/>
              </a:solidFill>
              <a:ea typeface="ＭＳ Ｐゴシック" charset="0"/>
            </a:endParaRPr>
          </a:p>
        </p:txBody>
      </p:sp>
      <p:sp>
        <p:nvSpPr>
          <p:cNvPr id="3" name="Content Placeholder 2"/>
          <p:cNvSpPr>
            <a:spLocks noGrp="1"/>
          </p:cNvSpPr>
          <p:nvPr>
            <p:ph idx="1"/>
          </p:nvPr>
        </p:nvSpPr>
        <p:spPr/>
        <p:txBody>
          <a:bodyPr/>
          <a:lstStyle/>
          <a:p>
            <a:pPr marL="0" indent="0">
              <a:buFontTx/>
              <a:buNone/>
              <a:defRPr/>
            </a:pPr>
            <a:r>
              <a:rPr lang="en-US" dirty="0" smtClean="0">
                <a:ea typeface="ＭＳ Ｐゴシック" charset="0"/>
              </a:rPr>
              <a:t>Additional functionality beyond conversion of DC to AC:</a:t>
            </a:r>
          </a:p>
          <a:p>
            <a:pPr>
              <a:defRPr/>
            </a:pPr>
            <a:r>
              <a:rPr lang="en-US" b="1" dirty="0" smtClean="0">
                <a:ea typeface="ＭＳ Ｐゴシック" charset="0"/>
              </a:rPr>
              <a:t>Autonomous response </a:t>
            </a:r>
            <a:r>
              <a:rPr lang="en-US" dirty="0" smtClean="0">
                <a:ea typeface="ＭＳ Ｐゴシック" charset="0"/>
              </a:rPr>
              <a:t>to grid conditions</a:t>
            </a:r>
          </a:p>
          <a:p>
            <a:pPr>
              <a:defRPr/>
            </a:pPr>
            <a:r>
              <a:rPr lang="en-US" b="1" dirty="0" smtClean="0">
                <a:ea typeface="ＭＳ Ｐゴシック" charset="0"/>
              </a:rPr>
              <a:t>Bidirectional communication </a:t>
            </a:r>
            <a:r>
              <a:rPr lang="en-US" dirty="0" smtClean="0">
                <a:ea typeface="ＭＳ Ｐゴシック" charset="0"/>
              </a:rPr>
              <a:t>for monitoring and control</a:t>
            </a:r>
          </a:p>
          <a:p>
            <a:pPr>
              <a:defRPr/>
            </a:pPr>
            <a:r>
              <a:rPr lang="en-US" b="1" dirty="0" smtClean="0">
                <a:ea typeface="ＭＳ Ｐゴシック" charset="0"/>
              </a:rPr>
              <a:t>Advanced functionality </a:t>
            </a:r>
            <a:r>
              <a:rPr lang="en-US" dirty="0" smtClean="0">
                <a:ea typeface="ＭＳ Ｐゴシック" charset="0"/>
              </a:rPr>
              <a:t>for DER dispatch</a:t>
            </a:r>
            <a:endParaRPr lang="en-US" dirty="0">
              <a:ea typeface="ＭＳ Ｐゴシック" charset="0"/>
            </a:endParaRPr>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32</a:t>
            </a:fld>
            <a:endParaRPr lang="en-US" dirty="0"/>
          </a:p>
        </p:txBody>
      </p:sp>
    </p:spTree>
    <p:extLst>
      <p:ext uri="{BB962C8B-B14F-4D97-AF65-F5344CB8AC3E}">
        <p14:creationId xmlns:p14="http://schemas.microsoft.com/office/powerpoint/2010/main" val="1516200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0000FF"/>
                </a:solidFill>
                <a:ea typeface="ＭＳ Ｐゴシック" charset="0"/>
              </a:rPr>
              <a:t>Smart Inverter Functionality Benefits</a:t>
            </a:r>
            <a:endParaRPr lang="en-US" sz="3600" dirty="0">
              <a:solidFill>
                <a:srgbClr val="0000FF"/>
              </a:solidFill>
              <a:ea typeface="ＭＳ Ｐゴシック" charset="0"/>
            </a:endParaRPr>
          </a:p>
        </p:txBody>
      </p:sp>
      <p:sp>
        <p:nvSpPr>
          <p:cNvPr id="3" name="Content Placeholder 2"/>
          <p:cNvSpPr>
            <a:spLocks noGrp="1"/>
          </p:cNvSpPr>
          <p:nvPr>
            <p:ph idx="1"/>
          </p:nvPr>
        </p:nvSpPr>
        <p:spPr/>
        <p:txBody>
          <a:bodyPr/>
          <a:lstStyle/>
          <a:p>
            <a:pPr>
              <a:defRPr/>
            </a:pPr>
            <a:r>
              <a:rPr lang="en-US" sz="2000" b="1" dirty="0" smtClean="0">
                <a:ea typeface="ＭＳ Ｐゴシック" charset="0"/>
              </a:rPr>
              <a:t>Mitigates impact DERs </a:t>
            </a:r>
            <a:r>
              <a:rPr lang="en-US" sz="2000" dirty="0" smtClean="0">
                <a:ea typeface="ＭＳ Ｐゴシック" charset="0"/>
              </a:rPr>
              <a:t>may have on the grid (i.e. voltage and frequency fluctuations, power quality, islanding concerns, etc.)</a:t>
            </a:r>
          </a:p>
          <a:p>
            <a:pPr>
              <a:defRPr/>
            </a:pPr>
            <a:r>
              <a:rPr lang="en-US" sz="2000" b="1" dirty="0" smtClean="0">
                <a:ea typeface="ＭＳ Ｐゴシック" charset="0"/>
              </a:rPr>
              <a:t>Increases hosting capacity</a:t>
            </a:r>
          </a:p>
          <a:p>
            <a:pPr>
              <a:defRPr/>
            </a:pPr>
            <a:r>
              <a:rPr lang="en-US" sz="2000" b="1" dirty="0" smtClean="0">
                <a:ea typeface="ＭＳ Ｐゴシック" charset="0"/>
              </a:rPr>
              <a:t>Improves distribution operations </a:t>
            </a:r>
            <a:r>
              <a:rPr lang="en-US" sz="2000" dirty="0" smtClean="0">
                <a:ea typeface="ＭＳ Ｐゴシック" charset="0"/>
              </a:rPr>
              <a:t>and system efficiency</a:t>
            </a:r>
          </a:p>
          <a:p>
            <a:pPr>
              <a:defRPr/>
            </a:pPr>
            <a:r>
              <a:rPr lang="en-US" sz="2000" dirty="0" smtClean="0">
                <a:ea typeface="ＭＳ Ｐゴシック" charset="0"/>
              </a:rPr>
              <a:t>Increases </a:t>
            </a:r>
            <a:r>
              <a:rPr lang="en-US" sz="2000" b="1" dirty="0" smtClean="0">
                <a:ea typeface="ＭＳ Ｐゴシック" charset="0"/>
              </a:rPr>
              <a:t>grid safety and reliability</a:t>
            </a:r>
            <a:r>
              <a:rPr lang="en-US" sz="2000" dirty="0" smtClean="0">
                <a:ea typeface="ＭＳ Ｐゴシック" charset="0"/>
              </a:rPr>
              <a:t>, especially in emergency situations</a:t>
            </a:r>
          </a:p>
          <a:p>
            <a:pPr>
              <a:defRPr/>
            </a:pPr>
            <a:r>
              <a:rPr lang="en-US" sz="2000" b="1" dirty="0" smtClean="0">
                <a:ea typeface="ＭＳ Ｐゴシック" charset="0"/>
              </a:rPr>
              <a:t>Reduces distribution upgrades </a:t>
            </a:r>
            <a:r>
              <a:rPr lang="en-US" sz="2000" dirty="0" smtClean="0">
                <a:ea typeface="ＭＳ Ｐゴシック" charset="0"/>
              </a:rPr>
              <a:t>which would be used to integrate and utilize DERs as well as mitigate impacts of Zero Net Energy projects</a:t>
            </a:r>
          </a:p>
          <a:p>
            <a:pPr>
              <a:defRPr/>
            </a:pPr>
            <a:r>
              <a:rPr lang="en-US" sz="2000" dirty="0" smtClean="0">
                <a:ea typeface="ＭＳ Ｐゴシック" charset="0"/>
              </a:rPr>
              <a:t>Provides </a:t>
            </a:r>
            <a:r>
              <a:rPr lang="en-US" sz="2000" b="1" dirty="0" smtClean="0">
                <a:ea typeface="ＭＳ Ｐゴシック" charset="0"/>
              </a:rPr>
              <a:t>gateway for provision of grid services</a:t>
            </a:r>
          </a:p>
          <a:p>
            <a:pPr marL="0" indent="0">
              <a:buFontTx/>
              <a:buNone/>
              <a:defRPr/>
            </a:pPr>
            <a:endParaRPr lang="en-US" sz="2000" dirty="0" smtClean="0">
              <a:ea typeface="ＭＳ Ｐゴシック" charset="0"/>
            </a:endParaRPr>
          </a:p>
          <a:p>
            <a:pPr marL="0" indent="0">
              <a:buFontTx/>
              <a:buNone/>
              <a:defRPr/>
            </a:pPr>
            <a:r>
              <a:rPr lang="en-US" sz="2000" dirty="0">
                <a:ea typeface="ＭＳ Ｐゴシック" charset="0"/>
              </a:rPr>
              <a:t>P</a:t>
            </a:r>
            <a:r>
              <a:rPr lang="en-US" sz="2000" dirty="0" smtClean="0">
                <a:ea typeface="ＭＳ Ｐゴシック" charset="0"/>
              </a:rPr>
              <a:t>rojects demonstrating these benefits have been completed and many more are being tested currently.</a:t>
            </a:r>
            <a:endParaRPr lang="en-US" sz="2000" dirty="0">
              <a:ea typeface="ＭＳ Ｐゴシック" charset="0"/>
            </a:endParaRPr>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33</a:t>
            </a:fld>
            <a:endParaRPr lang="en-US" dirty="0"/>
          </a:p>
        </p:txBody>
      </p:sp>
    </p:spTree>
    <p:extLst>
      <p:ext uri="{BB962C8B-B14F-4D97-AF65-F5344CB8AC3E}">
        <p14:creationId xmlns:p14="http://schemas.microsoft.com/office/powerpoint/2010/main" val="3520437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770063"/>
            <a:ext cx="8229600" cy="4068762"/>
          </a:xfrm>
        </p:spPr>
        <p:txBody>
          <a:bodyPr/>
          <a:lstStyle/>
          <a:p>
            <a:pPr marL="285750" indent="-285750">
              <a:lnSpc>
                <a:spcPct val="114000"/>
              </a:lnSpc>
              <a:spcBef>
                <a:spcPts val="0"/>
              </a:spcBef>
              <a:spcAft>
                <a:spcPts val="0"/>
              </a:spcAft>
              <a:buFont typeface="Arial"/>
              <a:buChar char="•"/>
              <a:defRPr/>
            </a:pPr>
            <a:r>
              <a:rPr lang="en-US" sz="1600" dirty="0" smtClean="0">
                <a:ea typeface="ＭＳ Ｐゴシック" charset="0"/>
              </a:rPr>
              <a:t>Formed in </a:t>
            </a:r>
            <a:r>
              <a:rPr lang="en-US" sz="1600" dirty="0">
                <a:ea typeface="ＭＳ Ｐゴシック" charset="0"/>
              </a:rPr>
              <a:t>2013 </a:t>
            </a:r>
            <a:r>
              <a:rPr lang="en-US" sz="1600" dirty="0" smtClean="0">
                <a:ea typeface="ＭＳ Ｐゴシック" charset="0"/>
              </a:rPr>
              <a:t>to develop </a:t>
            </a:r>
            <a:r>
              <a:rPr lang="en-US" sz="1600" dirty="0">
                <a:ea typeface="ＭＳ Ｐゴシック" charset="0"/>
              </a:rPr>
              <a:t>recommendations </a:t>
            </a:r>
            <a:r>
              <a:rPr lang="en-US" sz="1600" dirty="0" smtClean="0">
                <a:ea typeface="ＭＳ Ｐゴシック" charset="0"/>
              </a:rPr>
              <a:t>for technical </a:t>
            </a:r>
            <a:r>
              <a:rPr lang="en-US" sz="1600" dirty="0">
                <a:ea typeface="ＭＳ Ｐゴシック" charset="0"/>
              </a:rPr>
              <a:t>steps </a:t>
            </a:r>
            <a:r>
              <a:rPr lang="en-US" sz="1600" dirty="0" smtClean="0">
                <a:ea typeface="ＭＳ Ｐゴシック" charset="0"/>
              </a:rPr>
              <a:t>needed to </a:t>
            </a:r>
            <a:r>
              <a:rPr lang="en-US" sz="1600" dirty="0">
                <a:ea typeface="ＭＳ Ｐゴシック" charset="0"/>
              </a:rPr>
              <a:t>optimize </a:t>
            </a:r>
            <a:r>
              <a:rPr lang="en-US" sz="1600" dirty="0" smtClean="0">
                <a:ea typeface="ＭＳ Ｐゴシック" charset="0"/>
              </a:rPr>
              <a:t>inverter‐based DERs </a:t>
            </a:r>
            <a:r>
              <a:rPr lang="en-US" sz="1600" dirty="0">
                <a:ea typeface="ＭＳ Ｐゴシック" charset="0"/>
              </a:rPr>
              <a:t>to support </a:t>
            </a:r>
            <a:r>
              <a:rPr lang="en-US" sz="1600" dirty="0" smtClean="0">
                <a:ea typeface="ＭＳ Ｐゴシック" charset="0"/>
              </a:rPr>
              <a:t>grid operations.</a:t>
            </a:r>
          </a:p>
          <a:p>
            <a:pPr marL="285750" indent="-285750">
              <a:lnSpc>
                <a:spcPct val="114000"/>
              </a:lnSpc>
              <a:spcBef>
                <a:spcPts val="0"/>
              </a:spcBef>
              <a:spcAft>
                <a:spcPts val="0"/>
              </a:spcAft>
              <a:buFont typeface="Arial"/>
              <a:buChar char="•"/>
              <a:defRPr/>
            </a:pPr>
            <a:r>
              <a:rPr lang="en-US" sz="1600" dirty="0" smtClean="0">
                <a:ea typeface="ＭＳ Ｐゴシック" charset="0"/>
              </a:rPr>
              <a:t>Weekly meetings led to recommendations  for smart inverter functionality in three phases.</a:t>
            </a:r>
            <a:endParaRPr lang="en-US" sz="1600" b="1" dirty="0" smtClean="0">
              <a:ea typeface="ＭＳ Ｐゴシック" charset="0"/>
            </a:endParaRPr>
          </a:p>
          <a:p>
            <a:pPr>
              <a:defRPr/>
            </a:pPr>
            <a:endParaRPr lang="en-US" sz="2000" dirty="0">
              <a:ea typeface="ＭＳ Ｐゴシック" charset="0"/>
            </a:endParaRPr>
          </a:p>
        </p:txBody>
      </p:sp>
      <p:sp>
        <p:nvSpPr>
          <p:cNvPr id="2" name="Title 1"/>
          <p:cNvSpPr>
            <a:spLocks noGrp="1"/>
          </p:cNvSpPr>
          <p:nvPr>
            <p:ph type="title"/>
          </p:nvPr>
        </p:nvSpPr>
        <p:spPr/>
        <p:txBody>
          <a:bodyPr/>
          <a:lstStyle/>
          <a:p>
            <a:pPr>
              <a:defRPr/>
            </a:pPr>
            <a:r>
              <a:rPr lang="en-US" sz="2800" b="0" dirty="0" smtClean="0">
                <a:solidFill>
                  <a:srgbClr val="0000FF"/>
                </a:solidFill>
                <a:ea typeface="ＭＳ Ｐゴシック" charset="0"/>
              </a:rPr>
              <a:t>History of the California Smart Inverter and the </a:t>
            </a:r>
            <a:r>
              <a:rPr lang="en-US" sz="2800" dirty="0" smtClean="0">
                <a:solidFill>
                  <a:srgbClr val="0000FF"/>
                </a:solidFill>
                <a:ea typeface="ＭＳ Ｐゴシック" charset="0"/>
              </a:rPr>
              <a:t>Smart Inverter Working Group</a:t>
            </a:r>
            <a:endParaRPr lang="en-US" sz="2800" dirty="0">
              <a:solidFill>
                <a:srgbClr val="0000FF"/>
              </a:solidFill>
              <a:ea typeface="ＭＳ Ｐゴシック" charset="0"/>
            </a:endParaRPr>
          </a:p>
        </p:txBody>
      </p:sp>
      <p:sp>
        <p:nvSpPr>
          <p:cNvPr id="59396" name="Slide Number Placeholder 3"/>
          <p:cNvSpPr>
            <a:spLocks noGrp="1"/>
          </p:cNvSpPr>
          <p:nvPr>
            <p:ph type="sldNum" sz="quarter" idx="12"/>
          </p:nvPr>
        </p:nvSpPr>
        <p:spPr>
          <a:noFill/>
        </p:spPr>
        <p:txBody>
          <a:bodyPr/>
          <a:lstStyle>
            <a:lvl1pPr eaLnBrk="0" hangingPunct="0">
              <a:defRPr sz="3200">
                <a:solidFill>
                  <a:schemeClr val="tx1"/>
                </a:solidFill>
                <a:latin typeface="Arial" charset="0"/>
                <a:ea typeface="MS PGothic" pitchFamily="34" charset="-128"/>
              </a:defRPr>
            </a:lvl1pPr>
            <a:lvl2pPr marL="742950" indent="-285750" eaLnBrk="0" hangingPunct="0">
              <a:buChar char="–"/>
              <a:defRPr sz="28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buChar char="–"/>
              <a:defRPr sz="2000">
                <a:solidFill>
                  <a:schemeClr val="tx1"/>
                </a:solidFill>
                <a:latin typeface="Arial" charset="0"/>
                <a:ea typeface="MS PGothic" pitchFamily="34" charset="-128"/>
              </a:defRPr>
            </a:lvl4pPr>
            <a:lvl5pPr marL="2057400" indent="-228600" eaLnBrk="0" hangingPunc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fld id="{C8B90E36-1D49-49B1-B40D-5B8DF64E9A04}" type="slidenum">
              <a:rPr lang="en-US" altLang="en-US" sz="1400" smtClean="0">
                <a:solidFill>
                  <a:srgbClr val="000000"/>
                </a:solidFill>
                <a:ea typeface="SimSun" pitchFamily="2" charset="-122"/>
              </a:rPr>
              <a:pPr eaLnBrk="1" hangingPunct="1"/>
              <a:t>34</a:t>
            </a:fld>
            <a:endParaRPr lang="en-US" altLang="en-US" sz="1400" smtClean="0">
              <a:solidFill>
                <a:srgbClr val="000000"/>
              </a:solidFill>
              <a:ea typeface="SimSun" pitchFamily="2" charset="-122"/>
            </a:endParaRPr>
          </a:p>
        </p:txBody>
      </p:sp>
      <p:graphicFrame>
        <p:nvGraphicFramePr>
          <p:cNvPr id="9" name="Diagram 8"/>
          <p:cNvGraphicFramePr/>
          <p:nvPr/>
        </p:nvGraphicFramePr>
        <p:xfrm>
          <a:off x="285750" y="2692207"/>
          <a:ext cx="7425690" cy="4353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2224088" y="2784475"/>
            <a:ext cx="2025650" cy="522288"/>
          </a:xfrm>
          <a:prstGeom prst="rect">
            <a:avLst/>
          </a:prstGeom>
          <a:noFill/>
        </p:spPr>
        <p:txBody>
          <a:bodyPr>
            <a:spAutoFit/>
          </a:bodyPr>
          <a:lstStyle/>
          <a:p>
            <a:pPr algn="ctr" defTabSz="457200" fontAlgn="auto">
              <a:spcBef>
                <a:spcPts val="0"/>
              </a:spcBef>
              <a:spcAft>
                <a:spcPts val="0"/>
              </a:spcAft>
              <a:defRPr/>
            </a:pPr>
            <a:r>
              <a:rPr lang="en-US" sz="1400" baseline="0" dirty="0">
                <a:solidFill>
                  <a:prstClr val="black"/>
                </a:solidFill>
                <a:latin typeface="Arial"/>
              </a:rPr>
              <a:t>Recommendations Completed</a:t>
            </a:r>
          </a:p>
        </p:txBody>
      </p:sp>
      <p:sp>
        <p:nvSpPr>
          <p:cNvPr id="12" name="TextBox 11"/>
          <p:cNvSpPr txBox="1"/>
          <p:nvPr/>
        </p:nvSpPr>
        <p:spPr>
          <a:xfrm>
            <a:off x="4130675" y="2676525"/>
            <a:ext cx="1639888" cy="738188"/>
          </a:xfrm>
          <a:prstGeom prst="rect">
            <a:avLst/>
          </a:prstGeom>
          <a:noFill/>
        </p:spPr>
        <p:txBody>
          <a:bodyPr>
            <a:spAutoFit/>
          </a:bodyPr>
          <a:lstStyle/>
          <a:p>
            <a:pPr algn="ctr" defTabSz="457200" fontAlgn="auto">
              <a:spcBef>
                <a:spcPts val="0"/>
              </a:spcBef>
              <a:spcAft>
                <a:spcPts val="0"/>
              </a:spcAft>
              <a:defRPr/>
            </a:pPr>
            <a:r>
              <a:rPr lang="en-US" sz="1400" baseline="0" dirty="0">
                <a:solidFill>
                  <a:prstClr val="black"/>
                </a:solidFill>
                <a:latin typeface="Arial"/>
              </a:rPr>
              <a:t>Tariff Revisions: Proposed and Approved</a:t>
            </a:r>
          </a:p>
        </p:txBody>
      </p:sp>
      <p:sp>
        <p:nvSpPr>
          <p:cNvPr id="13" name="TextBox 12"/>
          <p:cNvSpPr txBox="1"/>
          <p:nvPr/>
        </p:nvSpPr>
        <p:spPr>
          <a:xfrm>
            <a:off x="6016625" y="2784475"/>
            <a:ext cx="1277938" cy="522288"/>
          </a:xfrm>
          <a:prstGeom prst="rect">
            <a:avLst/>
          </a:prstGeom>
          <a:noFill/>
        </p:spPr>
        <p:txBody>
          <a:bodyPr>
            <a:spAutoFit/>
          </a:bodyPr>
          <a:lstStyle/>
          <a:p>
            <a:pPr algn="ctr" defTabSz="457200" fontAlgn="auto">
              <a:spcBef>
                <a:spcPts val="0"/>
              </a:spcBef>
              <a:spcAft>
                <a:spcPts val="0"/>
              </a:spcAft>
              <a:defRPr/>
            </a:pPr>
            <a:r>
              <a:rPr lang="en-US" sz="1400" baseline="0" dirty="0">
                <a:solidFill>
                  <a:prstClr val="black"/>
                </a:solidFill>
                <a:latin typeface="Arial"/>
              </a:rPr>
              <a:t>Required Date</a:t>
            </a:r>
          </a:p>
        </p:txBody>
      </p:sp>
      <p:sp>
        <p:nvSpPr>
          <p:cNvPr id="14" name="TextBox 13"/>
          <p:cNvSpPr txBox="1"/>
          <p:nvPr/>
        </p:nvSpPr>
        <p:spPr>
          <a:xfrm>
            <a:off x="7602538" y="2784475"/>
            <a:ext cx="1477962" cy="522288"/>
          </a:xfrm>
          <a:prstGeom prst="rect">
            <a:avLst/>
          </a:prstGeom>
          <a:noFill/>
        </p:spPr>
        <p:txBody>
          <a:bodyPr>
            <a:spAutoFit/>
          </a:bodyPr>
          <a:lstStyle/>
          <a:p>
            <a:pPr algn="ctr" defTabSz="457200" fontAlgn="auto">
              <a:spcBef>
                <a:spcPts val="0"/>
              </a:spcBef>
              <a:spcAft>
                <a:spcPts val="0"/>
              </a:spcAft>
              <a:defRPr/>
            </a:pPr>
            <a:r>
              <a:rPr lang="en-US" sz="1400" baseline="0" dirty="0">
                <a:solidFill>
                  <a:prstClr val="black"/>
                </a:solidFill>
                <a:latin typeface="Arial"/>
              </a:rPr>
              <a:t>DER Action Plan</a:t>
            </a:r>
          </a:p>
        </p:txBody>
      </p:sp>
      <p:sp>
        <p:nvSpPr>
          <p:cNvPr id="17" name="TextBox 16"/>
          <p:cNvSpPr txBox="1"/>
          <p:nvPr/>
        </p:nvSpPr>
        <p:spPr>
          <a:xfrm>
            <a:off x="7758113" y="3808413"/>
            <a:ext cx="1322387" cy="2030412"/>
          </a:xfrm>
          <a:prstGeom prst="rect">
            <a:avLst/>
          </a:prstGeom>
          <a:solidFill>
            <a:schemeClr val="bg1"/>
          </a:solidFill>
        </p:spPr>
        <p:txBody>
          <a:bodyPr>
            <a:spAutoFit/>
          </a:bodyPr>
          <a:lstStyle/>
          <a:p>
            <a:pPr defTabSz="457200" fontAlgn="auto">
              <a:spcBef>
                <a:spcPts val="0"/>
              </a:spcBef>
              <a:spcAft>
                <a:spcPts val="0"/>
              </a:spcAft>
              <a:defRPr/>
            </a:pPr>
            <a:r>
              <a:rPr lang="en-US" sz="1400" baseline="0" dirty="0">
                <a:solidFill>
                  <a:prstClr val="black"/>
                </a:solidFill>
                <a:latin typeface="Arial"/>
              </a:rPr>
              <a:t>By 2020, </a:t>
            </a:r>
            <a:r>
              <a:rPr lang="en-US" sz="1400" b="0" baseline="0" dirty="0">
                <a:solidFill>
                  <a:prstClr val="black"/>
                </a:solidFill>
                <a:latin typeface="Arial"/>
              </a:rPr>
              <a:t>fully operationalize advanced smart inverter functionalities to enhance the integration of DERs into the grid.</a:t>
            </a:r>
          </a:p>
        </p:txBody>
      </p:sp>
      <p:sp>
        <p:nvSpPr>
          <p:cNvPr id="1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34</a:t>
            </a:fld>
            <a:endParaRPr lang="en-US" dirty="0"/>
          </a:p>
        </p:txBody>
      </p:sp>
    </p:spTree>
    <p:extLst>
      <p:ext uri="{BB962C8B-B14F-4D97-AF65-F5344CB8AC3E}">
        <p14:creationId xmlns:p14="http://schemas.microsoft.com/office/powerpoint/2010/main" val="4050302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775"/>
            <a:ext cx="8229600" cy="990600"/>
          </a:xfrm>
        </p:spPr>
        <p:txBody>
          <a:bodyPr/>
          <a:lstStyle/>
          <a:p>
            <a:pPr>
              <a:defRPr/>
            </a:pPr>
            <a:r>
              <a:rPr lang="en-US" sz="4000" dirty="0" smtClean="0">
                <a:solidFill>
                  <a:srgbClr val="0000FF"/>
                </a:solidFill>
                <a:ea typeface="ＭＳ Ｐゴシック" charset="0"/>
              </a:rPr>
              <a:t>Smart Inverter Functions</a:t>
            </a:r>
            <a:endParaRPr lang="en-US" sz="4000" dirty="0">
              <a:solidFill>
                <a:srgbClr val="0000FF"/>
              </a:solidFill>
              <a:ea typeface="ＭＳ Ｐゴシック" charset="0"/>
            </a:endParaRPr>
          </a:p>
        </p:txBody>
      </p:sp>
      <p:graphicFrame>
        <p:nvGraphicFramePr>
          <p:cNvPr id="7" name="Content Placeholder 11"/>
          <p:cNvGraphicFramePr>
            <a:graphicFrameLocks noGrp="1"/>
          </p:cNvGraphicFramePr>
          <p:nvPr>
            <p:ph idx="1"/>
          </p:nvPr>
        </p:nvGraphicFramePr>
        <p:xfrm>
          <a:off x="273050" y="1517650"/>
          <a:ext cx="8502651" cy="4678632"/>
        </p:xfrm>
        <a:graphic>
          <a:graphicData uri="http://schemas.openxmlformats.org/drawingml/2006/table">
            <a:tbl>
              <a:tblPr firstRow="1" bandRow="1">
                <a:tableStyleId>{F5AB1C69-6EDB-4FF4-983F-18BD219EF322}</a:tableStyleId>
              </a:tblPr>
              <a:tblGrid>
                <a:gridCol w="2834217"/>
                <a:gridCol w="2834217"/>
                <a:gridCol w="2834217"/>
              </a:tblGrid>
              <a:tr h="640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t>Phase 1</a:t>
                      </a:r>
                    </a:p>
                    <a:p>
                      <a:pPr algn="l">
                        <a:lnSpc>
                          <a:spcPct val="100000"/>
                        </a:lnSpc>
                      </a:pPr>
                      <a:r>
                        <a:rPr lang="en-US" sz="1800" dirty="0" smtClean="0"/>
                        <a:t>Autonomous Functions</a:t>
                      </a:r>
                      <a:endParaRPr lang="en-US" sz="1800" dirty="0">
                        <a:solidFill>
                          <a:schemeClr val="tx1"/>
                        </a:solidFill>
                      </a:endParaRPr>
                    </a:p>
                  </a:txBody>
                  <a:tcPr marL="91441" marR="91441" marT="45708" marB="45708"/>
                </a:tc>
                <a:tc>
                  <a:txBody>
                    <a:bodyPr/>
                    <a:lstStyle/>
                    <a:p>
                      <a:pPr algn="l">
                        <a:lnSpc>
                          <a:spcPct val="100000"/>
                        </a:lnSpc>
                      </a:pPr>
                      <a:r>
                        <a:rPr lang="en-US" sz="1800" dirty="0" smtClean="0"/>
                        <a:t>Phase 2</a:t>
                      </a:r>
                    </a:p>
                    <a:p>
                      <a:pPr algn="l">
                        <a:lnSpc>
                          <a:spcPct val="100000"/>
                        </a:lnSpc>
                      </a:pPr>
                      <a:r>
                        <a:rPr lang="en-US" sz="1800" dirty="0" smtClean="0"/>
                        <a:t>Communications</a:t>
                      </a:r>
                      <a:endParaRPr lang="en-US" sz="1800" dirty="0">
                        <a:solidFill>
                          <a:schemeClr val="tx1"/>
                        </a:solidFill>
                      </a:endParaRPr>
                    </a:p>
                  </a:txBody>
                  <a:tcPr marL="91441" marR="91441" marT="45708" marB="45708"/>
                </a:tc>
                <a:tc>
                  <a:txBody>
                    <a:bodyPr/>
                    <a:lstStyle/>
                    <a:p>
                      <a:pPr algn="l">
                        <a:lnSpc>
                          <a:spcPct val="100000"/>
                        </a:lnSpc>
                      </a:pPr>
                      <a:r>
                        <a:rPr lang="en-US" sz="1800" dirty="0" smtClean="0"/>
                        <a:t>Phase 3</a:t>
                      </a:r>
                    </a:p>
                    <a:p>
                      <a:pPr algn="l">
                        <a:lnSpc>
                          <a:spcPct val="100000"/>
                        </a:lnSpc>
                      </a:pPr>
                      <a:r>
                        <a:rPr lang="en-US" sz="1800" dirty="0" smtClean="0"/>
                        <a:t>Advanced Functions</a:t>
                      </a:r>
                      <a:endParaRPr lang="en-US" sz="1800" dirty="0">
                        <a:solidFill>
                          <a:schemeClr val="tx1"/>
                        </a:solidFill>
                      </a:endParaRPr>
                    </a:p>
                  </a:txBody>
                  <a:tcPr marL="91441" marR="91441" marT="45708" marB="45708"/>
                </a:tc>
              </a:tr>
              <a:tr h="4038339">
                <a:tc>
                  <a:txBody>
                    <a:bodyPr/>
                    <a:lstStyle/>
                    <a:p>
                      <a:pPr marL="342900" indent="-342900" algn="l">
                        <a:lnSpc>
                          <a:spcPct val="100000"/>
                        </a:lnSpc>
                        <a:spcAft>
                          <a:spcPts val="600"/>
                        </a:spcAft>
                        <a:buFont typeface="Arial" panose="020B0604020202020204" pitchFamily="34" charset="0"/>
                        <a:buChar char="•"/>
                      </a:pPr>
                      <a:r>
                        <a:rPr lang="en-US" sz="1600" dirty="0" smtClean="0"/>
                        <a:t>Anti-Islanding</a:t>
                      </a:r>
                    </a:p>
                    <a:p>
                      <a:pPr marL="342900" indent="-342900" algn="l">
                        <a:lnSpc>
                          <a:spcPct val="100000"/>
                        </a:lnSpc>
                        <a:spcAft>
                          <a:spcPts val="600"/>
                        </a:spcAft>
                        <a:buFont typeface="Arial" panose="020B0604020202020204" pitchFamily="34" charset="0"/>
                        <a:buChar char="•"/>
                      </a:pPr>
                      <a:r>
                        <a:rPr lang="en-US" sz="1600" dirty="0" smtClean="0"/>
                        <a:t>Voltage</a:t>
                      </a:r>
                      <a:r>
                        <a:rPr lang="en-US" sz="1600" baseline="0" dirty="0" smtClean="0"/>
                        <a:t> Ride-Through</a:t>
                      </a:r>
                    </a:p>
                    <a:p>
                      <a:pPr marL="342900" indent="-342900" algn="l">
                        <a:lnSpc>
                          <a:spcPct val="100000"/>
                        </a:lnSpc>
                        <a:spcAft>
                          <a:spcPts val="600"/>
                        </a:spcAft>
                        <a:buFont typeface="Arial" panose="020B0604020202020204" pitchFamily="34" charset="0"/>
                        <a:buChar char="•"/>
                      </a:pPr>
                      <a:r>
                        <a:rPr lang="en-US" sz="1600" baseline="0" dirty="0" smtClean="0"/>
                        <a:t>Frequency Ride-Through</a:t>
                      </a:r>
                    </a:p>
                    <a:p>
                      <a:pPr marL="342900" indent="-342900" algn="l">
                        <a:lnSpc>
                          <a:spcPct val="100000"/>
                        </a:lnSpc>
                        <a:spcAft>
                          <a:spcPts val="600"/>
                        </a:spcAft>
                        <a:buFont typeface="Arial" panose="020B0604020202020204" pitchFamily="34" charset="0"/>
                        <a:buChar char="•"/>
                      </a:pPr>
                      <a:r>
                        <a:rPr lang="en-US" sz="1600" baseline="0" dirty="0" smtClean="0"/>
                        <a:t>Volt/VAR Control</a:t>
                      </a:r>
                    </a:p>
                    <a:p>
                      <a:pPr marL="342900" indent="-342900" algn="l">
                        <a:lnSpc>
                          <a:spcPct val="100000"/>
                        </a:lnSpc>
                        <a:spcAft>
                          <a:spcPts val="600"/>
                        </a:spcAft>
                        <a:buFont typeface="Arial" panose="020B0604020202020204" pitchFamily="34" charset="0"/>
                        <a:buChar char="•"/>
                      </a:pPr>
                      <a:r>
                        <a:rPr lang="en-US" sz="1600" baseline="0" dirty="0" smtClean="0"/>
                        <a:t>Default and Emergency Ramp Rates</a:t>
                      </a:r>
                    </a:p>
                    <a:p>
                      <a:pPr marL="342900" indent="-342900" algn="l">
                        <a:lnSpc>
                          <a:spcPct val="100000"/>
                        </a:lnSpc>
                        <a:spcAft>
                          <a:spcPts val="600"/>
                        </a:spcAft>
                        <a:buFont typeface="Arial" panose="020B0604020202020204" pitchFamily="34" charset="0"/>
                        <a:buChar char="•"/>
                      </a:pPr>
                      <a:r>
                        <a:rPr lang="en-US" sz="1600" baseline="0" dirty="0" smtClean="0"/>
                        <a:t>Fixed Power Factor</a:t>
                      </a:r>
                    </a:p>
                    <a:p>
                      <a:pPr marL="342900" indent="-342900" algn="l">
                        <a:lnSpc>
                          <a:spcPct val="100000"/>
                        </a:lnSpc>
                        <a:spcAft>
                          <a:spcPts val="600"/>
                        </a:spcAft>
                        <a:buFont typeface="Arial" panose="020B0604020202020204" pitchFamily="34" charset="0"/>
                        <a:buChar char="•"/>
                      </a:pPr>
                      <a:r>
                        <a:rPr lang="en-US" sz="1600" baseline="0" dirty="0" smtClean="0"/>
                        <a:t>“Soft-Start” Methods</a:t>
                      </a:r>
                      <a:endParaRPr lang="en-US" sz="1600" dirty="0" smtClean="0"/>
                    </a:p>
                  </a:txBody>
                  <a:tcPr marL="91441" marR="91441" marT="45708" marB="45708"/>
                </a:tc>
                <a:tc>
                  <a:txBody>
                    <a:bodyPr/>
                    <a:lstStyle/>
                    <a:p>
                      <a:pPr marL="285750" indent="-285750" algn="l">
                        <a:lnSpc>
                          <a:spcPct val="100000"/>
                        </a:lnSpc>
                        <a:spcAft>
                          <a:spcPts val="600"/>
                        </a:spcAft>
                        <a:buFont typeface="Arial" panose="020B0604020202020204" pitchFamily="34" charset="0"/>
                        <a:buChar char="•"/>
                      </a:pPr>
                      <a:r>
                        <a:rPr lang="en-US" sz="1600" dirty="0" smtClean="0"/>
                        <a:t>Three Pathways:</a:t>
                      </a:r>
                    </a:p>
                    <a:p>
                      <a:pPr marL="742950" lvl="1" indent="-285750" algn="l">
                        <a:lnSpc>
                          <a:spcPct val="100000"/>
                        </a:lnSpc>
                        <a:spcAft>
                          <a:spcPts val="600"/>
                        </a:spcAft>
                        <a:buFont typeface="Arial" panose="020B0604020202020204" pitchFamily="34" charset="0"/>
                        <a:buChar char="•"/>
                      </a:pPr>
                      <a:r>
                        <a:rPr lang="en-US" sz="1600" dirty="0" smtClean="0"/>
                        <a:t>IOU – DER</a:t>
                      </a:r>
                    </a:p>
                    <a:p>
                      <a:pPr marL="742950" lvl="1" indent="-285750" algn="l">
                        <a:lnSpc>
                          <a:spcPct val="100000"/>
                        </a:lnSpc>
                        <a:spcAft>
                          <a:spcPts val="600"/>
                        </a:spcAft>
                        <a:buFont typeface="Arial" panose="020B0604020202020204" pitchFamily="34" charset="0"/>
                        <a:buChar char="•"/>
                      </a:pPr>
                      <a:r>
                        <a:rPr lang="en-US" sz="1600" dirty="0" smtClean="0"/>
                        <a:t>IOU – DERMS</a:t>
                      </a:r>
                    </a:p>
                    <a:p>
                      <a:pPr marL="742950" lvl="1" indent="-285750" algn="l">
                        <a:lnSpc>
                          <a:spcPct val="100000"/>
                        </a:lnSpc>
                        <a:spcAft>
                          <a:spcPts val="600"/>
                        </a:spcAft>
                        <a:buFont typeface="Arial" panose="020B0604020202020204" pitchFamily="34" charset="0"/>
                        <a:buChar char="•"/>
                      </a:pPr>
                      <a:r>
                        <a:rPr lang="en-US" sz="1600" dirty="0" smtClean="0"/>
                        <a:t>IOU – Retail Aggregator</a:t>
                      </a:r>
                    </a:p>
                    <a:p>
                      <a:pPr marL="285750" indent="-285750" algn="l">
                        <a:lnSpc>
                          <a:spcPct val="100000"/>
                        </a:lnSpc>
                        <a:spcAft>
                          <a:spcPts val="600"/>
                        </a:spcAft>
                        <a:buFont typeface="Arial" panose="020B0604020202020204" pitchFamily="34" charset="0"/>
                        <a:buChar char="•"/>
                      </a:pPr>
                      <a:r>
                        <a:rPr lang="en-US" sz="1600" dirty="0" smtClean="0"/>
                        <a:t>Default Protocol:</a:t>
                      </a:r>
                      <a:r>
                        <a:rPr lang="en-US" sz="1600" baseline="0" dirty="0" smtClean="0"/>
                        <a:t> IEEE 2030.5 (aka SEP 2.0)</a:t>
                      </a:r>
                    </a:p>
                    <a:p>
                      <a:pPr marL="285750" indent="-285750" algn="l">
                        <a:lnSpc>
                          <a:spcPct val="100000"/>
                        </a:lnSpc>
                        <a:spcAft>
                          <a:spcPts val="600"/>
                        </a:spcAft>
                        <a:buFont typeface="Arial" panose="020B0604020202020204" pitchFamily="34" charset="0"/>
                        <a:buChar char="•"/>
                      </a:pPr>
                      <a:endParaRPr lang="en-US" sz="1600" dirty="0"/>
                    </a:p>
                  </a:txBody>
                  <a:tcPr marL="91441" marR="91441" marT="45708" marB="45708"/>
                </a:tc>
                <a:tc>
                  <a:txBody>
                    <a:bodyPr/>
                    <a:lstStyle/>
                    <a:p>
                      <a:pPr marL="165100" indent="-165100" algn="l">
                        <a:lnSpc>
                          <a:spcPct val="100000"/>
                        </a:lnSpc>
                        <a:spcAft>
                          <a:spcPts val="600"/>
                        </a:spcAft>
                        <a:buFont typeface="Arial" panose="020B0604020202020204" pitchFamily="34" charset="0"/>
                        <a:buChar char="•"/>
                        <a:tabLst>
                          <a:tab pos="225425" algn="l"/>
                        </a:tabLst>
                      </a:pPr>
                      <a:r>
                        <a:rPr lang="en-US" sz="1600" dirty="0" smtClean="0"/>
                        <a:t>Monitor Key</a:t>
                      </a:r>
                      <a:r>
                        <a:rPr lang="en-US" sz="1600" baseline="0" dirty="0" smtClean="0"/>
                        <a:t> DER Data</a:t>
                      </a:r>
                    </a:p>
                    <a:p>
                      <a:pPr marL="165100" indent="-165100" algn="l">
                        <a:lnSpc>
                          <a:spcPct val="100000"/>
                        </a:lnSpc>
                        <a:spcAft>
                          <a:spcPts val="600"/>
                        </a:spcAft>
                        <a:buFont typeface="Arial" panose="020B0604020202020204" pitchFamily="34" charset="0"/>
                        <a:buChar char="•"/>
                        <a:tabLst>
                          <a:tab pos="225425" algn="l"/>
                        </a:tabLst>
                      </a:pPr>
                      <a:r>
                        <a:rPr lang="en-US" sz="1600" baseline="0" dirty="0" smtClean="0"/>
                        <a:t>DER Cease to Energize/Return to Service Request</a:t>
                      </a:r>
                    </a:p>
                    <a:p>
                      <a:pPr marL="165100" indent="-165100" algn="l">
                        <a:lnSpc>
                          <a:spcPct val="100000"/>
                        </a:lnSpc>
                        <a:spcAft>
                          <a:spcPts val="600"/>
                        </a:spcAft>
                        <a:buFont typeface="Arial" panose="020B0604020202020204" pitchFamily="34" charset="0"/>
                        <a:buChar char="•"/>
                        <a:tabLst>
                          <a:tab pos="225425" algn="l"/>
                        </a:tabLst>
                      </a:pPr>
                      <a:r>
                        <a:rPr lang="en-US" sz="1600" baseline="0" dirty="0" smtClean="0"/>
                        <a:t>Limit Maximum Real Power Mode</a:t>
                      </a:r>
                    </a:p>
                    <a:p>
                      <a:pPr marL="165100" indent="-165100" algn="l">
                        <a:lnSpc>
                          <a:spcPct val="100000"/>
                        </a:lnSpc>
                        <a:spcAft>
                          <a:spcPts val="600"/>
                        </a:spcAft>
                        <a:buFont typeface="Arial" panose="020B0604020202020204" pitchFamily="34" charset="0"/>
                        <a:buChar char="•"/>
                        <a:tabLst>
                          <a:tab pos="225425" algn="l"/>
                        </a:tabLst>
                      </a:pPr>
                      <a:r>
                        <a:rPr lang="en-US" sz="1600" i="1" baseline="0" dirty="0" smtClean="0"/>
                        <a:t>Set Real Power Mode</a:t>
                      </a:r>
                    </a:p>
                    <a:p>
                      <a:pPr marL="165100" indent="-165100" algn="l">
                        <a:lnSpc>
                          <a:spcPct val="100000"/>
                        </a:lnSpc>
                        <a:spcAft>
                          <a:spcPts val="600"/>
                        </a:spcAft>
                        <a:buFont typeface="Arial" panose="020B0604020202020204" pitchFamily="34" charset="0"/>
                        <a:buChar char="•"/>
                        <a:tabLst>
                          <a:tab pos="225425" algn="l"/>
                        </a:tabLst>
                      </a:pPr>
                      <a:r>
                        <a:rPr lang="en-US" sz="1600" baseline="0" dirty="0" smtClean="0"/>
                        <a:t>Frequency-Watt Emergency Mode</a:t>
                      </a:r>
                    </a:p>
                    <a:p>
                      <a:pPr marL="165100" indent="-165100" algn="l">
                        <a:lnSpc>
                          <a:spcPct val="100000"/>
                        </a:lnSpc>
                        <a:spcAft>
                          <a:spcPts val="600"/>
                        </a:spcAft>
                        <a:buFont typeface="Arial" panose="020B0604020202020204" pitchFamily="34" charset="0"/>
                        <a:buChar char="•"/>
                        <a:tabLst>
                          <a:tab pos="225425" algn="l"/>
                        </a:tabLst>
                      </a:pPr>
                      <a:r>
                        <a:rPr lang="en-US" sz="1600" baseline="0" dirty="0" smtClean="0"/>
                        <a:t>Volt-Watt Mode</a:t>
                      </a:r>
                    </a:p>
                    <a:p>
                      <a:pPr marL="165100" indent="-165100" algn="l">
                        <a:lnSpc>
                          <a:spcPct val="100000"/>
                        </a:lnSpc>
                        <a:spcAft>
                          <a:spcPts val="600"/>
                        </a:spcAft>
                        <a:buFont typeface="Arial" panose="020B0604020202020204" pitchFamily="34" charset="0"/>
                        <a:buChar char="•"/>
                        <a:tabLst>
                          <a:tab pos="225425" algn="l"/>
                        </a:tabLst>
                      </a:pPr>
                      <a:r>
                        <a:rPr lang="en-US" sz="1600" i="1" baseline="0" dirty="0" smtClean="0"/>
                        <a:t>Dynamic Reactive Current Support Mode</a:t>
                      </a:r>
                    </a:p>
                    <a:p>
                      <a:pPr marL="165100" indent="-165100" algn="l">
                        <a:lnSpc>
                          <a:spcPct val="100000"/>
                        </a:lnSpc>
                        <a:spcAft>
                          <a:spcPts val="600"/>
                        </a:spcAft>
                        <a:buFont typeface="Arial" panose="020B0604020202020204" pitchFamily="34" charset="0"/>
                        <a:buChar char="•"/>
                        <a:tabLst>
                          <a:tab pos="225425" algn="l"/>
                        </a:tabLst>
                      </a:pPr>
                      <a:r>
                        <a:rPr lang="en-US" sz="1600" baseline="0" dirty="0" smtClean="0"/>
                        <a:t>Scheduling Power Values and Modes</a:t>
                      </a:r>
                      <a:endParaRPr lang="en-US" sz="1600" dirty="0"/>
                    </a:p>
                  </a:txBody>
                  <a:tcPr marL="91441" marR="91441" marT="45708" marB="45708"/>
                </a:tc>
              </a:tr>
            </a:tbl>
          </a:graphicData>
        </a:graphic>
      </p:graphicFrame>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35</a:t>
            </a:fld>
            <a:endParaRPr lang="en-US" dirty="0"/>
          </a:p>
        </p:txBody>
      </p:sp>
    </p:spTree>
    <p:extLst>
      <p:ext uri="{BB962C8B-B14F-4D97-AF65-F5344CB8AC3E}">
        <p14:creationId xmlns:p14="http://schemas.microsoft.com/office/powerpoint/2010/main" val="1666640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775"/>
            <a:ext cx="8229600" cy="990600"/>
          </a:xfrm>
        </p:spPr>
        <p:txBody>
          <a:bodyPr/>
          <a:lstStyle/>
          <a:p>
            <a:pPr>
              <a:defRPr/>
            </a:pPr>
            <a:r>
              <a:rPr lang="en-US" sz="3600" dirty="0" smtClean="0">
                <a:solidFill>
                  <a:srgbClr val="0000FF"/>
                </a:solidFill>
                <a:ea typeface="ＭＳ Ｐゴシック" charset="0"/>
              </a:rPr>
              <a:t>Smart Inverter Benefits by Phase</a:t>
            </a:r>
            <a:endParaRPr lang="en-US" sz="3600" dirty="0">
              <a:solidFill>
                <a:srgbClr val="0000FF"/>
              </a:solidFill>
              <a:ea typeface="ＭＳ Ｐゴシック" charset="0"/>
            </a:endParaRPr>
          </a:p>
        </p:txBody>
      </p:sp>
      <p:graphicFrame>
        <p:nvGraphicFramePr>
          <p:cNvPr id="7" name="Content Placeholder 11"/>
          <p:cNvGraphicFramePr>
            <a:graphicFrameLocks noGrp="1"/>
          </p:cNvGraphicFramePr>
          <p:nvPr>
            <p:ph idx="1"/>
          </p:nvPr>
        </p:nvGraphicFramePr>
        <p:xfrm>
          <a:off x="273050" y="1517650"/>
          <a:ext cx="8502651" cy="4862513"/>
        </p:xfrm>
        <a:graphic>
          <a:graphicData uri="http://schemas.openxmlformats.org/drawingml/2006/table">
            <a:tbl>
              <a:tblPr firstRow="1" bandRow="1">
                <a:tableStyleId>{00A15C55-8517-42AA-B614-E9B94910E393}</a:tableStyleId>
              </a:tblPr>
              <a:tblGrid>
                <a:gridCol w="2834217"/>
                <a:gridCol w="2834217"/>
                <a:gridCol w="2834217"/>
              </a:tblGrid>
              <a:tr h="1052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dirty="0" smtClean="0"/>
                        <a:t>Phase 1</a:t>
                      </a:r>
                    </a:p>
                    <a:p>
                      <a:pPr algn="l">
                        <a:lnSpc>
                          <a:spcPct val="100000"/>
                        </a:lnSpc>
                      </a:pPr>
                      <a:r>
                        <a:rPr lang="en-US" sz="1800" dirty="0" smtClean="0"/>
                        <a:t>Autonomous Functions</a:t>
                      </a:r>
                      <a:endParaRPr lang="en-US" sz="1800" dirty="0">
                        <a:solidFill>
                          <a:schemeClr val="tx1"/>
                        </a:solidFill>
                      </a:endParaRPr>
                    </a:p>
                  </a:txBody>
                  <a:tcPr marL="91441" marR="91441" marT="45724" marB="45724"/>
                </a:tc>
                <a:tc>
                  <a:txBody>
                    <a:bodyPr/>
                    <a:lstStyle/>
                    <a:p>
                      <a:pPr algn="l">
                        <a:lnSpc>
                          <a:spcPct val="100000"/>
                        </a:lnSpc>
                      </a:pPr>
                      <a:r>
                        <a:rPr lang="en-US" sz="1800" dirty="0" smtClean="0"/>
                        <a:t>Phase 2</a:t>
                      </a:r>
                    </a:p>
                    <a:p>
                      <a:pPr algn="l">
                        <a:lnSpc>
                          <a:spcPct val="100000"/>
                        </a:lnSpc>
                      </a:pPr>
                      <a:r>
                        <a:rPr lang="en-US" sz="1800" dirty="0" smtClean="0"/>
                        <a:t>Communications</a:t>
                      </a:r>
                      <a:endParaRPr lang="en-US" sz="1800" dirty="0">
                        <a:solidFill>
                          <a:schemeClr val="tx1"/>
                        </a:solidFill>
                      </a:endParaRPr>
                    </a:p>
                  </a:txBody>
                  <a:tcPr marL="91441" marR="91441" marT="45724" marB="45724"/>
                </a:tc>
                <a:tc>
                  <a:txBody>
                    <a:bodyPr/>
                    <a:lstStyle/>
                    <a:p>
                      <a:pPr algn="l">
                        <a:lnSpc>
                          <a:spcPct val="100000"/>
                        </a:lnSpc>
                      </a:pPr>
                      <a:r>
                        <a:rPr lang="en-US" sz="1800" dirty="0" smtClean="0"/>
                        <a:t>Phase 3</a:t>
                      </a:r>
                    </a:p>
                    <a:p>
                      <a:pPr algn="l">
                        <a:lnSpc>
                          <a:spcPct val="100000"/>
                        </a:lnSpc>
                      </a:pPr>
                      <a:r>
                        <a:rPr lang="en-US" sz="1800" dirty="0" smtClean="0"/>
                        <a:t>Advanced Functions</a:t>
                      </a:r>
                      <a:endParaRPr lang="en-US" sz="1800" dirty="0">
                        <a:solidFill>
                          <a:schemeClr val="tx1"/>
                        </a:solidFill>
                      </a:endParaRPr>
                    </a:p>
                  </a:txBody>
                  <a:tcPr marL="91441" marR="91441" marT="45724" marB="45724"/>
                </a:tc>
              </a:tr>
              <a:tr h="3810356">
                <a:tc>
                  <a:txBody>
                    <a:bodyPr/>
                    <a:lstStyle/>
                    <a:p>
                      <a:pPr marL="342900" indent="-342900" algn="l">
                        <a:lnSpc>
                          <a:spcPct val="100000"/>
                        </a:lnSpc>
                        <a:spcAft>
                          <a:spcPts val="600"/>
                        </a:spcAft>
                        <a:buFont typeface="Arial" panose="020B0604020202020204" pitchFamily="34" charset="0"/>
                        <a:buChar char="•"/>
                      </a:pPr>
                      <a:r>
                        <a:rPr lang="en-US" sz="1600" dirty="0" smtClean="0"/>
                        <a:t>Reduces impact</a:t>
                      </a:r>
                      <a:r>
                        <a:rPr lang="en-US" sz="1600" baseline="0" dirty="0" smtClean="0"/>
                        <a:t> of DERs contributing to system disturbances and unnecessary disconnections</a:t>
                      </a:r>
                      <a:endParaRPr lang="en-US" sz="1600" dirty="0" smtClean="0"/>
                    </a:p>
                    <a:p>
                      <a:pPr marL="342900" indent="-342900" algn="l">
                        <a:lnSpc>
                          <a:spcPct val="100000"/>
                        </a:lnSpc>
                        <a:spcAft>
                          <a:spcPts val="600"/>
                        </a:spcAft>
                        <a:buFont typeface="Arial" panose="020B0604020202020204" pitchFamily="34" charset="0"/>
                        <a:buChar char="•"/>
                      </a:pPr>
                      <a:r>
                        <a:rPr lang="en-US" sz="1600" dirty="0" smtClean="0"/>
                        <a:t>Mitigates DER voltage and power quality issues</a:t>
                      </a:r>
                    </a:p>
                  </a:txBody>
                  <a:tcPr marL="91441" marR="91441" marT="45724" marB="45724"/>
                </a:tc>
                <a:tc>
                  <a:txBody>
                    <a:bodyPr/>
                    <a:lstStyle/>
                    <a:p>
                      <a:pPr marL="285750" indent="-285750" algn="l">
                        <a:lnSpc>
                          <a:spcPct val="100000"/>
                        </a:lnSpc>
                        <a:spcAft>
                          <a:spcPts val="600"/>
                        </a:spcAft>
                        <a:buFont typeface="Arial" panose="020B0604020202020204" pitchFamily="34" charset="0"/>
                        <a:buChar char="•"/>
                      </a:pPr>
                      <a:r>
                        <a:rPr lang="en-US" sz="1600" dirty="0" smtClean="0"/>
                        <a:t>Enables active management,</a:t>
                      </a:r>
                      <a:r>
                        <a:rPr lang="en-US" sz="1600" baseline="0" dirty="0" smtClean="0"/>
                        <a:t> </a:t>
                      </a:r>
                      <a:r>
                        <a:rPr lang="en-US" sz="1600" dirty="0" smtClean="0"/>
                        <a:t>monitoring, and coordination</a:t>
                      </a:r>
                      <a:r>
                        <a:rPr lang="en-US" sz="1600" baseline="0" dirty="0" smtClean="0"/>
                        <a:t> of DERs with distribution equipment</a:t>
                      </a:r>
                    </a:p>
                    <a:p>
                      <a:pPr marL="285750" indent="-285750" algn="l">
                        <a:lnSpc>
                          <a:spcPct val="100000"/>
                        </a:lnSpc>
                        <a:spcAft>
                          <a:spcPts val="600"/>
                        </a:spcAft>
                        <a:buFont typeface="Arial" panose="020B0604020202020204" pitchFamily="34" charset="0"/>
                        <a:buChar char="•"/>
                      </a:pPr>
                      <a:r>
                        <a:rPr lang="en-US" sz="1600" baseline="0" dirty="0" smtClean="0"/>
                        <a:t>Allows for updating of Phase 1 settings and Phase 3 functions</a:t>
                      </a:r>
                      <a:endParaRPr lang="en-US" sz="1600" dirty="0"/>
                    </a:p>
                  </a:txBody>
                  <a:tcPr marL="91441" marR="91441" marT="45724" marB="45724"/>
                </a:tc>
                <a:tc>
                  <a:txBody>
                    <a:bodyPr/>
                    <a:lstStyle/>
                    <a:p>
                      <a:pPr marL="165100" marR="0"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5425" algn="l"/>
                        </a:tabLst>
                        <a:defRPr/>
                      </a:pPr>
                      <a:r>
                        <a:rPr lang="en-US" sz="1600" dirty="0" smtClean="0"/>
                        <a:t>Increases utility</a:t>
                      </a:r>
                      <a:r>
                        <a:rPr lang="en-US" sz="1600" baseline="0" dirty="0" smtClean="0"/>
                        <a:t> visibility and control of DERs</a:t>
                      </a:r>
                      <a:endParaRPr lang="en-US" sz="1600" dirty="0" smtClean="0"/>
                    </a:p>
                    <a:p>
                      <a:pPr marL="165100" marR="0"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5425" algn="l"/>
                        </a:tabLst>
                        <a:defRPr/>
                      </a:pPr>
                      <a:r>
                        <a:rPr lang="en-US" sz="1600" dirty="0" smtClean="0"/>
                        <a:t>Enables</a:t>
                      </a:r>
                      <a:r>
                        <a:rPr lang="en-US" sz="1600" baseline="0" dirty="0" smtClean="0"/>
                        <a:t> DERs to assist grid operations under normal (ex. maintenance) and abnormal (ex. emergency) grid situations</a:t>
                      </a:r>
                    </a:p>
                    <a:p>
                      <a:pPr marL="165100" marR="0"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5425" algn="l"/>
                        </a:tabLst>
                        <a:defRPr/>
                      </a:pPr>
                      <a:r>
                        <a:rPr lang="en-US" sz="1600" baseline="0" dirty="0" smtClean="0"/>
                        <a:t>Further reduces impact of DERs contributing to system disturbances and unnecessary disconnections</a:t>
                      </a:r>
                    </a:p>
                    <a:p>
                      <a:pPr marL="165100" marR="0"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5425" algn="l"/>
                        </a:tabLst>
                        <a:defRPr/>
                      </a:pPr>
                      <a:endParaRPr lang="en-US" sz="1600" baseline="0" dirty="0" smtClean="0"/>
                    </a:p>
                    <a:p>
                      <a:pPr marL="165100" marR="0" indent="-1651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5425" algn="l"/>
                        </a:tabLst>
                        <a:defRPr/>
                      </a:pPr>
                      <a:endParaRPr lang="en-US" sz="1600" dirty="0" smtClean="0"/>
                    </a:p>
                  </a:txBody>
                  <a:tcPr marL="91441" marR="91441" marT="45724" marB="45724"/>
                </a:tc>
              </a:tr>
            </a:tbl>
          </a:graphicData>
        </a:graphic>
      </p:graphicFrame>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36</a:t>
            </a:fld>
            <a:endParaRPr lang="en-US" dirty="0"/>
          </a:p>
        </p:txBody>
      </p:sp>
    </p:spTree>
    <p:extLst>
      <p:ext uri="{BB962C8B-B14F-4D97-AF65-F5344CB8AC3E}">
        <p14:creationId xmlns:p14="http://schemas.microsoft.com/office/powerpoint/2010/main" val="86263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09600"/>
          </a:xfrm>
        </p:spPr>
        <p:txBody>
          <a:bodyPr/>
          <a:lstStyle/>
          <a:p>
            <a:pPr algn="ctr"/>
            <a:r>
              <a:rPr lang="en-US" sz="3200" dirty="0" smtClean="0"/>
              <a:t>DER Action Plan Structure</a:t>
            </a:r>
            <a:endParaRPr lang="en-US" sz="3200" dirty="0"/>
          </a:p>
        </p:txBody>
      </p:sp>
      <p:sp>
        <p:nvSpPr>
          <p:cNvPr id="3" name="Content Placeholder 2"/>
          <p:cNvSpPr>
            <a:spLocks noGrp="1"/>
          </p:cNvSpPr>
          <p:nvPr>
            <p:ph idx="1"/>
          </p:nvPr>
        </p:nvSpPr>
        <p:spPr/>
        <p:txBody>
          <a:bodyPr/>
          <a:lstStyle/>
          <a:p>
            <a:pPr marL="106363" indent="0">
              <a:buSzPct val="100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b="1" dirty="0" smtClean="0"/>
              <a:t>17 “Vision Elements” </a:t>
            </a:r>
            <a:r>
              <a:rPr lang="en-US" altLang="en-US" sz="2400" dirty="0" smtClean="0"/>
              <a:t>and </a:t>
            </a:r>
            <a:r>
              <a:rPr lang="en-US" altLang="en-US" sz="2400" b="1" dirty="0" smtClean="0"/>
              <a:t>35 “Action Elements” </a:t>
            </a:r>
            <a:r>
              <a:rPr lang="en-US" altLang="en-US" sz="2400" dirty="0" smtClean="0"/>
              <a:t>grouped into 3 tracks:</a:t>
            </a:r>
          </a:p>
          <a:p>
            <a:pPr marL="106363" indent="0">
              <a:buSzPct val="10000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altLang="en-US" sz="2400" dirty="0" smtClean="0"/>
          </a:p>
          <a:p>
            <a:pPr marL="887413" lvl="1" indent="-342900">
              <a:spcAft>
                <a:spcPts val="600"/>
              </a:spcAft>
              <a:buSzPct val="100000"/>
              <a:buFont typeface="Aria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b="1" dirty="0" smtClean="0"/>
              <a:t>Track 1</a:t>
            </a:r>
            <a:r>
              <a:rPr lang="en-US" altLang="en-US" sz="2400" dirty="0" smtClean="0"/>
              <a:t>: Rates </a:t>
            </a:r>
            <a:r>
              <a:rPr lang="en-US" altLang="en-US" sz="2400" dirty="0"/>
              <a:t>and </a:t>
            </a:r>
            <a:r>
              <a:rPr lang="en-US" altLang="en-US" sz="2400" dirty="0" smtClean="0"/>
              <a:t>Tariffs</a:t>
            </a:r>
            <a:endParaRPr lang="en-US" altLang="en-US" sz="2400" dirty="0"/>
          </a:p>
          <a:p>
            <a:pPr marL="887413" lvl="1" indent="-342900">
              <a:spcAft>
                <a:spcPts val="600"/>
              </a:spcAft>
              <a:buSzPct val="100000"/>
              <a:buFont typeface="Aria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b="1" dirty="0" smtClean="0"/>
              <a:t>Track 2</a:t>
            </a:r>
            <a:r>
              <a:rPr lang="en-US" altLang="en-US" sz="2400" dirty="0" smtClean="0"/>
              <a:t>: Distribution </a:t>
            </a:r>
            <a:r>
              <a:rPr lang="en-US" altLang="en-US" sz="2400" dirty="0"/>
              <a:t>Grid Infrastructure, Planning, Interconnection, and </a:t>
            </a:r>
            <a:r>
              <a:rPr lang="en-US" altLang="en-US" sz="2400" dirty="0" smtClean="0"/>
              <a:t>Procurement</a:t>
            </a:r>
            <a:endParaRPr lang="en-US" altLang="en-US" sz="2400" dirty="0"/>
          </a:p>
          <a:p>
            <a:pPr marL="887413" lvl="1" indent="-342900">
              <a:spcAft>
                <a:spcPts val="600"/>
              </a:spcAft>
              <a:buSzPct val="100000"/>
              <a:buFont typeface="Arial"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b="1" dirty="0" smtClean="0"/>
              <a:t>Track 3</a:t>
            </a:r>
            <a:r>
              <a:rPr lang="en-US" altLang="en-US" sz="2400" dirty="0" smtClean="0"/>
              <a:t>: Wholesale </a:t>
            </a:r>
            <a:r>
              <a:rPr lang="en-US" altLang="en-US" sz="2400" dirty="0"/>
              <a:t>DER Market Integration and Interconnection</a:t>
            </a:r>
          </a:p>
          <a:p>
            <a:endParaRPr lang="en-US" sz="2400" dirty="0"/>
          </a:p>
        </p:txBody>
      </p:sp>
      <p:sp>
        <p:nvSpPr>
          <p:cNvPr id="4"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4</a:t>
            </a:fld>
            <a:endParaRPr lang="en-US" dirty="0"/>
          </a:p>
        </p:txBody>
      </p:sp>
    </p:spTree>
    <p:extLst>
      <p:ext uri="{BB962C8B-B14F-4D97-AF65-F5344CB8AC3E}">
        <p14:creationId xmlns:p14="http://schemas.microsoft.com/office/powerpoint/2010/main" val="13844081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8686800" cy="685800"/>
          </a:xfrm>
        </p:spPr>
        <p:txBody>
          <a:bodyPr/>
          <a:lstStyle/>
          <a:p>
            <a:pPr algn="ctr"/>
            <a:r>
              <a:rPr lang="en-US" sz="2800" dirty="0" smtClean="0"/>
              <a:t>Track 1</a:t>
            </a:r>
            <a:r>
              <a:rPr lang="en-US" sz="2800" dirty="0"/>
              <a:t>:</a:t>
            </a:r>
            <a:r>
              <a:rPr lang="en-US" sz="2800" dirty="0" smtClean="0"/>
              <a:t> Rates and Tariffs</a:t>
            </a:r>
            <a:br>
              <a:rPr lang="en-US" sz="2800" dirty="0" smtClean="0"/>
            </a:br>
            <a:r>
              <a:rPr lang="en-US" sz="2800" b="0" i="1" dirty="0" smtClean="0"/>
              <a:t>Vision</a:t>
            </a:r>
            <a:endParaRPr lang="en-US" sz="2800" b="0" i="1" dirty="0"/>
          </a:p>
        </p:txBody>
      </p:sp>
      <p:graphicFrame>
        <p:nvGraphicFramePr>
          <p:cNvPr id="4" name="Table 3"/>
          <p:cNvGraphicFramePr>
            <a:graphicFrameLocks noGrp="1"/>
          </p:cNvGraphicFramePr>
          <p:nvPr>
            <p:extLst>
              <p:ext uri="{D42A27DB-BD31-4B8C-83A1-F6EECF244321}">
                <p14:modId xmlns:p14="http://schemas.microsoft.com/office/powerpoint/2010/main" val="1854719251"/>
              </p:ext>
            </p:extLst>
          </p:nvPr>
        </p:nvGraphicFramePr>
        <p:xfrm>
          <a:off x="609600" y="2438400"/>
          <a:ext cx="7924800" cy="3048000"/>
        </p:xfrm>
        <a:graphic>
          <a:graphicData uri="http://schemas.openxmlformats.org/drawingml/2006/table">
            <a:tbl>
              <a:tblPr firstRow="1" bandRow="1">
                <a:tableStyleId>{5C22544A-7EE6-4342-B048-85BDC9FD1C3A}</a:tableStyleId>
              </a:tblPr>
              <a:tblGrid>
                <a:gridCol w="7924800"/>
              </a:tblGrid>
              <a:tr h="3048000">
                <a:tc>
                  <a:txBody>
                    <a:bodyPr/>
                    <a:lstStyle/>
                    <a:p>
                      <a:pPr marL="639763" indent="-457200">
                        <a:spcAft>
                          <a:spcPts val="1200"/>
                        </a:spcAft>
                        <a:buSzPct val="100000"/>
                        <a:buFont typeface="Wingdings" panose="05000000000000000000" pitchFamily="2" charset="2"/>
                        <a:buChar char="Ø"/>
                        <a:tabLst>
                          <a:tab pos="585216" algn="l"/>
                          <a:tab pos="694944" algn="l"/>
                          <a:tab pos="914400" algn="l"/>
                          <a:tab pos="1152144" algn="l"/>
                          <a:tab pos="1609344" algn="l"/>
                          <a:tab pos="2066544" algn="l"/>
                          <a:tab pos="2523744" algn="l"/>
                          <a:tab pos="2980944" algn="l"/>
                          <a:tab pos="3438144" algn="l"/>
                          <a:tab pos="3895344" algn="l"/>
                          <a:tab pos="4352544" algn="l"/>
                          <a:tab pos="4809744" algn="l"/>
                          <a:tab pos="5266944" algn="l"/>
                          <a:tab pos="5724144" algn="l"/>
                          <a:tab pos="6181344" algn="l"/>
                          <a:tab pos="6638544" algn="l"/>
                          <a:tab pos="7095744" algn="l"/>
                          <a:tab pos="7552944" algn="l"/>
                          <a:tab pos="8010144" algn="l"/>
                          <a:tab pos="8467344" algn="l"/>
                          <a:tab pos="8924544" algn="l"/>
                          <a:tab pos="9381744" algn="l"/>
                        </a:tabLst>
                      </a:pPr>
                      <a:r>
                        <a:rPr lang="en-US" altLang="en-US" sz="2400" b="0" dirty="0" smtClean="0">
                          <a:solidFill>
                            <a:schemeClr val="tx1"/>
                          </a:solidFill>
                        </a:rPr>
                        <a:t>Customer choice</a:t>
                      </a:r>
                    </a:p>
                    <a:p>
                      <a:pPr marL="639763" indent="-457200">
                        <a:spcAft>
                          <a:spcPts val="1200"/>
                        </a:spcAft>
                        <a:buSzPct val="100000"/>
                        <a:buFont typeface="Wingdings" panose="05000000000000000000" pitchFamily="2" charset="2"/>
                        <a:buChar char="Ø"/>
                        <a:tabLst>
                          <a:tab pos="585216" algn="l"/>
                          <a:tab pos="694944" algn="l"/>
                          <a:tab pos="914400" algn="l"/>
                          <a:tab pos="1152144" algn="l"/>
                          <a:tab pos="1609344" algn="l"/>
                          <a:tab pos="2066544" algn="l"/>
                          <a:tab pos="2523744" algn="l"/>
                          <a:tab pos="2980944" algn="l"/>
                          <a:tab pos="3438144" algn="l"/>
                          <a:tab pos="3895344" algn="l"/>
                          <a:tab pos="4352544" algn="l"/>
                          <a:tab pos="4809744" algn="l"/>
                          <a:tab pos="5266944" algn="l"/>
                          <a:tab pos="5724144" algn="l"/>
                          <a:tab pos="6181344" algn="l"/>
                          <a:tab pos="6638544" algn="l"/>
                          <a:tab pos="7095744" algn="l"/>
                          <a:tab pos="7552944" algn="l"/>
                          <a:tab pos="8010144" algn="l"/>
                          <a:tab pos="8467344" algn="l"/>
                          <a:tab pos="8924544" algn="l"/>
                          <a:tab pos="9381744" algn="l"/>
                        </a:tabLst>
                      </a:pPr>
                      <a:r>
                        <a:rPr lang="en-US" altLang="en-US" sz="2400" b="0" dirty="0" smtClean="0">
                          <a:solidFill>
                            <a:schemeClr val="tx1"/>
                          </a:solidFill>
                        </a:rPr>
                        <a:t>Time varying rates</a:t>
                      </a:r>
                    </a:p>
                    <a:p>
                      <a:pPr marL="639763" indent="-457200">
                        <a:spcAft>
                          <a:spcPts val="1200"/>
                        </a:spcAft>
                        <a:buSzPct val="100000"/>
                        <a:buFont typeface="Wingdings" panose="05000000000000000000" pitchFamily="2" charset="2"/>
                        <a:buChar char="Ø"/>
                        <a:tabLst>
                          <a:tab pos="585216" algn="l"/>
                          <a:tab pos="694944" algn="l"/>
                          <a:tab pos="914400" algn="l"/>
                          <a:tab pos="1152144" algn="l"/>
                          <a:tab pos="1609344" algn="l"/>
                          <a:tab pos="2066544" algn="l"/>
                          <a:tab pos="2523744" algn="l"/>
                          <a:tab pos="2980944" algn="l"/>
                          <a:tab pos="3438144" algn="l"/>
                          <a:tab pos="3895344" algn="l"/>
                          <a:tab pos="4352544" algn="l"/>
                          <a:tab pos="4809744" algn="l"/>
                          <a:tab pos="5266944" algn="l"/>
                          <a:tab pos="5724144" algn="l"/>
                          <a:tab pos="6181344" algn="l"/>
                          <a:tab pos="6638544" algn="l"/>
                          <a:tab pos="7095744" algn="l"/>
                          <a:tab pos="7552944" algn="l"/>
                          <a:tab pos="8010144" algn="l"/>
                          <a:tab pos="8467344" algn="l"/>
                          <a:tab pos="8924544" algn="l"/>
                          <a:tab pos="9381744" algn="l"/>
                        </a:tabLst>
                      </a:pPr>
                      <a:r>
                        <a:rPr lang="en-US" altLang="en-US" sz="2400" b="0" dirty="0" smtClean="0">
                          <a:solidFill>
                            <a:schemeClr val="tx1"/>
                          </a:solidFill>
                        </a:rPr>
                        <a:t>Innovative rates and tariffs</a:t>
                      </a:r>
                    </a:p>
                    <a:p>
                      <a:pPr marL="639763" indent="-457200">
                        <a:spcAft>
                          <a:spcPts val="1200"/>
                        </a:spcAft>
                        <a:buSzPct val="100000"/>
                        <a:buFont typeface="Wingdings" panose="05000000000000000000" pitchFamily="2" charset="2"/>
                        <a:buChar char="Ø"/>
                        <a:tabLst>
                          <a:tab pos="585216" algn="l"/>
                          <a:tab pos="694944" algn="l"/>
                          <a:tab pos="914400" algn="l"/>
                          <a:tab pos="1152144" algn="l"/>
                          <a:tab pos="1609344" algn="l"/>
                          <a:tab pos="2066544" algn="l"/>
                          <a:tab pos="2523744" algn="l"/>
                          <a:tab pos="2980944" algn="l"/>
                          <a:tab pos="3438144" algn="l"/>
                          <a:tab pos="3895344" algn="l"/>
                          <a:tab pos="4352544" algn="l"/>
                          <a:tab pos="4809744" algn="l"/>
                          <a:tab pos="5266944" algn="l"/>
                          <a:tab pos="5724144" algn="l"/>
                          <a:tab pos="6181344" algn="l"/>
                          <a:tab pos="6638544" algn="l"/>
                          <a:tab pos="7095744" algn="l"/>
                          <a:tab pos="7552944" algn="l"/>
                          <a:tab pos="8010144" algn="l"/>
                          <a:tab pos="8467344" algn="l"/>
                          <a:tab pos="8924544" algn="l"/>
                          <a:tab pos="9381744" algn="l"/>
                        </a:tabLst>
                      </a:pPr>
                      <a:r>
                        <a:rPr lang="en-US" altLang="en-US" sz="2400" b="0" dirty="0" smtClean="0">
                          <a:solidFill>
                            <a:schemeClr val="tx1"/>
                          </a:solidFill>
                        </a:rPr>
                        <a:t>Aligned with cost causation</a:t>
                      </a:r>
                    </a:p>
                    <a:p>
                      <a:pPr marL="639763" indent="-457200">
                        <a:spcAft>
                          <a:spcPts val="1200"/>
                        </a:spcAft>
                        <a:buSzPct val="100000"/>
                        <a:buFont typeface="Wingdings" panose="05000000000000000000" pitchFamily="2" charset="2"/>
                        <a:buChar char="Ø"/>
                        <a:tabLst>
                          <a:tab pos="585216" algn="l"/>
                          <a:tab pos="694944" algn="l"/>
                          <a:tab pos="914400" algn="l"/>
                          <a:tab pos="1152144" algn="l"/>
                          <a:tab pos="1609344" algn="l"/>
                          <a:tab pos="2066544" algn="l"/>
                          <a:tab pos="2523744" algn="l"/>
                          <a:tab pos="2980944" algn="l"/>
                          <a:tab pos="3438144" algn="l"/>
                          <a:tab pos="3895344" algn="l"/>
                          <a:tab pos="4352544" algn="l"/>
                          <a:tab pos="4809744" algn="l"/>
                          <a:tab pos="5266944" algn="l"/>
                          <a:tab pos="5724144" algn="l"/>
                          <a:tab pos="6181344" algn="l"/>
                          <a:tab pos="6638544" algn="l"/>
                          <a:tab pos="7095744" algn="l"/>
                          <a:tab pos="7552944" algn="l"/>
                          <a:tab pos="8010144" algn="l"/>
                          <a:tab pos="8467344" algn="l"/>
                          <a:tab pos="8924544" algn="l"/>
                          <a:tab pos="9381744" algn="l"/>
                        </a:tabLst>
                      </a:pPr>
                      <a:r>
                        <a:rPr lang="en-US" altLang="en-US" sz="2400" b="0" dirty="0" smtClean="0">
                          <a:solidFill>
                            <a:schemeClr val="tx1"/>
                          </a:solidFill>
                        </a:rPr>
                        <a:t>Affordable to non-DER customers</a:t>
                      </a:r>
                    </a:p>
                  </a:txBody>
                  <a:tcPr>
                    <a:solidFill>
                      <a:srgbClr val="ECFEEE"/>
                    </a:solidFill>
                  </a:tcPr>
                </a:tc>
              </a:tr>
            </a:tbl>
          </a:graphicData>
        </a:graphic>
      </p:graphicFrame>
      <p:sp>
        <p:nvSpPr>
          <p:cNvPr id="5" name="Slide Number Placeholder 3"/>
          <p:cNvSpPr>
            <a:spLocks noGrp="1"/>
          </p:cNvSpPr>
          <p:nvPr>
            <p:ph type="sldNum" sz="quarter" idx="12"/>
          </p:nvPr>
        </p:nvSpPr>
        <p:spPr>
          <a:xfrm>
            <a:off x="0" y="6629400"/>
            <a:ext cx="381000" cy="200025"/>
          </a:xfrm>
        </p:spPr>
        <p:txBody>
          <a:bodyPr/>
          <a:lstStyle/>
          <a:p>
            <a:pPr>
              <a:defRPr/>
            </a:pPr>
            <a:fld id="{3BC9CF68-C716-4149-A1E8-C1DB211DFB05}" type="slidenum">
              <a:rPr lang="en-US" smtClean="0"/>
              <a:pPr>
                <a:defRPr/>
              </a:pPr>
              <a:t>5</a:t>
            </a:fld>
            <a:endParaRPr lang="en-US" dirty="0"/>
          </a:p>
        </p:txBody>
      </p:sp>
    </p:spTree>
    <p:extLst>
      <p:ext uri="{BB962C8B-B14F-4D97-AF65-F5344CB8AC3E}">
        <p14:creationId xmlns:p14="http://schemas.microsoft.com/office/powerpoint/2010/main" val="191449672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113548"/>
              </p:ext>
            </p:extLst>
          </p:nvPr>
        </p:nvGraphicFramePr>
        <p:xfrm>
          <a:off x="899160" y="2209800"/>
          <a:ext cx="7345680" cy="3581400"/>
        </p:xfrm>
        <a:graphic>
          <a:graphicData uri="http://schemas.openxmlformats.org/drawingml/2006/table">
            <a:tbl>
              <a:tblPr firstRow="1" bandRow="1">
                <a:tableStyleId>{5C22544A-7EE6-4342-B048-85BDC9FD1C3A}</a:tableStyleId>
              </a:tblPr>
              <a:tblGrid>
                <a:gridCol w="7345680"/>
              </a:tblGrid>
              <a:tr h="3581400">
                <a:tc>
                  <a:txBody>
                    <a:bodyPr/>
                    <a:lstStyle/>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Transparent planning and sourcing</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Utility “2.0” / IOU business model</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Technology-neutral sourcing</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Recognize full GHG and grid services value</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Streamlined interconnection</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DER-enabling grid investments for ratepayer benefit</a:t>
                      </a:r>
                    </a:p>
                    <a:p>
                      <a:pPr marL="457200" indent="-457200">
                        <a:spcAft>
                          <a:spcPts val="1200"/>
                        </a:spcAft>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pPr>
                      <a:r>
                        <a:rPr lang="en-US" altLang="en-US" sz="2000" b="0" kern="1200" dirty="0" smtClean="0">
                          <a:solidFill>
                            <a:schemeClr val="tx1"/>
                          </a:solidFill>
                          <a:latin typeface="+mn-lt"/>
                          <a:ea typeface="+mn-ea"/>
                          <a:cs typeface="+mn-cs"/>
                        </a:rPr>
                        <a:t>Data communications and cybersecurity</a:t>
                      </a:r>
                    </a:p>
                  </a:txBody>
                  <a:tcPr>
                    <a:solidFill>
                      <a:srgbClr val="FFF1C5"/>
                    </a:solidFill>
                  </a:tcPr>
                </a:tc>
              </a:tr>
            </a:tbl>
          </a:graphicData>
        </a:graphic>
      </p:graphicFrame>
      <p:sp>
        <p:nvSpPr>
          <p:cNvPr id="6" name="Title 1"/>
          <p:cNvSpPr>
            <a:spLocks noGrp="1"/>
          </p:cNvSpPr>
          <p:nvPr>
            <p:ph type="title"/>
          </p:nvPr>
        </p:nvSpPr>
        <p:spPr>
          <a:xfrm>
            <a:off x="228600" y="1066800"/>
            <a:ext cx="8686800" cy="990600"/>
          </a:xfrm>
        </p:spPr>
        <p:txBody>
          <a:bodyPr/>
          <a:lstStyle/>
          <a:p>
            <a:pPr algn="ctr"/>
            <a:r>
              <a:rPr lang="en-US" sz="2400" dirty="0" smtClean="0"/>
              <a:t>Track 2: Distribution Planning, Infrastructure, Interconnection, and Procurement</a:t>
            </a:r>
            <a:br>
              <a:rPr lang="en-US" sz="2400" dirty="0" smtClean="0"/>
            </a:br>
            <a:r>
              <a:rPr lang="en-US" sz="2400" b="0" i="1" dirty="0" smtClean="0"/>
              <a:t>Vision</a:t>
            </a:r>
            <a:endParaRPr lang="en-US" sz="2400" b="0" i="1" dirty="0"/>
          </a:p>
        </p:txBody>
      </p:sp>
      <p:sp>
        <p:nvSpPr>
          <p:cNvPr id="7"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6</a:t>
            </a:fld>
            <a:endParaRPr lang="en-US" dirty="0"/>
          </a:p>
        </p:txBody>
      </p:sp>
    </p:spTree>
    <p:extLst>
      <p:ext uri="{BB962C8B-B14F-4D97-AF65-F5344CB8AC3E}">
        <p14:creationId xmlns:p14="http://schemas.microsoft.com/office/powerpoint/2010/main" val="25034297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90939358"/>
              </p:ext>
            </p:extLst>
          </p:nvPr>
        </p:nvGraphicFramePr>
        <p:xfrm>
          <a:off x="838200" y="1981200"/>
          <a:ext cx="7315200" cy="3581400"/>
        </p:xfrm>
        <a:graphic>
          <a:graphicData uri="http://schemas.openxmlformats.org/drawingml/2006/table">
            <a:tbl>
              <a:tblPr firstRow="1" bandRow="1">
                <a:tableStyleId>{5C22544A-7EE6-4342-B048-85BDC9FD1C3A}</a:tableStyleId>
              </a:tblPr>
              <a:tblGrid>
                <a:gridCol w="7315200"/>
              </a:tblGrid>
              <a:tr h="3581400">
                <a:tc>
                  <a:txBody>
                    <a:bodyPr/>
                    <a:lstStyle/>
                    <a:p>
                      <a:pPr marL="520700" marR="0" indent="-520700" algn="l" defTabSz="914400" rtl="0" eaLnBrk="1" fontAlgn="auto" latinLnBrk="0" hangingPunct="1">
                        <a:lnSpc>
                          <a:spcPct val="100000"/>
                        </a:lnSpc>
                        <a:spcBef>
                          <a:spcPts val="0"/>
                        </a:spcBef>
                        <a:spcAft>
                          <a:spcPts val="1200"/>
                        </a:spcAft>
                        <a:buClrTx/>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pPr>
                      <a:r>
                        <a:rPr lang="en-US" altLang="en-US" sz="2400" b="0" kern="1200" dirty="0" smtClean="0">
                          <a:solidFill>
                            <a:schemeClr val="tx1"/>
                          </a:solidFill>
                          <a:latin typeface="+mn-lt"/>
                          <a:ea typeface="+mn-ea"/>
                          <a:cs typeface="+mn-cs"/>
                        </a:rPr>
                        <a:t>Robust DER participation in wholesale markets</a:t>
                      </a:r>
                    </a:p>
                    <a:p>
                      <a:pPr marL="520700" marR="0" indent="-520700" algn="l" defTabSz="914400" rtl="0" eaLnBrk="1" fontAlgn="auto" latinLnBrk="0" hangingPunct="1">
                        <a:lnSpc>
                          <a:spcPct val="100000"/>
                        </a:lnSpc>
                        <a:spcBef>
                          <a:spcPts val="0"/>
                        </a:spcBef>
                        <a:spcAft>
                          <a:spcPts val="1200"/>
                        </a:spcAft>
                        <a:buClrTx/>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pPr>
                      <a:r>
                        <a:rPr lang="en-US" altLang="en-US" sz="2400" b="0" kern="1200" dirty="0" smtClean="0">
                          <a:solidFill>
                            <a:schemeClr val="tx1"/>
                          </a:solidFill>
                          <a:latin typeface="+mn-lt"/>
                          <a:ea typeface="+mn-ea"/>
                          <a:cs typeface="+mn-cs"/>
                        </a:rPr>
                        <a:t>Multiple revenue streams</a:t>
                      </a:r>
                    </a:p>
                    <a:p>
                      <a:pPr marL="520700" marR="0" indent="-520700" algn="l" defTabSz="914400" rtl="0" eaLnBrk="1" fontAlgn="auto" latinLnBrk="0" hangingPunct="1">
                        <a:lnSpc>
                          <a:spcPct val="100000"/>
                        </a:lnSpc>
                        <a:spcBef>
                          <a:spcPts val="0"/>
                        </a:spcBef>
                        <a:spcAft>
                          <a:spcPts val="1200"/>
                        </a:spcAft>
                        <a:buClrTx/>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pPr>
                      <a:r>
                        <a:rPr lang="en-US" altLang="en-US" sz="2400" b="0" kern="1200" dirty="0" smtClean="0">
                          <a:solidFill>
                            <a:schemeClr val="tx1"/>
                          </a:solidFill>
                          <a:latin typeface="+mn-lt"/>
                          <a:ea typeface="+mn-ea"/>
                          <a:cs typeface="+mn-cs"/>
                        </a:rPr>
                        <a:t>Market and interconnection rules supportive of BTM DERs</a:t>
                      </a:r>
                    </a:p>
                    <a:p>
                      <a:pPr marL="520700" marR="0" indent="-520700" algn="l" defTabSz="914400" rtl="0" eaLnBrk="1" fontAlgn="auto" latinLnBrk="0" hangingPunct="1">
                        <a:lnSpc>
                          <a:spcPct val="100000"/>
                        </a:lnSpc>
                        <a:spcBef>
                          <a:spcPts val="0"/>
                        </a:spcBef>
                        <a:spcAft>
                          <a:spcPts val="1200"/>
                        </a:spcAft>
                        <a:buClrTx/>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pPr>
                      <a:r>
                        <a:rPr lang="en-US" altLang="en-US" sz="2400" b="0" kern="1200" dirty="0" smtClean="0">
                          <a:solidFill>
                            <a:schemeClr val="tx1"/>
                          </a:solidFill>
                          <a:latin typeface="+mn-lt"/>
                          <a:ea typeface="+mn-ea"/>
                          <a:cs typeface="+mn-cs"/>
                        </a:rPr>
                        <a:t>Predictable EV behavior in grid operations</a:t>
                      </a:r>
                    </a:p>
                    <a:p>
                      <a:pPr marL="520700" marR="0" indent="-520700" algn="l" defTabSz="914400" rtl="0" eaLnBrk="1" fontAlgn="auto" latinLnBrk="0" hangingPunct="1">
                        <a:lnSpc>
                          <a:spcPct val="100000"/>
                        </a:lnSpc>
                        <a:spcBef>
                          <a:spcPts val="0"/>
                        </a:spcBef>
                        <a:spcAft>
                          <a:spcPts val="1200"/>
                        </a:spcAft>
                        <a:buClrTx/>
                        <a:buSzPct val="100000"/>
                        <a:buFont typeface="Wingdings" panose="05000000000000000000" pitchFamily="2" charset="2"/>
                        <a:buChar char="Ø"/>
                        <a:tabLst>
                          <a:tab pos="558800"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Lst>
                        <a:defRPr/>
                      </a:pPr>
                      <a:r>
                        <a:rPr lang="en-US" altLang="en-US" sz="2400" b="0" kern="1200" dirty="0" smtClean="0">
                          <a:solidFill>
                            <a:schemeClr val="tx1"/>
                          </a:solidFill>
                          <a:latin typeface="+mn-lt"/>
                          <a:ea typeface="+mn-ea"/>
                          <a:cs typeface="+mn-cs"/>
                        </a:rPr>
                        <a:t>Non-discriminatory market rules for EVs</a:t>
                      </a:r>
                    </a:p>
                  </a:txBody>
                  <a:tcPr>
                    <a:solidFill>
                      <a:srgbClr val="C9E4FF"/>
                    </a:solidFill>
                  </a:tcPr>
                </a:tc>
              </a:tr>
            </a:tbl>
          </a:graphicData>
        </a:graphic>
      </p:graphicFrame>
      <p:sp>
        <p:nvSpPr>
          <p:cNvPr id="6" name="Title 1"/>
          <p:cNvSpPr>
            <a:spLocks noGrp="1"/>
          </p:cNvSpPr>
          <p:nvPr>
            <p:ph type="title"/>
          </p:nvPr>
        </p:nvSpPr>
        <p:spPr>
          <a:xfrm>
            <a:off x="228600" y="914400"/>
            <a:ext cx="8686800" cy="990600"/>
          </a:xfrm>
        </p:spPr>
        <p:txBody>
          <a:bodyPr/>
          <a:lstStyle/>
          <a:p>
            <a:pPr algn="ctr"/>
            <a:r>
              <a:rPr lang="en-US" sz="2400" dirty="0" smtClean="0"/>
              <a:t>Track 3</a:t>
            </a:r>
            <a:r>
              <a:rPr lang="en-US" sz="2400" dirty="0"/>
              <a:t>:</a:t>
            </a:r>
            <a:r>
              <a:rPr lang="en-US" sz="2400" dirty="0" smtClean="0"/>
              <a:t> Wholesale DER </a:t>
            </a:r>
            <a:r>
              <a:rPr lang="en-US" sz="2400" dirty="0"/>
              <a:t>M</a:t>
            </a:r>
            <a:r>
              <a:rPr lang="en-US" sz="2400" dirty="0" smtClean="0"/>
              <a:t>arket Integration and Interconnection</a:t>
            </a:r>
            <a:br>
              <a:rPr lang="en-US" sz="2400" dirty="0" smtClean="0"/>
            </a:br>
            <a:r>
              <a:rPr lang="en-US" sz="2400" b="0" i="1" dirty="0" smtClean="0"/>
              <a:t>Vision</a:t>
            </a:r>
            <a:endParaRPr lang="en-US" sz="2400" b="0" i="1" dirty="0"/>
          </a:p>
        </p:txBody>
      </p:sp>
      <p:sp>
        <p:nvSpPr>
          <p:cNvPr id="7"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7</a:t>
            </a:fld>
            <a:endParaRPr lang="en-US" dirty="0"/>
          </a:p>
        </p:txBody>
      </p:sp>
    </p:spTree>
    <p:extLst>
      <p:ext uri="{BB962C8B-B14F-4D97-AF65-F5344CB8AC3E}">
        <p14:creationId xmlns:p14="http://schemas.microsoft.com/office/powerpoint/2010/main" val="514022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685800"/>
            <a:ext cx="8686800" cy="990600"/>
          </a:xfrm>
        </p:spPr>
        <p:txBody>
          <a:bodyPr/>
          <a:lstStyle/>
          <a:p>
            <a:pPr algn="ctr"/>
            <a:r>
              <a:rPr lang="en-US" sz="3200" dirty="0" smtClean="0"/>
              <a:t>Early Accomplishments</a:t>
            </a:r>
            <a:endParaRPr lang="en-US" sz="3200" dirty="0"/>
          </a:p>
        </p:txBody>
      </p:sp>
      <p:sp>
        <p:nvSpPr>
          <p:cNvPr id="3" name="Content Placeholder 2"/>
          <p:cNvSpPr>
            <a:spLocks noGrp="1"/>
          </p:cNvSpPr>
          <p:nvPr>
            <p:ph idx="1"/>
          </p:nvPr>
        </p:nvSpPr>
        <p:spPr>
          <a:xfrm>
            <a:off x="190500" y="2057400"/>
            <a:ext cx="8763000" cy="4114800"/>
          </a:xfrm>
        </p:spPr>
        <p:txBody>
          <a:bodyPr/>
          <a:lstStyle/>
          <a:p>
            <a:pPr>
              <a:spcBef>
                <a:spcPts val="0"/>
              </a:spcBef>
              <a:spcAft>
                <a:spcPts val="1200"/>
              </a:spcAft>
              <a:buFont typeface="Wingdings" charset="2"/>
              <a:buChar char="ü"/>
            </a:pPr>
            <a:r>
              <a:rPr lang="en-US" sz="2000" b="1" dirty="0" smtClean="0"/>
              <a:t>DER Action Plan </a:t>
            </a:r>
            <a:r>
              <a:rPr lang="en-US" sz="2000" dirty="0" smtClean="0"/>
              <a:t>referenced in the record of five proceedings (DR</a:t>
            </a:r>
            <a:r>
              <a:rPr lang="en-US" sz="2000" dirty="0"/>
              <a:t>, Storage, Rule 21, SCE RDW, EE</a:t>
            </a:r>
            <a:r>
              <a:rPr lang="en-US" sz="2000" dirty="0" smtClean="0"/>
              <a:t>) </a:t>
            </a:r>
          </a:p>
          <a:p>
            <a:pPr>
              <a:spcBef>
                <a:spcPts val="0"/>
              </a:spcBef>
              <a:spcAft>
                <a:spcPts val="1200"/>
              </a:spcAft>
              <a:buFont typeface="Wingdings" charset="2"/>
              <a:buChar char="ü"/>
            </a:pPr>
            <a:r>
              <a:rPr lang="en-US" sz="2000" b="1" dirty="0" smtClean="0"/>
              <a:t>Updated </a:t>
            </a:r>
            <a:r>
              <a:rPr lang="en-US" sz="2000" dirty="0" smtClean="0"/>
              <a:t>CPUC Commissioners briefed at Jul 2017 “Emerging Trends” Committee </a:t>
            </a:r>
            <a:r>
              <a:rPr lang="en-US" sz="2000" dirty="0"/>
              <a:t>meeting </a:t>
            </a:r>
            <a:endParaRPr lang="en-US" sz="2000" dirty="0" smtClean="0"/>
          </a:p>
          <a:p>
            <a:pPr>
              <a:spcBef>
                <a:spcPts val="0"/>
              </a:spcBef>
              <a:spcAft>
                <a:spcPts val="1200"/>
              </a:spcAft>
              <a:buFont typeface="Wingdings" charset="2"/>
              <a:buChar char="ü"/>
            </a:pPr>
            <a:r>
              <a:rPr lang="en-US" sz="2000" b="1" dirty="0" smtClean="0"/>
              <a:t>Referenced</a:t>
            </a:r>
            <a:r>
              <a:rPr lang="en-US" sz="2000" dirty="0" smtClean="0"/>
              <a:t> in trade press </a:t>
            </a:r>
          </a:p>
          <a:p>
            <a:pPr>
              <a:spcBef>
                <a:spcPts val="0"/>
              </a:spcBef>
              <a:spcAft>
                <a:spcPts val="1200"/>
              </a:spcAft>
              <a:buFont typeface="Wingdings" charset="2"/>
              <a:buChar char="ü"/>
            </a:pPr>
            <a:r>
              <a:rPr lang="en-US" sz="2000" b="1" dirty="0" smtClean="0"/>
              <a:t>Precipitating </a:t>
            </a:r>
            <a:r>
              <a:rPr lang="en-US" sz="2000" b="1" dirty="0"/>
              <a:t>movement </a:t>
            </a:r>
            <a:r>
              <a:rPr lang="en-US" sz="2000" dirty="0"/>
              <a:t>on </a:t>
            </a:r>
            <a:r>
              <a:rPr lang="en-US" sz="2000" u="sng" dirty="0"/>
              <a:t>non-residential rate reform</a:t>
            </a:r>
            <a:r>
              <a:rPr lang="en-US" sz="2000" b="1" dirty="0"/>
              <a:t> </a:t>
            </a:r>
            <a:r>
              <a:rPr lang="en-US" sz="2000" i="1" dirty="0">
                <a:solidFill>
                  <a:srgbClr val="0000FF"/>
                </a:solidFill>
              </a:rPr>
              <a:t>(Actions 1.9, </a:t>
            </a:r>
            <a:r>
              <a:rPr lang="en-US" sz="2000" i="1" dirty="0" smtClean="0">
                <a:solidFill>
                  <a:srgbClr val="0000FF"/>
                </a:solidFill>
              </a:rPr>
              <a:t>1.10) </a:t>
            </a:r>
          </a:p>
          <a:p>
            <a:pPr>
              <a:spcBef>
                <a:spcPts val="0"/>
              </a:spcBef>
              <a:spcAft>
                <a:spcPts val="1200"/>
              </a:spcAft>
              <a:buFont typeface="Wingdings" charset="2"/>
              <a:buChar char="ü"/>
            </a:pPr>
            <a:r>
              <a:rPr lang="en-US" sz="2000" b="1" dirty="0"/>
              <a:t>M</a:t>
            </a:r>
            <a:r>
              <a:rPr lang="en-US" sz="2000" b="1" dirty="0" smtClean="0"/>
              <a:t>apped</a:t>
            </a:r>
            <a:r>
              <a:rPr lang="en-US" sz="2000" i="1" dirty="0" smtClean="0">
                <a:solidFill>
                  <a:srgbClr val="0000FF"/>
                </a:solidFill>
              </a:rPr>
              <a:t> </a:t>
            </a:r>
            <a:r>
              <a:rPr lang="en-US" sz="2000" b="1" dirty="0" smtClean="0"/>
              <a:t>timing</a:t>
            </a:r>
            <a:r>
              <a:rPr lang="en-US" sz="2000" dirty="0" smtClean="0"/>
              <a:t> of handoffs from DRP, IDER, and Residential RDWs to “</a:t>
            </a:r>
            <a:r>
              <a:rPr lang="en-US" sz="2000" u="sng" dirty="0" smtClean="0"/>
              <a:t>NEM Revisit</a:t>
            </a:r>
            <a:r>
              <a:rPr lang="en-US" sz="2000" dirty="0" smtClean="0"/>
              <a:t>” in 2019 </a:t>
            </a:r>
            <a:r>
              <a:rPr lang="en-US" sz="2000" i="1" dirty="0" smtClean="0">
                <a:solidFill>
                  <a:srgbClr val="0000FF"/>
                </a:solidFill>
              </a:rPr>
              <a:t>(Action 1.12)</a:t>
            </a:r>
          </a:p>
          <a:p>
            <a:pPr>
              <a:spcBef>
                <a:spcPts val="0"/>
              </a:spcBef>
              <a:spcAft>
                <a:spcPts val="1200"/>
              </a:spcAft>
              <a:buFont typeface="Wingdings" charset="2"/>
              <a:buChar char="ü"/>
            </a:pPr>
            <a:endParaRPr lang="en-US" sz="2000" dirty="0" smtClean="0"/>
          </a:p>
        </p:txBody>
      </p:sp>
      <p:sp>
        <p:nvSpPr>
          <p:cNvPr id="5"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8</a:t>
            </a:fld>
            <a:endParaRPr lang="en-US" dirty="0"/>
          </a:p>
        </p:txBody>
      </p:sp>
    </p:spTree>
    <p:extLst>
      <p:ext uri="{BB962C8B-B14F-4D97-AF65-F5344CB8AC3E}">
        <p14:creationId xmlns:p14="http://schemas.microsoft.com/office/powerpoint/2010/main" val="30531332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990600"/>
          </a:xfrm>
        </p:spPr>
        <p:txBody>
          <a:bodyPr/>
          <a:lstStyle/>
          <a:p>
            <a:pPr algn="ctr"/>
            <a:r>
              <a:rPr lang="en-US" sz="2600" dirty="0" smtClean="0"/>
              <a:t>Example: Timing of Handoffs to “NEM Revisit”</a:t>
            </a:r>
            <a:endParaRPr lang="en-US" sz="2600"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2458" t="15902" r="2803" b="42752"/>
          <a:stretch/>
        </p:blipFill>
        <p:spPr>
          <a:xfrm>
            <a:off x="-37546" y="2667000"/>
            <a:ext cx="9219093" cy="3108960"/>
          </a:xfrm>
        </p:spPr>
      </p:pic>
      <p:grpSp>
        <p:nvGrpSpPr>
          <p:cNvPr id="4" name="Group 3"/>
          <p:cNvGrpSpPr/>
          <p:nvPr/>
        </p:nvGrpSpPr>
        <p:grpSpPr>
          <a:xfrm>
            <a:off x="457200" y="1828800"/>
            <a:ext cx="8652296" cy="4114800"/>
            <a:chOff x="457200" y="1828800"/>
            <a:chExt cx="8652296" cy="4114800"/>
          </a:xfrm>
        </p:grpSpPr>
        <p:sp>
          <p:nvSpPr>
            <p:cNvPr id="7" name="Content Placeholder 2"/>
            <p:cNvSpPr txBox="1">
              <a:spLocks/>
            </p:cNvSpPr>
            <p:nvPr/>
          </p:nvSpPr>
          <p:spPr bwMode="auto">
            <a:xfrm>
              <a:off x="457200" y="18288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rgbClr val="0000FF"/>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rgbClr val="0000FF"/>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rgbClr val="0000FF"/>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rgbClr val="0000FF"/>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rgbClr val="0000FF"/>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rgbClr val="0000FF"/>
                </a:buClr>
                <a:buSzPct val="50000"/>
                <a:buFont typeface="Wingdings" pitchFamily="2" charset="2"/>
                <a:buChar char="o"/>
                <a:defRPr sz="2000">
                  <a:solidFill>
                    <a:schemeClr val="tx1"/>
                  </a:solidFill>
                  <a:latin typeface="+mn-lt"/>
                </a:defRPr>
              </a:lvl9pPr>
            </a:lstStyle>
            <a:p>
              <a:pPr marL="0" indent="0">
                <a:spcBef>
                  <a:spcPts val="0"/>
                </a:spcBef>
                <a:spcAft>
                  <a:spcPts val="1200"/>
                </a:spcAft>
                <a:buNone/>
              </a:pPr>
              <a:r>
                <a:rPr lang="en-US" sz="2000" b="0" i="1" kern="0" baseline="0" dirty="0" smtClean="0"/>
                <a:t>Caveat: Staff Conceptual Timeline based on Status Quo Procedural Approach</a:t>
              </a:r>
            </a:p>
          </p:txBody>
        </p:sp>
        <p:sp>
          <p:nvSpPr>
            <p:cNvPr id="3" name="Rectangle 2"/>
            <p:cNvSpPr/>
            <p:nvPr/>
          </p:nvSpPr>
          <p:spPr>
            <a:xfrm>
              <a:off x="8195096" y="5450342"/>
              <a:ext cx="914400" cy="256032"/>
            </a:xfrm>
            <a:prstGeom prst="rect">
              <a:avLst/>
            </a:prstGeom>
            <a:noFill/>
            <a:ln>
              <a:solidFill>
                <a:srgbClr val="FF0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p:cNvSpPr txBox="1">
            <a:spLocks/>
          </p:cNvSpPr>
          <p:nvPr/>
        </p:nvSpPr>
        <p:spPr bwMode="auto">
          <a:xfrm>
            <a:off x="0" y="6629400"/>
            <a:ext cx="381000" cy="20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000" b="1" kern="1200" baseline="0">
                <a:solidFill>
                  <a:srgbClr val="000000"/>
                </a:solidFill>
                <a:latin typeface="+mn-lt"/>
                <a:ea typeface="+mn-ea"/>
                <a:cs typeface="+mn-cs"/>
              </a:defRPr>
            </a:lvl1pPr>
            <a:lvl2pPr marL="457200" algn="l" rtl="0" fontAlgn="base">
              <a:spcBef>
                <a:spcPct val="0"/>
              </a:spcBef>
              <a:spcAft>
                <a:spcPct val="0"/>
              </a:spcAft>
              <a:defRPr sz="1200" b="1" kern="1200" baseline="-25000">
                <a:solidFill>
                  <a:schemeClr val="tx1"/>
                </a:solidFill>
                <a:latin typeface="Arial" charset="0"/>
                <a:ea typeface="+mn-ea"/>
                <a:cs typeface="+mn-cs"/>
              </a:defRPr>
            </a:lvl2pPr>
            <a:lvl3pPr marL="914400" algn="l" rtl="0" fontAlgn="base">
              <a:spcBef>
                <a:spcPct val="0"/>
              </a:spcBef>
              <a:spcAft>
                <a:spcPct val="0"/>
              </a:spcAft>
              <a:defRPr sz="1200" b="1" kern="1200" baseline="-25000">
                <a:solidFill>
                  <a:schemeClr val="tx1"/>
                </a:solidFill>
                <a:latin typeface="Arial" charset="0"/>
                <a:ea typeface="+mn-ea"/>
                <a:cs typeface="+mn-cs"/>
              </a:defRPr>
            </a:lvl3pPr>
            <a:lvl4pPr marL="1371600" algn="l" rtl="0" fontAlgn="base">
              <a:spcBef>
                <a:spcPct val="0"/>
              </a:spcBef>
              <a:spcAft>
                <a:spcPct val="0"/>
              </a:spcAft>
              <a:defRPr sz="1200" b="1" kern="1200" baseline="-25000">
                <a:solidFill>
                  <a:schemeClr val="tx1"/>
                </a:solidFill>
                <a:latin typeface="Arial" charset="0"/>
                <a:ea typeface="+mn-ea"/>
                <a:cs typeface="+mn-cs"/>
              </a:defRPr>
            </a:lvl4pPr>
            <a:lvl5pPr marL="1828800" algn="l" rtl="0" fontAlgn="base">
              <a:spcBef>
                <a:spcPct val="0"/>
              </a:spcBef>
              <a:spcAft>
                <a:spcPct val="0"/>
              </a:spcAft>
              <a:defRPr sz="1200" b="1" kern="1200" baseline="-25000">
                <a:solidFill>
                  <a:schemeClr val="tx1"/>
                </a:solidFill>
                <a:latin typeface="Arial" charset="0"/>
                <a:ea typeface="+mn-ea"/>
                <a:cs typeface="+mn-cs"/>
              </a:defRPr>
            </a:lvl5pPr>
            <a:lvl6pPr marL="2286000" algn="l" defTabSz="914400" rtl="0" eaLnBrk="1" latinLnBrk="0" hangingPunct="1">
              <a:defRPr sz="1200" b="1" kern="1200" baseline="-25000">
                <a:solidFill>
                  <a:schemeClr val="tx1"/>
                </a:solidFill>
                <a:latin typeface="Arial" charset="0"/>
                <a:ea typeface="+mn-ea"/>
                <a:cs typeface="+mn-cs"/>
              </a:defRPr>
            </a:lvl6pPr>
            <a:lvl7pPr marL="2743200" algn="l" defTabSz="914400" rtl="0" eaLnBrk="1" latinLnBrk="0" hangingPunct="1">
              <a:defRPr sz="1200" b="1" kern="1200" baseline="-25000">
                <a:solidFill>
                  <a:schemeClr val="tx1"/>
                </a:solidFill>
                <a:latin typeface="Arial" charset="0"/>
                <a:ea typeface="+mn-ea"/>
                <a:cs typeface="+mn-cs"/>
              </a:defRPr>
            </a:lvl7pPr>
            <a:lvl8pPr marL="3200400" algn="l" defTabSz="914400" rtl="0" eaLnBrk="1" latinLnBrk="0" hangingPunct="1">
              <a:defRPr sz="1200" b="1" kern="1200" baseline="-25000">
                <a:solidFill>
                  <a:schemeClr val="tx1"/>
                </a:solidFill>
                <a:latin typeface="Arial" charset="0"/>
                <a:ea typeface="+mn-ea"/>
                <a:cs typeface="+mn-cs"/>
              </a:defRPr>
            </a:lvl8pPr>
            <a:lvl9pPr marL="3657600" algn="l" defTabSz="914400" rtl="0" eaLnBrk="1" latinLnBrk="0" hangingPunct="1">
              <a:defRPr sz="1200" b="1" kern="1200" baseline="-25000">
                <a:solidFill>
                  <a:schemeClr val="tx1"/>
                </a:solidFill>
                <a:latin typeface="Arial" charset="0"/>
                <a:ea typeface="+mn-ea"/>
                <a:cs typeface="+mn-cs"/>
              </a:defRPr>
            </a:lvl9pPr>
          </a:lstStyle>
          <a:p>
            <a:pPr>
              <a:defRPr/>
            </a:pPr>
            <a:fld id="{3BC9CF68-C716-4149-A1E8-C1DB211DFB05}" type="slidenum">
              <a:rPr lang="en-US" smtClean="0"/>
              <a:pPr>
                <a:defRPr/>
              </a:pPr>
              <a:t>9</a:t>
            </a:fld>
            <a:endParaRPr lang="en-US" dirty="0"/>
          </a:p>
        </p:txBody>
      </p:sp>
    </p:spTree>
    <p:extLst>
      <p:ext uri="{BB962C8B-B14F-4D97-AF65-F5344CB8AC3E}">
        <p14:creationId xmlns:p14="http://schemas.microsoft.com/office/powerpoint/2010/main" val="29282083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Quadrant">
  <a:themeElements>
    <a:clrScheme name="Quadrant 13">
      <a:dk1>
        <a:srgbClr val="000000"/>
      </a:dk1>
      <a:lt1>
        <a:srgbClr val="FFFFFF"/>
      </a:lt1>
      <a:dk2>
        <a:srgbClr val="000000"/>
      </a:dk2>
      <a:lt2>
        <a:srgbClr val="003366"/>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003366"/>
      </a:folHlink>
    </a:clrScheme>
    <a:fontScheme name="Quadra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33"/>
        </a:dk1>
        <a:lt1>
          <a:srgbClr val="FFFFFF"/>
        </a:lt1>
        <a:dk2>
          <a:srgbClr val="003366"/>
        </a:dk2>
        <a:lt2>
          <a:srgbClr val="275C6D"/>
        </a:lt2>
        <a:accent1>
          <a:srgbClr val="A7D2DF"/>
        </a:accent1>
        <a:accent2>
          <a:srgbClr val="CC9900"/>
        </a:accent2>
        <a:accent3>
          <a:srgbClr val="FFFFFF"/>
        </a:accent3>
        <a:accent4>
          <a:srgbClr val="00002A"/>
        </a:accent4>
        <a:accent5>
          <a:srgbClr val="D0E5EC"/>
        </a:accent5>
        <a:accent6>
          <a:srgbClr val="B98A00"/>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11">
        <a:dk1>
          <a:srgbClr val="000033"/>
        </a:dk1>
        <a:lt1>
          <a:srgbClr val="FFFFFF"/>
        </a:lt1>
        <a:dk2>
          <a:srgbClr val="003366"/>
        </a:dk2>
        <a:lt2>
          <a:srgbClr val="000066"/>
        </a:lt2>
        <a:accent1>
          <a:srgbClr val="A7D2DF"/>
        </a:accent1>
        <a:accent2>
          <a:srgbClr val="CC9900"/>
        </a:accent2>
        <a:accent3>
          <a:srgbClr val="FFFFFF"/>
        </a:accent3>
        <a:accent4>
          <a:srgbClr val="00002A"/>
        </a:accent4>
        <a:accent5>
          <a:srgbClr val="D0E5EC"/>
        </a:accent5>
        <a:accent6>
          <a:srgbClr val="B98A00"/>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420000"/>
        </a:dk2>
        <a:lt2>
          <a:srgbClr val="003366"/>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003366"/>
        </a:folHlink>
      </a:clrScheme>
      <a:clrMap bg1="lt1" tx1="dk1" bg2="lt2" tx2="dk2" accent1="accent1" accent2="accent2" accent3="accent3" accent4="accent4" accent5="accent5" accent6="accent6" hlink="hlink" folHlink="folHlink"/>
    </a:extraClrScheme>
    <a:extraClrScheme>
      <a:clrScheme name="Quadrant 13">
        <a:dk1>
          <a:srgbClr val="000000"/>
        </a:dk1>
        <a:lt1>
          <a:srgbClr val="FFFFFF"/>
        </a:lt1>
        <a:dk2>
          <a:srgbClr val="000000"/>
        </a:dk2>
        <a:lt2>
          <a:srgbClr val="003366"/>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
            <a:srgbClr val="697A00"/>
          </a:buClr>
          <a:buSzTx/>
          <a:buFontTx/>
          <a:buAutoNum type="arabicPeriod"/>
          <a:tabLst>
            <a:tab pos="7548563" algn="l"/>
          </a:tabLst>
          <a:defRPr kumimoji="0" lang="en-US" sz="30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
            <a:srgbClr val="697A00"/>
          </a:buClr>
          <a:buSzTx/>
          <a:buFontTx/>
          <a:buAutoNum type="arabicPeriod"/>
          <a:tabLst>
            <a:tab pos="7548563" algn="l"/>
          </a:tabLst>
          <a:defRPr kumimoji="0" lang="en-US" sz="30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
            <a:srgbClr val="697A00"/>
          </a:buClr>
          <a:buSzTx/>
          <a:buFontTx/>
          <a:buAutoNum type="arabicPeriod"/>
          <a:tabLst>
            <a:tab pos="7548563" algn="l"/>
          </a:tabLst>
          <a:defRPr kumimoji="0" lang="en-US" sz="30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100000"/>
          </a:lnSpc>
          <a:spcBef>
            <a:spcPct val="20000"/>
          </a:spcBef>
          <a:spcAft>
            <a:spcPct val="0"/>
          </a:spcAft>
          <a:buClr>
            <a:srgbClr val="697A00"/>
          </a:buClr>
          <a:buSzTx/>
          <a:buFontTx/>
          <a:buAutoNum type="arabicPeriod"/>
          <a:tabLst>
            <a:tab pos="7548563" algn="l"/>
          </a:tabLst>
          <a:defRPr kumimoji="0" lang="en-US" sz="30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13">
    <a:dk1>
      <a:srgbClr val="000000"/>
    </a:dk1>
    <a:lt1>
      <a:srgbClr val="FFFFFF"/>
    </a:lt1>
    <a:dk2>
      <a:srgbClr val="000000"/>
    </a:dk2>
    <a:lt2>
      <a:srgbClr val="003366"/>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003366"/>
    </a:folHlink>
  </a:clrScheme>
</a:themeOverride>
</file>

<file path=docProps/app.xml><?xml version="1.0" encoding="utf-8"?>
<Properties xmlns="http://schemas.openxmlformats.org/officeDocument/2006/extended-properties" xmlns:vt="http://schemas.openxmlformats.org/officeDocument/2006/docPropsVTypes">
  <Template/>
  <TotalTime>12547</TotalTime>
  <Words>3401</Words>
  <Application>Microsoft Office PowerPoint</Application>
  <PresentationFormat>On-screen Show (4:3)</PresentationFormat>
  <Paragraphs>402</Paragraphs>
  <Slides>36</Slides>
  <Notes>24</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1_Quadrant</vt:lpstr>
      <vt:lpstr>Default Design</vt:lpstr>
      <vt:lpstr>1_Default Design</vt:lpstr>
      <vt:lpstr>2_Default Design</vt:lpstr>
      <vt:lpstr>PowerPoint Presentation</vt:lpstr>
      <vt:lpstr>DER Action Plan Overview</vt:lpstr>
      <vt:lpstr>DER Action Plan Implementation</vt:lpstr>
      <vt:lpstr>DER Action Plan Structure</vt:lpstr>
      <vt:lpstr>Track 1: Rates and Tariffs Vision</vt:lpstr>
      <vt:lpstr>Track 2: Distribution Planning, Infrastructure, Interconnection, and Procurement Vision</vt:lpstr>
      <vt:lpstr>Track 3: Wholesale DER Market Integration and Interconnection Vision</vt:lpstr>
      <vt:lpstr>Early Accomplishments</vt:lpstr>
      <vt:lpstr>Example: Timing of Handoffs to “NEM Revisit”</vt:lpstr>
      <vt:lpstr>Status Updates</vt:lpstr>
      <vt:lpstr>Action Element Status Snapshot (as presented to Commissioners at July 12 Emerging Trends Meeting) </vt:lpstr>
      <vt:lpstr>Status Update Track 1: Rates and Tariffs</vt:lpstr>
      <vt:lpstr>Status Update Track 1: Rates and Tariffs (cont’d)</vt:lpstr>
      <vt:lpstr>Status Update Track 1: Rates and Tariffs (cont’d)</vt:lpstr>
      <vt:lpstr>Status Update Track 2: Distribution Grid</vt:lpstr>
      <vt:lpstr>Status Update Track 2: Distribution Grid (cont’d)</vt:lpstr>
      <vt:lpstr>Status Update Track 3: Wholesale Market Integration</vt:lpstr>
      <vt:lpstr>Questions?  DER Action Plan Contacts: Mary Claire Evans (MaryClaire.Evans@cpuc.ca.gov) Simon Eilif Baker (Simon.Baker@cpuc.ca.gov)</vt:lpstr>
      <vt:lpstr>appendices</vt:lpstr>
      <vt:lpstr>DRP and IDER Back-UP</vt:lpstr>
      <vt:lpstr>Origin of Distribution Resource Planning Policy and  Regulation</vt:lpstr>
      <vt:lpstr>CPUC DER Vision for Modern Distribution Grid: Plug and Play</vt:lpstr>
      <vt:lpstr>Section 769(b) Jointly Implemented Through Two Proceedings:  Distributed Resource Plans (DRP) R.14-08-013  Integrated DER (IDER) R.14-08-003</vt:lpstr>
      <vt:lpstr>DRP Tracks</vt:lpstr>
      <vt:lpstr>Integration Capacity Analysis</vt:lpstr>
      <vt:lpstr>Locational Net Benefits Analysis</vt:lpstr>
      <vt:lpstr>Distribution Investment Deferral Framework</vt:lpstr>
      <vt:lpstr>Distribution Investment Deferral Framework</vt:lpstr>
      <vt:lpstr>Grid Modernization Investment Framework</vt:lpstr>
      <vt:lpstr>PowerPoint Presentation</vt:lpstr>
      <vt:lpstr>What is a Smart Inverter? What Problem Do They Solve?</vt:lpstr>
      <vt:lpstr>What Makes an Inverter Smart?</vt:lpstr>
      <vt:lpstr>Smart Inverter Functionality Benefits</vt:lpstr>
      <vt:lpstr>History of the California Smart Inverter and the Smart Inverter Working Group</vt:lpstr>
      <vt:lpstr>Smart Inverter Functions</vt:lpstr>
      <vt:lpstr>Smart Inverter Benefits by Phase</vt:lpstr>
    </vt:vector>
  </TitlesOfParts>
  <Company>cpuc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Keri Bolding</dc:creator>
  <cp:lastModifiedBy>Evans, Mary Claire E.</cp:lastModifiedBy>
  <cp:revision>617</cp:revision>
  <cp:lastPrinted>2018-03-05T23:09:09Z</cp:lastPrinted>
  <dcterms:created xsi:type="dcterms:W3CDTF">2008-10-08T03:18:01Z</dcterms:created>
  <dcterms:modified xsi:type="dcterms:W3CDTF">2018-03-06T01:21:11Z</dcterms:modified>
</cp:coreProperties>
</file>