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1" r:id="rId1"/>
  </p:sldMasterIdLst>
  <p:notesMasterIdLst>
    <p:notesMasterId r:id="rId15"/>
  </p:notesMasterIdLst>
  <p:handoutMasterIdLst>
    <p:handoutMasterId r:id="rId16"/>
  </p:handoutMasterIdLst>
  <p:sldIdLst>
    <p:sldId id="431" r:id="rId2"/>
    <p:sldId id="424" r:id="rId3"/>
    <p:sldId id="455" r:id="rId4"/>
    <p:sldId id="432" r:id="rId5"/>
    <p:sldId id="425" r:id="rId6"/>
    <p:sldId id="426" r:id="rId7"/>
    <p:sldId id="433" r:id="rId8"/>
    <p:sldId id="463" r:id="rId9"/>
    <p:sldId id="487" r:id="rId10"/>
    <p:sldId id="483" r:id="rId11"/>
    <p:sldId id="484" r:id="rId12"/>
    <p:sldId id="486" r:id="rId13"/>
    <p:sldId id="479" r:id="rId14"/>
  </p:sldIdLst>
  <p:sldSz cx="9144000" cy="6858000" type="screen4x3"/>
  <p:notesSz cx="7010400" cy="9296400"/>
  <p:defaultTextStyle>
    <a:defPPr>
      <a:defRPr lang="en-US"/>
    </a:defPPr>
    <a:lvl1pPr algn="l" rtl="0" fontAlgn="base">
      <a:spcBef>
        <a:spcPct val="0"/>
      </a:spcBef>
      <a:spcAft>
        <a:spcPct val="0"/>
      </a:spcAft>
      <a:defRPr sz="1200" b="1" kern="1200" baseline="-25000">
        <a:solidFill>
          <a:schemeClr val="tx1"/>
        </a:solidFill>
        <a:latin typeface="Arial" charset="0"/>
        <a:ea typeface="+mn-ea"/>
        <a:cs typeface="+mn-cs"/>
      </a:defRPr>
    </a:lvl1pPr>
    <a:lvl2pPr marL="457200" algn="l" rtl="0" fontAlgn="base">
      <a:spcBef>
        <a:spcPct val="0"/>
      </a:spcBef>
      <a:spcAft>
        <a:spcPct val="0"/>
      </a:spcAft>
      <a:defRPr sz="1200" b="1" kern="1200" baseline="-25000">
        <a:solidFill>
          <a:schemeClr val="tx1"/>
        </a:solidFill>
        <a:latin typeface="Arial" charset="0"/>
        <a:ea typeface="+mn-ea"/>
        <a:cs typeface="+mn-cs"/>
      </a:defRPr>
    </a:lvl2pPr>
    <a:lvl3pPr marL="914400" algn="l" rtl="0" fontAlgn="base">
      <a:spcBef>
        <a:spcPct val="0"/>
      </a:spcBef>
      <a:spcAft>
        <a:spcPct val="0"/>
      </a:spcAft>
      <a:defRPr sz="1200" b="1" kern="1200" baseline="-25000">
        <a:solidFill>
          <a:schemeClr val="tx1"/>
        </a:solidFill>
        <a:latin typeface="Arial" charset="0"/>
        <a:ea typeface="+mn-ea"/>
        <a:cs typeface="+mn-cs"/>
      </a:defRPr>
    </a:lvl3pPr>
    <a:lvl4pPr marL="1371600" algn="l" rtl="0" fontAlgn="base">
      <a:spcBef>
        <a:spcPct val="0"/>
      </a:spcBef>
      <a:spcAft>
        <a:spcPct val="0"/>
      </a:spcAft>
      <a:defRPr sz="1200" b="1" kern="1200" baseline="-25000">
        <a:solidFill>
          <a:schemeClr val="tx1"/>
        </a:solidFill>
        <a:latin typeface="Arial" charset="0"/>
        <a:ea typeface="+mn-ea"/>
        <a:cs typeface="+mn-cs"/>
      </a:defRPr>
    </a:lvl4pPr>
    <a:lvl5pPr marL="1828800" algn="l" rtl="0" fontAlgn="base">
      <a:spcBef>
        <a:spcPct val="0"/>
      </a:spcBef>
      <a:spcAft>
        <a:spcPct val="0"/>
      </a:spcAft>
      <a:defRPr sz="1200" b="1" kern="1200" baseline="-25000">
        <a:solidFill>
          <a:schemeClr val="tx1"/>
        </a:solidFill>
        <a:latin typeface="Arial" charset="0"/>
        <a:ea typeface="+mn-ea"/>
        <a:cs typeface="+mn-cs"/>
      </a:defRPr>
    </a:lvl5pPr>
    <a:lvl6pPr marL="2286000" algn="l" defTabSz="914400" rtl="0" eaLnBrk="1" latinLnBrk="0" hangingPunct="1">
      <a:defRPr sz="1200" b="1" kern="1200" baseline="-25000">
        <a:solidFill>
          <a:schemeClr val="tx1"/>
        </a:solidFill>
        <a:latin typeface="Arial" charset="0"/>
        <a:ea typeface="+mn-ea"/>
        <a:cs typeface="+mn-cs"/>
      </a:defRPr>
    </a:lvl6pPr>
    <a:lvl7pPr marL="2743200" algn="l" defTabSz="914400" rtl="0" eaLnBrk="1" latinLnBrk="0" hangingPunct="1">
      <a:defRPr sz="1200" b="1" kern="1200" baseline="-25000">
        <a:solidFill>
          <a:schemeClr val="tx1"/>
        </a:solidFill>
        <a:latin typeface="Arial" charset="0"/>
        <a:ea typeface="+mn-ea"/>
        <a:cs typeface="+mn-cs"/>
      </a:defRPr>
    </a:lvl7pPr>
    <a:lvl8pPr marL="3200400" algn="l" defTabSz="914400" rtl="0" eaLnBrk="1" latinLnBrk="0" hangingPunct="1">
      <a:defRPr sz="1200" b="1" kern="1200" baseline="-25000">
        <a:solidFill>
          <a:schemeClr val="tx1"/>
        </a:solidFill>
        <a:latin typeface="Arial" charset="0"/>
        <a:ea typeface="+mn-ea"/>
        <a:cs typeface="+mn-cs"/>
      </a:defRPr>
    </a:lvl8pPr>
    <a:lvl9pPr marL="3657600" algn="l" defTabSz="914400" rtl="0" eaLnBrk="1" latinLnBrk="0" hangingPunct="1">
      <a:defRPr sz="1200" b="1" kern="1200" baseline="-250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guide id="3" orient="horz" pos="2924">
          <p15:clr>
            <a:srgbClr val="A4A3A4"/>
          </p15:clr>
        </p15:guide>
        <p15:guide id="4" pos="2200">
          <p15:clr>
            <a:srgbClr val="A4A3A4"/>
          </p15:clr>
        </p15:guide>
        <p15:guide id="5" orient="horz" pos="3028">
          <p15:clr>
            <a:srgbClr val="A4A3A4"/>
          </p15:clr>
        </p15:guide>
        <p15:guide id="6" orient="horz" pos="2928">
          <p15:clr>
            <a:srgbClr val="A4A3A4"/>
          </p15:clr>
        </p15:guide>
        <p15:guide id="7" pos="2312">
          <p15:clr>
            <a:srgbClr val="A4A3A4"/>
          </p15:clr>
        </p15:guide>
        <p15:guide id="8"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chkoff, Lewis" initials="lb5"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E38B"/>
    <a:srgbClr val="CCFCD1"/>
    <a:srgbClr val="9EFAA7"/>
    <a:srgbClr val="FFFF99"/>
    <a:srgbClr val="000099"/>
    <a:srgbClr val="FF0000"/>
    <a:srgbClr val="3333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531" autoAdjust="0"/>
    <p:restoredTop sz="87885" autoAdjust="0"/>
  </p:normalViewPr>
  <p:slideViewPr>
    <p:cSldViewPr>
      <p:cViewPr>
        <p:scale>
          <a:sx n="100" d="100"/>
          <a:sy n="100" d="100"/>
        </p:scale>
        <p:origin x="-114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11" d="100"/>
          <a:sy n="111" d="100"/>
        </p:scale>
        <p:origin x="-528" y="-84"/>
      </p:cViewPr>
      <p:guideLst>
        <p:guide orient="horz" pos="3024"/>
        <p:guide orient="horz" pos="2924"/>
        <p:guide orient="horz" pos="3028"/>
        <p:guide orient="horz" pos="2928"/>
        <p:guide pos="2304"/>
        <p:guide pos="2200"/>
        <p:guide pos="2312"/>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2" y="1"/>
            <a:ext cx="3038475" cy="463549"/>
          </a:xfrm>
          <a:prstGeom prst="rect">
            <a:avLst/>
          </a:prstGeom>
          <a:noFill/>
          <a:ln w="9525">
            <a:noFill/>
            <a:miter lim="800000"/>
            <a:headEnd/>
            <a:tailEnd/>
          </a:ln>
        </p:spPr>
        <p:txBody>
          <a:bodyPr vert="horz" wrap="square" lIns="93339" tIns="46671" rIns="93339" bIns="46671" numCol="1" anchor="t" anchorCtr="0" compatLnSpc="1">
            <a:prstTxWarp prst="textNoShape">
              <a:avLst/>
            </a:prstTxWarp>
          </a:bodyPr>
          <a:lstStyle>
            <a:lvl1pPr defTabSz="934167">
              <a:defRPr b="0" baseline="0">
                <a:latin typeface="Arial" charset="0"/>
              </a:defRPr>
            </a:lvl1pPr>
          </a:lstStyle>
          <a:p>
            <a:pPr>
              <a:defRPr/>
            </a:pPr>
            <a:endParaRPr lang="en-US" dirty="0"/>
          </a:p>
        </p:txBody>
      </p:sp>
      <p:sp>
        <p:nvSpPr>
          <p:cNvPr id="54275" name="Rectangle 3"/>
          <p:cNvSpPr>
            <a:spLocks noGrp="1" noChangeArrowheads="1"/>
          </p:cNvSpPr>
          <p:nvPr>
            <p:ph type="dt" sz="quarter" idx="1"/>
          </p:nvPr>
        </p:nvSpPr>
        <p:spPr bwMode="auto">
          <a:xfrm>
            <a:off x="3970338" y="1"/>
            <a:ext cx="3038475" cy="463549"/>
          </a:xfrm>
          <a:prstGeom prst="rect">
            <a:avLst/>
          </a:prstGeom>
          <a:noFill/>
          <a:ln w="9525">
            <a:noFill/>
            <a:miter lim="800000"/>
            <a:headEnd/>
            <a:tailEnd/>
          </a:ln>
        </p:spPr>
        <p:txBody>
          <a:bodyPr vert="horz" wrap="square" lIns="93339" tIns="46671" rIns="93339" bIns="46671" numCol="1" anchor="t" anchorCtr="0" compatLnSpc="1">
            <a:prstTxWarp prst="textNoShape">
              <a:avLst/>
            </a:prstTxWarp>
          </a:bodyPr>
          <a:lstStyle>
            <a:lvl1pPr algn="r" defTabSz="934167">
              <a:defRPr b="0" baseline="0">
                <a:latin typeface="Arial" charset="0"/>
              </a:defRPr>
            </a:lvl1pPr>
          </a:lstStyle>
          <a:p>
            <a:pPr>
              <a:defRPr/>
            </a:pPr>
            <a:endParaRPr lang="en-US" dirty="0"/>
          </a:p>
        </p:txBody>
      </p:sp>
      <p:sp>
        <p:nvSpPr>
          <p:cNvPr id="54276" name="Rectangle 4"/>
          <p:cNvSpPr>
            <a:spLocks noGrp="1" noChangeArrowheads="1"/>
          </p:cNvSpPr>
          <p:nvPr>
            <p:ph type="ftr" sz="quarter" idx="2"/>
          </p:nvPr>
        </p:nvSpPr>
        <p:spPr bwMode="auto">
          <a:xfrm>
            <a:off x="2" y="8831264"/>
            <a:ext cx="3038475" cy="463549"/>
          </a:xfrm>
          <a:prstGeom prst="rect">
            <a:avLst/>
          </a:prstGeom>
          <a:noFill/>
          <a:ln w="9525">
            <a:noFill/>
            <a:miter lim="800000"/>
            <a:headEnd/>
            <a:tailEnd/>
          </a:ln>
        </p:spPr>
        <p:txBody>
          <a:bodyPr vert="horz" wrap="square" lIns="93339" tIns="46671" rIns="93339" bIns="46671" numCol="1" anchor="b" anchorCtr="0" compatLnSpc="1">
            <a:prstTxWarp prst="textNoShape">
              <a:avLst/>
            </a:prstTxWarp>
          </a:bodyPr>
          <a:lstStyle>
            <a:lvl1pPr defTabSz="934167">
              <a:defRPr b="0" baseline="0">
                <a:latin typeface="Arial" charset="0"/>
              </a:defRPr>
            </a:lvl1pPr>
          </a:lstStyle>
          <a:p>
            <a:pPr>
              <a:defRPr/>
            </a:pPr>
            <a:endParaRPr lang="en-US" dirty="0"/>
          </a:p>
        </p:txBody>
      </p:sp>
      <p:sp>
        <p:nvSpPr>
          <p:cNvPr id="54277" name="Rectangle 5"/>
          <p:cNvSpPr>
            <a:spLocks noGrp="1" noChangeArrowheads="1"/>
          </p:cNvSpPr>
          <p:nvPr>
            <p:ph type="sldNum" sz="quarter" idx="3"/>
          </p:nvPr>
        </p:nvSpPr>
        <p:spPr bwMode="auto">
          <a:xfrm>
            <a:off x="3970338" y="8831264"/>
            <a:ext cx="3038475" cy="463549"/>
          </a:xfrm>
          <a:prstGeom prst="rect">
            <a:avLst/>
          </a:prstGeom>
          <a:noFill/>
          <a:ln w="9525">
            <a:noFill/>
            <a:miter lim="800000"/>
            <a:headEnd/>
            <a:tailEnd/>
          </a:ln>
        </p:spPr>
        <p:txBody>
          <a:bodyPr vert="horz" wrap="square" lIns="93339" tIns="46671" rIns="93339" bIns="46671" numCol="1" anchor="b" anchorCtr="0" compatLnSpc="1">
            <a:prstTxWarp prst="textNoShape">
              <a:avLst/>
            </a:prstTxWarp>
          </a:bodyPr>
          <a:lstStyle>
            <a:lvl1pPr algn="r" defTabSz="934167">
              <a:defRPr b="0" baseline="0">
                <a:latin typeface="Arial" charset="0"/>
              </a:defRPr>
            </a:lvl1pPr>
          </a:lstStyle>
          <a:p>
            <a:pPr>
              <a:defRPr/>
            </a:pPr>
            <a:fld id="{A0AD3636-4D47-44CB-88AC-87815EA83700}" type="slidenum">
              <a:rPr lang="en-US"/>
              <a:pPr>
                <a:defRPr/>
              </a:pPr>
              <a:t>‹#›</a:t>
            </a:fld>
            <a:endParaRPr lang="en-US" dirty="0"/>
          </a:p>
        </p:txBody>
      </p:sp>
    </p:spTree>
    <p:extLst>
      <p:ext uri="{BB962C8B-B14F-4D97-AF65-F5344CB8AC3E}">
        <p14:creationId xmlns:p14="http://schemas.microsoft.com/office/powerpoint/2010/main" val="2219793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2" y="1"/>
            <a:ext cx="3038475" cy="463549"/>
          </a:xfrm>
          <a:prstGeom prst="rect">
            <a:avLst/>
          </a:prstGeom>
          <a:noFill/>
          <a:ln w="9525">
            <a:noFill/>
            <a:miter lim="800000"/>
            <a:headEnd/>
            <a:tailEnd/>
          </a:ln>
        </p:spPr>
        <p:txBody>
          <a:bodyPr vert="horz" wrap="square" lIns="93339" tIns="46671" rIns="93339" bIns="46671" numCol="1" anchor="t" anchorCtr="0" compatLnSpc="1">
            <a:prstTxWarp prst="textNoShape">
              <a:avLst/>
            </a:prstTxWarp>
          </a:bodyPr>
          <a:lstStyle>
            <a:lvl1pPr defTabSz="934167">
              <a:defRPr b="0" baseline="0">
                <a:latin typeface="Arial" charset="0"/>
              </a:defRPr>
            </a:lvl1pPr>
          </a:lstStyle>
          <a:p>
            <a:pPr>
              <a:defRPr/>
            </a:pPr>
            <a:endParaRPr lang="en-US" dirty="0"/>
          </a:p>
        </p:txBody>
      </p:sp>
      <p:sp>
        <p:nvSpPr>
          <p:cNvPr id="28675" name="Rectangle 3"/>
          <p:cNvSpPr>
            <a:spLocks noGrp="1" noChangeArrowheads="1"/>
          </p:cNvSpPr>
          <p:nvPr>
            <p:ph type="dt" idx="1"/>
          </p:nvPr>
        </p:nvSpPr>
        <p:spPr bwMode="auto">
          <a:xfrm>
            <a:off x="3970338" y="1"/>
            <a:ext cx="3038475" cy="463549"/>
          </a:xfrm>
          <a:prstGeom prst="rect">
            <a:avLst/>
          </a:prstGeom>
          <a:noFill/>
          <a:ln w="9525">
            <a:noFill/>
            <a:miter lim="800000"/>
            <a:headEnd/>
            <a:tailEnd/>
          </a:ln>
        </p:spPr>
        <p:txBody>
          <a:bodyPr vert="horz" wrap="square" lIns="93339" tIns="46671" rIns="93339" bIns="46671" numCol="1" anchor="t" anchorCtr="0" compatLnSpc="1">
            <a:prstTxWarp prst="textNoShape">
              <a:avLst/>
            </a:prstTxWarp>
          </a:bodyPr>
          <a:lstStyle>
            <a:lvl1pPr algn="r" defTabSz="934167">
              <a:defRPr b="0" baseline="0">
                <a:latin typeface="Arial" charset="0"/>
              </a:defRPr>
            </a:lvl1pPr>
          </a:lstStyle>
          <a:p>
            <a:pPr>
              <a:defRPr/>
            </a:pPr>
            <a:endParaRPr lang="en-US" dirty="0"/>
          </a:p>
        </p:txBody>
      </p:sp>
      <p:sp>
        <p:nvSpPr>
          <p:cNvPr id="8196" name="Rectangle 4"/>
          <p:cNvSpPr>
            <a:spLocks noGrp="1" noRot="1" noChangeAspect="1" noChangeArrowheads="1" noTextEdit="1"/>
          </p:cNvSpPr>
          <p:nvPr>
            <p:ph type="sldImg" idx="2"/>
          </p:nvPr>
        </p:nvSpPr>
        <p:spPr bwMode="auto">
          <a:xfrm>
            <a:off x="1182688" y="698500"/>
            <a:ext cx="4649787" cy="34877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701678" y="4418015"/>
            <a:ext cx="5607050" cy="4181474"/>
          </a:xfrm>
          <a:prstGeom prst="rect">
            <a:avLst/>
          </a:prstGeom>
          <a:noFill/>
          <a:ln w="9525">
            <a:noFill/>
            <a:miter lim="800000"/>
            <a:headEnd/>
            <a:tailEnd/>
          </a:ln>
        </p:spPr>
        <p:txBody>
          <a:bodyPr vert="horz" wrap="square" lIns="93339" tIns="46671" rIns="93339" bIns="4667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2" y="8831264"/>
            <a:ext cx="3038475" cy="463549"/>
          </a:xfrm>
          <a:prstGeom prst="rect">
            <a:avLst/>
          </a:prstGeom>
          <a:noFill/>
          <a:ln w="9525">
            <a:noFill/>
            <a:miter lim="800000"/>
            <a:headEnd/>
            <a:tailEnd/>
          </a:ln>
        </p:spPr>
        <p:txBody>
          <a:bodyPr vert="horz" wrap="square" lIns="93339" tIns="46671" rIns="93339" bIns="46671" numCol="1" anchor="b" anchorCtr="0" compatLnSpc="1">
            <a:prstTxWarp prst="textNoShape">
              <a:avLst/>
            </a:prstTxWarp>
          </a:bodyPr>
          <a:lstStyle>
            <a:lvl1pPr defTabSz="934167">
              <a:defRPr b="0" baseline="0">
                <a:latin typeface="Arial" charset="0"/>
              </a:defRPr>
            </a:lvl1pPr>
          </a:lstStyle>
          <a:p>
            <a:pPr>
              <a:defRPr/>
            </a:pPr>
            <a:endParaRPr lang="en-US" dirty="0"/>
          </a:p>
        </p:txBody>
      </p:sp>
      <p:sp>
        <p:nvSpPr>
          <p:cNvPr id="28679" name="Rectangle 7"/>
          <p:cNvSpPr>
            <a:spLocks noGrp="1" noChangeArrowheads="1"/>
          </p:cNvSpPr>
          <p:nvPr>
            <p:ph type="sldNum" sz="quarter" idx="5"/>
          </p:nvPr>
        </p:nvSpPr>
        <p:spPr bwMode="auto">
          <a:xfrm>
            <a:off x="3970338" y="8831264"/>
            <a:ext cx="3038475" cy="463549"/>
          </a:xfrm>
          <a:prstGeom prst="rect">
            <a:avLst/>
          </a:prstGeom>
          <a:noFill/>
          <a:ln w="9525">
            <a:noFill/>
            <a:miter lim="800000"/>
            <a:headEnd/>
            <a:tailEnd/>
          </a:ln>
        </p:spPr>
        <p:txBody>
          <a:bodyPr vert="horz" wrap="square" lIns="93339" tIns="46671" rIns="93339" bIns="46671" numCol="1" anchor="b" anchorCtr="0" compatLnSpc="1">
            <a:prstTxWarp prst="textNoShape">
              <a:avLst/>
            </a:prstTxWarp>
          </a:bodyPr>
          <a:lstStyle>
            <a:lvl1pPr algn="r" defTabSz="934167">
              <a:defRPr b="0" baseline="0">
                <a:latin typeface="Arial" charset="0"/>
              </a:defRPr>
            </a:lvl1pPr>
          </a:lstStyle>
          <a:p>
            <a:pPr>
              <a:defRPr/>
            </a:pPr>
            <a:fld id="{D9BD10F8-D4D8-42FF-9306-75582A0E79FA}" type="slidenum">
              <a:rPr lang="en-US"/>
              <a:pPr>
                <a:defRPr/>
              </a:pPr>
              <a:t>‹#›</a:t>
            </a:fld>
            <a:endParaRPr lang="en-US" dirty="0"/>
          </a:p>
        </p:txBody>
      </p:sp>
    </p:spTree>
    <p:extLst>
      <p:ext uri="{BB962C8B-B14F-4D97-AF65-F5344CB8AC3E}">
        <p14:creationId xmlns:p14="http://schemas.microsoft.com/office/powerpoint/2010/main" val="8118940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1</a:t>
            </a:fld>
            <a:endParaRPr lang="en-US" dirty="0"/>
          </a:p>
        </p:txBody>
      </p:sp>
    </p:spTree>
    <p:extLst>
      <p:ext uri="{BB962C8B-B14F-4D97-AF65-F5344CB8AC3E}">
        <p14:creationId xmlns:p14="http://schemas.microsoft.com/office/powerpoint/2010/main" val="3984632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11</a:t>
            </a:fld>
            <a:endParaRPr lang="en-US" dirty="0"/>
          </a:p>
        </p:txBody>
      </p:sp>
    </p:spTree>
    <p:extLst>
      <p:ext uri="{BB962C8B-B14F-4D97-AF65-F5344CB8AC3E}">
        <p14:creationId xmlns:p14="http://schemas.microsoft.com/office/powerpoint/2010/main" val="283291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12</a:t>
            </a:fld>
            <a:endParaRPr lang="en-US" dirty="0"/>
          </a:p>
        </p:txBody>
      </p:sp>
    </p:spTree>
    <p:extLst>
      <p:ext uri="{BB962C8B-B14F-4D97-AF65-F5344CB8AC3E}">
        <p14:creationId xmlns:p14="http://schemas.microsoft.com/office/powerpoint/2010/main" val="283291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13</a:t>
            </a:fld>
            <a:endParaRPr lang="en-US" dirty="0"/>
          </a:p>
        </p:txBody>
      </p:sp>
    </p:spTree>
    <p:extLst>
      <p:ext uri="{BB962C8B-B14F-4D97-AF65-F5344CB8AC3E}">
        <p14:creationId xmlns:p14="http://schemas.microsoft.com/office/powerpoint/2010/main" val="3295532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2</a:t>
            </a:fld>
            <a:endParaRPr lang="en-US" dirty="0"/>
          </a:p>
        </p:txBody>
      </p:sp>
    </p:spTree>
    <p:extLst>
      <p:ext uri="{BB962C8B-B14F-4D97-AF65-F5344CB8AC3E}">
        <p14:creationId xmlns:p14="http://schemas.microsoft.com/office/powerpoint/2010/main" val="3661056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DER Action Plan is a </a:t>
            </a:r>
            <a:r>
              <a:rPr lang="en-US" baseline="0" dirty="0" smtClean="0"/>
              <a:t>document that articulates the CPUC’s vision for DERs and supporting policies, identifies the actions the CPUC needs to take to achieve that vision, and sketches out a framework for the CPUC to coordinate internally across DER-related proceedings</a:t>
            </a:r>
          </a:p>
          <a:p>
            <a:endParaRPr lang="en-US" baseline="0" dirty="0" smtClean="0"/>
          </a:p>
          <a:p>
            <a:r>
              <a:rPr lang="en-US" baseline="0" dirty="0" smtClean="0"/>
              <a:t>The Action Plan was spearheaded by President Picker’s Office and Energy Division, and was endorsed by all five CPUC Commissioners at a Commission Business Meeting in November 2016.</a:t>
            </a:r>
          </a:p>
          <a:p>
            <a:endParaRPr lang="en-US" baseline="0" dirty="0" smtClean="0"/>
          </a:p>
          <a:p>
            <a:r>
              <a:rPr lang="en-US" baseline="0" dirty="0" smtClean="0"/>
              <a:t>Can be found on President Picker’s webpage</a:t>
            </a:r>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3</a:t>
            </a:fld>
            <a:endParaRPr lang="en-US" dirty="0"/>
          </a:p>
        </p:txBody>
      </p:sp>
    </p:spTree>
    <p:extLst>
      <p:ext uri="{BB962C8B-B14F-4D97-AF65-F5344CB8AC3E}">
        <p14:creationId xmlns:p14="http://schemas.microsoft.com/office/powerpoint/2010/main" val="1118066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4</a:t>
            </a:fld>
            <a:endParaRPr lang="en-US" dirty="0"/>
          </a:p>
        </p:txBody>
      </p:sp>
    </p:spTree>
    <p:extLst>
      <p:ext uri="{BB962C8B-B14F-4D97-AF65-F5344CB8AC3E}">
        <p14:creationId xmlns:p14="http://schemas.microsoft.com/office/powerpoint/2010/main" val="1126720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Plan</a:t>
            </a:r>
            <a:r>
              <a:rPr lang="en-US" baseline="0" dirty="0" smtClean="0"/>
              <a:t> Structure</a:t>
            </a:r>
          </a:p>
          <a:p>
            <a:endParaRPr lang="en-US" baseline="0" dirty="0" smtClean="0"/>
          </a:p>
          <a:p>
            <a:r>
              <a:rPr lang="en-US" baseline="0" dirty="0" smtClean="0"/>
              <a:t>7 pages</a:t>
            </a:r>
          </a:p>
          <a:p>
            <a:r>
              <a:rPr lang="en-US" baseline="0" dirty="0" smtClean="0"/>
              <a:t>Housed on </a:t>
            </a:r>
          </a:p>
          <a:p>
            <a:endParaRPr lang="en-US" baseline="0" dirty="0" smtClean="0"/>
          </a:p>
          <a:p>
            <a:endParaRPr lang="en-US" dirty="0" smtClean="0"/>
          </a:p>
          <a:p>
            <a:endParaRPr lang="en-US" dirty="0" smtClean="0"/>
          </a:p>
          <a:p>
            <a:r>
              <a:rPr lang="en-US" dirty="0" smtClean="0"/>
              <a:t>The plan has 17 vision statements for DERs and 35 action items</a:t>
            </a:r>
            <a:r>
              <a:rPr lang="en-US" baseline="0" dirty="0" smtClean="0"/>
              <a:t> needed to achieve those vision elements</a:t>
            </a:r>
          </a:p>
          <a:p>
            <a:endParaRPr lang="en-US" baseline="0" dirty="0" smtClean="0"/>
          </a:p>
          <a:p>
            <a:r>
              <a:rPr lang="en-US" baseline="0" dirty="0" smtClean="0"/>
              <a:t>Now I’m going to turn it over to Simon, who’s going to summarize the vision elements in each track, and then highlight areas where EPIC projects could support the actions in the Plan.</a:t>
            </a:r>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5</a:t>
            </a:fld>
            <a:endParaRPr lang="en-US" dirty="0"/>
          </a:p>
        </p:txBody>
      </p:sp>
    </p:spTree>
    <p:extLst>
      <p:ext uri="{BB962C8B-B14F-4D97-AF65-F5344CB8AC3E}">
        <p14:creationId xmlns:p14="http://schemas.microsoft.com/office/powerpoint/2010/main" val="1126868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6</a:t>
            </a:fld>
            <a:endParaRPr lang="en-US" dirty="0"/>
          </a:p>
        </p:txBody>
      </p:sp>
    </p:spTree>
    <p:extLst>
      <p:ext uri="{BB962C8B-B14F-4D97-AF65-F5344CB8AC3E}">
        <p14:creationId xmlns:p14="http://schemas.microsoft.com/office/powerpoint/2010/main" val="3129194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7</a:t>
            </a:fld>
            <a:endParaRPr lang="en-US" dirty="0"/>
          </a:p>
        </p:txBody>
      </p:sp>
    </p:spTree>
    <p:extLst>
      <p:ext uri="{BB962C8B-B14F-4D97-AF65-F5344CB8AC3E}">
        <p14:creationId xmlns:p14="http://schemas.microsoft.com/office/powerpoint/2010/main" val="976760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8</a:t>
            </a:fld>
            <a:endParaRPr lang="en-US" dirty="0"/>
          </a:p>
        </p:txBody>
      </p:sp>
    </p:spTree>
    <p:extLst>
      <p:ext uri="{BB962C8B-B14F-4D97-AF65-F5344CB8AC3E}">
        <p14:creationId xmlns:p14="http://schemas.microsoft.com/office/powerpoint/2010/main" val="3899299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9</a:t>
            </a:fld>
            <a:endParaRPr lang="en-US" dirty="0"/>
          </a:p>
        </p:txBody>
      </p:sp>
    </p:spTree>
    <p:extLst>
      <p:ext uri="{BB962C8B-B14F-4D97-AF65-F5344CB8AC3E}">
        <p14:creationId xmlns:p14="http://schemas.microsoft.com/office/powerpoint/2010/main" val="3295532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F6D0870-7BB1-41C2-9316-419B84B4D135}" type="datetime1">
              <a:rPr lang="en-US"/>
              <a:pPr>
                <a:defRPr/>
              </a:pPr>
              <a:t>6/27/2017</a:t>
            </a:fld>
            <a:endParaRPr lang="en-US" dirty="0"/>
          </a:p>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6"/>
          <p:cNvSpPr>
            <a:spLocks noGrp="1" noChangeArrowheads="1"/>
          </p:cNvSpPr>
          <p:nvPr>
            <p:ph type="sldNum" sz="quarter" idx="12"/>
          </p:nvPr>
        </p:nvSpPr>
        <p:spPr>
          <a:ln/>
        </p:spPr>
        <p:txBody>
          <a:bodyPr/>
          <a:lstStyle>
            <a:lvl1pPr>
              <a:defRPr/>
            </a:lvl1pPr>
          </a:lstStyle>
          <a:p>
            <a:pPr>
              <a:defRPr/>
            </a:pPr>
            <a:fld id="{2A5447AA-B899-45DE-9D01-D22258AF5F3E}" type="slidenum">
              <a:rPr lang="en-US"/>
              <a:pPr>
                <a:defRPr/>
              </a:pPr>
              <a:t>‹#›</a:t>
            </a:fld>
            <a:endParaRPr lang="en-US" dirty="0"/>
          </a:p>
        </p:txBody>
      </p:sp>
    </p:spTree>
    <p:extLst>
      <p:ext uri="{BB962C8B-B14F-4D97-AF65-F5344CB8AC3E}">
        <p14:creationId xmlns:p14="http://schemas.microsoft.com/office/powerpoint/2010/main" val="387004511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solidFill>
                  <a:srgbClr val="002060"/>
                </a:solidFill>
                <a:latin typeface="Arial" pitchFamily="34" charset="0"/>
                <a:cs typeface="Arial"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7C544E5-057B-4E67-9FAE-5C93E07605FA}" type="datetime1">
              <a:rPr lang="en-US"/>
              <a:pPr>
                <a:defRPr/>
              </a:pPr>
              <a:t>6/27/2017</a:t>
            </a:fld>
            <a:endParaRPr lang="en-US" dirty="0"/>
          </a:p>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6"/>
          <p:cNvSpPr>
            <a:spLocks noGrp="1" noChangeArrowheads="1"/>
          </p:cNvSpPr>
          <p:nvPr>
            <p:ph type="sldNum" sz="quarter" idx="12"/>
          </p:nvPr>
        </p:nvSpPr>
        <p:spPr>
          <a:ln/>
        </p:spPr>
        <p:txBody>
          <a:bodyPr/>
          <a:lstStyle>
            <a:lvl1pPr>
              <a:defRPr/>
            </a:lvl1pPr>
          </a:lstStyle>
          <a:p>
            <a:pPr>
              <a:defRPr/>
            </a:pPr>
            <a:fld id="{F56FA09F-E0EC-4096-BE07-4AA58C9BAD82}" type="slidenum">
              <a:rPr lang="en-US"/>
              <a:pPr>
                <a:defRPr/>
              </a:pPr>
              <a:t>‹#›</a:t>
            </a:fld>
            <a:endParaRPr lang="en-US" dirty="0"/>
          </a:p>
        </p:txBody>
      </p:sp>
    </p:spTree>
    <p:extLst>
      <p:ext uri="{BB962C8B-B14F-4D97-AF65-F5344CB8AC3E}">
        <p14:creationId xmlns:p14="http://schemas.microsoft.com/office/powerpoint/2010/main" val="211580634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217170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762000"/>
            <a:ext cx="636270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2D3DF43-09F0-4A78-875E-A7EA0B595ED7}" type="datetime1">
              <a:rPr lang="en-US"/>
              <a:pPr>
                <a:defRPr/>
              </a:pPr>
              <a:t>6/27/2017</a:t>
            </a:fld>
            <a:endParaRPr lang="en-US" dirty="0"/>
          </a:p>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6"/>
          <p:cNvSpPr>
            <a:spLocks noGrp="1" noChangeArrowheads="1"/>
          </p:cNvSpPr>
          <p:nvPr>
            <p:ph type="sldNum" sz="quarter" idx="12"/>
          </p:nvPr>
        </p:nvSpPr>
        <p:spPr>
          <a:ln/>
        </p:spPr>
        <p:txBody>
          <a:bodyPr/>
          <a:lstStyle>
            <a:lvl1pPr>
              <a:defRPr/>
            </a:lvl1pPr>
          </a:lstStyle>
          <a:p>
            <a:pPr>
              <a:defRPr/>
            </a:pPr>
            <a:fld id="{7C321747-3AAA-4E5B-B05A-EE604EACB9F5}" type="slidenum">
              <a:rPr lang="en-US"/>
              <a:pPr>
                <a:defRPr/>
              </a:pPr>
              <a:t>‹#›</a:t>
            </a:fld>
            <a:endParaRPr lang="en-US" dirty="0"/>
          </a:p>
        </p:txBody>
      </p:sp>
    </p:spTree>
    <p:extLst>
      <p:ext uri="{BB962C8B-B14F-4D97-AF65-F5344CB8AC3E}">
        <p14:creationId xmlns:p14="http://schemas.microsoft.com/office/powerpoint/2010/main" val="406348217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6439EA3-5304-48D7-B619-F9B95B3C2AA1}" type="datetime1">
              <a:rPr lang="en-US"/>
              <a:pPr>
                <a:defRPr/>
              </a:pPr>
              <a:t>6/27/2017</a:t>
            </a:fld>
            <a:endParaRPr lang="en-US" dirty="0"/>
          </a:p>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6"/>
          <p:cNvSpPr>
            <a:spLocks noGrp="1" noChangeArrowheads="1"/>
          </p:cNvSpPr>
          <p:nvPr>
            <p:ph type="sldNum" sz="quarter" idx="12"/>
          </p:nvPr>
        </p:nvSpPr>
        <p:spPr>
          <a:ln/>
        </p:spPr>
        <p:txBody>
          <a:bodyPr/>
          <a:lstStyle>
            <a:lvl1pPr>
              <a:defRPr/>
            </a:lvl1pPr>
          </a:lstStyle>
          <a:p>
            <a:pPr>
              <a:defRPr/>
            </a:pPr>
            <a:fld id="{3BC9CF68-C716-4149-A1E8-C1DB211DFB05}" type="slidenum">
              <a:rPr lang="en-US"/>
              <a:pPr>
                <a:defRPr/>
              </a:pPr>
              <a:t>‹#›</a:t>
            </a:fld>
            <a:endParaRPr lang="en-US" dirty="0"/>
          </a:p>
        </p:txBody>
      </p:sp>
    </p:spTree>
    <p:extLst>
      <p:ext uri="{BB962C8B-B14F-4D97-AF65-F5344CB8AC3E}">
        <p14:creationId xmlns:p14="http://schemas.microsoft.com/office/powerpoint/2010/main" val="332728711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EE2CD50-D6EB-422C-A51A-5CCCCD510613}" type="datetime1">
              <a:rPr lang="en-US"/>
              <a:pPr>
                <a:defRPr/>
              </a:pPr>
              <a:t>6/27/2017</a:t>
            </a:fld>
            <a:endParaRPr lang="en-US" dirty="0"/>
          </a:p>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6"/>
          <p:cNvSpPr>
            <a:spLocks noGrp="1" noChangeArrowheads="1"/>
          </p:cNvSpPr>
          <p:nvPr>
            <p:ph type="sldNum" sz="quarter" idx="12"/>
          </p:nvPr>
        </p:nvSpPr>
        <p:spPr>
          <a:ln/>
        </p:spPr>
        <p:txBody>
          <a:bodyPr/>
          <a:lstStyle>
            <a:lvl1pPr>
              <a:defRPr/>
            </a:lvl1pPr>
          </a:lstStyle>
          <a:p>
            <a:pPr>
              <a:defRPr/>
            </a:pPr>
            <a:fld id="{6D570A9D-9882-4501-B50C-9404B853F8B0}" type="slidenum">
              <a:rPr lang="en-US"/>
              <a:pPr>
                <a:defRPr/>
              </a:pPr>
              <a:t>‹#›</a:t>
            </a:fld>
            <a:endParaRPr lang="en-US" dirty="0"/>
          </a:p>
        </p:txBody>
      </p:sp>
    </p:spTree>
    <p:extLst>
      <p:ext uri="{BB962C8B-B14F-4D97-AF65-F5344CB8AC3E}">
        <p14:creationId xmlns:p14="http://schemas.microsoft.com/office/powerpoint/2010/main" val="179972490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CEDB883-F25E-43C4-91D4-4C973244E012}" type="datetime1">
              <a:rPr lang="en-US"/>
              <a:pPr>
                <a:defRPr/>
              </a:pPr>
              <a:t>6/27/2017</a:t>
            </a:fld>
            <a:endParaRPr lang="en-US" dirty="0"/>
          </a:p>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6"/>
          <p:cNvSpPr>
            <a:spLocks noGrp="1" noChangeArrowheads="1"/>
          </p:cNvSpPr>
          <p:nvPr>
            <p:ph type="sldNum" sz="quarter" idx="12"/>
          </p:nvPr>
        </p:nvSpPr>
        <p:spPr>
          <a:ln/>
        </p:spPr>
        <p:txBody>
          <a:bodyPr/>
          <a:lstStyle>
            <a:lvl1pPr>
              <a:defRPr/>
            </a:lvl1pPr>
          </a:lstStyle>
          <a:p>
            <a:pPr>
              <a:defRPr/>
            </a:pPr>
            <a:fld id="{0A1D6F93-41FE-41E1-BF50-D955CA2D100D}" type="slidenum">
              <a:rPr lang="en-US"/>
              <a:pPr>
                <a:defRPr/>
              </a:pPr>
              <a:t>‹#›</a:t>
            </a:fld>
            <a:endParaRPr lang="en-US" dirty="0"/>
          </a:p>
        </p:txBody>
      </p:sp>
    </p:spTree>
    <p:extLst>
      <p:ext uri="{BB962C8B-B14F-4D97-AF65-F5344CB8AC3E}">
        <p14:creationId xmlns:p14="http://schemas.microsoft.com/office/powerpoint/2010/main" val="341193186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A5E30407-0846-4158-9DDD-CB9980416B4E}" type="datetime1">
              <a:rPr lang="en-US"/>
              <a:pPr>
                <a:defRPr/>
              </a:pPr>
              <a:t>6/27/2017</a:t>
            </a:fld>
            <a:endParaRPr lang="en-US" dirty="0"/>
          </a:p>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16"/>
          <p:cNvSpPr>
            <a:spLocks noGrp="1" noChangeArrowheads="1"/>
          </p:cNvSpPr>
          <p:nvPr>
            <p:ph type="sldNum" sz="quarter" idx="12"/>
          </p:nvPr>
        </p:nvSpPr>
        <p:spPr>
          <a:ln/>
        </p:spPr>
        <p:txBody>
          <a:bodyPr/>
          <a:lstStyle>
            <a:lvl1pPr>
              <a:defRPr/>
            </a:lvl1pPr>
          </a:lstStyle>
          <a:p>
            <a:pPr>
              <a:defRPr/>
            </a:pPr>
            <a:fld id="{3AF6C741-A0E3-4D63-8410-A659ECBED2A0}" type="slidenum">
              <a:rPr lang="en-US"/>
              <a:pPr>
                <a:defRPr/>
              </a:pPr>
              <a:t>‹#›</a:t>
            </a:fld>
            <a:endParaRPr lang="en-US" dirty="0"/>
          </a:p>
        </p:txBody>
      </p:sp>
    </p:spTree>
    <p:extLst>
      <p:ext uri="{BB962C8B-B14F-4D97-AF65-F5344CB8AC3E}">
        <p14:creationId xmlns:p14="http://schemas.microsoft.com/office/powerpoint/2010/main" val="393839765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B14B28FD-C41D-4C6D-9FC5-FDB2E6D9B62E}" type="datetime1">
              <a:rPr lang="en-US"/>
              <a:pPr>
                <a:defRPr/>
              </a:pPr>
              <a:t>6/27/2017</a:t>
            </a:fld>
            <a:endParaRPr lang="en-US" dirty="0"/>
          </a:p>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16"/>
          <p:cNvSpPr>
            <a:spLocks noGrp="1" noChangeArrowheads="1"/>
          </p:cNvSpPr>
          <p:nvPr>
            <p:ph type="sldNum" sz="quarter" idx="12"/>
          </p:nvPr>
        </p:nvSpPr>
        <p:spPr>
          <a:ln/>
        </p:spPr>
        <p:txBody>
          <a:bodyPr/>
          <a:lstStyle>
            <a:lvl1pPr>
              <a:defRPr/>
            </a:lvl1pPr>
          </a:lstStyle>
          <a:p>
            <a:pPr>
              <a:defRPr/>
            </a:pPr>
            <a:fld id="{89A21C21-57E1-4FBD-A2B2-6C05428E2A93}" type="slidenum">
              <a:rPr lang="en-US"/>
              <a:pPr>
                <a:defRPr/>
              </a:pPr>
              <a:t>‹#›</a:t>
            </a:fld>
            <a:endParaRPr lang="en-US" dirty="0"/>
          </a:p>
        </p:txBody>
      </p:sp>
    </p:spTree>
    <p:extLst>
      <p:ext uri="{BB962C8B-B14F-4D97-AF65-F5344CB8AC3E}">
        <p14:creationId xmlns:p14="http://schemas.microsoft.com/office/powerpoint/2010/main" val="169309291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43D8C78-D1A3-4FA2-A666-9F5E8593A0B3}" type="datetime1">
              <a:rPr lang="en-US"/>
              <a:pPr>
                <a:defRPr/>
              </a:pPr>
              <a:t>6/27/2017</a:t>
            </a:fld>
            <a:endParaRPr lang="en-US" dirty="0"/>
          </a:p>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16"/>
          <p:cNvSpPr>
            <a:spLocks noGrp="1" noChangeArrowheads="1"/>
          </p:cNvSpPr>
          <p:nvPr>
            <p:ph type="sldNum" sz="quarter" idx="12"/>
          </p:nvPr>
        </p:nvSpPr>
        <p:spPr>
          <a:ln/>
        </p:spPr>
        <p:txBody>
          <a:bodyPr/>
          <a:lstStyle>
            <a:lvl1pPr>
              <a:defRPr/>
            </a:lvl1pPr>
          </a:lstStyle>
          <a:p>
            <a:pPr>
              <a:defRPr/>
            </a:pPr>
            <a:fld id="{B135B91D-B537-4FA1-8AFD-BB371817227E}" type="slidenum">
              <a:rPr lang="en-US"/>
              <a:pPr>
                <a:defRPr/>
              </a:pPr>
              <a:t>‹#›</a:t>
            </a:fld>
            <a:endParaRPr lang="en-US" dirty="0"/>
          </a:p>
        </p:txBody>
      </p:sp>
    </p:spTree>
    <p:extLst>
      <p:ext uri="{BB962C8B-B14F-4D97-AF65-F5344CB8AC3E}">
        <p14:creationId xmlns:p14="http://schemas.microsoft.com/office/powerpoint/2010/main" val="153617155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CE47137-ED18-44D6-A304-E34982BCDF89}" type="datetime1">
              <a:rPr lang="en-US"/>
              <a:pPr>
                <a:defRPr/>
              </a:pPr>
              <a:t>6/27/2017</a:t>
            </a:fld>
            <a:endParaRPr lang="en-US" dirty="0"/>
          </a:p>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6"/>
          <p:cNvSpPr>
            <a:spLocks noGrp="1" noChangeArrowheads="1"/>
          </p:cNvSpPr>
          <p:nvPr>
            <p:ph type="sldNum" sz="quarter" idx="12"/>
          </p:nvPr>
        </p:nvSpPr>
        <p:spPr>
          <a:ln/>
        </p:spPr>
        <p:txBody>
          <a:bodyPr/>
          <a:lstStyle>
            <a:lvl1pPr>
              <a:defRPr/>
            </a:lvl1pPr>
          </a:lstStyle>
          <a:p>
            <a:pPr>
              <a:defRPr/>
            </a:pPr>
            <a:fld id="{B2D73BED-1837-45BE-B6EF-B306FFDC23F1}" type="slidenum">
              <a:rPr lang="en-US"/>
              <a:pPr>
                <a:defRPr/>
              </a:pPr>
              <a:t>‹#›</a:t>
            </a:fld>
            <a:endParaRPr lang="en-US" dirty="0"/>
          </a:p>
        </p:txBody>
      </p:sp>
    </p:spTree>
    <p:extLst>
      <p:ext uri="{BB962C8B-B14F-4D97-AF65-F5344CB8AC3E}">
        <p14:creationId xmlns:p14="http://schemas.microsoft.com/office/powerpoint/2010/main" val="58433705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B66056A-421A-4DD3-B759-1483C9DC0339}" type="datetime1">
              <a:rPr lang="en-US"/>
              <a:pPr>
                <a:defRPr/>
              </a:pPr>
              <a:t>6/27/2017</a:t>
            </a:fld>
            <a:endParaRPr lang="en-US" dirty="0"/>
          </a:p>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6"/>
          <p:cNvSpPr>
            <a:spLocks noGrp="1" noChangeArrowheads="1"/>
          </p:cNvSpPr>
          <p:nvPr>
            <p:ph type="sldNum" sz="quarter" idx="12"/>
          </p:nvPr>
        </p:nvSpPr>
        <p:spPr>
          <a:ln/>
        </p:spPr>
        <p:txBody>
          <a:bodyPr/>
          <a:lstStyle>
            <a:lvl1pPr>
              <a:defRPr/>
            </a:lvl1pPr>
          </a:lstStyle>
          <a:p>
            <a:pPr>
              <a:defRPr/>
            </a:pPr>
            <a:fld id="{81C3DC99-43EA-4A7A-A60C-82B0D85B83AE}" type="slidenum">
              <a:rPr lang="en-US"/>
              <a:pPr>
                <a:defRPr/>
              </a:pPr>
              <a:t>‹#›</a:t>
            </a:fld>
            <a:endParaRPr lang="en-US" dirty="0"/>
          </a:p>
        </p:txBody>
      </p:sp>
    </p:spTree>
    <p:extLst>
      <p:ext uri="{BB962C8B-B14F-4D97-AF65-F5344CB8AC3E}">
        <p14:creationId xmlns:p14="http://schemas.microsoft.com/office/powerpoint/2010/main" val="369613387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descr="background_officialState_v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228600" y="762000"/>
            <a:ext cx="8686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8288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57348" name="Rectangle 4"/>
          <p:cNvSpPr>
            <a:spLocks noGrp="1" noChangeArrowheads="1"/>
          </p:cNvSpPr>
          <p:nvPr>
            <p:ph type="dt" sz="half" idx="2"/>
          </p:nvPr>
        </p:nvSpPr>
        <p:spPr bwMode="auto">
          <a:xfrm>
            <a:off x="59436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baseline="0">
                <a:solidFill>
                  <a:srgbClr val="000000"/>
                </a:solidFill>
                <a:latin typeface="+mn-lt"/>
              </a:defRPr>
            </a:lvl1pPr>
          </a:lstStyle>
          <a:p>
            <a:pPr>
              <a:defRPr/>
            </a:pPr>
            <a:fld id="{566719FA-B864-482D-BCF9-6518016AB52D}" type="datetime1">
              <a:rPr lang="en-US"/>
              <a:pPr>
                <a:defRPr/>
              </a:pPr>
              <a:t>6/27/2017</a:t>
            </a:fld>
            <a:endParaRPr lang="en-US" dirty="0"/>
          </a:p>
          <a:p>
            <a:pPr>
              <a:defRPr/>
            </a:pPr>
            <a:endParaRPr lang="en-US" dirty="0"/>
          </a:p>
        </p:txBody>
      </p:sp>
      <p:sp>
        <p:nvSpPr>
          <p:cNvPr id="57349" name="Rectangle 5"/>
          <p:cNvSpPr>
            <a:spLocks noGrp="1" noChangeArrowheads="1"/>
          </p:cNvSpPr>
          <p:nvPr>
            <p:ph type="ftr" sz="quarter" idx="3"/>
          </p:nvPr>
        </p:nvSpPr>
        <p:spPr bwMode="auto">
          <a:xfrm>
            <a:off x="2743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0" baseline="0">
                <a:solidFill>
                  <a:srgbClr val="000000"/>
                </a:solidFill>
                <a:latin typeface="+mn-lt"/>
              </a:defRPr>
            </a:lvl1pPr>
          </a:lstStyle>
          <a:p>
            <a:pPr>
              <a:defRPr/>
            </a:pPr>
            <a:endParaRPr lang="en-US" dirty="0"/>
          </a:p>
        </p:txBody>
      </p:sp>
      <p:sp>
        <p:nvSpPr>
          <p:cNvPr id="57360" name="Rectangle 16"/>
          <p:cNvSpPr>
            <a:spLocks noGrp="1" noChangeArrowheads="1"/>
          </p:cNvSpPr>
          <p:nvPr>
            <p:ph type="sldNum" sz="quarter" idx="4"/>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1" baseline="0">
                <a:solidFill>
                  <a:srgbClr val="000000"/>
                </a:solidFill>
                <a:latin typeface="+mn-lt"/>
              </a:defRPr>
            </a:lvl1pPr>
          </a:lstStyle>
          <a:p>
            <a:pPr>
              <a:defRPr/>
            </a:pPr>
            <a:fld id="{DA5FEDB9-21C5-45F9-9809-1821B58004D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4000" b="1">
          <a:solidFill>
            <a:srgbClr val="0000FF"/>
          </a:solidFill>
          <a:latin typeface="+mj-lt"/>
          <a:ea typeface="+mj-ea"/>
          <a:cs typeface="+mj-cs"/>
        </a:defRPr>
      </a:lvl1pPr>
      <a:lvl2pPr algn="l" rtl="0" eaLnBrk="0" fontAlgn="base" hangingPunct="0">
        <a:spcBef>
          <a:spcPct val="0"/>
        </a:spcBef>
        <a:spcAft>
          <a:spcPct val="0"/>
        </a:spcAft>
        <a:defRPr sz="4000" b="1">
          <a:solidFill>
            <a:srgbClr val="0000FF"/>
          </a:solidFill>
          <a:latin typeface="Verdana" pitchFamily="34" charset="0"/>
        </a:defRPr>
      </a:lvl2pPr>
      <a:lvl3pPr algn="l" rtl="0" eaLnBrk="0" fontAlgn="base" hangingPunct="0">
        <a:spcBef>
          <a:spcPct val="0"/>
        </a:spcBef>
        <a:spcAft>
          <a:spcPct val="0"/>
        </a:spcAft>
        <a:defRPr sz="4000" b="1">
          <a:solidFill>
            <a:srgbClr val="0000FF"/>
          </a:solidFill>
          <a:latin typeface="Verdana" pitchFamily="34" charset="0"/>
        </a:defRPr>
      </a:lvl3pPr>
      <a:lvl4pPr algn="l" rtl="0" eaLnBrk="0" fontAlgn="base" hangingPunct="0">
        <a:spcBef>
          <a:spcPct val="0"/>
        </a:spcBef>
        <a:spcAft>
          <a:spcPct val="0"/>
        </a:spcAft>
        <a:defRPr sz="4000" b="1">
          <a:solidFill>
            <a:srgbClr val="0000FF"/>
          </a:solidFill>
          <a:latin typeface="Verdana" pitchFamily="34" charset="0"/>
        </a:defRPr>
      </a:lvl4pPr>
      <a:lvl5pPr algn="l" rtl="0" eaLnBrk="0" fontAlgn="base" hangingPunct="0">
        <a:spcBef>
          <a:spcPct val="0"/>
        </a:spcBef>
        <a:spcAft>
          <a:spcPct val="0"/>
        </a:spcAft>
        <a:defRPr sz="4000" b="1">
          <a:solidFill>
            <a:srgbClr val="0000FF"/>
          </a:solidFill>
          <a:latin typeface="Verdana" pitchFamily="34" charset="0"/>
        </a:defRPr>
      </a:lvl5pPr>
      <a:lvl6pPr marL="457200" algn="l" rtl="0" fontAlgn="base">
        <a:spcBef>
          <a:spcPct val="0"/>
        </a:spcBef>
        <a:spcAft>
          <a:spcPct val="0"/>
        </a:spcAft>
        <a:defRPr sz="4000" b="1">
          <a:solidFill>
            <a:srgbClr val="0000FF"/>
          </a:solidFill>
          <a:latin typeface="Verdana" pitchFamily="34" charset="0"/>
        </a:defRPr>
      </a:lvl6pPr>
      <a:lvl7pPr marL="914400" algn="l" rtl="0" fontAlgn="base">
        <a:spcBef>
          <a:spcPct val="0"/>
        </a:spcBef>
        <a:spcAft>
          <a:spcPct val="0"/>
        </a:spcAft>
        <a:defRPr sz="4000" b="1">
          <a:solidFill>
            <a:srgbClr val="0000FF"/>
          </a:solidFill>
          <a:latin typeface="Verdana" pitchFamily="34" charset="0"/>
        </a:defRPr>
      </a:lvl7pPr>
      <a:lvl8pPr marL="1371600" algn="l" rtl="0" fontAlgn="base">
        <a:spcBef>
          <a:spcPct val="0"/>
        </a:spcBef>
        <a:spcAft>
          <a:spcPct val="0"/>
        </a:spcAft>
        <a:defRPr sz="4000" b="1">
          <a:solidFill>
            <a:srgbClr val="0000FF"/>
          </a:solidFill>
          <a:latin typeface="Verdana" pitchFamily="34" charset="0"/>
        </a:defRPr>
      </a:lvl8pPr>
      <a:lvl9pPr marL="1828800" algn="l" rtl="0" fontAlgn="base">
        <a:spcBef>
          <a:spcPct val="0"/>
        </a:spcBef>
        <a:spcAft>
          <a:spcPct val="0"/>
        </a:spcAft>
        <a:defRPr sz="4000" b="1">
          <a:solidFill>
            <a:srgbClr val="0000FF"/>
          </a:solidFill>
          <a:latin typeface="Verdana" pitchFamily="34" charset="0"/>
        </a:defRPr>
      </a:lvl9pPr>
    </p:titleStyle>
    <p:bodyStyle>
      <a:lvl1pPr marL="469900" indent="-469900" algn="l" rtl="0" eaLnBrk="0" fontAlgn="base" hangingPunct="0">
        <a:spcBef>
          <a:spcPct val="20000"/>
        </a:spcBef>
        <a:spcAft>
          <a:spcPct val="0"/>
        </a:spcAft>
        <a:buClr>
          <a:srgbClr val="0000FF"/>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rgbClr val="0000FF"/>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rgbClr val="0000FF"/>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rgbClr val="0000FF"/>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rgbClr val="0000FF"/>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rgbClr val="0000FF"/>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rgbClr val="0000FF"/>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rgbClr val="0000FF"/>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rgbClr val="0000FF"/>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53000"/>
          </a:xfrm>
        </p:spPr>
        <p:txBody>
          <a:bodyPr/>
          <a:lstStyle/>
          <a:p>
            <a:pPr marL="0" indent="0" algn="ctr">
              <a:spcBef>
                <a:spcPts val="0"/>
              </a:spcBef>
              <a:buNone/>
            </a:pPr>
            <a:r>
              <a:rPr lang="en-US" b="1" cap="small" dirty="0" smtClean="0">
                <a:solidFill>
                  <a:srgbClr val="0000FF"/>
                </a:solidFill>
                <a:latin typeface="+mj-lt"/>
              </a:rPr>
              <a:t>DER ACTION PLAN UPDATE</a:t>
            </a:r>
            <a:endParaRPr lang="en-US" sz="900" dirty="0" smtClean="0"/>
          </a:p>
          <a:p>
            <a:pPr marL="0" indent="0" algn="ctr">
              <a:buNone/>
            </a:pPr>
            <a:r>
              <a:rPr lang="en-US" sz="2000" i="1" dirty="0" smtClean="0"/>
              <a:t>California </a:t>
            </a:r>
            <a:r>
              <a:rPr lang="en-US" sz="2000" i="1" dirty="0"/>
              <a:t>Public Utilities </a:t>
            </a:r>
            <a:r>
              <a:rPr lang="en-US" sz="2000" i="1" dirty="0" smtClean="0"/>
              <a:t>Commission</a:t>
            </a:r>
            <a:endParaRPr lang="en-US" dirty="0" smtClean="0"/>
          </a:p>
          <a:p>
            <a:pPr marL="0" indent="0" algn="ctr">
              <a:buNone/>
            </a:pPr>
            <a:endParaRPr lang="en-US" dirty="0" smtClean="0"/>
          </a:p>
          <a:p>
            <a:pPr marL="0" indent="0" algn="ctr">
              <a:buNone/>
            </a:pPr>
            <a:endParaRPr lang="en-US" dirty="0" smtClean="0"/>
          </a:p>
          <a:p>
            <a:pPr marL="0" indent="0" algn="ctr">
              <a:spcBef>
                <a:spcPts val="0"/>
              </a:spcBef>
              <a:buNone/>
            </a:pPr>
            <a:endParaRPr lang="en-US" sz="1200" dirty="0" smtClean="0"/>
          </a:p>
          <a:p>
            <a:pPr marL="0" indent="0" algn="ctr">
              <a:spcBef>
                <a:spcPts val="0"/>
              </a:spcBef>
              <a:buNone/>
            </a:pPr>
            <a:endParaRPr lang="en-US" sz="1800" dirty="0" smtClean="0"/>
          </a:p>
          <a:p>
            <a:pPr marL="0" indent="0" algn="ctr">
              <a:buNone/>
            </a:pPr>
            <a:endParaRPr lang="en-US" sz="2200" dirty="0" smtClean="0"/>
          </a:p>
          <a:p>
            <a:pPr marL="0" indent="0" algn="ctr">
              <a:buNone/>
            </a:pPr>
            <a:r>
              <a:rPr lang="en-US" sz="2200" dirty="0" smtClean="0"/>
              <a:t>2017 IEPR Joint Agency Workshop on Integration of Distributed Energy Resources on the California Grid</a:t>
            </a:r>
          </a:p>
          <a:p>
            <a:pPr marL="0" indent="0" algn="ctr">
              <a:buNone/>
            </a:pPr>
            <a:r>
              <a:rPr lang="en-US" sz="2000" i="1" dirty="0" smtClean="0"/>
              <a:t>California Energy Commission</a:t>
            </a:r>
          </a:p>
          <a:p>
            <a:pPr marL="0" indent="0" algn="ctr">
              <a:buNone/>
            </a:pPr>
            <a:r>
              <a:rPr lang="en-US" sz="2000" i="1" dirty="0" smtClean="0"/>
              <a:t>June 29, 2017</a:t>
            </a:r>
          </a:p>
          <a:p>
            <a:pPr marL="0" indent="0" algn="ctr">
              <a:buNone/>
            </a:pPr>
            <a:endParaRPr lang="en-US" sz="2000" i="1" dirty="0"/>
          </a:p>
          <a:p>
            <a:pPr marL="0" indent="0" algn="ctr">
              <a:buNone/>
            </a:pPr>
            <a:r>
              <a:rPr lang="en-US" sz="1800" dirty="0" smtClean="0">
                <a:solidFill>
                  <a:srgbClr val="0000FF"/>
                </a:solidFill>
              </a:rPr>
              <a:t>Simon Baker</a:t>
            </a:r>
          </a:p>
          <a:p>
            <a:pPr marL="0" indent="0" algn="ctr">
              <a:buNone/>
            </a:pPr>
            <a:r>
              <a:rPr lang="en-US" sz="1800" dirty="0" smtClean="0">
                <a:solidFill>
                  <a:srgbClr val="0000FF"/>
                </a:solidFill>
              </a:rPr>
              <a:t>Deputy Director, Energy Division, CPUC</a:t>
            </a:r>
          </a:p>
          <a:p>
            <a:pPr marL="0" indent="0" algn="ctr">
              <a:buNone/>
            </a:pPr>
            <a:endParaRPr lang="en-US" sz="2000" i="1" dirty="0"/>
          </a:p>
        </p:txBody>
      </p:sp>
      <p:pic>
        <p:nvPicPr>
          <p:cNvPr id="5" name="Picture 10" descr="PUC_ColorSeal_PowerPoi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97169" y="2819400"/>
            <a:ext cx="1349662" cy="134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8229600" y="5867400"/>
            <a:ext cx="9144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6079432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Updates</a:t>
            </a:r>
            <a:endParaRPr lang="en-US" dirty="0"/>
          </a:p>
        </p:txBody>
      </p:sp>
      <p:sp>
        <p:nvSpPr>
          <p:cNvPr id="3" name="Text Placeholder 2"/>
          <p:cNvSpPr>
            <a:spLocks noGrp="1"/>
          </p:cNvSpPr>
          <p:nvPr>
            <p:ph type="body" idx="1"/>
          </p:nvPr>
        </p:nvSpPr>
        <p:spPr/>
        <p:txBody>
          <a:bodyPr/>
          <a:lstStyle/>
          <a:p>
            <a:r>
              <a:rPr lang="en-US" dirty="0" smtClean="0"/>
              <a:t>DER Action Plan</a:t>
            </a:r>
            <a:endParaRPr lang="en-US" dirty="0"/>
          </a:p>
        </p:txBody>
      </p:sp>
      <p:sp>
        <p:nvSpPr>
          <p:cNvPr id="4" name="Slide Number Placeholder 3"/>
          <p:cNvSpPr>
            <a:spLocks noGrp="1"/>
          </p:cNvSpPr>
          <p:nvPr>
            <p:ph type="sldNum" sz="quarter" idx="12"/>
          </p:nvPr>
        </p:nvSpPr>
        <p:spPr/>
        <p:txBody>
          <a:bodyPr/>
          <a:lstStyle/>
          <a:p>
            <a:pPr>
              <a:defRPr/>
            </a:pPr>
            <a:fld id="{6D570A9D-9882-4501-B50C-9404B853F8B0}" type="slidenum">
              <a:rPr lang="en-US" smtClean="0"/>
              <a:pPr>
                <a:defRPr/>
              </a:pPr>
              <a:t>10</a:t>
            </a:fld>
            <a:endParaRPr lang="en-US" dirty="0"/>
          </a:p>
        </p:txBody>
      </p:sp>
    </p:spTree>
    <p:extLst>
      <p:ext uri="{BB962C8B-B14F-4D97-AF65-F5344CB8AC3E}">
        <p14:creationId xmlns:p14="http://schemas.microsoft.com/office/powerpoint/2010/main" val="96401086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686800" cy="990600"/>
          </a:xfrm>
        </p:spPr>
        <p:txBody>
          <a:bodyPr/>
          <a:lstStyle/>
          <a:p>
            <a:pPr algn="ctr"/>
            <a:r>
              <a:rPr lang="en-US" sz="3200" dirty="0" smtClean="0">
                <a:solidFill>
                  <a:schemeClr val="tx1"/>
                </a:solidFill>
              </a:rPr>
              <a:t>DER Action Plan Status Update</a:t>
            </a:r>
            <a:r>
              <a:rPr lang="en-US" sz="3200" dirty="0" smtClean="0"/>
              <a:t/>
            </a:r>
            <a:br>
              <a:rPr lang="en-US" sz="3200" dirty="0" smtClean="0"/>
            </a:br>
            <a:r>
              <a:rPr lang="en-US" sz="2800" dirty="0" smtClean="0"/>
              <a:t>Track 1: Rates and Tariffs</a:t>
            </a:r>
            <a:endParaRPr lang="en-US" sz="2800" dirty="0"/>
          </a:p>
        </p:txBody>
      </p:sp>
      <p:sp>
        <p:nvSpPr>
          <p:cNvPr id="3" name="Content Placeholder 2"/>
          <p:cNvSpPr>
            <a:spLocks noGrp="1"/>
          </p:cNvSpPr>
          <p:nvPr>
            <p:ph idx="1"/>
          </p:nvPr>
        </p:nvSpPr>
        <p:spPr>
          <a:xfrm>
            <a:off x="457200" y="2286000"/>
            <a:ext cx="8382000" cy="4114800"/>
          </a:xfrm>
        </p:spPr>
        <p:txBody>
          <a:bodyPr>
            <a:normAutofit fontScale="92500" lnSpcReduction="20000"/>
          </a:bodyPr>
          <a:lstStyle/>
          <a:p>
            <a:pPr marL="21431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600" dirty="0" smtClean="0"/>
              <a:t>TOU Periods (</a:t>
            </a:r>
            <a:r>
              <a:rPr lang="en-US" altLang="en-US" sz="2600" dirty="0" smtClean="0">
                <a:solidFill>
                  <a:srgbClr val="0000FF"/>
                </a:solidFill>
                <a:latin typeface="+mj-lt"/>
                <a:ea typeface="+mj-ea"/>
                <a:cs typeface="+mj-cs"/>
              </a:rPr>
              <a:t>Actions </a:t>
            </a:r>
            <a:r>
              <a:rPr lang="en-US" altLang="en-US" sz="2600" dirty="0">
                <a:solidFill>
                  <a:srgbClr val="0000FF"/>
                </a:solidFill>
                <a:latin typeface="+mj-lt"/>
                <a:ea typeface="+mj-ea"/>
                <a:cs typeface="+mj-cs"/>
              </a:rPr>
              <a:t>1.1 / 1.7</a:t>
            </a:r>
            <a:r>
              <a:rPr lang="en-US" altLang="en-US" sz="2600" dirty="0"/>
              <a:t>)</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1800" dirty="0" smtClean="0"/>
              <a:t>D.17-01-006 adopted policy </a:t>
            </a:r>
            <a:r>
              <a:rPr lang="en-US" altLang="en-US" sz="1800" i="1" dirty="0" smtClean="0"/>
              <a:t>guidelines for setting TOU periods</a:t>
            </a:r>
            <a:r>
              <a:rPr lang="en-US" altLang="en-US" sz="1800" dirty="0" smtClean="0"/>
              <a:t> (grandfathering rules, menu of rate options), in collaboration with CAISO </a:t>
            </a:r>
          </a:p>
          <a:p>
            <a:pPr marL="21431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600" dirty="0" smtClean="0"/>
              <a:t>Residential TOU (</a:t>
            </a:r>
            <a:r>
              <a:rPr lang="en-US" altLang="en-US" sz="2600" dirty="0">
                <a:solidFill>
                  <a:srgbClr val="0000FF"/>
                </a:solidFill>
                <a:latin typeface="+mj-lt"/>
                <a:ea typeface="+mj-ea"/>
                <a:cs typeface="+mj-cs"/>
              </a:rPr>
              <a:t>Actions 1.2 / 1.8 / 1.11</a:t>
            </a:r>
            <a:r>
              <a:rPr lang="en-US" altLang="en-US" sz="2600" dirty="0"/>
              <a:t>)</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i="1" dirty="0" smtClean="0"/>
              <a:t>Opt-in </a:t>
            </a:r>
            <a:r>
              <a:rPr lang="en-US" altLang="en-US" sz="2200" i="1" dirty="0"/>
              <a:t>pilots </a:t>
            </a:r>
            <a:r>
              <a:rPr lang="en-US" altLang="en-US" sz="2200" dirty="0" smtClean="0"/>
              <a:t>(2016-17</a:t>
            </a:r>
            <a:r>
              <a:rPr lang="en-US" altLang="en-US" sz="2200" dirty="0"/>
              <a:t>) </a:t>
            </a:r>
            <a:r>
              <a:rPr lang="en-US" altLang="en-US" sz="2200" dirty="0" smtClean="0"/>
              <a:t>approved and underway</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i="1" dirty="0" smtClean="0"/>
              <a:t>Default </a:t>
            </a:r>
            <a:r>
              <a:rPr lang="en-US" altLang="en-US" sz="2200" i="1" dirty="0"/>
              <a:t>pilots </a:t>
            </a:r>
            <a:r>
              <a:rPr lang="en-US" altLang="en-US" sz="2200" dirty="0" smtClean="0"/>
              <a:t>(2018) approved</a:t>
            </a:r>
            <a:r>
              <a:rPr lang="en-US" altLang="en-US" sz="2200" dirty="0"/>
              <a:t>. </a:t>
            </a:r>
            <a:endParaRPr lang="en-US" altLang="en-US" sz="2200" dirty="0" smtClean="0"/>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600" dirty="0" smtClean="0"/>
              <a:t>General Rate Cases </a:t>
            </a:r>
            <a:r>
              <a:rPr lang="en-US" altLang="en-US" sz="2800" dirty="0"/>
              <a:t>(</a:t>
            </a:r>
            <a:r>
              <a:rPr lang="en-US" altLang="en-US" sz="2800" dirty="0">
                <a:solidFill>
                  <a:srgbClr val="0000FF"/>
                </a:solidFill>
                <a:latin typeface="+mj-lt"/>
                <a:ea typeface="+mj-ea"/>
                <a:cs typeface="+mj-cs"/>
              </a:rPr>
              <a:t>Actions 1.3 / 1.9</a:t>
            </a:r>
            <a:r>
              <a:rPr lang="en-US" altLang="en-US" sz="2800" dirty="0"/>
              <a:t>)</a:t>
            </a:r>
            <a:endParaRPr lang="en-US" altLang="en-US" sz="2600" dirty="0" smtClean="0"/>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dirty="0" smtClean="0"/>
              <a:t>SDG&amp;E GRC2 Proposed Decision approves </a:t>
            </a:r>
            <a:r>
              <a:rPr lang="en-US" altLang="en-US" sz="2200" i="1" dirty="0"/>
              <a:t>late-shift of TOU peak</a:t>
            </a:r>
            <a:r>
              <a:rPr lang="en-US" altLang="en-US" sz="2200" dirty="0" smtClean="0"/>
              <a:t> (to 3-9PM), </a:t>
            </a:r>
            <a:r>
              <a:rPr lang="en-US" altLang="en-US" sz="2200" i="1" dirty="0"/>
              <a:t>demand charge </a:t>
            </a:r>
            <a:r>
              <a:rPr lang="en-US" altLang="en-US" sz="2200" i="1" dirty="0" smtClean="0"/>
              <a:t>reforms</a:t>
            </a:r>
            <a:r>
              <a:rPr lang="en-US" altLang="en-US" sz="2200" dirty="0" smtClean="0"/>
              <a:t>. </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dirty="0" smtClean="0"/>
              <a:t>PG&amp;E GRC2 case pending with similar issues.</a:t>
            </a:r>
            <a:endParaRPr lang="en-US" altLang="en-US" sz="2200" dirty="0"/>
          </a:p>
        </p:txBody>
      </p:sp>
    </p:spTree>
    <p:extLst>
      <p:ext uri="{BB962C8B-B14F-4D97-AF65-F5344CB8AC3E}">
        <p14:creationId xmlns:p14="http://schemas.microsoft.com/office/powerpoint/2010/main" val="66367069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686800" cy="990600"/>
          </a:xfrm>
        </p:spPr>
        <p:txBody>
          <a:bodyPr/>
          <a:lstStyle/>
          <a:p>
            <a:pPr algn="ctr"/>
            <a:r>
              <a:rPr lang="en-US" sz="3200" dirty="0" smtClean="0">
                <a:solidFill>
                  <a:schemeClr val="tx1"/>
                </a:solidFill>
              </a:rPr>
              <a:t>DER Action Plan Status Update</a:t>
            </a:r>
            <a:r>
              <a:rPr lang="en-US" sz="3200" dirty="0" smtClean="0"/>
              <a:t/>
            </a:r>
            <a:br>
              <a:rPr lang="en-US" sz="3200" dirty="0" smtClean="0"/>
            </a:br>
            <a:r>
              <a:rPr lang="en-US" sz="2800" dirty="0" smtClean="0"/>
              <a:t>Track 1: Rates and Tariffs (cont’d)</a:t>
            </a:r>
            <a:endParaRPr lang="en-US" sz="2800" dirty="0"/>
          </a:p>
        </p:txBody>
      </p:sp>
      <p:sp>
        <p:nvSpPr>
          <p:cNvPr id="3" name="Content Placeholder 2"/>
          <p:cNvSpPr>
            <a:spLocks noGrp="1"/>
          </p:cNvSpPr>
          <p:nvPr>
            <p:ph idx="1"/>
          </p:nvPr>
        </p:nvSpPr>
        <p:spPr>
          <a:xfrm>
            <a:off x="381000" y="2209800"/>
            <a:ext cx="8382000" cy="4800600"/>
          </a:xfrm>
        </p:spPr>
        <p:txBody>
          <a:bodyPr>
            <a:normAutofit fontScale="77500" lnSpcReduction="20000"/>
          </a:bodyPr>
          <a:lstStyle/>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3100" dirty="0" smtClean="0"/>
              <a:t>Rate design to absorb renewables (</a:t>
            </a:r>
            <a:r>
              <a:rPr lang="en-US" altLang="en-US" sz="3100" dirty="0" smtClean="0">
                <a:solidFill>
                  <a:srgbClr val="0000FF"/>
                </a:solidFill>
                <a:latin typeface="+mj-lt"/>
                <a:ea typeface="+mj-ea"/>
                <a:cs typeface="+mj-cs"/>
              </a:rPr>
              <a:t>Action 1.4</a:t>
            </a:r>
            <a:r>
              <a:rPr lang="en-US" altLang="en-US" sz="3100" dirty="0" smtClean="0"/>
              <a:t>) </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400" dirty="0" smtClean="0"/>
              <a:t>Residential opt-in TOU pilots (PG&amp;E / SCE Rate 3)</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400" dirty="0" smtClean="0"/>
              <a:t>SDG&amp;E GRC2 PD - Daytime super off-peak (weekday Mar-Apr 10-2), demand charge exemption rate option during Mar-Apr super off-peak window</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400" dirty="0" smtClean="0"/>
              <a:t>SCE and PG&amp;E “matinee pricing” pilots rejected in lieu of broader rate changes</a:t>
            </a:r>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3100" dirty="0"/>
              <a:t>Net </a:t>
            </a:r>
            <a:r>
              <a:rPr lang="en-US" altLang="en-US" sz="3100" dirty="0" smtClean="0"/>
              <a:t>Energy Metering (NEM) successor Disadvantaged Community alternative (</a:t>
            </a:r>
            <a:r>
              <a:rPr lang="en-US" altLang="en-US" sz="3100" dirty="0" smtClean="0">
                <a:solidFill>
                  <a:srgbClr val="0000FF"/>
                </a:solidFill>
              </a:rPr>
              <a:t>Action 1.5</a:t>
            </a:r>
            <a:r>
              <a:rPr lang="en-US" altLang="en-US" sz="3100" dirty="0" smtClean="0"/>
              <a:t>) </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400" dirty="0" smtClean="0"/>
              <a:t>Under </a:t>
            </a:r>
            <a:r>
              <a:rPr lang="en-US" altLang="en-US" sz="2400" dirty="0"/>
              <a:t>consideration in R.14-07-002</a:t>
            </a:r>
            <a:endParaRPr lang="en-US" altLang="en-US" sz="2400" dirty="0" smtClean="0"/>
          </a:p>
          <a:p>
            <a:pPr marL="21431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3100" dirty="0" smtClean="0"/>
              <a:t>Analytical tools to support 2019 review of NEM successor (</a:t>
            </a:r>
            <a:r>
              <a:rPr lang="en-US" altLang="en-US" sz="3100" dirty="0" smtClean="0">
                <a:solidFill>
                  <a:srgbClr val="0000FF"/>
                </a:solidFill>
              </a:rPr>
              <a:t>Action </a:t>
            </a:r>
            <a:r>
              <a:rPr lang="en-US" altLang="en-US" sz="3100" dirty="0">
                <a:solidFill>
                  <a:srgbClr val="0000FF"/>
                </a:solidFill>
              </a:rPr>
              <a:t>1.12</a:t>
            </a:r>
            <a:r>
              <a:rPr lang="en-US" altLang="en-US" sz="3100" dirty="0"/>
              <a:t>)</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400" dirty="0" smtClean="0"/>
              <a:t>Locational value methods under development in the DRP proceeding</a:t>
            </a:r>
            <a:endParaRPr lang="en-US" altLang="en-US" sz="2400" dirty="0"/>
          </a:p>
        </p:txBody>
      </p:sp>
    </p:spTree>
    <p:extLst>
      <p:ext uri="{BB962C8B-B14F-4D97-AF65-F5344CB8AC3E}">
        <p14:creationId xmlns:p14="http://schemas.microsoft.com/office/powerpoint/2010/main" val="227718555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40175"/>
            <a:ext cx="7772400" cy="1470025"/>
          </a:xfrm>
        </p:spPr>
        <p:txBody>
          <a:bodyPr/>
          <a:lstStyle/>
          <a:p>
            <a:pPr lvl="0">
              <a:spcBef>
                <a:spcPct val="20000"/>
              </a:spcBef>
              <a:buClr>
                <a:srgbClr val="0000FF"/>
              </a:buClr>
              <a:buSzPct val="70000"/>
            </a:pPr>
            <a:r>
              <a:rPr lang="en-US" dirty="0" smtClean="0"/>
              <a:t>Questions?</a:t>
            </a:r>
            <a:br>
              <a:rPr lang="en-US" dirty="0" smtClean="0"/>
            </a:br>
            <a:r>
              <a:rPr lang="en-US" dirty="0"/>
              <a:t/>
            </a:r>
            <a:br>
              <a:rPr lang="en-US" dirty="0"/>
            </a:br>
            <a:r>
              <a:rPr lang="en-US" sz="1800" dirty="0" smtClean="0"/>
              <a:t>DER Action Plan Contacts:</a:t>
            </a:r>
            <a:r>
              <a:rPr lang="en-US" dirty="0"/>
              <a:t/>
            </a:r>
            <a:br>
              <a:rPr lang="en-US" dirty="0"/>
            </a:br>
            <a:r>
              <a:rPr lang="en-US" sz="1800" b="0" dirty="0">
                <a:solidFill>
                  <a:srgbClr val="000000"/>
                </a:solidFill>
              </a:rPr>
              <a:t>Simon Baker (</a:t>
            </a:r>
            <a:r>
              <a:rPr lang="en-US" sz="1800" b="0" dirty="0" err="1">
                <a:solidFill>
                  <a:srgbClr val="000000"/>
                </a:solidFill>
              </a:rPr>
              <a:t>Simon.Baker@cpuc.ca.gov</a:t>
            </a:r>
            <a:r>
              <a:rPr lang="en-US" sz="1800" b="0" dirty="0" smtClean="0">
                <a:solidFill>
                  <a:srgbClr val="000000"/>
                </a:solidFill>
              </a:rPr>
              <a:t>)</a:t>
            </a:r>
            <a:br>
              <a:rPr lang="en-US" sz="1800" b="0" dirty="0" smtClean="0">
                <a:solidFill>
                  <a:srgbClr val="000000"/>
                </a:solidFill>
              </a:rPr>
            </a:br>
            <a:r>
              <a:rPr lang="en-US" sz="1800" b="0" dirty="0" smtClean="0">
                <a:solidFill>
                  <a:srgbClr val="000000"/>
                </a:solidFill>
              </a:rPr>
              <a:t>Gabriel </a:t>
            </a:r>
            <a:r>
              <a:rPr lang="en-US" sz="1800" b="0" dirty="0" err="1" smtClean="0">
                <a:solidFill>
                  <a:srgbClr val="000000"/>
                </a:solidFill>
              </a:rPr>
              <a:t>Petlin</a:t>
            </a:r>
            <a:r>
              <a:rPr lang="en-US" sz="1800" b="0" dirty="0" smtClean="0">
                <a:solidFill>
                  <a:srgbClr val="000000"/>
                </a:solidFill>
              </a:rPr>
              <a:t> (</a:t>
            </a:r>
            <a:r>
              <a:rPr lang="en-US" sz="1800" b="0" dirty="0" err="1" smtClean="0">
                <a:solidFill>
                  <a:srgbClr val="000000"/>
                </a:solidFill>
              </a:rPr>
              <a:t>Gabriel.Petlin@cpuc.ca.gov</a:t>
            </a:r>
            <a:r>
              <a:rPr lang="en-US" sz="1800" b="0" dirty="0" smtClean="0">
                <a:solidFill>
                  <a:srgbClr val="000000"/>
                </a:solidFill>
              </a:rPr>
              <a:t>)</a:t>
            </a:r>
            <a:endParaRPr lang="en-US" i="1" dirty="0"/>
          </a:p>
        </p:txBody>
      </p:sp>
      <p:sp>
        <p:nvSpPr>
          <p:cNvPr id="4" name="Slide Number Placeholder 3"/>
          <p:cNvSpPr>
            <a:spLocks noGrp="1"/>
          </p:cNvSpPr>
          <p:nvPr>
            <p:ph type="sldNum" sz="quarter" idx="12"/>
          </p:nvPr>
        </p:nvSpPr>
        <p:spPr/>
        <p:txBody>
          <a:bodyPr/>
          <a:lstStyle/>
          <a:p>
            <a:pPr>
              <a:defRPr/>
            </a:pPr>
            <a:fld id="{6D570A9D-9882-4501-B50C-9404B853F8B0}" type="slidenum">
              <a:rPr lang="en-US" smtClean="0"/>
              <a:pPr>
                <a:defRPr/>
              </a:pPr>
              <a:t>13</a:t>
            </a:fld>
            <a:endParaRPr lang="en-US" dirty="0"/>
          </a:p>
        </p:txBody>
      </p:sp>
    </p:spTree>
    <p:extLst>
      <p:ext uri="{BB962C8B-B14F-4D97-AF65-F5344CB8AC3E}">
        <p14:creationId xmlns:p14="http://schemas.microsoft.com/office/powerpoint/2010/main" val="152125601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990600"/>
          </a:xfrm>
        </p:spPr>
        <p:txBody>
          <a:bodyPr/>
          <a:lstStyle/>
          <a:p>
            <a:pPr algn="ctr"/>
            <a:r>
              <a:rPr lang="en-US" sz="3200" dirty="0" smtClean="0"/>
              <a:t>Outline</a:t>
            </a:r>
            <a:endParaRPr lang="en-US" sz="3200" dirty="0"/>
          </a:p>
        </p:txBody>
      </p:sp>
      <p:sp>
        <p:nvSpPr>
          <p:cNvPr id="3" name="Content Placeholder 2"/>
          <p:cNvSpPr>
            <a:spLocks noGrp="1"/>
          </p:cNvSpPr>
          <p:nvPr>
            <p:ph idx="1"/>
          </p:nvPr>
        </p:nvSpPr>
        <p:spPr/>
        <p:txBody>
          <a:bodyPr/>
          <a:lstStyle/>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800" dirty="0" smtClean="0"/>
              <a:t>Introduction to the DER Action Plan</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dirty="0" smtClean="0"/>
              <a:t>Overview and implementation</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sz="2200" dirty="0"/>
              <a:t>L</a:t>
            </a:r>
            <a:r>
              <a:rPr lang="en-US" sz="2200" dirty="0" smtClean="0"/>
              <a:t>ong-term </a:t>
            </a:r>
            <a:r>
              <a:rPr lang="en-US" sz="2200" dirty="0"/>
              <a:t>vision for </a:t>
            </a:r>
            <a:r>
              <a:rPr lang="en-US" sz="2200" dirty="0" smtClean="0"/>
              <a:t>DERs </a:t>
            </a:r>
            <a:r>
              <a:rPr lang="en-US" sz="2200" dirty="0"/>
              <a:t>and </a:t>
            </a:r>
            <a:r>
              <a:rPr lang="en-US" sz="2200" dirty="0" smtClean="0"/>
              <a:t>supporting polices</a:t>
            </a:r>
            <a:endParaRPr lang="en-US" altLang="en-US" sz="2200" dirty="0" smtClean="0"/>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800" dirty="0" smtClean="0"/>
              <a:t>Status Updates</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dirty="0" smtClean="0"/>
              <a:t>Track 1: Rates and Tariffs </a:t>
            </a:r>
            <a:r>
              <a:rPr lang="en-US" altLang="en-US" sz="2200" i="1" dirty="0" smtClean="0">
                <a:solidFill>
                  <a:schemeClr val="bg1">
                    <a:lumMod val="50000"/>
                  </a:schemeClr>
                </a:solidFill>
              </a:rPr>
              <a:t>(Simon Baker)</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dirty="0" smtClean="0"/>
              <a:t>Track 2: Distribution Planning, Interconnection and Procurement </a:t>
            </a:r>
            <a:r>
              <a:rPr lang="en-US" altLang="en-US" sz="2200" i="1" dirty="0" smtClean="0">
                <a:solidFill>
                  <a:schemeClr val="bg1">
                    <a:lumMod val="50000"/>
                  </a:schemeClr>
                </a:solidFill>
              </a:rPr>
              <a:t>(Gabe </a:t>
            </a:r>
            <a:r>
              <a:rPr lang="en-US" altLang="en-US" sz="2200" i="1" dirty="0" err="1" smtClean="0">
                <a:solidFill>
                  <a:schemeClr val="bg1">
                    <a:lumMod val="50000"/>
                  </a:schemeClr>
                </a:solidFill>
              </a:rPr>
              <a:t>Petlin</a:t>
            </a:r>
            <a:r>
              <a:rPr lang="en-US" altLang="en-US" sz="2200" i="1" dirty="0" smtClean="0">
                <a:solidFill>
                  <a:schemeClr val="bg1">
                    <a:lumMod val="50000"/>
                  </a:schemeClr>
                </a:solidFill>
              </a:rPr>
              <a:t>)</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dirty="0" smtClean="0">
                <a:solidFill>
                  <a:schemeClr val="tx1">
                    <a:lumMod val="65000"/>
                    <a:lumOff val="35000"/>
                  </a:schemeClr>
                </a:solidFill>
              </a:rPr>
              <a:t>Track 3: Wholesale Market Integration and Interconnection </a:t>
            </a:r>
            <a:r>
              <a:rPr lang="en-US" altLang="en-US" sz="2200" i="1" dirty="0">
                <a:solidFill>
                  <a:schemeClr val="tx1">
                    <a:lumMod val="65000"/>
                    <a:lumOff val="35000"/>
                  </a:schemeClr>
                </a:solidFill>
              </a:rPr>
              <a:t>(related </a:t>
            </a:r>
            <a:r>
              <a:rPr lang="en-US" altLang="en-US" sz="2200" i="1" dirty="0" smtClean="0">
                <a:solidFill>
                  <a:schemeClr val="tx1">
                    <a:lumMod val="65000"/>
                    <a:lumOff val="35000"/>
                  </a:schemeClr>
                </a:solidFill>
              </a:rPr>
              <a:t>updates </a:t>
            </a:r>
            <a:r>
              <a:rPr lang="en-US" altLang="en-US" sz="2200" i="1" dirty="0">
                <a:solidFill>
                  <a:schemeClr val="tx1">
                    <a:lumMod val="65000"/>
                    <a:lumOff val="35000"/>
                  </a:schemeClr>
                </a:solidFill>
              </a:rPr>
              <a:t>covered by other non-CPUC presenters</a:t>
            </a:r>
            <a:r>
              <a:rPr lang="en-US" altLang="en-US" sz="2200" i="1" dirty="0" smtClean="0">
                <a:solidFill>
                  <a:schemeClr val="tx1">
                    <a:lumMod val="65000"/>
                    <a:lumOff val="35000"/>
                  </a:schemeClr>
                </a:solidFill>
              </a:rPr>
              <a:t>)</a:t>
            </a:r>
          </a:p>
        </p:txBody>
      </p:sp>
    </p:spTree>
    <p:extLst>
      <p:ext uri="{BB962C8B-B14F-4D97-AF65-F5344CB8AC3E}">
        <p14:creationId xmlns:p14="http://schemas.microsoft.com/office/powerpoint/2010/main" val="290351010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686800" cy="990600"/>
          </a:xfrm>
        </p:spPr>
        <p:txBody>
          <a:bodyPr/>
          <a:lstStyle/>
          <a:p>
            <a:pPr algn="ctr"/>
            <a:r>
              <a:rPr lang="en-US" sz="3200" dirty="0" smtClean="0"/>
              <a:t>DER Action Plan Overview</a:t>
            </a:r>
            <a:endParaRPr lang="en-US" sz="3200" dirty="0"/>
          </a:p>
        </p:txBody>
      </p:sp>
      <p:sp>
        <p:nvSpPr>
          <p:cNvPr id="3" name="Content Placeholder 2"/>
          <p:cNvSpPr>
            <a:spLocks noGrp="1"/>
          </p:cNvSpPr>
          <p:nvPr>
            <p:ph idx="1"/>
          </p:nvPr>
        </p:nvSpPr>
        <p:spPr/>
        <p:txBody>
          <a:bodyPr/>
          <a:lstStyle/>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dirty="0" smtClean="0"/>
              <a:t>The DER Action Plan is a brief document that:</a:t>
            </a:r>
          </a:p>
          <a:p>
            <a:pPr marL="781050" lvl="1" indent="-342900">
              <a:spcBef>
                <a:spcPts val="575"/>
              </a:spcBef>
              <a:spcAft>
                <a:spcPts val="575"/>
              </a:spcAft>
              <a:buSzPct val="45000"/>
              <a:buFont typeface="Wingdings" panose="05000000000000000000" pitchFamily="2" charset="2"/>
              <a:buChar char="Ø"/>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sz="2200" dirty="0" smtClean="0"/>
              <a:t>Sets </a:t>
            </a:r>
            <a:r>
              <a:rPr lang="en-US" sz="2200" dirty="0"/>
              <a:t>a long-term vision for </a:t>
            </a:r>
            <a:r>
              <a:rPr lang="en-US" sz="2200" dirty="0" smtClean="0"/>
              <a:t>DERs and </a:t>
            </a:r>
            <a:r>
              <a:rPr lang="en-US" sz="2200" dirty="0"/>
              <a:t>supporting </a:t>
            </a:r>
            <a:r>
              <a:rPr lang="en-US" sz="2200" dirty="0" smtClean="0"/>
              <a:t>polices</a:t>
            </a:r>
          </a:p>
          <a:p>
            <a:pPr marL="781050" lvl="1" indent="-342900">
              <a:spcBef>
                <a:spcPts val="575"/>
              </a:spcBef>
              <a:spcAft>
                <a:spcPts val="575"/>
              </a:spcAft>
              <a:buSzPct val="45000"/>
              <a:buFont typeface="Wingdings" panose="05000000000000000000" pitchFamily="2" charset="2"/>
              <a:buChar char="Ø"/>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sz="2200" dirty="0"/>
              <a:t>I</a:t>
            </a:r>
            <a:r>
              <a:rPr lang="en-US" sz="2200" dirty="0" smtClean="0"/>
              <a:t>dentifies CPUC actions needed </a:t>
            </a:r>
            <a:r>
              <a:rPr lang="en-US" sz="2200" dirty="0"/>
              <a:t>to meet that </a:t>
            </a:r>
            <a:r>
              <a:rPr lang="en-US" sz="2200" dirty="0" smtClean="0"/>
              <a:t>vision</a:t>
            </a:r>
          </a:p>
          <a:p>
            <a:pPr marL="781050" lvl="1" indent="-342900">
              <a:spcBef>
                <a:spcPts val="575"/>
              </a:spcBef>
              <a:spcAft>
                <a:spcPts val="575"/>
              </a:spcAft>
              <a:buSzPct val="45000"/>
              <a:buFont typeface="Wingdings" panose="05000000000000000000" pitchFamily="2" charset="2"/>
              <a:buChar char="Ø"/>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sz="2200" dirty="0" smtClean="0"/>
              <a:t>Establishes </a:t>
            </a:r>
            <a:r>
              <a:rPr lang="en-US" sz="2200" dirty="0"/>
              <a:t>a coordinating framework across </a:t>
            </a:r>
            <a:r>
              <a:rPr lang="en-US" sz="2200" dirty="0" smtClean="0"/>
              <a:t>implicated CPUC proceedings</a:t>
            </a:r>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sz="2200" dirty="0" smtClean="0"/>
              <a:t>Endorsed by CPUC Commissioners in November 2016</a:t>
            </a:r>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sz="2200" dirty="0" smtClean="0"/>
              <a:t>Publicly available on CPUC website at </a:t>
            </a:r>
            <a:r>
              <a:rPr lang="en-US" sz="2000" i="1" u="sng" dirty="0" smtClean="0">
                <a:solidFill>
                  <a:srgbClr val="0070C0"/>
                </a:solidFill>
              </a:rPr>
              <a:t>http</a:t>
            </a:r>
            <a:r>
              <a:rPr lang="en-US" sz="2000" i="1" u="sng" dirty="0">
                <a:solidFill>
                  <a:srgbClr val="0070C0"/>
                </a:solidFill>
              </a:rPr>
              <a:t>://</a:t>
            </a:r>
            <a:r>
              <a:rPr lang="en-US" sz="2000" i="1" u="sng" dirty="0" err="1">
                <a:solidFill>
                  <a:srgbClr val="0070C0"/>
                </a:solidFill>
              </a:rPr>
              <a:t>www.cpuc.ca.gov</a:t>
            </a:r>
            <a:r>
              <a:rPr lang="en-US" sz="2000" i="1" u="sng" dirty="0">
                <a:solidFill>
                  <a:srgbClr val="0070C0"/>
                </a:solidFill>
              </a:rPr>
              <a:t>/picker</a:t>
            </a:r>
            <a:r>
              <a:rPr lang="en-US" sz="2000" i="1" u="sng" dirty="0" smtClean="0">
                <a:solidFill>
                  <a:srgbClr val="0070C0"/>
                </a:solidFill>
              </a:rPr>
              <a:t>/</a:t>
            </a:r>
            <a:endParaRPr lang="en-US" sz="2000" dirty="0" smtClean="0"/>
          </a:p>
        </p:txBody>
      </p:sp>
    </p:spTree>
    <p:extLst>
      <p:ext uri="{BB962C8B-B14F-4D97-AF65-F5344CB8AC3E}">
        <p14:creationId xmlns:p14="http://schemas.microsoft.com/office/powerpoint/2010/main" val="29069987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686800" cy="990600"/>
          </a:xfrm>
        </p:spPr>
        <p:txBody>
          <a:bodyPr/>
          <a:lstStyle/>
          <a:p>
            <a:pPr algn="ctr"/>
            <a:r>
              <a:rPr lang="en-US" sz="3200" dirty="0" smtClean="0"/>
              <a:t>DER Action Plan Implementation</a:t>
            </a:r>
            <a:endParaRPr lang="en-US" sz="3200" dirty="0"/>
          </a:p>
        </p:txBody>
      </p:sp>
      <p:sp>
        <p:nvSpPr>
          <p:cNvPr id="3" name="Content Placeholder 2"/>
          <p:cNvSpPr>
            <a:spLocks noGrp="1"/>
          </p:cNvSpPr>
          <p:nvPr>
            <p:ph idx="1"/>
          </p:nvPr>
        </p:nvSpPr>
        <p:spPr/>
        <p:txBody>
          <a:bodyPr/>
          <a:lstStyle/>
          <a:p>
            <a:pPr>
              <a:buFont typeface="Verdana" panose="020B0604030504040204" pitchFamily="34" charset="0"/>
              <a:buChar char="●"/>
            </a:pPr>
            <a:r>
              <a:rPr lang="en-US" sz="2200" dirty="0"/>
              <a:t>Guides development and implementation of DER policy</a:t>
            </a:r>
            <a:r>
              <a:rPr lang="en-US" altLang="en-US" sz="2200" dirty="0" smtClean="0"/>
              <a:t> </a:t>
            </a:r>
            <a:r>
              <a:rPr lang="en-US" altLang="en-US" sz="2200" dirty="0"/>
              <a:t>across </a:t>
            </a:r>
            <a:r>
              <a:rPr lang="en-US" altLang="en-US" sz="2200" dirty="0" smtClean="0"/>
              <a:t>15 CPUC proceedings and 2 CAISO stakeholder initiatives</a:t>
            </a:r>
            <a:endParaRPr lang="en-US" sz="2200" dirty="0"/>
          </a:p>
          <a:p>
            <a:pPr lvl="2">
              <a:buFont typeface="Verdana" panose="020B0604030504040204" pitchFamily="34" charset="0"/>
              <a:buChar char="●"/>
            </a:pPr>
            <a:r>
              <a:rPr lang="en-US" sz="2000" dirty="0"/>
              <a:t>Does not determine outcomes of individual proceedings</a:t>
            </a:r>
          </a:p>
          <a:p>
            <a:pPr>
              <a:buFont typeface="Verdana" panose="020B0604030504040204" pitchFamily="34" charset="0"/>
              <a:buChar char="●"/>
            </a:pPr>
            <a:r>
              <a:rPr lang="en-US" sz="2200" dirty="0" smtClean="0"/>
              <a:t>Provides a platform for common understanding of the direction the CPUC intends for </a:t>
            </a:r>
            <a:r>
              <a:rPr lang="en-US" sz="2200" dirty="0"/>
              <a:t>D</a:t>
            </a:r>
            <a:r>
              <a:rPr lang="en-US" sz="2200" dirty="0" smtClean="0"/>
              <a:t>ER policy to take</a:t>
            </a:r>
          </a:p>
          <a:p>
            <a:pPr marL="469900" lvl="2" indent="-469900">
              <a:buSzPct val="70000"/>
              <a:buFont typeface="Verdana" panose="020B0604030504040204" pitchFamily="34" charset="0"/>
              <a:buChar char="●"/>
            </a:pPr>
            <a:r>
              <a:rPr lang="en-US" sz="2200" dirty="0" smtClean="0"/>
              <a:t>Stimulates coordination across proceedings on priority issues (e.g. </a:t>
            </a:r>
            <a:r>
              <a:rPr lang="en-US" sz="2200" dirty="0"/>
              <a:t>i</a:t>
            </a:r>
            <a:r>
              <a:rPr lang="en-US" sz="2200" dirty="0" smtClean="0"/>
              <a:t>ntegrated </a:t>
            </a:r>
            <a:r>
              <a:rPr lang="en-US" sz="2200" dirty="0"/>
              <a:t>DER valuation and cost-effectiveness </a:t>
            </a:r>
            <a:r>
              <a:rPr lang="en-US" sz="2200" dirty="0" smtClean="0"/>
              <a:t>framework)</a:t>
            </a:r>
          </a:p>
          <a:p>
            <a:pPr>
              <a:buFont typeface="Verdana" panose="020B0604030504040204" pitchFamily="34" charset="0"/>
              <a:buChar char="●"/>
            </a:pPr>
            <a:r>
              <a:rPr lang="en-US" sz="2200" dirty="0" smtClean="0"/>
              <a:t>Living document</a:t>
            </a:r>
          </a:p>
        </p:txBody>
      </p:sp>
    </p:spTree>
    <p:extLst>
      <p:ext uri="{BB962C8B-B14F-4D97-AF65-F5344CB8AC3E}">
        <p14:creationId xmlns:p14="http://schemas.microsoft.com/office/powerpoint/2010/main" val="851448680"/>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686800" cy="609600"/>
          </a:xfrm>
        </p:spPr>
        <p:txBody>
          <a:bodyPr/>
          <a:lstStyle/>
          <a:p>
            <a:pPr algn="ctr"/>
            <a:r>
              <a:rPr lang="en-US" sz="3200" dirty="0" smtClean="0"/>
              <a:t>DER Action Plan Structure</a:t>
            </a:r>
            <a:endParaRPr lang="en-US" sz="3200" dirty="0"/>
          </a:p>
        </p:txBody>
      </p:sp>
      <p:sp>
        <p:nvSpPr>
          <p:cNvPr id="3" name="Content Placeholder 2"/>
          <p:cNvSpPr>
            <a:spLocks noGrp="1"/>
          </p:cNvSpPr>
          <p:nvPr>
            <p:ph idx="1"/>
          </p:nvPr>
        </p:nvSpPr>
        <p:spPr/>
        <p:txBody>
          <a:bodyPr/>
          <a:lstStyle/>
          <a:p>
            <a:pPr marL="106363" indent="0">
              <a:buSzPct val="100000"/>
              <a:buNone/>
              <a:tabLst>
                <a:tab pos="430213" algn="l"/>
                <a:tab pos="542925" algn="l"/>
                <a:tab pos="1000125" algn="l"/>
                <a:tab pos="1457325" algn="l"/>
                <a:tab pos="1914525" algn="l"/>
                <a:tab pos="2371725" algn="l"/>
                <a:tab pos="2828925" algn="l"/>
                <a:tab pos="3286125" algn="l"/>
                <a:tab pos="3743325" algn="l"/>
                <a:tab pos="4200525" algn="l"/>
                <a:tab pos="4657725" algn="l"/>
                <a:tab pos="5114925" algn="l"/>
                <a:tab pos="5572125" algn="l"/>
                <a:tab pos="6029325" algn="l"/>
                <a:tab pos="6486525" algn="l"/>
                <a:tab pos="6943725" algn="l"/>
                <a:tab pos="7400925" algn="l"/>
                <a:tab pos="7858125" algn="l"/>
                <a:tab pos="8315325" algn="l"/>
                <a:tab pos="8772525" algn="l"/>
                <a:tab pos="9229725" algn="l"/>
              </a:tabLst>
            </a:pPr>
            <a:r>
              <a:rPr lang="en-US" altLang="en-US" sz="2400" dirty="0" smtClean="0"/>
              <a:t>17 “Vision Elements” and 35 “Action Elements” grouped into 3 tracks:</a:t>
            </a:r>
          </a:p>
          <a:p>
            <a:pPr marL="106363" indent="0">
              <a:buSzPct val="100000"/>
              <a:buNone/>
              <a:tabLst>
                <a:tab pos="430213" algn="l"/>
                <a:tab pos="542925" algn="l"/>
                <a:tab pos="1000125" algn="l"/>
                <a:tab pos="1457325" algn="l"/>
                <a:tab pos="1914525" algn="l"/>
                <a:tab pos="2371725" algn="l"/>
                <a:tab pos="2828925" algn="l"/>
                <a:tab pos="3286125" algn="l"/>
                <a:tab pos="3743325" algn="l"/>
                <a:tab pos="4200525" algn="l"/>
                <a:tab pos="4657725" algn="l"/>
                <a:tab pos="5114925" algn="l"/>
                <a:tab pos="5572125" algn="l"/>
                <a:tab pos="6029325" algn="l"/>
                <a:tab pos="6486525" algn="l"/>
                <a:tab pos="6943725" algn="l"/>
                <a:tab pos="7400925" algn="l"/>
                <a:tab pos="7858125" algn="l"/>
                <a:tab pos="8315325" algn="l"/>
                <a:tab pos="8772525" algn="l"/>
                <a:tab pos="9229725" algn="l"/>
              </a:tabLst>
            </a:pPr>
            <a:endParaRPr lang="en-US" altLang="en-US" sz="2400" dirty="0" smtClean="0"/>
          </a:p>
          <a:p>
            <a:pPr marL="887413" lvl="1" indent="-342900">
              <a:spcAft>
                <a:spcPts val="600"/>
              </a:spcAft>
              <a:buSzPct val="100000"/>
              <a:buFont typeface="Arial" charset="0"/>
              <a:buChar char="•"/>
              <a:tabLst>
                <a:tab pos="430213" algn="l"/>
                <a:tab pos="542925" algn="l"/>
                <a:tab pos="1000125" algn="l"/>
                <a:tab pos="1457325" algn="l"/>
                <a:tab pos="1914525" algn="l"/>
                <a:tab pos="2371725" algn="l"/>
                <a:tab pos="2828925" algn="l"/>
                <a:tab pos="3286125" algn="l"/>
                <a:tab pos="3743325" algn="l"/>
                <a:tab pos="4200525" algn="l"/>
                <a:tab pos="4657725" algn="l"/>
                <a:tab pos="5114925" algn="l"/>
                <a:tab pos="5572125" algn="l"/>
                <a:tab pos="6029325" algn="l"/>
                <a:tab pos="6486525" algn="l"/>
                <a:tab pos="6943725" algn="l"/>
                <a:tab pos="7400925" algn="l"/>
                <a:tab pos="7858125" algn="l"/>
                <a:tab pos="8315325" algn="l"/>
                <a:tab pos="8772525" algn="l"/>
                <a:tab pos="9229725" algn="l"/>
              </a:tabLst>
            </a:pPr>
            <a:r>
              <a:rPr lang="en-US" altLang="en-US" sz="2400" b="1" dirty="0" smtClean="0"/>
              <a:t>Track 1</a:t>
            </a:r>
            <a:r>
              <a:rPr lang="en-US" altLang="en-US" sz="2400" dirty="0" smtClean="0"/>
              <a:t>: Rates </a:t>
            </a:r>
            <a:r>
              <a:rPr lang="en-US" altLang="en-US" sz="2400" dirty="0"/>
              <a:t>and </a:t>
            </a:r>
            <a:r>
              <a:rPr lang="en-US" altLang="en-US" sz="2400" dirty="0" smtClean="0"/>
              <a:t>Tariffs</a:t>
            </a:r>
            <a:endParaRPr lang="en-US" altLang="en-US" sz="2400" dirty="0"/>
          </a:p>
          <a:p>
            <a:pPr marL="887413" lvl="1" indent="-342900">
              <a:spcAft>
                <a:spcPts val="600"/>
              </a:spcAft>
              <a:buSzPct val="100000"/>
              <a:buFont typeface="Arial" charset="0"/>
              <a:buChar char="•"/>
              <a:tabLst>
                <a:tab pos="430213" algn="l"/>
                <a:tab pos="542925" algn="l"/>
                <a:tab pos="1000125" algn="l"/>
                <a:tab pos="1457325" algn="l"/>
                <a:tab pos="1914525" algn="l"/>
                <a:tab pos="2371725" algn="l"/>
                <a:tab pos="2828925" algn="l"/>
                <a:tab pos="3286125" algn="l"/>
                <a:tab pos="3743325" algn="l"/>
                <a:tab pos="4200525" algn="l"/>
                <a:tab pos="4657725" algn="l"/>
                <a:tab pos="5114925" algn="l"/>
                <a:tab pos="5572125" algn="l"/>
                <a:tab pos="6029325" algn="l"/>
                <a:tab pos="6486525" algn="l"/>
                <a:tab pos="6943725" algn="l"/>
                <a:tab pos="7400925" algn="l"/>
                <a:tab pos="7858125" algn="l"/>
                <a:tab pos="8315325" algn="l"/>
                <a:tab pos="8772525" algn="l"/>
                <a:tab pos="9229725" algn="l"/>
              </a:tabLst>
            </a:pPr>
            <a:r>
              <a:rPr lang="en-US" altLang="en-US" sz="2400" b="1" dirty="0" smtClean="0"/>
              <a:t>Track 2</a:t>
            </a:r>
            <a:r>
              <a:rPr lang="en-US" altLang="en-US" sz="2400" dirty="0" smtClean="0"/>
              <a:t>: Distribution </a:t>
            </a:r>
            <a:r>
              <a:rPr lang="en-US" altLang="en-US" sz="2400" dirty="0"/>
              <a:t>Grid Infrastructure, Planning, Interconnection, and </a:t>
            </a:r>
            <a:r>
              <a:rPr lang="en-US" altLang="en-US" sz="2400" dirty="0" smtClean="0"/>
              <a:t>Procurement</a:t>
            </a:r>
            <a:endParaRPr lang="en-US" altLang="en-US" sz="2400" dirty="0"/>
          </a:p>
          <a:p>
            <a:pPr marL="887413" lvl="1" indent="-342900">
              <a:spcAft>
                <a:spcPts val="600"/>
              </a:spcAft>
              <a:buSzPct val="100000"/>
              <a:buFont typeface="Arial" charset="0"/>
              <a:buChar char="•"/>
              <a:tabLst>
                <a:tab pos="430213" algn="l"/>
                <a:tab pos="542925" algn="l"/>
                <a:tab pos="1000125" algn="l"/>
                <a:tab pos="1457325" algn="l"/>
                <a:tab pos="1914525" algn="l"/>
                <a:tab pos="2371725" algn="l"/>
                <a:tab pos="2828925" algn="l"/>
                <a:tab pos="3286125" algn="l"/>
                <a:tab pos="3743325" algn="l"/>
                <a:tab pos="4200525" algn="l"/>
                <a:tab pos="4657725" algn="l"/>
                <a:tab pos="5114925" algn="l"/>
                <a:tab pos="5572125" algn="l"/>
                <a:tab pos="6029325" algn="l"/>
                <a:tab pos="6486525" algn="l"/>
                <a:tab pos="6943725" algn="l"/>
                <a:tab pos="7400925" algn="l"/>
                <a:tab pos="7858125" algn="l"/>
                <a:tab pos="8315325" algn="l"/>
                <a:tab pos="8772525" algn="l"/>
                <a:tab pos="9229725" algn="l"/>
              </a:tabLst>
            </a:pPr>
            <a:r>
              <a:rPr lang="en-US" altLang="en-US" sz="2400" b="1" dirty="0" smtClean="0"/>
              <a:t>Track 3</a:t>
            </a:r>
            <a:r>
              <a:rPr lang="en-US" altLang="en-US" sz="2400" dirty="0" smtClean="0"/>
              <a:t>: Wholesale </a:t>
            </a:r>
            <a:r>
              <a:rPr lang="en-US" altLang="en-US" sz="2400" dirty="0"/>
              <a:t>DER Market Integration and Interconnection</a:t>
            </a:r>
          </a:p>
          <a:p>
            <a:endParaRPr lang="en-US" sz="2400" dirty="0"/>
          </a:p>
        </p:txBody>
      </p:sp>
    </p:spTree>
    <p:extLst>
      <p:ext uri="{BB962C8B-B14F-4D97-AF65-F5344CB8AC3E}">
        <p14:creationId xmlns:p14="http://schemas.microsoft.com/office/powerpoint/2010/main" val="138440819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143000"/>
            <a:ext cx="8686800" cy="685800"/>
          </a:xfrm>
        </p:spPr>
        <p:txBody>
          <a:bodyPr/>
          <a:lstStyle/>
          <a:p>
            <a:pPr algn="ctr"/>
            <a:r>
              <a:rPr lang="en-US" sz="2800" dirty="0" smtClean="0"/>
              <a:t>Track 1</a:t>
            </a:r>
            <a:r>
              <a:rPr lang="en-US" sz="2800" dirty="0"/>
              <a:t>:</a:t>
            </a:r>
            <a:r>
              <a:rPr lang="en-US" sz="2800" dirty="0" smtClean="0"/>
              <a:t> Rates and Tariffs</a:t>
            </a:r>
            <a:br>
              <a:rPr lang="en-US" sz="2800" dirty="0" smtClean="0"/>
            </a:br>
            <a:r>
              <a:rPr lang="en-US" sz="2800" b="0" i="1" dirty="0" smtClean="0"/>
              <a:t>Vision</a:t>
            </a:r>
            <a:endParaRPr lang="en-US" sz="2800" b="0" i="1" dirty="0"/>
          </a:p>
        </p:txBody>
      </p:sp>
      <p:graphicFrame>
        <p:nvGraphicFramePr>
          <p:cNvPr id="4" name="Table 3"/>
          <p:cNvGraphicFramePr>
            <a:graphicFrameLocks noGrp="1"/>
          </p:cNvGraphicFramePr>
          <p:nvPr>
            <p:extLst>
              <p:ext uri="{D42A27DB-BD31-4B8C-83A1-F6EECF244321}">
                <p14:modId xmlns:p14="http://schemas.microsoft.com/office/powerpoint/2010/main" val="136057774"/>
              </p:ext>
            </p:extLst>
          </p:nvPr>
        </p:nvGraphicFramePr>
        <p:xfrm>
          <a:off x="609600" y="2057400"/>
          <a:ext cx="7924800" cy="3048000"/>
        </p:xfrm>
        <a:graphic>
          <a:graphicData uri="http://schemas.openxmlformats.org/drawingml/2006/table">
            <a:tbl>
              <a:tblPr firstRow="1" bandRow="1">
                <a:tableStyleId>{5C22544A-7EE6-4342-B048-85BDC9FD1C3A}</a:tableStyleId>
              </a:tblPr>
              <a:tblGrid>
                <a:gridCol w="7924800"/>
              </a:tblGrid>
              <a:tr h="3048000">
                <a:tc>
                  <a:txBody>
                    <a:bodyPr/>
                    <a:lstStyle/>
                    <a:p>
                      <a:pPr marL="639763" indent="-457200">
                        <a:spcAft>
                          <a:spcPts val="1200"/>
                        </a:spcAft>
                        <a:buSzPct val="100000"/>
                        <a:buFont typeface="Wingdings" panose="05000000000000000000" pitchFamily="2" charset="2"/>
                        <a:buChar char="Ø"/>
                        <a:tabLst>
                          <a:tab pos="585216" algn="l"/>
                          <a:tab pos="694944" algn="l"/>
                          <a:tab pos="914400" algn="l"/>
                          <a:tab pos="1152144" algn="l"/>
                          <a:tab pos="1609344" algn="l"/>
                          <a:tab pos="2066544" algn="l"/>
                          <a:tab pos="2523744" algn="l"/>
                          <a:tab pos="2980944" algn="l"/>
                          <a:tab pos="3438144" algn="l"/>
                          <a:tab pos="3895344" algn="l"/>
                          <a:tab pos="4352544" algn="l"/>
                          <a:tab pos="4809744" algn="l"/>
                          <a:tab pos="5266944" algn="l"/>
                          <a:tab pos="5724144" algn="l"/>
                          <a:tab pos="6181344" algn="l"/>
                          <a:tab pos="6638544" algn="l"/>
                          <a:tab pos="7095744" algn="l"/>
                          <a:tab pos="7552944" algn="l"/>
                          <a:tab pos="8010144" algn="l"/>
                          <a:tab pos="8467344" algn="l"/>
                          <a:tab pos="8924544" algn="l"/>
                          <a:tab pos="9381744" algn="l"/>
                        </a:tabLst>
                      </a:pPr>
                      <a:r>
                        <a:rPr lang="en-US" altLang="en-US" sz="2400" b="0" dirty="0" smtClean="0">
                          <a:solidFill>
                            <a:schemeClr val="tx1"/>
                          </a:solidFill>
                        </a:rPr>
                        <a:t>Customer choice</a:t>
                      </a:r>
                    </a:p>
                    <a:p>
                      <a:pPr marL="639763" indent="-457200">
                        <a:spcAft>
                          <a:spcPts val="1200"/>
                        </a:spcAft>
                        <a:buSzPct val="100000"/>
                        <a:buFont typeface="Wingdings" panose="05000000000000000000" pitchFamily="2" charset="2"/>
                        <a:buChar char="Ø"/>
                        <a:tabLst>
                          <a:tab pos="585216" algn="l"/>
                          <a:tab pos="694944" algn="l"/>
                          <a:tab pos="914400" algn="l"/>
                          <a:tab pos="1152144" algn="l"/>
                          <a:tab pos="1609344" algn="l"/>
                          <a:tab pos="2066544" algn="l"/>
                          <a:tab pos="2523744" algn="l"/>
                          <a:tab pos="2980944" algn="l"/>
                          <a:tab pos="3438144" algn="l"/>
                          <a:tab pos="3895344" algn="l"/>
                          <a:tab pos="4352544" algn="l"/>
                          <a:tab pos="4809744" algn="l"/>
                          <a:tab pos="5266944" algn="l"/>
                          <a:tab pos="5724144" algn="l"/>
                          <a:tab pos="6181344" algn="l"/>
                          <a:tab pos="6638544" algn="l"/>
                          <a:tab pos="7095744" algn="l"/>
                          <a:tab pos="7552944" algn="l"/>
                          <a:tab pos="8010144" algn="l"/>
                          <a:tab pos="8467344" algn="l"/>
                          <a:tab pos="8924544" algn="l"/>
                          <a:tab pos="9381744" algn="l"/>
                        </a:tabLst>
                      </a:pPr>
                      <a:r>
                        <a:rPr lang="en-US" altLang="en-US" sz="2400" b="0" dirty="0" smtClean="0">
                          <a:solidFill>
                            <a:schemeClr val="tx1"/>
                          </a:solidFill>
                        </a:rPr>
                        <a:t>Time varying rates</a:t>
                      </a:r>
                    </a:p>
                    <a:p>
                      <a:pPr marL="639763" indent="-457200">
                        <a:spcAft>
                          <a:spcPts val="1200"/>
                        </a:spcAft>
                        <a:buSzPct val="100000"/>
                        <a:buFont typeface="Wingdings" panose="05000000000000000000" pitchFamily="2" charset="2"/>
                        <a:buChar char="Ø"/>
                        <a:tabLst>
                          <a:tab pos="585216" algn="l"/>
                          <a:tab pos="694944" algn="l"/>
                          <a:tab pos="914400" algn="l"/>
                          <a:tab pos="1152144" algn="l"/>
                          <a:tab pos="1609344" algn="l"/>
                          <a:tab pos="2066544" algn="l"/>
                          <a:tab pos="2523744" algn="l"/>
                          <a:tab pos="2980944" algn="l"/>
                          <a:tab pos="3438144" algn="l"/>
                          <a:tab pos="3895344" algn="l"/>
                          <a:tab pos="4352544" algn="l"/>
                          <a:tab pos="4809744" algn="l"/>
                          <a:tab pos="5266944" algn="l"/>
                          <a:tab pos="5724144" algn="l"/>
                          <a:tab pos="6181344" algn="l"/>
                          <a:tab pos="6638544" algn="l"/>
                          <a:tab pos="7095744" algn="l"/>
                          <a:tab pos="7552944" algn="l"/>
                          <a:tab pos="8010144" algn="l"/>
                          <a:tab pos="8467344" algn="l"/>
                          <a:tab pos="8924544" algn="l"/>
                          <a:tab pos="9381744" algn="l"/>
                        </a:tabLst>
                      </a:pPr>
                      <a:r>
                        <a:rPr lang="en-US" altLang="en-US" sz="2400" b="0" dirty="0" smtClean="0">
                          <a:solidFill>
                            <a:schemeClr val="tx1"/>
                          </a:solidFill>
                        </a:rPr>
                        <a:t>Innovative rates and tariffs</a:t>
                      </a:r>
                    </a:p>
                    <a:p>
                      <a:pPr marL="639763" indent="-457200">
                        <a:spcAft>
                          <a:spcPts val="1200"/>
                        </a:spcAft>
                        <a:buSzPct val="100000"/>
                        <a:buFont typeface="Wingdings" panose="05000000000000000000" pitchFamily="2" charset="2"/>
                        <a:buChar char="Ø"/>
                        <a:tabLst>
                          <a:tab pos="585216" algn="l"/>
                          <a:tab pos="694944" algn="l"/>
                          <a:tab pos="914400" algn="l"/>
                          <a:tab pos="1152144" algn="l"/>
                          <a:tab pos="1609344" algn="l"/>
                          <a:tab pos="2066544" algn="l"/>
                          <a:tab pos="2523744" algn="l"/>
                          <a:tab pos="2980944" algn="l"/>
                          <a:tab pos="3438144" algn="l"/>
                          <a:tab pos="3895344" algn="l"/>
                          <a:tab pos="4352544" algn="l"/>
                          <a:tab pos="4809744" algn="l"/>
                          <a:tab pos="5266944" algn="l"/>
                          <a:tab pos="5724144" algn="l"/>
                          <a:tab pos="6181344" algn="l"/>
                          <a:tab pos="6638544" algn="l"/>
                          <a:tab pos="7095744" algn="l"/>
                          <a:tab pos="7552944" algn="l"/>
                          <a:tab pos="8010144" algn="l"/>
                          <a:tab pos="8467344" algn="l"/>
                          <a:tab pos="8924544" algn="l"/>
                          <a:tab pos="9381744" algn="l"/>
                        </a:tabLst>
                      </a:pPr>
                      <a:r>
                        <a:rPr lang="en-US" altLang="en-US" sz="2400" b="0" dirty="0" smtClean="0">
                          <a:solidFill>
                            <a:schemeClr val="tx1"/>
                          </a:solidFill>
                        </a:rPr>
                        <a:t>Aligned with cost causation</a:t>
                      </a:r>
                    </a:p>
                    <a:p>
                      <a:pPr marL="639763" indent="-457200">
                        <a:spcAft>
                          <a:spcPts val="1200"/>
                        </a:spcAft>
                        <a:buSzPct val="100000"/>
                        <a:buFont typeface="Wingdings" panose="05000000000000000000" pitchFamily="2" charset="2"/>
                        <a:buChar char="Ø"/>
                        <a:tabLst>
                          <a:tab pos="585216" algn="l"/>
                          <a:tab pos="694944" algn="l"/>
                          <a:tab pos="914400" algn="l"/>
                          <a:tab pos="1152144" algn="l"/>
                          <a:tab pos="1609344" algn="l"/>
                          <a:tab pos="2066544" algn="l"/>
                          <a:tab pos="2523744" algn="l"/>
                          <a:tab pos="2980944" algn="l"/>
                          <a:tab pos="3438144" algn="l"/>
                          <a:tab pos="3895344" algn="l"/>
                          <a:tab pos="4352544" algn="l"/>
                          <a:tab pos="4809744" algn="l"/>
                          <a:tab pos="5266944" algn="l"/>
                          <a:tab pos="5724144" algn="l"/>
                          <a:tab pos="6181344" algn="l"/>
                          <a:tab pos="6638544" algn="l"/>
                          <a:tab pos="7095744" algn="l"/>
                          <a:tab pos="7552944" algn="l"/>
                          <a:tab pos="8010144" algn="l"/>
                          <a:tab pos="8467344" algn="l"/>
                          <a:tab pos="8924544" algn="l"/>
                          <a:tab pos="9381744" algn="l"/>
                        </a:tabLst>
                      </a:pPr>
                      <a:r>
                        <a:rPr lang="en-US" altLang="en-US" sz="2400" b="0" dirty="0" smtClean="0">
                          <a:solidFill>
                            <a:schemeClr val="tx1"/>
                          </a:solidFill>
                        </a:rPr>
                        <a:t>Affordable to non-DER customers</a:t>
                      </a:r>
                    </a:p>
                  </a:txBody>
                  <a:tcPr>
                    <a:solidFill>
                      <a:srgbClr val="CCFCD1"/>
                    </a:solidFill>
                  </a:tcPr>
                </a:tc>
              </a:tr>
            </a:tbl>
          </a:graphicData>
        </a:graphic>
      </p:graphicFrame>
    </p:spTree>
    <p:extLst>
      <p:ext uri="{BB962C8B-B14F-4D97-AF65-F5344CB8AC3E}">
        <p14:creationId xmlns:p14="http://schemas.microsoft.com/office/powerpoint/2010/main" val="191449672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BC9CF68-C716-4149-A1E8-C1DB211DFB05}" type="slidenum">
              <a:rPr lang="en-US" smtClean="0"/>
              <a:pPr>
                <a:defRPr/>
              </a:pPr>
              <a:t>7</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288188339"/>
              </p:ext>
            </p:extLst>
          </p:nvPr>
        </p:nvGraphicFramePr>
        <p:xfrm>
          <a:off x="899160" y="2209800"/>
          <a:ext cx="7345680" cy="3581400"/>
        </p:xfrm>
        <a:graphic>
          <a:graphicData uri="http://schemas.openxmlformats.org/drawingml/2006/table">
            <a:tbl>
              <a:tblPr firstRow="1" bandRow="1">
                <a:tableStyleId>{5C22544A-7EE6-4342-B048-85BDC9FD1C3A}</a:tableStyleId>
              </a:tblPr>
              <a:tblGrid>
                <a:gridCol w="7345680"/>
              </a:tblGrid>
              <a:tr h="3581400">
                <a:tc>
                  <a:txBody>
                    <a:bodyPr/>
                    <a:lstStyle/>
                    <a:p>
                      <a:pPr marL="457200" indent="-457200">
                        <a:spcAft>
                          <a:spcPts val="1200"/>
                        </a:spcAft>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pPr>
                      <a:r>
                        <a:rPr lang="en-US" altLang="en-US" sz="2000" b="0" kern="1200" dirty="0" smtClean="0">
                          <a:solidFill>
                            <a:schemeClr val="tx1"/>
                          </a:solidFill>
                          <a:latin typeface="+mn-lt"/>
                          <a:ea typeface="+mn-ea"/>
                          <a:cs typeface="+mn-cs"/>
                        </a:rPr>
                        <a:t>Transparent planning and sourcing</a:t>
                      </a:r>
                    </a:p>
                    <a:p>
                      <a:pPr marL="457200" indent="-457200">
                        <a:spcAft>
                          <a:spcPts val="1200"/>
                        </a:spcAft>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pPr>
                      <a:r>
                        <a:rPr lang="en-US" altLang="en-US" sz="2000" b="0" kern="1200" dirty="0" smtClean="0">
                          <a:solidFill>
                            <a:schemeClr val="tx1"/>
                          </a:solidFill>
                          <a:latin typeface="+mn-lt"/>
                          <a:ea typeface="+mn-ea"/>
                          <a:cs typeface="+mn-cs"/>
                        </a:rPr>
                        <a:t>Utility “2.0” / IOU business model</a:t>
                      </a:r>
                    </a:p>
                    <a:p>
                      <a:pPr marL="457200" indent="-457200">
                        <a:spcAft>
                          <a:spcPts val="1200"/>
                        </a:spcAft>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pPr>
                      <a:r>
                        <a:rPr lang="en-US" altLang="en-US" sz="2000" b="0" kern="1200" dirty="0" smtClean="0">
                          <a:solidFill>
                            <a:schemeClr val="tx1"/>
                          </a:solidFill>
                          <a:latin typeface="+mn-lt"/>
                          <a:ea typeface="+mn-ea"/>
                          <a:cs typeface="+mn-cs"/>
                        </a:rPr>
                        <a:t>Technology-neutral sourcing</a:t>
                      </a:r>
                    </a:p>
                    <a:p>
                      <a:pPr marL="457200" indent="-457200">
                        <a:spcAft>
                          <a:spcPts val="1200"/>
                        </a:spcAft>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pPr>
                      <a:r>
                        <a:rPr lang="en-US" altLang="en-US" sz="2000" b="0" kern="1200" dirty="0" smtClean="0">
                          <a:solidFill>
                            <a:schemeClr val="tx1"/>
                          </a:solidFill>
                          <a:latin typeface="+mn-lt"/>
                          <a:ea typeface="+mn-ea"/>
                          <a:cs typeface="+mn-cs"/>
                        </a:rPr>
                        <a:t>Recognize full GHG and grid services value</a:t>
                      </a:r>
                    </a:p>
                    <a:p>
                      <a:pPr marL="457200" indent="-457200">
                        <a:spcAft>
                          <a:spcPts val="1200"/>
                        </a:spcAft>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pPr>
                      <a:r>
                        <a:rPr lang="en-US" altLang="en-US" sz="2000" b="0" kern="1200" dirty="0" smtClean="0">
                          <a:solidFill>
                            <a:schemeClr val="tx1"/>
                          </a:solidFill>
                          <a:latin typeface="+mn-lt"/>
                          <a:ea typeface="+mn-ea"/>
                          <a:cs typeface="+mn-cs"/>
                        </a:rPr>
                        <a:t>Streamlined interconnection</a:t>
                      </a:r>
                    </a:p>
                    <a:p>
                      <a:pPr marL="457200" indent="-457200">
                        <a:spcAft>
                          <a:spcPts val="1200"/>
                        </a:spcAft>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pPr>
                      <a:r>
                        <a:rPr lang="en-US" altLang="en-US" sz="2000" b="0" kern="1200" dirty="0" smtClean="0">
                          <a:solidFill>
                            <a:schemeClr val="tx1"/>
                          </a:solidFill>
                          <a:latin typeface="+mn-lt"/>
                          <a:ea typeface="+mn-ea"/>
                          <a:cs typeface="+mn-cs"/>
                        </a:rPr>
                        <a:t>DER-enabling grid investments for ratepayer benefit</a:t>
                      </a:r>
                    </a:p>
                    <a:p>
                      <a:pPr marL="457200" indent="-457200">
                        <a:spcAft>
                          <a:spcPts val="1200"/>
                        </a:spcAft>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pPr>
                      <a:r>
                        <a:rPr lang="en-US" altLang="en-US" sz="2000" b="0" kern="1200" dirty="0" smtClean="0">
                          <a:solidFill>
                            <a:schemeClr val="tx1"/>
                          </a:solidFill>
                          <a:latin typeface="+mn-lt"/>
                          <a:ea typeface="+mn-ea"/>
                          <a:cs typeface="+mn-cs"/>
                        </a:rPr>
                        <a:t>Data communications and cybersecurity</a:t>
                      </a:r>
                    </a:p>
                  </a:txBody>
                  <a:tcPr>
                    <a:solidFill>
                      <a:srgbClr val="FFE38B"/>
                    </a:solidFill>
                  </a:tcPr>
                </a:tc>
              </a:tr>
            </a:tbl>
          </a:graphicData>
        </a:graphic>
      </p:graphicFrame>
      <p:sp>
        <p:nvSpPr>
          <p:cNvPr id="6" name="Title 1"/>
          <p:cNvSpPr>
            <a:spLocks noGrp="1"/>
          </p:cNvSpPr>
          <p:nvPr>
            <p:ph type="title"/>
          </p:nvPr>
        </p:nvSpPr>
        <p:spPr>
          <a:xfrm>
            <a:off x="228600" y="1066800"/>
            <a:ext cx="8686800" cy="990600"/>
          </a:xfrm>
        </p:spPr>
        <p:txBody>
          <a:bodyPr/>
          <a:lstStyle/>
          <a:p>
            <a:pPr algn="ctr"/>
            <a:r>
              <a:rPr lang="en-US" sz="2400" dirty="0" smtClean="0"/>
              <a:t>Track 2: Distribution Planning, Infrastructure, Interconnection, and Procurement</a:t>
            </a:r>
            <a:br>
              <a:rPr lang="en-US" sz="2400" dirty="0" smtClean="0"/>
            </a:br>
            <a:r>
              <a:rPr lang="en-US" sz="2400" b="0" i="1" dirty="0" smtClean="0"/>
              <a:t>Vision</a:t>
            </a:r>
            <a:endParaRPr lang="en-US" sz="2400" b="0" i="1" dirty="0"/>
          </a:p>
        </p:txBody>
      </p:sp>
    </p:spTree>
    <p:extLst>
      <p:ext uri="{BB962C8B-B14F-4D97-AF65-F5344CB8AC3E}">
        <p14:creationId xmlns:p14="http://schemas.microsoft.com/office/powerpoint/2010/main" val="250342972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BC9CF68-C716-4149-A1E8-C1DB211DFB05}" type="slidenum">
              <a:rPr lang="en-US" smtClean="0"/>
              <a:pPr>
                <a:defRPr/>
              </a:pPr>
              <a:t>8</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30348467"/>
              </p:ext>
            </p:extLst>
          </p:nvPr>
        </p:nvGraphicFramePr>
        <p:xfrm>
          <a:off x="838200" y="1981200"/>
          <a:ext cx="7315200" cy="3581400"/>
        </p:xfrm>
        <a:graphic>
          <a:graphicData uri="http://schemas.openxmlformats.org/drawingml/2006/table">
            <a:tbl>
              <a:tblPr firstRow="1" bandRow="1">
                <a:tableStyleId>{5C22544A-7EE6-4342-B048-85BDC9FD1C3A}</a:tableStyleId>
              </a:tblPr>
              <a:tblGrid>
                <a:gridCol w="7315200"/>
              </a:tblGrid>
              <a:tr h="3581400">
                <a:tc>
                  <a:txBody>
                    <a:bodyPr/>
                    <a:lstStyle/>
                    <a:p>
                      <a:pPr marL="520700" marR="0" indent="-520700" algn="l" defTabSz="914400" rtl="0" eaLnBrk="1" fontAlgn="auto" latinLnBrk="0" hangingPunct="1">
                        <a:lnSpc>
                          <a:spcPct val="100000"/>
                        </a:lnSpc>
                        <a:spcBef>
                          <a:spcPts val="0"/>
                        </a:spcBef>
                        <a:spcAft>
                          <a:spcPts val="1200"/>
                        </a:spcAft>
                        <a:buClrTx/>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defRPr/>
                      </a:pPr>
                      <a:r>
                        <a:rPr lang="en-US" altLang="en-US" sz="2400" b="0" kern="1200" dirty="0" smtClean="0">
                          <a:solidFill>
                            <a:schemeClr val="tx1"/>
                          </a:solidFill>
                          <a:latin typeface="+mn-lt"/>
                          <a:ea typeface="+mn-ea"/>
                          <a:cs typeface="+mn-cs"/>
                        </a:rPr>
                        <a:t>Robust DER participation in wholesale markets</a:t>
                      </a:r>
                    </a:p>
                    <a:p>
                      <a:pPr marL="520700" marR="0" indent="-520700" algn="l" defTabSz="914400" rtl="0" eaLnBrk="1" fontAlgn="auto" latinLnBrk="0" hangingPunct="1">
                        <a:lnSpc>
                          <a:spcPct val="100000"/>
                        </a:lnSpc>
                        <a:spcBef>
                          <a:spcPts val="0"/>
                        </a:spcBef>
                        <a:spcAft>
                          <a:spcPts val="1200"/>
                        </a:spcAft>
                        <a:buClrTx/>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defRPr/>
                      </a:pPr>
                      <a:r>
                        <a:rPr lang="en-US" altLang="en-US" sz="2400" b="0" kern="1200" dirty="0" smtClean="0">
                          <a:solidFill>
                            <a:schemeClr val="tx1"/>
                          </a:solidFill>
                          <a:latin typeface="+mn-lt"/>
                          <a:ea typeface="+mn-ea"/>
                          <a:cs typeface="+mn-cs"/>
                        </a:rPr>
                        <a:t>Multiple revenue streams</a:t>
                      </a:r>
                    </a:p>
                    <a:p>
                      <a:pPr marL="520700" marR="0" indent="-520700" algn="l" defTabSz="914400" rtl="0" eaLnBrk="1" fontAlgn="auto" latinLnBrk="0" hangingPunct="1">
                        <a:lnSpc>
                          <a:spcPct val="100000"/>
                        </a:lnSpc>
                        <a:spcBef>
                          <a:spcPts val="0"/>
                        </a:spcBef>
                        <a:spcAft>
                          <a:spcPts val="1200"/>
                        </a:spcAft>
                        <a:buClrTx/>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defRPr/>
                      </a:pPr>
                      <a:r>
                        <a:rPr lang="en-US" altLang="en-US" sz="2400" b="0" kern="1200" dirty="0" smtClean="0">
                          <a:solidFill>
                            <a:schemeClr val="tx1"/>
                          </a:solidFill>
                          <a:latin typeface="+mn-lt"/>
                          <a:ea typeface="+mn-ea"/>
                          <a:cs typeface="+mn-cs"/>
                        </a:rPr>
                        <a:t>Market and interconnection rules supportive of BTM DERs</a:t>
                      </a:r>
                    </a:p>
                    <a:p>
                      <a:pPr marL="520700" marR="0" indent="-520700" algn="l" defTabSz="914400" rtl="0" eaLnBrk="1" fontAlgn="auto" latinLnBrk="0" hangingPunct="1">
                        <a:lnSpc>
                          <a:spcPct val="100000"/>
                        </a:lnSpc>
                        <a:spcBef>
                          <a:spcPts val="0"/>
                        </a:spcBef>
                        <a:spcAft>
                          <a:spcPts val="1200"/>
                        </a:spcAft>
                        <a:buClrTx/>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defRPr/>
                      </a:pPr>
                      <a:r>
                        <a:rPr lang="en-US" altLang="en-US" sz="2400" b="0" kern="1200" dirty="0" smtClean="0">
                          <a:solidFill>
                            <a:schemeClr val="tx1"/>
                          </a:solidFill>
                          <a:latin typeface="+mn-lt"/>
                          <a:ea typeface="+mn-ea"/>
                          <a:cs typeface="+mn-cs"/>
                        </a:rPr>
                        <a:t>Predictable EV behavior in grid operations</a:t>
                      </a:r>
                    </a:p>
                    <a:p>
                      <a:pPr marL="520700" marR="0" indent="-520700" algn="l" defTabSz="914400" rtl="0" eaLnBrk="1" fontAlgn="auto" latinLnBrk="0" hangingPunct="1">
                        <a:lnSpc>
                          <a:spcPct val="100000"/>
                        </a:lnSpc>
                        <a:spcBef>
                          <a:spcPts val="0"/>
                        </a:spcBef>
                        <a:spcAft>
                          <a:spcPts val="1200"/>
                        </a:spcAft>
                        <a:buClrTx/>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defRPr/>
                      </a:pPr>
                      <a:r>
                        <a:rPr lang="en-US" altLang="en-US" sz="2400" b="0" kern="1200" dirty="0" smtClean="0">
                          <a:solidFill>
                            <a:schemeClr val="tx1"/>
                          </a:solidFill>
                          <a:latin typeface="+mn-lt"/>
                          <a:ea typeface="+mn-ea"/>
                          <a:cs typeface="+mn-cs"/>
                        </a:rPr>
                        <a:t>Non-discriminatory market rules for EVs</a:t>
                      </a:r>
                    </a:p>
                  </a:txBody>
                  <a:tcPr>
                    <a:solidFill>
                      <a:schemeClr val="bg2">
                        <a:lumMod val="20000"/>
                        <a:lumOff val="80000"/>
                      </a:schemeClr>
                    </a:solidFill>
                  </a:tcPr>
                </a:tc>
              </a:tr>
            </a:tbl>
          </a:graphicData>
        </a:graphic>
      </p:graphicFrame>
      <p:sp>
        <p:nvSpPr>
          <p:cNvPr id="6" name="Title 1"/>
          <p:cNvSpPr>
            <a:spLocks noGrp="1"/>
          </p:cNvSpPr>
          <p:nvPr>
            <p:ph type="title"/>
          </p:nvPr>
        </p:nvSpPr>
        <p:spPr>
          <a:xfrm>
            <a:off x="228600" y="914400"/>
            <a:ext cx="8686800" cy="990600"/>
          </a:xfrm>
        </p:spPr>
        <p:txBody>
          <a:bodyPr/>
          <a:lstStyle/>
          <a:p>
            <a:pPr algn="ctr"/>
            <a:r>
              <a:rPr lang="en-US" sz="2400" dirty="0" smtClean="0"/>
              <a:t>Track 3</a:t>
            </a:r>
            <a:r>
              <a:rPr lang="en-US" sz="2400" dirty="0"/>
              <a:t>:</a:t>
            </a:r>
            <a:r>
              <a:rPr lang="en-US" sz="2400" dirty="0" smtClean="0"/>
              <a:t> Wholesale DER </a:t>
            </a:r>
            <a:r>
              <a:rPr lang="en-US" sz="2400" dirty="0"/>
              <a:t>M</a:t>
            </a:r>
            <a:r>
              <a:rPr lang="en-US" sz="2400" dirty="0" smtClean="0"/>
              <a:t>arket Integration and Interconnection</a:t>
            </a:r>
            <a:br>
              <a:rPr lang="en-US" sz="2400" dirty="0" smtClean="0"/>
            </a:br>
            <a:r>
              <a:rPr lang="en-US" sz="2400" b="0" i="1" dirty="0" smtClean="0"/>
              <a:t>Vision</a:t>
            </a:r>
            <a:endParaRPr lang="en-US" sz="2400" b="0" i="1" dirty="0"/>
          </a:p>
        </p:txBody>
      </p:sp>
    </p:spTree>
    <p:extLst>
      <p:ext uri="{BB962C8B-B14F-4D97-AF65-F5344CB8AC3E}">
        <p14:creationId xmlns:p14="http://schemas.microsoft.com/office/powerpoint/2010/main" val="5140228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40175"/>
            <a:ext cx="7772400" cy="1470025"/>
          </a:xfrm>
        </p:spPr>
        <p:txBody>
          <a:bodyPr/>
          <a:lstStyle/>
          <a:p>
            <a:pPr lvl="0">
              <a:spcBef>
                <a:spcPct val="20000"/>
              </a:spcBef>
              <a:buClr>
                <a:srgbClr val="0000FF"/>
              </a:buClr>
              <a:buSzPct val="70000"/>
            </a:pPr>
            <a:r>
              <a:rPr lang="en-US" dirty="0" smtClean="0"/>
              <a:t>Questions?</a:t>
            </a:r>
            <a:r>
              <a:rPr lang="en-US" smtClean="0"/>
              <a:t/>
            </a:r>
            <a:br>
              <a:rPr lang="en-US" smtClean="0"/>
            </a:br>
            <a:r>
              <a:rPr lang="en-US" dirty="0"/>
              <a:t/>
            </a:r>
            <a:br>
              <a:rPr lang="en-US" dirty="0"/>
            </a:br>
            <a:r>
              <a:rPr lang="en-US" sz="1800" dirty="0" smtClean="0"/>
              <a:t>DER Action Plan Contacts:</a:t>
            </a:r>
            <a:r>
              <a:rPr lang="en-US" dirty="0"/>
              <a:t/>
            </a:r>
            <a:br>
              <a:rPr lang="en-US" dirty="0"/>
            </a:br>
            <a:r>
              <a:rPr lang="en-US" sz="1800" b="0" dirty="0">
                <a:solidFill>
                  <a:srgbClr val="000000"/>
                </a:solidFill>
              </a:rPr>
              <a:t>Simon Baker (</a:t>
            </a:r>
            <a:r>
              <a:rPr lang="en-US" sz="1800" b="0" dirty="0" err="1">
                <a:solidFill>
                  <a:srgbClr val="000000"/>
                </a:solidFill>
              </a:rPr>
              <a:t>Simon.Baker@cpuc.ca.gov</a:t>
            </a:r>
            <a:r>
              <a:rPr lang="en-US" sz="1800" b="0" dirty="0" smtClean="0">
                <a:solidFill>
                  <a:srgbClr val="000000"/>
                </a:solidFill>
              </a:rPr>
              <a:t>)</a:t>
            </a:r>
            <a:br>
              <a:rPr lang="en-US" sz="1800" b="0" dirty="0" smtClean="0">
                <a:solidFill>
                  <a:srgbClr val="000000"/>
                </a:solidFill>
              </a:rPr>
            </a:br>
            <a:r>
              <a:rPr lang="en-US" sz="1800" b="0" dirty="0" smtClean="0">
                <a:solidFill>
                  <a:srgbClr val="000000"/>
                </a:solidFill>
              </a:rPr>
              <a:t>Gabriel </a:t>
            </a:r>
            <a:r>
              <a:rPr lang="en-US" sz="1800" b="0" dirty="0" err="1" smtClean="0">
                <a:solidFill>
                  <a:srgbClr val="000000"/>
                </a:solidFill>
              </a:rPr>
              <a:t>Petlin</a:t>
            </a:r>
            <a:r>
              <a:rPr lang="en-US" sz="1800" b="0" dirty="0" smtClean="0">
                <a:solidFill>
                  <a:srgbClr val="000000"/>
                </a:solidFill>
              </a:rPr>
              <a:t> (</a:t>
            </a:r>
            <a:r>
              <a:rPr lang="en-US" sz="1800" b="0" dirty="0" err="1" smtClean="0">
                <a:solidFill>
                  <a:srgbClr val="000000"/>
                </a:solidFill>
              </a:rPr>
              <a:t>Gabriel.Petlin@cpuc.ca.gov</a:t>
            </a:r>
            <a:r>
              <a:rPr lang="en-US" sz="1800" b="0" dirty="0" smtClean="0">
                <a:solidFill>
                  <a:srgbClr val="000000"/>
                </a:solidFill>
              </a:rPr>
              <a:t>)</a:t>
            </a:r>
            <a:endParaRPr lang="en-US" i="1" dirty="0"/>
          </a:p>
        </p:txBody>
      </p:sp>
      <p:sp>
        <p:nvSpPr>
          <p:cNvPr id="4" name="Slide Number Placeholder 3"/>
          <p:cNvSpPr>
            <a:spLocks noGrp="1"/>
          </p:cNvSpPr>
          <p:nvPr>
            <p:ph type="sldNum" sz="quarter" idx="12"/>
          </p:nvPr>
        </p:nvSpPr>
        <p:spPr/>
        <p:txBody>
          <a:bodyPr/>
          <a:lstStyle/>
          <a:p>
            <a:pPr>
              <a:defRPr/>
            </a:pPr>
            <a:fld id="{6D570A9D-9882-4501-B50C-9404B853F8B0}" type="slidenum">
              <a:rPr lang="en-US" smtClean="0"/>
              <a:pPr>
                <a:defRPr/>
              </a:pPr>
              <a:t>9</a:t>
            </a:fld>
            <a:endParaRPr lang="en-US" dirty="0"/>
          </a:p>
        </p:txBody>
      </p:sp>
    </p:spTree>
    <p:extLst>
      <p:ext uri="{BB962C8B-B14F-4D97-AF65-F5344CB8AC3E}">
        <p14:creationId xmlns:p14="http://schemas.microsoft.com/office/powerpoint/2010/main" val="1732882247"/>
      </p:ext>
    </p:extLst>
  </p:cSld>
  <p:clrMapOvr>
    <a:masterClrMapping/>
  </p:clrMapOvr>
  <p:transition/>
</p:sld>
</file>

<file path=ppt/theme/theme1.xml><?xml version="1.0" encoding="utf-8"?>
<a:theme xmlns:a="http://schemas.openxmlformats.org/drawingml/2006/main" name="1_Quadrant">
  <a:themeElements>
    <a:clrScheme name="Quadrant 13">
      <a:dk1>
        <a:srgbClr val="000000"/>
      </a:dk1>
      <a:lt1>
        <a:srgbClr val="FFFFFF"/>
      </a:lt1>
      <a:dk2>
        <a:srgbClr val="000000"/>
      </a:dk2>
      <a:lt2>
        <a:srgbClr val="003366"/>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003366"/>
      </a:folHlink>
    </a:clrScheme>
    <a:fontScheme name="Quadra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33"/>
        </a:dk1>
        <a:lt1>
          <a:srgbClr val="FFFFFF"/>
        </a:lt1>
        <a:dk2>
          <a:srgbClr val="003366"/>
        </a:dk2>
        <a:lt2>
          <a:srgbClr val="275C6D"/>
        </a:lt2>
        <a:accent1>
          <a:srgbClr val="A7D2DF"/>
        </a:accent1>
        <a:accent2>
          <a:srgbClr val="CC9900"/>
        </a:accent2>
        <a:accent3>
          <a:srgbClr val="FFFFFF"/>
        </a:accent3>
        <a:accent4>
          <a:srgbClr val="00002A"/>
        </a:accent4>
        <a:accent5>
          <a:srgbClr val="D0E5EC"/>
        </a:accent5>
        <a:accent6>
          <a:srgbClr val="B98A00"/>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11">
        <a:dk1>
          <a:srgbClr val="000033"/>
        </a:dk1>
        <a:lt1>
          <a:srgbClr val="FFFFFF"/>
        </a:lt1>
        <a:dk2>
          <a:srgbClr val="003366"/>
        </a:dk2>
        <a:lt2>
          <a:srgbClr val="000066"/>
        </a:lt2>
        <a:accent1>
          <a:srgbClr val="A7D2DF"/>
        </a:accent1>
        <a:accent2>
          <a:srgbClr val="CC9900"/>
        </a:accent2>
        <a:accent3>
          <a:srgbClr val="FFFFFF"/>
        </a:accent3>
        <a:accent4>
          <a:srgbClr val="00002A"/>
        </a:accent4>
        <a:accent5>
          <a:srgbClr val="D0E5EC"/>
        </a:accent5>
        <a:accent6>
          <a:srgbClr val="B98A00"/>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420000"/>
        </a:dk2>
        <a:lt2>
          <a:srgbClr val="003366"/>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003366"/>
        </a:folHlink>
      </a:clrScheme>
      <a:clrMap bg1="lt1" tx1="dk1" bg2="lt2" tx2="dk2" accent1="accent1" accent2="accent2" accent3="accent3" accent4="accent4" accent5="accent5" accent6="accent6" hlink="hlink" folHlink="folHlink"/>
    </a:extraClrScheme>
    <a:extraClrScheme>
      <a:clrScheme name="Quadrant 13">
        <a:dk1>
          <a:srgbClr val="000000"/>
        </a:dk1>
        <a:lt1>
          <a:srgbClr val="FFFFFF"/>
        </a:lt1>
        <a:dk2>
          <a:srgbClr val="000000"/>
        </a:dk2>
        <a:lt2>
          <a:srgbClr val="003366"/>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Quadrant 13">
    <a:dk1>
      <a:srgbClr val="000000"/>
    </a:dk1>
    <a:lt1>
      <a:srgbClr val="FFFFFF"/>
    </a:lt1>
    <a:dk2>
      <a:srgbClr val="000000"/>
    </a:dk2>
    <a:lt2>
      <a:srgbClr val="003366"/>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003366"/>
    </a:folHlink>
  </a:clrScheme>
</a:themeOverride>
</file>

<file path=docProps/app.xml><?xml version="1.0" encoding="utf-8"?>
<Properties xmlns="http://schemas.openxmlformats.org/officeDocument/2006/extended-properties" xmlns:vt="http://schemas.openxmlformats.org/officeDocument/2006/docPropsVTypes">
  <Template/>
  <TotalTime>12154</TotalTime>
  <Words>733</Words>
  <Application>Microsoft Office PowerPoint</Application>
  <PresentationFormat>On-screen Show (4:3)</PresentationFormat>
  <Paragraphs>114</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1_Quadrant</vt:lpstr>
      <vt:lpstr>PowerPoint Presentation</vt:lpstr>
      <vt:lpstr>Outline</vt:lpstr>
      <vt:lpstr>DER Action Plan Overview</vt:lpstr>
      <vt:lpstr>DER Action Plan Implementation</vt:lpstr>
      <vt:lpstr>DER Action Plan Structure</vt:lpstr>
      <vt:lpstr>Track 1: Rates and Tariffs Vision</vt:lpstr>
      <vt:lpstr>Track 2: Distribution Planning, Infrastructure, Interconnection, and Procurement Vision</vt:lpstr>
      <vt:lpstr>Track 3: Wholesale DER Market Integration and Interconnection Vision</vt:lpstr>
      <vt:lpstr>Questions?  DER Action Plan Contacts: Simon Baker (Simon.Baker@cpuc.ca.gov) Gabriel Petlin (Gabriel.Petlin@cpuc.ca.gov)</vt:lpstr>
      <vt:lpstr>Status Updates</vt:lpstr>
      <vt:lpstr>DER Action Plan Status Update Track 1: Rates and Tariffs</vt:lpstr>
      <vt:lpstr>DER Action Plan Status Update Track 1: Rates and Tariffs (cont’d)</vt:lpstr>
      <vt:lpstr>Questions?  DER Action Plan Contacts: Simon Baker (Simon.Baker@cpuc.ca.gov) Gabriel Petlin (Gabriel.Petlin@cpuc.ca.gov)</vt:lpstr>
    </vt:vector>
  </TitlesOfParts>
  <Company>cpuc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Keri Bolding</dc:creator>
  <cp:lastModifiedBy>Evans, Mary Claire E.</cp:lastModifiedBy>
  <cp:revision>600</cp:revision>
  <cp:lastPrinted>2017-03-13T02:06:14Z</cp:lastPrinted>
  <dcterms:created xsi:type="dcterms:W3CDTF">2008-10-08T03:18:01Z</dcterms:created>
  <dcterms:modified xsi:type="dcterms:W3CDTF">2017-06-27T21:23:44Z</dcterms:modified>
</cp:coreProperties>
</file>