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7" r:id="rId5"/>
    <p:sldId id="305" r:id="rId6"/>
    <p:sldId id="298" r:id="rId7"/>
    <p:sldId id="281" r:id="rId8"/>
    <p:sldId id="294" r:id="rId9"/>
    <p:sldId id="284" r:id="rId10"/>
    <p:sldId id="285" r:id="rId11"/>
    <p:sldId id="304" r:id="rId12"/>
    <p:sldId id="283" r:id="rId13"/>
    <p:sldId id="302" r:id="rId14"/>
    <p:sldId id="297" r:id="rId15"/>
    <p:sldId id="301" r:id="rId16"/>
    <p:sldId id="288" r:id="rId17"/>
    <p:sldId id="286" r:id="rId18"/>
    <p:sldId id="292" r:id="rId19"/>
    <p:sldId id="287" r:id="rId20"/>
    <p:sldId id="299" r:id="rId21"/>
    <p:sldId id="282" r:id="rId22"/>
    <p:sldId id="260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8" autoAdjust="0"/>
    <p:restoredTop sz="93284" autoAdjust="0"/>
  </p:normalViewPr>
  <p:slideViewPr>
    <p:cSldViewPr>
      <p:cViewPr>
        <p:scale>
          <a:sx n="70" d="100"/>
          <a:sy n="70" d="100"/>
        </p:scale>
        <p:origin x="-1260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C88838-30BF-40D6-A2CF-F95ED28E960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701F6E-4466-471B-B3FC-B99344259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2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C3FE-E059-417B-A25E-E024F8BC925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46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clear on what we are asking customers for</a:t>
            </a:r>
          </a:p>
          <a:p>
            <a:r>
              <a:rPr lang="en-US" dirty="0"/>
              <a:t>Pre pilot &amp; Pilot </a:t>
            </a:r>
          </a:p>
          <a:p>
            <a:r>
              <a:rPr lang="en-US" dirty="0"/>
              <a:t>Takeaway:</a:t>
            </a:r>
          </a:p>
          <a:p>
            <a:pPr defTabSz="931774">
              <a:defRPr/>
            </a:pPr>
            <a:r>
              <a:rPr lang="en-US" baseline="0" dirty="0"/>
              <a:t>1. The data elements that we think are pivotal to our ability to calculate the credit</a:t>
            </a:r>
          </a:p>
          <a:p>
            <a:pPr defTabSz="931774">
              <a:defRPr/>
            </a:pPr>
            <a:r>
              <a:rPr lang="en-US" baseline="0" dirty="0"/>
              <a:t>2. Of that data what data we already have</a:t>
            </a:r>
            <a:endParaRPr lang="en-US" dirty="0"/>
          </a:p>
          <a:p>
            <a:pPr defTabSz="931774">
              <a:defRPr/>
            </a:pPr>
            <a:r>
              <a:rPr lang="en-US" dirty="0"/>
              <a:t>3. What data we don’t have but need</a:t>
            </a:r>
          </a:p>
          <a:p>
            <a:pPr defTabSz="931774">
              <a:defRPr/>
            </a:pPr>
            <a:r>
              <a:rPr lang="en-US" dirty="0"/>
              <a:t>4. Credit</a:t>
            </a:r>
            <a:r>
              <a:rPr lang="en-US" baseline="0" dirty="0"/>
              <a:t> Calculation at a high level</a:t>
            </a:r>
          </a:p>
          <a:p>
            <a:pPr defTabSz="931774">
              <a:defRPr/>
            </a:pPr>
            <a:endParaRPr lang="en-US" baseline="0" dirty="0"/>
          </a:p>
          <a:p>
            <a:pPr defTabSz="931774">
              <a:defRPr/>
            </a:pP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What data we don’t have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CFB3-BCF8-40A0-87A6-144B9493338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80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clear on what we are asking customers for</a:t>
            </a:r>
          </a:p>
          <a:p>
            <a:r>
              <a:rPr lang="en-US" dirty="0"/>
              <a:t>Pre pilot &amp; Pilot </a:t>
            </a:r>
          </a:p>
          <a:p>
            <a:r>
              <a:rPr lang="en-US" dirty="0"/>
              <a:t>Takeaway:</a:t>
            </a:r>
          </a:p>
          <a:p>
            <a:pPr defTabSz="931774">
              <a:defRPr/>
            </a:pPr>
            <a:r>
              <a:rPr lang="en-US" baseline="0" dirty="0"/>
              <a:t>1. The data elements that we think are pivotal to our ability to calculate the credit</a:t>
            </a:r>
          </a:p>
          <a:p>
            <a:pPr defTabSz="931774">
              <a:defRPr/>
            </a:pPr>
            <a:r>
              <a:rPr lang="en-US" baseline="0" dirty="0"/>
              <a:t>2. Of that data what data we already have</a:t>
            </a:r>
            <a:endParaRPr lang="en-US" dirty="0"/>
          </a:p>
          <a:p>
            <a:pPr defTabSz="931774">
              <a:defRPr/>
            </a:pPr>
            <a:r>
              <a:rPr lang="en-US" dirty="0"/>
              <a:t>3. What data we don’t have but need</a:t>
            </a:r>
          </a:p>
          <a:p>
            <a:pPr defTabSz="931774">
              <a:defRPr/>
            </a:pPr>
            <a:r>
              <a:rPr lang="en-US" dirty="0"/>
              <a:t>4. Credit</a:t>
            </a:r>
            <a:r>
              <a:rPr lang="en-US" baseline="0" dirty="0"/>
              <a:t> Calculation at a high level</a:t>
            </a:r>
          </a:p>
          <a:p>
            <a:pPr defTabSz="931774">
              <a:defRPr/>
            </a:pPr>
            <a:endParaRPr lang="en-US" baseline="0" dirty="0"/>
          </a:p>
          <a:p>
            <a:pPr defTabSz="931774">
              <a:defRPr/>
            </a:pP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What data we don’t have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CFB3-BCF8-40A0-87A6-144B9493338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95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clear on what we are asking customers for</a:t>
            </a:r>
          </a:p>
          <a:p>
            <a:r>
              <a:rPr lang="en-US" dirty="0"/>
              <a:t>Pre pilot &amp; Pilot </a:t>
            </a:r>
          </a:p>
          <a:p>
            <a:r>
              <a:rPr lang="en-US" dirty="0"/>
              <a:t>Takeaway:</a:t>
            </a:r>
          </a:p>
          <a:p>
            <a:pPr defTabSz="931774">
              <a:defRPr/>
            </a:pPr>
            <a:r>
              <a:rPr lang="en-US" baseline="0" dirty="0"/>
              <a:t>1. The data elements that we think are pivotal to our ability to calculate the credit</a:t>
            </a:r>
          </a:p>
          <a:p>
            <a:pPr defTabSz="931774">
              <a:defRPr/>
            </a:pPr>
            <a:r>
              <a:rPr lang="en-US" baseline="0" dirty="0"/>
              <a:t>2. Of that data what data we already have</a:t>
            </a:r>
            <a:endParaRPr lang="en-US" dirty="0"/>
          </a:p>
          <a:p>
            <a:pPr defTabSz="931774">
              <a:defRPr/>
            </a:pPr>
            <a:r>
              <a:rPr lang="en-US" dirty="0"/>
              <a:t>3. What data we don’t have but need</a:t>
            </a:r>
          </a:p>
          <a:p>
            <a:pPr defTabSz="931774">
              <a:defRPr/>
            </a:pPr>
            <a:r>
              <a:rPr lang="en-US" dirty="0"/>
              <a:t>4. Credit</a:t>
            </a:r>
            <a:r>
              <a:rPr lang="en-US" baseline="0" dirty="0"/>
              <a:t> Calculation at a high level</a:t>
            </a:r>
          </a:p>
          <a:p>
            <a:pPr defTabSz="931774">
              <a:defRPr/>
            </a:pPr>
            <a:endParaRPr lang="en-US" baseline="0" dirty="0"/>
          </a:p>
          <a:p>
            <a:pPr defTabSz="931774">
              <a:defRPr/>
            </a:pP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What data we don’t have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CFB3-BCF8-40A0-87A6-144B9493338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73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01F6E-4466-471B-B3FC-B993442596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5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All participants will go through a detailed post-electrification bill forecast discussion prior to electrification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01F6E-4466-471B-B3FC-B993442596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1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Utilities did the analysis,</a:t>
            </a:r>
            <a:r>
              <a:rPr lang="en-US" baseline="0" dirty="0" smtClean="0"/>
              <a:t> and both agree that the amounts are suitable to prevent shock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01F6E-4466-471B-B3FC-B993442596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80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clear on what we are asking customers for</a:t>
            </a:r>
          </a:p>
          <a:p>
            <a:r>
              <a:rPr lang="en-US" dirty="0"/>
              <a:t>Pre pilot &amp; Pilot </a:t>
            </a:r>
          </a:p>
          <a:p>
            <a:r>
              <a:rPr lang="en-US" dirty="0"/>
              <a:t>Takeaway:</a:t>
            </a:r>
          </a:p>
          <a:p>
            <a:pPr defTabSz="931774">
              <a:defRPr/>
            </a:pPr>
            <a:r>
              <a:rPr lang="en-US" baseline="0" dirty="0"/>
              <a:t>1. The data elements that we think are pivotal to our ability to calculate the credit</a:t>
            </a:r>
          </a:p>
          <a:p>
            <a:pPr defTabSz="931774">
              <a:defRPr/>
            </a:pPr>
            <a:r>
              <a:rPr lang="en-US" baseline="0" dirty="0"/>
              <a:t>2. Of that data what data we already have</a:t>
            </a:r>
            <a:endParaRPr lang="en-US" dirty="0"/>
          </a:p>
          <a:p>
            <a:pPr defTabSz="931774">
              <a:defRPr/>
            </a:pPr>
            <a:r>
              <a:rPr lang="en-US" dirty="0"/>
              <a:t>3. What data we don’t have but need</a:t>
            </a:r>
          </a:p>
          <a:p>
            <a:pPr defTabSz="931774">
              <a:defRPr/>
            </a:pPr>
            <a:r>
              <a:rPr lang="en-US" dirty="0"/>
              <a:t>4. Credit</a:t>
            </a:r>
            <a:r>
              <a:rPr lang="en-US" baseline="0" dirty="0"/>
              <a:t> Calculation at a high level</a:t>
            </a:r>
          </a:p>
          <a:p>
            <a:pPr defTabSz="931774">
              <a:defRPr/>
            </a:pPr>
            <a:endParaRPr lang="en-US" baseline="0" dirty="0"/>
          </a:p>
          <a:p>
            <a:pPr defTabSz="931774">
              <a:defRPr/>
            </a:pP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What data we don’t have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CFB3-BCF8-40A0-87A6-144B9493338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7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went with the $835,</a:t>
            </a:r>
            <a:r>
              <a:rPr lang="en-US" baseline="0" dirty="0" smtClean="0"/>
              <a:t> customers would see a greater savings, we decided to got with $500 to be more conservative.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Takeaway:</a:t>
            </a:r>
          </a:p>
          <a:p>
            <a:pPr defTabSz="931774">
              <a:defRPr/>
            </a:pPr>
            <a:r>
              <a:rPr lang="en-US" baseline="0" dirty="0"/>
              <a:t>1. The data elements that we think are pivotal to our ability to calculate the credit</a:t>
            </a:r>
          </a:p>
          <a:p>
            <a:pPr defTabSz="931774">
              <a:defRPr/>
            </a:pPr>
            <a:r>
              <a:rPr lang="en-US" baseline="0" dirty="0"/>
              <a:t>2. Of that data what data we already have</a:t>
            </a:r>
            <a:endParaRPr lang="en-US" dirty="0"/>
          </a:p>
          <a:p>
            <a:pPr defTabSz="931774">
              <a:defRPr/>
            </a:pPr>
            <a:r>
              <a:rPr lang="en-US" dirty="0"/>
              <a:t>3. What data we don’t have but need</a:t>
            </a:r>
          </a:p>
          <a:p>
            <a:pPr defTabSz="931774">
              <a:defRPr/>
            </a:pPr>
            <a:r>
              <a:rPr lang="en-US" dirty="0"/>
              <a:t>4. Credit</a:t>
            </a:r>
            <a:r>
              <a:rPr lang="en-US" baseline="0" dirty="0"/>
              <a:t> Calculation at a high level</a:t>
            </a:r>
          </a:p>
          <a:p>
            <a:pPr defTabSz="931774">
              <a:defRPr/>
            </a:pPr>
            <a:endParaRPr lang="en-US" baseline="0" dirty="0"/>
          </a:p>
          <a:p>
            <a:pPr defTabSz="931774">
              <a:defRPr/>
            </a:pP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What data we don’t have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CFB3-BCF8-40A0-87A6-144B9493338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03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clear on what we are asking customers for</a:t>
            </a:r>
          </a:p>
          <a:p>
            <a:r>
              <a:rPr lang="en-US" dirty="0"/>
              <a:t>Pre pilot &amp; Pilot </a:t>
            </a:r>
          </a:p>
          <a:p>
            <a:r>
              <a:rPr lang="en-US" dirty="0"/>
              <a:t>Takeaway:</a:t>
            </a:r>
          </a:p>
          <a:p>
            <a:pPr defTabSz="931774">
              <a:defRPr/>
            </a:pPr>
            <a:r>
              <a:rPr lang="en-US" baseline="0" dirty="0"/>
              <a:t>1. The data elements that we think are pivotal to our ability to calculate the credit</a:t>
            </a:r>
          </a:p>
          <a:p>
            <a:pPr defTabSz="931774">
              <a:defRPr/>
            </a:pPr>
            <a:r>
              <a:rPr lang="en-US" baseline="0" dirty="0"/>
              <a:t>2. Of that data what data we already have</a:t>
            </a:r>
            <a:endParaRPr lang="en-US" dirty="0"/>
          </a:p>
          <a:p>
            <a:pPr defTabSz="931774">
              <a:defRPr/>
            </a:pPr>
            <a:r>
              <a:rPr lang="en-US" dirty="0"/>
              <a:t>3. What data we don’t have but need</a:t>
            </a:r>
          </a:p>
          <a:p>
            <a:pPr defTabSz="931774">
              <a:defRPr/>
            </a:pPr>
            <a:r>
              <a:rPr lang="en-US" dirty="0"/>
              <a:t>4. Credit</a:t>
            </a:r>
            <a:r>
              <a:rPr lang="en-US" baseline="0" dirty="0"/>
              <a:t> Calculation at a high level</a:t>
            </a:r>
          </a:p>
          <a:p>
            <a:pPr defTabSz="931774">
              <a:defRPr/>
            </a:pPr>
            <a:endParaRPr lang="en-US" baseline="0" dirty="0"/>
          </a:p>
          <a:p>
            <a:pPr defTabSz="931774">
              <a:defRPr/>
            </a:pP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What data we don’t have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CFB3-BCF8-40A0-87A6-144B9493338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4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clear on what we are asking customers for</a:t>
            </a:r>
          </a:p>
          <a:p>
            <a:r>
              <a:rPr lang="en-US" dirty="0"/>
              <a:t>Pre pilot &amp; Pilot </a:t>
            </a:r>
          </a:p>
          <a:p>
            <a:r>
              <a:rPr lang="en-US" dirty="0"/>
              <a:t>Takeaway:</a:t>
            </a:r>
          </a:p>
          <a:p>
            <a:pPr defTabSz="931774">
              <a:defRPr/>
            </a:pPr>
            <a:r>
              <a:rPr lang="en-US" baseline="0" dirty="0"/>
              <a:t>1. The data elements that we think are pivotal to our ability to calculate the credit</a:t>
            </a:r>
          </a:p>
          <a:p>
            <a:pPr defTabSz="931774">
              <a:defRPr/>
            </a:pPr>
            <a:r>
              <a:rPr lang="en-US" baseline="0" dirty="0"/>
              <a:t>2. Of that data what data we already have</a:t>
            </a:r>
            <a:endParaRPr lang="en-US" dirty="0"/>
          </a:p>
          <a:p>
            <a:pPr defTabSz="931774">
              <a:defRPr/>
            </a:pPr>
            <a:r>
              <a:rPr lang="en-US" dirty="0"/>
              <a:t>3. What data we don’t have but need</a:t>
            </a:r>
          </a:p>
          <a:p>
            <a:pPr defTabSz="931774">
              <a:defRPr/>
            </a:pPr>
            <a:r>
              <a:rPr lang="en-US" dirty="0"/>
              <a:t>4. Credit</a:t>
            </a:r>
            <a:r>
              <a:rPr lang="en-US" baseline="0" dirty="0"/>
              <a:t> Calculation at a high level</a:t>
            </a:r>
          </a:p>
          <a:p>
            <a:pPr defTabSz="931774">
              <a:defRPr/>
            </a:pPr>
            <a:endParaRPr lang="en-US" baseline="0" dirty="0"/>
          </a:p>
          <a:p>
            <a:pPr defTabSz="931774">
              <a:defRPr/>
            </a:pP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What data we don’t have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CFB3-BCF8-40A0-87A6-144B9493338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48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CFB3-BCF8-40A0-87A6-144B9493338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44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clear on what we are asking customers for</a:t>
            </a:r>
          </a:p>
          <a:p>
            <a:r>
              <a:rPr lang="en-US" dirty="0"/>
              <a:t>Pre pilot &amp; Pilot </a:t>
            </a:r>
          </a:p>
          <a:p>
            <a:r>
              <a:rPr lang="en-US" dirty="0"/>
              <a:t>Takeaway:</a:t>
            </a:r>
          </a:p>
          <a:p>
            <a:pPr defTabSz="931774">
              <a:defRPr/>
            </a:pPr>
            <a:r>
              <a:rPr lang="en-US" baseline="0" dirty="0"/>
              <a:t>1. The data elements that we think are pivotal to our ability to calculate the credit</a:t>
            </a:r>
          </a:p>
          <a:p>
            <a:pPr defTabSz="931774">
              <a:defRPr/>
            </a:pPr>
            <a:r>
              <a:rPr lang="en-US" baseline="0" dirty="0"/>
              <a:t>2. Of that data what data we already have</a:t>
            </a:r>
            <a:endParaRPr lang="en-US" dirty="0"/>
          </a:p>
          <a:p>
            <a:pPr defTabSz="931774">
              <a:defRPr/>
            </a:pPr>
            <a:r>
              <a:rPr lang="en-US" dirty="0"/>
              <a:t>3. What data we don’t have but need</a:t>
            </a:r>
          </a:p>
          <a:p>
            <a:pPr defTabSz="931774">
              <a:defRPr/>
            </a:pPr>
            <a:r>
              <a:rPr lang="en-US" dirty="0"/>
              <a:t>4. Credit</a:t>
            </a:r>
            <a:r>
              <a:rPr lang="en-US" baseline="0" dirty="0"/>
              <a:t> Calculation at a high level</a:t>
            </a:r>
          </a:p>
          <a:p>
            <a:pPr defTabSz="931774">
              <a:defRPr/>
            </a:pPr>
            <a:endParaRPr lang="en-US" baseline="0" dirty="0"/>
          </a:p>
          <a:p>
            <a:pPr defTabSz="931774">
              <a:defRPr/>
            </a:pP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What data we don’t have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CFB3-BCF8-40A0-87A6-144B9493338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>
          <a:xfrm>
            <a:off x="8648413" y="6623289"/>
            <a:ext cx="158660" cy="16015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 algn="r"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2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9525"/>
            <a:ext cx="9144000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510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61"/>
          <a:stretch/>
        </p:blipFill>
        <p:spPr>
          <a:xfrm>
            <a:off x="0" y="-9525"/>
            <a:ext cx="9144000" cy="103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540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83750" r="77604" b="4444"/>
          <a:stretch/>
        </p:blipFill>
        <p:spPr>
          <a:xfrm>
            <a:off x="0" y="6048374"/>
            <a:ext cx="752475" cy="809626"/>
          </a:xfrm>
          <a:prstGeom prst="rect">
            <a:avLst/>
          </a:prstGeom>
        </p:spPr>
      </p:pic>
      <p:sp>
        <p:nvSpPr>
          <p:cNvPr id="7" name="Slide Number"/>
          <p:cNvSpPr txBox="1">
            <a:spLocks/>
          </p:cNvSpPr>
          <p:nvPr userDrawn="1"/>
        </p:nvSpPr>
        <p:spPr>
          <a:xfrm>
            <a:off x="8648413" y="6623289"/>
            <a:ext cx="158660" cy="16015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 algn="r"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1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992A69-9AB6-4CE9-9CF2-DBCE02BAE34B}" type="datetimeFigureOut">
              <a:rPr lang="en-US">
                <a:solidFill>
                  <a:prstClr val="black"/>
                </a:solidFill>
              </a:rPr>
              <a:pPr/>
              <a:t>2/25/2019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6B048B-4298-4B50-AE6F-97141F04F08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5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head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765" y="2"/>
            <a:ext cx="7903924" cy="8985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762" y="2267211"/>
            <a:ext cx="7425588" cy="377033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alibri" panose="020F050202020403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260" y="6356353"/>
            <a:ext cx="864296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C4FA2F-8092-4EC5-BCFF-66BEB0F498E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9764" y="6356353"/>
            <a:ext cx="572439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6288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1467CF-9B1B-4E32-8CE2-3D52F95456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9B686062-30CF-4E3B-9C9A-884EA8FAA2C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89763" y="1022882"/>
            <a:ext cx="7425587" cy="10689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3000" b="1" kern="1200" dirty="0" smtClean="0">
                <a:solidFill>
                  <a:srgbClr val="EEA42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25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1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eenergysaver.lbl.gov/consume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ergystar.gov/products/heating_cooling/heat_pumps_air_source/key_product_criteria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energystar.gov/ia/partners/product_specs/program_reqs/Central_ASHP_and_CAC_Program_Requirements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905000"/>
            <a:ext cx="86508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endParaRPr lang="en-US" sz="4800" dirty="0">
              <a:solidFill>
                <a:prstClr val="white"/>
              </a:solidFill>
            </a:endParaRPr>
          </a:p>
          <a:p>
            <a:pPr algn="ctr" defTabSz="457200"/>
            <a:r>
              <a:rPr lang="en-US" sz="4800" b="1" dirty="0">
                <a:solidFill>
                  <a:prstClr val="white"/>
                </a:solidFill>
              </a:rPr>
              <a:t>Bill Protection Proposal</a:t>
            </a:r>
          </a:p>
          <a:p>
            <a:pPr algn="ctr" defTabSz="457200"/>
            <a:endParaRPr lang="en-US" sz="28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62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Analysis Results – Non-CARE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30258F1-6C68-4821-B286-EC9CA75C6FF9}"/>
              </a:ext>
            </a:extLst>
          </p:cNvPr>
          <p:cNvSpPr txBox="1"/>
          <p:nvPr/>
        </p:nvSpPr>
        <p:spPr>
          <a:xfrm>
            <a:off x="2514600" y="1109222"/>
            <a:ext cx="296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Electric Bill Increase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5FC62FC-D3CC-42C0-9F9A-4964108CF2A0}"/>
              </a:ext>
            </a:extLst>
          </p:cNvPr>
          <p:cNvSpPr txBox="1"/>
          <p:nvPr/>
        </p:nvSpPr>
        <p:spPr>
          <a:xfrm>
            <a:off x="485805" y="2907441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Analysis: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Gathered customer-level usage and bill data from all Non-CARE customers in 8 PG&amp;E communities who had a complete 2017 and 2018 history (n=206)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Applied the following incremental usage to 2018 usage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</a:rPr>
              <a:t>Heat Pump Space Conditioning: 3500 kWh/</a:t>
            </a:r>
            <a:r>
              <a:rPr lang="en-US" sz="1600" dirty="0" err="1">
                <a:solidFill>
                  <a:prstClr val="black"/>
                </a:solidFill>
              </a:rPr>
              <a:t>yr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i="1" dirty="0">
                <a:solidFill>
                  <a:prstClr val="black"/>
                </a:solidFill>
              </a:rPr>
              <a:t>(change from prior analysis)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</a:rPr>
              <a:t>Heat Pump Water Heat: 1004 kWh/</a:t>
            </a:r>
            <a:r>
              <a:rPr lang="en-US" sz="1600" dirty="0" err="1">
                <a:solidFill>
                  <a:prstClr val="black"/>
                </a:solidFill>
              </a:rPr>
              <a:t>yr</a:t>
            </a:r>
            <a:endParaRPr lang="en-US" sz="1600" dirty="0">
              <a:solidFill>
                <a:prstClr val="black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</a:rPr>
              <a:t>Electric Range:   310 kWh/</a:t>
            </a:r>
            <a:r>
              <a:rPr lang="en-US" sz="1600" dirty="0" err="1">
                <a:solidFill>
                  <a:prstClr val="black"/>
                </a:solidFill>
              </a:rPr>
              <a:t>yr</a:t>
            </a:r>
            <a:endParaRPr lang="en-US" sz="1600" dirty="0">
              <a:solidFill>
                <a:prstClr val="black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</a:rPr>
              <a:t>Heat Pump Electric Dryer:   150 kWh/</a:t>
            </a:r>
            <a:r>
              <a:rPr lang="en-US" sz="1600" dirty="0" err="1">
                <a:solidFill>
                  <a:prstClr val="black"/>
                </a:solidFill>
              </a:rPr>
              <a:t>yr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i="1" dirty="0">
                <a:solidFill>
                  <a:prstClr val="black"/>
                </a:solidFill>
              </a:rPr>
              <a:t>(change from prior analysis)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Re-calculated 2018 bills with incremental usage and the following rate changes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All-electric baseline E1 rate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NO 20% DAC-GT/CS bill discount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Calculate the difference between electric bills before and after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F30BF639-DD30-4648-8041-161E2AE7DD1F}"/>
              </a:ext>
            </a:extLst>
          </p:cNvPr>
          <p:cNvCxnSpPr>
            <a:cxnSpLocks/>
          </p:cNvCxnSpPr>
          <p:nvPr/>
        </p:nvCxnSpPr>
        <p:spPr>
          <a:xfrm>
            <a:off x="4128301" y="1728272"/>
            <a:ext cx="0" cy="2190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5369CC77-E5E6-48D1-B3CD-075B66CA9644}"/>
              </a:ext>
            </a:extLst>
          </p:cNvPr>
          <p:cNvCxnSpPr>
            <a:cxnSpLocks/>
          </p:cNvCxnSpPr>
          <p:nvPr/>
        </p:nvCxnSpPr>
        <p:spPr>
          <a:xfrm>
            <a:off x="3651346" y="2135298"/>
            <a:ext cx="0" cy="4216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77415D1E-7455-4A87-A5D0-042529656907}"/>
              </a:ext>
            </a:extLst>
          </p:cNvPr>
          <p:cNvCxnSpPr>
            <a:cxnSpLocks/>
          </p:cNvCxnSpPr>
          <p:nvPr/>
        </p:nvCxnSpPr>
        <p:spPr>
          <a:xfrm>
            <a:off x="3420302" y="1680214"/>
            <a:ext cx="0" cy="859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0C8156B-6D95-45F3-A84B-67DBFBDFEDAF}"/>
              </a:ext>
            </a:extLst>
          </p:cNvPr>
          <p:cNvCxnSpPr>
            <a:cxnSpLocks/>
          </p:cNvCxnSpPr>
          <p:nvPr/>
        </p:nvCxnSpPr>
        <p:spPr>
          <a:xfrm>
            <a:off x="3061879" y="2539583"/>
            <a:ext cx="200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2340E0F-F9F5-458A-8C07-0D8518B4BF94}"/>
              </a:ext>
            </a:extLst>
          </p:cNvPr>
          <p:cNvSpPr txBox="1"/>
          <p:nvPr/>
        </p:nvSpPr>
        <p:spPr>
          <a:xfrm>
            <a:off x="2867146" y="2477756"/>
            <a:ext cx="2229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Non-CARE Customers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A2F28B55-93CD-4A4E-B705-97CC09C76D51}"/>
              </a:ext>
            </a:extLst>
          </p:cNvPr>
          <p:cNvSpPr/>
          <p:nvPr/>
        </p:nvSpPr>
        <p:spPr>
          <a:xfrm>
            <a:off x="3693679" y="1924339"/>
            <a:ext cx="872067" cy="598311"/>
          </a:xfrm>
          <a:custGeom>
            <a:avLst/>
            <a:gdLst>
              <a:gd name="connsiteX0" fmla="*/ 0 w 1411111"/>
              <a:gd name="connsiteY0" fmla="*/ 598311 h 598311"/>
              <a:gd name="connsiteX1" fmla="*/ 383822 w 1411111"/>
              <a:gd name="connsiteY1" fmla="*/ 372533 h 598311"/>
              <a:gd name="connsiteX2" fmla="*/ 699911 w 1411111"/>
              <a:gd name="connsiteY2" fmla="*/ 0 h 598311"/>
              <a:gd name="connsiteX3" fmla="*/ 1049867 w 1411111"/>
              <a:gd name="connsiteY3" fmla="*/ 372533 h 598311"/>
              <a:gd name="connsiteX4" fmla="*/ 1411111 w 1411111"/>
              <a:gd name="connsiteY4" fmla="*/ 598311 h 59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111" h="598311">
                <a:moveTo>
                  <a:pt x="0" y="598311"/>
                </a:moveTo>
                <a:cubicBezTo>
                  <a:pt x="133585" y="535281"/>
                  <a:pt x="267170" y="472251"/>
                  <a:pt x="383822" y="372533"/>
                </a:cubicBezTo>
                <a:cubicBezTo>
                  <a:pt x="500474" y="272815"/>
                  <a:pt x="588904" y="0"/>
                  <a:pt x="699911" y="0"/>
                </a:cubicBezTo>
                <a:cubicBezTo>
                  <a:pt x="810918" y="0"/>
                  <a:pt x="931334" y="272814"/>
                  <a:pt x="1049867" y="372533"/>
                </a:cubicBezTo>
                <a:cubicBezTo>
                  <a:pt x="1168400" y="472251"/>
                  <a:pt x="1289755" y="535281"/>
                  <a:pt x="1411111" y="598311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B97B6437-3B2B-427E-81FA-3611A46ABE69}"/>
              </a:ext>
            </a:extLst>
          </p:cNvPr>
          <p:cNvCxnSpPr>
            <a:cxnSpLocks/>
          </p:cNvCxnSpPr>
          <p:nvPr/>
        </p:nvCxnSpPr>
        <p:spPr>
          <a:xfrm>
            <a:off x="4608079" y="2286000"/>
            <a:ext cx="0" cy="2535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26C9437-D1A2-4397-B0F6-CF71B5EC2B99}"/>
              </a:ext>
            </a:extLst>
          </p:cNvPr>
          <p:cNvSpPr txBox="1"/>
          <p:nvPr/>
        </p:nvSpPr>
        <p:spPr>
          <a:xfrm>
            <a:off x="4497938" y="1974666"/>
            <a:ext cx="719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$2,135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F70D287-61E1-4781-9836-4571D00C8E09}"/>
              </a:ext>
            </a:extLst>
          </p:cNvPr>
          <p:cNvSpPr txBox="1"/>
          <p:nvPr/>
        </p:nvSpPr>
        <p:spPr>
          <a:xfrm>
            <a:off x="3778726" y="1459874"/>
            <a:ext cx="719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$1,129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A61C98E-B4A5-48C0-AAA3-12478B341C47}"/>
              </a:ext>
            </a:extLst>
          </p:cNvPr>
          <p:cNvSpPr txBox="1"/>
          <p:nvPr/>
        </p:nvSpPr>
        <p:spPr>
          <a:xfrm>
            <a:off x="3178053" y="1855088"/>
            <a:ext cx="912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$472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0F0258-0238-464B-804C-0D5FC28585DE}"/>
              </a:ext>
            </a:extLst>
          </p:cNvPr>
          <p:cNvSpPr txBox="1"/>
          <p:nvPr/>
        </p:nvSpPr>
        <p:spPr>
          <a:xfrm>
            <a:off x="5257569" y="2262356"/>
            <a:ext cx="368183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There are extreme examples that must be identified and addressed prior to electrification. Bill protection will not help this customer.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E20545F6-306D-446C-AAC4-4CB9F80B64E8}"/>
              </a:ext>
            </a:extLst>
          </p:cNvPr>
          <p:cNvCxnSpPr>
            <a:cxnSpLocks/>
            <a:stCxn id="5" idx="1"/>
            <a:endCxn id="26" idx="2"/>
          </p:cNvCxnSpPr>
          <p:nvPr/>
        </p:nvCxnSpPr>
        <p:spPr>
          <a:xfrm flipH="1" flipV="1">
            <a:off x="4857580" y="2282443"/>
            <a:ext cx="399989" cy="349245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1E32CAF-04C2-4D4D-9211-CA492D96C852}"/>
              </a:ext>
            </a:extLst>
          </p:cNvPr>
          <p:cNvCxnSpPr/>
          <p:nvPr/>
        </p:nvCxnSpPr>
        <p:spPr>
          <a:xfrm>
            <a:off x="4490277" y="1829455"/>
            <a:ext cx="0" cy="71012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6477EDF-DBCA-4629-B3D9-E38B7D90A313}"/>
              </a:ext>
            </a:extLst>
          </p:cNvPr>
          <p:cNvSpPr txBox="1"/>
          <p:nvPr/>
        </p:nvSpPr>
        <p:spPr>
          <a:xfrm>
            <a:off x="4354004" y="1600462"/>
            <a:ext cx="719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$1,350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422B9BE-36F5-4207-BB9B-E1C1DB8D5D41}"/>
              </a:ext>
            </a:extLst>
          </p:cNvPr>
          <p:cNvSpPr txBox="1"/>
          <p:nvPr/>
        </p:nvSpPr>
        <p:spPr>
          <a:xfrm>
            <a:off x="5435262" y="1129673"/>
            <a:ext cx="362839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98.6 % of Non-CARE customers’ estimated electric bill increase is below expected propane cost of $1,350. These customers would save even without DAC-GT credits or bill protection.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25E9DAC1-6423-4DB3-AC65-A8B64EFF60CF}"/>
              </a:ext>
            </a:extLst>
          </p:cNvPr>
          <p:cNvCxnSpPr>
            <a:cxnSpLocks/>
            <a:stCxn id="30" idx="1"/>
            <a:endCxn id="29" idx="3"/>
          </p:cNvCxnSpPr>
          <p:nvPr/>
        </p:nvCxnSpPr>
        <p:spPr>
          <a:xfrm flipH="1">
            <a:off x="5073287" y="1606727"/>
            <a:ext cx="361975" cy="147624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68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754061"/>
          </a:xfrm>
        </p:spPr>
        <p:txBody>
          <a:bodyPr/>
          <a:lstStyle/>
          <a:p>
            <a:r>
              <a:rPr lang="en-US" b="1" dirty="0" smtClean="0"/>
              <a:t>Bill Protection Operationalization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b="1" dirty="0" smtClean="0"/>
              <a:t>Delivery </a:t>
            </a:r>
          </a:p>
          <a:p>
            <a:pPr lvl="1"/>
            <a:r>
              <a:rPr lang="en-US" dirty="0" smtClean="0"/>
              <a:t>Both PG&amp;E &amp; SCE are committed to providing an </a:t>
            </a:r>
            <a:r>
              <a:rPr lang="en-US" b="1" u="sng" dirty="0" smtClean="0"/>
              <a:t>on bill</a:t>
            </a:r>
            <a:r>
              <a:rPr lang="en-US" dirty="0" smtClean="0"/>
              <a:t> credit</a:t>
            </a:r>
          </a:p>
          <a:p>
            <a:r>
              <a:rPr lang="en-US" b="1" dirty="0" smtClean="0"/>
              <a:t>Frequency</a:t>
            </a:r>
          </a:p>
          <a:p>
            <a:pPr lvl="1"/>
            <a:r>
              <a:rPr lang="en-US" dirty="0" smtClean="0"/>
              <a:t>Quarterly/Monthly credit is pending internal operational feasibility discussions </a:t>
            </a:r>
          </a:p>
          <a:p>
            <a:r>
              <a:rPr lang="en-US" b="1" dirty="0" smtClean="0"/>
              <a:t>Other</a:t>
            </a:r>
          </a:p>
          <a:p>
            <a:pPr lvl="1"/>
            <a:r>
              <a:rPr lang="en-US" dirty="0" smtClean="0"/>
              <a:t>PG&amp;E is exploring leveraging other existing programs in conjunction with the Bill Protection credit </a:t>
            </a:r>
          </a:p>
        </p:txBody>
      </p:sp>
    </p:spTree>
    <p:extLst>
      <p:ext uri="{BB962C8B-B14F-4D97-AF65-F5344CB8AC3E}">
        <p14:creationId xmlns:p14="http://schemas.microsoft.com/office/powerpoint/2010/main" val="873380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How to define </a:t>
            </a:r>
            <a:r>
              <a:rPr lang="en-US" dirty="0" smtClean="0"/>
              <a:t>Phase </a:t>
            </a:r>
            <a:r>
              <a:rPr lang="en-US" dirty="0" smtClean="0"/>
              <a:t>1, 2, and 3?</a:t>
            </a:r>
          </a:p>
          <a:p>
            <a:r>
              <a:rPr lang="en-US" dirty="0" smtClean="0"/>
              <a:t>Items parties will protest </a:t>
            </a:r>
            <a:endParaRPr lang="en-US" dirty="0" smtClean="0"/>
          </a:p>
          <a:p>
            <a:r>
              <a:rPr lang="en-US" dirty="0" smtClean="0"/>
              <a:t>Items parties will advocate for (ex. Increased budget)</a:t>
            </a:r>
          </a:p>
          <a:p>
            <a:r>
              <a:rPr lang="en-US" dirty="0" smtClean="0"/>
              <a:t>What does course correction look like?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 Questions For Discussion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4881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2CC969D6-4C2A-4648-B68F-57CE7D2D524A}"/>
              </a:ext>
            </a:extLst>
          </p:cNvPr>
          <p:cNvCxnSpPr>
            <a:cxnSpLocks/>
          </p:cNvCxnSpPr>
          <p:nvPr/>
        </p:nvCxnSpPr>
        <p:spPr>
          <a:xfrm flipV="1">
            <a:off x="4114800" y="2015772"/>
            <a:ext cx="0" cy="26035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06832FD8-9D0B-4DD2-A99A-9C825064E998}"/>
              </a:ext>
            </a:extLst>
          </p:cNvPr>
          <p:cNvCxnSpPr>
            <a:cxnSpLocks/>
          </p:cNvCxnSpPr>
          <p:nvPr/>
        </p:nvCxnSpPr>
        <p:spPr>
          <a:xfrm flipV="1">
            <a:off x="4267200" y="2015772"/>
            <a:ext cx="0" cy="2667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60BFCA63-2B09-458B-910B-68D43E5E8F20}"/>
              </a:ext>
            </a:extLst>
          </p:cNvPr>
          <p:cNvCxnSpPr>
            <a:cxnSpLocks/>
          </p:cNvCxnSpPr>
          <p:nvPr/>
        </p:nvCxnSpPr>
        <p:spPr>
          <a:xfrm flipV="1">
            <a:off x="4419600" y="1825272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335EC211-9C76-4221-8CA6-7FADCD5FA6A9}"/>
              </a:ext>
            </a:extLst>
          </p:cNvPr>
          <p:cNvCxnSpPr>
            <a:cxnSpLocks/>
          </p:cNvCxnSpPr>
          <p:nvPr/>
        </p:nvCxnSpPr>
        <p:spPr>
          <a:xfrm flipV="1">
            <a:off x="4572000" y="1901472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C117B711-1773-4CEE-A479-61F37BBF3E9A}"/>
              </a:ext>
            </a:extLst>
          </p:cNvPr>
          <p:cNvCxnSpPr>
            <a:cxnSpLocks/>
          </p:cNvCxnSpPr>
          <p:nvPr/>
        </p:nvCxnSpPr>
        <p:spPr>
          <a:xfrm flipV="1">
            <a:off x="4724400" y="1799872"/>
            <a:ext cx="0" cy="5588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7364EF83-0122-41C7-B7BD-A5E6ABDEC01A}"/>
              </a:ext>
            </a:extLst>
          </p:cNvPr>
          <p:cNvCxnSpPr>
            <a:cxnSpLocks/>
          </p:cNvCxnSpPr>
          <p:nvPr/>
        </p:nvCxnSpPr>
        <p:spPr>
          <a:xfrm flipV="1">
            <a:off x="4876800" y="1901472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2774CFDA-7A80-42E5-A05A-7DDF2DDE91E2}"/>
              </a:ext>
            </a:extLst>
          </p:cNvPr>
          <p:cNvCxnSpPr>
            <a:cxnSpLocks/>
          </p:cNvCxnSpPr>
          <p:nvPr/>
        </p:nvCxnSpPr>
        <p:spPr>
          <a:xfrm flipV="1">
            <a:off x="5029200" y="1749072"/>
            <a:ext cx="0" cy="6096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0AE95AF3-A510-491B-9833-E942D5B939DB}"/>
              </a:ext>
            </a:extLst>
          </p:cNvPr>
          <p:cNvCxnSpPr>
            <a:cxnSpLocks/>
          </p:cNvCxnSpPr>
          <p:nvPr/>
        </p:nvCxnSpPr>
        <p:spPr>
          <a:xfrm flipV="1">
            <a:off x="5181600" y="1825272"/>
            <a:ext cx="0" cy="5334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8480CDC0-8BB1-4259-87DA-4DCE45166511}"/>
              </a:ext>
            </a:extLst>
          </p:cNvPr>
          <p:cNvCxnSpPr>
            <a:cxnSpLocks/>
          </p:cNvCxnSpPr>
          <p:nvPr/>
        </p:nvCxnSpPr>
        <p:spPr>
          <a:xfrm flipV="1">
            <a:off x="5334000" y="1914172"/>
            <a:ext cx="0" cy="4064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B35B3E74-81FE-499C-AFFE-A9A92B67C642}"/>
              </a:ext>
            </a:extLst>
          </p:cNvPr>
          <p:cNvCxnSpPr>
            <a:cxnSpLocks/>
          </p:cNvCxnSpPr>
          <p:nvPr/>
        </p:nvCxnSpPr>
        <p:spPr>
          <a:xfrm flipV="1">
            <a:off x="5486400" y="1818922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5112C095-B1F4-4E45-983B-65321158D16E}"/>
              </a:ext>
            </a:extLst>
          </p:cNvPr>
          <p:cNvCxnSpPr>
            <a:cxnSpLocks/>
          </p:cNvCxnSpPr>
          <p:nvPr/>
        </p:nvCxnSpPr>
        <p:spPr>
          <a:xfrm flipV="1">
            <a:off x="5638800" y="1971322"/>
            <a:ext cx="0" cy="3048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B45F1EF1-EEDD-4B95-9F02-524EFB9A3B6E}"/>
              </a:ext>
            </a:extLst>
          </p:cNvPr>
          <p:cNvCxnSpPr>
            <a:cxnSpLocks/>
          </p:cNvCxnSpPr>
          <p:nvPr/>
        </p:nvCxnSpPr>
        <p:spPr>
          <a:xfrm flipV="1">
            <a:off x="5791200" y="1844322"/>
            <a:ext cx="0" cy="46355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75043"/>
            <a:ext cx="8991600" cy="754061"/>
          </a:xfrm>
        </p:spPr>
        <p:txBody>
          <a:bodyPr/>
          <a:lstStyle/>
          <a:p>
            <a:r>
              <a:rPr lang="en-US" sz="3200" b="1" dirty="0" smtClean="0"/>
              <a:t>Appendix: Example </a:t>
            </a:r>
            <a:r>
              <a:rPr lang="en-US" sz="3200" b="1" dirty="0"/>
              <a:t>Bill Forecast: Median Non-CARE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="" xmlns:a16="http://schemas.microsoft.com/office/drawing/2014/main" id="{06B19DB1-F37B-4584-B260-6CB4DA293C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367712"/>
              </p:ext>
            </p:extLst>
          </p:nvPr>
        </p:nvGraphicFramePr>
        <p:xfrm>
          <a:off x="152400" y="1325646"/>
          <a:ext cx="6324600" cy="2573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91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Your last 12 months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After Electric Appliances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9912">
                <a:tc>
                  <a:txBody>
                    <a:bodyPr/>
                    <a:lstStyle/>
                    <a:p>
                      <a:r>
                        <a:rPr lang="en-US" b="1" dirty="0"/>
                        <a:t>Electric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7351">
                <a:tc>
                  <a:txBody>
                    <a:bodyPr/>
                    <a:lstStyle/>
                    <a:p>
                      <a:r>
                        <a:rPr lang="en-US" b="1" dirty="0"/>
                        <a:t>Non electric (propane, wood)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i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0988708-CF0E-4FC2-95EC-9D09BFBC722C}"/>
              </a:ext>
            </a:extLst>
          </p:cNvPr>
          <p:cNvSpPr txBox="1"/>
          <p:nvPr/>
        </p:nvSpPr>
        <p:spPr>
          <a:xfrm>
            <a:off x="457200" y="4115500"/>
            <a:ext cx="7924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Savings Summary:</a:t>
            </a:r>
          </a:p>
          <a:p>
            <a:r>
              <a:rPr lang="en-US" sz="1600" dirty="0" err="1">
                <a:solidFill>
                  <a:prstClr val="black"/>
                </a:solidFill>
              </a:rPr>
              <a:t>Yr</a:t>
            </a:r>
            <a:r>
              <a:rPr lang="en-US" sz="1600" dirty="0">
                <a:solidFill>
                  <a:prstClr val="black"/>
                </a:solidFill>
              </a:rPr>
              <a:t> 1 Energy Cost Impact = </a:t>
            </a:r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$1,350 </a:t>
            </a:r>
            <a:r>
              <a:rPr lang="en-US" sz="1600" dirty="0">
                <a:solidFill>
                  <a:prstClr val="black"/>
                </a:solidFill>
              </a:rPr>
              <a:t>– 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$1,129 </a:t>
            </a:r>
            <a:r>
              <a:rPr lang="en-US" sz="1600" dirty="0">
                <a:sym typeface="Wingdings" panose="05000000000000000000" pitchFamily="2" charset="2"/>
              </a:rPr>
              <a:t>= $221 savings/</a:t>
            </a:r>
            <a:r>
              <a:rPr lang="en-US" sz="1600" dirty="0" err="1">
                <a:sym typeface="Wingdings" panose="05000000000000000000" pitchFamily="2" charset="2"/>
              </a:rPr>
              <a:t>yr</a:t>
            </a:r>
            <a:r>
              <a:rPr lang="en-US" sz="1600" dirty="0">
                <a:sym typeface="Wingdings" panose="05000000000000000000" pitchFamily="2" charset="2"/>
              </a:rPr>
              <a:t> + 288 Credit = $ 509 savings</a:t>
            </a:r>
          </a:p>
          <a:p>
            <a:r>
              <a:rPr lang="en-US" sz="1600" dirty="0" err="1">
                <a:solidFill>
                  <a:prstClr val="black"/>
                </a:solidFill>
              </a:rPr>
              <a:t>Yr</a:t>
            </a:r>
            <a:r>
              <a:rPr lang="en-US" sz="1600" dirty="0">
                <a:solidFill>
                  <a:prstClr val="black"/>
                </a:solidFill>
              </a:rPr>
              <a:t> 2 Energy Cost Impact = </a:t>
            </a:r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$1,350 </a:t>
            </a:r>
            <a:r>
              <a:rPr lang="en-US" sz="1600" dirty="0">
                <a:solidFill>
                  <a:prstClr val="black"/>
                </a:solidFill>
              </a:rPr>
              <a:t>– 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$1,129 </a:t>
            </a:r>
            <a:r>
              <a:rPr lang="en-US" sz="1600" dirty="0">
                <a:sym typeface="Wingdings" panose="05000000000000000000" pitchFamily="2" charset="2"/>
              </a:rPr>
              <a:t>= $221 savings/</a:t>
            </a:r>
            <a:r>
              <a:rPr lang="en-US" sz="1600" dirty="0" err="1">
                <a:sym typeface="Wingdings" panose="05000000000000000000" pitchFamily="2" charset="2"/>
              </a:rPr>
              <a:t>yr</a:t>
            </a:r>
            <a:r>
              <a:rPr lang="en-US" sz="1600" dirty="0">
                <a:sym typeface="Wingdings" panose="05000000000000000000" pitchFamily="2" charset="2"/>
              </a:rPr>
              <a:t> + 144 Credit = $ 365 savings</a:t>
            </a:r>
          </a:p>
          <a:p>
            <a:r>
              <a:rPr lang="en-US" sz="1600" dirty="0" err="1">
                <a:solidFill>
                  <a:prstClr val="black"/>
                </a:solidFill>
              </a:rPr>
              <a:t>Yr</a:t>
            </a:r>
            <a:r>
              <a:rPr lang="en-US" sz="1600" dirty="0">
                <a:solidFill>
                  <a:prstClr val="black"/>
                </a:solidFill>
              </a:rPr>
              <a:t> 3 Energy Cost Impact = </a:t>
            </a:r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$1,350 </a:t>
            </a:r>
            <a:r>
              <a:rPr lang="en-US" sz="1600" dirty="0">
                <a:solidFill>
                  <a:prstClr val="black"/>
                </a:solidFill>
              </a:rPr>
              <a:t>– 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$1,129 </a:t>
            </a:r>
            <a:r>
              <a:rPr lang="en-US" sz="1600" dirty="0">
                <a:sym typeface="Wingdings" panose="05000000000000000000" pitchFamily="2" charset="2"/>
              </a:rPr>
              <a:t>= $221 savings/</a:t>
            </a:r>
            <a:r>
              <a:rPr lang="en-US" sz="1600" dirty="0" err="1">
                <a:sym typeface="Wingdings" panose="05000000000000000000" pitchFamily="2" charset="2"/>
              </a:rPr>
              <a:t>yr</a:t>
            </a:r>
            <a:r>
              <a:rPr lang="en-US" sz="1600" dirty="0">
                <a:sym typeface="Wingdings" panose="05000000000000000000" pitchFamily="2" charset="2"/>
              </a:rPr>
              <a:t> + 72 Credit = $ 293 savings</a:t>
            </a:r>
          </a:p>
          <a:p>
            <a:r>
              <a:rPr lang="en-US" sz="1600" dirty="0" err="1">
                <a:solidFill>
                  <a:prstClr val="black"/>
                </a:solidFill>
              </a:rPr>
              <a:t>Yr</a:t>
            </a:r>
            <a:r>
              <a:rPr lang="en-US" sz="1600" dirty="0">
                <a:solidFill>
                  <a:prstClr val="black"/>
                </a:solidFill>
              </a:rPr>
              <a:t> 4 Energy Cost Impact = </a:t>
            </a:r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$1,350 </a:t>
            </a:r>
            <a:r>
              <a:rPr lang="en-US" sz="1600" dirty="0">
                <a:solidFill>
                  <a:prstClr val="black"/>
                </a:solidFill>
              </a:rPr>
              <a:t>– 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$1,129 </a:t>
            </a:r>
            <a:r>
              <a:rPr lang="en-US" sz="1600" dirty="0">
                <a:sym typeface="Wingdings" panose="05000000000000000000" pitchFamily="2" charset="2"/>
              </a:rPr>
              <a:t>= $221 savings/</a:t>
            </a:r>
            <a:r>
              <a:rPr lang="en-US" sz="1600" dirty="0" err="1">
                <a:sym typeface="Wingdings" panose="05000000000000000000" pitchFamily="2" charset="2"/>
              </a:rPr>
              <a:t>yr</a:t>
            </a:r>
            <a:r>
              <a:rPr lang="en-US" sz="1600" dirty="0">
                <a:sym typeface="Wingdings" panose="05000000000000000000" pitchFamily="2" charset="2"/>
              </a:rPr>
              <a:t> + 0 Credit = $221 savings</a:t>
            </a:r>
          </a:p>
          <a:p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7E790A2-6803-4579-B66C-196DFB42D11A}"/>
              </a:ext>
            </a:extLst>
          </p:cNvPr>
          <p:cNvSpPr txBox="1"/>
          <p:nvPr/>
        </p:nvSpPr>
        <p:spPr>
          <a:xfrm>
            <a:off x="6335889" y="1616564"/>
            <a:ext cx="29631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[$1,870] </a:t>
            </a:r>
          </a:p>
          <a:p>
            <a:pPr algn="ctr"/>
            <a:r>
              <a:rPr lang="en-US" u="sng" dirty="0">
                <a:solidFill>
                  <a:prstClr val="black"/>
                </a:solidFill>
              </a:rPr>
              <a:t>– [$3,007]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$1,129 Increase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[$1,350] </a:t>
            </a:r>
          </a:p>
          <a:p>
            <a:pPr algn="ctr"/>
            <a:r>
              <a:rPr lang="en-US" u="sng" dirty="0">
                <a:solidFill>
                  <a:prstClr val="black"/>
                </a:solidFill>
              </a:rPr>
              <a:t>– [$0] 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$1,350 Savings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E092046E-9E35-4AE0-A5AB-BDA499A4D917}"/>
              </a:ext>
            </a:extLst>
          </p:cNvPr>
          <p:cNvCxnSpPr>
            <a:cxnSpLocks/>
          </p:cNvCxnSpPr>
          <p:nvPr/>
        </p:nvCxnSpPr>
        <p:spPr>
          <a:xfrm>
            <a:off x="1752600" y="2463800"/>
            <a:ext cx="1828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37DE628-47E0-46A2-BA01-CB323546720F}"/>
              </a:ext>
            </a:extLst>
          </p:cNvPr>
          <p:cNvCxnSpPr>
            <a:cxnSpLocks/>
          </p:cNvCxnSpPr>
          <p:nvPr/>
        </p:nvCxnSpPr>
        <p:spPr>
          <a:xfrm flipV="1">
            <a:off x="1828800" y="2197100"/>
            <a:ext cx="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10D52B6-C712-4E66-BB3C-275C3C81F492}"/>
              </a:ext>
            </a:extLst>
          </p:cNvPr>
          <p:cNvCxnSpPr>
            <a:cxnSpLocks/>
          </p:cNvCxnSpPr>
          <p:nvPr/>
        </p:nvCxnSpPr>
        <p:spPr>
          <a:xfrm flipV="1">
            <a:off x="1981200" y="2197100"/>
            <a:ext cx="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29DC4CD-0110-45DE-80EE-937C200CDDC6}"/>
              </a:ext>
            </a:extLst>
          </p:cNvPr>
          <p:cNvCxnSpPr>
            <a:cxnSpLocks/>
          </p:cNvCxnSpPr>
          <p:nvPr/>
        </p:nvCxnSpPr>
        <p:spPr>
          <a:xfrm flipV="1">
            <a:off x="2133600" y="2006600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9F10BC6-DC42-4360-9196-31676C0DD3E3}"/>
              </a:ext>
            </a:extLst>
          </p:cNvPr>
          <p:cNvCxnSpPr>
            <a:cxnSpLocks/>
          </p:cNvCxnSpPr>
          <p:nvPr/>
        </p:nvCxnSpPr>
        <p:spPr>
          <a:xfrm flipV="1">
            <a:off x="2286000" y="2006600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A5DE6BE-5874-4D97-B089-799B055B6329}"/>
              </a:ext>
            </a:extLst>
          </p:cNvPr>
          <p:cNvCxnSpPr>
            <a:cxnSpLocks/>
          </p:cNvCxnSpPr>
          <p:nvPr/>
        </p:nvCxnSpPr>
        <p:spPr>
          <a:xfrm flipV="1">
            <a:off x="2438400" y="1905000"/>
            <a:ext cx="0" cy="558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B07A9BB6-AAF1-404F-94EF-EA4C1B72D84F}"/>
              </a:ext>
            </a:extLst>
          </p:cNvPr>
          <p:cNvCxnSpPr>
            <a:cxnSpLocks/>
          </p:cNvCxnSpPr>
          <p:nvPr/>
        </p:nvCxnSpPr>
        <p:spPr>
          <a:xfrm flipV="1">
            <a:off x="2590800" y="2006600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158D346-388B-4E51-BFB7-A0207D4886D9}"/>
              </a:ext>
            </a:extLst>
          </p:cNvPr>
          <p:cNvCxnSpPr>
            <a:cxnSpLocks/>
          </p:cNvCxnSpPr>
          <p:nvPr/>
        </p:nvCxnSpPr>
        <p:spPr>
          <a:xfrm flipV="1">
            <a:off x="2743200" y="1854200"/>
            <a:ext cx="0" cy="6096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754C4AAE-DE4A-4CCD-A1BA-814AAFE3CE50}"/>
              </a:ext>
            </a:extLst>
          </p:cNvPr>
          <p:cNvCxnSpPr>
            <a:cxnSpLocks/>
          </p:cNvCxnSpPr>
          <p:nvPr/>
        </p:nvCxnSpPr>
        <p:spPr>
          <a:xfrm flipV="1">
            <a:off x="2895600" y="1930400"/>
            <a:ext cx="0" cy="533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4AA74B4-A19F-41D3-9890-656085F5F02F}"/>
              </a:ext>
            </a:extLst>
          </p:cNvPr>
          <p:cNvCxnSpPr>
            <a:cxnSpLocks/>
          </p:cNvCxnSpPr>
          <p:nvPr/>
        </p:nvCxnSpPr>
        <p:spPr>
          <a:xfrm flipV="1">
            <a:off x="3048000" y="2057400"/>
            <a:ext cx="0" cy="406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E3D06A1F-25F9-46D4-BC64-A45DB127357B}"/>
              </a:ext>
            </a:extLst>
          </p:cNvPr>
          <p:cNvCxnSpPr>
            <a:cxnSpLocks/>
          </p:cNvCxnSpPr>
          <p:nvPr/>
        </p:nvCxnSpPr>
        <p:spPr>
          <a:xfrm flipV="1">
            <a:off x="3200400" y="2006600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47340CE-8221-4D76-B0E1-95F9409BA784}"/>
              </a:ext>
            </a:extLst>
          </p:cNvPr>
          <p:cNvCxnSpPr>
            <a:cxnSpLocks/>
          </p:cNvCxnSpPr>
          <p:nvPr/>
        </p:nvCxnSpPr>
        <p:spPr>
          <a:xfrm flipV="1">
            <a:off x="3352800" y="2159000"/>
            <a:ext cx="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FDE35592-2485-45B7-9D57-9B1FA47C63C7}"/>
              </a:ext>
            </a:extLst>
          </p:cNvPr>
          <p:cNvCxnSpPr>
            <a:cxnSpLocks/>
          </p:cNvCxnSpPr>
          <p:nvPr/>
        </p:nvCxnSpPr>
        <p:spPr>
          <a:xfrm flipV="1">
            <a:off x="3505200" y="2006600"/>
            <a:ext cx="0" cy="4635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3CDA0F4-30F9-458F-9F7F-A93057CC81D2}"/>
              </a:ext>
            </a:extLst>
          </p:cNvPr>
          <p:cNvSpPr txBox="1"/>
          <p:nvPr/>
        </p:nvSpPr>
        <p:spPr>
          <a:xfrm>
            <a:off x="1930401" y="2417968"/>
            <a:ext cx="1258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Total: $1,870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DD8A9DA0-4128-49DD-8371-3D4B36F6FD0A}"/>
              </a:ext>
            </a:extLst>
          </p:cNvPr>
          <p:cNvCxnSpPr>
            <a:cxnSpLocks/>
          </p:cNvCxnSpPr>
          <p:nvPr/>
        </p:nvCxnSpPr>
        <p:spPr>
          <a:xfrm>
            <a:off x="4038600" y="2463800"/>
            <a:ext cx="1828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51EE3A05-8D73-48E5-933C-5174E1929DB7}"/>
              </a:ext>
            </a:extLst>
          </p:cNvPr>
          <p:cNvCxnSpPr>
            <a:cxnSpLocks/>
          </p:cNvCxnSpPr>
          <p:nvPr/>
        </p:nvCxnSpPr>
        <p:spPr>
          <a:xfrm flipV="1">
            <a:off x="4114800" y="2197100"/>
            <a:ext cx="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97ED2CF2-4B53-458A-9350-AD0F17343CA8}"/>
              </a:ext>
            </a:extLst>
          </p:cNvPr>
          <p:cNvCxnSpPr>
            <a:cxnSpLocks/>
          </p:cNvCxnSpPr>
          <p:nvPr/>
        </p:nvCxnSpPr>
        <p:spPr>
          <a:xfrm flipV="1">
            <a:off x="4267200" y="2197100"/>
            <a:ext cx="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B1BCB53B-9EC2-44CC-87D9-92570CE67053}"/>
              </a:ext>
            </a:extLst>
          </p:cNvPr>
          <p:cNvCxnSpPr>
            <a:cxnSpLocks/>
          </p:cNvCxnSpPr>
          <p:nvPr/>
        </p:nvCxnSpPr>
        <p:spPr>
          <a:xfrm flipV="1">
            <a:off x="4419600" y="2006600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525433DD-7869-4A81-B994-C6C345AAC4C1}"/>
              </a:ext>
            </a:extLst>
          </p:cNvPr>
          <p:cNvCxnSpPr>
            <a:cxnSpLocks/>
          </p:cNvCxnSpPr>
          <p:nvPr/>
        </p:nvCxnSpPr>
        <p:spPr>
          <a:xfrm flipV="1">
            <a:off x="4572000" y="2006600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88A4024E-187A-4DBE-A49F-0EC0825E81B8}"/>
              </a:ext>
            </a:extLst>
          </p:cNvPr>
          <p:cNvCxnSpPr>
            <a:cxnSpLocks/>
          </p:cNvCxnSpPr>
          <p:nvPr/>
        </p:nvCxnSpPr>
        <p:spPr>
          <a:xfrm flipV="1">
            <a:off x="4724400" y="1905000"/>
            <a:ext cx="0" cy="558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7B55F23E-C9AA-4CA3-A44B-6A65CA513723}"/>
              </a:ext>
            </a:extLst>
          </p:cNvPr>
          <p:cNvCxnSpPr>
            <a:cxnSpLocks/>
          </p:cNvCxnSpPr>
          <p:nvPr/>
        </p:nvCxnSpPr>
        <p:spPr>
          <a:xfrm flipV="1">
            <a:off x="4876800" y="2006600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E04D6AE7-CEF4-440A-8A41-7CEA63256374}"/>
              </a:ext>
            </a:extLst>
          </p:cNvPr>
          <p:cNvCxnSpPr>
            <a:cxnSpLocks/>
          </p:cNvCxnSpPr>
          <p:nvPr/>
        </p:nvCxnSpPr>
        <p:spPr>
          <a:xfrm flipV="1">
            <a:off x="5029200" y="1854200"/>
            <a:ext cx="0" cy="6096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0DAE36EC-6FE6-49C3-AC61-7C0ECBEF5109}"/>
              </a:ext>
            </a:extLst>
          </p:cNvPr>
          <p:cNvCxnSpPr>
            <a:cxnSpLocks/>
          </p:cNvCxnSpPr>
          <p:nvPr/>
        </p:nvCxnSpPr>
        <p:spPr>
          <a:xfrm flipV="1">
            <a:off x="5181600" y="1930400"/>
            <a:ext cx="0" cy="533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969EA335-6492-4A32-A72A-549F9DDD1A6B}"/>
              </a:ext>
            </a:extLst>
          </p:cNvPr>
          <p:cNvCxnSpPr>
            <a:cxnSpLocks/>
          </p:cNvCxnSpPr>
          <p:nvPr/>
        </p:nvCxnSpPr>
        <p:spPr>
          <a:xfrm flipV="1">
            <a:off x="5334000" y="2057400"/>
            <a:ext cx="0" cy="406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7BA08FDF-107A-4DA0-899D-68CD81D2CC23}"/>
              </a:ext>
            </a:extLst>
          </p:cNvPr>
          <p:cNvCxnSpPr>
            <a:cxnSpLocks/>
          </p:cNvCxnSpPr>
          <p:nvPr/>
        </p:nvCxnSpPr>
        <p:spPr>
          <a:xfrm flipV="1">
            <a:off x="5486400" y="2006600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A33A8BD6-B18D-4A42-8EB5-4510E68C5B54}"/>
              </a:ext>
            </a:extLst>
          </p:cNvPr>
          <p:cNvCxnSpPr>
            <a:cxnSpLocks/>
          </p:cNvCxnSpPr>
          <p:nvPr/>
        </p:nvCxnSpPr>
        <p:spPr>
          <a:xfrm flipV="1">
            <a:off x="5638800" y="2159000"/>
            <a:ext cx="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112CA06B-0645-41A9-A03A-6D26306C0F49}"/>
              </a:ext>
            </a:extLst>
          </p:cNvPr>
          <p:cNvCxnSpPr>
            <a:cxnSpLocks/>
          </p:cNvCxnSpPr>
          <p:nvPr/>
        </p:nvCxnSpPr>
        <p:spPr>
          <a:xfrm flipV="1">
            <a:off x="5791200" y="2006600"/>
            <a:ext cx="0" cy="4635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="" xmlns:a16="http://schemas.microsoft.com/office/drawing/2014/main" id="{FC1FBA87-FC7E-4F24-997B-DD5F5911DA39}"/>
              </a:ext>
            </a:extLst>
          </p:cNvPr>
          <p:cNvCxnSpPr>
            <a:cxnSpLocks/>
          </p:cNvCxnSpPr>
          <p:nvPr/>
        </p:nvCxnSpPr>
        <p:spPr>
          <a:xfrm>
            <a:off x="1752600" y="3575050"/>
            <a:ext cx="1828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FA23B359-8D6E-4E92-B8AE-50B54F0E9031}"/>
              </a:ext>
            </a:extLst>
          </p:cNvPr>
          <p:cNvCxnSpPr>
            <a:cxnSpLocks/>
          </p:cNvCxnSpPr>
          <p:nvPr/>
        </p:nvCxnSpPr>
        <p:spPr>
          <a:xfrm flipV="1">
            <a:off x="2133600" y="3200400"/>
            <a:ext cx="0" cy="3746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="" xmlns:a16="http://schemas.microsoft.com/office/drawing/2014/main" id="{5BFF691C-D70A-47FC-B183-C871584B7396}"/>
              </a:ext>
            </a:extLst>
          </p:cNvPr>
          <p:cNvCxnSpPr>
            <a:cxnSpLocks/>
          </p:cNvCxnSpPr>
          <p:nvPr/>
        </p:nvCxnSpPr>
        <p:spPr>
          <a:xfrm flipV="1">
            <a:off x="2743200" y="3270250"/>
            <a:ext cx="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="" xmlns:a16="http://schemas.microsoft.com/office/drawing/2014/main" id="{C6DA32E3-9A2D-49BE-86AF-00C8A821D18A}"/>
              </a:ext>
            </a:extLst>
          </p:cNvPr>
          <p:cNvCxnSpPr>
            <a:cxnSpLocks/>
          </p:cNvCxnSpPr>
          <p:nvPr/>
        </p:nvCxnSpPr>
        <p:spPr>
          <a:xfrm flipV="1">
            <a:off x="3200400" y="2965450"/>
            <a:ext cx="0" cy="6096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="" xmlns:a16="http://schemas.microsoft.com/office/drawing/2014/main" id="{1A0D3C01-AE14-4AA5-89AC-6225C8C8F613}"/>
              </a:ext>
            </a:extLst>
          </p:cNvPr>
          <p:cNvCxnSpPr>
            <a:cxnSpLocks/>
          </p:cNvCxnSpPr>
          <p:nvPr/>
        </p:nvCxnSpPr>
        <p:spPr>
          <a:xfrm flipV="1">
            <a:off x="3505200" y="3048000"/>
            <a:ext cx="0" cy="533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C1D43A6D-ABC8-4F97-8975-2641D9FD041D}"/>
              </a:ext>
            </a:extLst>
          </p:cNvPr>
          <p:cNvSpPr txBox="1"/>
          <p:nvPr/>
        </p:nvSpPr>
        <p:spPr>
          <a:xfrm>
            <a:off x="1941594" y="3581400"/>
            <a:ext cx="1353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Total: $1,350?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899A64C7-7720-4833-AB4E-FE7DF524D1E1}"/>
              </a:ext>
            </a:extLst>
          </p:cNvPr>
          <p:cNvCxnSpPr>
            <a:cxnSpLocks/>
          </p:cNvCxnSpPr>
          <p:nvPr/>
        </p:nvCxnSpPr>
        <p:spPr>
          <a:xfrm>
            <a:off x="4191000" y="3575050"/>
            <a:ext cx="1828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EB288695-9222-4D38-A4CF-6312B6C4556A}"/>
              </a:ext>
            </a:extLst>
          </p:cNvPr>
          <p:cNvSpPr txBox="1"/>
          <p:nvPr/>
        </p:nvSpPr>
        <p:spPr>
          <a:xfrm>
            <a:off x="4515275" y="3581400"/>
            <a:ext cx="894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Total: $0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6DE38A3E-D70D-4C2C-8EEB-22B4EDB21356}"/>
              </a:ext>
            </a:extLst>
          </p:cNvPr>
          <p:cNvSpPr txBox="1"/>
          <p:nvPr/>
        </p:nvSpPr>
        <p:spPr>
          <a:xfrm>
            <a:off x="4227594" y="2432050"/>
            <a:ext cx="1258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Total: $3,007</a:t>
            </a:r>
          </a:p>
        </p:txBody>
      </p:sp>
    </p:spTree>
    <p:extLst>
      <p:ext uri="{BB962C8B-B14F-4D97-AF65-F5344CB8AC3E}">
        <p14:creationId xmlns:p14="http://schemas.microsoft.com/office/powerpoint/2010/main" val="366103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Appendix: PG&amp;E Validating </a:t>
            </a:r>
            <a:r>
              <a:rPr lang="en-US" sz="3600" b="1" dirty="0"/>
              <a:t>Analytical Framework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30258F1-6C68-4821-B286-EC9CA75C6FF9}"/>
              </a:ext>
            </a:extLst>
          </p:cNvPr>
          <p:cNvSpPr txBox="1"/>
          <p:nvPr/>
        </p:nvSpPr>
        <p:spPr>
          <a:xfrm>
            <a:off x="2675698" y="1143000"/>
            <a:ext cx="296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Electric Bill Increase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5FC62FC-D3CC-42C0-9F9A-4964108CF2A0}"/>
              </a:ext>
            </a:extLst>
          </p:cNvPr>
          <p:cNvSpPr txBox="1"/>
          <p:nvPr/>
        </p:nvSpPr>
        <p:spPr>
          <a:xfrm>
            <a:off x="457199" y="2763192"/>
            <a:ext cx="80771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Median “post electrification” usage and bill appears high compared to actuals: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Median based on model is 12,606 kWh/</a:t>
            </a:r>
            <a:r>
              <a:rPr lang="en-US" dirty="0" err="1">
                <a:solidFill>
                  <a:prstClr val="black"/>
                </a:solidFill>
              </a:rPr>
              <a:t>yr</a:t>
            </a:r>
            <a:r>
              <a:rPr lang="en-US" dirty="0">
                <a:solidFill>
                  <a:prstClr val="black"/>
                </a:solidFill>
              </a:rPr>
              <a:t> and $3,007/</a:t>
            </a:r>
            <a:r>
              <a:rPr lang="en-US" dirty="0" err="1">
                <a:solidFill>
                  <a:prstClr val="black"/>
                </a:solidFill>
              </a:rPr>
              <a:t>yr</a:t>
            </a: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Median actual 2018 electric usage and bill for all-electric la Vina and </a:t>
            </a:r>
            <a:r>
              <a:rPr lang="en-US" dirty="0" err="1">
                <a:solidFill>
                  <a:prstClr val="black"/>
                </a:solidFill>
              </a:rPr>
              <a:t>Fairmead</a:t>
            </a:r>
            <a:r>
              <a:rPr lang="en-US" dirty="0">
                <a:solidFill>
                  <a:prstClr val="black"/>
                </a:solidFill>
              </a:rPr>
              <a:t> Customers is 10,030 kWh/</a:t>
            </a:r>
            <a:r>
              <a:rPr lang="en-US" dirty="0" err="1">
                <a:solidFill>
                  <a:prstClr val="black"/>
                </a:solidFill>
              </a:rPr>
              <a:t>yr</a:t>
            </a:r>
            <a:r>
              <a:rPr lang="en-US" dirty="0">
                <a:solidFill>
                  <a:prstClr val="black"/>
                </a:solidFill>
              </a:rPr>
              <a:t> and $1,717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Validation of incremental Heat Pump Space Heat usage: 3500 kWh/</a:t>
            </a:r>
            <a:r>
              <a:rPr lang="en-US" dirty="0" err="1">
                <a:solidFill>
                  <a:prstClr val="black"/>
                </a:solidFill>
              </a:rPr>
              <a:t>yr</a:t>
            </a: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2009 RASS forecast CZ3 Heat Pump Heating (831) + Central AC (1,359 kWh)= 2,190 kWh/year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Space heating/cooling usage from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LBNL Tool </a:t>
            </a:r>
            <a:r>
              <a:rPr lang="en-US" dirty="0">
                <a:solidFill>
                  <a:prstClr val="black"/>
                </a:solidFill>
              </a:rPr>
              <a:t>is 2,369 + 1,558 = </a:t>
            </a:r>
            <a:r>
              <a:rPr lang="en-US" u="sng" dirty="0">
                <a:solidFill>
                  <a:prstClr val="black"/>
                </a:solidFill>
              </a:rPr>
              <a:t>3,927kWh/</a:t>
            </a:r>
            <a:r>
              <a:rPr lang="en-US" u="sng" dirty="0" err="1">
                <a:solidFill>
                  <a:prstClr val="black"/>
                </a:solidFill>
              </a:rPr>
              <a:t>yr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1,500 SF house with attic insulation, air sealing and heat pump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These represent normal usage (i.e. no curtailment)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Assuming underlying 2018 usage doesn’t change is conservative: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Many customers will stop using inefficient space heaters and a/c units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Other energy efficiency measures will be installed (e.g. lighting)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C0CBA9C-DDF8-4730-ADBC-36AE9ADE87F9}"/>
              </a:ext>
            </a:extLst>
          </p:cNvPr>
          <p:cNvSpPr txBox="1"/>
          <p:nvPr/>
        </p:nvSpPr>
        <p:spPr>
          <a:xfrm>
            <a:off x="3028244" y="2477756"/>
            <a:ext cx="2229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CARE Customers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B945956A-A079-4FA9-B174-9D51A95AB989}"/>
              </a:ext>
            </a:extLst>
          </p:cNvPr>
          <p:cNvCxnSpPr>
            <a:cxnSpLocks/>
          </p:cNvCxnSpPr>
          <p:nvPr/>
        </p:nvCxnSpPr>
        <p:spPr>
          <a:xfrm>
            <a:off x="3776518" y="1690512"/>
            <a:ext cx="0" cy="2190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12225916-981E-4FF8-97D5-03F79186EFBE}"/>
              </a:ext>
            </a:extLst>
          </p:cNvPr>
          <p:cNvCxnSpPr/>
          <p:nvPr/>
        </p:nvCxnSpPr>
        <p:spPr>
          <a:xfrm>
            <a:off x="3308029" y="1969911"/>
            <a:ext cx="0" cy="598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6022AE4-BCCD-4F8E-B41A-BC2069CA23D9}"/>
              </a:ext>
            </a:extLst>
          </p:cNvPr>
          <p:cNvCxnSpPr>
            <a:cxnSpLocks/>
          </p:cNvCxnSpPr>
          <p:nvPr/>
        </p:nvCxnSpPr>
        <p:spPr>
          <a:xfrm>
            <a:off x="3505200" y="1680214"/>
            <a:ext cx="0" cy="859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27AF89F7-9AA6-40A0-BC36-655AC1F01E19}"/>
              </a:ext>
            </a:extLst>
          </p:cNvPr>
          <p:cNvCxnSpPr>
            <a:cxnSpLocks/>
          </p:cNvCxnSpPr>
          <p:nvPr/>
        </p:nvCxnSpPr>
        <p:spPr>
          <a:xfrm>
            <a:off x="3222977" y="2539583"/>
            <a:ext cx="200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E4D36E4E-4642-445C-8A36-B0EF13B439E4}"/>
              </a:ext>
            </a:extLst>
          </p:cNvPr>
          <p:cNvSpPr/>
          <p:nvPr/>
        </p:nvSpPr>
        <p:spPr>
          <a:xfrm>
            <a:off x="3341895" y="1924339"/>
            <a:ext cx="872067" cy="598311"/>
          </a:xfrm>
          <a:custGeom>
            <a:avLst/>
            <a:gdLst>
              <a:gd name="connsiteX0" fmla="*/ 0 w 1411111"/>
              <a:gd name="connsiteY0" fmla="*/ 598311 h 598311"/>
              <a:gd name="connsiteX1" fmla="*/ 383822 w 1411111"/>
              <a:gd name="connsiteY1" fmla="*/ 372533 h 598311"/>
              <a:gd name="connsiteX2" fmla="*/ 699911 w 1411111"/>
              <a:gd name="connsiteY2" fmla="*/ 0 h 598311"/>
              <a:gd name="connsiteX3" fmla="*/ 1049867 w 1411111"/>
              <a:gd name="connsiteY3" fmla="*/ 372533 h 598311"/>
              <a:gd name="connsiteX4" fmla="*/ 1411111 w 1411111"/>
              <a:gd name="connsiteY4" fmla="*/ 598311 h 59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111" h="598311">
                <a:moveTo>
                  <a:pt x="0" y="598311"/>
                </a:moveTo>
                <a:cubicBezTo>
                  <a:pt x="133585" y="535281"/>
                  <a:pt x="267170" y="472251"/>
                  <a:pt x="383822" y="372533"/>
                </a:cubicBezTo>
                <a:cubicBezTo>
                  <a:pt x="500474" y="272815"/>
                  <a:pt x="588904" y="0"/>
                  <a:pt x="699911" y="0"/>
                </a:cubicBezTo>
                <a:cubicBezTo>
                  <a:pt x="810918" y="0"/>
                  <a:pt x="931334" y="272814"/>
                  <a:pt x="1049867" y="372533"/>
                </a:cubicBezTo>
                <a:cubicBezTo>
                  <a:pt x="1168400" y="472251"/>
                  <a:pt x="1289755" y="535281"/>
                  <a:pt x="1411111" y="598311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CC925D77-0199-4B86-89E0-89392DFBA1A5}"/>
              </a:ext>
            </a:extLst>
          </p:cNvPr>
          <p:cNvCxnSpPr>
            <a:cxnSpLocks/>
          </p:cNvCxnSpPr>
          <p:nvPr/>
        </p:nvCxnSpPr>
        <p:spPr>
          <a:xfrm>
            <a:off x="4256295" y="1941272"/>
            <a:ext cx="0" cy="598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113B968-C5D8-4E32-B1C2-BDB2E0FE9113}"/>
              </a:ext>
            </a:extLst>
          </p:cNvPr>
          <p:cNvSpPr txBox="1"/>
          <p:nvPr/>
        </p:nvSpPr>
        <p:spPr>
          <a:xfrm>
            <a:off x="4233717" y="2135298"/>
            <a:ext cx="719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$516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AB679BB-5A1C-4A0A-B2B8-19010CD73E12}"/>
              </a:ext>
            </a:extLst>
          </p:cNvPr>
          <p:cNvSpPr txBox="1"/>
          <p:nvPr/>
        </p:nvSpPr>
        <p:spPr>
          <a:xfrm>
            <a:off x="3581900" y="1453404"/>
            <a:ext cx="719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$378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4AF291A-7140-48BD-978B-B18C1972414C}"/>
              </a:ext>
            </a:extLst>
          </p:cNvPr>
          <p:cNvSpPr txBox="1"/>
          <p:nvPr/>
        </p:nvSpPr>
        <p:spPr>
          <a:xfrm>
            <a:off x="2947016" y="1719096"/>
            <a:ext cx="719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-$39</a:t>
            </a:r>
          </a:p>
        </p:txBody>
      </p:sp>
    </p:spTree>
    <p:extLst>
      <p:ext uri="{BB962C8B-B14F-4D97-AF65-F5344CB8AC3E}">
        <p14:creationId xmlns:p14="http://schemas.microsoft.com/office/powerpoint/2010/main" val="1590845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1BB1F7B2-4A1F-44FE-B5F1-3A074282A780}"/>
              </a:ext>
            </a:extLst>
          </p:cNvPr>
          <p:cNvCxnSpPr>
            <a:cxnSpLocks/>
          </p:cNvCxnSpPr>
          <p:nvPr/>
        </p:nvCxnSpPr>
        <p:spPr>
          <a:xfrm flipV="1">
            <a:off x="4114800" y="2015772"/>
            <a:ext cx="0" cy="26035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="" xmlns:a16="http://schemas.microsoft.com/office/drawing/2014/main" id="{41039972-AAEF-48DD-94DA-89E39640336D}"/>
              </a:ext>
            </a:extLst>
          </p:cNvPr>
          <p:cNvCxnSpPr>
            <a:cxnSpLocks/>
          </p:cNvCxnSpPr>
          <p:nvPr/>
        </p:nvCxnSpPr>
        <p:spPr>
          <a:xfrm flipV="1">
            <a:off x="4267200" y="2015772"/>
            <a:ext cx="0" cy="2667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="" xmlns:a16="http://schemas.microsoft.com/office/drawing/2014/main" id="{591CF427-6284-4965-A28E-A7D76C207FE8}"/>
              </a:ext>
            </a:extLst>
          </p:cNvPr>
          <p:cNvCxnSpPr>
            <a:cxnSpLocks/>
          </p:cNvCxnSpPr>
          <p:nvPr/>
        </p:nvCxnSpPr>
        <p:spPr>
          <a:xfrm flipV="1">
            <a:off x="4419600" y="1825272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77BD99EF-D165-461C-A0AD-BBEBD19FE6FA}"/>
              </a:ext>
            </a:extLst>
          </p:cNvPr>
          <p:cNvCxnSpPr>
            <a:cxnSpLocks/>
          </p:cNvCxnSpPr>
          <p:nvPr/>
        </p:nvCxnSpPr>
        <p:spPr>
          <a:xfrm flipV="1">
            <a:off x="4572000" y="1901472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172579C9-E44A-4DE2-9559-7C11CC67AA91}"/>
              </a:ext>
            </a:extLst>
          </p:cNvPr>
          <p:cNvCxnSpPr>
            <a:cxnSpLocks/>
          </p:cNvCxnSpPr>
          <p:nvPr/>
        </p:nvCxnSpPr>
        <p:spPr>
          <a:xfrm flipV="1">
            <a:off x="4724400" y="1799872"/>
            <a:ext cx="0" cy="5588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CAD48757-9ACF-4FEA-8AF0-6CD4C554F66B}"/>
              </a:ext>
            </a:extLst>
          </p:cNvPr>
          <p:cNvCxnSpPr>
            <a:cxnSpLocks/>
          </p:cNvCxnSpPr>
          <p:nvPr/>
        </p:nvCxnSpPr>
        <p:spPr>
          <a:xfrm flipV="1">
            <a:off x="4876800" y="1901472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="" xmlns:a16="http://schemas.microsoft.com/office/drawing/2014/main" id="{6AC6AB91-E2CC-440B-93DE-E84009CB4BBC}"/>
              </a:ext>
            </a:extLst>
          </p:cNvPr>
          <p:cNvCxnSpPr>
            <a:cxnSpLocks/>
          </p:cNvCxnSpPr>
          <p:nvPr/>
        </p:nvCxnSpPr>
        <p:spPr>
          <a:xfrm flipV="1">
            <a:off x="5029200" y="1749072"/>
            <a:ext cx="0" cy="6096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="" xmlns:a16="http://schemas.microsoft.com/office/drawing/2014/main" id="{41313675-94E3-42DD-9844-5C34588A8AD2}"/>
              </a:ext>
            </a:extLst>
          </p:cNvPr>
          <p:cNvCxnSpPr>
            <a:cxnSpLocks/>
          </p:cNvCxnSpPr>
          <p:nvPr/>
        </p:nvCxnSpPr>
        <p:spPr>
          <a:xfrm flipV="1">
            <a:off x="5181600" y="1825272"/>
            <a:ext cx="0" cy="5334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="" xmlns:a16="http://schemas.microsoft.com/office/drawing/2014/main" id="{93FFA360-0919-48E8-AED9-6709E79F071E}"/>
              </a:ext>
            </a:extLst>
          </p:cNvPr>
          <p:cNvCxnSpPr>
            <a:cxnSpLocks/>
          </p:cNvCxnSpPr>
          <p:nvPr/>
        </p:nvCxnSpPr>
        <p:spPr>
          <a:xfrm flipV="1">
            <a:off x="5334000" y="1914172"/>
            <a:ext cx="0" cy="4064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6F1EA92C-1E1A-4F09-AFB7-8C29C0C02FFD}"/>
              </a:ext>
            </a:extLst>
          </p:cNvPr>
          <p:cNvCxnSpPr>
            <a:cxnSpLocks/>
          </p:cNvCxnSpPr>
          <p:nvPr/>
        </p:nvCxnSpPr>
        <p:spPr>
          <a:xfrm flipV="1">
            <a:off x="5486400" y="1818922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CF5041F1-CCBD-4252-A2BF-C09C437DC92A}"/>
              </a:ext>
            </a:extLst>
          </p:cNvPr>
          <p:cNvCxnSpPr>
            <a:cxnSpLocks/>
          </p:cNvCxnSpPr>
          <p:nvPr/>
        </p:nvCxnSpPr>
        <p:spPr>
          <a:xfrm flipV="1">
            <a:off x="5638800" y="1971322"/>
            <a:ext cx="0" cy="3048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C4F823E8-65BC-4FCA-AEF1-07234E8BEBF2}"/>
              </a:ext>
            </a:extLst>
          </p:cNvPr>
          <p:cNvCxnSpPr>
            <a:cxnSpLocks/>
          </p:cNvCxnSpPr>
          <p:nvPr/>
        </p:nvCxnSpPr>
        <p:spPr>
          <a:xfrm flipV="1">
            <a:off x="5791200" y="1844322"/>
            <a:ext cx="0" cy="46355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75043"/>
            <a:ext cx="8686800" cy="754061"/>
          </a:xfrm>
        </p:spPr>
        <p:txBody>
          <a:bodyPr/>
          <a:lstStyle/>
          <a:p>
            <a:r>
              <a:rPr lang="en-US" sz="3200" b="1" dirty="0" smtClean="0"/>
              <a:t>Appendix: Example </a:t>
            </a:r>
            <a:r>
              <a:rPr lang="en-US" sz="3200" b="1" dirty="0"/>
              <a:t>Bill Forecast: Median CARE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="" xmlns:a16="http://schemas.microsoft.com/office/drawing/2014/main" id="{06B19DB1-F37B-4584-B260-6CB4DA293C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067627"/>
              </p:ext>
            </p:extLst>
          </p:nvPr>
        </p:nvGraphicFramePr>
        <p:xfrm>
          <a:off x="152400" y="1119716"/>
          <a:ext cx="6183489" cy="2967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4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759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20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66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Your last 12 months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After Electric Appliances + discounts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4562">
                <a:tc>
                  <a:txBody>
                    <a:bodyPr/>
                    <a:lstStyle/>
                    <a:p>
                      <a:r>
                        <a:rPr lang="en-US" b="1" dirty="0"/>
                        <a:t>Electric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74052">
                <a:tc>
                  <a:txBody>
                    <a:bodyPr/>
                    <a:lstStyle/>
                    <a:p>
                      <a:r>
                        <a:rPr lang="en-US" b="1" dirty="0"/>
                        <a:t>Non electric (propane, wood)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i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0988708-CF0E-4FC2-95EC-9D09BFBC722C}"/>
              </a:ext>
            </a:extLst>
          </p:cNvPr>
          <p:cNvSpPr txBox="1"/>
          <p:nvPr/>
        </p:nvSpPr>
        <p:spPr>
          <a:xfrm>
            <a:off x="457200" y="4115500"/>
            <a:ext cx="7924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Savings Summary:</a:t>
            </a:r>
          </a:p>
          <a:p>
            <a:r>
              <a:rPr lang="en-US" sz="1600" dirty="0" err="1">
                <a:solidFill>
                  <a:prstClr val="black"/>
                </a:solidFill>
              </a:rPr>
              <a:t>Yr</a:t>
            </a:r>
            <a:r>
              <a:rPr lang="en-US" sz="1600" dirty="0">
                <a:solidFill>
                  <a:prstClr val="black"/>
                </a:solidFill>
              </a:rPr>
              <a:t> 1 Energy Cost Impact = </a:t>
            </a:r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$1,300 </a:t>
            </a:r>
            <a:r>
              <a:rPr lang="en-US" sz="1600" dirty="0">
                <a:solidFill>
                  <a:prstClr val="black"/>
                </a:solidFill>
              </a:rPr>
              <a:t>– 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$378 </a:t>
            </a:r>
            <a:r>
              <a:rPr lang="en-US" sz="1600" dirty="0">
                <a:sym typeface="Wingdings" panose="05000000000000000000" pitchFamily="2" charset="2"/>
              </a:rPr>
              <a:t>= $922 savings/</a:t>
            </a:r>
            <a:r>
              <a:rPr lang="en-US" sz="1600" dirty="0" err="1">
                <a:sym typeface="Wingdings" panose="05000000000000000000" pitchFamily="2" charset="2"/>
              </a:rPr>
              <a:t>yr</a:t>
            </a:r>
            <a:r>
              <a:rPr lang="en-US" sz="1600" dirty="0">
                <a:sym typeface="Wingdings" panose="05000000000000000000" pitchFamily="2" charset="2"/>
              </a:rPr>
              <a:t> + 288 Credit = $ 1,210 savings</a:t>
            </a:r>
          </a:p>
          <a:p>
            <a:r>
              <a:rPr lang="en-US" sz="1600" dirty="0" err="1">
                <a:solidFill>
                  <a:prstClr val="black"/>
                </a:solidFill>
              </a:rPr>
              <a:t>Yr</a:t>
            </a:r>
            <a:r>
              <a:rPr lang="en-US" sz="1600" dirty="0">
                <a:solidFill>
                  <a:prstClr val="black"/>
                </a:solidFill>
              </a:rPr>
              <a:t> 2 Energy Cost Impact = </a:t>
            </a:r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$1,300 </a:t>
            </a:r>
            <a:r>
              <a:rPr lang="en-US" sz="1600" dirty="0">
                <a:solidFill>
                  <a:prstClr val="black"/>
                </a:solidFill>
              </a:rPr>
              <a:t>– 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$378 </a:t>
            </a:r>
            <a:r>
              <a:rPr lang="en-US" sz="1600" dirty="0">
                <a:sym typeface="Wingdings" panose="05000000000000000000" pitchFamily="2" charset="2"/>
              </a:rPr>
              <a:t>= $922 savings/</a:t>
            </a:r>
            <a:r>
              <a:rPr lang="en-US" sz="1600" dirty="0" err="1">
                <a:sym typeface="Wingdings" panose="05000000000000000000" pitchFamily="2" charset="2"/>
              </a:rPr>
              <a:t>yr</a:t>
            </a:r>
            <a:r>
              <a:rPr lang="en-US" sz="1600" dirty="0">
                <a:sym typeface="Wingdings" panose="05000000000000000000" pitchFamily="2" charset="2"/>
              </a:rPr>
              <a:t> + 144 Credit = $ 1,066 savings</a:t>
            </a:r>
          </a:p>
          <a:p>
            <a:r>
              <a:rPr lang="en-US" sz="1600" dirty="0" err="1">
                <a:solidFill>
                  <a:prstClr val="black"/>
                </a:solidFill>
              </a:rPr>
              <a:t>Yr</a:t>
            </a:r>
            <a:r>
              <a:rPr lang="en-US" sz="1600" dirty="0">
                <a:solidFill>
                  <a:prstClr val="black"/>
                </a:solidFill>
              </a:rPr>
              <a:t> 3 Energy Cost Impact = </a:t>
            </a:r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$1,300 </a:t>
            </a:r>
            <a:r>
              <a:rPr lang="en-US" sz="1600" dirty="0">
                <a:solidFill>
                  <a:prstClr val="black"/>
                </a:solidFill>
              </a:rPr>
              <a:t>– 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$378 </a:t>
            </a:r>
            <a:r>
              <a:rPr lang="en-US" sz="1600" dirty="0">
                <a:sym typeface="Wingdings" panose="05000000000000000000" pitchFamily="2" charset="2"/>
              </a:rPr>
              <a:t>= $922 savings/</a:t>
            </a:r>
            <a:r>
              <a:rPr lang="en-US" sz="1600" dirty="0" err="1">
                <a:sym typeface="Wingdings" panose="05000000000000000000" pitchFamily="2" charset="2"/>
              </a:rPr>
              <a:t>yr</a:t>
            </a:r>
            <a:r>
              <a:rPr lang="en-US" sz="1600" dirty="0">
                <a:sym typeface="Wingdings" panose="05000000000000000000" pitchFamily="2" charset="2"/>
              </a:rPr>
              <a:t> + 72 Credit = $ 944 savings</a:t>
            </a:r>
          </a:p>
          <a:p>
            <a:r>
              <a:rPr lang="en-US" sz="1600" dirty="0" err="1">
                <a:solidFill>
                  <a:prstClr val="black"/>
                </a:solidFill>
              </a:rPr>
              <a:t>Yr</a:t>
            </a:r>
            <a:r>
              <a:rPr lang="en-US" sz="1600" dirty="0">
                <a:solidFill>
                  <a:prstClr val="black"/>
                </a:solidFill>
              </a:rPr>
              <a:t> 4 Energy Cost Impact = </a:t>
            </a:r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$1,300 </a:t>
            </a:r>
            <a:r>
              <a:rPr lang="en-US" sz="1600" dirty="0">
                <a:solidFill>
                  <a:prstClr val="black"/>
                </a:solidFill>
              </a:rPr>
              <a:t>– 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$378 </a:t>
            </a:r>
            <a:r>
              <a:rPr lang="en-US" sz="1600" dirty="0">
                <a:sym typeface="Wingdings" panose="05000000000000000000" pitchFamily="2" charset="2"/>
              </a:rPr>
              <a:t>= $922 savings/</a:t>
            </a:r>
            <a:r>
              <a:rPr lang="en-US" sz="1600" dirty="0" err="1">
                <a:sym typeface="Wingdings" panose="05000000000000000000" pitchFamily="2" charset="2"/>
              </a:rPr>
              <a:t>yr</a:t>
            </a:r>
            <a:r>
              <a:rPr lang="en-US" sz="1600" dirty="0">
                <a:sym typeface="Wingdings" panose="05000000000000000000" pitchFamily="2" charset="2"/>
              </a:rPr>
              <a:t> + 0 Credit = $ 922 savings</a:t>
            </a:r>
          </a:p>
          <a:p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7E790A2-6803-4579-B66C-196DFB42D11A}"/>
              </a:ext>
            </a:extLst>
          </p:cNvPr>
          <p:cNvSpPr txBox="1"/>
          <p:nvPr/>
        </p:nvSpPr>
        <p:spPr>
          <a:xfrm>
            <a:off x="6335889" y="1616564"/>
            <a:ext cx="29631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[$1,021] </a:t>
            </a:r>
          </a:p>
          <a:p>
            <a:pPr algn="ctr"/>
            <a:r>
              <a:rPr lang="en-US" u="sng" dirty="0">
                <a:solidFill>
                  <a:prstClr val="black"/>
                </a:solidFill>
              </a:rPr>
              <a:t>– [$1,398]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$378 Increase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[$1,350] </a:t>
            </a:r>
          </a:p>
          <a:p>
            <a:pPr algn="ctr"/>
            <a:r>
              <a:rPr lang="en-US" u="sng" dirty="0">
                <a:solidFill>
                  <a:prstClr val="black"/>
                </a:solidFill>
              </a:rPr>
              <a:t>– [$0] 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$1,300 Savings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E092046E-9E35-4AE0-A5AB-BDA499A4D917}"/>
              </a:ext>
            </a:extLst>
          </p:cNvPr>
          <p:cNvCxnSpPr>
            <a:cxnSpLocks/>
          </p:cNvCxnSpPr>
          <p:nvPr/>
        </p:nvCxnSpPr>
        <p:spPr>
          <a:xfrm>
            <a:off x="1752600" y="2463800"/>
            <a:ext cx="1828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37DE628-47E0-46A2-BA01-CB323546720F}"/>
              </a:ext>
            </a:extLst>
          </p:cNvPr>
          <p:cNvCxnSpPr>
            <a:cxnSpLocks/>
          </p:cNvCxnSpPr>
          <p:nvPr/>
        </p:nvCxnSpPr>
        <p:spPr>
          <a:xfrm flipV="1">
            <a:off x="1828800" y="2197100"/>
            <a:ext cx="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10D52B6-C712-4E66-BB3C-275C3C81F492}"/>
              </a:ext>
            </a:extLst>
          </p:cNvPr>
          <p:cNvCxnSpPr>
            <a:cxnSpLocks/>
          </p:cNvCxnSpPr>
          <p:nvPr/>
        </p:nvCxnSpPr>
        <p:spPr>
          <a:xfrm flipV="1">
            <a:off x="1981200" y="2197100"/>
            <a:ext cx="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29DC4CD-0110-45DE-80EE-937C200CDDC6}"/>
              </a:ext>
            </a:extLst>
          </p:cNvPr>
          <p:cNvCxnSpPr>
            <a:cxnSpLocks/>
          </p:cNvCxnSpPr>
          <p:nvPr/>
        </p:nvCxnSpPr>
        <p:spPr>
          <a:xfrm flipV="1">
            <a:off x="2133600" y="2006600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9F10BC6-DC42-4360-9196-31676C0DD3E3}"/>
              </a:ext>
            </a:extLst>
          </p:cNvPr>
          <p:cNvCxnSpPr>
            <a:cxnSpLocks/>
          </p:cNvCxnSpPr>
          <p:nvPr/>
        </p:nvCxnSpPr>
        <p:spPr>
          <a:xfrm flipV="1">
            <a:off x="2286000" y="2006600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A5DE6BE-5874-4D97-B089-799B055B6329}"/>
              </a:ext>
            </a:extLst>
          </p:cNvPr>
          <p:cNvCxnSpPr>
            <a:cxnSpLocks/>
          </p:cNvCxnSpPr>
          <p:nvPr/>
        </p:nvCxnSpPr>
        <p:spPr>
          <a:xfrm flipV="1">
            <a:off x="2438400" y="1905000"/>
            <a:ext cx="0" cy="558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B07A9BB6-AAF1-404F-94EF-EA4C1B72D84F}"/>
              </a:ext>
            </a:extLst>
          </p:cNvPr>
          <p:cNvCxnSpPr>
            <a:cxnSpLocks/>
          </p:cNvCxnSpPr>
          <p:nvPr/>
        </p:nvCxnSpPr>
        <p:spPr>
          <a:xfrm flipV="1">
            <a:off x="2590800" y="2006600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158D346-388B-4E51-BFB7-A0207D4886D9}"/>
              </a:ext>
            </a:extLst>
          </p:cNvPr>
          <p:cNvCxnSpPr>
            <a:cxnSpLocks/>
          </p:cNvCxnSpPr>
          <p:nvPr/>
        </p:nvCxnSpPr>
        <p:spPr>
          <a:xfrm flipV="1">
            <a:off x="2743200" y="1854200"/>
            <a:ext cx="0" cy="6096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754C4AAE-DE4A-4CCD-A1BA-814AAFE3CE50}"/>
              </a:ext>
            </a:extLst>
          </p:cNvPr>
          <p:cNvCxnSpPr>
            <a:cxnSpLocks/>
          </p:cNvCxnSpPr>
          <p:nvPr/>
        </p:nvCxnSpPr>
        <p:spPr>
          <a:xfrm flipV="1">
            <a:off x="2895600" y="1930400"/>
            <a:ext cx="0" cy="533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4AA74B4-A19F-41D3-9890-656085F5F02F}"/>
              </a:ext>
            </a:extLst>
          </p:cNvPr>
          <p:cNvCxnSpPr>
            <a:cxnSpLocks/>
          </p:cNvCxnSpPr>
          <p:nvPr/>
        </p:nvCxnSpPr>
        <p:spPr>
          <a:xfrm flipV="1">
            <a:off x="3048000" y="2057400"/>
            <a:ext cx="0" cy="406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E3D06A1F-25F9-46D4-BC64-A45DB127357B}"/>
              </a:ext>
            </a:extLst>
          </p:cNvPr>
          <p:cNvCxnSpPr>
            <a:cxnSpLocks/>
          </p:cNvCxnSpPr>
          <p:nvPr/>
        </p:nvCxnSpPr>
        <p:spPr>
          <a:xfrm flipV="1">
            <a:off x="3200400" y="2006600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47340CE-8221-4D76-B0E1-95F9409BA784}"/>
              </a:ext>
            </a:extLst>
          </p:cNvPr>
          <p:cNvCxnSpPr>
            <a:cxnSpLocks/>
          </p:cNvCxnSpPr>
          <p:nvPr/>
        </p:nvCxnSpPr>
        <p:spPr>
          <a:xfrm flipV="1">
            <a:off x="3352800" y="2159000"/>
            <a:ext cx="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FDE35592-2485-45B7-9D57-9B1FA47C63C7}"/>
              </a:ext>
            </a:extLst>
          </p:cNvPr>
          <p:cNvCxnSpPr>
            <a:cxnSpLocks/>
          </p:cNvCxnSpPr>
          <p:nvPr/>
        </p:nvCxnSpPr>
        <p:spPr>
          <a:xfrm flipV="1">
            <a:off x="3505200" y="2006600"/>
            <a:ext cx="0" cy="4635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3CDA0F4-30F9-458F-9F7F-A93057CC81D2}"/>
              </a:ext>
            </a:extLst>
          </p:cNvPr>
          <p:cNvSpPr txBox="1"/>
          <p:nvPr/>
        </p:nvSpPr>
        <p:spPr>
          <a:xfrm>
            <a:off x="1930401" y="2417968"/>
            <a:ext cx="1258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Total: $1,021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DD8A9DA0-4128-49DD-8371-3D4B36F6FD0A}"/>
              </a:ext>
            </a:extLst>
          </p:cNvPr>
          <p:cNvCxnSpPr>
            <a:cxnSpLocks/>
          </p:cNvCxnSpPr>
          <p:nvPr/>
        </p:nvCxnSpPr>
        <p:spPr>
          <a:xfrm>
            <a:off x="4038600" y="2438400"/>
            <a:ext cx="1828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51EE3A05-8D73-48E5-933C-5174E1929DB7}"/>
              </a:ext>
            </a:extLst>
          </p:cNvPr>
          <p:cNvCxnSpPr>
            <a:cxnSpLocks/>
          </p:cNvCxnSpPr>
          <p:nvPr/>
        </p:nvCxnSpPr>
        <p:spPr>
          <a:xfrm flipV="1">
            <a:off x="4114800" y="2171700"/>
            <a:ext cx="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97ED2CF2-4B53-458A-9350-AD0F17343CA8}"/>
              </a:ext>
            </a:extLst>
          </p:cNvPr>
          <p:cNvCxnSpPr>
            <a:cxnSpLocks/>
          </p:cNvCxnSpPr>
          <p:nvPr/>
        </p:nvCxnSpPr>
        <p:spPr>
          <a:xfrm flipV="1">
            <a:off x="4267200" y="2171700"/>
            <a:ext cx="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B1BCB53B-9EC2-44CC-87D9-92570CE67053}"/>
              </a:ext>
            </a:extLst>
          </p:cNvPr>
          <p:cNvCxnSpPr>
            <a:cxnSpLocks/>
          </p:cNvCxnSpPr>
          <p:nvPr/>
        </p:nvCxnSpPr>
        <p:spPr>
          <a:xfrm flipV="1">
            <a:off x="4419600" y="1981200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525433DD-7869-4A81-B994-C6C345AAC4C1}"/>
              </a:ext>
            </a:extLst>
          </p:cNvPr>
          <p:cNvCxnSpPr>
            <a:cxnSpLocks/>
          </p:cNvCxnSpPr>
          <p:nvPr/>
        </p:nvCxnSpPr>
        <p:spPr>
          <a:xfrm flipV="1">
            <a:off x="4572000" y="1981200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88A4024E-187A-4DBE-A49F-0EC0825E81B8}"/>
              </a:ext>
            </a:extLst>
          </p:cNvPr>
          <p:cNvCxnSpPr>
            <a:cxnSpLocks/>
          </p:cNvCxnSpPr>
          <p:nvPr/>
        </p:nvCxnSpPr>
        <p:spPr>
          <a:xfrm flipV="1">
            <a:off x="4724400" y="1879600"/>
            <a:ext cx="0" cy="558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7B55F23E-C9AA-4CA3-A44B-6A65CA513723}"/>
              </a:ext>
            </a:extLst>
          </p:cNvPr>
          <p:cNvCxnSpPr>
            <a:cxnSpLocks/>
          </p:cNvCxnSpPr>
          <p:nvPr/>
        </p:nvCxnSpPr>
        <p:spPr>
          <a:xfrm flipV="1">
            <a:off x="4876800" y="1981200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E04D6AE7-CEF4-440A-8A41-7CEA63256374}"/>
              </a:ext>
            </a:extLst>
          </p:cNvPr>
          <p:cNvCxnSpPr>
            <a:cxnSpLocks/>
          </p:cNvCxnSpPr>
          <p:nvPr/>
        </p:nvCxnSpPr>
        <p:spPr>
          <a:xfrm flipV="1">
            <a:off x="5029200" y="1828800"/>
            <a:ext cx="0" cy="6096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0DAE36EC-6FE6-49C3-AC61-7C0ECBEF5109}"/>
              </a:ext>
            </a:extLst>
          </p:cNvPr>
          <p:cNvCxnSpPr>
            <a:cxnSpLocks/>
          </p:cNvCxnSpPr>
          <p:nvPr/>
        </p:nvCxnSpPr>
        <p:spPr>
          <a:xfrm flipV="1">
            <a:off x="5181600" y="1905000"/>
            <a:ext cx="0" cy="533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969EA335-6492-4A32-A72A-549F9DDD1A6B}"/>
              </a:ext>
            </a:extLst>
          </p:cNvPr>
          <p:cNvCxnSpPr>
            <a:cxnSpLocks/>
          </p:cNvCxnSpPr>
          <p:nvPr/>
        </p:nvCxnSpPr>
        <p:spPr>
          <a:xfrm flipV="1">
            <a:off x="5334000" y="2032000"/>
            <a:ext cx="0" cy="406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7BA08FDF-107A-4DA0-899D-68CD81D2CC23}"/>
              </a:ext>
            </a:extLst>
          </p:cNvPr>
          <p:cNvCxnSpPr>
            <a:cxnSpLocks/>
          </p:cNvCxnSpPr>
          <p:nvPr/>
        </p:nvCxnSpPr>
        <p:spPr>
          <a:xfrm flipV="1">
            <a:off x="5486400" y="1981200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A33A8BD6-B18D-4A42-8EB5-4510E68C5B54}"/>
              </a:ext>
            </a:extLst>
          </p:cNvPr>
          <p:cNvCxnSpPr>
            <a:cxnSpLocks/>
          </p:cNvCxnSpPr>
          <p:nvPr/>
        </p:nvCxnSpPr>
        <p:spPr>
          <a:xfrm flipV="1">
            <a:off x="5638800" y="2133600"/>
            <a:ext cx="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112CA06B-0645-41A9-A03A-6D26306C0F49}"/>
              </a:ext>
            </a:extLst>
          </p:cNvPr>
          <p:cNvCxnSpPr>
            <a:cxnSpLocks/>
          </p:cNvCxnSpPr>
          <p:nvPr/>
        </p:nvCxnSpPr>
        <p:spPr>
          <a:xfrm flipV="1">
            <a:off x="5791200" y="1981200"/>
            <a:ext cx="0" cy="4635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="" xmlns:a16="http://schemas.microsoft.com/office/drawing/2014/main" id="{FC1FBA87-FC7E-4F24-997B-DD5F5911DA39}"/>
              </a:ext>
            </a:extLst>
          </p:cNvPr>
          <p:cNvCxnSpPr>
            <a:cxnSpLocks/>
          </p:cNvCxnSpPr>
          <p:nvPr/>
        </p:nvCxnSpPr>
        <p:spPr>
          <a:xfrm>
            <a:off x="1752600" y="3575050"/>
            <a:ext cx="1828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FA23B359-8D6E-4E92-B8AE-50B54F0E9031}"/>
              </a:ext>
            </a:extLst>
          </p:cNvPr>
          <p:cNvCxnSpPr>
            <a:cxnSpLocks/>
          </p:cNvCxnSpPr>
          <p:nvPr/>
        </p:nvCxnSpPr>
        <p:spPr>
          <a:xfrm flipV="1">
            <a:off x="2133600" y="3200400"/>
            <a:ext cx="0" cy="3746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="" xmlns:a16="http://schemas.microsoft.com/office/drawing/2014/main" id="{5BFF691C-D70A-47FC-B183-C871584B7396}"/>
              </a:ext>
            </a:extLst>
          </p:cNvPr>
          <p:cNvCxnSpPr>
            <a:cxnSpLocks/>
          </p:cNvCxnSpPr>
          <p:nvPr/>
        </p:nvCxnSpPr>
        <p:spPr>
          <a:xfrm flipV="1">
            <a:off x="2743200" y="3270250"/>
            <a:ext cx="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="" xmlns:a16="http://schemas.microsoft.com/office/drawing/2014/main" id="{C6DA32E3-9A2D-49BE-86AF-00C8A821D18A}"/>
              </a:ext>
            </a:extLst>
          </p:cNvPr>
          <p:cNvCxnSpPr>
            <a:cxnSpLocks/>
          </p:cNvCxnSpPr>
          <p:nvPr/>
        </p:nvCxnSpPr>
        <p:spPr>
          <a:xfrm flipV="1">
            <a:off x="3200400" y="2965450"/>
            <a:ext cx="0" cy="6096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="" xmlns:a16="http://schemas.microsoft.com/office/drawing/2014/main" id="{1A0D3C01-AE14-4AA5-89AC-6225C8C8F613}"/>
              </a:ext>
            </a:extLst>
          </p:cNvPr>
          <p:cNvCxnSpPr>
            <a:cxnSpLocks/>
          </p:cNvCxnSpPr>
          <p:nvPr/>
        </p:nvCxnSpPr>
        <p:spPr>
          <a:xfrm flipV="1">
            <a:off x="3505200" y="3048000"/>
            <a:ext cx="0" cy="533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C1D43A6D-ABC8-4F97-8975-2641D9FD041D}"/>
              </a:ext>
            </a:extLst>
          </p:cNvPr>
          <p:cNvSpPr txBox="1"/>
          <p:nvPr/>
        </p:nvSpPr>
        <p:spPr>
          <a:xfrm>
            <a:off x="1941594" y="3581400"/>
            <a:ext cx="1353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Total: $1,300?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899A64C7-7720-4833-AB4E-FE7DF524D1E1}"/>
              </a:ext>
            </a:extLst>
          </p:cNvPr>
          <p:cNvCxnSpPr>
            <a:cxnSpLocks/>
          </p:cNvCxnSpPr>
          <p:nvPr/>
        </p:nvCxnSpPr>
        <p:spPr>
          <a:xfrm>
            <a:off x="4191000" y="3575050"/>
            <a:ext cx="1828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EB288695-9222-4D38-A4CF-6312B6C4556A}"/>
              </a:ext>
            </a:extLst>
          </p:cNvPr>
          <p:cNvSpPr txBox="1"/>
          <p:nvPr/>
        </p:nvSpPr>
        <p:spPr>
          <a:xfrm>
            <a:off x="4515275" y="3581400"/>
            <a:ext cx="894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Total: $0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6DE38A3E-D70D-4C2C-8EEB-22B4EDB21356}"/>
              </a:ext>
            </a:extLst>
          </p:cNvPr>
          <p:cNvSpPr txBox="1"/>
          <p:nvPr/>
        </p:nvSpPr>
        <p:spPr>
          <a:xfrm>
            <a:off x="4227594" y="2432050"/>
            <a:ext cx="1258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Total: $1,398</a:t>
            </a:r>
          </a:p>
        </p:txBody>
      </p:sp>
    </p:spTree>
    <p:extLst>
      <p:ext uri="{BB962C8B-B14F-4D97-AF65-F5344CB8AC3E}">
        <p14:creationId xmlns:p14="http://schemas.microsoft.com/office/powerpoint/2010/main" val="222722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508" y="274639"/>
            <a:ext cx="8734892" cy="754061"/>
          </a:xfrm>
        </p:spPr>
        <p:txBody>
          <a:bodyPr/>
          <a:lstStyle/>
          <a:p>
            <a:r>
              <a:rPr lang="en-US" b="1" dirty="0" smtClean="0"/>
              <a:t>Appendix: Validating </a:t>
            </a:r>
            <a:r>
              <a:rPr lang="en-US" b="1" dirty="0"/>
              <a:t>Space Conditioning Usage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2D9BD01-3694-4551-9F34-F60340407A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26"/>
          <a:stretch/>
        </p:blipFill>
        <p:spPr>
          <a:xfrm>
            <a:off x="180508" y="1285853"/>
            <a:ext cx="4800600" cy="40859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1D4FFA9-6477-425D-A737-4A3512ADF73C}"/>
              </a:ext>
            </a:extLst>
          </p:cNvPr>
          <p:cNvSpPr txBox="1"/>
          <p:nvPr/>
        </p:nvSpPr>
        <p:spPr>
          <a:xfrm>
            <a:off x="4981108" y="1223231"/>
            <a:ext cx="409798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5 communities are in central CZ 3, three are near CZ 7 border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CZ3 is cooling dominated: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prstClr val="black"/>
                </a:solidFill>
              </a:rPr>
              <a:t>2009 RASS forecast CZ3 Heat Pump Heating (831 kWh) + Central AC (1,359 kWh)= 2,190 kWh/year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CZ7 is heating dominated: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prstClr val="black"/>
                </a:solidFill>
              </a:rPr>
              <a:t>2009 RASS forecast CZ7 Heat Pump Heating (5,509 kWh) + Central AC (1,169 kWh)= 6,678 kWh/year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Split system heat pump efficiencies continue to improve: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FA3E44-3E13-49B8-AD60-4FDCF0424EE5}"/>
              </a:ext>
            </a:extLst>
          </p:cNvPr>
          <p:cNvSpPr txBox="1"/>
          <p:nvPr/>
        </p:nvSpPr>
        <p:spPr>
          <a:xfrm>
            <a:off x="434952" y="5601045"/>
            <a:ext cx="4366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2006-8 Air-source Heat Pump Energy Star </a:t>
            </a:r>
            <a:r>
              <a:rPr lang="en-US" sz="1400" dirty="0">
                <a:hlinkClick r:id="rId4"/>
              </a:rPr>
              <a:t>Requirements</a:t>
            </a:r>
            <a:r>
              <a:rPr lang="en-US" sz="1400" dirty="0"/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1B4919E-19CB-4C0B-B911-2A730EFC7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5843366"/>
            <a:ext cx="4135671" cy="8622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F51241C-B39F-409E-9B61-C507DC7966EF}"/>
              </a:ext>
            </a:extLst>
          </p:cNvPr>
          <p:cNvSpPr txBox="1"/>
          <p:nvPr/>
        </p:nvSpPr>
        <p:spPr>
          <a:xfrm>
            <a:off x="5181600" y="5611456"/>
            <a:ext cx="319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Current Energy Star </a:t>
            </a:r>
            <a:r>
              <a:rPr lang="en-US" sz="1400" dirty="0">
                <a:hlinkClick r:id="rId6"/>
              </a:rPr>
              <a:t>Requirements</a:t>
            </a:r>
            <a:r>
              <a:rPr lang="en-US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1C31BF-A3F0-4DD4-B51A-3E05C81857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1667" b="16868"/>
          <a:stretch/>
        </p:blipFill>
        <p:spPr>
          <a:xfrm>
            <a:off x="4801044" y="5839975"/>
            <a:ext cx="4243998" cy="63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43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5" name="Straight Connector 304">
            <a:extLst>
              <a:ext uri="{FF2B5EF4-FFF2-40B4-BE49-F238E27FC236}">
                <a16:creationId xmlns="" xmlns:a16="http://schemas.microsoft.com/office/drawing/2014/main" id="{69BEF6DC-372E-4251-A63B-28AA9D3B997B}"/>
              </a:ext>
            </a:extLst>
          </p:cNvPr>
          <p:cNvCxnSpPr>
            <a:cxnSpLocks/>
          </p:cNvCxnSpPr>
          <p:nvPr/>
        </p:nvCxnSpPr>
        <p:spPr>
          <a:xfrm flipV="1">
            <a:off x="5167981" y="2805803"/>
            <a:ext cx="743" cy="31605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="" xmlns:a16="http://schemas.microsoft.com/office/drawing/2014/main" id="{A86D8F36-90C8-460A-9CB4-1791F57AB387}"/>
              </a:ext>
            </a:extLst>
          </p:cNvPr>
          <p:cNvCxnSpPr>
            <a:cxnSpLocks/>
          </p:cNvCxnSpPr>
          <p:nvPr/>
        </p:nvCxnSpPr>
        <p:spPr>
          <a:xfrm flipV="1">
            <a:off x="5320381" y="2861508"/>
            <a:ext cx="0" cy="2667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="" xmlns:a16="http://schemas.microsoft.com/office/drawing/2014/main" id="{9E16A96E-1F27-4897-A4FA-C865128D4EF5}"/>
              </a:ext>
            </a:extLst>
          </p:cNvPr>
          <p:cNvCxnSpPr>
            <a:cxnSpLocks/>
          </p:cNvCxnSpPr>
          <p:nvPr/>
        </p:nvCxnSpPr>
        <p:spPr>
          <a:xfrm flipV="1">
            <a:off x="5472781" y="2671008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="" xmlns:a16="http://schemas.microsoft.com/office/drawing/2014/main" id="{FBF73197-8119-4110-83F4-38C5194D27CC}"/>
              </a:ext>
            </a:extLst>
          </p:cNvPr>
          <p:cNvCxnSpPr>
            <a:cxnSpLocks/>
          </p:cNvCxnSpPr>
          <p:nvPr/>
        </p:nvCxnSpPr>
        <p:spPr>
          <a:xfrm flipV="1">
            <a:off x="5625181" y="2747208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="" xmlns:a16="http://schemas.microsoft.com/office/drawing/2014/main" id="{F4AE336D-2511-4717-A05D-EE49387F5101}"/>
              </a:ext>
            </a:extLst>
          </p:cNvPr>
          <p:cNvCxnSpPr>
            <a:cxnSpLocks/>
          </p:cNvCxnSpPr>
          <p:nvPr/>
        </p:nvCxnSpPr>
        <p:spPr>
          <a:xfrm flipV="1">
            <a:off x="5777581" y="2645608"/>
            <a:ext cx="0" cy="5588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="" xmlns:a16="http://schemas.microsoft.com/office/drawing/2014/main" id="{8DDEC367-1FEC-4753-850E-D229825A3E4E}"/>
              </a:ext>
            </a:extLst>
          </p:cNvPr>
          <p:cNvCxnSpPr>
            <a:cxnSpLocks/>
          </p:cNvCxnSpPr>
          <p:nvPr/>
        </p:nvCxnSpPr>
        <p:spPr>
          <a:xfrm flipV="1">
            <a:off x="5929981" y="2747208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="" xmlns:a16="http://schemas.microsoft.com/office/drawing/2014/main" id="{5129235F-4479-44EF-9959-08403B422CF7}"/>
              </a:ext>
            </a:extLst>
          </p:cNvPr>
          <p:cNvCxnSpPr>
            <a:cxnSpLocks/>
          </p:cNvCxnSpPr>
          <p:nvPr/>
        </p:nvCxnSpPr>
        <p:spPr>
          <a:xfrm flipV="1">
            <a:off x="6082381" y="2594808"/>
            <a:ext cx="0" cy="6096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="" xmlns:a16="http://schemas.microsoft.com/office/drawing/2014/main" id="{A5ED075E-2D61-48CA-974B-D957A61533F2}"/>
              </a:ext>
            </a:extLst>
          </p:cNvPr>
          <p:cNvCxnSpPr>
            <a:cxnSpLocks/>
          </p:cNvCxnSpPr>
          <p:nvPr/>
        </p:nvCxnSpPr>
        <p:spPr>
          <a:xfrm flipV="1">
            <a:off x="6234781" y="2671008"/>
            <a:ext cx="0" cy="5334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="" xmlns:a16="http://schemas.microsoft.com/office/drawing/2014/main" id="{E29EB920-43A4-42BB-AD8E-23603F2348A2}"/>
              </a:ext>
            </a:extLst>
          </p:cNvPr>
          <p:cNvCxnSpPr>
            <a:cxnSpLocks/>
          </p:cNvCxnSpPr>
          <p:nvPr/>
        </p:nvCxnSpPr>
        <p:spPr>
          <a:xfrm flipV="1">
            <a:off x="6387181" y="2759908"/>
            <a:ext cx="0" cy="4064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="" xmlns:a16="http://schemas.microsoft.com/office/drawing/2014/main" id="{0C966D29-4C82-481F-B198-F340124643E5}"/>
              </a:ext>
            </a:extLst>
          </p:cNvPr>
          <p:cNvCxnSpPr>
            <a:cxnSpLocks/>
          </p:cNvCxnSpPr>
          <p:nvPr/>
        </p:nvCxnSpPr>
        <p:spPr>
          <a:xfrm flipV="1">
            <a:off x="6539581" y="2664658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="" xmlns:a16="http://schemas.microsoft.com/office/drawing/2014/main" id="{5BC9418B-F46B-4F9B-8003-7B9F1606AAA6}"/>
              </a:ext>
            </a:extLst>
          </p:cNvPr>
          <p:cNvCxnSpPr>
            <a:cxnSpLocks/>
          </p:cNvCxnSpPr>
          <p:nvPr/>
        </p:nvCxnSpPr>
        <p:spPr>
          <a:xfrm flipV="1">
            <a:off x="6691981" y="2817058"/>
            <a:ext cx="0" cy="3048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="" xmlns:a16="http://schemas.microsoft.com/office/drawing/2014/main" id="{AB842575-8292-462D-8272-04511990ECCD}"/>
              </a:ext>
            </a:extLst>
          </p:cNvPr>
          <p:cNvCxnSpPr>
            <a:cxnSpLocks/>
          </p:cNvCxnSpPr>
          <p:nvPr/>
        </p:nvCxnSpPr>
        <p:spPr>
          <a:xfrm flipV="1">
            <a:off x="6844381" y="2690058"/>
            <a:ext cx="0" cy="46355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="" xmlns:a16="http://schemas.microsoft.com/office/drawing/2014/main" id="{E44882CE-CD25-4EEF-A57B-66E14D1041F4}"/>
              </a:ext>
            </a:extLst>
          </p:cNvPr>
          <p:cNvCxnSpPr>
            <a:cxnSpLocks/>
          </p:cNvCxnSpPr>
          <p:nvPr/>
        </p:nvCxnSpPr>
        <p:spPr>
          <a:xfrm flipV="1">
            <a:off x="900788" y="2829867"/>
            <a:ext cx="729" cy="31605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="" xmlns:a16="http://schemas.microsoft.com/office/drawing/2014/main" id="{F5673FEC-511C-4742-899A-4D07D7D7984E}"/>
              </a:ext>
            </a:extLst>
          </p:cNvPr>
          <p:cNvCxnSpPr>
            <a:cxnSpLocks/>
          </p:cNvCxnSpPr>
          <p:nvPr/>
        </p:nvCxnSpPr>
        <p:spPr>
          <a:xfrm flipV="1">
            <a:off x="1053181" y="2885572"/>
            <a:ext cx="0" cy="2667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="" xmlns:a16="http://schemas.microsoft.com/office/drawing/2014/main" id="{4858820B-504B-4B11-909D-31C5D14A3612}"/>
              </a:ext>
            </a:extLst>
          </p:cNvPr>
          <p:cNvCxnSpPr>
            <a:cxnSpLocks/>
          </p:cNvCxnSpPr>
          <p:nvPr/>
        </p:nvCxnSpPr>
        <p:spPr>
          <a:xfrm flipV="1">
            <a:off x="1205581" y="2695072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="" xmlns:a16="http://schemas.microsoft.com/office/drawing/2014/main" id="{CF192A4C-5810-43C7-B116-3CA1D6EF8540}"/>
              </a:ext>
            </a:extLst>
          </p:cNvPr>
          <p:cNvCxnSpPr>
            <a:cxnSpLocks/>
          </p:cNvCxnSpPr>
          <p:nvPr/>
        </p:nvCxnSpPr>
        <p:spPr>
          <a:xfrm flipV="1">
            <a:off x="1357981" y="2771272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="" xmlns:a16="http://schemas.microsoft.com/office/drawing/2014/main" id="{CDE07D5F-5B44-45CA-A4EB-C5549B9AF695}"/>
              </a:ext>
            </a:extLst>
          </p:cNvPr>
          <p:cNvCxnSpPr>
            <a:cxnSpLocks/>
          </p:cNvCxnSpPr>
          <p:nvPr/>
        </p:nvCxnSpPr>
        <p:spPr>
          <a:xfrm flipV="1">
            <a:off x="1510381" y="2669672"/>
            <a:ext cx="0" cy="5588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="" xmlns:a16="http://schemas.microsoft.com/office/drawing/2014/main" id="{368FEE49-C0F9-41F3-B9E3-BD4F89D7AE8D}"/>
              </a:ext>
            </a:extLst>
          </p:cNvPr>
          <p:cNvCxnSpPr>
            <a:cxnSpLocks/>
          </p:cNvCxnSpPr>
          <p:nvPr/>
        </p:nvCxnSpPr>
        <p:spPr>
          <a:xfrm flipV="1">
            <a:off x="1662781" y="2771272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="" xmlns:a16="http://schemas.microsoft.com/office/drawing/2014/main" id="{8B384919-5C4D-4390-83E7-ADC09E788B97}"/>
              </a:ext>
            </a:extLst>
          </p:cNvPr>
          <p:cNvCxnSpPr>
            <a:cxnSpLocks/>
          </p:cNvCxnSpPr>
          <p:nvPr/>
        </p:nvCxnSpPr>
        <p:spPr>
          <a:xfrm flipV="1">
            <a:off x="1815181" y="2618872"/>
            <a:ext cx="0" cy="6096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="" xmlns:a16="http://schemas.microsoft.com/office/drawing/2014/main" id="{E7B90EB8-2FC4-447F-824D-32BB74756E48}"/>
              </a:ext>
            </a:extLst>
          </p:cNvPr>
          <p:cNvCxnSpPr>
            <a:cxnSpLocks/>
          </p:cNvCxnSpPr>
          <p:nvPr/>
        </p:nvCxnSpPr>
        <p:spPr>
          <a:xfrm flipV="1">
            <a:off x="1967581" y="2695072"/>
            <a:ext cx="0" cy="5334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="" xmlns:a16="http://schemas.microsoft.com/office/drawing/2014/main" id="{68B1682F-203D-4EC2-983D-6476C6CAEE0C}"/>
              </a:ext>
            </a:extLst>
          </p:cNvPr>
          <p:cNvCxnSpPr>
            <a:cxnSpLocks/>
          </p:cNvCxnSpPr>
          <p:nvPr/>
        </p:nvCxnSpPr>
        <p:spPr>
          <a:xfrm flipV="1">
            <a:off x="2119981" y="2783972"/>
            <a:ext cx="0" cy="4064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="" xmlns:a16="http://schemas.microsoft.com/office/drawing/2014/main" id="{06E9E2D2-07B8-4EE3-9352-1DD9DF8C634F}"/>
              </a:ext>
            </a:extLst>
          </p:cNvPr>
          <p:cNvCxnSpPr>
            <a:cxnSpLocks/>
          </p:cNvCxnSpPr>
          <p:nvPr/>
        </p:nvCxnSpPr>
        <p:spPr>
          <a:xfrm flipV="1">
            <a:off x="2272381" y="2688722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="" xmlns:a16="http://schemas.microsoft.com/office/drawing/2014/main" id="{1A41B2ED-B2C1-4941-89D0-BB9934FDB608}"/>
              </a:ext>
            </a:extLst>
          </p:cNvPr>
          <p:cNvCxnSpPr>
            <a:cxnSpLocks/>
          </p:cNvCxnSpPr>
          <p:nvPr/>
        </p:nvCxnSpPr>
        <p:spPr>
          <a:xfrm flipV="1">
            <a:off x="2424781" y="2841122"/>
            <a:ext cx="0" cy="3048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="" xmlns:a16="http://schemas.microsoft.com/office/drawing/2014/main" id="{3D8712D7-C10E-49A6-9F9E-C4601F8453C3}"/>
              </a:ext>
            </a:extLst>
          </p:cNvPr>
          <p:cNvCxnSpPr>
            <a:cxnSpLocks/>
          </p:cNvCxnSpPr>
          <p:nvPr/>
        </p:nvCxnSpPr>
        <p:spPr>
          <a:xfrm flipV="1">
            <a:off x="2577181" y="2714122"/>
            <a:ext cx="0" cy="46355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="" xmlns:a16="http://schemas.microsoft.com/office/drawing/2014/main" id="{BB2B7E55-0061-4D31-B783-CD59FB9CF33A}"/>
              </a:ext>
            </a:extLst>
          </p:cNvPr>
          <p:cNvCxnSpPr>
            <a:cxnSpLocks/>
          </p:cNvCxnSpPr>
          <p:nvPr/>
        </p:nvCxnSpPr>
        <p:spPr>
          <a:xfrm flipV="1">
            <a:off x="5029200" y="1506395"/>
            <a:ext cx="743" cy="31605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="" xmlns:a16="http://schemas.microsoft.com/office/drawing/2014/main" id="{E8D2C140-67E5-4573-988D-F171109D0048}"/>
              </a:ext>
            </a:extLst>
          </p:cNvPr>
          <p:cNvCxnSpPr>
            <a:cxnSpLocks/>
          </p:cNvCxnSpPr>
          <p:nvPr/>
        </p:nvCxnSpPr>
        <p:spPr>
          <a:xfrm flipV="1">
            <a:off x="5181600" y="1562100"/>
            <a:ext cx="0" cy="2667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="" xmlns:a16="http://schemas.microsoft.com/office/drawing/2014/main" id="{AE9DA8A1-B828-4E8A-85B8-F460CB8DD786}"/>
              </a:ext>
            </a:extLst>
          </p:cNvPr>
          <p:cNvCxnSpPr>
            <a:cxnSpLocks/>
          </p:cNvCxnSpPr>
          <p:nvPr/>
        </p:nvCxnSpPr>
        <p:spPr>
          <a:xfrm flipV="1">
            <a:off x="5334000" y="1371600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="" xmlns:a16="http://schemas.microsoft.com/office/drawing/2014/main" id="{08B93E92-5C13-4711-938F-965216A98504}"/>
              </a:ext>
            </a:extLst>
          </p:cNvPr>
          <p:cNvCxnSpPr>
            <a:cxnSpLocks/>
          </p:cNvCxnSpPr>
          <p:nvPr/>
        </p:nvCxnSpPr>
        <p:spPr>
          <a:xfrm flipV="1">
            <a:off x="5486400" y="1447800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="" xmlns:a16="http://schemas.microsoft.com/office/drawing/2014/main" id="{474A4C26-2413-4D71-8C8A-CE3C3CA2A77B}"/>
              </a:ext>
            </a:extLst>
          </p:cNvPr>
          <p:cNvCxnSpPr>
            <a:cxnSpLocks/>
          </p:cNvCxnSpPr>
          <p:nvPr/>
        </p:nvCxnSpPr>
        <p:spPr>
          <a:xfrm flipV="1">
            <a:off x="5638800" y="1346200"/>
            <a:ext cx="0" cy="5588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="" xmlns:a16="http://schemas.microsoft.com/office/drawing/2014/main" id="{A31938B7-E570-4298-AA01-310955FE22C9}"/>
              </a:ext>
            </a:extLst>
          </p:cNvPr>
          <p:cNvCxnSpPr>
            <a:cxnSpLocks/>
          </p:cNvCxnSpPr>
          <p:nvPr/>
        </p:nvCxnSpPr>
        <p:spPr>
          <a:xfrm flipV="1">
            <a:off x="5791200" y="1447800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="" xmlns:a16="http://schemas.microsoft.com/office/drawing/2014/main" id="{B702D908-0483-4155-83DD-02833AA5E85F}"/>
              </a:ext>
            </a:extLst>
          </p:cNvPr>
          <p:cNvCxnSpPr>
            <a:cxnSpLocks/>
          </p:cNvCxnSpPr>
          <p:nvPr/>
        </p:nvCxnSpPr>
        <p:spPr>
          <a:xfrm flipV="1">
            <a:off x="5943600" y="1295400"/>
            <a:ext cx="0" cy="6096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="" xmlns:a16="http://schemas.microsoft.com/office/drawing/2014/main" id="{891BCDBA-352E-47E5-9CCE-8002CDB45F3D}"/>
              </a:ext>
            </a:extLst>
          </p:cNvPr>
          <p:cNvCxnSpPr>
            <a:cxnSpLocks/>
          </p:cNvCxnSpPr>
          <p:nvPr/>
        </p:nvCxnSpPr>
        <p:spPr>
          <a:xfrm flipV="1">
            <a:off x="6096000" y="1371600"/>
            <a:ext cx="0" cy="5334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="" xmlns:a16="http://schemas.microsoft.com/office/drawing/2014/main" id="{F7E3FAD9-CDB4-47EE-A64A-9B08614C62F2}"/>
              </a:ext>
            </a:extLst>
          </p:cNvPr>
          <p:cNvCxnSpPr>
            <a:cxnSpLocks/>
          </p:cNvCxnSpPr>
          <p:nvPr/>
        </p:nvCxnSpPr>
        <p:spPr>
          <a:xfrm flipV="1">
            <a:off x="6248400" y="1460500"/>
            <a:ext cx="0" cy="4064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="" xmlns:a16="http://schemas.microsoft.com/office/drawing/2014/main" id="{D8AD5706-F14B-456D-B963-11770E7B7098}"/>
              </a:ext>
            </a:extLst>
          </p:cNvPr>
          <p:cNvCxnSpPr>
            <a:cxnSpLocks/>
          </p:cNvCxnSpPr>
          <p:nvPr/>
        </p:nvCxnSpPr>
        <p:spPr>
          <a:xfrm flipV="1">
            <a:off x="6400800" y="1365250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="" xmlns:a16="http://schemas.microsoft.com/office/drawing/2014/main" id="{BC9FCACC-BAC8-4DCD-9CB4-CE20E1175FFA}"/>
              </a:ext>
            </a:extLst>
          </p:cNvPr>
          <p:cNvCxnSpPr>
            <a:cxnSpLocks/>
          </p:cNvCxnSpPr>
          <p:nvPr/>
        </p:nvCxnSpPr>
        <p:spPr>
          <a:xfrm flipV="1">
            <a:off x="6553200" y="1517650"/>
            <a:ext cx="0" cy="3048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="" xmlns:a16="http://schemas.microsoft.com/office/drawing/2014/main" id="{9A3651FE-F989-4FC1-9818-EDB9C50E1835}"/>
              </a:ext>
            </a:extLst>
          </p:cNvPr>
          <p:cNvCxnSpPr>
            <a:cxnSpLocks/>
          </p:cNvCxnSpPr>
          <p:nvPr/>
        </p:nvCxnSpPr>
        <p:spPr>
          <a:xfrm flipV="1">
            <a:off x="6705600" y="1390650"/>
            <a:ext cx="0" cy="46355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="" xmlns:a16="http://schemas.microsoft.com/office/drawing/2014/main" id="{BF2A5C5B-48C1-44CA-9B52-D2071E52B29A}"/>
              </a:ext>
            </a:extLst>
          </p:cNvPr>
          <p:cNvCxnSpPr>
            <a:cxnSpLocks/>
          </p:cNvCxnSpPr>
          <p:nvPr/>
        </p:nvCxnSpPr>
        <p:spPr>
          <a:xfrm flipV="1">
            <a:off x="900781" y="1534467"/>
            <a:ext cx="743" cy="31605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="" xmlns:a16="http://schemas.microsoft.com/office/drawing/2014/main" id="{4556E101-9AB4-4F99-A73D-AED357540781}"/>
              </a:ext>
            </a:extLst>
          </p:cNvPr>
          <p:cNvCxnSpPr>
            <a:cxnSpLocks/>
          </p:cNvCxnSpPr>
          <p:nvPr/>
        </p:nvCxnSpPr>
        <p:spPr>
          <a:xfrm flipV="1">
            <a:off x="1053181" y="1590172"/>
            <a:ext cx="0" cy="2667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="" xmlns:a16="http://schemas.microsoft.com/office/drawing/2014/main" id="{F5FB31C2-1172-4C9D-B123-5F512F842937}"/>
              </a:ext>
            </a:extLst>
          </p:cNvPr>
          <p:cNvCxnSpPr>
            <a:cxnSpLocks/>
          </p:cNvCxnSpPr>
          <p:nvPr/>
        </p:nvCxnSpPr>
        <p:spPr>
          <a:xfrm flipV="1">
            <a:off x="1205581" y="1399672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="" xmlns:a16="http://schemas.microsoft.com/office/drawing/2014/main" id="{69591D36-A323-4960-9C26-0D3491C29923}"/>
              </a:ext>
            </a:extLst>
          </p:cNvPr>
          <p:cNvCxnSpPr>
            <a:cxnSpLocks/>
          </p:cNvCxnSpPr>
          <p:nvPr/>
        </p:nvCxnSpPr>
        <p:spPr>
          <a:xfrm flipV="1">
            <a:off x="1357981" y="1475872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="" xmlns:a16="http://schemas.microsoft.com/office/drawing/2014/main" id="{54364594-DDEF-4368-ACB8-FD80FA2EDABC}"/>
              </a:ext>
            </a:extLst>
          </p:cNvPr>
          <p:cNvCxnSpPr>
            <a:cxnSpLocks/>
          </p:cNvCxnSpPr>
          <p:nvPr/>
        </p:nvCxnSpPr>
        <p:spPr>
          <a:xfrm flipV="1">
            <a:off x="1510381" y="1374272"/>
            <a:ext cx="0" cy="5588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="" xmlns:a16="http://schemas.microsoft.com/office/drawing/2014/main" id="{42C0C82E-8756-4778-AAD2-5C2E566B25B6}"/>
              </a:ext>
            </a:extLst>
          </p:cNvPr>
          <p:cNvCxnSpPr>
            <a:cxnSpLocks/>
          </p:cNvCxnSpPr>
          <p:nvPr/>
        </p:nvCxnSpPr>
        <p:spPr>
          <a:xfrm flipV="1">
            <a:off x="1662781" y="1475872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="" xmlns:a16="http://schemas.microsoft.com/office/drawing/2014/main" id="{85B9A75A-A3F3-4286-B868-C979B456846D}"/>
              </a:ext>
            </a:extLst>
          </p:cNvPr>
          <p:cNvCxnSpPr>
            <a:cxnSpLocks/>
          </p:cNvCxnSpPr>
          <p:nvPr/>
        </p:nvCxnSpPr>
        <p:spPr>
          <a:xfrm flipV="1">
            <a:off x="1815181" y="1323472"/>
            <a:ext cx="0" cy="6096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="" xmlns:a16="http://schemas.microsoft.com/office/drawing/2014/main" id="{B1C3E4BA-9374-4CB0-B833-5A300922008D}"/>
              </a:ext>
            </a:extLst>
          </p:cNvPr>
          <p:cNvCxnSpPr>
            <a:cxnSpLocks/>
          </p:cNvCxnSpPr>
          <p:nvPr/>
        </p:nvCxnSpPr>
        <p:spPr>
          <a:xfrm flipV="1">
            <a:off x="1967581" y="1399672"/>
            <a:ext cx="0" cy="5334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="" xmlns:a16="http://schemas.microsoft.com/office/drawing/2014/main" id="{A21844A0-90F8-4617-9285-1120764993FC}"/>
              </a:ext>
            </a:extLst>
          </p:cNvPr>
          <p:cNvCxnSpPr>
            <a:cxnSpLocks/>
          </p:cNvCxnSpPr>
          <p:nvPr/>
        </p:nvCxnSpPr>
        <p:spPr>
          <a:xfrm flipV="1">
            <a:off x="2119981" y="1488572"/>
            <a:ext cx="0" cy="4064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="" xmlns:a16="http://schemas.microsoft.com/office/drawing/2014/main" id="{6BE40C92-DC54-4473-ABDF-7249FF514955}"/>
              </a:ext>
            </a:extLst>
          </p:cNvPr>
          <p:cNvCxnSpPr>
            <a:cxnSpLocks/>
          </p:cNvCxnSpPr>
          <p:nvPr/>
        </p:nvCxnSpPr>
        <p:spPr>
          <a:xfrm flipV="1">
            <a:off x="2272381" y="1393322"/>
            <a:ext cx="0" cy="4572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="" xmlns:a16="http://schemas.microsoft.com/office/drawing/2014/main" id="{BF3E4DC8-E04D-46EA-BC6E-D1B4ED6B908A}"/>
              </a:ext>
            </a:extLst>
          </p:cNvPr>
          <p:cNvCxnSpPr>
            <a:cxnSpLocks/>
          </p:cNvCxnSpPr>
          <p:nvPr/>
        </p:nvCxnSpPr>
        <p:spPr>
          <a:xfrm flipV="1">
            <a:off x="2424781" y="1545722"/>
            <a:ext cx="0" cy="3048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="" xmlns:a16="http://schemas.microsoft.com/office/drawing/2014/main" id="{BB4C6CBB-A9D2-4A19-9EE3-1D8D8D674F9B}"/>
              </a:ext>
            </a:extLst>
          </p:cNvPr>
          <p:cNvCxnSpPr>
            <a:cxnSpLocks/>
          </p:cNvCxnSpPr>
          <p:nvPr/>
        </p:nvCxnSpPr>
        <p:spPr>
          <a:xfrm flipV="1">
            <a:off x="2577181" y="1418722"/>
            <a:ext cx="0" cy="46355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75043"/>
            <a:ext cx="8686800" cy="754061"/>
          </a:xfrm>
        </p:spPr>
        <p:txBody>
          <a:bodyPr/>
          <a:lstStyle/>
          <a:p>
            <a:r>
              <a:rPr lang="en-US" sz="4000" b="1" dirty="0" smtClean="0"/>
              <a:t>PG&amp;E Billing </a:t>
            </a:r>
            <a:r>
              <a:rPr lang="en-US" sz="4000" b="1" dirty="0"/>
              <a:t>Alternatives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="" xmlns:a16="http://schemas.microsoft.com/office/drawing/2014/main" id="{70A86CDB-897D-46BE-A06B-3B7F245C8729}"/>
              </a:ext>
            </a:extLst>
          </p:cNvPr>
          <p:cNvCxnSpPr>
            <a:cxnSpLocks/>
          </p:cNvCxnSpPr>
          <p:nvPr/>
        </p:nvCxnSpPr>
        <p:spPr>
          <a:xfrm>
            <a:off x="826911" y="3290777"/>
            <a:ext cx="1828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="" xmlns:a16="http://schemas.microsoft.com/office/drawing/2014/main" id="{6F45BDFC-41A8-45F9-AEF4-24B4C3EFE2E7}"/>
              </a:ext>
            </a:extLst>
          </p:cNvPr>
          <p:cNvCxnSpPr>
            <a:cxnSpLocks/>
          </p:cNvCxnSpPr>
          <p:nvPr/>
        </p:nvCxnSpPr>
        <p:spPr>
          <a:xfrm flipV="1">
            <a:off x="903111" y="3024077"/>
            <a:ext cx="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="" xmlns:a16="http://schemas.microsoft.com/office/drawing/2014/main" id="{FDFF6C52-25EC-4875-ADA6-3EE299D30F81}"/>
              </a:ext>
            </a:extLst>
          </p:cNvPr>
          <p:cNvCxnSpPr>
            <a:cxnSpLocks/>
          </p:cNvCxnSpPr>
          <p:nvPr/>
        </p:nvCxnSpPr>
        <p:spPr>
          <a:xfrm flipV="1">
            <a:off x="1055511" y="3024077"/>
            <a:ext cx="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="" xmlns:a16="http://schemas.microsoft.com/office/drawing/2014/main" id="{F0CD195A-26E1-4416-9B12-714648E3A9ED}"/>
              </a:ext>
            </a:extLst>
          </p:cNvPr>
          <p:cNvCxnSpPr>
            <a:cxnSpLocks/>
          </p:cNvCxnSpPr>
          <p:nvPr/>
        </p:nvCxnSpPr>
        <p:spPr>
          <a:xfrm flipV="1">
            <a:off x="1207911" y="2833577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="" xmlns:a16="http://schemas.microsoft.com/office/drawing/2014/main" id="{4A57B9E1-5471-4271-9AFC-3917CB7A3448}"/>
              </a:ext>
            </a:extLst>
          </p:cNvPr>
          <p:cNvCxnSpPr>
            <a:cxnSpLocks/>
          </p:cNvCxnSpPr>
          <p:nvPr/>
        </p:nvCxnSpPr>
        <p:spPr>
          <a:xfrm flipV="1">
            <a:off x="1360311" y="2833577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="" xmlns:a16="http://schemas.microsoft.com/office/drawing/2014/main" id="{D8256856-7D28-456B-B4D1-3940CB91D71F}"/>
              </a:ext>
            </a:extLst>
          </p:cNvPr>
          <p:cNvCxnSpPr>
            <a:cxnSpLocks/>
          </p:cNvCxnSpPr>
          <p:nvPr/>
        </p:nvCxnSpPr>
        <p:spPr>
          <a:xfrm flipV="1">
            <a:off x="1512711" y="2731977"/>
            <a:ext cx="0" cy="558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="" xmlns:a16="http://schemas.microsoft.com/office/drawing/2014/main" id="{533E3FAB-3B8C-4C81-8D2B-06FD18AC24D3}"/>
              </a:ext>
            </a:extLst>
          </p:cNvPr>
          <p:cNvCxnSpPr>
            <a:cxnSpLocks/>
          </p:cNvCxnSpPr>
          <p:nvPr/>
        </p:nvCxnSpPr>
        <p:spPr>
          <a:xfrm flipV="1">
            <a:off x="1665111" y="2833577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="" xmlns:a16="http://schemas.microsoft.com/office/drawing/2014/main" id="{CC3CEA3B-64C8-4C92-84BA-63014307AA53}"/>
              </a:ext>
            </a:extLst>
          </p:cNvPr>
          <p:cNvCxnSpPr>
            <a:cxnSpLocks/>
          </p:cNvCxnSpPr>
          <p:nvPr/>
        </p:nvCxnSpPr>
        <p:spPr>
          <a:xfrm flipV="1">
            <a:off x="1817511" y="2681177"/>
            <a:ext cx="0" cy="6096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="" xmlns:a16="http://schemas.microsoft.com/office/drawing/2014/main" id="{06AFC246-DABF-4ADC-B9EF-6D0D5813E56F}"/>
              </a:ext>
            </a:extLst>
          </p:cNvPr>
          <p:cNvCxnSpPr>
            <a:cxnSpLocks/>
          </p:cNvCxnSpPr>
          <p:nvPr/>
        </p:nvCxnSpPr>
        <p:spPr>
          <a:xfrm flipV="1">
            <a:off x="1969911" y="2757377"/>
            <a:ext cx="0" cy="533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="" xmlns:a16="http://schemas.microsoft.com/office/drawing/2014/main" id="{90993150-9C49-49FD-8E07-3A04BE2F03F6}"/>
              </a:ext>
            </a:extLst>
          </p:cNvPr>
          <p:cNvCxnSpPr>
            <a:cxnSpLocks/>
          </p:cNvCxnSpPr>
          <p:nvPr/>
        </p:nvCxnSpPr>
        <p:spPr>
          <a:xfrm flipV="1">
            <a:off x="2122311" y="2884377"/>
            <a:ext cx="0" cy="406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="" xmlns:a16="http://schemas.microsoft.com/office/drawing/2014/main" id="{D0BAEB31-395E-4141-B39A-34EFEB505674}"/>
              </a:ext>
            </a:extLst>
          </p:cNvPr>
          <p:cNvCxnSpPr>
            <a:cxnSpLocks/>
          </p:cNvCxnSpPr>
          <p:nvPr/>
        </p:nvCxnSpPr>
        <p:spPr>
          <a:xfrm flipV="1">
            <a:off x="2274711" y="2833577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="" xmlns:a16="http://schemas.microsoft.com/office/drawing/2014/main" id="{DE966BB3-166D-4266-AADB-C9580AFCA5B0}"/>
              </a:ext>
            </a:extLst>
          </p:cNvPr>
          <p:cNvCxnSpPr>
            <a:cxnSpLocks/>
          </p:cNvCxnSpPr>
          <p:nvPr/>
        </p:nvCxnSpPr>
        <p:spPr>
          <a:xfrm flipV="1">
            <a:off x="2427111" y="2985977"/>
            <a:ext cx="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="" xmlns:a16="http://schemas.microsoft.com/office/drawing/2014/main" id="{C23E34B8-BC7B-4542-8895-A32A03993643}"/>
              </a:ext>
            </a:extLst>
          </p:cNvPr>
          <p:cNvCxnSpPr>
            <a:cxnSpLocks/>
          </p:cNvCxnSpPr>
          <p:nvPr/>
        </p:nvCxnSpPr>
        <p:spPr>
          <a:xfrm flipV="1">
            <a:off x="2579511" y="2833577"/>
            <a:ext cx="0" cy="4635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="" xmlns:a16="http://schemas.microsoft.com/office/drawing/2014/main" id="{A8E03376-A85D-4E12-9964-C0CDAE4D1A78}"/>
              </a:ext>
            </a:extLst>
          </p:cNvPr>
          <p:cNvCxnSpPr>
            <a:cxnSpLocks/>
          </p:cNvCxnSpPr>
          <p:nvPr/>
        </p:nvCxnSpPr>
        <p:spPr>
          <a:xfrm>
            <a:off x="826911" y="3030427"/>
            <a:ext cx="1828800" cy="0"/>
          </a:xfrm>
          <a:prstGeom prst="line">
            <a:avLst/>
          </a:prstGeom>
          <a:ln w="34925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96A993A3-9512-43EA-9AC4-9A340C63ECD5}"/>
              </a:ext>
            </a:extLst>
          </p:cNvPr>
          <p:cNvSpPr txBox="1"/>
          <p:nvPr/>
        </p:nvSpPr>
        <p:spPr>
          <a:xfrm>
            <a:off x="2621594" y="2520951"/>
            <a:ext cx="2354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Pay estimated new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Credit applied at 12 months to offset any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Unused credit rolls over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="" xmlns:a16="http://schemas.microsoft.com/office/drawing/2014/main" id="{0288D5E3-CFAF-45EA-AE47-0EF248D80DFF}"/>
              </a:ext>
            </a:extLst>
          </p:cNvPr>
          <p:cNvCxnSpPr>
            <a:cxnSpLocks/>
          </p:cNvCxnSpPr>
          <p:nvPr/>
        </p:nvCxnSpPr>
        <p:spPr>
          <a:xfrm>
            <a:off x="5094111" y="3309827"/>
            <a:ext cx="1828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="" xmlns:a16="http://schemas.microsoft.com/office/drawing/2014/main" id="{AF63285D-7C57-40D7-9233-AD611BC047AE}"/>
              </a:ext>
            </a:extLst>
          </p:cNvPr>
          <p:cNvCxnSpPr>
            <a:cxnSpLocks/>
          </p:cNvCxnSpPr>
          <p:nvPr/>
        </p:nvCxnSpPr>
        <p:spPr>
          <a:xfrm flipV="1">
            <a:off x="5170311" y="3043127"/>
            <a:ext cx="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="" xmlns:a16="http://schemas.microsoft.com/office/drawing/2014/main" id="{D001D01E-1523-44B8-B24E-207EDA306B79}"/>
              </a:ext>
            </a:extLst>
          </p:cNvPr>
          <p:cNvCxnSpPr>
            <a:cxnSpLocks/>
          </p:cNvCxnSpPr>
          <p:nvPr/>
        </p:nvCxnSpPr>
        <p:spPr>
          <a:xfrm flipV="1">
            <a:off x="5322711" y="3043127"/>
            <a:ext cx="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="" xmlns:a16="http://schemas.microsoft.com/office/drawing/2014/main" id="{92941EC1-00AD-48A9-BF0D-B358FC407F5D}"/>
              </a:ext>
            </a:extLst>
          </p:cNvPr>
          <p:cNvCxnSpPr>
            <a:cxnSpLocks/>
          </p:cNvCxnSpPr>
          <p:nvPr/>
        </p:nvCxnSpPr>
        <p:spPr>
          <a:xfrm flipV="1">
            <a:off x="5475111" y="2852627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="" xmlns:a16="http://schemas.microsoft.com/office/drawing/2014/main" id="{A251E85D-47A0-42DA-B4AB-08A8ACA71DB1}"/>
              </a:ext>
            </a:extLst>
          </p:cNvPr>
          <p:cNvCxnSpPr>
            <a:cxnSpLocks/>
          </p:cNvCxnSpPr>
          <p:nvPr/>
        </p:nvCxnSpPr>
        <p:spPr>
          <a:xfrm flipV="1">
            <a:off x="5627511" y="2852627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="" xmlns:a16="http://schemas.microsoft.com/office/drawing/2014/main" id="{9C2E78A8-42A3-490C-AAC9-B159B8F1E52A}"/>
              </a:ext>
            </a:extLst>
          </p:cNvPr>
          <p:cNvCxnSpPr>
            <a:cxnSpLocks/>
          </p:cNvCxnSpPr>
          <p:nvPr/>
        </p:nvCxnSpPr>
        <p:spPr>
          <a:xfrm flipV="1">
            <a:off x="5779911" y="2751027"/>
            <a:ext cx="0" cy="558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="" xmlns:a16="http://schemas.microsoft.com/office/drawing/2014/main" id="{373EBE03-38BB-48F3-8D6C-A11FE2D67DBE}"/>
              </a:ext>
            </a:extLst>
          </p:cNvPr>
          <p:cNvCxnSpPr>
            <a:cxnSpLocks/>
          </p:cNvCxnSpPr>
          <p:nvPr/>
        </p:nvCxnSpPr>
        <p:spPr>
          <a:xfrm flipV="1">
            <a:off x="5932311" y="2852627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="" xmlns:a16="http://schemas.microsoft.com/office/drawing/2014/main" id="{6B9D1378-ACAA-4662-8D29-697D04DD3990}"/>
              </a:ext>
            </a:extLst>
          </p:cNvPr>
          <p:cNvCxnSpPr>
            <a:cxnSpLocks/>
          </p:cNvCxnSpPr>
          <p:nvPr/>
        </p:nvCxnSpPr>
        <p:spPr>
          <a:xfrm flipV="1">
            <a:off x="6084711" y="2700227"/>
            <a:ext cx="0" cy="6096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="" xmlns:a16="http://schemas.microsoft.com/office/drawing/2014/main" id="{DF674B70-8405-4931-B8E3-17123DD67291}"/>
              </a:ext>
            </a:extLst>
          </p:cNvPr>
          <p:cNvCxnSpPr>
            <a:cxnSpLocks/>
          </p:cNvCxnSpPr>
          <p:nvPr/>
        </p:nvCxnSpPr>
        <p:spPr>
          <a:xfrm flipV="1">
            <a:off x="6237111" y="2776427"/>
            <a:ext cx="0" cy="533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="" xmlns:a16="http://schemas.microsoft.com/office/drawing/2014/main" id="{20701B3C-5BA7-4A90-8226-715D6DCCDD68}"/>
              </a:ext>
            </a:extLst>
          </p:cNvPr>
          <p:cNvCxnSpPr>
            <a:cxnSpLocks/>
          </p:cNvCxnSpPr>
          <p:nvPr/>
        </p:nvCxnSpPr>
        <p:spPr>
          <a:xfrm flipV="1">
            <a:off x="6389511" y="2903427"/>
            <a:ext cx="0" cy="406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="" xmlns:a16="http://schemas.microsoft.com/office/drawing/2014/main" id="{9B7202F1-8CB4-4637-81AD-27D6E7C1E584}"/>
              </a:ext>
            </a:extLst>
          </p:cNvPr>
          <p:cNvCxnSpPr>
            <a:cxnSpLocks/>
          </p:cNvCxnSpPr>
          <p:nvPr/>
        </p:nvCxnSpPr>
        <p:spPr>
          <a:xfrm flipV="1">
            <a:off x="6541911" y="2852627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="" xmlns:a16="http://schemas.microsoft.com/office/drawing/2014/main" id="{045FAE1E-0427-4AA0-83EA-02D6071AF3CD}"/>
              </a:ext>
            </a:extLst>
          </p:cNvPr>
          <p:cNvCxnSpPr>
            <a:cxnSpLocks/>
          </p:cNvCxnSpPr>
          <p:nvPr/>
        </p:nvCxnSpPr>
        <p:spPr>
          <a:xfrm flipV="1">
            <a:off x="6694311" y="3005027"/>
            <a:ext cx="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="" xmlns:a16="http://schemas.microsoft.com/office/drawing/2014/main" id="{0E27ABFB-C7E2-4951-A05E-86D38C752210}"/>
              </a:ext>
            </a:extLst>
          </p:cNvPr>
          <p:cNvCxnSpPr>
            <a:cxnSpLocks/>
          </p:cNvCxnSpPr>
          <p:nvPr/>
        </p:nvCxnSpPr>
        <p:spPr>
          <a:xfrm flipV="1">
            <a:off x="6846711" y="2852627"/>
            <a:ext cx="0" cy="4635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="" xmlns:a16="http://schemas.microsoft.com/office/drawing/2014/main" id="{F058F2CE-CF7D-4D4A-99E6-4841DFCDBB86}"/>
              </a:ext>
            </a:extLst>
          </p:cNvPr>
          <p:cNvCxnSpPr>
            <a:cxnSpLocks/>
          </p:cNvCxnSpPr>
          <p:nvPr/>
        </p:nvCxnSpPr>
        <p:spPr>
          <a:xfrm>
            <a:off x="5097286" y="3177888"/>
            <a:ext cx="603504" cy="0"/>
          </a:xfrm>
          <a:prstGeom prst="line">
            <a:avLst/>
          </a:prstGeom>
          <a:ln w="34925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="" xmlns:a16="http://schemas.microsoft.com/office/drawing/2014/main" id="{6E205BAF-A3B3-414B-A204-ADBDE95BD124}"/>
              </a:ext>
            </a:extLst>
          </p:cNvPr>
          <p:cNvCxnSpPr>
            <a:cxnSpLocks/>
          </p:cNvCxnSpPr>
          <p:nvPr/>
        </p:nvCxnSpPr>
        <p:spPr>
          <a:xfrm>
            <a:off x="5678311" y="3098513"/>
            <a:ext cx="603504" cy="0"/>
          </a:xfrm>
          <a:prstGeom prst="line">
            <a:avLst/>
          </a:prstGeom>
          <a:ln w="34925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="" xmlns:a16="http://schemas.microsoft.com/office/drawing/2014/main" id="{692A254D-0250-4B0E-9586-AF52FA7FC8F3}"/>
              </a:ext>
            </a:extLst>
          </p:cNvPr>
          <p:cNvCxnSpPr>
            <a:cxnSpLocks/>
          </p:cNvCxnSpPr>
          <p:nvPr/>
        </p:nvCxnSpPr>
        <p:spPr>
          <a:xfrm>
            <a:off x="6303151" y="3031838"/>
            <a:ext cx="603504" cy="0"/>
          </a:xfrm>
          <a:prstGeom prst="line">
            <a:avLst/>
          </a:prstGeom>
          <a:ln w="34925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383E2F9B-E87E-4D64-8298-1343725C80A1}"/>
              </a:ext>
            </a:extLst>
          </p:cNvPr>
          <p:cNvSpPr txBox="1"/>
          <p:nvPr/>
        </p:nvSpPr>
        <p:spPr>
          <a:xfrm>
            <a:off x="6872617" y="2401945"/>
            <a:ext cx="2305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Pay Average with 3 adjustments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Credit applied to mitigate step 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Unused credit rolls over</a:t>
            </a:r>
          </a:p>
        </p:txBody>
      </p:sp>
      <p:cxnSp>
        <p:nvCxnSpPr>
          <p:cNvPr id="175" name="Straight Connector 174">
            <a:extLst>
              <a:ext uri="{FF2B5EF4-FFF2-40B4-BE49-F238E27FC236}">
                <a16:creationId xmlns="" xmlns:a16="http://schemas.microsoft.com/office/drawing/2014/main" id="{6493AC94-2D7F-4EE6-B2FC-FB68720C1BC7}"/>
              </a:ext>
            </a:extLst>
          </p:cNvPr>
          <p:cNvCxnSpPr>
            <a:cxnSpLocks/>
          </p:cNvCxnSpPr>
          <p:nvPr/>
        </p:nvCxnSpPr>
        <p:spPr>
          <a:xfrm>
            <a:off x="826911" y="1934474"/>
            <a:ext cx="1828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="" xmlns:a16="http://schemas.microsoft.com/office/drawing/2014/main" id="{455689AD-740A-4070-B4A5-FF93BDFF7B4B}"/>
              </a:ext>
            </a:extLst>
          </p:cNvPr>
          <p:cNvCxnSpPr>
            <a:cxnSpLocks/>
          </p:cNvCxnSpPr>
          <p:nvPr/>
        </p:nvCxnSpPr>
        <p:spPr>
          <a:xfrm flipV="1">
            <a:off x="903111" y="1725502"/>
            <a:ext cx="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="" xmlns:a16="http://schemas.microsoft.com/office/drawing/2014/main" id="{274F6059-EA95-4541-AF3A-415C02C17181}"/>
              </a:ext>
            </a:extLst>
          </p:cNvPr>
          <p:cNvCxnSpPr>
            <a:cxnSpLocks/>
          </p:cNvCxnSpPr>
          <p:nvPr/>
        </p:nvCxnSpPr>
        <p:spPr>
          <a:xfrm flipV="1">
            <a:off x="1055511" y="1725502"/>
            <a:ext cx="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="" xmlns:a16="http://schemas.microsoft.com/office/drawing/2014/main" id="{31749FEF-1B08-45D3-B9E2-B6CE8A60583D}"/>
              </a:ext>
            </a:extLst>
          </p:cNvPr>
          <p:cNvCxnSpPr>
            <a:cxnSpLocks/>
          </p:cNvCxnSpPr>
          <p:nvPr/>
        </p:nvCxnSpPr>
        <p:spPr>
          <a:xfrm flipV="1">
            <a:off x="1207911" y="1535002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="" xmlns:a16="http://schemas.microsoft.com/office/drawing/2014/main" id="{E310FF6F-3A1A-498C-AD15-486F77DB7795}"/>
              </a:ext>
            </a:extLst>
          </p:cNvPr>
          <p:cNvCxnSpPr>
            <a:cxnSpLocks/>
          </p:cNvCxnSpPr>
          <p:nvPr/>
        </p:nvCxnSpPr>
        <p:spPr>
          <a:xfrm flipV="1">
            <a:off x="1360311" y="1535002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="" xmlns:a16="http://schemas.microsoft.com/office/drawing/2014/main" id="{E68590F3-3B73-41FD-BEB4-E57C4C85B805}"/>
              </a:ext>
            </a:extLst>
          </p:cNvPr>
          <p:cNvCxnSpPr>
            <a:cxnSpLocks/>
          </p:cNvCxnSpPr>
          <p:nvPr/>
        </p:nvCxnSpPr>
        <p:spPr>
          <a:xfrm flipV="1">
            <a:off x="1512711" y="1433402"/>
            <a:ext cx="0" cy="558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="" xmlns:a16="http://schemas.microsoft.com/office/drawing/2014/main" id="{E2B78735-4AF0-46F6-A92E-28C2D48DCF86}"/>
              </a:ext>
            </a:extLst>
          </p:cNvPr>
          <p:cNvCxnSpPr>
            <a:cxnSpLocks/>
          </p:cNvCxnSpPr>
          <p:nvPr/>
        </p:nvCxnSpPr>
        <p:spPr>
          <a:xfrm flipV="1">
            <a:off x="1665111" y="1535002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="" xmlns:a16="http://schemas.microsoft.com/office/drawing/2014/main" id="{91BB058D-106B-49C5-A35A-28C47ADCB69D}"/>
              </a:ext>
            </a:extLst>
          </p:cNvPr>
          <p:cNvCxnSpPr>
            <a:cxnSpLocks/>
          </p:cNvCxnSpPr>
          <p:nvPr/>
        </p:nvCxnSpPr>
        <p:spPr>
          <a:xfrm flipV="1">
            <a:off x="1817511" y="1382602"/>
            <a:ext cx="0" cy="6096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="" xmlns:a16="http://schemas.microsoft.com/office/drawing/2014/main" id="{A46DE655-DEA3-46BC-BD12-62E03FF8E28A}"/>
              </a:ext>
            </a:extLst>
          </p:cNvPr>
          <p:cNvCxnSpPr>
            <a:cxnSpLocks/>
          </p:cNvCxnSpPr>
          <p:nvPr/>
        </p:nvCxnSpPr>
        <p:spPr>
          <a:xfrm flipV="1">
            <a:off x="1969911" y="1458802"/>
            <a:ext cx="0" cy="533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="" xmlns:a16="http://schemas.microsoft.com/office/drawing/2014/main" id="{382DFED0-05BA-4023-9EDB-AAA2164692C1}"/>
              </a:ext>
            </a:extLst>
          </p:cNvPr>
          <p:cNvCxnSpPr>
            <a:cxnSpLocks/>
          </p:cNvCxnSpPr>
          <p:nvPr/>
        </p:nvCxnSpPr>
        <p:spPr>
          <a:xfrm flipV="1">
            <a:off x="2122311" y="1585802"/>
            <a:ext cx="0" cy="406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="" xmlns:a16="http://schemas.microsoft.com/office/drawing/2014/main" id="{DB505C6F-D41D-405D-B971-2A968AF24665}"/>
              </a:ext>
            </a:extLst>
          </p:cNvPr>
          <p:cNvCxnSpPr>
            <a:cxnSpLocks/>
          </p:cNvCxnSpPr>
          <p:nvPr/>
        </p:nvCxnSpPr>
        <p:spPr>
          <a:xfrm flipV="1">
            <a:off x="2274711" y="1535002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="" xmlns:a16="http://schemas.microsoft.com/office/drawing/2014/main" id="{F1F1FD9A-A845-4433-A21E-FD84C0500278}"/>
              </a:ext>
            </a:extLst>
          </p:cNvPr>
          <p:cNvCxnSpPr>
            <a:cxnSpLocks/>
          </p:cNvCxnSpPr>
          <p:nvPr/>
        </p:nvCxnSpPr>
        <p:spPr>
          <a:xfrm flipV="1">
            <a:off x="2427111" y="1687402"/>
            <a:ext cx="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="" xmlns:a16="http://schemas.microsoft.com/office/drawing/2014/main" id="{370D6017-8D15-43AF-A789-8E49C22B74A6}"/>
              </a:ext>
            </a:extLst>
          </p:cNvPr>
          <p:cNvCxnSpPr>
            <a:cxnSpLocks/>
          </p:cNvCxnSpPr>
          <p:nvPr/>
        </p:nvCxnSpPr>
        <p:spPr>
          <a:xfrm flipV="1">
            <a:off x="2579511" y="1535002"/>
            <a:ext cx="0" cy="4635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="" xmlns:a16="http://schemas.microsoft.com/office/drawing/2014/main" id="{9584D1D9-AEC3-4A20-92A9-146307DCD510}"/>
              </a:ext>
            </a:extLst>
          </p:cNvPr>
          <p:cNvSpPr txBox="1"/>
          <p:nvPr/>
        </p:nvSpPr>
        <p:spPr>
          <a:xfrm>
            <a:off x="2635972" y="1143000"/>
            <a:ext cx="2209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Pay each monthly bill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Receive flat monthly credit toward each payment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="" xmlns:a16="http://schemas.microsoft.com/office/drawing/2014/main" id="{EA6F7C09-F6C5-426F-9128-A36D1FDD92AD}"/>
              </a:ext>
            </a:extLst>
          </p:cNvPr>
          <p:cNvSpPr txBox="1"/>
          <p:nvPr/>
        </p:nvSpPr>
        <p:spPr>
          <a:xfrm>
            <a:off x="6799554" y="1186941"/>
            <a:ext cx="2209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Pay each monthly bill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Receive monthly credit sized to offset potential bill shocks</a:t>
            </a:r>
          </a:p>
        </p:txBody>
      </p:sp>
      <p:cxnSp>
        <p:nvCxnSpPr>
          <p:cNvPr id="217" name="Straight Connector 216">
            <a:extLst>
              <a:ext uri="{FF2B5EF4-FFF2-40B4-BE49-F238E27FC236}">
                <a16:creationId xmlns="" xmlns:a16="http://schemas.microsoft.com/office/drawing/2014/main" id="{54142E85-6D50-4CAF-B18E-D2529133BD48}"/>
              </a:ext>
            </a:extLst>
          </p:cNvPr>
          <p:cNvCxnSpPr>
            <a:cxnSpLocks/>
          </p:cNvCxnSpPr>
          <p:nvPr/>
        </p:nvCxnSpPr>
        <p:spPr>
          <a:xfrm flipV="1">
            <a:off x="903111" y="1889147"/>
            <a:ext cx="0" cy="19738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="" xmlns:a16="http://schemas.microsoft.com/office/drawing/2014/main" id="{7CEFF190-5726-41B0-AED5-A87ADC7A2C5D}"/>
              </a:ext>
            </a:extLst>
          </p:cNvPr>
          <p:cNvCxnSpPr>
            <a:cxnSpLocks/>
          </p:cNvCxnSpPr>
          <p:nvPr/>
        </p:nvCxnSpPr>
        <p:spPr>
          <a:xfrm flipV="1">
            <a:off x="1055511" y="1898672"/>
            <a:ext cx="0" cy="19738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="" xmlns:a16="http://schemas.microsoft.com/office/drawing/2014/main" id="{07806C09-90EF-4777-A3F8-B201916B24D2}"/>
              </a:ext>
            </a:extLst>
          </p:cNvPr>
          <p:cNvCxnSpPr>
            <a:cxnSpLocks/>
          </p:cNvCxnSpPr>
          <p:nvPr/>
        </p:nvCxnSpPr>
        <p:spPr>
          <a:xfrm flipV="1">
            <a:off x="1207911" y="1898672"/>
            <a:ext cx="0" cy="19738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="" xmlns:a16="http://schemas.microsoft.com/office/drawing/2014/main" id="{9CB1B736-D2B7-4F47-BF72-FBB485F5DAEB}"/>
              </a:ext>
            </a:extLst>
          </p:cNvPr>
          <p:cNvCxnSpPr>
            <a:cxnSpLocks/>
          </p:cNvCxnSpPr>
          <p:nvPr/>
        </p:nvCxnSpPr>
        <p:spPr>
          <a:xfrm flipV="1">
            <a:off x="1360311" y="1898672"/>
            <a:ext cx="0" cy="19738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="" xmlns:a16="http://schemas.microsoft.com/office/drawing/2014/main" id="{F85E9D31-010C-4E84-860F-917ACEF1114A}"/>
              </a:ext>
            </a:extLst>
          </p:cNvPr>
          <p:cNvCxnSpPr>
            <a:cxnSpLocks/>
          </p:cNvCxnSpPr>
          <p:nvPr/>
        </p:nvCxnSpPr>
        <p:spPr>
          <a:xfrm flipV="1">
            <a:off x="1512711" y="1898672"/>
            <a:ext cx="0" cy="19738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="" xmlns:a16="http://schemas.microsoft.com/office/drawing/2014/main" id="{089DC57F-7682-410A-8F32-293BB6F5073E}"/>
              </a:ext>
            </a:extLst>
          </p:cNvPr>
          <p:cNvCxnSpPr>
            <a:cxnSpLocks/>
          </p:cNvCxnSpPr>
          <p:nvPr/>
        </p:nvCxnSpPr>
        <p:spPr>
          <a:xfrm flipV="1">
            <a:off x="1665111" y="1898672"/>
            <a:ext cx="0" cy="19738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="" xmlns:a16="http://schemas.microsoft.com/office/drawing/2014/main" id="{54C79F4F-697F-4433-8E49-356FB8565EEB}"/>
              </a:ext>
            </a:extLst>
          </p:cNvPr>
          <p:cNvCxnSpPr>
            <a:cxnSpLocks/>
          </p:cNvCxnSpPr>
          <p:nvPr/>
        </p:nvCxnSpPr>
        <p:spPr>
          <a:xfrm flipV="1">
            <a:off x="1817511" y="1898672"/>
            <a:ext cx="0" cy="19738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="" xmlns:a16="http://schemas.microsoft.com/office/drawing/2014/main" id="{3FA65F5B-D256-42E3-AE7C-9FB2CF16EBCA}"/>
              </a:ext>
            </a:extLst>
          </p:cNvPr>
          <p:cNvCxnSpPr>
            <a:cxnSpLocks/>
          </p:cNvCxnSpPr>
          <p:nvPr/>
        </p:nvCxnSpPr>
        <p:spPr>
          <a:xfrm flipV="1">
            <a:off x="1969911" y="1898672"/>
            <a:ext cx="0" cy="19738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="" xmlns:a16="http://schemas.microsoft.com/office/drawing/2014/main" id="{DF2DFF9A-2512-49F4-8EB9-640C3767389F}"/>
              </a:ext>
            </a:extLst>
          </p:cNvPr>
          <p:cNvCxnSpPr>
            <a:cxnSpLocks/>
          </p:cNvCxnSpPr>
          <p:nvPr/>
        </p:nvCxnSpPr>
        <p:spPr>
          <a:xfrm flipV="1">
            <a:off x="2122311" y="1898672"/>
            <a:ext cx="0" cy="19738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="" xmlns:a16="http://schemas.microsoft.com/office/drawing/2014/main" id="{149AC830-6F29-452D-AE65-CA1AC34562A9}"/>
              </a:ext>
            </a:extLst>
          </p:cNvPr>
          <p:cNvCxnSpPr>
            <a:cxnSpLocks/>
          </p:cNvCxnSpPr>
          <p:nvPr/>
        </p:nvCxnSpPr>
        <p:spPr>
          <a:xfrm flipV="1">
            <a:off x="2274711" y="1898672"/>
            <a:ext cx="0" cy="19738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="" xmlns:a16="http://schemas.microsoft.com/office/drawing/2014/main" id="{0ED36F21-D7BB-45BE-9CD5-CC74DC1D720A}"/>
              </a:ext>
            </a:extLst>
          </p:cNvPr>
          <p:cNvCxnSpPr>
            <a:cxnSpLocks/>
          </p:cNvCxnSpPr>
          <p:nvPr/>
        </p:nvCxnSpPr>
        <p:spPr>
          <a:xfrm flipV="1">
            <a:off x="2427111" y="1898672"/>
            <a:ext cx="0" cy="19738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="" xmlns:a16="http://schemas.microsoft.com/office/drawing/2014/main" id="{BF0FD79F-9041-490B-8B6F-82314031940C}"/>
              </a:ext>
            </a:extLst>
          </p:cNvPr>
          <p:cNvCxnSpPr>
            <a:cxnSpLocks/>
          </p:cNvCxnSpPr>
          <p:nvPr/>
        </p:nvCxnSpPr>
        <p:spPr>
          <a:xfrm flipV="1">
            <a:off x="2579511" y="1898672"/>
            <a:ext cx="0" cy="19738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B59D4FF-B856-4F06-BB1C-EEDBDDB1A38C}"/>
              </a:ext>
            </a:extLst>
          </p:cNvPr>
          <p:cNvSpPr txBox="1"/>
          <p:nvPr/>
        </p:nvSpPr>
        <p:spPr>
          <a:xfrm>
            <a:off x="468431" y="12836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="" xmlns:a16="http://schemas.microsoft.com/office/drawing/2014/main" id="{FE339268-E55C-42F3-B830-ECDF2D10209A}"/>
              </a:ext>
            </a:extLst>
          </p:cNvPr>
          <p:cNvSpPr txBox="1"/>
          <p:nvPr/>
        </p:nvSpPr>
        <p:spPr>
          <a:xfrm>
            <a:off x="4651314" y="11651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="" xmlns:a16="http://schemas.microsoft.com/office/drawing/2014/main" id="{1F801B97-2C4F-4754-A591-A451120C31D2}"/>
              </a:ext>
            </a:extLst>
          </p:cNvPr>
          <p:cNvSpPr txBox="1"/>
          <p:nvPr/>
        </p:nvSpPr>
        <p:spPr>
          <a:xfrm>
            <a:off x="389884" y="23042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="" xmlns:a16="http://schemas.microsoft.com/office/drawing/2014/main" id="{AA8A1EEC-D1EC-48D3-A369-A981BEAA1A57}"/>
              </a:ext>
            </a:extLst>
          </p:cNvPr>
          <p:cNvSpPr txBox="1"/>
          <p:nvPr/>
        </p:nvSpPr>
        <p:spPr>
          <a:xfrm>
            <a:off x="4842720" y="23653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</a:t>
            </a:r>
          </a:p>
        </p:txBody>
      </p:sp>
      <p:cxnSp>
        <p:nvCxnSpPr>
          <p:cNvPr id="243" name="Straight Connector 242">
            <a:extLst>
              <a:ext uri="{FF2B5EF4-FFF2-40B4-BE49-F238E27FC236}">
                <a16:creationId xmlns="" xmlns:a16="http://schemas.microsoft.com/office/drawing/2014/main" id="{79E4DD5E-6E1A-43A2-B604-543513AE42EB}"/>
              </a:ext>
            </a:extLst>
          </p:cNvPr>
          <p:cNvCxnSpPr>
            <a:cxnSpLocks/>
          </p:cNvCxnSpPr>
          <p:nvPr/>
        </p:nvCxnSpPr>
        <p:spPr>
          <a:xfrm>
            <a:off x="4953000" y="1907525"/>
            <a:ext cx="1828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="" xmlns:a16="http://schemas.microsoft.com/office/drawing/2014/main" id="{7351A263-3825-4801-BA2E-4A2A445A5516}"/>
              </a:ext>
            </a:extLst>
          </p:cNvPr>
          <p:cNvCxnSpPr>
            <a:cxnSpLocks/>
          </p:cNvCxnSpPr>
          <p:nvPr/>
        </p:nvCxnSpPr>
        <p:spPr>
          <a:xfrm flipV="1">
            <a:off x="5029200" y="1726202"/>
            <a:ext cx="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="" xmlns:a16="http://schemas.microsoft.com/office/drawing/2014/main" id="{FB41578A-F77B-4EE0-9629-F40FCEC449D4}"/>
              </a:ext>
            </a:extLst>
          </p:cNvPr>
          <p:cNvCxnSpPr>
            <a:cxnSpLocks/>
          </p:cNvCxnSpPr>
          <p:nvPr/>
        </p:nvCxnSpPr>
        <p:spPr>
          <a:xfrm flipV="1">
            <a:off x="5181600" y="1726202"/>
            <a:ext cx="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="" xmlns:a16="http://schemas.microsoft.com/office/drawing/2014/main" id="{2090AC1D-D64A-4E47-BF76-D59B68A7C007}"/>
              </a:ext>
            </a:extLst>
          </p:cNvPr>
          <p:cNvCxnSpPr>
            <a:cxnSpLocks/>
          </p:cNvCxnSpPr>
          <p:nvPr/>
        </p:nvCxnSpPr>
        <p:spPr>
          <a:xfrm flipV="1">
            <a:off x="5334000" y="1535702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="" xmlns:a16="http://schemas.microsoft.com/office/drawing/2014/main" id="{ADD8F79C-52C2-4CE5-AF2C-657B587FB43C}"/>
              </a:ext>
            </a:extLst>
          </p:cNvPr>
          <p:cNvCxnSpPr>
            <a:cxnSpLocks/>
          </p:cNvCxnSpPr>
          <p:nvPr/>
        </p:nvCxnSpPr>
        <p:spPr>
          <a:xfrm flipV="1">
            <a:off x="5486400" y="1535702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="" xmlns:a16="http://schemas.microsoft.com/office/drawing/2014/main" id="{82EF3621-9F9B-42D3-A206-7194BD5CC260}"/>
              </a:ext>
            </a:extLst>
          </p:cNvPr>
          <p:cNvCxnSpPr>
            <a:cxnSpLocks/>
          </p:cNvCxnSpPr>
          <p:nvPr/>
        </p:nvCxnSpPr>
        <p:spPr>
          <a:xfrm flipV="1">
            <a:off x="5638800" y="1434102"/>
            <a:ext cx="0" cy="558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="" xmlns:a16="http://schemas.microsoft.com/office/drawing/2014/main" id="{AC6195D5-2380-485F-A8EC-738501BA3D21}"/>
              </a:ext>
            </a:extLst>
          </p:cNvPr>
          <p:cNvCxnSpPr>
            <a:cxnSpLocks/>
          </p:cNvCxnSpPr>
          <p:nvPr/>
        </p:nvCxnSpPr>
        <p:spPr>
          <a:xfrm flipV="1">
            <a:off x="5791200" y="1535702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="" xmlns:a16="http://schemas.microsoft.com/office/drawing/2014/main" id="{5BACEB03-A7A4-40FD-B130-7F90D46E82B5}"/>
              </a:ext>
            </a:extLst>
          </p:cNvPr>
          <p:cNvCxnSpPr>
            <a:cxnSpLocks/>
          </p:cNvCxnSpPr>
          <p:nvPr/>
        </p:nvCxnSpPr>
        <p:spPr>
          <a:xfrm flipV="1">
            <a:off x="5943600" y="1383302"/>
            <a:ext cx="0" cy="6096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="" xmlns:a16="http://schemas.microsoft.com/office/drawing/2014/main" id="{3455AEDE-A992-45CC-8C41-BB08539A8766}"/>
              </a:ext>
            </a:extLst>
          </p:cNvPr>
          <p:cNvCxnSpPr>
            <a:cxnSpLocks/>
          </p:cNvCxnSpPr>
          <p:nvPr/>
        </p:nvCxnSpPr>
        <p:spPr>
          <a:xfrm flipV="1">
            <a:off x="6096000" y="1459502"/>
            <a:ext cx="0" cy="533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="" xmlns:a16="http://schemas.microsoft.com/office/drawing/2014/main" id="{5D1DFE44-3AF3-452D-8874-A808FF6A79AA}"/>
              </a:ext>
            </a:extLst>
          </p:cNvPr>
          <p:cNvCxnSpPr>
            <a:cxnSpLocks/>
          </p:cNvCxnSpPr>
          <p:nvPr/>
        </p:nvCxnSpPr>
        <p:spPr>
          <a:xfrm flipV="1">
            <a:off x="6248400" y="1586502"/>
            <a:ext cx="0" cy="406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="" xmlns:a16="http://schemas.microsoft.com/office/drawing/2014/main" id="{998C3C6F-9E25-4603-B242-7AB81ABC9505}"/>
              </a:ext>
            </a:extLst>
          </p:cNvPr>
          <p:cNvCxnSpPr>
            <a:cxnSpLocks/>
          </p:cNvCxnSpPr>
          <p:nvPr/>
        </p:nvCxnSpPr>
        <p:spPr>
          <a:xfrm flipV="1">
            <a:off x="6400800" y="1535702"/>
            <a:ext cx="0" cy="457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="" xmlns:a16="http://schemas.microsoft.com/office/drawing/2014/main" id="{2946FDDF-CDA3-441E-A972-D73AD4B3DB29}"/>
              </a:ext>
            </a:extLst>
          </p:cNvPr>
          <p:cNvCxnSpPr>
            <a:cxnSpLocks/>
          </p:cNvCxnSpPr>
          <p:nvPr/>
        </p:nvCxnSpPr>
        <p:spPr>
          <a:xfrm flipV="1">
            <a:off x="6553200" y="1688102"/>
            <a:ext cx="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="" xmlns:a16="http://schemas.microsoft.com/office/drawing/2014/main" id="{FB5CD8F8-4976-4173-92A4-42FB68F0CF4B}"/>
              </a:ext>
            </a:extLst>
          </p:cNvPr>
          <p:cNvCxnSpPr>
            <a:cxnSpLocks/>
          </p:cNvCxnSpPr>
          <p:nvPr/>
        </p:nvCxnSpPr>
        <p:spPr>
          <a:xfrm flipV="1">
            <a:off x="6705600" y="1535702"/>
            <a:ext cx="0" cy="4635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="" xmlns:a16="http://schemas.microsoft.com/office/drawing/2014/main" id="{067E27D6-795B-424C-84B4-5B3633EAC555}"/>
              </a:ext>
            </a:extLst>
          </p:cNvPr>
          <p:cNvCxnSpPr>
            <a:cxnSpLocks/>
          </p:cNvCxnSpPr>
          <p:nvPr/>
        </p:nvCxnSpPr>
        <p:spPr>
          <a:xfrm flipV="1">
            <a:off x="5029200" y="1839972"/>
            <a:ext cx="0" cy="27432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="" xmlns:a16="http://schemas.microsoft.com/office/drawing/2014/main" id="{497722AD-E905-4268-AF6B-A58C40B8B7CE}"/>
              </a:ext>
            </a:extLst>
          </p:cNvPr>
          <p:cNvCxnSpPr>
            <a:cxnSpLocks/>
          </p:cNvCxnSpPr>
          <p:nvPr/>
        </p:nvCxnSpPr>
        <p:spPr>
          <a:xfrm flipV="1">
            <a:off x="5181600" y="1849497"/>
            <a:ext cx="0" cy="27432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="" xmlns:a16="http://schemas.microsoft.com/office/drawing/2014/main" id="{A45F838E-530D-409B-AA1B-DD9B6481A84B}"/>
              </a:ext>
            </a:extLst>
          </p:cNvPr>
          <p:cNvCxnSpPr>
            <a:cxnSpLocks/>
          </p:cNvCxnSpPr>
          <p:nvPr/>
        </p:nvCxnSpPr>
        <p:spPr>
          <a:xfrm flipV="1">
            <a:off x="5334000" y="1849497"/>
            <a:ext cx="0" cy="27432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="" xmlns:a16="http://schemas.microsoft.com/office/drawing/2014/main" id="{8F531D5D-44CD-4170-8082-8FBECD3C0F5E}"/>
              </a:ext>
            </a:extLst>
          </p:cNvPr>
          <p:cNvCxnSpPr>
            <a:cxnSpLocks/>
          </p:cNvCxnSpPr>
          <p:nvPr/>
        </p:nvCxnSpPr>
        <p:spPr>
          <a:xfrm flipV="1">
            <a:off x="5486400" y="1837465"/>
            <a:ext cx="0" cy="19738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="" xmlns:a16="http://schemas.microsoft.com/office/drawing/2014/main" id="{3A676AC7-2F11-4EC0-BEE6-A065CCEAF0E8}"/>
              </a:ext>
            </a:extLst>
          </p:cNvPr>
          <p:cNvCxnSpPr>
            <a:cxnSpLocks/>
          </p:cNvCxnSpPr>
          <p:nvPr/>
        </p:nvCxnSpPr>
        <p:spPr>
          <a:xfrm flipV="1">
            <a:off x="5638800" y="1837465"/>
            <a:ext cx="0" cy="19738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="" xmlns:a16="http://schemas.microsoft.com/office/drawing/2014/main" id="{E00DB0A5-F36E-47F1-9F72-5D2859B8A577}"/>
              </a:ext>
            </a:extLst>
          </p:cNvPr>
          <p:cNvCxnSpPr>
            <a:cxnSpLocks/>
          </p:cNvCxnSpPr>
          <p:nvPr/>
        </p:nvCxnSpPr>
        <p:spPr>
          <a:xfrm flipV="1">
            <a:off x="5791200" y="1837465"/>
            <a:ext cx="0" cy="19738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="" xmlns:a16="http://schemas.microsoft.com/office/drawing/2014/main" id="{64AC2B45-FC83-4464-AD49-78546F6742A3}"/>
              </a:ext>
            </a:extLst>
          </p:cNvPr>
          <p:cNvCxnSpPr>
            <a:cxnSpLocks/>
          </p:cNvCxnSpPr>
          <p:nvPr/>
        </p:nvCxnSpPr>
        <p:spPr>
          <a:xfrm flipV="1">
            <a:off x="5943600" y="1837465"/>
            <a:ext cx="0" cy="19738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="" xmlns:a16="http://schemas.microsoft.com/office/drawing/2014/main" id="{AF3FA53A-46AF-406B-B6D2-CA288709C739}"/>
              </a:ext>
            </a:extLst>
          </p:cNvPr>
          <p:cNvCxnSpPr>
            <a:cxnSpLocks/>
          </p:cNvCxnSpPr>
          <p:nvPr/>
        </p:nvCxnSpPr>
        <p:spPr>
          <a:xfrm flipV="1">
            <a:off x="6096000" y="1837465"/>
            <a:ext cx="0" cy="19738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="" xmlns:a16="http://schemas.microsoft.com/office/drawing/2014/main" id="{1A8BDF5B-F8E9-4EC5-8399-3D990A4653B7}"/>
              </a:ext>
            </a:extLst>
          </p:cNvPr>
          <p:cNvCxnSpPr>
            <a:cxnSpLocks/>
          </p:cNvCxnSpPr>
          <p:nvPr/>
        </p:nvCxnSpPr>
        <p:spPr>
          <a:xfrm flipV="1">
            <a:off x="6248400" y="1837465"/>
            <a:ext cx="0" cy="19738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="" xmlns:a16="http://schemas.microsoft.com/office/drawing/2014/main" id="{6947F45D-8F60-4C7F-AA44-B83B3E8B70F6}"/>
              </a:ext>
            </a:extLst>
          </p:cNvPr>
          <p:cNvCxnSpPr>
            <a:cxnSpLocks/>
          </p:cNvCxnSpPr>
          <p:nvPr/>
        </p:nvCxnSpPr>
        <p:spPr>
          <a:xfrm flipV="1">
            <a:off x="6400800" y="1849497"/>
            <a:ext cx="0" cy="27432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="" xmlns:a16="http://schemas.microsoft.com/office/drawing/2014/main" id="{AF7B6463-9B2D-4BB7-8F86-E6B0ED7F9ED4}"/>
              </a:ext>
            </a:extLst>
          </p:cNvPr>
          <p:cNvCxnSpPr>
            <a:cxnSpLocks/>
          </p:cNvCxnSpPr>
          <p:nvPr/>
        </p:nvCxnSpPr>
        <p:spPr>
          <a:xfrm flipV="1">
            <a:off x="6553200" y="1849497"/>
            <a:ext cx="0" cy="27432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="" xmlns:a16="http://schemas.microsoft.com/office/drawing/2014/main" id="{440C3101-52E0-49CC-83C6-6B95A47ADE17}"/>
              </a:ext>
            </a:extLst>
          </p:cNvPr>
          <p:cNvCxnSpPr>
            <a:cxnSpLocks/>
          </p:cNvCxnSpPr>
          <p:nvPr/>
        </p:nvCxnSpPr>
        <p:spPr>
          <a:xfrm flipV="1">
            <a:off x="6705600" y="1849497"/>
            <a:ext cx="0" cy="274320"/>
          </a:xfrm>
          <a:prstGeom prst="line">
            <a:avLst/>
          </a:prstGeom>
          <a:ln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999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Appendix: Analytical </a:t>
            </a:r>
            <a:r>
              <a:rPr lang="en-US" b="1" dirty="0"/>
              <a:t>Framework</a:t>
            </a: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849948"/>
              </p:ext>
            </p:extLst>
          </p:nvPr>
        </p:nvGraphicFramePr>
        <p:xfrm>
          <a:off x="152400" y="1325646"/>
          <a:ext cx="6324600" cy="2573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91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Electrification Data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Post Electrification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9912">
                <a:tc>
                  <a:txBody>
                    <a:bodyPr/>
                    <a:lstStyle/>
                    <a:p>
                      <a:r>
                        <a:rPr lang="en-US" b="1" dirty="0"/>
                        <a:t>Electric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 Customer</a:t>
                      </a:r>
                      <a:r>
                        <a:rPr lang="en-US" baseline="0" dirty="0"/>
                        <a:t> Electric bills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 Customer Electric bills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7351">
                <a:tc>
                  <a:txBody>
                    <a:bodyPr/>
                    <a:lstStyle/>
                    <a:p>
                      <a:r>
                        <a:rPr lang="en-US" b="1" dirty="0"/>
                        <a:t>Non electric (propane, wood)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Propane/wood</a:t>
                      </a:r>
                      <a:r>
                        <a:rPr lang="en-US" baseline="0" dirty="0"/>
                        <a:t> bills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Propane/wood</a:t>
                      </a:r>
                      <a:r>
                        <a:rPr lang="en-US" sz="1800" baseline="0" dirty="0"/>
                        <a:t> bills </a:t>
                      </a:r>
                      <a:endParaRPr lang="en-US" sz="18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i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6467" y="4169831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Energy Cost Impact =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Non-Electric Bill Savings </a:t>
            </a:r>
            <a:r>
              <a:rPr lang="en-US" dirty="0">
                <a:solidFill>
                  <a:prstClr val="black"/>
                </a:solidFill>
              </a:rPr>
              <a:t> – 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Electric Bill Increase 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PG&amp;E Proposal: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Examine the worst case for CARE customers to determine risk of energy cost increase: highest expected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Electric Bill Increase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and the lowest expected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Non-Electric Bill Savings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Based on potential energy cost increase determine a bill protection credit to ensure beneficial energy cost impact during pilot and enable transition to all-electric appliances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30258F1-6C68-4821-B286-EC9CA75C6FF9}"/>
              </a:ext>
            </a:extLst>
          </p:cNvPr>
          <p:cNvSpPr txBox="1"/>
          <p:nvPr/>
        </p:nvSpPr>
        <p:spPr>
          <a:xfrm>
            <a:off x="6335889" y="1616564"/>
            <a:ext cx="29631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[Post Electric Bills] </a:t>
            </a:r>
          </a:p>
          <a:p>
            <a:pPr algn="ctr"/>
            <a:r>
              <a:rPr lang="en-US" u="sng" dirty="0">
                <a:solidFill>
                  <a:prstClr val="black"/>
                </a:solidFill>
              </a:rPr>
              <a:t>– [Pre Electric Bills]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Electric Bill Increase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[Pre Non-Electric Bills] </a:t>
            </a:r>
          </a:p>
          <a:p>
            <a:pPr algn="ctr"/>
            <a:r>
              <a:rPr lang="en-US" u="sng" dirty="0">
                <a:solidFill>
                  <a:prstClr val="black"/>
                </a:solidFill>
              </a:rPr>
              <a:t>– [Post Non-Electric Bills] 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Non-Electric Bill Savings</a:t>
            </a:r>
          </a:p>
        </p:txBody>
      </p:sp>
    </p:spTree>
    <p:extLst>
      <p:ext uri="{BB962C8B-B14F-4D97-AF65-F5344CB8AC3E}">
        <p14:creationId xmlns:p14="http://schemas.microsoft.com/office/powerpoint/2010/main" val="3891948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The IOU bill protection workshop proposals and the IOU’s Bill Protection and Affordability advice letters:</a:t>
            </a:r>
          </a:p>
          <a:p>
            <a:pPr lvl="1"/>
            <a:r>
              <a:rPr lang="en-US" sz="1600" dirty="0"/>
              <a:t>Should </a:t>
            </a:r>
            <a:r>
              <a:rPr lang="en-US" sz="1600" b="1" dirty="0">
                <a:solidFill>
                  <a:srgbClr val="FF0000"/>
                </a:solidFill>
              </a:rPr>
              <a:t>incorporate monthly bill protection, and, as appropriate, annual true-up, </a:t>
            </a:r>
            <a:r>
              <a:rPr lang="en-US" sz="1600" dirty="0"/>
              <a:t>mechanisms and </a:t>
            </a:r>
            <a:r>
              <a:rPr lang="en-US" sz="1600" b="1" dirty="0">
                <a:solidFill>
                  <a:srgbClr val="FF0000"/>
                </a:solidFill>
              </a:rPr>
              <a:t>must aim to avoid any monthly “bill shock” for participants</a:t>
            </a:r>
            <a:r>
              <a:rPr lang="en-US" sz="1600" dirty="0"/>
              <a:t>;</a:t>
            </a:r>
          </a:p>
          <a:p>
            <a:pPr lvl="1"/>
            <a:r>
              <a:rPr lang="en-US" sz="1600" dirty="0"/>
              <a:t>Should </a:t>
            </a:r>
            <a:r>
              <a:rPr lang="en-US" sz="1600" b="1" dirty="0">
                <a:solidFill>
                  <a:srgbClr val="FF0000"/>
                </a:solidFill>
              </a:rPr>
              <a:t>consider all pre- and post- pilot implementation energy costs </a:t>
            </a:r>
            <a:r>
              <a:rPr lang="en-US" sz="1600" dirty="0"/>
              <a:t>(propane, wood, as feasible; and, as appropriate, natural gas and electricity costs);</a:t>
            </a:r>
          </a:p>
          <a:p>
            <a:pPr lvl="1"/>
            <a:r>
              <a:rPr lang="en-US" sz="1600" dirty="0"/>
              <a:t>May </a:t>
            </a:r>
            <a:r>
              <a:rPr lang="en-US" sz="1600" b="1" dirty="0">
                <a:solidFill>
                  <a:srgbClr val="FF0000"/>
                </a:solidFill>
              </a:rPr>
              <a:t>consider a higher baseline allowance and/or a waiver of the Super User Electric Surcharge</a:t>
            </a:r>
            <a:r>
              <a:rPr lang="en-US" sz="1600" dirty="0"/>
              <a:t>;</a:t>
            </a:r>
          </a:p>
          <a:p>
            <a:pPr lvl="1"/>
            <a:r>
              <a:rPr lang="en-US" sz="1600" dirty="0"/>
              <a:t>Must be </a:t>
            </a:r>
            <a:r>
              <a:rPr lang="en-US" sz="1600" b="1" dirty="0">
                <a:solidFill>
                  <a:srgbClr val="FF0000"/>
                </a:solidFill>
              </a:rPr>
              <a:t>standardized across PG&amp;E and SCE, who must collaborate and propose the same approach and present this in nearly identical advice letters</a:t>
            </a:r>
            <a:r>
              <a:rPr lang="en-US" sz="1600" dirty="0"/>
              <a:t>;</a:t>
            </a:r>
          </a:p>
          <a:p>
            <a:pPr lvl="1"/>
            <a:r>
              <a:rPr lang="en-US" sz="1600" dirty="0"/>
              <a:t>Will not require presentation of individual customer propane and/or wood bills as an eligibility criteria, but rather </a:t>
            </a:r>
            <a:r>
              <a:rPr lang="en-US" sz="1600" b="1" dirty="0">
                <a:solidFill>
                  <a:srgbClr val="FF0000"/>
                </a:solidFill>
              </a:rPr>
              <a:t>will be based on modeled customer costs and generalized assumptions, which may be reviewed and updated periodically to adjust the approach, as needed</a:t>
            </a:r>
            <a:r>
              <a:rPr lang="en-US" sz="1600" dirty="0"/>
              <a:t>;</a:t>
            </a:r>
          </a:p>
          <a:p>
            <a:pPr lvl="1"/>
            <a:r>
              <a:rPr lang="en-US" sz="1600" dirty="0"/>
              <a:t>Will be </a:t>
            </a:r>
            <a:r>
              <a:rPr lang="en-US" sz="1600" b="1" dirty="0">
                <a:solidFill>
                  <a:srgbClr val="FF0000"/>
                </a:solidFill>
              </a:rPr>
              <a:t>offered for an initial period of three years to each household receiving appliance upgrades, with a cost of $500 per household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as a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starting point</a:t>
            </a:r>
            <a:r>
              <a:rPr lang="en-US" sz="1600" dirty="0"/>
              <a:t>; and</a:t>
            </a:r>
          </a:p>
          <a:p>
            <a:pPr lvl="1"/>
            <a:r>
              <a:rPr lang="en-US" sz="1600" dirty="0"/>
              <a:t>Will </a:t>
            </a:r>
            <a:r>
              <a:rPr lang="en-US" sz="1600" b="1" dirty="0">
                <a:solidFill>
                  <a:srgbClr val="FF0000"/>
                </a:solidFill>
              </a:rPr>
              <a:t>consider likely rebound effects and comfort needs, particularly amongst the poorest households that may have severely curtailed propane usage </a:t>
            </a:r>
            <a:r>
              <a:rPr lang="en-US" sz="1600" dirty="0"/>
              <a:t>for water and/or space heating due to high costs.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Appendix: SJV </a:t>
            </a:r>
            <a:r>
              <a:rPr lang="en-US" b="1" dirty="0"/>
              <a:t>DAC Pilots Decision Guidance</a:t>
            </a:r>
          </a:p>
        </p:txBody>
      </p:sp>
    </p:spTree>
    <p:extLst>
      <p:ext uri="{BB962C8B-B14F-4D97-AF65-F5344CB8AC3E}">
        <p14:creationId xmlns:p14="http://schemas.microsoft.com/office/powerpoint/2010/main" val="21640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334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Elements of Proposal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 Joint IOU Proposal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Key Data Elements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Framework &amp;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Savings vs. Increase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Non-CARE </a:t>
            </a:r>
            <a:r>
              <a:rPr lang="en-US" dirty="0" smtClean="0"/>
              <a:t>customer analysis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Operationalization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Questions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52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marL="342900" lvl="1" indent="-342900">
              <a:buFont typeface="+mj-lt"/>
              <a:buAutoNum type="arabicPeriod"/>
            </a:pPr>
            <a:r>
              <a:rPr lang="en-US" sz="2000" dirty="0"/>
              <a:t>Customers receiving appliances will not be disconnected during </a:t>
            </a:r>
            <a:r>
              <a:rPr lang="en-US" sz="2000" dirty="0" smtClean="0"/>
              <a:t>the pilot time period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2000" dirty="0" smtClean="0"/>
              <a:t>Customers in arrears can participate in the pilot </a:t>
            </a:r>
          </a:p>
          <a:p>
            <a:pPr marL="742950" lvl="2" indent="-342900"/>
            <a:r>
              <a:rPr lang="en-US" sz="2000" dirty="0"/>
              <a:t>IOUs will leverage existing programs to get customers in good standing before the pilot begins </a:t>
            </a:r>
            <a:endParaRPr lang="en-US" sz="2000" dirty="0" smtClean="0"/>
          </a:p>
          <a:p>
            <a:pPr marL="342900" lvl="1" indent="-342900">
              <a:buFont typeface="+mj-lt"/>
              <a:buAutoNum type="arabicPeriod"/>
            </a:pPr>
            <a:r>
              <a:rPr lang="en-US" sz="2000" dirty="0" smtClean="0"/>
              <a:t>Customers </a:t>
            </a:r>
            <a:r>
              <a:rPr lang="en-US" sz="2000" dirty="0" smtClean="0"/>
              <a:t>must at least receive </a:t>
            </a:r>
            <a:r>
              <a:rPr lang="en-US" sz="2000" dirty="0" smtClean="0"/>
              <a:t>the </a:t>
            </a:r>
            <a:r>
              <a:rPr lang="en-US" sz="2000" dirty="0"/>
              <a:t>electric heat pump water heater, and electric heat pump heating and </a:t>
            </a:r>
            <a:r>
              <a:rPr lang="en-US" sz="2000" dirty="0" smtClean="0"/>
              <a:t>cooling</a:t>
            </a:r>
            <a:endParaRPr lang="en-US" sz="2000" dirty="0" smtClean="0"/>
          </a:p>
          <a:p>
            <a:pPr marL="342900" lvl="1" indent="-342900">
              <a:buFont typeface="+mj-lt"/>
              <a:buAutoNum type="arabicPeriod"/>
            </a:pPr>
            <a:r>
              <a:rPr lang="en-US" sz="2000" dirty="0" smtClean="0"/>
              <a:t>Customers will be encouraged to enroll in any </a:t>
            </a:r>
            <a:r>
              <a:rPr lang="en-US" sz="2000" dirty="0"/>
              <a:t>discount programs for which they are </a:t>
            </a:r>
            <a:r>
              <a:rPr lang="en-US" sz="2000" dirty="0" smtClean="0"/>
              <a:t>eligible 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2000" dirty="0" smtClean="0"/>
              <a:t>Initial Bill Protection results will be included with each quarterly energy cost impact report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2000" dirty="0" smtClean="0"/>
              <a:t>Proposed Approach may be revisited during pilot</a:t>
            </a:r>
            <a:endParaRPr lang="en-US" sz="18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Elements of Proposal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62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28600" y="1295400"/>
            <a:ext cx="9144000" cy="4343400"/>
          </a:xfrm>
        </p:spPr>
        <p:txBody>
          <a:bodyPr/>
          <a:lstStyle/>
          <a:p>
            <a:pPr marL="457200" lvl="1" indent="0" algn="ctr">
              <a:buNone/>
            </a:pPr>
            <a:endParaRPr lang="en-US" sz="2400" b="1" u="sng" dirty="0" smtClean="0"/>
          </a:p>
          <a:p>
            <a:pPr marL="457200" lvl="1" indent="0" algn="ctr">
              <a:buNone/>
            </a:pPr>
            <a:r>
              <a:rPr lang="en-US" sz="2400" b="1" u="sng" dirty="0" smtClean="0"/>
              <a:t>Provide </a:t>
            </a:r>
            <a:r>
              <a:rPr lang="en-US" sz="2400" b="1" u="sng" dirty="0"/>
              <a:t>flat bill credit over three </a:t>
            </a:r>
            <a:r>
              <a:rPr lang="en-US" sz="2400" b="1" u="sng" dirty="0" smtClean="0"/>
              <a:t>years to customers that sign up  as follows</a:t>
            </a:r>
          </a:p>
          <a:p>
            <a:pPr marL="457200" lvl="1" indent="0" algn="ctr">
              <a:buNone/>
            </a:pPr>
            <a:endParaRPr lang="en-US" sz="2400" b="1" u="sng" dirty="0"/>
          </a:p>
          <a:p>
            <a:pPr marL="857250" lvl="2" indent="0" algn="ctr">
              <a:spcBef>
                <a:spcPts val="0"/>
              </a:spcBef>
              <a:buNone/>
            </a:pPr>
            <a:r>
              <a:rPr lang="en-US" b="1" dirty="0">
                <a:solidFill>
                  <a:prstClr val="black"/>
                </a:solidFill>
                <a:sym typeface="Wingdings" panose="05000000000000000000" pitchFamily="2" charset="2"/>
              </a:rPr>
              <a:t>Bill Protection Pilot </a:t>
            </a:r>
            <a:endParaRPr lang="en-US" b="1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857250" lvl="2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Year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1: $288 </a:t>
            </a:r>
          </a:p>
          <a:p>
            <a:pPr marL="857250" lvl="2" indent="0" algn="ctr"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Year 2: $140  </a:t>
            </a:r>
          </a:p>
          <a:p>
            <a:pPr marL="857250" lvl="2" indent="0" algn="ctr">
              <a:spcBef>
                <a:spcPts val="0"/>
              </a:spcBef>
              <a:buNone/>
            </a:pPr>
            <a:r>
              <a:rPr lang="en-US" u="sng" dirty="0">
                <a:solidFill>
                  <a:prstClr val="black"/>
                </a:solidFill>
                <a:sym typeface="Wingdings" panose="05000000000000000000" pitchFamily="2" charset="2"/>
              </a:rPr>
              <a:t>Year 3: $72 </a:t>
            </a:r>
          </a:p>
          <a:p>
            <a:pPr marL="914400" lvl="2" indent="0" algn="ctr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Total: $500/3 years</a:t>
            </a:r>
          </a:p>
          <a:p>
            <a:pPr marL="914400" lvl="2" indent="0" algn="ctr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*Assuming no course correction</a:t>
            </a:r>
          </a:p>
          <a:p>
            <a:pPr marL="457200" lvl="1" indent="0" algn="ctr">
              <a:buNone/>
            </a:pPr>
            <a:endParaRPr lang="en-US" sz="2400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Initial Joint IOU Proposal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54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754061"/>
          </a:xfrm>
        </p:spPr>
        <p:txBody>
          <a:bodyPr/>
          <a:lstStyle/>
          <a:p>
            <a:r>
              <a:rPr lang="en-US" b="1" dirty="0" smtClean="0"/>
              <a:t>Key Data Elements </a:t>
            </a:r>
            <a:endParaRPr lang="en-US" b="1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843501"/>
              </p:ext>
            </p:extLst>
          </p:nvPr>
        </p:nvGraphicFramePr>
        <p:xfrm>
          <a:off x="152400" y="1752600"/>
          <a:ext cx="6324600" cy="2573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91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Electrification Data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Post Electrification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9912">
                <a:tc>
                  <a:txBody>
                    <a:bodyPr/>
                    <a:lstStyle/>
                    <a:p>
                      <a:r>
                        <a:rPr lang="en-US" b="1" dirty="0"/>
                        <a:t>Electric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 Customer</a:t>
                      </a:r>
                      <a:r>
                        <a:rPr lang="en-US" baseline="0" dirty="0"/>
                        <a:t> Electric bills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 Customer Electric bills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7351">
                <a:tc>
                  <a:txBody>
                    <a:bodyPr/>
                    <a:lstStyle/>
                    <a:p>
                      <a:r>
                        <a:rPr lang="en-US" b="1" dirty="0"/>
                        <a:t>Non electric (propane, wood)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Propane/wood</a:t>
                      </a:r>
                      <a:r>
                        <a:rPr lang="en-US" baseline="0" dirty="0"/>
                        <a:t> bills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Propane/wood</a:t>
                      </a:r>
                      <a:r>
                        <a:rPr lang="en-US" sz="1800" baseline="0" dirty="0"/>
                        <a:t> bills </a:t>
                      </a:r>
                      <a:endParaRPr lang="en-US" sz="18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i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167" y="4833093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Energy Cost Impact = 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Non-Electric Bill Savings </a:t>
            </a:r>
            <a:r>
              <a:rPr lang="en-US" sz="2000" dirty="0">
                <a:solidFill>
                  <a:prstClr val="black"/>
                </a:solidFill>
              </a:rPr>
              <a:t> – 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Electric Bill Increase </a:t>
            </a:r>
            <a:endParaRPr lang="en-US" sz="2000" dirty="0">
              <a:solidFill>
                <a:prstClr val="black"/>
              </a:solidFill>
            </a:endParaRPr>
          </a:p>
          <a:p>
            <a:pPr algn="ctr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30258F1-6C68-4821-B286-EC9CA75C6FF9}"/>
              </a:ext>
            </a:extLst>
          </p:cNvPr>
          <p:cNvSpPr txBox="1"/>
          <p:nvPr/>
        </p:nvSpPr>
        <p:spPr>
          <a:xfrm>
            <a:off x="6335889" y="2057400"/>
            <a:ext cx="29631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[Post Electric Bills] </a:t>
            </a:r>
          </a:p>
          <a:p>
            <a:pPr algn="ctr"/>
            <a:r>
              <a:rPr lang="en-US" u="sng" dirty="0">
                <a:solidFill>
                  <a:prstClr val="black"/>
                </a:solidFill>
              </a:rPr>
              <a:t>– [Pre Electric Bills]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Electric Bill Increase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[Pre Non-Electric Bills] </a:t>
            </a:r>
          </a:p>
          <a:p>
            <a:pPr algn="ctr"/>
            <a:r>
              <a:rPr lang="en-US" u="sng" dirty="0">
                <a:solidFill>
                  <a:prstClr val="black"/>
                </a:solidFill>
              </a:rPr>
              <a:t>– [Post Non-Electric Bills] 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Non-Electric Bill Savings</a:t>
            </a:r>
          </a:p>
        </p:txBody>
      </p:sp>
    </p:spTree>
    <p:extLst>
      <p:ext uri="{BB962C8B-B14F-4D97-AF65-F5344CB8AC3E}">
        <p14:creationId xmlns:p14="http://schemas.microsoft.com/office/powerpoint/2010/main" val="2996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0" y="381000"/>
            <a:ext cx="9144000" cy="609600"/>
          </a:xfrm>
        </p:spPr>
        <p:txBody>
          <a:bodyPr/>
          <a:lstStyle/>
          <a:p>
            <a:r>
              <a:rPr lang="en-US" sz="2800" b="1" dirty="0" smtClean="0"/>
              <a:t>Joint IOU Framework &amp; Results: Propane Costs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30258F1-6C68-4821-B286-EC9CA75C6FF9}"/>
              </a:ext>
            </a:extLst>
          </p:cNvPr>
          <p:cNvSpPr txBox="1"/>
          <p:nvPr/>
        </p:nvSpPr>
        <p:spPr>
          <a:xfrm>
            <a:off x="2909827" y="1280356"/>
            <a:ext cx="296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Non-Electric Bill Savings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4305997-58C8-41B6-A04D-3FBC430282DE}"/>
              </a:ext>
            </a:extLst>
          </p:cNvPr>
          <p:cNvCxnSpPr>
            <a:cxnSpLocks/>
          </p:cNvCxnSpPr>
          <p:nvPr/>
        </p:nvCxnSpPr>
        <p:spPr>
          <a:xfrm>
            <a:off x="3471333" y="2611969"/>
            <a:ext cx="200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B59E267-B4F9-40A5-8DBD-D269EC970426}"/>
              </a:ext>
            </a:extLst>
          </p:cNvPr>
          <p:cNvSpPr txBox="1"/>
          <p:nvPr/>
        </p:nvSpPr>
        <p:spPr>
          <a:xfrm>
            <a:off x="3276600" y="2550142"/>
            <a:ext cx="2229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Low-Income Customers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D0F281FD-1472-4A60-A61A-7E47344B81C5}"/>
              </a:ext>
            </a:extLst>
          </p:cNvPr>
          <p:cNvSpPr/>
          <p:nvPr/>
        </p:nvSpPr>
        <p:spPr>
          <a:xfrm>
            <a:off x="4343402" y="1996725"/>
            <a:ext cx="1128888" cy="598311"/>
          </a:xfrm>
          <a:custGeom>
            <a:avLst/>
            <a:gdLst>
              <a:gd name="connsiteX0" fmla="*/ 0 w 1411111"/>
              <a:gd name="connsiteY0" fmla="*/ 598311 h 598311"/>
              <a:gd name="connsiteX1" fmla="*/ 383822 w 1411111"/>
              <a:gd name="connsiteY1" fmla="*/ 372533 h 598311"/>
              <a:gd name="connsiteX2" fmla="*/ 699911 w 1411111"/>
              <a:gd name="connsiteY2" fmla="*/ 0 h 598311"/>
              <a:gd name="connsiteX3" fmla="*/ 1049867 w 1411111"/>
              <a:gd name="connsiteY3" fmla="*/ 372533 h 598311"/>
              <a:gd name="connsiteX4" fmla="*/ 1411111 w 1411111"/>
              <a:gd name="connsiteY4" fmla="*/ 598311 h 59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111" h="598311">
                <a:moveTo>
                  <a:pt x="0" y="598311"/>
                </a:moveTo>
                <a:cubicBezTo>
                  <a:pt x="133585" y="535281"/>
                  <a:pt x="267170" y="472251"/>
                  <a:pt x="383822" y="372533"/>
                </a:cubicBezTo>
                <a:cubicBezTo>
                  <a:pt x="500474" y="272815"/>
                  <a:pt x="588904" y="0"/>
                  <a:pt x="699911" y="0"/>
                </a:cubicBezTo>
                <a:cubicBezTo>
                  <a:pt x="810918" y="0"/>
                  <a:pt x="931334" y="272814"/>
                  <a:pt x="1049867" y="372533"/>
                </a:cubicBezTo>
                <a:cubicBezTo>
                  <a:pt x="1168400" y="472251"/>
                  <a:pt x="1289755" y="535281"/>
                  <a:pt x="1411111" y="598311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B1920CC6-653A-4E30-9C51-3F9013C217EE}"/>
              </a:ext>
            </a:extLst>
          </p:cNvPr>
          <p:cNvCxnSpPr>
            <a:cxnSpLocks/>
          </p:cNvCxnSpPr>
          <p:nvPr/>
        </p:nvCxnSpPr>
        <p:spPr>
          <a:xfrm>
            <a:off x="4354689" y="2150612"/>
            <a:ext cx="0" cy="461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E217C6E-E9EC-43ED-826F-9BCC3FA4506C}"/>
              </a:ext>
            </a:extLst>
          </p:cNvPr>
          <p:cNvSpPr txBox="1"/>
          <p:nvPr/>
        </p:nvSpPr>
        <p:spPr>
          <a:xfrm>
            <a:off x="3866458" y="1842835"/>
            <a:ext cx="857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$500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0B5D942-6EB3-4833-B207-8BC65B16EA68}"/>
              </a:ext>
            </a:extLst>
          </p:cNvPr>
          <p:cNvSpPr txBox="1"/>
          <p:nvPr/>
        </p:nvSpPr>
        <p:spPr>
          <a:xfrm>
            <a:off x="457200" y="3079442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Goal: Keep propane assumptions </a:t>
            </a:r>
            <a:r>
              <a:rPr lang="en-US" u="sng" dirty="0" smtClean="0">
                <a:solidFill>
                  <a:prstClr val="black"/>
                </a:solidFill>
              </a:rPr>
              <a:t>simple &amp; consistent</a:t>
            </a:r>
            <a:r>
              <a:rPr lang="en-US" dirty="0" smtClean="0">
                <a:solidFill>
                  <a:prstClr val="black"/>
                </a:solidFill>
              </a:rPr>
              <a:t> initially</a:t>
            </a:r>
            <a:endParaRPr lang="en-US" u="sng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Modeled an “extreme curtailer” who uses no propane for heat to estimate the lowest non-electric bill savings based on 2009 RASS gas usage for single family home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Annual tank rental fee: $80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Annual cooking usage: 39 gallons @ $3/gallon = $118/</a:t>
            </a:r>
            <a:r>
              <a:rPr lang="en-US" dirty="0" err="1">
                <a:solidFill>
                  <a:prstClr val="black"/>
                </a:solidFill>
              </a:rPr>
              <a:t>yr</a:t>
            </a: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u="sng" dirty="0">
                <a:solidFill>
                  <a:prstClr val="black"/>
                </a:solidFill>
              </a:rPr>
              <a:t>Annual hot water usage: 213 gallons @ $3/gallon = $638/</a:t>
            </a:r>
            <a:r>
              <a:rPr lang="en-US" u="sng" dirty="0" err="1">
                <a:solidFill>
                  <a:prstClr val="black"/>
                </a:solidFill>
              </a:rPr>
              <a:t>yr</a:t>
            </a:r>
            <a:endParaRPr lang="en-US" u="sng" dirty="0">
              <a:solidFill>
                <a:prstClr val="black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solidFill>
                  <a:prstClr val="black"/>
                </a:solidFill>
              </a:rPr>
              <a:t>Total propane cost for extreme curtailer: $835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Propane rate of $3/gallon is below expected rate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Customer and available data indicates rates more like $3.50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Conservative assumption of lowest annual propane cost savings of $500/</a:t>
            </a:r>
            <a:r>
              <a:rPr lang="en-US" dirty="0" err="1">
                <a:solidFill>
                  <a:prstClr val="black"/>
                </a:solidFill>
              </a:rPr>
              <a:t>yr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6735147-C9E5-4C02-A7E8-F4E05217EBEC}"/>
              </a:ext>
            </a:extLst>
          </p:cNvPr>
          <p:cNvCxnSpPr>
            <a:cxnSpLocks/>
          </p:cNvCxnSpPr>
          <p:nvPr/>
        </p:nvCxnSpPr>
        <p:spPr>
          <a:xfrm>
            <a:off x="3810000" y="1752600"/>
            <a:ext cx="0" cy="859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EADB793D-2778-48F7-B94B-4A198A1E0C34}"/>
              </a:ext>
            </a:extLst>
          </p:cNvPr>
          <p:cNvCxnSpPr>
            <a:cxnSpLocks/>
          </p:cNvCxnSpPr>
          <p:nvPr/>
        </p:nvCxnSpPr>
        <p:spPr>
          <a:xfrm>
            <a:off x="4876800" y="1831546"/>
            <a:ext cx="0" cy="2306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C8219D4-54CF-41E9-9CD0-8C8493E8670F}"/>
              </a:ext>
            </a:extLst>
          </p:cNvPr>
          <p:cNvSpPr txBox="1"/>
          <p:nvPr/>
        </p:nvSpPr>
        <p:spPr>
          <a:xfrm>
            <a:off x="4436534" y="1599019"/>
            <a:ext cx="857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$1,350?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E17B3734-4B30-4899-98C3-1F7527518E16}"/>
              </a:ext>
            </a:extLst>
          </p:cNvPr>
          <p:cNvCxnSpPr>
            <a:cxnSpLocks/>
          </p:cNvCxnSpPr>
          <p:nvPr/>
        </p:nvCxnSpPr>
        <p:spPr>
          <a:xfrm>
            <a:off x="5534377" y="2360122"/>
            <a:ext cx="0" cy="2306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6B295AA-55B3-49C1-9565-A229B3033746}"/>
              </a:ext>
            </a:extLst>
          </p:cNvPr>
          <p:cNvSpPr txBox="1"/>
          <p:nvPr/>
        </p:nvSpPr>
        <p:spPr>
          <a:xfrm>
            <a:off x="5105400" y="2138884"/>
            <a:ext cx="857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$??</a:t>
            </a:r>
          </a:p>
        </p:txBody>
      </p:sp>
    </p:spTree>
    <p:extLst>
      <p:ext uri="{BB962C8B-B14F-4D97-AF65-F5344CB8AC3E}">
        <p14:creationId xmlns:p14="http://schemas.microsoft.com/office/powerpoint/2010/main" val="29572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1"/>
            <a:ext cx="9144000" cy="685800"/>
          </a:xfrm>
        </p:spPr>
        <p:txBody>
          <a:bodyPr/>
          <a:lstStyle/>
          <a:p>
            <a:r>
              <a:rPr lang="en-US" sz="2800" b="1" dirty="0" smtClean="0"/>
              <a:t>Joint IOU Framework: Post-Electrification Electric Costs</a:t>
            </a:r>
            <a:endParaRPr lang="en-US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5FC62FC-D3CC-42C0-9F9A-4964108CF2A0}"/>
              </a:ext>
            </a:extLst>
          </p:cNvPr>
          <p:cNvSpPr txBox="1"/>
          <p:nvPr/>
        </p:nvSpPr>
        <p:spPr>
          <a:xfrm>
            <a:off x="152400" y="1600200"/>
            <a:ext cx="8686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Gathered </a:t>
            </a:r>
            <a:r>
              <a:rPr lang="en-US" sz="2000" dirty="0">
                <a:solidFill>
                  <a:prstClr val="black"/>
                </a:solidFill>
              </a:rPr>
              <a:t>customer-level usage and bill data from all </a:t>
            </a:r>
            <a:r>
              <a:rPr lang="en-US" sz="2000" dirty="0" smtClean="0">
                <a:solidFill>
                  <a:prstClr val="black"/>
                </a:solidFill>
              </a:rPr>
              <a:t>customers </a:t>
            </a:r>
            <a:r>
              <a:rPr lang="en-US" sz="2000" dirty="0">
                <a:solidFill>
                  <a:prstClr val="black"/>
                </a:solidFill>
              </a:rPr>
              <a:t>in </a:t>
            </a:r>
            <a:r>
              <a:rPr lang="en-US" sz="2000" dirty="0" smtClean="0">
                <a:solidFill>
                  <a:prstClr val="black"/>
                </a:solidFill>
              </a:rPr>
              <a:t>PG&amp;E &amp; SCE </a:t>
            </a:r>
            <a:r>
              <a:rPr lang="en-US" sz="2000" dirty="0">
                <a:solidFill>
                  <a:prstClr val="black"/>
                </a:solidFill>
              </a:rPr>
              <a:t>communities who had a complete 2017 and 2018 history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Applied </a:t>
            </a:r>
            <a:r>
              <a:rPr lang="en-US" sz="2000" dirty="0">
                <a:solidFill>
                  <a:prstClr val="black"/>
                </a:solidFill>
              </a:rPr>
              <a:t>the following incremental usage to </a:t>
            </a:r>
            <a:r>
              <a:rPr lang="en-US" sz="2000" dirty="0" smtClean="0">
                <a:solidFill>
                  <a:prstClr val="black"/>
                </a:solidFill>
              </a:rPr>
              <a:t>past usage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PG&amp;E adjusted these incremental usages and applied them to 2018 usage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Heat </a:t>
            </a:r>
            <a:r>
              <a:rPr lang="en-US" dirty="0">
                <a:solidFill>
                  <a:prstClr val="black"/>
                </a:solidFill>
              </a:rPr>
              <a:t>Pump Space </a:t>
            </a:r>
            <a:r>
              <a:rPr lang="en-US" dirty="0" smtClean="0">
                <a:solidFill>
                  <a:prstClr val="black"/>
                </a:solidFill>
              </a:rPr>
              <a:t>Conditioning</a:t>
            </a:r>
            <a:endParaRPr lang="en-US" i="1" dirty="0" smtClean="0">
              <a:solidFill>
                <a:prstClr val="black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Heat Pump Electric Dryer </a:t>
            </a:r>
            <a:endParaRPr lang="en-US" i="1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Re-calculated </a:t>
            </a:r>
            <a:r>
              <a:rPr lang="en-US" sz="2000" dirty="0">
                <a:solidFill>
                  <a:prstClr val="black"/>
                </a:solidFill>
              </a:rPr>
              <a:t>bills with incremental usage and the following rate changes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All-electric baseline E1 rate with high user surcharge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20% DAC-GT/CS bill discount on top of CARE discount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Calculated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the difference 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between pre &amp; post install electric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bills 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and total non- electric energy costs</a:t>
            </a:r>
            <a:endParaRPr lang="en-US" sz="200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234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47700"/>
          </a:xfrm>
        </p:spPr>
        <p:txBody>
          <a:bodyPr/>
          <a:lstStyle/>
          <a:p>
            <a:r>
              <a:rPr lang="en-US" sz="3200" b="1" dirty="0" smtClean="0"/>
              <a:t>Results</a:t>
            </a:r>
            <a:r>
              <a:rPr lang="en-US" sz="3200" b="1" dirty="0"/>
              <a:t>: </a:t>
            </a:r>
            <a:r>
              <a:rPr lang="en-US" sz="3200" b="1" dirty="0" smtClean="0"/>
              <a:t>Post-Electrification </a:t>
            </a:r>
            <a:r>
              <a:rPr lang="en-US" sz="3200" b="1" dirty="0"/>
              <a:t>Electric Costs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30258F1-6C68-4821-B286-EC9CA75C6FF9}"/>
              </a:ext>
            </a:extLst>
          </p:cNvPr>
          <p:cNvSpPr txBox="1"/>
          <p:nvPr/>
        </p:nvSpPr>
        <p:spPr>
          <a:xfrm>
            <a:off x="2675698" y="1109222"/>
            <a:ext cx="296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Electric Bill Increase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5FC62FC-D3CC-42C0-9F9A-4964108CF2A0}"/>
              </a:ext>
            </a:extLst>
          </p:cNvPr>
          <p:cNvSpPr txBox="1"/>
          <p:nvPr/>
        </p:nvSpPr>
        <p:spPr>
          <a:xfrm>
            <a:off x="457200" y="2763192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Analysis: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Gathered customer-level usage and bill data from all CARE-enrolled customers in 8 PG&amp;E communities who had a complete 2017 and 2018 history (n=479)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Applied the following incremental usage to 2018 usage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</a:rPr>
              <a:t>Heat Pump Space Conditioning: 3500 kWh/</a:t>
            </a:r>
            <a:r>
              <a:rPr lang="en-US" sz="1600" dirty="0" err="1">
                <a:solidFill>
                  <a:prstClr val="black"/>
                </a:solidFill>
              </a:rPr>
              <a:t>yr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b="1" i="1" dirty="0">
                <a:solidFill>
                  <a:prstClr val="black"/>
                </a:solidFill>
              </a:rPr>
              <a:t>(change from prior analysis)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</a:rPr>
              <a:t>Heat Pump Water Heat: 1004 kWh/</a:t>
            </a:r>
            <a:r>
              <a:rPr lang="en-US" sz="1600" dirty="0" err="1">
                <a:solidFill>
                  <a:prstClr val="black"/>
                </a:solidFill>
              </a:rPr>
              <a:t>yr</a:t>
            </a:r>
            <a:endParaRPr lang="en-US" sz="1600" dirty="0">
              <a:solidFill>
                <a:prstClr val="black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</a:rPr>
              <a:t>Electric Range:   310 kWh/</a:t>
            </a:r>
            <a:r>
              <a:rPr lang="en-US" sz="1600" dirty="0" err="1">
                <a:solidFill>
                  <a:prstClr val="black"/>
                </a:solidFill>
              </a:rPr>
              <a:t>yr</a:t>
            </a:r>
            <a:endParaRPr lang="en-US" sz="1600" dirty="0">
              <a:solidFill>
                <a:prstClr val="black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</a:rPr>
              <a:t>Heat Pump Electric Dryer:   150 kWh/</a:t>
            </a:r>
            <a:r>
              <a:rPr lang="en-US" sz="1600" dirty="0" err="1">
                <a:solidFill>
                  <a:prstClr val="black"/>
                </a:solidFill>
              </a:rPr>
              <a:t>yr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b="1" i="1" dirty="0">
                <a:solidFill>
                  <a:prstClr val="black"/>
                </a:solidFill>
              </a:rPr>
              <a:t>(change from prior analysis)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Re-calculated 2018 bills with incremental usage and the following rate changes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All-electric baseline E1 rate with high user surcharge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20% DAC-GT/CS bill discount on top of CARE discount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Calculate the difference between electric bills before and after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F30BF639-DD30-4648-8041-161E2AE7DD1F}"/>
              </a:ext>
            </a:extLst>
          </p:cNvPr>
          <p:cNvCxnSpPr>
            <a:cxnSpLocks/>
          </p:cNvCxnSpPr>
          <p:nvPr/>
        </p:nvCxnSpPr>
        <p:spPr>
          <a:xfrm>
            <a:off x="3776518" y="1690512"/>
            <a:ext cx="0" cy="2190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5369CC77-E5E6-48D1-B3CD-075B66CA9644}"/>
              </a:ext>
            </a:extLst>
          </p:cNvPr>
          <p:cNvCxnSpPr/>
          <p:nvPr/>
        </p:nvCxnSpPr>
        <p:spPr>
          <a:xfrm>
            <a:off x="3308029" y="1969911"/>
            <a:ext cx="0" cy="598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77415D1E-7455-4A87-A5D0-042529656907}"/>
              </a:ext>
            </a:extLst>
          </p:cNvPr>
          <p:cNvCxnSpPr>
            <a:cxnSpLocks/>
          </p:cNvCxnSpPr>
          <p:nvPr/>
        </p:nvCxnSpPr>
        <p:spPr>
          <a:xfrm>
            <a:off x="3505200" y="1680214"/>
            <a:ext cx="0" cy="859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0C8156B-6D95-45F3-A84B-67DBFBDFEDAF}"/>
              </a:ext>
            </a:extLst>
          </p:cNvPr>
          <p:cNvCxnSpPr>
            <a:cxnSpLocks/>
          </p:cNvCxnSpPr>
          <p:nvPr/>
        </p:nvCxnSpPr>
        <p:spPr>
          <a:xfrm>
            <a:off x="3222977" y="2539583"/>
            <a:ext cx="200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2340E0F-F9F5-458A-8C07-0D8518B4BF94}"/>
              </a:ext>
            </a:extLst>
          </p:cNvPr>
          <p:cNvSpPr txBox="1"/>
          <p:nvPr/>
        </p:nvSpPr>
        <p:spPr>
          <a:xfrm>
            <a:off x="2994377" y="2501609"/>
            <a:ext cx="2229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CARE Customers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A2F28B55-93CD-4A4E-B705-97CC09C76D51}"/>
              </a:ext>
            </a:extLst>
          </p:cNvPr>
          <p:cNvSpPr/>
          <p:nvPr/>
        </p:nvSpPr>
        <p:spPr>
          <a:xfrm>
            <a:off x="3341895" y="1924339"/>
            <a:ext cx="872067" cy="598311"/>
          </a:xfrm>
          <a:custGeom>
            <a:avLst/>
            <a:gdLst>
              <a:gd name="connsiteX0" fmla="*/ 0 w 1411111"/>
              <a:gd name="connsiteY0" fmla="*/ 598311 h 598311"/>
              <a:gd name="connsiteX1" fmla="*/ 383822 w 1411111"/>
              <a:gd name="connsiteY1" fmla="*/ 372533 h 598311"/>
              <a:gd name="connsiteX2" fmla="*/ 699911 w 1411111"/>
              <a:gd name="connsiteY2" fmla="*/ 0 h 598311"/>
              <a:gd name="connsiteX3" fmla="*/ 1049867 w 1411111"/>
              <a:gd name="connsiteY3" fmla="*/ 372533 h 598311"/>
              <a:gd name="connsiteX4" fmla="*/ 1411111 w 1411111"/>
              <a:gd name="connsiteY4" fmla="*/ 598311 h 59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111" h="598311">
                <a:moveTo>
                  <a:pt x="0" y="598311"/>
                </a:moveTo>
                <a:cubicBezTo>
                  <a:pt x="133585" y="535281"/>
                  <a:pt x="267170" y="472251"/>
                  <a:pt x="383822" y="372533"/>
                </a:cubicBezTo>
                <a:cubicBezTo>
                  <a:pt x="500474" y="272815"/>
                  <a:pt x="588904" y="0"/>
                  <a:pt x="699911" y="0"/>
                </a:cubicBezTo>
                <a:cubicBezTo>
                  <a:pt x="810918" y="0"/>
                  <a:pt x="931334" y="272814"/>
                  <a:pt x="1049867" y="372533"/>
                </a:cubicBezTo>
                <a:cubicBezTo>
                  <a:pt x="1168400" y="472251"/>
                  <a:pt x="1289755" y="535281"/>
                  <a:pt x="1411111" y="598311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B97B6437-3B2B-427E-81FA-3611A46ABE69}"/>
              </a:ext>
            </a:extLst>
          </p:cNvPr>
          <p:cNvCxnSpPr>
            <a:cxnSpLocks/>
          </p:cNvCxnSpPr>
          <p:nvPr/>
        </p:nvCxnSpPr>
        <p:spPr>
          <a:xfrm>
            <a:off x="4256295" y="1941272"/>
            <a:ext cx="0" cy="598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26C9437-D1A2-4397-B0F6-CF71B5EC2B99}"/>
              </a:ext>
            </a:extLst>
          </p:cNvPr>
          <p:cNvSpPr txBox="1"/>
          <p:nvPr/>
        </p:nvSpPr>
        <p:spPr>
          <a:xfrm>
            <a:off x="4233717" y="2135298"/>
            <a:ext cx="719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$516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F70D287-61E1-4781-9836-4571D00C8E09}"/>
              </a:ext>
            </a:extLst>
          </p:cNvPr>
          <p:cNvSpPr txBox="1"/>
          <p:nvPr/>
        </p:nvSpPr>
        <p:spPr>
          <a:xfrm>
            <a:off x="3581900" y="1453404"/>
            <a:ext cx="719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$378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A61C98E-B4A5-48C0-AAA3-12478B341C47}"/>
              </a:ext>
            </a:extLst>
          </p:cNvPr>
          <p:cNvSpPr txBox="1"/>
          <p:nvPr/>
        </p:nvSpPr>
        <p:spPr>
          <a:xfrm>
            <a:off x="2947016" y="1719096"/>
            <a:ext cx="719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-$39</a:t>
            </a:r>
          </a:p>
        </p:txBody>
      </p:sp>
      <p:sp>
        <p:nvSpPr>
          <p:cNvPr id="2" name="Oval 1"/>
          <p:cNvSpPr/>
          <p:nvPr/>
        </p:nvSpPr>
        <p:spPr>
          <a:xfrm>
            <a:off x="4301183" y="2109898"/>
            <a:ext cx="651817" cy="3331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Savings vs. Increase</a:t>
            </a:r>
            <a:endParaRPr lang="en-US" b="1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321860"/>
              </p:ext>
            </p:extLst>
          </p:nvPr>
        </p:nvGraphicFramePr>
        <p:xfrm>
          <a:off x="1306305" y="1371600"/>
          <a:ext cx="6381045" cy="2573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8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6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710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91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Electrification Data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Post Electrification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9912">
                <a:tc>
                  <a:txBody>
                    <a:bodyPr/>
                    <a:lstStyle/>
                    <a:p>
                      <a:r>
                        <a:rPr lang="en-US" b="1" dirty="0"/>
                        <a:t>Electric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 Customer</a:t>
                      </a:r>
                      <a:r>
                        <a:rPr lang="en-US" baseline="0" dirty="0"/>
                        <a:t> Electric bills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 Customer Electric bills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$516 increase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7351">
                <a:tc>
                  <a:txBody>
                    <a:bodyPr/>
                    <a:lstStyle/>
                    <a:p>
                      <a:r>
                        <a:rPr lang="en-US" b="1" dirty="0"/>
                        <a:t>Non electric (propane, wood)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Propane/wood</a:t>
                      </a:r>
                      <a:r>
                        <a:rPr lang="en-US" baseline="0" dirty="0" smtClean="0"/>
                        <a:t> bills</a:t>
                      </a:r>
                      <a:endParaRPr lang="en-US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$500</a:t>
                      </a:r>
                      <a:r>
                        <a:rPr lang="en-US" baseline="0" dirty="0" smtClean="0"/>
                        <a:t>)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Propane/wood</a:t>
                      </a:r>
                      <a:r>
                        <a:rPr lang="en-US" sz="1800" baseline="0" dirty="0"/>
                        <a:t> bills </a:t>
                      </a:r>
                      <a:endParaRPr lang="en-US" sz="18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(Informed Assumptions</a:t>
                      </a:r>
                      <a:r>
                        <a:rPr lang="en-US" sz="1800" baseline="0" dirty="0"/>
                        <a:t>)</a:t>
                      </a:r>
                      <a:endParaRPr lang="en-US" sz="1800" i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49A2F9-EF0E-4FCD-8316-E241FBA8F059}"/>
              </a:ext>
            </a:extLst>
          </p:cNvPr>
          <p:cNvSpPr txBox="1"/>
          <p:nvPr/>
        </p:nvSpPr>
        <p:spPr>
          <a:xfrm>
            <a:off x="382028" y="4267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Energy Cost Impact =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Non-Electric Bill Savings </a:t>
            </a:r>
            <a:r>
              <a:rPr lang="en-US" dirty="0">
                <a:solidFill>
                  <a:prstClr val="black"/>
                </a:solidFill>
              </a:rPr>
              <a:t> – 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Electric Bill Increase 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Most extreme energy cost impact = [</a:t>
            </a:r>
            <a:r>
              <a:rPr lang="en-US" dirty="0">
                <a:solidFill>
                  <a:srgbClr val="00B050"/>
                </a:solidFill>
              </a:rPr>
              <a:t>$500</a:t>
            </a:r>
            <a:r>
              <a:rPr lang="en-US" dirty="0">
                <a:solidFill>
                  <a:prstClr val="black"/>
                </a:solidFill>
              </a:rPr>
              <a:t>] – [</a:t>
            </a:r>
            <a:r>
              <a:rPr lang="en-US" dirty="0">
                <a:solidFill>
                  <a:srgbClr val="FF0000"/>
                </a:solidFill>
              </a:rPr>
              <a:t>$516</a:t>
            </a:r>
            <a:r>
              <a:rPr lang="en-US" dirty="0">
                <a:solidFill>
                  <a:prstClr val="black"/>
                </a:solidFill>
              </a:rPr>
              <a:t>] = $16 </a:t>
            </a:r>
            <a:r>
              <a:rPr lang="en-US" u="sng" dirty="0">
                <a:solidFill>
                  <a:prstClr val="black"/>
                </a:solidFill>
              </a:rPr>
              <a:t>energy cost increase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GEnew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ltUpDiag">
          <a:fgClr>
            <a:schemeClr val="accent1"/>
          </a:fgClr>
          <a:bgClr>
            <a:schemeClr val="bg1"/>
          </a:bgClr>
        </a:patt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85B3DA093EE41BC4460E0AEB7537E" ma:contentTypeVersion="0" ma:contentTypeDescription="Create a new document." ma:contentTypeScope="" ma:versionID="e6263b457660dd8cccba863f57d48f8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5C034E-76A1-41D3-BF2C-A39A41B0F4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7455A9-6C5B-4C36-94A8-56F4951AF978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7CF7BBA-ACE6-4080-9B39-85271603BF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10333</TotalTime>
  <Words>2449</Words>
  <Application>Microsoft Office PowerPoint</Application>
  <PresentationFormat>On-screen Show (4:3)</PresentationFormat>
  <Paragraphs>357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PGEnew</vt:lpstr>
      <vt:lpstr>PowerPoint Presentation</vt:lpstr>
      <vt:lpstr>Agenda</vt:lpstr>
      <vt:lpstr>Elements of Proposal </vt:lpstr>
      <vt:lpstr>Initial Joint IOU Proposal</vt:lpstr>
      <vt:lpstr>Key Data Elements </vt:lpstr>
      <vt:lpstr>Joint IOU Framework &amp; Results: Propane Costs</vt:lpstr>
      <vt:lpstr>Joint IOU Framework: Post-Electrification Electric Costs</vt:lpstr>
      <vt:lpstr>Results: Post-Electrification Electric Costs</vt:lpstr>
      <vt:lpstr>Savings vs. Increase</vt:lpstr>
      <vt:lpstr>Analysis Results – Non-CARE</vt:lpstr>
      <vt:lpstr>Bill Protection Operationalization </vt:lpstr>
      <vt:lpstr>Open Questions For Discussion</vt:lpstr>
      <vt:lpstr>Appendix: Example Bill Forecast: Median Non-CARE</vt:lpstr>
      <vt:lpstr>Appendix: PG&amp;E Validating Analytical Framework</vt:lpstr>
      <vt:lpstr>Appendix: Example Bill Forecast: Median CARE</vt:lpstr>
      <vt:lpstr>Appendix: Validating Space Conditioning Usage</vt:lpstr>
      <vt:lpstr>PG&amp;E Billing Alternatives</vt:lpstr>
      <vt:lpstr>Appendix: Analytical Framework</vt:lpstr>
      <vt:lpstr>Appendix: SJV DAC Pilots Decision Guidance</vt:lpstr>
    </vt:vector>
  </TitlesOfParts>
  <Company>Pacific Gas and Electric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Khalil</dc:creator>
  <cp:lastModifiedBy>Johnson, Khalil</cp:lastModifiedBy>
  <cp:revision>333</cp:revision>
  <cp:lastPrinted>2019-01-29T16:02:08Z</cp:lastPrinted>
  <dcterms:created xsi:type="dcterms:W3CDTF">2019-01-25T23:23:49Z</dcterms:created>
  <dcterms:modified xsi:type="dcterms:W3CDTF">2019-02-25T20:19:12Z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0x010100B0B85B3DA093EE41BC4460E0AEB7537E</vt:lpwstr>
  </property>
</Properties>
</file>