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9"/>
  </p:notesMasterIdLst>
  <p:sldIdLst>
    <p:sldId id="945" r:id="rId5"/>
    <p:sldId id="947" r:id="rId6"/>
    <p:sldId id="993" r:id="rId7"/>
    <p:sldId id="1004" r:id="rId8"/>
    <p:sldId id="1006" r:id="rId9"/>
    <p:sldId id="1027" r:id="rId10"/>
    <p:sldId id="1009" r:id="rId11"/>
    <p:sldId id="1012" r:id="rId12"/>
    <p:sldId id="1005" r:id="rId13"/>
    <p:sldId id="1024" r:id="rId14"/>
    <p:sldId id="1021" r:id="rId15"/>
    <p:sldId id="1019" r:id="rId16"/>
    <p:sldId id="1035" r:id="rId17"/>
    <p:sldId id="1034" r:id="rId18"/>
    <p:sldId id="1029" r:id="rId19"/>
    <p:sldId id="1030" r:id="rId20"/>
    <p:sldId id="1031" r:id="rId21"/>
    <p:sldId id="1020" r:id="rId22"/>
    <p:sldId id="1028" r:id="rId23"/>
    <p:sldId id="992" r:id="rId24"/>
    <p:sldId id="1022" r:id="rId25"/>
    <p:sldId id="1017" r:id="rId26"/>
    <p:sldId id="1032" r:id="rId27"/>
    <p:sldId id="103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4" autoAdjust="0"/>
    <p:restoredTop sz="87823" autoAdjust="0"/>
  </p:normalViewPr>
  <p:slideViewPr>
    <p:cSldViewPr snapToGrid="0">
      <p:cViewPr>
        <p:scale>
          <a:sx n="75" d="100"/>
          <a:sy n="75" d="100"/>
        </p:scale>
        <p:origin x="504" y="-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F5FILESRV22\SF-VDI-Desktop\JF6\Desktop\$%20per%20foot%20for%20all%20IOU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jf6\Desktop\Jonathan's%20Files\_Undergrounding\Undergrounding%20Rulemaking\Electric%20IOU%20Data%20Request\The%20Updated%20Data%20Request\May%20Responses\PG&amp;E%20R.17-05-010%20Data%20Request%20Tables_PGE_2018.05.1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f6\AppData\Local\Microsoft\Windows\Temporary%20Internet%20Files\Content.IE5\Q7F381PZ\SCE%20R.17-05-010%20Data%20Request%20Tables%208-1-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jf6\Desktop\SDG&amp;E%20Credits%20redeeme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jf6\Desktop\Jonathan's%20Files\_Undergrounding\Undergrounding%20Rulemaking\Electric%20IOU%20Data%20Request\The%20Updated%20Data%20Request\September%20Responses\R.17-05-010%20Data%20Request%20Tables_PGE_2018.09.0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jf6\Desktop\Jonathan's%20Files\_Undergrounding\Undergrounding%20Rulemaking\Electric%20IOU%20Data%20Request\The%20Updated%20Data%20Request\September%20Responses\R.17-05-010%20Data%20Request%20Tables_PGE_2018.09.07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jf6\Desktop\Jonathan's%20Files\_Undergrounding\Undergrounding%20Rulemaking\Electric%20IOU%20Data%20Request\The%20Updated%20Data%20Request\June%20Responses\SCE%20R.17-05-010%20Data%20Request%20Tables%206-1-18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jf6\Desktop\Jonathan's%20Files\_Undergrounding\Undergrounding%20Rulemaking\Electric%20IOU%20Data%20Request\The%20Updated%20Data%20Request\June%20Responses\SCE%20R.17-05-010%20Data%20Request%20Tables%206-1-18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jf6\Desktop\Jonathan's%20Files\_Undergrounding\Undergrounding%20Rulemaking\Electric%20IOU%20Data%20Request\The%20Updated%20Data%20Request\June%20Responses\SCE%20R.17-05-010%20Data%20Request%20Tables%206-1-18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1600" b="1" i="0" cap="all" baseline="0" dirty="0">
                <a:effectLst/>
              </a:rPr>
              <a:t>Inflation-Adjusted Project Cost Per Foot (2018 USD)</a:t>
            </a:r>
            <a:endParaRPr lang="en-US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Sheet1!$D$3</c:f>
              <c:strCache>
                <c:ptCount val="1"/>
                <c:pt idx="0">
                  <c:v>PG&amp;E </c:v>
                </c:pt>
              </c:strCache>
            </c:strRef>
          </c:tx>
          <c:spPr>
            <a:ln w="34925" cap="rnd">
              <a:solidFill>
                <a:srgbClr val="FF0000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Sheet1!$C$4:$C$16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Sheet1!$D$4:$D$16</c:f>
              <c:numCache>
                <c:formatCode>"$"#,##0_);[Red]\("$"#,##0\)</c:formatCode>
                <c:ptCount val="13"/>
                <c:pt idx="0">
                  <c:v>534</c:v>
                </c:pt>
                <c:pt idx="1">
                  <c:v>446</c:v>
                </c:pt>
                <c:pt idx="2">
                  <c:v>491</c:v>
                </c:pt>
                <c:pt idx="3">
                  <c:v>1003</c:v>
                </c:pt>
                <c:pt idx="4">
                  <c:v>574</c:v>
                </c:pt>
                <c:pt idx="5">
                  <c:v>1196</c:v>
                </c:pt>
                <c:pt idx="6">
                  <c:v>524</c:v>
                </c:pt>
                <c:pt idx="7">
                  <c:v>878</c:v>
                </c:pt>
                <c:pt idx="8">
                  <c:v>814</c:v>
                </c:pt>
                <c:pt idx="9">
                  <c:v>671</c:v>
                </c:pt>
                <c:pt idx="10">
                  <c:v>742</c:v>
                </c:pt>
                <c:pt idx="11">
                  <c:v>777</c:v>
                </c:pt>
                <c:pt idx="12">
                  <c:v>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D82-46F0-B2C5-71F2F4C08A45}"/>
            </c:ext>
          </c:extLst>
        </c:ser>
        <c:ser>
          <c:idx val="1"/>
          <c:order val="1"/>
          <c:tx>
            <c:strRef>
              <c:f>Sheet1!$E$3</c:f>
              <c:strCache>
                <c:ptCount val="1"/>
                <c:pt idx="0">
                  <c:v>SCE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Sheet1!$C$4:$C$16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Sheet1!$E$4:$E$16</c:f>
              <c:numCache>
                <c:formatCode>"$"#,##0</c:formatCode>
                <c:ptCount val="13"/>
                <c:pt idx="0">
                  <c:v>488.72</c:v>
                </c:pt>
                <c:pt idx="1">
                  <c:v>513.73</c:v>
                </c:pt>
                <c:pt idx="2">
                  <c:v>481.25</c:v>
                </c:pt>
                <c:pt idx="3">
                  <c:v>519</c:v>
                </c:pt>
                <c:pt idx="4">
                  <c:v>497</c:v>
                </c:pt>
                <c:pt idx="5">
                  <c:v>535</c:v>
                </c:pt>
                <c:pt idx="6">
                  <c:v>470</c:v>
                </c:pt>
                <c:pt idx="7">
                  <c:v>466.94</c:v>
                </c:pt>
                <c:pt idx="8">
                  <c:v>654</c:v>
                </c:pt>
                <c:pt idx="9">
                  <c:v>694</c:v>
                </c:pt>
                <c:pt idx="10">
                  <c:v>655</c:v>
                </c:pt>
                <c:pt idx="11">
                  <c:v>765.84</c:v>
                </c:pt>
                <c:pt idx="12">
                  <c:v>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D82-46F0-B2C5-71F2F4C08A45}"/>
            </c:ext>
          </c:extLst>
        </c:ser>
        <c:ser>
          <c:idx val="2"/>
          <c:order val="2"/>
          <c:tx>
            <c:strRef>
              <c:f>Sheet1!$F$3</c:f>
              <c:strCache>
                <c:ptCount val="1"/>
                <c:pt idx="0">
                  <c:v>SDG&amp;E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Sheet1!$C$4:$C$16</c:f>
              <c:numCache>
                <c:formatCode>General</c:formatCode>
                <c:ptCount val="13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</c:numCache>
            </c:numRef>
          </c:cat>
          <c:val>
            <c:numRef>
              <c:f>Sheet1!$F$4:$F$16</c:f>
              <c:numCache>
                <c:formatCode>"$"#,##0</c:formatCode>
                <c:ptCount val="13"/>
                <c:pt idx="0">
                  <c:v>331</c:v>
                </c:pt>
                <c:pt idx="1">
                  <c:v>389</c:v>
                </c:pt>
                <c:pt idx="2">
                  <c:v>485</c:v>
                </c:pt>
                <c:pt idx="3">
                  <c:v>1081.5</c:v>
                </c:pt>
                <c:pt idx="4">
                  <c:v>444.9</c:v>
                </c:pt>
                <c:pt idx="5">
                  <c:v>585.66999999999996</c:v>
                </c:pt>
                <c:pt idx="6">
                  <c:v>392</c:v>
                </c:pt>
                <c:pt idx="7">
                  <c:v>336</c:v>
                </c:pt>
                <c:pt idx="8">
                  <c:v>418</c:v>
                </c:pt>
                <c:pt idx="9">
                  <c:v>353</c:v>
                </c:pt>
                <c:pt idx="10">
                  <c:v>563</c:v>
                </c:pt>
                <c:pt idx="11">
                  <c:v>479</c:v>
                </c:pt>
                <c:pt idx="12">
                  <c:v>502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D82-46F0-B2C5-71F2F4C08A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41347408"/>
        <c:axId val="641347736"/>
      </c:lineChart>
      <c:catAx>
        <c:axId val="641347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1347736"/>
        <c:crosses val="autoZero"/>
        <c:auto val="1"/>
        <c:lblAlgn val="ctr"/>
        <c:lblOffset val="100"/>
        <c:noMultiLvlLbl val="0"/>
      </c:catAx>
      <c:valAx>
        <c:axId val="641347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41347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b="0"/>
              <a:t>PG&amp;E Credit Trading</a:t>
            </a:r>
            <a:r>
              <a:rPr lang="en-US" sz="1400" b="0" baseline="0"/>
              <a:t> Beneficiaries</a:t>
            </a:r>
            <a:endParaRPr lang="en-US" sz="1400" b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cat>
            <c:strRef>
              <c:f>'Trading History'!$D$56:$D$84</c:f>
              <c:strCache>
                <c:ptCount val="29"/>
                <c:pt idx="0">
                  <c:v>CHICO</c:v>
                </c:pt>
                <c:pt idx="1">
                  <c:v>LIVE OAK</c:v>
                </c:pt>
                <c:pt idx="2">
                  <c:v>ARROYO GRANDE</c:v>
                </c:pt>
                <c:pt idx="3">
                  <c:v>MCFARLAND</c:v>
                </c:pt>
                <c:pt idx="4">
                  <c:v>SANTA CRUZ</c:v>
                </c:pt>
                <c:pt idx="5">
                  <c:v>YUBA CITY</c:v>
                </c:pt>
                <c:pt idx="6">
                  <c:v>PISMO BEACH</c:v>
                </c:pt>
                <c:pt idx="7">
                  <c:v>REEDLEY</c:v>
                </c:pt>
                <c:pt idx="8">
                  <c:v>FORTUNA</c:v>
                </c:pt>
                <c:pt idx="9">
                  <c:v>FERNDALE</c:v>
                </c:pt>
                <c:pt idx="10">
                  <c:v>BELMONT</c:v>
                </c:pt>
                <c:pt idx="11">
                  <c:v>PARLIER</c:v>
                </c:pt>
                <c:pt idx="12">
                  <c:v>HAYWARD</c:v>
                </c:pt>
                <c:pt idx="13">
                  <c:v>OAKDALE</c:v>
                </c:pt>
                <c:pt idx="14">
                  <c:v>SAN CARLOS</c:v>
                </c:pt>
                <c:pt idx="15">
                  <c:v>CHOWCHILLA</c:v>
                </c:pt>
                <c:pt idx="16">
                  <c:v>HALF MOON BAY</c:v>
                </c:pt>
                <c:pt idx="17">
                  <c:v>PARADISE</c:v>
                </c:pt>
                <c:pt idx="18">
                  <c:v>NEWMAN</c:v>
                </c:pt>
                <c:pt idx="19">
                  <c:v>DUBLIN</c:v>
                </c:pt>
                <c:pt idx="20">
                  <c:v>FIREBAUGH</c:v>
                </c:pt>
                <c:pt idx="21">
                  <c:v>COALINGA</c:v>
                </c:pt>
                <c:pt idx="22">
                  <c:v>SOLVANG</c:v>
                </c:pt>
                <c:pt idx="23">
                  <c:v>ANDERSON</c:v>
                </c:pt>
                <c:pt idx="24">
                  <c:v>KINGSBURG</c:v>
                </c:pt>
                <c:pt idx="25">
                  <c:v>MADERA</c:v>
                </c:pt>
                <c:pt idx="26">
                  <c:v>PASO ROBLES</c:v>
                </c:pt>
                <c:pt idx="27">
                  <c:v>FOWLER</c:v>
                </c:pt>
                <c:pt idx="28">
                  <c:v>TRINIDAD</c:v>
                </c:pt>
              </c:strCache>
            </c:strRef>
          </c:cat>
          <c:val>
            <c:numRef>
              <c:f>'Trading History'!$E$56:$E$84</c:f>
              <c:numCache>
                <c:formatCode>_("$"* #,##0.00_);_("$"* \(#,##0.00\);_("$"* "-"??_);_(@_)</c:formatCode>
                <c:ptCount val="29"/>
                <c:pt idx="0">
                  <c:v>5000000</c:v>
                </c:pt>
                <c:pt idx="1">
                  <c:v>3300000</c:v>
                </c:pt>
                <c:pt idx="2">
                  <c:v>3000000</c:v>
                </c:pt>
                <c:pt idx="3">
                  <c:v>3000000</c:v>
                </c:pt>
                <c:pt idx="4">
                  <c:v>3000000</c:v>
                </c:pt>
                <c:pt idx="5">
                  <c:v>2800000</c:v>
                </c:pt>
                <c:pt idx="6">
                  <c:v>2779511.04</c:v>
                </c:pt>
                <c:pt idx="7">
                  <c:v>2600000</c:v>
                </c:pt>
                <c:pt idx="8">
                  <c:v>2474346</c:v>
                </c:pt>
                <c:pt idx="9">
                  <c:v>2397000</c:v>
                </c:pt>
                <c:pt idx="10">
                  <c:v>1835626</c:v>
                </c:pt>
                <c:pt idx="11">
                  <c:v>1719530</c:v>
                </c:pt>
                <c:pt idx="12">
                  <c:v>1171855</c:v>
                </c:pt>
                <c:pt idx="13">
                  <c:v>1150000</c:v>
                </c:pt>
                <c:pt idx="14">
                  <c:v>1140000</c:v>
                </c:pt>
                <c:pt idx="15">
                  <c:v>1000000</c:v>
                </c:pt>
                <c:pt idx="16">
                  <c:v>891619</c:v>
                </c:pt>
                <c:pt idx="17">
                  <c:v>844000</c:v>
                </c:pt>
                <c:pt idx="18">
                  <c:v>778000</c:v>
                </c:pt>
                <c:pt idx="19">
                  <c:v>750000</c:v>
                </c:pt>
                <c:pt idx="20">
                  <c:v>750000</c:v>
                </c:pt>
                <c:pt idx="21">
                  <c:v>675000</c:v>
                </c:pt>
                <c:pt idx="22">
                  <c:v>550000</c:v>
                </c:pt>
                <c:pt idx="23">
                  <c:v>500000</c:v>
                </c:pt>
                <c:pt idx="24">
                  <c:v>500000</c:v>
                </c:pt>
                <c:pt idx="25">
                  <c:v>500000</c:v>
                </c:pt>
                <c:pt idx="26">
                  <c:v>500000</c:v>
                </c:pt>
                <c:pt idx="27">
                  <c:v>450000</c:v>
                </c:pt>
                <c:pt idx="28">
                  <c:v>25000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9D-42C9-85BC-D62AD2CC13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393920"/>
        <c:axId val="121395456"/>
      </c:barChart>
      <c:catAx>
        <c:axId val="121393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3540000"/>
          <a:lstStyle/>
          <a:p>
            <a:pPr>
              <a:defRPr sz="900"/>
            </a:pPr>
            <a:endParaRPr lang="en-US"/>
          </a:p>
        </c:txPr>
        <c:crossAx val="121395456"/>
        <c:crosses val="autoZero"/>
        <c:auto val="1"/>
        <c:lblAlgn val="ctr"/>
        <c:lblOffset val="100"/>
        <c:noMultiLvlLbl val="0"/>
      </c:catAx>
      <c:valAx>
        <c:axId val="121395456"/>
        <c:scaling>
          <c:orientation val="minMax"/>
          <c:max val="5000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900" b="0"/>
                </a:pPr>
                <a:r>
                  <a:rPr lang="en-US" sz="900" b="0" dirty="0"/>
                  <a:t>Value of Credits</a:t>
                </a:r>
              </a:p>
            </c:rich>
          </c:tx>
          <c:layout>
            <c:manualLayout>
              <c:xMode val="edge"/>
              <c:yMode val="edge"/>
              <c:x val="2.5543288560355024E-2"/>
              <c:y val="0.16296478699827632"/>
            </c:manualLayout>
          </c:layout>
          <c:overlay val="0"/>
        </c:title>
        <c:numFmt formatCode="_(&quot;$&quot;* #,##0.00_);_(&quot;$&quot;* \(#,##0.0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21393920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bg1">
          <a:lumMod val="85000"/>
        </a:schemeClr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SCE Credit Trading</a:t>
            </a:r>
            <a:r>
              <a:rPr lang="en-US" baseline="0"/>
              <a:t> Beneficiaries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2"/>
              </a:solidFill>
            </a:ln>
            <a:effectLst/>
          </c:spPr>
          <c:invertIfNegative val="0"/>
          <c:cat>
            <c:strRef>
              <c:f>'Trading History'!$C$52:$C$63</c:f>
              <c:strCache>
                <c:ptCount val="12"/>
                <c:pt idx="0">
                  <c:v>La Verne</c:v>
                </c:pt>
                <c:pt idx="1">
                  <c:v>Newport Beach</c:v>
                </c:pt>
                <c:pt idx="2">
                  <c:v>Laguna Beach </c:v>
                </c:pt>
                <c:pt idx="3">
                  <c:v>Indian Wells</c:v>
                </c:pt>
                <c:pt idx="4">
                  <c:v>Rolling Hills Estates</c:v>
                </c:pt>
                <c:pt idx="5">
                  <c:v>Hanford</c:v>
                </c:pt>
                <c:pt idx="6">
                  <c:v>La Mirada </c:v>
                </c:pt>
                <c:pt idx="7">
                  <c:v>Westminster</c:v>
                </c:pt>
                <c:pt idx="8">
                  <c:v>Mammoth Lakes</c:v>
                </c:pt>
                <c:pt idx="9">
                  <c:v>Lakewood</c:v>
                </c:pt>
                <c:pt idx="10">
                  <c:v>Glendora</c:v>
                </c:pt>
                <c:pt idx="11">
                  <c:v>Villa Park </c:v>
                </c:pt>
              </c:strCache>
            </c:strRef>
          </c:cat>
          <c:val>
            <c:numRef>
              <c:f>'Trading History'!$D$52:$D$63</c:f>
              <c:numCache>
                <c:formatCode>_("$"* #,##0_);_("$"* \(#,##0\);_("$"* "-"??_);_(@_)</c:formatCode>
                <c:ptCount val="12"/>
                <c:pt idx="0">
                  <c:v>3100000</c:v>
                </c:pt>
                <c:pt idx="1">
                  <c:v>2538067</c:v>
                </c:pt>
                <c:pt idx="2">
                  <c:v>2173834.7739668684</c:v>
                </c:pt>
                <c:pt idx="3">
                  <c:v>1942793</c:v>
                </c:pt>
                <c:pt idx="4">
                  <c:v>700000</c:v>
                </c:pt>
                <c:pt idx="5">
                  <c:v>641718</c:v>
                </c:pt>
                <c:pt idx="6">
                  <c:v>500000</c:v>
                </c:pt>
                <c:pt idx="7">
                  <c:v>500000</c:v>
                </c:pt>
                <c:pt idx="8">
                  <c:v>360040</c:v>
                </c:pt>
                <c:pt idx="9">
                  <c:v>240000</c:v>
                </c:pt>
                <c:pt idx="10">
                  <c:v>200000</c:v>
                </c:pt>
                <c:pt idx="11">
                  <c:v>130000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FB-4C8B-AA0B-AF3CA36E57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412608"/>
        <c:axId val="121443072"/>
      </c:barChart>
      <c:catAx>
        <c:axId val="12141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443072"/>
        <c:crosses val="autoZero"/>
        <c:auto val="1"/>
        <c:lblAlgn val="ctr"/>
        <c:lblOffset val="100"/>
        <c:noMultiLvlLbl val="0"/>
      </c:catAx>
      <c:valAx>
        <c:axId val="12144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Value of Credits</a:t>
                </a:r>
              </a:p>
            </c:rich>
          </c:tx>
          <c:layout>
            <c:manualLayout>
              <c:xMode val="edge"/>
              <c:yMode val="edge"/>
              <c:x val="3.0555606350413815E-2"/>
              <c:y val="0.1590680455987777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412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SDG&amp;E Value of Credits Redeemed (2005-2017)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graphs!$B$3</c:f>
              <c:strCache>
                <c:ptCount val="1"/>
                <c:pt idx="0">
                  <c:v>Number of Credits Redeemed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graphs!$A$4:$A$25</c:f>
              <c:strCache>
                <c:ptCount val="22"/>
                <c:pt idx="0">
                  <c:v>City of San Diego </c:v>
                </c:pt>
                <c:pt idx="1">
                  <c:v>San Diego County </c:v>
                </c:pt>
                <c:pt idx="2">
                  <c:v>Chula Vista </c:v>
                </c:pt>
                <c:pt idx="3">
                  <c:v>Vista </c:v>
                </c:pt>
                <c:pt idx="4">
                  <c:v>El Cajon</c:v>
                </c:pt>
                <c:pt idx="5">
                  <c:v>La Mesa</c:v>
                </c:pt>
                <c:pt idx="6">
                  <c:v>Encinitas</c:v>
                </c:pt>
                <c:pt idx="7">
                  <c:v>National City</c:v>
                </c:pt>
                <c:pt idx="8">
                  <c:v>San Clemente</c:v>
                </c:pt>
                <c:pt idx="9">
                  <c:v>Santee</c:v>
                </c:pt>
                <c:pt idx="10">
                  <c:v>Imperial Beach</c:v>
                </c:pt>
                <c:pt idx="11">
                  <c:v>Oceanside</c:v>
                </c:pt>
                <c:pt idx="12">
                  <c:v>Escondido</c:v>
                </c:pt>
                <c:pt idx="13">
                  <c:v>Laguna Niguel</c:v>
                </c:pt>
                <c:pt idx="14">
                  <c:v>Del Mar </c:v>
                </c:pt>
                <c:pt idx="15">
                  <c:v>Coronado</c:v>
                </c:pt>
                <c:pt idx="16">
                  <c:v>Carlsbad</c:v>
                </c:pt>
                <c:pt idx="17">
                  <c:v>San Marcos</c:v>
                </c:pt>
                <c:pt idx="18">
                  <c:v>San Juan Capistrano</c:v>
                </c:pt>
                <c:pt idx="19">
                  <c:v>Poway</c:v>
                </c:pt>
                <c:pt idx="20">
                  <c:v>Orange County</c:v>
                </c:pt>
                <c:pt idx="21">
                  <c:v>Laguna Hills</c:v>
                </c:pt>
              </c:strCache>
            </c:strRef>
          </c:cat>
          <c:val>
            <c:numRef>
              <c:f>graphs!$B$4:$B$25</c:f>
              <c:numCache>
                <c:formatCode>_("$"* #,##0_);_("$"* \(#,##0\);_("$"* "-"_);_(@_)</c:formatCode>
                <c:ptCount val="22"/>
                <c:pt idx="0">
                  <c:v>123959969</c:v>
                </c:pt>
                <c:pt idx="1">
                  <c:v>66219539</c:v>
                </c:pt>
                <c:pt idx="2">
                  <c:v>30601828</c:v>
                </c:pt>
                <c:pt idx="3">
                  <c:v>11402806</c:v>
                </c:pt>
                <c:pt idx="4">
                  <c:v>11274167</c:v>
                </c:pt>
                <c:pt idx="5">
                  <c:v>11212771</c:v>
                </c:pt>
                <c:pt idx="6">
                  <c:v>6637177</c:v>
                </c:pt>
                <c:pt idx="7">
                  <c:v>6123514</c:v>
                </c:pt>
                <c:pt idx="8">
                  <c:v>6052847</c:v>
                </c:pt>
                <c:pt idx="9">
                  <c:v>5541750</c:v>
                </c:pt>
                <c:pt idx="10">
                  <c:v>5511517</c:v>
                </c:pt>
                <c:pt idx="11">
                  <c:v>5221247</c:v>
                </c:pt>
                <c:pt idx="12">
                  <c:v>3738517</c:v>
                </c:pt>
                <c:pt idx="13">
                  <c:v>2103944</c:v>
                </c:pt>
                <c:pt idx="14">
                  <c:v>1971894</c:v>
                </c:pt>
                <c:pt idx="15">
                  <c:v>1950236</c:v>
                </c:pt>
                <c:pt idx="16">
                  <c:v>1855687</c:v>
                </c:pt>
                <c:pt idx="17">
                  <c:v>1854910</c:v>
                </c:pt>
                <c:pt idx="18">
                  <c:v>1466959</c:v>
                </c:pt>
                <c:pt idx="19">
                  <c:v>681196</c:v>
                </c:pt>
                <c:pt idx="20">
                  <c:v>460152</c:v>
                </c:pt>
                <c:pt idx="21">
                  <c:v>254173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17-4F17-993D-2875F6FCF4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442368"/>
        <c:axId val="126993152"/>
      </c:barChart>
      <c:catAx>
        <c:axId val="12844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993152"/>
        <c:crosses val="autoZero"/>
        <c:auto val="1"/>
        <c:lblAlgn val="ctr"/>
        <c:lblOffset val="100"/>
        <c:noMultiLvlLbl val="0"/>
      </c:catAx>
      <c:valAx>
        <c:axId val="126993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442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/>
              <a:t>PG&amp;E Value of Credits Redeemed by Unincorporated Counties (2005-17)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'Credits Redeemed'!$B$415:$B$453</c:f>
              <c:strCache>
                <c:ptCount val="39"/>
                <c:pt idx="0">
                  <c:v>FRESNO</c:v>
                </c:pt>
                <c:pt idx="1">
                  <c:v>NAPA</c:v>
                </c:pt>
                <c:pt idx="2">
                  <c:v>ALAMEDA </c:v>
                </c:pt>
                <c:pt idx="3">
                  <c:v>SONOMA</c:v>
                </c:pt>
                <c:pt idx="4">
                  <c:v>PLACER </c:v>
                </c:pt>
                <c:pt idx="5">
                  <c:v>SAN JOAQUIN </c:v>
                </c:pt>
                <c:pt idx="6">
                  <c:v>KERN </c:v>
                </c:pt>
                <c:pt idx="7">
                  <c:v>SAN LUIS OBISPO </c:v>
                </c:pt>
                <c:pt idx="8">
                  <c:v>MARIN</c:v>
                </c:pt>
                <c:pt idx="9">
                  <c:v>MADERA</c:v>
                </c:pt>
                <c:pt idx="10">
                  <c:v>MERCED</c:v>
                </c:pt>
                <c:pt idx="11">
                  <c:v>HUMBOLDT </c:v>
                </c:pt>
                <c:pt idx="12">
                  <c:v>CONTRA COSTA </c:v>
                </c:pt>
                <c:pt idx="13">
                  <c:v>YUBA COUNTY</c:v>
                </c:pt>
                <c:pt idx="14">
                  <c:v>BUTTE COUNTY</c:v>
                </c:pt>
                <c:pt idx="15">
                  <c:v>MENDOCINO </c:v>
                </c:pt>
                <c:pt idx="16">
                  <c:v>MONTEREY </c:v>
                </c:pt>
                <c:pt idx="17">
                  <c:v>SAN MATEO </c:v>
                </c:pt>
                <c:pt idx="18">
                  <c:v>NEVADA </c:v>
                </c:pt>
                <c:pt idx="19">
                  <c:v>SHASTA </c:v>
                </c:pt>
                <c:pt idx="20">
                  <c:v>SANTA CRUZ </c:v>
                </c:pt>
                <c:pt idx="21">
                  <c:v>TUOLUMNE </c:v>
                </c:pt>
                <c:pt idx="22">
                  <c:v>SANTA BARBARA </c:v>
                </c:pt>
                <c:pt idx="23">
                  <c:v>PLUMAS </c:v>
                </c:pt>
                <c:pt idx="24">
                  <c:v>LAKE </c:v>
                </c:pt>
                <c:pt idx="25">
                  <c:v>KINGS </c:v>
                </c:pt>
                <c:pt idx="26">
                  <c:v>AMADOR </c:v>
                </c:pt>
                <c:pt idx="27">
                  <c:v>YOLO </c:v>
                </c:pt>
                <c:pt idx="28">
                  <c:v>EL DORADO </c:v>
                </c:pt>
                <c:pt idx="29">
                  <c:v>CALAVERAS </c:v>
                </c:pt>
                <c:pt idx="30">
                  <c:v>MARIPOSA </c:v>
                </c:pt>
                <c:pt idx="31">
                  <c:v>STANISLAUS </c:v>
                </c:pt>
                <c:pt idx="32">
                  <c:v>SUTTER </c:v>
                </c:pt>
                <c:pt idx="33">
                  <c:v>TULARE </c:v>
                </c:pt>
                <c:pt idx="34">
                  <c:v>SOLANO </c:v>
                </c:pt>
                <c:pt idx="35">
                  <c:v>SANTA CLARA </c:v>
                </c:pt>
                <c:pt idx="36">
                  <c:v>GLENN</c:v>
                </c:pt>
                <c:pt idx="37">
                  <c:v>TEHAMA</c:v>
                </c:pt>
                <c:pt idx="38">
                  <c:v>TRINITY</c:v>
                </c:pt>
              </c:strCache>
            </c:strRef>
          </c:cat>
          <c:val>
            <c:numRef>
              <c:f>'Credits Redeemed'!$C$415:$C$453</c:f>
              <c:numCache>
                <c:formatCode>_("$"* #,##0_);_("$"* \(#,##0\);_("$"* "-"??_);_(@_)</c:formatCode>
                <c:ptCount val="39"/>
                <c:pt idx="0">
                  <c:v>20486986.600000001</c:v>
                </c:pt>
                <c:pt idx="1">
                  <c:v>19189271.579999998</c:v>
                </c:pt>
                <c:pt idx="2">
                  <c:v>15984518.039999999</c:v>
                </c:pt>
                <c:pt idx="3">
                  <c:v>15489381.460000001</c:v>
                </c:pt>
                <c:pt idx="4">
                  <c:v>14362360.289999999</c:v>
                </c:pt>
                <c:pt idx="5">
                  <c:v>12157630.039999999</c:v>
                </c:pt>
                <c:pt idx="6">
                  <c:v>11211868.619999999</c:v>
                </c:pt>
                <c:pt idx="7">
                  <c:v>10482835.67</c:v>
                </c:pt>
                <c:pt idx="8">
                  <c:v>8529332.8100000005</c:v>
                </c:pt>
                <c:pt idx="9">
                  <c:v>8236415.9800000004</c:v>
                </c:pt>
                <c:pt idx="10">
                  <c:v>8040914.04</c:v>
                </c:pt>
                <c:pt idx="11">
                  <c:v>6678732.4400000004</c:v>
                </c:pt>
                <c:pt idx="12">
                  <c:v>6404964</c:v>
                </c:pt>
                <c:pt idx="13">
                  <c:v>6097853.25</c:v>
                </c:pt>
                <c:pt idx="14">
                  <c:v>5750648</c:v>
                </c:pt>
                <c:pt idx="15">
                  <c:v>5055413.5599999996</c:v>
                </c:pt>
                <c:pt idx="16">
                  <c:v>4825792.55</c:v>
                </c:pt>
                <c:pt idx="17">
                  <c:v>4815859.07</c:v>
                </c:pt>
                <c:pt idx="18">
                  <c:v>4614544.84</c:v>
                </c:pt>
                <c:pt idx="19">
                  <c:v>4222876.25</c:v>
                </c:pt>
                <c:pt idx="20">
                  <c:v>3568720.61</c:v>
                </c:pt>
                <c:pt idx="21">
                  <c:v>3568309</c:v>
                </c:pt>
                <c:pt idx="22">
                  <c:v>3210080</c:v>
                </c:pt>
                <c:pt idx="23">
                  <c:v>3017786.62</c:v>
                </c:pt>
                <c:pt idx="24">
                  <c:v>2967470.53</c:v>
                </c:pt>
                <c:pt idx="25">
                  <c:v>2697526</c:v>
                </c:pt>
                <c:pt idx="26">
                  <c:v>2143897.5499999998</c:v>
                </c:pt>
                <c:pt idx="27">
                  <c:v>2110980.37</c:v>
                </c:pt>
                <c:pt idx="28">
                  <c:v>1964107</c:v>
                </c:pt>
                <c:pt idx="29">
                  <c:v>1594757.69</c:v>
                </c:pt>
                <c:pt idx="30">
                  <c:v>1373558</c:v>
                </c:pt>
                <c:pt idx="31">
                  <c:v>1324001</c:v>
                </c:pt>
                <c:pt idx="32">
                  <c:v>998641</c:v>
                </c:pt>
                <c:pt idx="33">
                  <c:v>961940</c:v>
                </c:pt>
                <c:pt idx="34">
                  <c:v>946254</c:v>
                </c:pt>
                <c:pt idx="35">
                  <c:v>893508.17</c:v>
                </c:pt>
                <c:pt idx="36">
                  <c:v>828227</c:v>
                </c:pt>
                <c:pt idx="37">
                  <c:v>311842</c:v>
                </c:pt>
                <c:pt idx="38">
                  <c:v>52638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23-460B-B618-F40BBBEE76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486720"/>
        <c:axId val="127206528"/>
      </c:barChart>
      <c:catAx>
        <c:axId val="121486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396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206528"/>
        <c:crosses val="autoZero"/>
        <c:auto val="0"/>
        <c:lblAlgn val="ctr"/>
        <c:lblOffset val="100"/>
        <c:noMultiLvlLbl val="0"/>
      </c:catAx>
      <c:valAx>
        <c:axId val="127206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486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 dirty="0">
                <a:effectLst/>
              </a:rPr>
              <a:t>PG&amp;E Value of Credits Redeemed by Cities (2005-17)</a:t>
            </a:r>
            <a:endParaRPr lang="en-US" sz="1400" b="1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'Credits Redeemed'!$B$229:$B$248</c:f>
              <c:strCache>
                <c:ptCount val="20"/>
                <c:pt idx="0">
                  <c:v>SAN FRANCISCO</c:v>
                </c:pt>
                <c:pt idx="1">
                  <c:v>OAKLAND</c:v>
                </c:pt>
                <c:pt idx="2">
                  <c:v>SAN JOSE</c:v>
                </c:pt>
                <c:pt idx="3">
                  <c:v>FRESNO</c:v>
                </c:pt>
                <c:pt idx="4">
                  <c:v>HAYWARD</c:v>
                </c:pt>
                <c:pt idx="5">
                  <c:v>BAKERSFIELD</c:v>
                </c:pt>
                <c:pt idx="6">
                  <c:v>BERKELEY</c:v>
                </c:pt>
                <c:pt idx="7">
                  <c:v>STOCKTON</c:v>
                </c:pt>
                <c:pt idx="8">
                  <c:v>FREMONT</c:v>
                </c:pt>
                <c:pt idx="9">
                  <c:v>SANTA ROSA</c:v>
                </c:pt>
                <c:pt idx="10">
                  <c:v>DALY CITY</c:v>
                </c:pt>
                <c:pt idx="11">
                  <c:v>SANTA CRUZ</c:v>
                </c:pt>
                <c:pt idx="12">
                  <c:v>CAMPBELL</c:v>
                </c:pt>
                <c:pt idx="13">
                  <c:v>MOUNTAIN VIEW</c:v>
                </c:pt>
                <c:pt idx="14">
                  <c:v>RICHMOND</c:v>
                </c:pt>
                <c:pt idx="15">
                  <c:v>SAN LUIS OBISPO</c:v>
                </c:pt>
                <c:pt idx="16">
                  <c:v>CONCORD</c:v>
                </c:pt>
                <c:pt idx="17">
                  <c:v>SUNNYVALE</c:v>
                </c:pt>
                <c:pt idx="18">
                  <c:v>MERCED</c:v>
                </c:pt>
                <c:pt idx="19">
                  <c:v>SAN CARLOS</c:v>
                </c:pt>
              </c:strCache>
            </c:strRef>
          </c:cat>
          <c:val>
            <c:numRef>
              <c:f>'Credits Redeemed'!$C$229:$C$248</c:f>
              <c:numCache>
                <c:formatCode>_("$"* #,##0_);_("$"* \(#,##0\);_("$"* "-"??_);_(@_)</c:formatCode>
                <c:ptCount val="20"/>
                <c:pt idx="0">
                  <c:v>174194533.19</c:v>
                </c:pt>
                <c:pt idx="1">
                  <c:v>59290181.619999997</c:v>
                </c:pt>
                <c:pt idx="2">
                  <c:v>54445341.43</c:v>
                </c:pt>
                <c:pt idx="3">
                  <c:v>34846836.579999998</c:v>
                </c:pt>
                <c:pt idx="4">
                  <c:v>20163522.16</c:v>
                </c:pt>
                <c:pt idx="5">
                  <c:v>18755163.719999999</c:v>
                </c:pt>
                <c:pt idx="6">
                  <c:v>16254918.1</c:v>
                </c:pt>
                <c:pt idx="7">
                  <c:v>14672229.16</c:v>
                </c:pt>
                <c:pt idx="8">
                  <c:v>12702851.15</c:v>
                </c:pt>
                <c:pt idx="9">
                  <c:v>12451191.65</c:v>
                </c:pt>
                <c:pt idx="10">
                  <c:v>10694991.84</c:v>
                </c:pt>
                <c:pt idx="11">
                  <c:v>8669115.5899999999</c:v>
                </c:pt>
                <c:pt idx="12">
                  <c:v>8653526.0899999999</c:v>
                </c:pt>
                <c:pt idx="13">
                  <c:v>8440272.5</c:v>
                </c:pt>
                <c:pt idx="14">
                  <c:v>7828433.2300000004</c:v>
                </c:pt>
                <c:pt idx="15">
                  <c:v>7642995.8700000001</c:v>
                </c:pt>
                <c:pt idx="16">
                  <c:v>7512103.9699999997</c:v>
                </c:pt>
                <c:pt idx="17">
                  <c:v>7104923.2599999998</c:v>
                </c:pt>
                <c:pt idx="18">
                  <c:v>6991046</c:v>
                </c:pt>
                <c:pt idx="19">
                  <c:v>6687392.0300000003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50-4071-A892-78882CE2C0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239680"/>
        <c:axId val="127241216"/>
      </c:barChart>
      <c:catAx>
        <c:axId val="12723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241216"/>
        <c:crosses val="autoZero"/>
        <c:auto val="1"/>
        <c:lblAlgn val="ctr"/>
        <c:lblOffset val="100"/>
        <c:noMultiLvlLbl val="0"/>
      </c:catAx>
      <c:valAx>
        <c:axId val="127241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239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SCE Value of Credits Redeemed by</a:t>
            </a:r>
            <a:r>
              <a:rPr lang="en-US" b="1" baseline="0" dirty="0"/>
              <a:t> City (2005-2017)</a:t>
            </a:r>
            <a:endParaRPr lang="en-US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'Credits Redeemed'!$A$22:$A$213</c:f>
              <c:strCache>
                <c:ptCount val="192"/>
                <c:pt idx="0">
                  <c:v>Long Beach</c:v>
                </c:pt>
                <c:pt idx="1">
                  <c:v>Santa Ana</c:v>
                </c:pt>
                <c:pt idx="2">
                  <c:v>Santa Monica</c:v>
                </c:pt>
                <c:pt idx="3">
                  <c:v>San Bernardino</c:v>
                </c:pt>
                <c:pt idx="4">
                  <c:v>Torrance</c:v>
                </c:pt>
                <c:pt idx="5">
                  <c:v>Inglewood</c:v>
                </c:pt>
                <c:pt idx="6">
                  <c:v>Huntington Beach</c:v>
                </c:pt>
                <c:pt idx="7">
                  <c:v>Downey</c:v>
                </c:pt>
                <c:pt idx="8">
                  <c:v>Garden Grove</c:v>
                </c:pt>
                <c:pt idx="9">
                  <c:v>Santa Barbara</c:v>
                </c:pt>
                <c:pt idx="10">
                  <c:v>Orange</c:v>
                </c:pt>
                <c:pt idx="11">
                  <c:v>Gardena</c:v>
                </c:pt>
                <c:pt idx="12">
                  <c:v>Costa Mesa</c:v>
                </c:pt>
                <c:pt idx="13">
                  <c:v>Ontario</c:v>
                </c:pt>
                <c:pt idx="14">
                  <c:v>Ventura</c:v>
                </c:pt>
                <c:pt idx="15">
                  <c:v>Redondo Beach</c:v>
                </c:pt>
                <c:pt idx="16">
                  <c:v>Manhattan Beach</c:v>
                </c:pt>
                <c:pt idx="17">
                  <c:v>El Monte</c:v>
                </c:pt>
                <c:pt idx="18">
                  <c:v>Newport Beach</c:v>
                </c:pt>
                <c:pt idx="19">
                  <c:v>Hawthorne</c:v>
                </c:pt>
                <c:pt idx="20">
                  <c:v>Arcadia</c:v>
                </c:pt>
                <c:pt idx="21">
                  <c:v>Carson</c:v>
                </c:pt>
                <c:pt idx="22">
                  <c:v>Oxnard</c:v>
                </c:pt>
                <c:pt idx="23">
                  <c:v>West Covina</c:v>
                </c:pt>
                <c:pt idx="24">
                  <c:v>Fullerton</c:v>
                </c:pt>
                <c:pt idx="25">
                  <c:v>Bellflower</c:v>
                </c:pt>
                <c:pt idx="26">
                  <c:v>Alhambra</c:v>
                </c:pt>
                <c:pt idx="27">
                  <c:v>Lakewood</c:v>
                </c:pt>
                <c:pt idx="28">
                  <c:v>Visalia</c:v>
                </c:pt>
                <c:pt idx="29">
                  <c:v>Pomona</c:v>
                </c:pt>
                <c:pt idx="30">
                  <c:v>Cerritos</c:v>
                </c:pt>
                <c:pt idx="31">
                  <c:v>West Hollywood</c:v>
                </c:pt>
                <c:pt idx="32">
                  <c:v>Simi Valley</c:v>
                </c:pt>
                <c:pt idx="33">
                  <c:v>South Gate</c:v>
                </c:pt>
                <c:pt idx="34">
                  <c:v>Buena Park</c:v>
                </c:pt>
                <c:pt idx="35">
                  <c:v>La Canada-Flintridge</c:v>
                </c:pt>
                <c:pt idx="36">
                  <c:v>Norwalk</c:v>
                </c:pt>
                <c:pt idx="37">
                  <c:v>Santa Clarita</c:v>
                </c:pt>
                <c:pt idx="38">
                  <c:v>Pico Rivera</c:v>
                </c:pt>
                <c:pt idx="39">
                  <c:v>Whittier</c:v>
                </c:pt>
                <c:pt idx="40">
                  <c:v>Beverly Hills</c:v>
                </c:pt>
                <c:pt idx="41">
                  <c:v>San Gabriel</c:v>
                </c:pt>
                <c:pt idx="42">
                  <c:v>Yucaipa</c:v>
                </c:pt>
                <c:pt idx="43">
                  <c:v>Thousand Oaks</c:v>
                </c:pt>
                <c:pt idx="44">
                  <c:v>Montebello</c:v>
                </c:pt>
                <c:pt idx="45">
                  <c:v>La Habra</c:v>
                </c:pt>
                <c:pt idx="46">
                  <c:v>Compton</c:v>
                </c:pt>
                <c:pt idx="47">
                  <c:v>Tulare</c:v>
                </c:pt>
                <c:pt idx="48">
                  <c:v>Westminster</c:v>
                </c:pt>
                <c:pt idx="49">
                  <c:v>Temple City</c:v>
                </c:pt>
                <c:pt idx="50">
                  <c:v>Palm Springs</c:v>
                </c:pt>
                <c:pt idx="51">
                  <c:v>Corona</c:v>
                </c:pt>
                <c:pt idx="52">
                  <c:v>Monrovia</c:v>
                </c:pt>
                <c:pt idx="53">
                  <c:v>Glendora</c:v>
                </c:pt>
                <c:pt idx="54">
                  <c:v>Culver City</c:v>
                </c:pt>
                <c:pt idx="55">
                  <c:v>Lancaster</c:v>
                </c:pt>
                <c:pt idx="56">
                  <c:v>Lawndale</c:v>
                </c:pt>
                <c:pt idx="57">
                  <c:v>Lynwood</c:v>
                </c:pt>
                <c:pt idx="58">
                  <c:v>Moreno Valley</c:v>
                </c:pt>
                <c:pt idx="59">
                  <c:v>Rialto</c:v>
                </c:pt>
                <c:pt idx="60">
                  <c:v>Paramount</c:v>
                </c:pt>
                <c:pt idx="61">
                  <c:v>Huntington Park</c:v>
                </c:pt>
                <c:pt idx="62">
                  <c:v>Redlands</c:v>
                </c:pt>
                <c:pt idx="63">
                  <c:v>Irvine</c:v>
                </c:pt>
                <c:pt idx="64">
                  <c:v>La Mirada</c:v>
                </c:pt>
                <c:pt idx="65">
                  <c:v>Baldwin Park</c:v>
                </c:pt>
                <c:pt idx="66">
                  <c:v>Apple Valley</c:v>
                </c:pt>
                <c:pt idx="67">
                  <c:v>Hesperia</c:v>
                </c:pt>
                <c:pt idx="68">
                  <c:v>Bell</c:v>
                </c:pt>
                <c:pt idx="69">
                  <c:v>Hanford</c:v>
                </c:pt>
                <c:pt idx="70">
                  <c:v>Upland</c:v>
                </c:pt>
                <c:pt idx="71">
                  <c:v>Porterville</c:v>
                </c:pt>
                <c:pt idx="72">
                  <c:v>Rosemead</c:v>
                </c:pt>
                <c:pt idx="73">
                  <c:v>Tustin</c:v>
                </c:pt>
                <c:pt idx="74">
                  <c:v>Rancho Cucamonga</c:v>
                </c:pt>
                <c:pt idx="75">
                  <c:v>Fontana</c:v>
                </c:pt>
                <c:pt idx="76">
                  <c:v>Laguna Beach</c:v>
                </c:pt>
                <c:pt idx="77">
                  <c:v>Lomita</c:v>
                </c:pt>
                <c:pt idx="78">
                  <c:v>Hermosa Beach</c:v>
                </c:pt>
                <c:pt idx="79">
                  <c:v>Rancho Palos Verdes</c:v>
                </c:pt>
                <c:pt idx="80">
                  <c:v>Delano</c:v>
                </c:pt>
                <c:pt idx="81">
                  <c:v>Monterey Park</c:v>
                </c:pt>
                <c:pt idx="82">
                  <c:v>Fountain Valley</c:v>
                </c:pt>
                <c:pt idx="83">
                  <c:v>El Segundo</c:v>
                </c:pt>
                <c:pt idx="84">
                  <c:v>South Pasadena</c:v>
                </c:pt>
                <c:pt idx="85">
                  <c:v>Palm Desert</c:v>
                </c:pt>
                <c:pt idx="86">
                  <c:v>Claremont</c:v>
                </c:pt>
                <c:pt idx="87">
                  <c:v>Chino</c:v>
                </c:pt>
                <c:pt idx="88">
                  <c:v>Ridgecrest</c:v>
                </c:pt>
                <c:pt idx="89">
                  <c:v>Victorville</c:v>
                </c:pt>
                <c:pt idx="90">
                  <c:v>Cathedral City</c:v>
                </c:pt>
                <c:pt idx="91">
                  <c:v>Hemet</c:v>
                </c:pt>
                <c:pt idx="92">
                  <c:v>Highland</c:v>
                </c:pt>
                <c:pt idx="93">
                  <c:v>Montclair</c:v>
                </c:pt>
                <c:pt idx="94">
                  <c:v>Palmdale</c:v>
                </c:pt>
                <c:pt idx="95">
                  <c:v>San Fernando</c:v>
                </c:pt>
                <c:pt idx="96">
                  <c:v>Lake Forest</c:v>
                </c:pt>
                <c:pt idx="97">
                  <c:v>Yorba Linda</c:v>
                </c:pt>
                <c:pt idx="98">
                  <c:v>Malibu</c:v>
                </c:pt>
                <c:pt idx="99">
                  <c:v>Seal Beach</c:v>
                </c:pt>
                <c:pt idx="100">
                  <c:v>Camarillo</c:v>
                </c:pt>
                <c:pt idx="101">
                  <c:v>Cypress</c:v>
                </c:pt>
                <c:pt idx="102">
                  <c:v>Duarte</c:v>
                </c:pt>
                <c:pt idx="103">
                  <c:v>Covina</c:v>
                </c:pt>
                <c:pt idx="104">
                  <c:v>Bell Gardens</c:v>
                </c:pt>
                <c:pt idx="105">
                  <c:v>Santa Paula</c:v>
                </c:pt>
                <c:pt idx="106">
                  <c:v>Chino Hills</c:v>
                </c:pt>
                <c:pt idx="107">
                  <c:v>La Verne</c:v>
                </c:pt>
                <c:pt idx="108">
                  <c:v>Port Hueneme</c:v>
                </c:pt>
                <c:pt idx="109">
                  <c:v>Santa Fe Springs</c:v>
                </c:pt>
                <c:pt idx="110">
                  <c:v>Placentia</c:v>
                </c:pt>
                <c:pt idx="111">
                  <c:v>Indian Wells</c:v>
                </c:pt>
                <c:pt idx="112">
                  <c:v>Mission Viejo</c:v>
                </c:pt>
                <c:pt idx="113">
                  <c:v>Rancho Mirage</c:v>
                </c:pt>
                <c:pt idx="114">
                  <c:v>Brea</c:v>
                </c:pt>
                <c:pt idx="115">
                  <c:v>Los Alamitos</c:v>
                </c:pt>
                <c:pt idx="116">
                  <c:v>Perris</c:v>
                </c:pt>
                <c:pt idx="117">
                  <c:v>Commerce</c:v>
                </c:pt>
                <c:pt idx="118">
                  <c:v>San Dimas</c:v>
                </c:pt>
                <c:pt idx="119">
                  <c:v>Diamond Bar</c:v>
                </c:pt>
                <c:pt idx="120">
                  <c:v>San Marino</c:v>
                </c:pt>
                <c:pt idx="121">
                  <c:v>Elsinore, Lake</c:v>
                </c:pt>
                <c:pt idx="122">
                  <c:v>La Puente</c:v>
                </c:pt>
                <c:pt idx="123">
                  <c:v>Ojai</c:v>
                </c:pt>
                <c:pt idx="124">
                  <c:v>South El Monte</c:v>
                </c:pt>
                <c:pt idx="125">
                  <c:v>Loma Linda</c:v>
                </c:pt>
                <c:pt idx="126">
                  <c:v>Mammoth Lakes</c:v>
                </c:pt>
                <c:pt idx="127">
                  <c:v>Barstow</c:v>
                </c:pt>
                <c:pt idx="128">
                  <c:v>Rolling Hills Estates</c:v>
                </c:pt>
                <c:pt idx="129">
                  <c:v>Temecula</c:v>
                </c:pt>
                <c:pt idx="130">
                  <c:v>Exeter</c:v>
                </c:pt>
                <c:pt idx="131">
                  <c:v>Walnut</c:v>
                </c:pt>
                <c:pt idx="132">
                  <c:v>Beaumont</c:v>
                </c:pt>
                <c:pt idx="133">
                  <c:v>Desert Hot Springs</c:v>
                </c:pt>
                <c:pt idx="134">
                  <c:v>Sierra Madre</c:v>
                </c:pt>
                <c:pt idx="135">
                  <c:v>Stanton</c:v>
                </c:pt>
                <c:pt idx="136">
                  <c:v>Signal Hill</c:v>
                </c:pt>
                <c:pt idx="137">
                  <c:v>San Jacinto</c:v>
                </c:pt>
                <c:pt idx="138">
                  <c:v>Carpinteria</c:v>
                </c:pt>
                <c:pt idx="139">
                  <c:v>Artesia</c:v>
                </c:pt>
                <c:pt idx="140">
                  <c:v>Cudahy</c:v>
                </c:pt>
                <c:pt idx="141">
                  <c:v>Lindsay</c:v>
                </c:pt>
                <c:pt idx="142">
                  <c:v>Norco</c:v>
                </c:pt>
                <c:pt idx="143">
                  <c:v>Twentynine Palms</c:v>
                </c:pt>
                <c:pt idx="144">
                  <c:v>Tehachapi</c:v>
                </c:pt>
                <c:pt idx="145">
                  <c:v>Moorpark</c:v>
                </c:pt>
                <c:pt idx="146">
                  <c:v>Maywood</c:v>
                </c:pt>
                <c:pt idx="147">
                  <c:v>Murrieta</c:v>
                </c:pt>
                <c:pt idx="148">
                  <c:v>La Palma</c:v>
                </c:pt>
                <c:pt idx="149">
                  <c:v>Adelanto</c:v>
                </c:pt>
                <c:pt idx="150">
                  <c:v>California City</c:v>
                </c:pt>
                <c:pt idx="151">
                  <c:v>Blythe</c:v>
                </c:pt>
                <c:pt idx="152">
                  <c:v>Palos Verdes Estates</c:v>
                </c:pt>
                <c:pt idx="153">
                  <c:v>Fillmore</c:v>
                </c:pt>
                <c:pt idx="154">
                  <c:v>La Habra Heights</c:v>
                </c:pt>
                <c:pt idx="155">
                  <c:v>Avalon</c:v>
                </c:pt>
                <c:pt idx="156">
                  <c:v>Irwindale</c:v>
                </c:pt>
                <c:pt idx="157">
                  <c:v>Villa Park</c:v>
                </c:pt>
                <c:pt idx="158">
                  <c:v>Hawaiian Gardens</c:v>
                </c:pt>
                <c:pt idx="159">
                  <c:v>Canyon Lake</c:v>
                </c:pt>
                <c:pt idx="160">
                  <c:v>Calimesa</c:v>
                </c:pt>
                <c:pt idx="161">
                  <c:v>Agoura Hills</c:v>
                </c:pt>
                <c:pt idx="162">
                  <c:v>McFarland</c:v>
                </c:pt>
                <c:pt idx="163">
                  <c:v>Westlake Village</c:v>
                </c:pt>
                <c:pt idx="164">
                  <c:v>Farmersville</c:v>
                </c:pt>
                <c:pt idx="165">
                  <c:v>Rolling Hills</c:v>
                </c:pt>
                <c:pt idx="166">
                  <c:v>Industry</c:v>
                </c:pt>
                <c:pt idx="167">
                  <c:v>Hidden Hills</c:v>
                </c:pt>
                <c:pt idx="168">
                  <c:v>Woodlake</c:v>
                </c:pt>
                <c:pt idx="169">
                  <c:v>Bishop</c:v>
                </c:pt>
                <c:pt idx="170">
                  <c:v>Azusa</c:v>
                </c:pt>
                <c:pt idx="171">
                  <c:v>Bradbury</c:v>
                </c:pt>
                <c:pt idx="172">
                  <c:v>Yucca Valley</c:v>
                </c:pt>
                <c:pt idx="173">
                  <c:v>Wildomar</c:v>
                </c:pt>
                <c:pt idx="174">
                  <c:v>Riverside, City of</c:v>
                </c:pt>
                <c:pt idx="175">
                  <c:v>Rancho Santa Margarita</c:v>
                </c:pt>
                <c:pt idx="176">
                  <c:v>Pasadena</c:v>
                </c:pt>
                <c:pt idx="177">
                  <c:v>Menifee</c:v>
                </c:pt>
                <c:pt idx="178">
                  <c:v>Los Angeles, City of</c:v>
                </c:pt>
                <c:pt idx="179">
                  <c:v>Laguna Woods</c:v>
                </c:pt>
                <c:pt idx="180">
                  <c:v>Laguna Niguel</c:v>
                </c:pt>
                <c:pt idx="181">
                  <c:v>Laguna Hills</c:v>
                </c:pt>
                <c:pt idx="182">
                  <c:v>Jurupa Valley</c:v>
                </c:pt>
                <c:pt idx="183">
                  <c:v>Grand Terrace</c:v>
                </c:pt>
                <c:pt idx="184">
                  <c:v>Goleta</c:v>
                </c:pt>
                <c:pt idx="185">
                  <c:v>Glendale</c:v>
                </c:pt>
                <c:pt idx="186">
                  <c:v>Eastvale</c:v>
                </c:pt>
                <c:pt idx="187">
                  <c:v>Colton</c:v>
                </c:pt>
                <c:pt idx="188">
                  <c:v>Calabasas</c:v>
                </c:pt>
                <c:pt idx="189">
                  <c:v>Banning</c:v>
                </c:pt>
                <c:pt idx="190">
                  <c:v>Anaheim</c:v>
                </c:pt>
                <c:pt idx="191">
                  <c:v>Aliso Viejo</c:v>
                </c:pt>
              </c:strCache>
            </c:strRef>
          </c:cat>
          <c:val>
            <c:numRef>
              <c:f>'Credits Redeemed'!$E$22:$E$213</c:f>
              <c:numCache>
                <c:formatCode>_("$"* #,##0_);_("$"* \(#,##0\);_("$"* "-"_);_(@_)</c:formatCode>
                <c:ptCount val="192"/>
                <c:pt idx="0">
                  <c:v>66113634.859999999</c:v>
                </c:pt>
                <c:pt idx="1">
                  <c:v>27482633.59</c:v>
                </c:pt>
                <c:pt idx="2">
                  <c:v>26591298.399999999</c:v>
                </c:pt>
                <c:pt idx="3">
                  <c:v>25080764.739999998</c:v>
                </c:pt>
                <c:pt idx="4">
                  <c:v>21919240.989999998</c:v>
                </c:pt>
                <c:pt idx="5">
                  <c:v>21358233.59</c:v>
                </c:pt>
                <c:pt idx="6">
                  <c:v>20264925.869999997</c:v>
                </c:pt>
                <c:pt idx="7">
                  <c:v>16691593.34</c:v>
                </c:pt>
                <c:pt idx="8">
                  <c:v>15691031.85</c:v>
                </c:pt>
                <c:pt idx="9">
                  <c:v>15308949.210000001</c:v>
                </c:pt>
                <c:pt idx="10">
                  <c:v>15285099.000000002</c:v>
                </c:pt>
                <c:pt idx="11">
                  <c:v>13533602.09</c:v>
                </c:pt>
                <c:pt idx="12">
                  <c:v>13351143.16</c:v>
                </c:pt>
                <c:pt idx="13">
                  <c:v>12800656.9</c:v>
                </c:pt>
                <c:pt idx="14">
                  <c:v>12259431.25</c:v>
                </c:pt>
                <c:pt idx="15">
                  <c:v>12245807.620000001</c:v>
                </c:pt>
                <c:pt idx="16">
                  <c:v>12238264.909899998</c:v>
                </c:pt>
                <c:pt idx="17">
                  <c:v>11692135.699999999</c:v>
                </c:pt>
                <c:pt idx="18">
                  <c:v>11535840.120000001</c:v>
                </c:pt>
                <c:pt idx="19">
                  <c:v>11525266.5</c:v>
                </c:pt>
                <c:pt idx="20">
                  <c:v>11246018.610000001</c:v>
                </c:pt>
                <c:pt idx="21">
                  <c:v>11102276.41</c:v>
                </c:pt>
                <c:pt idx="22">
                  <c:v>10943820.359999999</c:v>
                </c:pt>
                <c:pt idx="23">
                  <c:v>10903494.050000001</c:v>
                </c:pt>
                <c:pt idx="24">
                  <c:v>10778848.84</c:v>
                </c:pt>
                <c:pt idx="25">
                  <c:v>10117057.59</c:v>
                </c:pt>
                <c:pt idx="26">
                  <c:v>10095933.52</c:v>
                </c:pt>
                <c:pt idx="27">
                  <c:v>9935172.8599999994</c:v>
                </c:pt>
                <c:pt idx="28">
                  <c:v>9733881.3900000006</c:v>
                </c:pt>
                <c:pt idx="29">
                  <c:v>9673038.9399999995</c:v>
                </c:pt>
                <c:pt idx="30">
                  <c:v>9501283.5900000017</c:v>
                </c:pt>
                <c:pt idx="31">
                  <c:v>9447345.7699999996</c:v>
                </c:pt>
                <c:pt idx="32">
                  <c:v>9230252.629999999</c:v>
                </c:pt>
                <c:pt idx="33">
                  <c:v>9208613.3200000022</c:v>
                </c:pt>
                <c:pt idx="34">
                  <c:v>8848555.3600000013</c:v>
                </c:pt>
                <c:pt idx="35">
                  <c:v>8673872.0800000001</c:v>
                </c:pt>
                <c:pt idx="36">
                  <c:v>8505718.9398999996</c:v>
                </c:pt>
                <c:pt idx="37">
                  <c:v>8188215.870000001</c:v>
                </c:pt>
                <c:pt idx="38">
                  <c:v>8107016.5598999998</c:v>
                </c:pt>
                <c:pt idx="39">
                  <c:v>7989797.4199999999</c:v>
                </c:pt>
                <c:pt idx="40">
                  <c:v>7879947.0099999998</c:v>
                </c:pt>
                <c:pt idx="41">
                  <c:v>7823178.2399999592</c:v>
                </c:pt>
                <c:pt idx="42">
                  <c:v>7816036.5899999999</c:v>
                </c:pt>
                <c:pt idx="43">
                  <c:v>7671781.3199999994</c:v>
                </c:pt>
                <c:pt idx="44">
                  <c:v>7545169.6300000008</c:v>
                </c:pt>
                <c:pt idx="45">
                  <c:v>7488042.2899999991</c:v>
                </c:pt>
                <c:pt idx="46">
                  <c:v>7436218.3500000006</c:v>
                </c:pt>
                <c:pt idx="47">
                  <c:v>7395322.71</c:v>
                </c:pt>
                <c:pt idx="48">
                  <c:v>7342602.2299000006</c:v>
                </c:pt>
                <c:pt idx="49">
                  <c:v>7241714.589999998</c:v>
                </c:pt>
                <c:pt idx="50">
                  <c:v>7220541.7400000002</c:v>
                </c:pt>
                <c:pt idx="51">
                  <c:v>7109072.04</c:v>
                </c:pt>
                <c:pt idx="52">
                  <c:v>7102216.0899</c:v>
                </c:pt>
                <c:pt idx="53">
                  <c:v>6861502.3200000003</c:v>
                </c:pt>
                <c:pt idx="54">
                  <c:v>6685052.1699999999</c:v>
                </c:pt>
                <c:pt idx="55">
                  <c:v>6315625.1200000001</c:v>
                </c:pt>
                <c:pt idx="56">
                  <c:v>6067239.1399999997</c:v>
                </c:pt>
                <c:pt idx="57">
                  <c:v>6004948.2699999958</c:v>
                </c:pt>
                <c:pt idx="58">
                  <c:v>5938151.7600000007</c:v>
                </c:pt>
                <c:pt idx="59">
                  <c:v>5809844.7999999998</c:v>
                </c:pt>
                <c:pt idx="60">
                  <c:v>5658280.5</c:v>
                </c:pt>
                <c:pt idx="61">
                  <c:v>5601842.1799999997</c:v>
                </c:pt>
                <c:pt idx="62">
                  <c:v>5505960.1999999993</c:v>
                </c:pt>
                <c:pt idx="63">
                  <c:v>5451379.2200000007</c:v>
                </c:pt>
                <c:pt idx="64">
                  <c:v>5419546.2599999998</c:v>
                </c:pt>
                <c:pt idx="65">
                  <c:v>5416664.0999999996</c:v>
                </c:pt>
                <c:pt idx="66">
                  <c:v>5366526.1100000041</c:v>
                </c:pt>
                <c:pt idx="67">
                  <c:v>5355505</c:v>
                </c:pt>
                <c:pt idx="68">
                  <c:v>5228325.76</c:v>
                </c:pt>
                <c:pt idx="69">
                  <c:v>5109865.59</c:v>
                </c:pt>
                <c:pt idx="70">
                  <c:v>5046701.72</c:v>
                </c:pt>
                <c:pt idx="71">
                  <c:v>5043061.3099999996</c:v>
                </c:pt>
                <c:pt idx="72">
                  <c:v>5005490.18</c:v>
                </c:pt>
                <c:pt idx="73">
                  <c:v>4952175.8499999996</c:v>
                </c:pt>
                <c:pt idx="74">
                  <c:v>4885336.4399999995</c:v>
                </c:pt>
                <c:pt idx="75">
                  <c:v>4782108.87</c:v>
                </c:pt>
                <c:pt idx="76">
                  <c:v>4777373.25</c:v>
                </c:pt>
                <c:pt idx="77">
                  <c:v>4629923.17</c:v>
                </c:pt>
                <c:pt idx="78">
                  <c:v>4598295.04</c:v>
                </c:pt>
                <c:pt idx="79">
                  <c:v>4395531.83</c:v>
                </c:pt>
                <c:pt idx="80">
                  <c:v>4230325.96</c:v>
                </c:pt>
                <c:pt idx="81">
                  <c:v>4228583.2</c:v>
                </c:pt>
                <c:pt idx="82">
                  <c:v>4209751.8</c:v>
                </c:pt>
                <c:pt idx="83">
                  <c:v>4176847.91</c:v>
                </c:pt>
                <c:pt idx="84">
                  <c:v>4109679.47</c:v>
                </c:pt>
                <c:pt idx="85">
                  <c:v>3897388.59</c:v>
                </c:pt>
                <c:pt idx="86">
                  <c:v>3725926.96</c:v>
                </c:pt>
                <c:pt idx="87">
                  <c:v>3717733.5100000002</c:v>
                </c:pt>
                <c:pt idx="88">
                  <c:v>3670289.9</c:v>
                </c:pt>
                <c:pt idx="89">
                  <c:v>3659362.95</c:v>
                </c:pt>
                <c:pt idx="90">
                  <c:v>3639095.63</c:v>
                </c:pt>
                <c:pt idx="91">
                  <c:v>3602031.23</c:v>
                </c:pt>
                <c:pt idx="92">
                  <c:v>3580249.65</c:v>
                </c:pt>
                <c:pt idx="93">
                  <c:v>3508217.3000000003</c:v>
                </c:pt>
                <c:pt idx="94">
                  <c:v>3498462.81</c:v>
                </c:pt>
                <c:pt idx="95">
                  <c:v>3295797.4</c:v>
                </c:pt>
                <c:pt idx="96">
                  <c:v>3079764.14</c:v>
                </c:pt>
                <c:pt idx="97">
                  <c:v>2980904.26</c:v>
                </c:pt>
                <c:pt idx="98">
                  <c:v>2889240.25</c:v>
                </c:pt>
                <c:pt idx="99">
                  <c:v>2880563.17</c:v>
                </c:pt>
                <c:pt idx="100">
                  <c:v>2866880.33</c:v>
                </c:pt>
                <c:pt idx="101">
                  <c:v>2780172.43</c:v>
                </c:pt>
                <c:pt idx="102">
                  <c:v>2622274.1</c:v>
                </c:pt>
                <c:pt idx="103">
                  <c:v>2588676</c:v>
                </c:pt>
                <c:pt idx="104">
                  <c:v>2482389.7800000003</c:v>
                </c:pt>
                <c:pt idx="105">
                  <c:v>2481869.41</c:v>
                </c:pt>
                <c:pt idx="106">
                  <c:v>2379888.94</c:v>
                </c:pt>
                <c:pt idx="107">
                  <c:v>2339356.92</c:v>
                </c:pt>
                <c:pt idx="108">
                  <c:v>2316497.9699999997</c:v>
                </c:pt>
                <c:pt idx="109">
                  <c:v>2262399.41</c:v>
                </c:pt>
                <c:pt idx="110">
                  <c:v>2232308.02</c:v>
                </c:pt>
                <c:pt idx="111">
                  <c:v>2215213.23</c:v>
                </c:pt>
                <c:pt idx="112">
                  <c:v>2209649.0899</c:v>
                </c:pt>
                <c:pt idx="113">
                  <c:v>2158120.52</c:v>
                </c:pt>
                <c:pt idx="114">
                  <c:v>2111960.52</c:v>
                </c:pt>
                <c:pt idx="115">
                  <c:v>2104376.4700000002</c:v>
                </c:pt>
                <c:pt idx="116">
                  <c:v>2070892.63</c:v>
                </c:pt>
                <c:pt idx="117">
                  <c:v>2035183.66</c:v>
                </c:pt>
                <c:pt idx="118">
                  <c:v>1979251.43</c:v>
                </c:pt>
                <c:pt idx="119">
                  <c:v>1856597.71</c:v>
                </c:pt>
                <c:pt idx="120">
                  <c:v>1847590.15</c:v>
                </c:pt>
                <c:pt idx="121">
                  <c:v>1811865.3699999999</c:v>
                </c:pt>
                <c:pt idx="122">
                  <c:v>1746284.88</c:v>
                </c:pt>
                <c:pt idx="123">
                  <c:v>1739485.15</c:v>
                </c:pt>
                <c:pt idx="124">
                  <c:v>1727605.72</c:v>
                </c:pt>
                <c:pt idx="125">
                  <c:v>1684243.3299</c:v>
                </c:pt>
                <c:pt idx="126">
                  <c:v>1627668.87</c:v>
                </c:pt>
                <c:pt idx="127">
                  <c:v>1619994.58</c:v>
                </c:pt>
                <c:pt idx="128">
                  <c:v>1616501.9400000002</c:v>
                </c:pt>
                <c:pt idx="129">
                  <c:v>1572177.81</c:v>
                </c:pt>
                <c:pt idx="130">
                  <c:v>1562860.04</c:v>
                </c:pt>
                <c:pt idx="131">
                  <c:v>1541466.82</c:v>
                </c:pt>
                <c:pt idx="132">
                  <c:v>1531122.74</c:v>
                </c:pt>
                <c:pt idx="133">
                  <c:v>1518315.54</c:v>
                </c:pt>
                <c:pt idx="134">
                  <c:v>1503455.23</c:v>
                </c:pt>
                <c:pt idx="135">
                  <c:v>1421815.47</c:v>
                </c:pt>
                <c:pt idx="136">
                  <c:v>1398123.66</c:v>
                </c:pt>
                <c:pt idx="137">
                  <c:v>1385441.7200000002</c:v>
                </c:pt>
                <c:pt idx="138">
                  <c:v>1363058.31</c:v>
                </c:pt>
                <c:pt idx="139">
                  <c:v>1334807.75</c:v>
                </c:pt>
                <c:pt idx="140">
                  <c:v>1324695.5100000002</c:v>
                </c:pt>
                <c:pt idx="141">
                  <c:v>1319066.99</c:v>
                </c:pt>
                <c:pt idx="142">
                  <c:v>1305972.7</c:v>
                </c:pt>
                <c:pt idx="143">
                  <c:v>1259035.4300000002</c:v>
                </c:pt>
                <c:pt idx="144">
                  <c:v>1009802.42</c:v>
                </c:pt>
                <c:pt idx="145">
                  <c:v>982833.67</c:v>
                </c:pt>
                <c:pt idx="146">
                  <c:v>972029.37</c:v>
                </c:pt>
                <c:pt idx="147">
                  <c:v>954712.83000000007</c:v>
                </c:pt>
                <c:pt idx="148">
                  <c:v>927297.66</c:v>
                </c:pt>
                <c:pt idx="149">
                  <c:v>862992.11</c:v>
                </c:pt>
                <c:pt idx="150">
                  <c:v>850841.12</c:v>
                </c:pt>
                <c:pt idx="151">
                  <c:v>783566.49</c:v>
                </c:pt>
                <c:pt idx="152">
                  <c:v>721396</c:v>
                </c:pt>
                <c:pt idx="153">
                  <c:v>657574.14</c:v>
                </c:pt>
                <c:pt idx="154">
                  <c:v>636722.51</c:v>
                </c:pt>
                <c:pt idx="155">
                  <c:v>600299.66</c:v>
                </c:pt>
                <c:pt idx="156">
                  <c:v>591927.11</c:v>
                </c:pt>
                <c:pt idx="157">
                  <c:v>585457.1</c:v>
                </c:pt>
                <c:pt idx="158">
                  <c:v>483745.95</c:v>
                </c:pt>
                <c:pt idx="159">
                  <c:v>478820.53</c:v>
                </c:pt>
                <c:pt idx="160">
                  <c:v>422218.38</c:v>
                </c:pt>
                <c:pt idx="161">
                  <c:v>383110</c:v>
                </c:pt>
                <c:pt idx="162">
                  <c:v>331760.76</c:v>
                </c:pt>
                <c:pt idx="163">
                  <c:v>327708.92</c:v>
                </c:pt>
                <c:pt idx="164">
                  <c:v>301553</c:v>
                </c:pt>
                <c:pt idx="165">
                  <c:v>284774.28000000003</c:v>
                </c:pt>
                <c:pt idx="166">
                  <c:v>282830.08000000002</c:v>
                </c:pt>
                <c:pt idx="167">
                  <c:v>236603.89</c:v>
                </c:pt>
                <c:pt idx="168">
                  <c:v>76166</c:v>
                </c:pt>
                <c:pt idx="169">
                  <c:v>41129</c:v>
                </c:pt>
                <c:pt idx="170">
                  <c:v>36873</c:v>
                </c:pt>
                <c:pt idx="171">
                  <c:v>3362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85-4065-80C7-A80B2F80D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374656"/>
        <c:axId val="128376192"/>
      </c:barChart>
      <c:catAx>
        <c:axId val="12837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33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376192"/>
        <c:crosses val="autoZero"/>
        <c:auto val="1"/>
        <c:lblAlgn val="ctr"/>
        <c:lblOffset val="100"/>
        <c:noMultiLvlLbl val="0"/>
      </c:catAx>
      <c:valAx>
        <c:axId val="128376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374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dirty="0"/>
              <a:t>SCE Value of Credits Redeemed</a:t>
            </a:r>
            <a:r>
              <a:rPr lang="en-US" sz="1200" b="1" baseline="0" dirty="0"/>
              <a:t> by Unincorporated </a:t>
            </a:r>
            <a:r>
              <a:rPr lang="en-US" sz="1200" b="1" dirty="0"/>
              <a:t>Counties (including LA County) (2005-2017)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'Credits Redeemed'!$A$220:$A$235</c:f>
              <c:strCache>
                <c:ptCount val="16"/>
                <c:pt idx="0">
                  <c:v>Los Angeles</c:v>
                </c:pt>
                <c:pt idx="1">
                  <c:v>San Bernardino</c:v>
                </c:pt>
                <c:pt idx="2">
                  <c:v>Riverside</c:v>
                </c:pt>
                <c:pt idx="3">
                  <c:v>Ventura</c:v>
                </c:pt>
                <c:pt idx="4">
                  <c:v>Orange</c:v>
                </c:pt>
                <c:pt idx="5">
                  <c:v>Santa Barbara</c:v>
                </c:pt>
                <c:pt idx="6">
                  <c:v>Tulare</c:v>
                </c:pt>
                <c:pt idx="7">
                  <c:v>Kern</c:v>
                </c:pt>
                <c:pt idx="8">
                  <c:v>Inyo</c:v>
                </c:pt>
                <c:pt idx="9">
                  <c:v>Mono</c:v>
                </c:pt>
                <c:pt idx="10">
                  <c:v>Fresno</c:v>
                </c:pt>
                <c:pt idx="11">
                  <c:v>Kings</c:v>
                </c:pt>
                <c:pt idx="12">
                  <c:v>Tuolomne</c:v>
                </c:pt>
                <c:pt idx="13">
                  <c:v>San Diego</c:v>
                </c:pt>
                <c:pt idx="14">
                  <c:v>Madera</c:v>
                </c:pt>
                <c:pt idx="15">
                  <c:v>Imperial</c:v>
                </c:pt>
              </c:strCache>
            </c:strRef>
          </c:cat>
          <c:val>
            <c:numRef>
              <c:f>'Credits Redeemed'!$B$220:$B$235</c:f>
              <c:numCache>
                <c:formatCode>_("$"* #,##0_);_("$"* \(#,##0\);_("$"* "-"_);_(@_)</c:formatCode>
                <c:ptCount val="16"/>
                <c:pt idx="0">
                  <c:v>80199098.049999997</c:v>
                </c:pt>
                <c:pt idx="1">
                  <c:v>38824162.170000002</c:v>
                </c:pt>
                <c:pt idx="2">
                  <c:v>28371709.920100003</c:v>
                </c:pt>
                <c:pt idx="3">
                  <c:v>11669814.720000001</c:v>
                </c:pt>
                <c:pt idx="4">
                  <c:v>11014565.979999999</c:v>
                </c:pt>
                <c:pt idx="5">
                  <c:v>10505842.709999999</c:v>
                </c:pt>
                <c:pt idx="6">
                  <c:v>4398396.53</c:v>
                </c:pt>
                <c:pt idx="7">
                  <c:v>2366264.5699999998</c:v>
                </c:pt>
                <c:pt idx="8">
                  <c:v>1025102.43</c:v>
                </c:pt>
                <c:pt idx="9">
                  <c:v>1023208.55</c:v>
                </c:pt>
                <c:pt idx="10">
                  <c:v>278609</c:v>
                </c:pt>
                <c:pt idx="11">
                  <c:v>169819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DA-4427-91D5-673D1B8A90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390656"/>
        <c:axId val="128392192"/>
      </c:barChart>
      <c:catAx>
        <c:axId val="128390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392192"/>
        <c:crosses val="autoZero"/>
        <c:auto val="1"/>
        <c:lblAlgn val="ctr"/>
        <c:lblOffset val="100"/>
        <c:noMultiLvlLbl val="0"/>
      </c:catAx>
      <c:valAx>
        <c:axId val="128392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390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u="none" strike="noStrike" baseline="0" dirty="0">
                <a:effectLst/>
              </a:rPr>
              <a:t>SCE Value of Credits Redeemed by Unincorporated </a:t>
            </a:r>
            <a:r>
              <a:rPr lang="en-US" sz="1200" b="1" dirty="0"/>
              <a:t>Counties (Excluding LA County) (2005-2017)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cat>
            <c:strRef>
              <c:f>'Credits Redeemed'!$A$221:$A$235</c:f>
              <c:strCache>
                <c:ptCount val="15"/>
                <c:pt idx="0">
                  <c:v>San Bernardino</c:v>
                </c:pt>
                <c:pt idx="1">
                  <c:v>Riverside</c:v>
                </c:pt>
                <c:pt idx="2">
                  <c:v>Ventura</c:v>
                </c:pt>
                <c:pt idx="3">
                  <c:v>Orange</c:v>
                </c:pt>
                <c:pt idx="4">
                  <c:v>Santa Barbara</c:v>
                </c:pt>
                <c:pt idx="5">
                  <c:v>Tulare</c:v>
                </c:pt>
                <c:pt idx="6">
                  <c:v>Kern</c:v>
                </c:pt>
                <c:pt idx="7">
                  <c:v>Inyo</c:v>
                </c:pt>
                <c:pt idx="8">
                  <c:v>Mono</c:v>
                </c:pt>
                <c:pt idx="9">
                  <c:v>Fresno</c:v>
                </c:pt>
                <c:pt idx="10">
                  <c:v>Kings</c:v>
                </c:pt>
                <c:pt idx="11">
                  <c:v>Tuolomne</c:v>
                </c:pt>
                <c:pt idx="12">
                  <c:v>San Diego</c:v>
                </c:pt>
                <c:pt idx="13">
                  <c:v>Madera</c:v>
                </c:pt>
                <c:pt idx="14">
                  <c:v>Imperial</c:v>
                </c:pt>
              </c:strCache>
            </c:strRef>
          </c:cat>
          <c:val>
            <c:numRef>
              <c:f>'Credits Redeemed'!$B$221:$B$235</c:f>
              <c:numCache>
                <c:formatCode>_("$"* #,##0_);_("$"* \(#,##0\);_("$"* "-"_);_(@_)</c:formatCode>
                <c:ptCount val="15"/>
                <c:pt idx="0">
                  <c:v>38824162.170000002</c:v>
                </c:pt>
                <c:pt idx="1">
                  <c:v>28371709.920100003</c:v>
                </c:pt>
                <c:pt idx="2">
                  <c:v>11669814.720000001</c:v>
                </c:pt>
                <c:pt idx="3">
                  <c:v>11014565.979999999</c:v>
                </c:pt>
                <c:pt idx="4">
                  <c:v>10505842.709999999</c:v>
                </c:pt>
                <c:pt idx="5">
                  <c:v>4398396.53</c:v>
                </c:pt>
                <c:pt idx="6">
                  <c:v>2366264.5699999998</c:v>
                </c:pt>
                <c:pt idx="7">
                  <c:v>1025102.43</c:v>
                </c:pt>
                <c:pt idx="8">
                  <c:v>1023208.55</c:v>
                </c:pt>
                <c:pt idx="9">
                  <c:v>278609</c:v>
                </c:pt>
                <c:pt idx="10">
                  <c:v>169819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98-4BD4-A2EA-7390058790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433536"/>
        <c:axId val="128439424"/>
      </c:barChart>
      <c:catAx>
        <c:axId val="128433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439424"/>
        <c:crosses val="autoZero"/>
        <c:auto val="1"/>
        <c:lblAlgn val="ctr"/>
        <c:lblOffset val="100"/>
        <c:noMultiLvlLbl val="0"/>
      </c:catAx>
      <c:valAx>
        <c:axId val="128439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433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FCEF2-8CB1-4F80-8EB8-A1CF81BF9CC2}" type="datetimeFigureOut">
              <a:rPr lang="en-US" smtClean="0"/>
              <a:t>7/9/2020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87059-27BB-4443-8400-0A040A7E0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74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95632619-524F-45C1-9098-680B99AD29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239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5D09C8-B7FA-4F13-9912-ED1B13C249EA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r" defTabSz="9239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D649BF3F-DB50-4B11-9E79-777FA711A2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F01FE033-C614-474E-A9AA-E5F4A6B716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1" tIns="46221" rIns="92441" bIns="46221"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  <a:ea typeface="MS PGothic" panose="020B0600070205080204" pitchFamily="34" charset="-128"/>
              </a:rPr>
              <a:t>Note: Please defer questions until completion of the presentation.  Thank you.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335779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Data comes from March 2018 Data Request</a:t>
            </a: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3617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Data comes from March 2018 Data Request</a:t>
            </a: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1551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Data comes from March 2018 Data Request</a:t>
            </a: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74618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222702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66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030317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29338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Data comes from March 2018 Data Request</a:t>
            </a: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62746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5255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Part 9 is still in progress.</a:t>
            </a: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24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5770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7127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dirty="0"/>
              <a:t>The three ineligible communities in SDG&amp;E (Aliso Viejo, Laguna Hills, and Mission Viejo) a</a:t>
            </a:r>
            <a:r>
              <a:rPr lang="en-US" altLang="en-US" dirty="0">
                <a:latin typeface="Arial" panose="020B0604020202020204" pitchFamily="34" charset="0"/>
              </a:rPr>
              <a:t>re ineligible as they have 0 overhead meters and are ineligible per SDG&amp;E’s Rule 20A section 2.b (formula). There are about 22,000 meters served in ineligible communities.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Average completed project length 3,700 ft for SCE, 5,700 ft for PG&amp;E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Average years from passing a muni resolution to completion of project: 7 years (assuming 261 work days); 3-5 years from design to completion</a:t>
            </a: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7085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$3.8 million per mile </a:t>
            </a:r>
            <a:r>
              <a:rPr lang="en-US" altLang="en-US" dirty="0" err="1">
                <a:latin typeface="Arial" panose="020B0604020202020204" pitchFamily="34" charset="0"/>
              </a:rPr>
              <a:t>ave.</a:t>
            </a:r>
            <a:r>
              <a:rPr lang="en-US" altLang="en-US" dirty="0">
                <a:latin typeface="Arial" panose="020B0604020202020204" pitchFamily="34" charset="0"/>
              </a:rPr>
              <a:t> across the IOUs,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PG&amp;E: </a:t>
            </a:r>
            <a:r>
              <a:rPr lang="en-US" altLang="en-US" sz="1200" dirty="0"/>
              <a:t>2013-2017 average: $696 per foot, 2017 average: $688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SCE: </a:t>
            </a:r>
            <a:r>
              <a:rPr lang="en-US" altLang="en-US" sz="1200" dirty="0"/>
              <a:t>2013-2017 average: $498 per foot, 2017 average: $795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Data comes from IOU R.1705010 Data Request</a:t>
            </a: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9105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$3.8 million per mile </a:t>
            </a:r>
            <a:r>
              <a:rPr lang="en-US" altLang="en-US" dirty="0" err="1">
                <a:latin typeface="Arial" panose="020B0604020202020204" pitchFamily="34" charset="0"/>
              </a:rPr>
              <a:t>ave.</a:t>
            </a:r>
            <a:r>
              <a:rPr lang="en-US" altLang="en-US" dirty="0">
                <a:latin typeface="Arial" panose="020B0604020202020204" pitchFamily="34" charset="0"/>
              </a:rPr>
              <a:t> across the IOUs,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PG&amp;E: </a:t>
            </a:r>
            <a:r>
              <a:rPr lang="en-US" altLang="en-US" sz="1200" dirty="0"/>
              <a:t>2013-2017 average: $696 per foot, 2017 average: $688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SCE: </a:t>
            </a:r>
            <a:r>
              <a:rPr lang="en-US" altLang="en-US" sz="1200" dirty="0"/>
              <a:t>2013-2017 average: $498 per foot, 2017 average: $795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Data comes from IOU R.1705010 Data Request</a:t>
            </a: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7148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D.73078 established Electric Tariff Rule 20 in September 1967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$3.4 Billion Spent Across all IOUs from 1968 to 2015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*SDG&amp;E </a:t>
            </a:r>
            <a:r>
              <a:rPr lang="en-US" sz="1200" dirty="0"/>
              <a:t>20D – $1 Million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Total is as reported by the utilities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2756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15807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C097F606-E128-4C8C-B91F-97AB528E2E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B867B812-1BD7-43B3-8FF1-00A73186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SDG&amp;E - Vista: </a:t>
            </a:r>
            <a:r>
              <a:rPr lang="en-US" altLang="en-US" sz="1200" b="0" dirty="0"/>
              <a:t>This trade accounted for 26% of the total Rule 20A funding on the project.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b="0" dirty="0"/>
              <a:t>PG&amp;E: Of the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 completed projects that utilized traded work credits, 63% of the $16.5M in costs ($10.3M) were paid for with traded work credits. </a:t>
            </a:r>
            <a:endParaRPr lang="en-US" altLang="en-US" sz="1200" b="0" dirty="0"/>
          </a:p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C9DA0BF3-51F5-4ACC-9AD6-CC96AC03E1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7775016-1BB2-4828-BE1A-FA1949AF4F0D}" type="slidenum">
              <a:rPr lang="en-US" altLang="en-US">
                <a:ea typeface="SimSun" panose="02010600030101010101" pitchFamily="2" charset="-122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01968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5C8FAB-6D1A-436C-9223-4E30CE9531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FB547B-C69A-4A94-B994-852AC8C491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F850895-832C-4D7B-A97E-CCA4395E9C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E3934F-8BF5-4CEF-83AA-6EBE20A22D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1587176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CF1D63-6120-4681-A5BD-34895ABEE2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323D90-B246-4A84-9B1E-D840000224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FB591F3-86DF-401A-A481-A9B0568C9D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D20D1D-FA5E-44C8-853D-D038EDC54C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4378044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838201"/>
            <a:ext cx="2743200" cy="5287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838201"/>
            <a:ext cx="80264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5DC287-B0AE-4474-8B49-822952472E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734890-F999-4EF4-9E4E-35C19EBC4D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226C588-33AD-4A9B-AFBC-4414CEDBC4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FF0A3-2B73-453A-ADDA-27563C0F74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4738535"/>
      </p:ext>
    </p:extLst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2057401"/>
            <a:ext cx="5384800" cy="4068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057401"/>
            <a:ext cx="5384800" cy="4068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4EFE1B-470A-4765-BFEF-1B0C4EEB5A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BE8392-A96F-4918-BF0B-12B2A3A30B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394D48F4-E6A6-4C1E-9357-E639735C4B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B4544C-C9F6-4651-928C-996E1159B1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0452681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 b="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8B2684-001A-496E-8597-0C1BEAE13A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5AB1FC-FC5B-4C7A-AD62-8A4321042D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0040634-C1C0-4193-A73C-88E61012BC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  <a:p>
            <a:fld id="{EE60D82B-6C02-407E-B0B3-3FC49461AC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1799659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7DFE70-969D-47D6-B7E5-21F896D535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D320A8-A5FE-4BBC-9C9F-181A1D223B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0D753F0-48B9-4C3C-A644-5DA03CC5BF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1CF580-62E7-4ADB-8C13-5C5AF0A22B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4939868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057401"/>
            <a:ext cx="53848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057401"/>
            <a:ext cx="5384800" cy="406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9C456A-4357-4E78-9CB1-3099AD300A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B9C851-594D-4550-84A8-874C7DEA5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F701458-4ED7-4CD9-BBFF-C5AE992C7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BBFCA-1567-4D60-ABA0-5BFEDDD07B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05383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8FC913E-CA9A-4033-A242-24A7299E4D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FD415C-5BDC-4F1F-A50E-19126A41AB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32CD08-46CF-4620-AC83-C4BD4B6657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0A8E51-FAA7-4B72-9561-04EA6DE301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163550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21FA4B8-7F9F-46B8-9849-502553A191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5598560-2287-45DB-9C9E-8A42E9A856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9C0299A8-5D92-4AF3-8B2B-6DE67201FF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79F3D-1B5B-42E1-938B-233BE7221C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0167115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ADA7996-8E71-43DA-AC44-B6B8CA1C8A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DA98C40-9590-4B21-8F4E-DE2299C05E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A0856B2-19CE-4D15-8052-27351557C7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A86FD9-3E74-4DAA-8B4C-BED4AA068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1434160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90D3B2-37CD-4ECC-8EB3-68C5638B60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D89EEF-5711-4324-8DCF-8F30AC27CA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3CE1CE0-3C64-48CC-A7CB-7C1B794D2C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0BB09B-73B5-41F8-84F8-02F3BAE5DE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2783846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377B59-E97A-42F9-BFFE-5177A953F8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62D295-EFCD-4202-9FEB-313883C1BD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2EF40DB-AE48-4E47-A4F4-28E6CC5508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48CC20-1D16-45F0-B7E7-098A92F71E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6235717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background_officialState_v4">
            <a:extLst>
              <a:ext uri="{FF2B5EF4-FFF2-40B4-BE49-F238E27FC236}">
                <a16:creationId xmlns:a16="http://schemas.microsoft.com/office/drawing/2014/main" id="{622ADB4A-98D6-4C2B-9963-AA1B037BF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>
            <a:extLst>
              <a:ext uri="{FF2B5EF4-FFF2-40B4-BE49-F238E27FC236}">
                <a16:creationId xmlns:a16="http://schemas.microsoft.com/office/drawing/2014/main" id="{05B31A6A-CCF4-499A-A9DA-8420DC4F96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838200"/>
            <a:ext cx="10972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95297E7D-1ED4-4A0D-BE5A-BE028AD97D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057401"/>
            <a:ext cx="10972800" cy="406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70F581F5-DC69-4CF2-8C12-80D196490E0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9600" y="6245225"/>
            <a:ext cx="2641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213C313-8EB7-4E93-925B-2486C93A2E7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46400" y="6245225"/>
            <a:ext cx="5181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B14C6B62-EF49-4A9A-9A4A-A2C8905A12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" y="6245225"/>
            <a:ext cx="2235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fld id="{9F4F3F22-E52D-4E8F-816F-6F816C44BC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959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cover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2400" b="1" kern="1200" dirty="0">
          <a:solidFill>
            <a:srgbClr val="3333FF"/>
          </a:solidFill>
          <a:latin typeface="Arial" charset="0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FF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>
            <a:extLst>
              <a:ext uri="{FF2B5EF4-FFF2-40B4-BE49-F238E27FC236}">
                <a16:creationId xmlns:a16="http://schemas.microsoft.com/office/drawing/2014/main" id="{7E43E401-26DE-44AF-86A2-DAED605E3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1511" y="5567364"/>
            <a:ext cx="480933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rgbClr val="333399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Jonathan Frost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rgbClr val="333399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Energy Division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rgbClr val="333399"/>
                </a:solidFill>
                <a:ea typeface="MS PGothic" panose="020B0600070205080204" pitchFamily="34" charset="-128"/>
                <a:cs typeface="Arial" panose="020B0604020202020204" pitchFamily="34" charset="0"/>
              </a:rPr>
              <a:t>California Public Utilities Commission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30D31B-F8CC-444A-A89C-F3255556B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090" y="1390461"/>
            <a:ext cx="1084217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>
                <a:solidFill>
                  <a:srgbClr val="3333FF"/>
                </a:solidFill>
              </a:rPr>
              <a:t>Undergrounding Proceeding R.17-05-010 Phase I Workshop – Staff Data Request Highlights </a:t>
            </a:r>
          </a:p>
        </p:txBody>
      </p:sp>
      <p:pic>
        <p:nvPicPr>
          <p:cNvPr id="5" name="Picture 10" descr="PUC_ColorSeal_PowerPoint">
            <a:extLst>
              <a:ext uri="{FF2B5EF4-FFF2-40B4-BE49-F238E27FC236}">
                <a16:creationId xmlns:a16="http://schemas.microsoft.com/office/drawing/2014/main" id="{3567C2D7-A970-4530-8C42-54564F0AA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9375" y="2853612"/>
            <a:ext cx="2133600" cy="2129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86FD9-3E74-4DAA-8B4C-BED4AA0683A5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1F298AA-7027-4B06-834F-6268434C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1277" y="931455"/>
            <a:ext cx="10028076" cy="685800"/>
          </a:xfrm>
        </p:spPr>
        <p:txBody>
          <a:bodyPr/>
          <a:lstStyle/>
          <a:p>
            <a:r>
              <a:rPr lang="en-US" altLang="en-US" sz="2400" dirty="0"/>
              <a:t>V. Community Rule 20A Work Credits Redeemed</a:t>
            </a:r>
            <a:endParaRPr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DAA49E1-ABD9-497B-8D96-6EBD7235B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258713"/>
              </p:ext>
            </p:extLst>
          </p:nvPr>
        </p:nvGraphicFramePr>
        <p:xfrm>
          <a:off x="1944915" y="1943100"/>
          <a:ext cx="8940800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662">
                  <a:extLst>
                    <a:ext uri="{9D8B030D-6E8A-4147-A177-3AD203B41FA5}">
                      <a16:colId xmlns:a16="http://schemas.microsoft.com/office/drawing/2014/main" val="3073219245"/>
                    </a:ext>
                  </a:extLst>
                </a:gridCol>
                <a:gridCol w="4598127">
                  <a:extLst>
                    <a:ext uri="{9D8B030D-6E8A-4147-A177-3AD203B41FA5}">
                      <a16:colId xmlns:a16="http://schemas.microsoft.com/office/drawing/2014/main" val="2291294120"/>
                    </a:ext>
                  </a:extLst>
                </a:gridCol>
                <a:gridCol w="3720011">
                  <a:extLst>
                    <a:ext uri="{9D8B030D-6E8A-4147-A177-3AD203B41FA5}">
                      <a16:colId xmlns:a16="http://schemas.microsoft.com/office/drawing/2014/main" val="42122498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Work Credit Expenditures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138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City and County of San Francisco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$174,194,533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573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City of San Diego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$123,959,969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468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Unincorporated Los Angeles County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$80,199,098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69634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Unincorporated San Diego County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$66,219,539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992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City of Long Beach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$66,113,635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647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City of Oakland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$59,290,182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1473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City of San Jose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$54,445,341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07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Unincorporated San Bernardino County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$38,824,162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03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City of Fresno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$ 34,846,837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3115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City of Chula Vista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$30,601,828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66758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 dirty="0"/>
          </a:p>
          <a:p>
            <a:fld id="{EE60D82B-6C02-407E-B0B3-3FC49461AC05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1029583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3DC083B-2D5C-40A3-B5A4-82A2EB9501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7592690"/>
              </p:ext>
            </p:extLst>
          </p:nvPr>
        </p:nvGraphicFramePr>
        <p:xfrm>
          <a:off x="466271" y="1206500"/>
          <a:ext cx="9405257" cy="5170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4" name="Rectangle 3"/>
          <p:cNvSpPr/>
          <p:nvPr/>
        </p:nvSpPr>
        <p:spPr>
          <a:xfrm>
            <a:off x="609600" y="773460"/>
            <a:ext cx="896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3333FF"/>
                </a:solidFill>
                <a:latin typeface="Arial" charset="0"/>
                <a:cs typeface="Arial" charset="0"/>
              </a:rPr>
              <a:t>V. Community Rule 20A Work Credits Redeemed (Cont.)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812675"/>
              </p:ext>
            </p:extLst>
          </p:nvPr>
        </p:nvGraphicFramePr>
        <p:xfrm>
          <a:off x="9969500" y="3018427"/>
          <a:ext cx="2082800" cy="1706880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082800">
                  <a:extLst>
                    <a:ext uri="{9D8B030D-6E8A-4147-A177-3AD203B41FA5}">
                      <a16:colId xmlns:a16="http://schemas.microsoft.com/office/drawing/2014/main" val="255377273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SDG&amp;E Communities That Have Not</a:t>
                      </a:r>
                      <a:r>
                        <a:rPr lang="en-US" sz="1600" b="1" u="none" strike="noStrike" baseline="0" dirty="0">
                          <a:effectLst/>
                        </a:rPr>
                        <a:t> Completed a Project Since 2005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194175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Dana Point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19655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Laguna Beach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65288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Mission Viejo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98042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334417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DAED253-61D5-4CE6-8E54-277BBF4F57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6433739"/>
              </p:ext>
            </p:extLst>
          </p:nvPr>
        </p:nvGraphicFramePr>
        <p:xfrm>
          <a:off x="609600" y="1235125"/>
          <a:ext cx="79023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3A3CC0E-6D37-4B5A-B98F-66F9FCAA02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6471933"/>
              </p:ext>
            </p:extLst>
          </p:nvPr>
        </p:nvGraphicFramePr>
        <p:xfrm>
          <a:off x="609600" y="3978325"/>
          <a:ext cx="7902350" cy="287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12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263339"/>
              </p:ext>
            </p:extLst>
          </p:nvPr>
        </p:nvGraphicFramePr>
        <p:xfrm>
          <a:off x="8883984" y="891633"/>
          <a:ext cx="2109136" cy="5800033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109136">
                  <a:extLst>
                    <a:ext uri="{9D8B030D-6E8A-4147-A177-3AD203B41FA5}">
                      <a16:colId xmlns:a16="http://schemas.microsoft.com/office/drawing/2014/main" val="2649550924"/>
                    </a:ext>
                  </a:extLst>
                </a:gridCol>
              </a:tblGrid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PG&amp;E Communities That Have</a:t>
                      </a:r>
                      <a:r>
                        <a:rPr lang="en-US" sz="1200" b="1" u="none" strike="noStrike" baseline="0" dirty="0">
                          <a:effectLst/>
                        </a:rPr>
                        <a:t> </a:t>
                      </a:r>
                      <a:r>
                        <a:rPr lang="en-US" sz="1200" b="1" u="none" strike="noStrike" dirty="0">
                          <a:effectLst/>
                        </a:rPr>
                        <a:t>Not</a:t>
                      </a:r>
                      <a:r>
                        <a:rPr lang="en-US" sz="1200" b="1" u="none" strike="noStrike" baseline="0" dirty="0">
                          <a:effectLst/>
                        </a:rPr>
                        <a:t> Completes Any Projects Since 2005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67756844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ALPINE COUNTY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89734266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ATHERTON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31009182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BIGGS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88494871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BLUE LAKE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61135966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BRISBANE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21914252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BUELLTON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51653806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CALISTOGA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27878064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CLOVERDALE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76851063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CORCORAN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09441459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DOS PALOS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68030809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FOSTER CITY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23892803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IONE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84854241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LAKEPORT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46323169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LASSEN COUNTY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44229190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LIVINGSTON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3249555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MARICOPA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96312520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MARYSVILLE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09184845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MENDOTA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91787022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MENLO PARK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46613358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MONTE SERENO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09592212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OAKLEY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4449811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PLYMOUTH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8563197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POINT ARENA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90622342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ROSEVILLE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7159174"/>
                  </a:ext>
                </a:extLst>
              </a:tr>
              <a:tr h="1517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SACRAMENTO COUNTY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599563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SAN BENITO COUNTY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63560420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SAN BRUNO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67836543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SAN JOAQUIN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07542297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SAN JUAN BAUTISTA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84727568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SARATOGA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31825888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SHASTA LAKE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69702493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SIERRA COUNTY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27946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SISKIYOU COUNTY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81355359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SOLEDAD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12432197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SUTTER CREEK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59159009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TEHAMA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24498818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WHEATLAND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74232283"/>
                  </a:ext>
                </a:extLst>
              </a:tr>
              <a:tr h="1285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WILLIAMS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14979050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09600" y="773460"/>
            <a:ext cx="896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3333FF"/>
                </a:solidFill>
                <a:latin typeface="Arial" charset="0"/>
                <a:cs typeface="Arial" charset="0"/>
              </a:rPr>
              <a:t>V. Community Rule 20A Work Credits Redeemed (Cont.)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730230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13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3002605"/>
              </p:ext>
            </p:extLst>
          </p:nvPr>
        </p:nvGraphicFramePr>
        <p:xfrm>
          <a:off x="140493" y="1235125"/>
          <a:ext cx="10286207" cy="4963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4" name="Rectangle 3"/>
          <p:cNvSpPr/>
          <p:nvPr/>
        </p:nvSpPr>
        <p:spPr>
          <a:xfrm>
            <a:off x="609600" y="773460"/>
            <a:ext cx="896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b="1" dirty="0">
                <a:solidFill>
                  <a:srgbClr val="3333FF"/>
                </a:solidFill>
                <a:latin typeface="Arial" charset="0"/>
                <a:cs typeface="Arial" charset="0"/>
              </a:rPr>
              <a:t>V. Community Rule 20A Work Credits Redeemed (Cont.)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7948"/>
              </p:ext>
            </p:extLst>
          </p:nvPr>
        </p:nvGraphicFramePr>
        <p:xfrm>
          <a:off x="10426700" y="1235125"/>
          <a:ext cx="1724380" cy="457874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24380">
                  <a:extLst>
                    <a:ext uri="{9D8B030D-6E8A-4147-A177-3AD203B41FA5}">
                      <a16:colId xmlns:a16="http://schemas.microsoft.com/office/drawing/2014/main" val="3803264656"/>
                    </a:ext>
                  </a:extLst>
                </a:gridCol>
              </a:tblGrid>
              <a:tr h="3580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SCE Communities that Have not</a:t>
                      </a:r>
                      <a:r>
                        <a:rPr lang="en-US" sz="1100" b="1" u="none" strike="noStrike" baseline="0" dirty="0">
                          <a:effectLst/>
                        </a:rPr>
                        <a:t> Completed a Project Since 2005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8594111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Aliso Viejo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67904090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Anaheim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0546931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Banning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23289305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Calabasas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60694661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Colton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98911731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Eastvale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3073709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Glendale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35106242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Goleta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20225853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Grand Terrace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83605176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Jurupa Valley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87230710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Laguna Hills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23506643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Laguna Niguel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05839647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Laguna Woods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1353615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Los Angeles, City of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68017385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Menifee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18266672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Pasadena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15678228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Rancho Santa Margarita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83973409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Riverside, City of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05744089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Unincorporated Imperial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29511543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Unincorporated Madera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29564134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Unincorporated San Diego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61655089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Unincorporated Tuolomne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54463901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Wildomar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83736616"/>
                  </a:ext>
                </a:extLst>
              </a:tr>
              <a:tr h="169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Yucca Valley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96390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150669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1F298AA-7027-4B06-834F-6268434C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00" y="942474"/>
            <a:ext cx="9496926" cy="685800"/>
          </a:xfrm>
        </p:spPr>
        <p:txBody>
          <a:bodyPr/>
          <a:lstStyle/>
          <a:p>
            <a:r>
              <a:rPr lang="en-US" altLang="en-US" sz="2400" dirty="0"/>
              <a:t>VI.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Work Credit Debt</a:t>
            </a:r>
            <a:endParaRPr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14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3433" y="1628274"/>
            <a:ext cx="7341950" cy="509320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40611" y="1628274"/>
            <a:ext cx="269507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57 communities across the State have work credit debt and are unable to participate in the program.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Communities with highest levels of work credit debt shown to the right.</a:t>
            </a:r>
          </a:p>
        </p:txBody>
      </p:sp>
    </p:spTree>
    <p:extLst>
      <p:ext uri="{BB962C8B-B14F-4D97-AF65-F5344CB8AC3E}">
        <p14:creationId xmlns:p14="http://schemas.microsoft.com/office/powerpoint/2010/main" val="2314892123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1F298AA-7027-4B06-834F-6268434C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479" y="1092882"/>
            <a:ext cx="9541042" cy="685800"/>
          </a:xfrm>
        </p:spPr>
        <p:txBody>
          <a:bodyPr/>
          <a:lstStyle/>
          <a:p>
            <a:r>
              <a:rPr lang="en-US" altLang="en-US" sz="2400" dirty="0"/>
              <a:t>VII. Rule 20A Program Cost to Residential Customers</a:t>
            </a:r>
            <a:endParaRPr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9DAD766-B52F-4777-9AEF-297E9CDE7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977572"/>
            <a:ext cx="8229600" cy="406876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en-US" sz="2000" dirty="0"/>
              <a:t>PG&amp;E: </a:t>
            </a:r>
            <a:r>
              <a:rPr lang="en-US" altLang="en-US" sz="2000" b="0" dirty="0"/>
              <a:t>Estimated at $9.46 per customer in 2017.</a:t>
            </a:r>
            <a:r>
              <a:rPr lang="en-US" altLang="en-US" sz="20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2017 revenue requirement for projects installed from 1968 through 2017: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Total plant additions (1968 through 2017):  $1.4 billion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2017 Rate Base:  $428 million (plant in service less accumulated depreciation and deferred taxes)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2017 Revenue Requirement:  $90.8 million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Total number of customers:  5.47 million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2017 Revenue Requirement per customer (average):  $16.60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Revenue Requirement allocated to residential class:  $45.4 million (before CARE reallocation)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Number of residential customers:  4.80 million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0" dirty="0"/>
              <a:t>2017 Revenue Requirement per residential customer (average):  $9.46</a:t>
            </a:r>
          </a:p>
          <a:p>
            <a:pPr marL="0" indent="0">
              <a:buNone/>
            </a:pPr>
            <a:r>
              <a:rPr lang="en-US" altLang="en-US" sz="2000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626903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1F298AA-7027-4B06-834F-6268434C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479" y="1092882"/>
            <a:ext cx="9541042" cy="685800"/>
          </a:xfrm>
        </p:spPr>
        <p:txBody>
          <a:bodyPr/>
          <a:lstStyle/>
          <a:p>
            <a:r>
              <a:rPr lang="en-US" altLang="en-US" sz="2400" dirty="0"/>
              <a:t>VII. Rule 20A Program Cost to Residential Customers (Cont.)</a:t>
            </a:r>
            <a:endParaRPr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9DAD766-B52F-4777-9AEF-297E9CDE7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977572"/>
            <a:ext cx="8229600" cy="4068763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altLang="en-US" sz="2000" dirty="0"/>
              <a:t>SDG&amp;E:</a:t>
            </a:r>
          </a:p>
          <a:p>
            <a:pPr marL="457200" indent="-457200">
              <a:buFont typeface="+mj-lt"/>
              <a:buAutoNum type="arabicPeriod" startAt="2"/>
            </a:pPr>
            <a:endParaRPr lang="en-US" alt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16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2739943"/>
            <a:ext cx="9006274" cy="2019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743361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1F298AA-7027-4B06-834F-6268434C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479" y="1092882"/>
            <a:ext cx="9541042" cy="685800"/>
          </a:xfrm>
        </p:spPr>
        <p:txBody>
          <a:bodyPr/>
          <a:lstStyle/>
          <a:p>
            <a:r>
              <a:rPr lang="en-US" altLang="en-US" sz="2400" dirty="0"/>
              <a:t>VII. Rule 20A Program Cost to Residential Customers (Cont.)</a:t>
            </a:r>
            <a:endParaRPr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9DAD766-B52F-4777-9AEF-297E9CDE7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977572"/>
            <a:ext cx="8229600" cy="4068763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altLang="en-US" sz="2000" dirty="0"/>
              <a:t>SCE:</a:t>
            </a:r>
          </a:p>
          <a:p>
            <a:pPr marL="457200" indent="-457200">
              <a:buFont typeface="+mj-lt"/>
              <a:buAutoNum type="arabicPeriod" startAt="3"/>
            </a:pPr>
            <a:endParaRPr lang="en-US" alt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17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523850"/>
            <a:ext cx="11298317" cy="217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862304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7CEEC-244A-42EE-AA74-ED668A6B4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38400"/>
            <a:ext cx="10972800" cy="990600"/>
          </a:xfrm>
        </p:spPr>
        <p:txBody>
          <a:bodyPr/>
          <a:lstStyle/>
          <a:p>
            <a:r>
              <a:rPr lang="en-US" altLang="en-US" sz="3600" dirty="0"/>
              <a:t>VIII. Rule 20A Maps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638430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7CEEC-244A-42EE-AA74-ED668A6B4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38400"/>
            <a:ext cx="10972800" cy="990600"/>
          </a:xfrm>
        </p:spPr>
        <p:txBody>
          <a:bodyPr/>
          <a:lstStyle/>
          <a:p>
            <a:r>
              <a:rPr lang="en-US" sz="3600" dirty="0"/>
              <a:t>Questions &amp; Answers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131088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1F298AA-7027-4B06-834F-6268434C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990600"/>
            <a:ext cx="8610600" cy="685800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Presentation Outline</a:t>
            </a:r>
            <a:endParaRPr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9DAD766-B52F-4777-9AEF-297E9CDE7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9300" y="1691951"/>
            <a:ext cx="8229600" cy="4068763"/>
          </a:xfrm>
        </p:spPr>
        <p:txBody>
          <a:bodyPr/>
          <a:lstStyle/>
          <a:p>
            <a:pPr marL="0" indent="0">
              <a:spcAft>
                <a:spcPts val="400"/>
              </a:spcAft>
              <a:buNone/>
            </a:pPr>
            <a:r>
              <a:rPr lang="en-US" altLang="en-US" sz="1800" dirty="0"/>
              <a:t>Introduction</a:t>
            </a:r>
          </a:p>
          <a:p>
            <a:pPr lvl="1">
              <a:spcAft>
                <a:spcPts val="400"/>
              </a:spcAft>
            </a:pPr>
            <a:r>
              <a:rPr lang="en-US" altLang="en-US" sz="1400" dirty="0"/>
              <a:t>Background to the R.17-05-010 Data Request</a:t>
            </a:r>
          </a:p>
          <a:p>
            <a:pPr marL="457200" lvl="1" indent="0">
              <a:spcAft>
                <a:spcPts val="400"/>
              </a:spcAft>
              <a:buNone/>
            </a:pPr>
            <a:endParaRPr lang="en-US" altLang="en-US" sz="1400" dirty="0"/>
          </a:p>
          <a:p>
            <a:pPr marL="0" indent="0">
              <a:spcAft>
                <a:spcPts val="400"/>
              </a:spcAft>
              <a:buNone/>
            </a:pPr>
            <a:r>
              <a:rPr lang="en-US" altLang="en-US" sz="1800" dirty="0"/>
              <a:t>Data Request Highlights:</a:t>
            </a:r>
          </a:p>
          <a:p>
            <a:pPr marL="800100" lvl="1" indent="-400050">
              <a:spcAft>
                <a:spcPts val="400"/>
              </a:spcAft>
              <a:buFont typeface="+mj-lt"/>
              <a:buAutoNum type="romanUcPeriod"/>
            </a:pPr>
            <a:r>
              <a:rPr lang="en-US" altLang="en-US" sz="1400" dirty="0"/>
              <a:t>Basic Details and Status of Projects</a:t>
            </a:r>
          </a:p>
          <a:p>
            <a:pPr marL="800100" lvl="1" indent="-400050">
              <a:spcAft>
                <a:spcPts val="400"/>
              </a:spcAft>
              <a:buFont typeface="+mj-lt"/>
              <a:buAutoNum type="romanUcPeriod"/>
            </a:pPr>
            <a:r>
              <a:rPr lang="en-US" altLang="en-US" sz="1400" dirty="0"/>
              <a:t>Project Costs and Credit Allocations </a:t>
            </a:r>
          </a:p>
          <a:p>
            <a:pPr marL="800100" lvl="1" indent="-400050">
              <a:spcAft>
                <a:spcPts val="400"/>
              </a:spcAft>
              <a:buFont typeface="+mj-lt"/>
              <a:buAutoNum type="romanUcPeriod"/>
            </a:pPr>
            <a:r>
              <a:rPr lang="en-US" altLang="en-US" sz="1400" dirty="0"/>
              <a:t>Expenditures and Unexpended Funds</a:t>
            </a:r>
          </a:p>
          <a:p>
            <a:pPr marL="800100" lvl="1" indent="-400050">
              <a:spcAft>
                <a:spcPts val="400"/>
              </a:spcAft>
              <a:buFont typeface="+mj-lt"/>
              <a:buAutoNum type="romanUcPeriod"/>
            </a:pPr>
            <a:r>
              <a:rPr lang="en-US" altLang="en-US" sz="1400" dirty="0"/>
              <a:t>Rule 20A Credit Trading</a:t>
            </a:r>
          </a:p>
          <a:p>
            <a:pPr marL="800100" lvl="1" indent="-400050">
              <a:spcAft>
                <a:spcPts val="400"/>
              </a:spcAft>
              <a:buFont typeface="+mj-lt"/>
              <a:buAutoNum type="romanUcPeriod"/>
            </a:pPr>
            <a:r>
              <a:rPr lang="en-US" altLang="en-US" sz="1400" dirty="0"/>
              <a:t>Community Rule 20A Work Credits Redeemed</a:t>
            </a:r>
          </a:p>
          <a:p>
            <a:pPr marL="800100" lvl="1" indent="-400050">
              <a:spcAft>
                <a:spcPts val="400"/>
              </a:spcAft>
              <a:buFont typeface="+mj-lt"/>
              <a:buAutoNum type="romanUcPeriod"/>
            </a:pPr>
            <a:r>
              <a:rPr lang="en-US" altLang="en-US" sz="1400" dirty="0"/>
              <a:t>Work Credit Debt</a:t>
            </a:r>
          </a:p>
          <a:p>
            <a:pPr marL="800100" lvl="1" indent="-400050">
              <a:spcAft>
                <a:spcPts val="400"/>
              </a:spcAft>
              <a:buFont typeface="+mj-lt"/>
              <a:buAutoNum type="romanUcPeriod"/>
            </a:pPr>
            <a:r>
              <a:rPr lang="en-US" altLang="en-US" sz="1400" dirty="0"/>
              <a:t>Rule 20A Program Cost to Residential Customers </a:t>
            </a:r>
          </a:p>
          <a:p>
            <a:pPr marL="800100" lvl="1" indent="-400050">
              <a:spcAft>
                <a:spcPts val="400"/>
              </a:spcAft>
              <a:buFont typeface="+mj-lt"/>
              <a:buAutoNum type="romanUcPeriod"/>
            </a:pPr>
            <a:r>
              <a:rPr lang="en-US" altLang="en-US" sz="1400" dirty="0"/>
              <a:t>Rule 20A Maps</a:t>
            </a:r>
          </a:p>
          <a:p>
            <a:pPr marL="800100" lvl="1" indent="-400050">
              <a:spcAft>
                <a:spcPts val="400"/>
              </a:spcAft>
              <a:buFont typeface="+mj-lt"/>
              <a:buAutoNum type="romanUcPeriod"/>
            </a:pPr>
            <a:endParaRPr lang="en-US" altLang="en-US" sz="1400" b="1" dirty="0"/>
          </a:p>
          <a:p>
            <a:pPr marL="0" indent="0">
              <a:spcAft>
                <a:spcPts val="400"/>
              </a:spcAft>
              <a:buNone/>
            </a:pPr>
            <a:r>
              <a:rPr lang="en-US" altLang="en-US" sz="1800" dirty="0"/>
              <a:t>Questions &amp; Answers</a:t>
            </a:r>
            <a:endParaRPr lang="en-US" altLang="en-US" sz="18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>
            <a:extLst>
              <a:ext uri="{FF2B5EF4-FFF2-40B4-BE49-F238E27FC236}">
                <a16:creationId xmlns:a16="http://schemas.microsoft.com/office/drawing/2014/main" id="{D1558819-28AA-46AB-B4B4-16DBC751029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37446" y="1796144"/>
            <a:ext cx="5517108" cy="4449081"/>
          </a:xfrm>
        </p:spPr>
      </p:pic>
      <p:sp>
        <p:nvSpPr>
          <p:cNvPr id="77827" name="Title 7">
            <a:extLst>
              <a:ext uri="{FF2B5EF4-FFF2-40B4-BE49-F238E27FC236}">
                <a16:creationId xmlns:a16="http://schemas.microsoft.com/office/drawing/2014/main" id="{75CBAEDE-ADD1-4B90-81C9-733905D2D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192" y="612775"/>
            <a:ext cx="8935616" cy="1399625"/>
          </a:xfrm>
        </p:spPr>
        <p:txBody>
          <a:bodyPr/>
          <a:lstStyle/>
          <a:p>
            <a:r>
              <a:rPr altLang="en-US" sz="5400" dirty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3486DCE6-635A-4AC5-994E-1A7F6FD34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435634"/>
            <a:ext cx="7619999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endParaRPr lang="en-US" sz="2400" b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en-US" sz="2400" b="0" dirty="0">
                <a:latin typeface="+mj-lt"/>
                <a:ea typeface="+mj-ea"/>
                <a:cs typeface="+mj-cs"/>
              </a:rPr>
              <a:t> </a:t>
            </a:r>
          </a:p>
          <a:p>
            <a:pPr algn="ctr">
              <a:defRPr/>
            </a:pPr>
            <a:r>
              <a:rPr lang="en-US" sz="3200" b="1" dirty="0">
                <a:latin typeface="+mj-lt"/>
                <a:ea typeface="+mj-ea"/>
                <a:cs typeface="+mj-cs"/>
              </a:rPr>
              <a:t>Jonathan Frost</a:t>
            </a:r>
          </a:p>
          <a:p>
            <a:pPr algn="ctr">
              <a:defRPr/>
            </a:pPr>
            <a:r>
              <a:rPr lang="en-US" sz="3200" b="1" dirty="0">
                <a:latin typeface="+mj-lt"/>
                <a:ea typeface="+mj-ea"/>
                <a:cs typeface="+mj-cs"/>
              </a:rPr>
              <a:t>CPUC</a:t>
            </a:r>
          </a:p>
          <a:p>
            <a:pPr algn="ctr">
              <a:defRPr/>
            </a:pPr>
            <a:r>
              <a:rPr lang="en-US" sz="3200" b="1" dirty="0">
                <a:latin typeface="+mj-lt"/>
                <a:ea typeface="+mj-ea"/>
                <a:cs typeface="+mj-cs"/>
              </a:rPr>
              <a:t>jf6@cpuc.ca.gov</a:t>
            </a:r>
          </a:p>
          <a:p>
            <a:pPr algn="ctr">
              <a:defRPr/>
            </a:pPr>
            <a:r>
              <a:rPr lang="en-US" sz="3200" b="1" dirty="0">
                <a:latin typeface="+mj-lt"/>
                <a:ea typeface="+mj-ea"/>
                <a:cs typeface="+mj-cs"/>
              </a:rPr>
              <a:t>415-703-5412</a:t>
            </a:r>
          </a:p>
          <a:p>
            <a:pPr algn="ctr">
              <a:defRPr/>
            </a:pPr>
            <a:endParaRPr lang="en-US" sz="2400" dirty="0">
              <a:latin typeface="+mj-lt"/>
              <a:ea typeface="+mj-ea"/>
              <a:cs typeface="+mj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7CEEC-244A-42EE-AA74-ED668A6B4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38400"/>
            <a:ext cx="10972800" cy="990600"/>
          </a:xfrm>
        </p:spPr>
        <p:txBody>
          <a:bodyPr/>
          <a:lstStyle/>
          <a:p>
            <a:r>
              <a:rPr lang="en-US" sz="3600" dirty="0"/>
              <a:t>Additional Slides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7934125"/>
      </p:ext>
    </p:extLst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923378"/>
              </p:ext>
            </p:extLst>
          </p:nvPr>
        </p:nvGraphicFramePr>
        <p:xfrm>
          <a:off x="2021681" y="1247273"/>
          <a:ext cx="89801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1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35475"/>
              </p:ext>
            </p:extLst>
          </p:nvPr>
        </p:nvGraphicFramePr>
        <p:xfrm>
          <a:off x="2021681" y="3978275"/>
          <a:ext cx="89801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693716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1F298AA-7027-4B06-834F-6268434C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479" y="1092882"/>
            <a:ext cx="9541042" cy="685800"/>
          </a:xfrm>
        </p:spPr>
        <p:txBody>
          <a:bodyPr/>
          <a:lstStyle/>
          <a:p>
            <a:r>
              <a:rPr lang="en-US" altLang="en-US" sz="2400" dirty="0"/>
              <a:t>VI. Rule 20A Program Cost to Residential Customers</a:t>
            </a:r>
            <a:endParaRPr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9DAD766-B52F-4777-9AEF-297E9CDE7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977572"/>
            <a:ext cx="8229600" cy="4068763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altLang="en-US" sz="2000" dirty="0"/>
              <a:t>SDG&amp;E:</a:t>
            </a:r>
          </a:p>
          <a:p>
            <a:pPr marL="457200" indent="-457200">
              <a:buFont typeface="+mj-lt"/>
              <a:buAutoNum type="arabicPeriod" startAt="2"/>
            </a:pPr>
            <a:endParaRPr lang="en-US" alt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23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2362208"/>
            <a:ext cx="8365959" cy="449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367515"/>
      </p:ext>
    </p:extLst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1F298AA-7027-4B06-834F-6268434C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479" y="1092882"/>
            <a:ext cx="9541042" cy="685800"/>
          </a:xfrm>
        </p:spPr>
        <p:txBody>
          <a:bodyPr/>
          <a:lstStyle/>
          <a:p>
            <a:r>
              <a:rPr lang="en-US" altLang="en-US" sz="2400" dirty="0"/>
              <a:t>VI. Rule 20A Program Cost to Residential Customers</a:t>
            </a:r>
            <a:endParaRPr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9DAD766-B52F-4777-9AEF-297E9CDE7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778682"/>
            <a:ext cx="8229600" cy="4068763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altLang="en-US" sz="2000" dirty="0"/>
              <a:t>SCE:</a:t>
            </a:r>
          </a:p>
          <a:p>
            <a:pPr marL="457200" indent="-457200">
              <a:buFont typeface="+mj-lt"/>
              <a:buAutoNum type="arabicPeriod" startAt="3"/>
            </a:pPr>
            <a:endParaRPr lang="en-US" alt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24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863" y="2273048"/>
            <a:ext cx="9892489" cy="458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033914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1F298AA-7027-4B06-834F-6268434C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990600"/>
            <a:ext cx="8610600" cy="685800"/>
          </a:xfrm>
        </p:spPr>
        <p:txBody>
          <a:bodyPr/>
          <a:lstStyle/>
          <a:p>
            <a:pPr algn="l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Background to Data Request</a:t>
            </a:r>
            <a:endParaRPr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9DAD766-B52F-4777-9AEF-297E9CDE7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76400"/>
            <a:ext cx="8229600" cy="4068763"/>
          </a:xfrm>
        </p:spPr>
        <p:txBody>
          <a:bodyPr/>
          <a:lstStyle/>
          <a:p>
            <a:r>
              <a:rPr lang="en-US" altLang="en-US" sz="1800" b="0" dirty="0"/>
              <a:t>§ 5.2.1 “Preliminary Information from Electric Utilities” of the R.17-05-010 OIR lists the basic items that the Commission seeks to gather.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900" b="0" dirty="0"/>
          </a:p>
          <a:p>
            <a:pPr lvl="1"/>
            <a:r>
              <a:rPr lang="en-US" altLang="en-US" sz="1400" b="0" dirty="0"/>
              <a:t>“As part of this Order Instituting Rulemaking (OIR), we anticipate directing each electric utility to file and serve the following data for the 2005-2016 calendar years. This data will create a common baseline on the relevant issues identified in this rulemaking” (OIR, p.16-18)</a:t>
            </a:r>
          </a:p>
          <a:p>
            <a:pPr marL="457200" lvl="1" indent="0">
              <a:buNone/>
            </a:pPr>
            <a:endParaRPr lang="en-US" altLang="en-US" sz="1400" b="0" dirty="0"/>
          </a:p>
          <a:p>
            <a:r>
              <a:rPr lang="en-US" altLang="en-US" sz="1800" b="0" dirty="0"/>
              <a:t>In November 2017, Energy Division sent SCE, PG&amp;E, SDG&amp;E, Liberty Utilities, PacifiCorp and Bear Valley a comprehensive data request based on the outline in § 5.2.1.</a:t>
            </a:r>
          </a:p>
          <a:p>
            <a:endParaRPr lang="en-US" altLang="en-US" sz="1800" b="0" dirty="0"/>
          </a:p>
          <a:p>
            <a:r>
              <a:rPr lang="en-US" altLang="en-US" sz="1800" b="0" dirty="0"/>
              <a:t>The data CPUC Staff received is primarily for 2005 to present, with some data points dating back to the 1960s.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195433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1F298AA-7027-4B06-834F-6268434C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990600"/>
            <a:ext cx="8610600" cy="685800"/>
          </a:xfrm>
        </p:spPr>
        <p:txBody>
          <a:bodyPr/>
          <a:lstStyle/>
          <a:p>
            <a:pPr algn="l"/>
            <a:r>
              <a:rPr lang="en-US" altLang="en-US" sz="2400" dirty="0"/>
              <a:t>I. Basic Details and Status of Projects:</a:t>
            </a:r>
            <a:endParaRPr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B63CFBF-DBFC-48F4-B7A0-ED6A36FD2D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392541"/>
              </p:ext>
            </p:extLst>
          </p:nvPr>
        </p:nvGraphicFramePr>
        <p:xfrm>
          <a:off x="660399" y="1676400"/>
          <a:ext cx="10871200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3468459196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1608194725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13099598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10531021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PG&amp;E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SDG&amp;E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7457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Projects Underway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181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Projects Completed (2005-17)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12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Total Communities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859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Eligible Communities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89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Ineligible Communities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679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Active Communities***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054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Inactive Communities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343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Work Credit Balance of Inactive Communities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$108,815,591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/>
                        <a:t>$88,348,414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dirty="0"/>
                        <a:t> $16,630,018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87768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F605897-5BF4-4F44-ADFA-FD357EE7CA2E}"/>
              </a:ext>
            </a:extLst>
          </p:cNvPr>
          <p:cNvSpPr txBox="1"/>
          <p:nvPr/>
        </p:nvSpPr>
        <p:spPr>
          <a:xfrm>
            <a:off x="660399" y="5792756"/>
            <a:ext cx="102325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*Includes communities served by municipal utilities, and communities that are served by more than one IOU</a:t>
            </a:r>
          </a:p>
          <a:p>
            <a:r>
              <a:rPr lang="en-US" sz="1600" dirty="0"/>
              <a:t>**</a:t>
            </a:r>
            <a:r>
              <a:rPr lang="en-US" altLang="en-US" sz="1600" dirty="0"/>
              <a:t>The three ineligible communities in SDG&amp;E are Aliso Viejo, Laguna Hills, and Mission Viejo</a:t>
            </a:r>
            <a:r>
              <a:rPr lang="en-US" sz="1600" dirty="0"/>
              <a:t> </a:t>
            </a:r>
          </a:p>
          <a:p>
            <a:r>
              <a:rPr lang="en-US" sz="1600" dirty="0"/>
              <a:t>***Active communities are defined as communities that have formed an undergrounding district, and/or started or completed an undergrounding project within the past 8 years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328660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1F298AA-7027-4B06-834F-6268434C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479" y="990600"/>
            <a:ext cx="9541042" cy="685800"/>
          </a:xfrm>
        </p:spPr>
        <p:txBody>
          <a:bodyPr/>
          <a:lstStyle/>
          <a:p>
            <a:pPr algn="l"/>
            <a:r>
              <a:rPr lang="en-US" altLang="en-US" sz="2400" dirty="0"/>
              <a:t>II. Project Cost and Credit Allocations: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Cost Per Distance</a:t>
            </a:r>
            <a:endParaRPr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9DAD766-B52F-4777-9AEF-297E9CDE7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977572"/>
            <a:ext cx="8229600" cy="406876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en-US" sz="2000" dirty="0"/>
              <a:t>PG&amp;E </a:t>
            </a:r>
          </a:p>
          <a:p>
            <a:pPr lvl="1">
              <a:buFont typeface="+mj-lt"/>
              <a:buAutoNum type="arabicPeriod"/>
            </a:pPr>
            <a:r>
              <a:rPr lang="en-US" altLang="en-US" sz="1600" dirty="0"/>
              <a:t>Cost per distance: $650-$1,150 per ft ($3.4 M-$6.1M per mile) </a:t>
            </a:r>
          </a:p>
          <a:p>
            <a:pPr lvl="1">
              <a:buFont typeface="+mj-lt"/>
              <a:buAutoNum type="arabicPeriod"/>
            </a:pPr>
            <a:r>
              <a:rPr lang="en-US" altLang="en-US" sz="1600" dirty="0"/>
              <a:t>Cost per median project (Half Mile or 5 blocks): $2,000,000 to $3,500,000</a:t>
            </a:r>
          </a:p>
          <a:p>
            <a:pPr lvl="1">
              <a:buFont typeface="+mj-lt"/>
              <a:buAutoNum type="arabicPeriod"/>
            </a:pPr>
            <a:r>
              <a:rPr lang="en-US" altLang="en-US" sz="1600" dirty="0"/>
              <a:t>Cost per minimum project (600 feet or one block): $400,000 to $700,000</a:t>
            </a:r>
          </a:p>
          <a:p>
            <a:pPr marL="457200" lvl="1" indent="0">
              <a:buNone/>
            </a:pPr>
            <a:endParaRPr lang="en-US" altLang="en-US" sz="1600" dirty="0"/>
          </a:p>
          <a:p>
            <a:pPr>
              <a:buFont typeface="+mj-lt"/>
              <a:buAutoNum type="arabicPeriod"/>
            </a:pPr>
            <a:r>
              <a:rPr lang="en-US" altLang="en-US" sz="2000" dirty="0"/>
              <a:t>SCE</a:t>
            </a:r>
          </a:p>
          <a:p>
            <a:pPr lvl="1">
              <a:buFont typeface="+mj-lt"/>
              <a:buAutoNum type="arabicPeriod"/>
            </a:pPr>
            <a:r>
              <a:rPr lang="en-US" altLang="en-US" sz="1600" dirty="0"/>
              <a:t>Cost per distance: $500-$750 per ft (or $2.6M to $4M per mile)</a:t>
            </a:r>
          </a:p>
          <a:p>
            <a:pPr lvl="1">
              <a:buFont typeface="+mj-lt"/>
              <a:buAutoNum type="arabicPeriod"/>
            </a:pPr>
            <a:r>
              <a:rPr lang="en-US" altLang="en-US" sz="1600" dirty="0"/>
              <a:t>Cost per median project (Half Mile or 5 blocks): $1,500,000 to $2,250,000</a:t>
            </a:r>
          </a:p>
          <a:p>
            <a:pPr lvl="1">
              <a:buFont typeface="+mj-lt"/>
              <a:buAutoNum type="arabicPeriod"/>
            </a:pPr>
            <a:r>
              <a:rPr lang="en-US" altLang="en-US" sz="1600" dirty="0"/>
              <a:t>Cost per minimum project: between $300,000 and $450,000</a:t>
            </a:r>
          </a:p>
          <a:p>
            <a:pPr marL="457200" lvl="1" indent="0">
              <a:buNone/>
            </a:pPr>
            <a:endParaRPr lang="en-US" altLang="en-US" sz="1600" b="1" dirty="0"/>
          </a:p>
          <a:p>
            <a:pPr>
              <a:buFont typeface="+mj-lt"/>
              <a:buAutoNum type="arabicPeriod"/>
            </a:pPr>
            <a:r>
              <a:rPr lang="en-US" altLang="en-US" sz="2000" dirty="0"/>
              <a:t>SDG&amp;E </a:t>
            </a:r>
          </a:p>
          <a:p>
            <a:pPr lvl="1">
              <a:buFont typeface="+mj-lt"/>
              <a:buAutoNum type="arabicPeriod"/>
            </a:pPr>
            <a:r>
              <a:rPr lang="en-US" altLang="en-US" sz="1600" dirty="0"/>
              <a:t>Cost per distance: $500-$700 per ft ($2.64M-$3.696M per mile)</a:t>
            </a:r>
          </a:p>
          <a:p>
            <a:pPr lvl="1">
              <a:buFont typeface="+mj-lt"/>
              <a:buAutoNum type="arabicPeriod"/>
            </a:pPr>
            <a:r>
              <a:rPr lang="en-US" altLang="en-US" sz="1600" dirty="0"/>
              <a:t>Cost per median project (Half Mile or 5 blocks): $1,500,000 to $2,100,000</a:t>
            </a:r>
          </a:p>
          <a:p>
            <a:pPr lvl="1">
              <a:buFont typeface="+mj-lt"/>
              <a:buAutoNum type="arabicPeriod"/>
            </a:pPr>
            <a:r>
              <a:rPr lang="en-US" altLang="en-US" sz="1600" dirty="0"/>
              <a:t>Cost per minimum project: $300,000 to $420,000</a:t>
            </a:r>
          </a:p>
          <a:p>
            <a:pPr marL="0" indent="0">
              <a:buNone/>
            </a:pPr>
            <a:endParaRPr lang="en-US" alt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2044180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1F298AA-7027-4B06-834F-6268434C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479" y="990600"/>
            <a:ext cx="9541042" cy="685800"/>
          </a:xfrm>
        </p:spPr>
        <p:txBody>
          <a:bodyPr/>
          <a:lstStyle/>
          <a:p>
            <a:pPr algn="l"/>
            <a:r>
              <a:rPr lang="en-US" altLang="en-US" sz="2400" dirty="0"/>
              <a:t>II. Project Cost and Credit Allocations: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Cost Per Distance</a:t>
            </a:r>
            <a:endParaRPr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8419755"/>
              </p:ext>
            </p:extLst>
          </p:nvPr>
        </p:nvGraphicFramePr>
        <p:xfrm>
          <a:off x="1325479" y="1848851"/>
          <a:ext cx="9541042" cy="4327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7089535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1F298AA-7027-4B06-834F-6268434C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990600"/>
            <a:ext cx="8610600" cy="685800"/>
          </a:xfrm>
        </p:spPr>
        <p:txBody>
          <a:bodyPr/>
          <a:lstStyle/>
          <a:p>
            <a:pPr algn="l"/>
            <a:r>
              <a:rPr lang="en-US" altLang="en-US" sz="2400" dirty="0"/>
              <a:t>II. Project Cost and Credit Allocations: </a:t>
            </a:r>
            <a:b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Allocations – 2019 Annual and Total Historical</a:t>
            </a:r>
            <a:endParaRPr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9DAD766-B52F-4777-9AEF-297E9CDE7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53" y="1798636"/>
            <a:ext cx="4772526" cy="4068763"/>
          </a:xfrm>
        </p:spPr>
        <p:txBody>
          <a:bodyPr/>
          <a:lstStyle/>
          <a:p>
            <a:pPr marL="57150" indent="0">
              <a:buNone/>
            </a:pPr>
            <a:r>
              <a:rPr lang="en-US" b="1" dirty="0"/>
              <a:t>2019 Rule 20A Annual Allocations </a:t>
            </a:r>
          </a:p>
          <a:p>
            <a:r>
              <a:rPr lang="en-US" sz="2000" b="0" dirty="0"/>
              <a:t>Liberty Utilities – $1.43 Million</a:t>
            </a:r>
          </a:p>
          <a:p>
            <a:r>
              <a:rPr lang="en-US" sz="2000" b="0" dirty="0"/>
              <a:t>PacifiCorp – $520,000</a:t>
            </a:r>
          </a:p>
          <a:p>
            <a:r>
              <a:rPr lang="en-US" sz="2000" b="0" dirty="0"/>
              <a:t>Bear Valley – $0</a:t>
            </a:r>
          </a:p>
          <a:p>
            <a:r>
              <a:rPr lang="en-US" sz="2000" b="0" dirty="0"/>
              <a:t>PG&amp;E – $41.3 Million</a:t>
            </a:r>
          </a:p>
          <a:p>
            <a:r>
              <a:rPr lang="en-US" sz="2000" b="0" dirty="0"/>
              <a:t>SCE – $30.1 Million</a:t>
            </a:r>
          </a:p>
          <a:p>
            <a:r>
              <a:rPr lang="en-US" sz="2000" b="0" dirty="0"/>
              <a:t>SDG&amp;E* – $28.7 Million</a:t>
            </a:r>
          </a:p>
          <a:p>
            <a:r>
              <a:rPr lang="en-US" sz="2000" dirty="0"/>
              <a:t>Total</a:t>
            </a:r>
            <a:r>
              <a:rPr lang="en-US" sz="2000" b="0" dirty="0"/>
              <a:t> </a:t>
            </a:r>
            <a:r>
              <a:rPr lang="en-US" sz="2000" dirty="0"/>
              <a:t>2019</a:t>
            </a:r>
            <a:r>
              <a:rPr lang="en-US" sz="2000" b="0" dirty="0"/>
              <a:t> </a:t>
            </a:r>
            <a:r>
              <a:rPr lang="en-US" sz="2000" dirty="0"/>
              <a:t>Rule 20A Allocations – $102 Million</a:t>
            </a:r>
          </a:p>
          <a:p>
            <a:pPr marL="0" indent="0">
              <a:buNone/>
            </a:pPr>
            <a:endParaRPr lang="en-US" altLang="en-US" sz="1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2769B78-83AC-431C-AFE7-E645240EC088}"/>
              </a:ext>
            </a:extLst>
          </p:cNvPr>
          <p:cNvSpPr txBox="1">
            <a:spLocks/>
          </p:cNvSpPr>
          <p:nvPr/>
        </p:nvSpPr>
        <p:spPr bwMode="auto">
          <a:xfrm>
            <a:off x="5809248" y="1798637"/>
            <a:ext cx="4630152" cy="406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dirty="0"/>
              <a:t>Total Rule 20A Allocations (1967-2019) </a:t>
            </a:r>
          </a:p>
          <a:p>
            <a:r>
              <a:rPr lang="en-US" sz="2000" b="0" kern="0" dirty="0"/>
              <a:t>Liberty Utilities – $41.3 Million </a:t>
            </a:r>
          </a:p>
          <a:p>
            <a:r>
              <a:rPr lang="en-US" sz="2000" b="0" kern="0" dirty="0"/>
              <a:t>PacifiCorp – $14.1 Million </a:t>
            </a:r>
          </a:p>
          <a:p>
            <a:r>
              <a:rPr lang="en-US" sz="2000" b="0" kern="0" dirty="0"/>
              <a:t>Bear Valley – $0</a:t>
            </a:r>
          </a:p>
          <a:p>
            <a:r>
              <a:rPr lang="en-US" sz="2000" b="0" kern="0" dirty="0"/>
              <a:t>PG&amp;E – $2.1 Billion</a:t>
            </a:r>
          </a:p>
          <a:p>
            <a:r>
              <a:rPr lang="en-US" sz="2000" b="0" kern="0" dirty="0"/>
              <a:t>SCE – $1.52 Billion</a:t>
            </a:r>
          </a:p>
          <a:p>
            <a:r>
              <a:rPr lang="en-US" sz="2000" b="0" kern="0" dirty="0"/>
              <a:t>SDG&amp;E – $848.4 Million</a:t>
            </a:r>
          </a:p>
          <a:p>
            <a:r>
              <a:rPr lang="en-US" sz="2000" kern="0" dirty="0"/>
              <a:t>Total</a:t>
            </a:r>
            <a:r>
              <a:rPr lang="en-US" sz="2000" b="0" kern="0" dirty="0"/>
              <a:t> </a:t>
            </a:r>
            <a:r>
              <a:rPr lang="en-US" sz="2000" dirty="0"/>
              <a:t>Rule 20A Allocations Since 1967</a:t>
            </a:r>
            <a:r>
              <a:rPr lang="en-US" sz="2000" b="0" dirty="0"/>
              <a:t> </a:t>
            </a:r>
            <a:r>
              <a:rPr lang="en-US" sz="2000" dirty="0"/>
              <a:t>– </a:t>
            </a:r>
            <a:r>
              <a:rPr lang="en-US" sz="2000" kern="0" dirty="0"/>
              <a:t>$4.6 Billion</a:t>
            </a:r>
          </a:p>
          <a:p>
            <a:pPr marL="0" indent="0">
              <a:buFontTx/>
              <a:buNone/>
            </a:pPr>
            <a:endParaRPr lang="en-US" altLang="en-US" sz="1800" kern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D1BCB7-5691-4F05-B803-33051851930E}"/>
              </a:ext>
            </a:extLst>
          </p:cNvPr>
          <p:cNvSpPr txBox="1"/>
          <p:nvPr/>
        </p:nvSpPr>
        <p:spPr>
          <a:xfrm>
            <a:off x="782052" y="6400800"/>
            <a:ext cx="9769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*SDG&amp;E also allocated $1 Million in Rule 20D work credits, which are not included in this total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134226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1F298AA-7027-4B06-834F-6268434C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486" y="996140"/>
            <a:ext cx="11205028" cy="713873"/>
          </a:xfrm>
        </p:spPr>
        <p:txBody>
          <a:bodyPr/>
          <a:lstStyle/>
          <a:p>
            <a:pPr algn="l"/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III. Expenditures and Unexpended Funds:</a:t>
            </a:r>
            <a:b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Total Expenditures and Unexpended Funds for Conversion Since 1967-2018</a:t>
            </a:r>
            <a:endParaRPr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9DAD766-B52F-4777-9AEF-297E9CDE7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826710"/>
            <a:ext cx="4114800" cy="4068763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u="sng" dirty="0"/>
              <a:t>Expenditures</a:t>
            </a:r>
          </a:p>
          <a:p>
            <a:pPr lvl="0"/>
            <a:r>
              <a:rPr lang="en-US" b="0" dirty="0"/>
              <a:t>PG&amp;E – $1.5 Billion</a:t>
            </a:r>
          </a:p>
          <a:p>
            <a:pPr lvl="0"/>
            <a:r>
              <a:rPr lang="en-US" b="0" dirty="0"/>
              <a:t>SCE – $1.2 Billion</a:t>
            </a:r>
          </a:p>
          <a:p>
            <a:pPr lvl="0"/>
            <a:r>
              <a:rPr lang="en-US" b="0" dirty="0"/>
              <a:t>SDG&amp;E – $735.3 Million</a:t>
            </a:r>
          </a:p>
          <a:p>
            <a:r>
              <a:rPr lang="en-US" b="0" dirty="0"/>
              <a:t>Liberty – $20.1 Million</a:t>
            </a:r>
          </a:p>
          <a:p>
            <a:r>
              <a:rPr lang="en-US" b="0" dirty="0"/>
              <a:t>PacifiCorp – $4.2 Million</a:t>
            </a:r>
          </a:p>
          <a:p>
            <a:pPr lvl="0"/>
            <a:r>
              <a:rPr lang="en-US" b="0" dirty="0"/>
              <a:t>Bear Valley – $0</a:t>
            </a:r>
          </a:p>
          <a:p>
            <a:pPr lvl="0"/>
            <a:r>
              <a:rPr lang="en-US" dirty="0"/>
              <a:t>Total</a:t>
            </a:r>
            <a:r>
              <a:rPr lang="en-US" b="0" dirty="0"/>
              <a:t> – $3.4 Billion</a:t>
            </a:r>
          </a:p>
          <a:p>
            <a:pPr marL="0" indent="0">
              <a:buNone/>
            </a:pPr>
            <a:endParaRPr lang="en-US" altLang="en-US" sz="1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B3B8E34-6471-499B-B512-8E72220E8B6A}"/>
              </a:ext>
            </a:extLst>
          </p:cNvPr>
          <p:cNvSpPr txBox="1">
            <a:spLocks/>
          </p:cNvSpPr>
          <p:nvPr/>
        </p:nvSpPr>
        <p:spPr bwMode="auto">
          <a:xfrm>
            <a:off x="5943599" y="1826709"/>
            <a:ext cx="4674637" cy="406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u="sng" kern="0" dirty="0"/>
              <a:t>Unused, Uncommitted, Funds*</a:t>
            </a:r>
          </a:p>
          <a:p>
            <a:r>
              <a:rPr lang="en-US" b="0" dirty="0"/>
              <a:t>PG&amp;E – $254 Million</a:t>
            </a:r>
          </a:p>
          <a:p>
            <a:r>
              <a:rPr lang="en-US" b="0" dirty="0"/>
              <a:t>SCE – $207.6 Million</a:t>
            </a:r>
          </a:p>
          <a:p>
            <a:pPr lvl="0"/>
            <a:r>
              <a:rPr lang="en-US" b="0" dirty="0"/>
              <a:t>SDG&amp;E – </a:t>
            </a:r>
            <a:r>
              <a:rPr lang="en-US" b="0" dirty="0">
                <a:solidFill>
                  <a:srgbClr val="FF0000"/>
                </a:solidFill>
              </a:rPr>
              <a:t>($79.1Million)</a:t>
            </a:r>
          </a:p>
          <a:p>
            <a:r>
              <a:rPr lang="en-US" b="0" dirty="0"/>
              <a:t>Liberty – $18.9 Million</a:t>
            </a:r>
          </a:p>
          <a:p>
            <a:r>
              <a:rPr lang="en-US" b="0" dirty="0"/>
              <a:t>PacifiCorp – $8.8 Million</a:t>
            </a:r>
          </a:p>
          <a:p>
            <a:pPr lvl="0"/>
            <a:r>
              <a:rPr lang="en-US" b="0" dirty="0"/>
              <a:t>Bear Valley – $0</a:t>
            </a:r>
          </a:p>
          <a:p>
            <a:pPr lvl="0"/>
            <a:r>
              <a:rPr lang="en-US" dirty="0"/>
              <a:t>Total</a:t>
            </a:r>
            <a:r>
              <a:rPr lang="en-US" b="0" dirty="0"/>
              <a:t> – $489.3 Million**</a:t>
            </a:r>
          </a:p>
          <a:p>
            <a:pPr marL="0" indent="0">
              <a:buFontTx/>
              <a:buNone/>
            </a:pPr>
            <a:endParaRPr lang="en-US" altLang="en-US" sz="1800" kern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C0F0B4-27D7-4281-84B6-E7086166B758}"/>
              </a:ext>
            </a:extLst>
          </p:cNvPr>
          <p:cNvSpPr txBox="1"/>
          <p:nvPr/>
        </p:nvSpPr>
        <p:spPr>
          <a:xfrm>
            <a:off x="1828800" y="5992031"/>
            <a:ext cx="87894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There are $963.1 million unused funds in total, and $501.5 million are committed to projects underway.</a:t>
            </a:r>
          </a:p>
          <a:p>
            <a:r>
              <a:rPr lang="en-US" dirty="0"/>
              <a:t>** Excludes SDG&amp;E since all unused funds are committed.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058029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01F298AA-7027-4B06-834F-6268434C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212" y="914401"/>
            <a:ext cx="8610600" cy="685800"/>
          </a:xfrm>
        </p:spPr>
        <p:txBody>
          <a:bodyPr/>
          <a:lstStyle/>
          <a:p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IV. Rule 20A Work Credit Trading</a:t>
            </a:r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09DAD766-B52F-4777-9AEF-297E9CDE7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1"/>
            <a:ext cx="5434512" cy="3906201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en-US" sz="1800" b="0" dirty="0"/>
              <a:t>Refers to buying, selling, loaning or gifting work credits. Not  in the Rule 20A tariff and not condoned by the Commission.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sz="1800" b="0" dirty="0"/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Total Rule 20A work credits traded since 2005: $62.2 Million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PG&amp;E: 44 transactions dating back to 2009 totaling $46,081,487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SCE: 27 transactions since 2008 totaling $13,026,453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SDG&amp;E: one trade in 2010 in which San Diego County loaned $2.9 million to the City of Vista for its East Vista Way project.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PacifiCorp: Siskiyou County transferred $250,000 to the City of Weed’s 2016 Rule 20A project.</a:t>
            </a:r>
          </a:p>
          <a:p>
            <a:pPr>
              <a:buFont typeface="+mj-lt"/>
              <a:buAutoNum type="arabicPeriod"/>
            </a:pPr>
            <a:endParaRPr lang="en-US" altLang="en-US" sz="1200" b="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EA58088-A7E1-4FE1-AF51-4C510A367C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4211017"/>
              </p:ext>
            </p:extLst>
          </p:nvPr>
        </p:nvGraphicFramePr>
        <p:xfrm>
          <a:off x="5434512" y="1600201"/>
          <a:ext cx="6566988" cy="2578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1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4699745"/>
              </p:ext>
            </p:extLst>
          </p:nvPr>
        </p:nvGraphicFramePr>
        <p:xfrm>
          <a:off x="5434512" y="4230052"/>
          <a:ext cx="546862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altLang="en-US"/>
          </a:p>
          <a:p>
            <a:fld id="{EE60D82B-6C02-407E-B0B3-3FC49461AC0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7719657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F8E0C48F2D4244B303AC556DC5783C" ma:contentTypeVersion="8" ma:contentTypeDescription="Create a new document." ma:contentTypeScope="" ma:versionID="d80f26e9a9260ae90100171b835e9ce7">
  <xsd:schema xmlns:xsd="http://www.w3.org/2001/XMLSchema" xmlns:xs="http://www.w3.org/2001/XMLSchema" xmlns:p="http://schemas.microsoft.com/office/2006/metadata/properties" xmlns:ns2="d5acfb97-b211-45c7-8243-1d2d0849a543" xmlns:ns3="502a3142-df8d-4560-8aaf-77fd2646a3b6" targetNamespace="http://schemas.microsoft.com/office/2006/metadata/properties" ma:root="true" ma:fieldsID="69a9f898cb8ea7eca5605ac04f7fa78a" ns2:_="" ns3:_="">
    <xsd:import namespace="d5acfb97-b211-45c7-8243-1d2d0849a543"/>
    <xsd:import namespace="502a3142-df8d-4560-8aaf-77fd2646a3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cfb97-b211-45c7-8243-1d2d0849a5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2a3142-df8d-4560-8aaf-77fd2646a3b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2626C2-6FFB-4D73-99B7-7AC946B6E02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7ACFF6A-6FAB-4AC9-AF12-3AB66BB167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29270F-584C-45FE-96F5-4871084AA5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acfb97-b211-45c7-8243-1d2d0849a543"/>
    <ds:schemaRef ds:uri="502a3142-df8d-4560-8aaf-77fd2646a3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8651</TotalTime>
  <Words>1692</Words>
  <Application>Microsoft Office PowerPoint</Application>
  <PresentationFormat>Widescreen</PresentationFormat>
  <Paragraphs>375</Paragraphs>
  <Slides>24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PowerPoint Presentation</vt:lpstr>
      <vt:lpstr>Presentation Outline</vt:lpstr>
      <vt:lpstr>Background to Data Request</vt:lpstr>
      <vt:lpstr>I. Basic Details and Status of Projects:</vt:lpstr>
      <vt:lpstr>II. Project Cost and Credit Allocations: Cost Per Distance</vt:lpstr>
      <vt:lpstr>II. Project Cost and Credit Allocations: Cost Per Distance</vt:lpstr>
      <vt:lpstr>II. Project Cost and Credit Allocations:      Allocations – 2019 Annual and Total Historical</vt:lpstr>
      <vt:lpstr>III. Expenditures and Unexpended Funds: Total Expenditures and Unexpended Funds for Conversion Since 1967-2018</vt:lpstr>
      <vt:lpstr>IV. Rule 20A Work Credit Trading</vt:lpstr>
      <vt:lpstr>V. Community Rule 20A Work Credits Redeemed</vt:lpstr>
      <vt:lpstr>PowerPoint Presentation</vt:lpstr>
      <vt:lpstr>PowerPoint Presentation</vt:lpstr>
      <vt:lpstr>PowerPoint Presentation</vt:lpstr>
      <vt:lpstr>VI. Work Credit Debt</vt:lpstr>
      <vt:lpstr>VII. Rule 20A Program Cost to Residential Customers</vt:lpstr>
      <vt:lpstr>VII. Rule 20A Program Cost to Residential Customers (Cont.)</vt:lpstr>
      <vt:lpstr>VII. Rule 20A Program Cost to Residential Customers (Cont.)</vt:lpstr>
      <vt:lpstr>VIII. Rule 20A Maps</vt:lpstr>
      <vt:lpstr>Questions &amp; Answers</vt:lpstr>
      <vt:lpstr>Thank You!</vt:lpstr>
      <vt:lpstr>Additional Slides</vt:lpstr>
      <vt:lpstr>PowerPoint Presentation</vt:lpstr>
      <vt:lpstr>VI. Rule 20A Program Cost to Residential Customers</vt:lpstr>
      <vt:lpstr>VI. Rule 20A Program Cost to Residential Customers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R.17-05-010 Data Request Results as of October 2018</dc:title>
  <dc:creator>Frost, Jonathan</dc:creator>
  <cp:lastModifiedBy>Frost, Jonathan</cp:lastModifiedBy>
  <cp:revision>151</cp:revision>
  <dcterms:created xsi:type="dcterms:W3CDTF">2018-10-23T00:24:17Z</dcterms:created>
  <dcterms:modified xsi:type="dcterms:W3CDTF">2020-07-09T18:14:20Z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0x01010062F8E0C48F2D4244B303AC556DC5783C</vt:lpwstr>
  </property>
</Properties>
</file>