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945" r:id="rId5"/>
    <p:sldId id="1056" r:id="rId6"/>
    <p:sldId id="989" r:id="rId7"/>
    <p:sldId id="1057" r:id="rId8"/>
    <p:sldId id="1012" r:id="rId9"/>
    <p:sldId id="1059" r:id="rId10"/>
    <p:sldId id="1058" r:id="rId11"/>
    <p:sldId id="1005" r:id="rId12"/>
    <p:sldId id="1060" r:id="rId13"/>
    <p:sldId id="1024" r:id="rId14"/>
    <p:sldId id="1061" r:id="rId15"/>
    <p:sldId id="1062" r:id="rId16"/>
    <p:sldId id="1027" r:id="rId17"/>
    <p:sldId id="1063" r:id="rId18"/>
    <p:sldId id="1053" r:id="rId19"/>
    <p:sldId id="1064" r:id="rId20"/>
    <p:sldId id="1069" r:id="rId21"/>
    <p:sldId id="1066" r:id="rId22"/>
    <p:sldId id="1070" r:id="rId23"/>
    <p:sldId id="1067" r:id="rId24"/>
    <p:sldId id="1068" r:id="rId25"/>
    <p:sldId id="1071" r:id="rId26"/>
    <p:sldId id="1072" r:id="rId27"/>
    <p:sldId id="1073" r:id="rId28"/>
    <p:sldId id="1074" r:id="rId29"/>
    <p:sldId id="1075" r:id="rId30"/>
    <p:sldId id="1076" r:id="rId31"/>
    <p:sldId id="1077" r:id="rId32"/>
    <p:sldId id="1078" r:id="rId33"/>
    <p:sldId id="1079" r:id="rId34"/>
    <p:sldId id="986" r:id="rId35"/>
    <p:sldId id="992" r:id="rId36"/>
    <p:sldId id="1022" r:id="rId37"/>
    <p:sldId id="1052" r:id="rId38"/>
    <p:sldId id="1004" r:id="rId39"/>
    <p:sldId id="103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D1F"/>
    <a:srgbClr val="60FA72"/>
    <a:srgbClr val="97FB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18" autoAdjust="0"/>
    <p:restoredTop sz="83639" autoAdjust="0"/>
  </p:normalViewPr>
  <p:slideViewPr>
    <p:cSldViewPr snapToGrid="0">
      <p:cViewPr varScale="1">
        <p:scale>
          <a:sx n="92" d="100"/>
          <a:sy n="92" d="100"/>
        </p:scale>
        <p:origin x="29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userId="9d754557-d954-44ff-a8ef-f4007feccf9f" providerId="ADAL" clId="{0FA89459-44E2-4CD7-B8B6-A5B6B530DE10}"/>
    <pc:docChg chg="addSld modSld sldOrd">
      <pc:chgData name="Jonathan" userId="9d754557-d954-44ff-a8ef-f4007feccf9f" providerId="ADAL" clId="{0FA89459-44E2-4CD7-B8B6-A5B6B530DE10}" dt="2020-02-28T17:37:11.874" v="11"/>
      <pc:docMkLst>
        <pc:docMk/>
      </pc:docMkLst>
      <pc:sldChg chg="ord">
        <pc:chgData name="Jonathan" userId="9d754557-d954-44ff-a8ef-f4007feccf9f" providerId="ADAL" clId="{0FA89459-44E2-4CD7-B8B6-A5B6B530DE10}" dt="2020-02-28T17:32:41.449" v="7"/>
        <pc:sldMkLst>
          <pc:docMk/>
          <pc:sldMk cId="1617089535" sldId="1027"/>
        </pc:sldMkLst>
      </pc:sldChg>
      <pc:sldChg chg="modSp add ord">
        <pc:chgData name="Jonathan" userId="9d754557-d954-44ff-a8ef-f4007feccf9f" providerId="ADAL" clId="{0FA89459-44E2-4CD7-B8B6-A5B6B530DE10}" dt="2020-02-28T17:19:23.721" v="3"/>
        <pc:sldMkLst>
          <pc:docMk/>
          <pc:sldMk cId="1210478162" sldId="1061"/>
        </pc:sldMkLst>
        <pc:spChg chg="mod">
          <ac:chgData name="Jonathan" userId="9d754557-d954-44ff-a8ef-f4007feccf9f" providerId="ADAL" clId="{0FA89459-44E2-4CD7-B8B6-A5B6B530DE10}" dt="2020-02-28T17:19:23.721" v="3"/>
          <ac:spMkLst>
            <pc:docMk/>
            <pc:sldMk cId="1210478162" sldId="1061"/>
            <ac:spMk id="4099" creationId="{09DAD766-B52F-4777-9AEF-297E9CDE7589}"/>
          </ac:spMkLst>
        </pc:spChg>
      </pc:sldChg>
      <pc:sldChg chg="modSp add">
        <pc:chgData name="Jonathan" userId="9d754557-d954-44ff-a8ef-f4007feccf9f" providerId="ADAL" clId="{0FA89459-44E2-4CD7-B8B6-A5B6B530DE10}" dt="2020-02-28T17:34:06.591" v="9"/>
        <pc:sldMkLst>
          <pc:docMk/>
          <pc:sldMk cId="754662686" sldId="1062"/>
        </pc:sldMkLst>
        <pc:spChg chg="mod">
          <ac:chgData name="Jonathan" userId="9d754557-d954-44ff-a8ef-f4007feccf9f" providerId="ADAL" clId="{0FA89459-44E2-4CD7-B8B6-A5B6B530DE10}" dt="2020-02-28T17:34:06.591" v="9"/>
          <ac:spMkLst>
            <pc:docMk/>
            <pc:sldMk cId="754662686" sldId="1062"/>
            <ac:spMk id="4099" creationId="{09DAD766-B52F-4777-9AEF-297E9CDE7589}"/>
          </ac:spMkLst>
        </pc:spChg>
      </pc:sldChg>
      <pc:sldChg chg="add ord">
        <pc:chgData name="Jonathan" userId="9d754557-d954-44ff-a8ef-f4007feccf9f" providerId="ADAL" clId="{0FA89459-44E2-4CD7-B8B6-A5B6B530DE10}" dt="2020-02-28T17:37:11.874" v="11"/>
        <pc:sldMkLst>
          <pc:docMk/>
          <pc:sldMk cId="2547345705" sldId="1063"/>
        </pc:sldMkLst>
      </pc:sldChg>
    </pc:docChg>
  </pc:docChgLst>
  <pc:docChgLst>
    <pc:chgData name="Jonathan" userId="9d754557-d954-44ff-a8ef-f4007feccf9f" providerId="ADAL" clId="{16245911-C1A3-4C04-B999-AD573C4B552B}"/>
    <pc:docChg chg="addSld modSld">
      <pc:chgData name="Jonathan" userId="9d754557-d954-44ff-a8ef-f4007feccf9f" providerId="ADAL" clId="{16245911-C1A3-4C04-B999-AD573C4B552B}" dt="2020-02-28T23:38:26.402" v="55"/>
      <pc:docMkLst>
        <pc:docMk/>
      </pc:docMkLst>
      <pc:sldChg chg="modSp">
        <pc:chgData name="Jonathan" userId="9d754557-d954-44ff-a8ef-f4007feccf9f" providerId="ADAL" clId="{16245911-C1A3-4C04-B999-AD573C4B552B}" dt="2020-02-28T23:33:47.368" v="54" actId="1076"/>
        <pc:sldMkLst>
          <pc:docMk/>
          <pc:sldMk cId="2456058029" sldId="1012"/>
        </pc:sldMkLst>
        <pc:spChg chg="mod">
          <ac:chgData name="Jonathan" userId="9d754557-d954-44ff-a8ef-f4007feccf9f" providerId="ADAL" clId="{16245911-C1A3-4C04-B999-AD573C4B552B}" dt="2020-02-28T23:33:47.368" v="54" actId="1076"/>
          <ac:spMkLst>
            <pc:docMk/>
            <pc:sldMk cId="2456058029" sldId="1012"/>
            <ac:spMk id="4099" creationId="{09DAD766-B52F-4777-9AEF-297E9CDE7589}"/>
          </ac:spMkLst>
        </pc:spChg>
      </pc:sldChg>
      <pc:sldChg chg="addSp modSp">
        <pc:chgData name="Jonathan" userId="9d754557-d954-44ff-a8ef-f4007feccf9f" providerId="ADAL" clId="{16245911-C1A3-4C04-B999-AD573C4B552B}" dt="2020-02-28T23:38:26.402" v="55"/>
        <pc:sldMkLst>
          <pc:docMk/>
          <pc:sldMk cId="1210478162" sldId="1061"/>
        </pc:sldMkLst>
        <pc:picChg chg="add mod">
          <ac:chgData name="Jonathan" userId="9d754557-d954-44ff-a8ef-f4007feccf9f" providerId="ADAL" clId="{16245911-C1A3-4C04-B999-AD573C4B552B}" dt="2020-02-28T23:38:26.402" v="55"/>
          <ac:picMkLst>
            <pc:docMk/>
            <pc:sldMk cId="1210478162" sldId="1061"/>
            <ac:picMk id="4" creationId="{8CB56845-BC29-4759-9B5D-809337CCB6C3}"/>
          </ac:picMkLst>
        </pc:picChg>
      </pc:sldChg>
      <pc:sldChg chg="modSp">
        <pc:chgData name="Jonathan" userId="9d754557-d954-44ff-a8ef-f4007feccf9f" providerId="ADAL" clId="{16245911-C1A3-4C04-B999-AD573C4B552B}" dt="2020-02-28T21:09:23.347" v="14" actId="1076"/>
        <pc:sldMkLst>
          <pc:docMk/>
          <pc:sldMk cId="2547345705" sldId="1063"/>
        </pc:sldMkLst>
        <pc:spChg chg="mod">
          <ac:chgData name="Jonathan" userId="9d754557-d954-44ff-a8ef-f4007feccf9f" providerId="ADAL" clId="{16245911-C1A3-4C04-B999-AD573C4B552B}" dt="2020-02-28T21:09:23.347" v="14" actId="1076"/>
          <ac:spMkLst>
            <pc:docMk/>
            <pc:sldMk cId="2547345705" sldId="1063"/>
            <ac:spMk id="4099" creationId="{09DAD766-B52F-4777-9AEF-297E9CDE7589}"/>
          </ac:spMkLst>
        </pc:spChg>
      </pc:sldChg>
      <pc:sldChg chg="modSp add">
        <pc:chgData name="Jonathan" userId="9d754557-d954-44ff-a8ef-f4007feccf9f" providerId="ADAL" clId="{16245911-C1A3-4C04-B999-AD573C4B552B}" dt="2020-02-28T22:58:41.249" v="27"/>
        <pc:sldMkLst>
          <pc:docMk/>
          <pc:sldMk cId="3378764437" sldId="1064"/>
        </pc:sldMkLst>
        <pc:spChg chg="mod">
          <ac:chgData name="Jonathan" userId="9d754557-d954-44ff-a8ef-f4007feccf9f" providerId="ADAL" clId="{16245911-C1A3-4C04-B999-AD573C4B552B}" dt="2020-02-28T22:58:41.249" v="27"/>
          <ac:spMkLst>
            <pc:docMk/>
            <pc:sldMk cId="3378764437" sldId="1064"/>
            <ac:spMk id="4099" creationId="{09DAD766-B52F-4777-9AEF-297E9CDE7589}"/>
          </ac:spMkLst>
        </pc:spChg>
      </pc:sldChg>
      <pc:sldChg chg="add">
        <pc:chgData name="Jonathan" userId="9d754557-d954-44ff-a8ef-f4007feccf9f" providerId="ADAL" clId="{16245911-C1A3-4C04-B999-AD573C4B552B}" dt="2020-02-28T21:26:08.490" v="16"/>
        <pc:sldMkLst>
          <pc:docMk/>
          <pc:sldMk cId="2504772832" sldId="1065"/>
        </pc:sldMkLst>
      </pc:sldChg>
      <pc:sldChg chg="modSp add">
        <pc:chgData name="Jonathan" userId="9d754557-d954-44ff-a8ef-f4007feccf9f" providerId="ADAL" clId="{16245911-C1A3-4C04-B999-AD573C4B552B}" dt="2020-02-28T23:09:23.306" v="36" actId="1076"/>
        <pc:sldMkLst>
          <pc:docMk/>
          <pc:sldMk cId="3516220677" sldId="1066"/>
        </pc:sldMkLst>
        <pc:spChg chg="mod">
          <ac:chgData name="Jonathan" userId="9d754557-d954-44ff-a8ef-f4007feccf9f" providerId="ADAL" clId="{16245911-C1A3-4C04-B999-AD573C4B552B}" dt="2020-02-28T23:09:23.306" v="36" actId="1076"/>
          <ac:spMkLst>
            <pc:docMk/>
            <pc:sldMk cId="3516220677" sldId="1066"/>
            <ac:spMk id="4098" creationId="{01F298AA-7027-4B06-834F-6268434C6D14}"/>
          </ac:spMkLst>
        </pc:spChg>
        <pc:spChg chg="mod">
          <ac:chgData name="Jonathan" userId="9d754557-d954-44ff-a8ef-f4007feccf9f" providerId="ADAL" clId="{16245911-C1A3-4C04-B999-AD573C4B552B}" dt="2020-02-28T23:05:58.616" v="34"/>
          <ac:spMkLst>
            <pc:docMk/>
            <pc:sldMk cId="3516220677" sldId="1066"/>
            <ac:spMk id="4099" creationId="{09DAD766-B52F-4777-9AEF-297E9CDE7589}"/>
          </ac:spMkLst>
        </pc:spChg>
      </pc:sldChg>
      <pc:sldChg chg="modSp add">
        <pc:chgData name="Jonathan" userId="9d754557-d954-44ff-a8ef-f4007feccf9f" providerId="ADAL" clId="{16245911-C1A3-4C04-B999-AD573C4B552B}" dt="2020-02-28T23:20:51.691" v="47" actId="207"/>
        <pc:sldMkLst>
          <pc:docMk/>
          <pc:sldMk cId="1647131217" sldId="1067"/>
        </pc:sldMkLst>
        <pc:spChg chg="mod">
          <ac:chgData name="Jonathan" userId="9d754557-d954-44ff-a8ef-f4007feccf9f" providerId="ADAL" clId="{16245911-C1A3-4C04-B999-AD573C4B552B}" dt="2020-02-28T23:15:16.608" v="44" actId="1076"/>
          <ac:spMkLst>
            <pc:docMk/>
            <pc:sldMk cId="1647131217" sldId="1067"/>
            <ac:spMk id="4098" creationId="{01F298AA-7027-4B06-834F-6268434C6D14}"/>
          </ac:spMkLst>
        </pc:spChg>
        <pc:spChg chg="mod">
          <ac:chgData name="Jonathan" userId="9d754557-d954-44ff-a8ef-f4007feccf9f" providerId="ADAL" clId="{16245911-C1A3-4C04-B999-AD573C4B552B}" dt="2020-02-28T23:20:51.691" v="47" actId="207"/>
          <ac:spMkLst>
            <pc:docMk/>
            <pc:sldMk cId="1647131217" sldId="1067"/>
            <ac:spMk id="4099" creationId="{09DAD766-B52F-4777-9AEF-297E9CDE7589}"/>
          </ac:spMkLst>
        </pc:spChg>
      </pc:sldChg>
      <pc:sldChg chg="modSp add">
        <pc:chgData name="Jonathan" userId="9d754557-d954-44ff-a8ef-f4007feccf9f" providerId="ADAL" clId="{16245911-C1A3-4C04-B999-AD573C4B552B}" dt="2020-02-28T23:28:49.618" v="51"/>
        <pc:sldMkLst>
          <pc:docMk/>
          <pc:sldMk cId="3461973422" sldId="1068"/>
        </pc:sldMkLst>
        <pc:spChg chg="mod">
          <ac:chgData name="Jonathan" userId="9d754557-d954-44ff-a8ef-f4007feccf9f" providerId="ADAL" clId="{16245911-C1A3-4C04-B999-AD573C4B552B}" dt="2020-02-28T23:28:49.618" v="51"/>
          <ac:spMkLst>
            <pc:docMk/>
            <pc:sldMk cId="3461973422" sldId="1068"/>
            <ac:spMk id="4099" creationId="{09DAD766-B52F-4777-9AEF-297E9CDE7589}"/>
          </ac:spMkLst>
        </pc:spChg>
      </pc:sldChg>
      <pc:sldChg chg="add">
        <pc:chgData name="Jonathan" userId="9d754557-d954-44ff-a8ef-f4007feccf9f" providerId="ADAL" clId="{16245911-C1A3-4C04-B999-AD573C4B552B}" dt="2020-02-28T23:31:17.729" v="52"/>
        <pc:sldMkLst>
          <pc:docMk/>
          <pc:sldMk cId="2305411753" sldId="1069"/>
        </pc:sldMkLst>
      </pc:sldChg>
    </pc:docChg>
  </pc:docChgLst>
  <pc:docChgLst>
    <pc:chgData name="Frost, Jonathan" userId="9d754557-d954-44ff-a8ef-f4007feccf9f" providerId="ADAL" clId="{16245911-C1A3-4C04-B999-AD573C4B552B}"/>
    <pc:docChg chg="undo custSel mod modSld">
      <pc:chgData name="Frost, Jonathan" userId="9d754557-d954-44ff-a8ef-f4007feccf9f" providerId="ADAL" clId="{16245911-C1A3-4C04-B999-AD573C4B552B}" dt="2020-02-29T00:45:29.378" v="95" actId="2710"/>
      <pc:docMkLst>
        <pc:docMk/>
      </pc:docMkLst>
      <pc:sldChg chg="addSp modSp mod">
        <pc:chgData name="Frost, Jonathan" userId="9d754557-d954-44ff-a8ef-f4007feccf9f" providerId="ADAL" clId="{16245911-C1A3-4C04-B999-AD573C4B552B}" dt="2020-02-29T00:24:28.071" v="10" actId="14100"/>
        <pc:sldMkLst>
          <pc:docMk/>
          <pc:sldMk cId="754662686" sldId="1062"/>
        </pc:sldMkLst>
        <pc:spChg chg="mod">
          <ac:chgData name="Frost, Jonathan" userId="9d754557-d954-44ff-a8ef-f4007feccf9f" providerId="ADAL" clId="{16245911-C1A3-4C04-B999-AD573C4B552B}" dt="2020-02-29T00:24:28.071" v="10" actId="14100"/>
          <ac:spMkLst>
            <pc:docMk/>
            <pc:sldMk cId="754662686" sldId="1062"/>
            <ac:spMk id="4099" creationId="{09DAD766-B52F-4777-9AEF-297E9CDE7589}"/>
          </ac:spMkLst>
        </pc:spChg>
        <pc:picChg chg="add mod">
          <ac:chgData name="Frost, Jonathan" userId="9d754557-d954-44ff-a8ef-f4007feccf9f" providerId="ADAL" clId="{16245911-C1A3-4C04-B999-AD573C4B552B}" dt="2020-02-28T23:41:53.941" v="7" actId="14100"/>
          <ac:picMkLst>
            <pc:docMk/>
            <pc:sldMk cId="754662686" sldId="1062"/>
            <ac:picMk id="4" creationId="{611FF843-6B29-45D1-BFEE-DCC4F3551E99}"/>
          </ac:picMkLst>
        </pc:picChg>
      </pc:sldChg>
      <pc:sldChg chg="modSp mod">
        <pc:chgData name="Frost, Jonathan" userId="9d754557-d954-44ff-a8ef-f4007feccf9f" providerId="ADAL" clId="{16245911-C1A3-4C04-B999-AD573C4B552B}" dt="2020-02-29T00:25:50.915" v="63" actId="20577"/>
        <pc:sldMkLst>
          <pc:docMk/>
          <pc:sldMk cId="2547345705" sldId="1063"/>
        </pc:sldMkLst>
        <pc:spChg chg="mod">
          <ac:chgData name="Frost, Jonathan" userId="9d754557-d954-44ff-a8ef-f4007feccf9f" providerId="ADAL" clId="{16245911-C1A3-4C04-B999-AD573C4B552B}" dt="2020-02-29T00:25:50.915" v="63" actId="20577"/>
          <ac:spMkLst>
            <pc:docMk/>
            <pc:sldMk cId="2547345705" sldId="1063"/>
            <ac:spMk id="4099" creationId="{09DAD766-B52F-4777-9AEF-297E9CDE7589}"/>
          </ac:spMkLst>
        </pc:spChg>
      </pc:sldChg>
      <pc:sldChg chg="addSp delSp modSp mod setBg">
        <pc:chgData name="Frost, Jonathan" userId="9d754557-d954-44ff-a8ef-f4007feccf9f" providerId="ADAL" clId="{16245911-C1A3-4C04-B999-AD573C4B552B}" dt="2020-02-29T00:45:29.378" v="95" actId="2710"/>
        <pc:sldMkLst>
          <pc:docMk/>
          <pc:sldMk cId="3378764437" sldId="1064"/>
        </pc:sldMkLst>
        <pc:spChg chg="mod ord">
          <ac:chgData name="Frost, Jonathan" userId="9d754557-d954-44ff-a8ef-f4007feccf9f" providerId="ADAL" clId="{16245911-C1A3-4C04-B999-AD573C4B552B}" dt="2020-02-29T00:32:10.279" v="69" actId="26606"/>
          <ac:spMkLst>
            <pc:docMk/>
            <pc:sldMk cId="3378764437" sldId="1064"/>
            <ac:spMk id="2" creationId="{00000000-0000-0000-0000-000000000000}"/>
          </ac:spMkLst>
        </pc:spChg>
        <pc:spChg chg="add del">
          <ac:chgData name="Frost, Jonathan" userId="9d754557-d954-44ff-a8ef-f4007feccf9f" providerId="ADAL" clId="{16245911-C1A3-4C04-B999-AD573C4B552B}" dt="2020-02-29T00:32:10.264" v="68" actId="26606"/>
          <ac:spMkLst>
            <pc:docMk/>
            <pc:sldMk cId="3378764437" sldId="1064"/>
            <ac:spMk id="74" creationId="{2E80C965-DB6D-4F81-9E9E-B027384D0BD6}"/>
          </ac:spMkLst>
        </pc:spChg>
        <pc:spChg chg="add del">
          <ac:chgData name="Frost, Jonathan" userId="9d754557-d954-44ff-a8ef-f4007feccf9f" providerId="ADAL" clId="{16245911-C1A3-4C04-B999-AD573C4B552B}" dt="2020-02-29T00:32:10.264" v="68" actId="26606"/>
          <ac:spMkLst>
            <pc:docMk/>
            <pc:sldMk cId="3378764437" sldId="1064"/>
            <ac:spMk id="76" creationId="{A580F890-B085-4E95-96AA-55AEBEC5CE6E}"/>
          </ac:spMkLst>
        </pc:spChg>
        <pc:spChg chg="add del">
          <ac:chgData name="Frost, Jonathan" userId="9d754557-d954-44ff-a8ef-f4007feccf9f" providerId="ADAL" clId="{16245911-C1A3-4C04-B999-AD573C4B552B}" dt="2020-02-29T00:32:10.264" v="68" actId="26606"/>
          <ac:spMkLst>
            <pc:docMk/>
            <pc:sldMk cId="3378764437" sldId="1064"/>
            <ac:spMk id="78" creationId="{D3F51FEB-38FB-4F6C-9F7B-2F2AFAB65463}"/>
          </ac:spMkLst>
        </pc:spChg>
        <pc:spChg chg="add del">
          <ac:chgData name="Frost, Jonathan" userId="9d754557-d954-44ff-a8ef-f4007feccf9f" providerId="ADAL" clId="{16245911-C1A3-4C04-B999-AD573C4B552B}" dt="2020-02-29T00:32:10.264" v="68" actId="26606"/>
          <ac:spMkLst>
            <pc:docMk/>
            <pc:sldMk cId="3378764437" sldId="1064"/>
            <ac:spMk id="80" creationId="{1E547BA6-BAE0-43BB-A7CA-60F69CE252F0}"/>
          </ac:spMkLst>
        </pc:spChg>
        <pc:spChg chg="mod">
          <ac:chgData name="Frost, Jonathan" userId="9d754557-d954-44ff-a8ef-f4007feccf9f" providerId="ADAL" clId="{16245911-C1A3-4C04-B999-AD573C4B552B}" dt="2020-02-29T00:32:10.279" v="69" actId="26606"/>
          <ac:spMkLst>
            <pc:docMk/>
            <pc:sldMk cId="3378764437" sldId="1064"/>
            <ac:spMk id="4098" creationId="{01F298AA-7027-4B06-834F-6268434C6D14}"/>
          </ac:spMkLst>
        </pc:spChg>
        <pc:spChg chg="mod">
          <ac:chgData name="Frost, Jonathan" userId="9d754557-d954-44ff-a8ef-f4007feccf9f" providerId="ADAL" clId="{16245911-C1A3-4C04-B999-AD573C4B552B}" dt="2020-02-29T00:45:29.378" v="95" actId="2710"/>
          <ac:spMkLst>
            <pc:docMk/>
            <pc:sldMk cId="3378764437" sldId="1064"/>
            <ac:spMk id="4099" creationId="{09DAD766-B52F-4777-9AEF-297E9CDE7589}"/>
          </ac:spMkLst>
        </pc:spChg>
        <pc:spChg chg="add del">
          <ac:chgData name="Frost, Jonathan" userId="9d754557-d954-44ff-a8ef-f4007feccf9f" providerId="ADAL" clId="{16245911-C1A3-4C04-B999-AD573C4B552B}" dt="2020-02-29T00:32:10.264" v="68" actId="26606"/>
          <ac:spMkLst>
            <pc:docMk/>
            <pc:sldMk cId="3378764437" sldId="1064"/>
            <ac:spMk id="4101" creationId="{2B566528-1B12-4246-9431-5C2D7D081168}"/>
          </ac:spMkLst>
        </pc:spChg>
        <pc:picChg chg="add mod">
          <ac:chgData name="Frost, Jonathan" userId="9d754557-d954-44ff-a8ef-f4007feccf9f" providerId="ADAL" clId="{16245911-C1A3-4C04-B999-AD573C4B552B}" dt="2020-02-29T00:32:10.279" v="69" actId="26606"/>
          <ac:picMkLst>
            <pc:docMk/>
            <pc:sldMk cId="3378764437" sldId="1064"/>
            <ac:picMk id="4" creationId="{595C6824-9010-46A3-8DF1-5CB552767924}"/>
          </ac:picMkLst>
        </pc:picChg>
        <pc:cxnChg chg="add del">
          <ac:chgData name="Frost, Jonathan" userId="9d754557-d954-44ff-a8ef-f4007feccf9f" providerId="ADAL" clId="{16245911-C1A3-4C04-B999-AD573C4B552B}" dt="2020-02-29T00:31:18.904" v="66" actId="26606"/>
          <ac:cxnSpMkLst>
            <pc:docMk/>
            <pc:sldMk cId="3378764437" sldId="1064"/>
            <ac:cxnSpMk id="72" creationId="{E4A809D5-3600-46D4-A466-67F2349A54FB}"/>
          </ac:cxnSpMkLst>
        </pc:cxnChg>
        <pc:cxnChg chg="add">
          <ac:chgData name="Frost, Jonathan" userId="9d754557-d954-44ff-a8ef-f4007feccf9f" providerId="ADAL" clId="{16245911-C1A3-4C04-B999-AD573C4B552B}" dt="2020-02-29T00:32:10.279" v="69" actId="26606"/>
          <ac:cxnSpMkLst>
            <pc:docMk/>
            <pc:sldMk cId="3378764437" sldId="1064"/>
            <ac:cxnSpMk id="4103" creationId="{E4A809D5-3600-46D4-A466-67F2349A54FB}"/>
          </ac:cxnSpMkLst>
        </pc:cxnChg>
      </pc:sldChg>
      <pc:sldChg chg="addSp delSp modSp mod setBg">
        <pc:chgData name="Frost, Jonathan" userId="9d754557-d954-44ff-a8ef-f4007feccf9f" providerId="ADAL" clId="{16245911-C1A3-4C04-B999-AD573C4B552B}" dt="2020-02-29T00:44:46.205" v="92" actId="14100"/>
        <pc:sldMkLst>
          <pc:docMk/>
          <pc:sldMk cId="2305411753" sldId="1069"/>
        </pc:sldMkLst>
        <pc:spChg chg="mod ord">
          <ac:chgData name="Frost, Jonathan" userId="9d754557-d954-44ff-a8ef-f4007feccf9f" providerId="ADAL" clId="{16245911-C1A3-4C04-B999-AD573C4B552B}" dt="2020-02-29T00:41:15.685" v="80" actId="26606"/>
          <ac:spMkLst>
            <pc:docMk/>
            <pc:sldMk cId="2305411753" sldId="1069"/>
            <ac:spMk id="2" creationId="{00000000-0000-0000-0000-000000000000}"/>
          </ac:spMkLst>
        </pc:spChg>
        <pc:spChg chg="add del">
          <ac:chgData name="Frost, Jonathan" userId="9d754557-d954-44ff-a8ef-f4007feccf9f" providerId="ADAL" clId="{16245911-C1A3-4C04-B999-AD573C4B552B}" dt="2020-02-29T00:41:15.685" v="80" actId="26606"/>
          <ac:spMkLst>
            <pc:docMk/>
            <pc:sldMk cId="2305411753" sldId="1069"/>
            <ac:spMk id="72" creationId="{D3E17859-C5F0-476F-A082-A4CB8841DB24}"/>
          </ac:spMkLst>
        </pc:spChg>
        <pc:spChg chg="add del">
          <ac:chgData name="Frost, Jonathan" userId="9d754557-d954-44ff-a8ef-f4007feccf9f" providerId="ADAL" clId="{16245911-C1A3-4C04-B999-AD573C4B552B}" dt="2020-02-29T00:41:15.685" v="80" actId="26606"/>
          <ac:spMkLst>
            <pc:docMk/>
            <pc:sldMk cId="2305411753" sldId="1069"/>
            <ac:spMk id="74" creationId="{70BEB1E7-2F88-40BC-B73D-42E5B6F80BFC}"/>
          </ac:spMkLst>
        </pc:spChg>
        <pc:spChg chg="add del">
          <ac:chgData name="Frost, Jonathan" userId="9d754557-d954-44ff-a8ef-f4007feccf9f" providerId="ADAL" clId="{16245911-C1A3-4C04-B999-AD573C4B552B}" dt="2020-02-29T00:41:15.685" v="80" actId="26606"/>
          <ac:spMkLst>
            <pc:docMk/>
            <pc:sldMk cId="2305411753" sldId="1069"/>
            <ac:spMk id="76" creationId="{A7B99495-F43F-4D80-A44F-2CB4764EB90B}"/>
          </ac:spMkLst>
        </pc:spChg>
        <pc:spChg chg="mod">
          <ac:chgData name="Frost, Jonathan" userId="9d754557-d954-44ff-a8ef-f4007feccf9f" providerId="ADAL" clId="{16245911-C1A3-4C04-B999-AD573C4B552B}" dt="2020-02-29T00:41:15.685" v="80" actId="26606"/>
          <ac:spMkLst>
            <pc:docMk/>
            <pc:sldMk cId="2305411753" sldId="1069"/>
            <ac:spMk id="4098" creationId="{01F298AA-7027-4B06-834F-6268434C6D14}"/>
          </ac:spMkLst>
        </pc:spChg>
        <pc:spChg chg="mod">
          <ac:chgData name="Frost, Jonathan" userId="9d754557-d954-44ff-a8ef-f4007feccf9f" providerId="ADAL" clId="{16245911-C1A3-4C04-B999-AD573C4B552B}" dt="2020-02-29T00:44:46.205" v="92" actId="14100"/>
          <ac:spMkLst>
            <pc:docMk/>
            <pc:sldMk cId="2305411753" sldId="1069"/>
            <ac:spMk id="4099" creationId="{09DAD766-B52F-4777-9AEF-297E9CDE7589}"/>
          </ac:spMkLst>
        </pc:spChg>
        <pc:graphicFrameChg chg="add del mod">
          <ac:chgData name="Frost, Jonathan" userId="9d754557-d954-44ff-a8ef-f4007feccf9f" providerId="ADAL" clId="{16245911-C1A3-4C04-B999-AD573C4B552B}" dt="2020-02-29T00:42:07.389" v="84" actId="12084"/>
          <ac:graphicFrameMkLst>
            <pc:docMk/>
            <pc:sldMk cId="2305411753" sldId="1069"/>
            <ac:graphicFrameMk id="7" creationId="{117E86BB-0DD3-458B-BB65-454C5BD7BAD6}"/>
          </ac:graphicFrameMkLst>
        </pc:graphicFrameChg>
        <pc:picChg chg="add del mod">
          <ac:chgData name="Frost, Jonathan" userId="9d754557-d954-44ff-a8ef-f4007feccf9f" providerId="ADAL" clId="{16245911-C1A3-4C04-B999-AD573C4B552B}" dt="2020-02-29T00:39:33.739" v="77"/>
          <ac:picMkLst>
            <pc:docMk/>
            <pc:sldMk cId="2305411753" sldId="1069"/>
            <ac:picMk id="4" creationId="{C97A1039-0898-455A-B8FB-BED6680BBE0A}"/>
          </ac:picMkLst>
        </pc:picChg>
        <pc:picChg chg="add del mod">
          <ac:chgData name="Frost, Jonathan" userId="9d754557-d954-44ff-a8ef-f4007feccf9f" providerId="ADAL" clId="{16245911-C1A3-4C04-B999-AD573C4B552B}" dt="2020-02-29T00:44:35.502" v="91" actId="1076"/>
          <ac:picMkLst>
            <pc:docMk/>
            <pc:sldMk cId="2305411753" sldId="1069"/>
            <ac:picMk id="6" creationId="{7936CDF0-D57F-4F8B-A886-E680AB79EF87}"/>
          </ac:picMkLst>
        </pc:picChg>
      </pc:sldChg>
    </pc:docChg>
  </pc:docChgLst>
  <pc:docChgLst>
    <pc:chgData name="Frost, Jonathan" userId="9d754557-d954-44ff-a8ef-f4007feccf9f" providerId="ADAL" clId="{56D967C7-BABB-491F-825B-E21EC094397B}"/>
    <pc:docChg chg="modSld">
      <pc:chgData name="Frost, Jonathan" userId="9d754557-d954-44ff-a8ef-f4007feccf9f" providerId="ADAL" clId="{56D967C7-BABB-491F-825B-E21EC094397B}" dt="2020-03-03T00:59:27.636" v="1" actId="20577"/>
      <pc:docMkLst>
        <pc:docMk/>
      </pc:docMkLst>
      <pc:sldChg chg="modSp mod">
        <pc:chgData name="Frost, Jonathan" userId="9d754557-d954-44ff-a8ef-f4007feccf9f" providerId="ADAL" clId="{56D967C7-BABB-491F-825B-E21EC094397B}" dt="2020-03-03T00:59:27.636" v="1" actId="20577"/>
        <pc:sldMkLst>
          <pc:docMk/>
          <pc:sldMk cId="2492174022" sldId="1058"/>
        </pc:sldMkLst>
        <pc:spChg chg="mod">
          <ac:chgData name="Frost, Jonathan" userId="9d754557-d954-44ff-a8ef-f4007feccf9f" providerId="ADAL" clId="{56D967C7-BABB-491F-825B-E21EC094397B}" dt="2020-03-03T00:59:27.636" v="1" actId="20577"/>
          <ac:spMkLst>
            <pc:docMk/>
            <pc:sldMk cId="2492174022" sldId="1058"/>
            <ac:spMk id="7" creationId="{17555DD5-2443-465E-9BC2-5B202FE57CE6}"/>
          </ac:spMkLst>
        </pc:spChg>
      </pc:sldChg>
    </pc:docChg>
  </pc:docChgLst>
  <pc:docChgLst>
    <pc:chgData clId="Web-{41818D77-1E8B-4C3D-B80D-B53272191B71}"/>
    <pc:docChg chg="addSld delSld modSld">
      <pc:chgData name="" userId="" providerId="" clId="Web-{41818D77-1E8B-4C3D-B80D-B53272191B71}" dt="2020-02-29T02:14:41.711" v="57" actId="20577"/>
      <pc:docMkLst>
        <pc:docMk/>
      </pc:docMkLst>
      <pc:sldChg chg="addSp delSp modSp">
        <pc:chgData name="" userId="" providerId="" clId="Web-{41818D77-1E8B-4C3D-B80D-B53272191B71}" dt="2020-02-29T00:57:44.279" v="4" actId="1076"/>
        <pc:sldMkLst>
          <pc:docMk/>
          <pc:sldMk cId="1210478162" sldId="1061"/>
        </pc:sldMkLst>
        <pc:picChg chg="add mod">
          <ac:chgData name="" userId="" providerId="" clId="Web-{41818D77-1E8B-4C3D-B80D-B53272191B71}" dt="2020-02-29T00:57:44.279" v="4" actId="1076"/>
          <ac:picMkLst>
            <pc:docMk/>
            <pc:sldMk cId="1210478162" sldId="1061"/>
            <ac:picMk id="2" creationId="{6F823CA6-BFE9-4B7F-AF78-747D5821B4A2}"/>
          </ac:picMkLst>
        </pc:picChg>
        <pc:picChg chg="del">
          <ac:chgData name="" userId="" providerId="" clId="Web-{41818D77-1E8B-4C3D-B80D-B53272191B71}" dt="2020-02-29T00:57:02.215" v="0"/>
          <ac:picMkLst>
            <pc:docMk/>
            <pc:sldMk cId="1210478162" sldId="1061"/>
            <ac:picMk id="4" creationId="{8CB56845-BC29-4759-9B5D-809337CCB6C3}"/>
          </ac:picMkLst>
        </pc:picChg>
      </pc:sldChg>
      <pc:sldChg chg="del">
        <pc:chgData name="" userId="" providerId="" clId="Web-{41818D77-1E8B-4C3D-B80D-B53272191B71}" dt="2020-02-29T01:17:01.104" v="42"/>
        <pc:sldMkLst>
          <pc:docMk/>
          <pc:sldMk cId="2504772832" sldId="1065"/>
        </pc:sldMkLst>
      </pc:sldChg>
      <pc:sldChg chg="addSp delSp modSp">
        <pc:chgData name="" userId="" providerId="" clId="Web-{41818D77-1E8B-4C3D-B80D-B53272191B71}" dt="2020-02-29T01:15:43.422" v="41" actId="1076"/>
        <pc:sldMkLst>
          <pc:docMk/>
          <pc:sldMk cId="1647131217" sldId="1067"/>
        </pc:sldMkLst>
        <pc:spChg chg="mod">
          <ac:chgData name="" userId="" providerId="" clId="Web-{41818D77-1E8B-4C3D-B80D-B53272191B71}" dt="2020-02-29T01:14:57.092" v="36" actId="14100"/>
          <ac:spMkLst>
            <pc:docMk/>
            <pc:sldMk cId="1647131217" sldId="1067"/>
            <ac:spMk id="4099" creationId="{09DAD766-B52F-4777-9AEF-297E9CDE7589}"/>
          </ac:spMkLst>
        </pc:spChg>
        <pc:picChg chg="add del mod">
          <ac:chgData name="" userId="" providerId="" clId="Web-{41818D77-1E8B-4C3D-B80D-B53272191B71}" dt="2020-02-29T01:14:07.980" v="32"/>
          <ac:picMkLst>
            <pc:docMk/>
            <pc:sldMk cId="1647131217" sldId="1067"/>
            <ac:picMk id="3" creationId="{18534652-1B20-48BC-9DC5-B4AD34D0C75E}"/>
          </ac:picMkLst>
        </pc:picChg>
        <pc:picChg chg="add mod ord">
          <ac:chgData name="" userId="" providerId="" clId="Web-{41818D77-1E8B-4C3D-B80D-B53272191B71}" dt="2020-02-29T01:15:43.422" v="41" actId="1076"/>
          <ac:picMkLst>
            <pc:docMk/>
            <pc:sldMk cId="1647131217" sldId="1067"/>
            <ac:picMk id="5" creationId="{2C66E9AF-3ED8-4E93-A2FA-633F98A3F1A7}"/>
          </ac:picMkLst>
        </pc:picChg>
      </pc:sldChg>
      <pc:sldChg chg="addSp delSp modSp">
        <pc:chgData name="" userId="" providerId="" clId="Web-{41818D77-1E8B-4C3D-B80D-B53272191B71}" dt="2020-02-29T01:00:10.756" v="12" actId="1076"/>
        <pc:sldMkLst>
          <pc:docMk/>
          <pc:sldMk cId="2305411753" sldId="1069"/>
        </pc:sldMkLst>
        <pc:picChg chg="add mod">
          <ac:chgData name="" userId="" providerId="" clId="Web-{41818D77-1E8B-4C3D-B80D-B53272191B71}" dt="2020-02-29T01:00:10.756" v="12" actId="1076"/>
          <ac:picMkLst>
            <pc:docMk/>
            <pc:sldMk cId="2305411753" sldId="1069"/>
            <ac:picMk id="3" creationId="{C7A36137-9343-42E2-A6DC-0478ACD60EB0}"/>
          </ac:picMkLst>
        </pc:picChg>
        <pc:picChg chg="del">
          <ac:chgData name="" userId="" providerId="" clId="Web-{41818D77-1E8B-4C3D-B80D-B53272191B71}" dt="2020-02-29T00:58:59.205" v="5"/>
          <ac:picMkLst>
            <pc:docMk/>
            <pc:sldMk cId="2305411753" sldId="1069"/>
            <ac:picMk id="6" creationId="{7936CDF0-D57F-4F8B-A886-E680AB79EF87}"/>
          </ac:picMkLst>
        </pc:picChg>
      </pc:sldChg>
      <pc:sldChg chg="addSp delSp modSp add mod replId setBg setClrOvrMap">
        <pc:chgData name="" userId="" providerId="" clId="Web-{41818D77-1E8B-4C3D-B80D-B53272191B71}" dt="2020-02-29T01:12:08.639" v="30"/>
        <pc:sldMkLst>
          <pc:docMk/>
          <pc:sldMk cId="1679691355" sldId="1070"/>
        </pc:sldMkLst>
        <pc:spChg chg="mod ord">
          <ac:chgData name="" userId="" providerId="" clId="Web-{41818D77-1E8B-4C3D-B80D-B53272191B71}" dt="2020-02-29T01:03:17.266" v="17"/>
          <ac:spMkLst>
            <pc:docMk/>
            <pc:sldMk cId="1679691355" sldId="1070"/>
            <ac:spMk id="2" creationId="{00000000-0000-0000-0000-000000000000}"/>
          </ac:spMkLst>
        </pc:spChg>
        <pc:spChg chg="add del">
          <ac:chgData name="" userId="" providerId="" clId="Web-{41818D77-1E8B-4C3D-B80D-B53272191B71}" dt="2020-02-29T01:03:17.266" v="17"/>
          <ac:spMkLst>
            <pc:docMk/>
            <pc:sldMk cId="1679691355" sldId="1070"/>
            <ac:spMk id="72" creationId="{CF62D2A7-8207-488C-9F46-316BA81A16C8}"/>
          </ac:spMkLst>
        </pc:spChg>
        <pc:spChg chg="mod">
          <ac:chgData name="" userId="" providerId="" clId="Web-{41818D77-1E8B-4C3D-B80D-B53272191B71}" dt="2020-02-29T01:03:17.266" v="17"/>
          <ac:spMkLst>
            <pc:docMk/>
            <pc:sldMk cId="1679691355" sldId="1070"/>
            <ac:spMk id="4098" creationId="{01F298AA-7027-4B06-834F-6268434C6D14}"/>
          </ac:spMkLst>
        </pc:spChg>
        <pc:spChg chg="mod">
          <ac:chgData name="" userId="" providerId="" clId="Web-{41818D77-1E8B-4C3D-B80D-B53272191B71}" dt="2020-02-29T01:10:27.789" v="28" actId="14100"/>
          <ac:spMkLst>
            <pc:docMk/>
            <pc:sldMk cId="1679691355" sldId="1070"/>
            <ac:spMk id="4099" creationId="{09DAD766-B52F-4777-9AEF-297E9CDE7589}"/>
          </ac:spMkLst>
        </pc:spChg>
        <pc:picChg chg="add del mod">
          <ac:chgData name="" userId="" providerId="" clId="Web-{41818D77-1E8B-4C3D-B80D-B53272191B71}" dt="2020-02-29T01:03:23.907" v="18"/>
          <ac:picMkLst>
            <pc:docMk/>
            <pc:sldMk cId="1679691355" sldId="1070"/>
            <ac:picMk id="3" creationId="{CFBFEB8E-F08F-4579-A70C-566FEA568000}"/>
          </ac:picMkLst>
        </pc:picChg>
        <pc:picChg chg="add mod">
          <ac:chgData name="" userId="" providerId="" clId="Web-{41818D77-1E8B-4C3D-B80D-B53272191B71}" dt="2020-02-29T01:10:16.773" v="27" actId="1076"/>
          <ac:picMkLst>
            <pc:docMk/>
            <pc:sldMk cId="1679691355" sldId="1070"/>
            <ac:picMk id="5" creationId="{F11051CB-92CD-4170-8CBF-333E03E57E2F}"/>
          </ac:picMkLst>
        </pc:picChg>
        <pc:picChg chg="add mod modCrop">
          <ac:chgData name="" userId="" providerId="" clId="Web-{41818D77-1E8B-4C3D-B80D-B53272191B71}" dt="2020-02-29T01:12:08.639" v="30"/>
          <ac:picMkLst>
            <pc:docMk/>
            <pc:sldMk cId="1679691355" sldId="1070"/>
            <ac:picMk id="7" creationId="{4D6863EE-ECF8-40C5-9EEA-323D582AF3E3}"/>
          </ac:picMkLst>
        </pc:picChg>
      </pc:sldChg>
      <pc:sldChg chg="modSp add replId">
        <pc:chgData name="" userId="" providerId="" clId="Web-{41818D77-1E8B-4C3D-B80D-B53272191B71}" dt="2020-02-29T02:14:41.711" v="57" actId="20577"/>
        <pc:sldMkLst>
          <pc:docMk/>
          <pc:sldMk cId="2966244393" sldId="1071"/>
        </pc:sldMkLst>
        <pc:spChg chg="mod">
          <ac:chgData name="" userId="" providerId="" clId="Web-{41818D77-1E8B-4C3D-B80D-B53272191B71}" dt="2020-02-29T01:17:58.405" v="49" actId="20577"/>
          <ac:spMkLst>
            <pc:docMk/>
            <pc:sldMk cId="2966244393" sldId="1071"/>
            <ac:spMk id="4098" creationId="{01F298AA-7027-4B06-834F-6268434C6D14}"/>
          </ac:spMkLst>
        </pc:spChg>
        <pc:spChg chg="mod">
          <ac:chgData name="" userId="" providerId="" clId="Web-{41818D77-1E8B-4C3D-B80D-B53272191B71}" dt="2020-02-29T02:14:41.711" v="57" actId="20577"/>
          <ac:spMkLst>
            <pc:docMk/>
            <pc:sldMk cId="2966244393" sldId="1071"/>
            <ac:spMk id="4099" creationId="{09DAD766-B52F-4777-9AEF-297E9CDE758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d:\jf6\Desktop\Jonathan's%20Files\_Undergrounding\Undergrounding%20Rulemaking\Electric%20IOU%20Data%20Request\The%20Updated%20Data%20Request\May%20Responses\PG&amp;E%20R.17-05-010%20Data%20Request%20Tables_PGE_2018.05.1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jf6\AppData\Local\Microsoft\Windows\Temporary%20Internet%20Files\Content.IE5\Q7F381PZ\SCE%20R.17-05-010%20Data%20Request%20Tables%208-1-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0"/>
              <a:t>PG&amp;E Credit Trading</a:t>
            </a:r>
            <a:r>
              <a:rPr lang="en-US" sz="1400" b="0" baseline="0"/>
              <a:t> Beneficiaries</a:t>
            </a:r>
            <a:endParaRPr lang="en-US" sz="1400" b="0"/>
          </a:p>
        </c:rich>
      </c:tx>
      <c:overlay val="0"/>
    </c:title>
    <c:autoTitleDeleted val="0"/>
    <c:plotArea>
      <c:layout/>
      <c:barChart>
        <c:barDir val="col"/>
        <c:grouping val="clustered"/>
        <c:varyColors val="0"/>
        <c:ser>
          <c:idx val="0"/>
          <c:order val="0"/>
          <c:spPr>
            <a:solidFill>
              <a:srgbClr val="0070C0"/>
            </a:solidFill>
          </c:spPr>
          <c:invertIfNegative val="0"/>
          <c:cat>
            <c:strRef>
              <c:f>'Trading History'!$D$56:$D$84</c:f>
              <c:strCache>
                <c:ptCount val="29"/>
                <c:pt idx="0">
                  <c:v>CHICO</c:v>
                </c:pt>
                <c:pt idx="1">
                  <c:v>LIVE OAK</c:v>
                </c:pt>
                <c:pt idx="2">
                  <c:v>ARROYO GRANDE</c:v>
                </c:pt>
                <c:pt idx="3">
                  <c:v>MCFARLAND</c:v>
                </c:pt>
                <c:pt idx="4">
                  <c:v>SANTA CRUZ</c:v>
                </c:pt>
                <c:pt idx="5">
                  <c:v>YUBA CITY</c:v>
                </c:pt>
                <c:pt idx="6">
                  <c:v>PISMO BEACH</c:v>
                </c:pt>
                <c:pt idx="7">
                  <c:v>REEDLEY</c:v>
                </c:pt>
                <c:pt idx="8">
                  <c:v>FORTUNA</c:v>
                </c:pt>
                <c:pt idx="9">
                  <c:v>FERNDALE</c:v>
                </c:pt>
                <c:pt idx="10">
                  <c:v>BELMONT</c:v>
                </c:pt>
                <c:pt idx="11">
                  <c:v>PARLIER</c:v>
                </c:pt>
                <c:pt idx="12">
                  <c:v>HAYWARD</c:v>
                </c:pt>
                <c:pt idx="13">
                  <c:v>OAKDALE</c:v>
                </c:pt>
                <c:pt idx="14">
                  <c:v>SAN CARLOS</c:v>
                </c:pt>
                <c:pt idx="15">
                  <c:v>CHOWCHILLA</c:v>
                </c:pt>
                <c:pt idx="16">
                  <c:v>HALF MOON BAY</c:v>
                </c:pt>
                <c:pt idx="17">
                  <c:v>PARADISE</c:v>
                </c:pt>
                <c:pt idx="18">
                  <c:v>NEWMAN</c:v>
                </c:pt>
                <c:pt idx="19">
                  <c:v>DUBLIN</c:v>
                </c:pt>
                <c:pt idx="20">
                  <c:v>FIREBAUGH</c:v>
                </c:pt>
                <c:pt idx="21">
                  <c:v>COALINGA</c:v>
                </c:pt>
                <c:pt idx="22">
                  <c:v>SOLVANG</c:v>
                </c:pt>
                <c:pt idx="23">
                  <c:v>ANDERSON</c:v>
                </c:pt>
                <c:pt idx="24">
                  <c:v>KINGSBURG</c:v>
                </c:pt>
                <c:pt idx="25">
                  <c:v>MADERA</c:v>
                </c:pt>
                <c:pt idx="26">
                  <c:v>PASO ROBLES</c:v>
                </c:pt>
                <c:pt idx="27">
                  <c:v>FOWLER</c:v>
                </c:pt>
                <c:pt idx="28">
                  <c:v>TRINIDAD</c:v>
                </c:pt>
              </c:strCache>
            </c:strRef>
          </c:cat>
          <c:val>
            <c:numRef>
              <c:f>'Trading History'!$E$56:$E$84</c:f>
              <c:numCache>
                <c:formatCode>_("$"* #,##0.00_);_("$"* \(#,##0.00\);_("$"* "-"??_);_(@_)</c:formatCode>
                <c:ptCount val="29"/>
                <c:pt idx="0">
                  <c:v>5000000</c:v>
                </c:pt>
                <c:pt idx="1">
                  <c:v>3300000</c:v>
                </c:pt>
                <c:pt idx="2">
                  <c:v>3000000</c:v>
                </c:pt>
                <c:pt idx="3">
                  <c:v>3000000</c:v>
                </c:pt>
                <c:pt idx="4">
                  <c:v>3000000</c:v>
                </c:pt>
                <c:pt idx="5">
                  <c:v>2800000</c:v>
                </c:pt>
                <c:pt idx="6">
                  <c:v>2779511.04</c:v>
                </c:pt>
                <c:pt idx="7">
                  <c:v>2600000</c:v>
                </c:pt>
                <c:pt idx="8">
                  <c:v>2474346</c:v>
                </c:pt>
                <c:pt idx="9">
                  <c:v>2397000</c:v>
                </c:pt>
                <c:pt idx="10">
                  <c:v>1835626</c:v>
                </c:pt>
                <c:pt idx="11">
                  <c:v>1719530</c:v>
                </c:pt>
                <c:pt idx="12">
                  <c:v>1171855</c:v>
                </c:pt>
                <c:pt idx="13">
                  <c:v>1150000</c:v>
                </c:pt>
                <c:pt idx="14">
                  <c:v>1140000</c:v>
                </c:pt>
                <c:pt idx="15">
                  <c:v>1000000</c:v>
                </c:pt>
                <c:pt idx="16">
                  <c:v>891619</c:v>
                </c:pt>
                <c:pt idx="17">
                  <c:v>844000</c:v>
                </c:pt>
                <c:pt idx="18">
                  <c:v>778000</c:v>
                </c:pt>
                <c:pt idx="19">
                  <c:v>750000</c:v>
                </c:pt>
                <c:pt idx="20">
                  <c:v>750000</c:v>
                </c:pt>
                <c:pt idx="21">
                  <c:v>675000</c:v>
                </c:pt>
                <c:pt idx="22">
                  <c:v>550000</c:v>
                </c:pt>
                <c:pt idx="23">
                  <c:v>500000</c:v>
                </c:pt>
                <c:pt idx="24">
                  <c:v>500000</c:v>
                </c:pt>
                <c:pt idx="25">
                  <c:v>500000</c:v>
                </c:pt>
                <c:pt idx="26">
                  <c:v>500000</c:v>
                </c:pt>
                <c:pt idx="27">
                  <c:v>450000</c:v>
                </c:pt>
                <c:pt idx="28">
                  <c:v>25000</c:v>
                </c:pt>
              </c:numCache>
            </c:numRef>
          </c:val>
          <c:extLst>
            <c:ext xmlns:c16="http://schemas.microsoft.com/office/drawing/2014/chart" uri="{C3380CC4-5D6E-409C-BE32-E72D297353CC}">
              <c16:uniqueId val="{00000000-EC9D-42C9-85BC-D62AD2CC1392}"/>
            </c:ext>
          </c:extLst>
        </c:ser>
        <c:dLbls>
          <c:showLegendKey val="0"/>
          <c:showVal val="0"/>
          <c:showCatName val="0"/>
          <c:showSerName val="0"/>
          <c:showPercent val="0"/>
          <c:showBubbleSize val="0"/>
        </c:dLbls>
        <c:gapWidth val="150"/>
        <c:axId val="121393920"/>
        <c:axId val="121395456"/>
      </c:barChart>
      <c:catAx>
        <c:axId val="121393920"/>
        <c:scaling>
          <c:orientation val="minMax"/>
        </c:scaling>
        <c:delete val="0"/>
        <c:axPos val="b"/>
        <c:numFmt formatCode="General" sourceLinked="0"/>
        <c:majorTickMark val="out"/>
        <c:minorTickMark val="none"/>
        <c:tickLblPos val="nextTo"/>
        <c:txPr>
          <a:bodyPr rot="-3540000"/>
          <a:lstStyle/>
          <a:p>
            <a:pPr>
              <a:defRPr sz="900"/>
            </a:pPr>
            <a:endParaRPr lang="en-US"/>
          </a:p>
        </c:txPr>
        <c:crossAx val="121395456"/>
        <c:crosses val="autoZero"/>
        <c:auto val="1"/>
        <c:lblAlgn val="ctr"/>
        <c:lblOffset val="100"/>
        <c:noMultiLvlLbl val="0"/>
      </c:catAx>
      <c:valAx>
        <c:axId val="121395456"/>
        <c:scaling>
          <c:orientation val="minMax"/>
          <c:max val="5000000"/>
          <c:min val="0"/>
        </c:scaling>
        <c:delete val="0"/>
        <c:axPos val="l"/>
        <c:majorGridlines/>
        <c:title>
          <c:tx>
            <c:rich>
              <a:bodyPr rot="-5400000" vert="horz"/>
              <a:lstStyle/>
              <a:p>
                <a:pPr>
                  <a:defRPr sz="900" b="0"/>
                </a:pPr>
                <a:r>
                  <a:rPr lang="en-US" sz="900" b="0" dirty="0"/>
                  <a:t>Value of Credits</a:t>
                </a:r>
              </a:p>
            </c:rich>
          </c:tx>
          <c:layout>
            <c:manualLayout>
              <c:xMode val="edge"/>
              <c:yMode val="edge"/>
              <c:x val="2.5543288560355024E-2"/>
              <c:y val="0.16296478699827632"/>
            </c:manualLayout>
          </c:layout>
          <c:overlay val="0"/>
        </c:title>
        <c:numFmt formatCode="_(&quot;$&quot;* #,##0.00_);_(&quot;$&quot;* \(#,##0.00\);_(&quot;$&quot;* &quot;-&quot;??_);_(@_)" sourceLinked="1"/>
        <c:majorTickMark val="out"/>
        <c:minorTickMark val="none"/>
        <c:tickLblPos val="nextTo"/>
        <c:txPr>
          <a:bodyPr/>
          <a:lstStyle/>
          <a:p>
            <a:pPr>
              <a:defRPr sz="800"/>
            </a:pPr>
            <a:endParaRPr lang="en-US"/>
          </a:p>
        </c:txPr>
        <c:crossAx val="121393920"/>
        <c:crosses val="autoZero"/>
        <c:crossBetween val="between"/>
      </c:valAx>
    </c:plotArea>
    <c:plotVisOnly val="1"/>
    <c:dispBlanksAs val="gap"/>
    <c:showDLblsOverMax val="0"/>
  </c:chart>
  <c:spPr>
    <a:ln>
      <a:solidFill>
        <a:schemeClr val="bg1">
          <a:lumMod val="85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SCE Credit Trading</a:t>
            </a:r>
            <a:r>
              <a:rPr lang="en-US" baseline="0"/>
              <a:t> Beneficiaries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lumMod val="60000"/>
                <a:lumOff val="40000"/>
              </a:schemeClr>
            </a:solidFill>
            <a:ln>
              <a:solidFill>
                <a:schemeClr val="tx2"/>
              </a:solidFill>
            </a:ln>
            <a:effectLst/>
          </c:spPr>
          <c:invertIfNegative val="0"/>
          <c:cat>
            <c:strRef>
              <c:f>'Trading History'!$C$52:$C$63</c:f>
              <c:strCache>
                <c:ptCount val="12"/>
                <c:pt idx="0">
                  <c:v>La Verne</c:v>
                </c:pt>
                <c:pt idx="1">
                  <c:v>Newport Beach</c:v>
                </c:pt>
                <c:pt idx="2">
                  <c:v>Laguna Beach </c:v>
                </c:pt>
                <c:pt idx="3">
                  <c:v>Indian Wells</c:v>
                </c:pt>
                <c:pt idx="4">
                  <c:v>Rolling Hills Estates</c:v>
                </c:pt>
                <c:pt idx="5">
                  <c:v>Hanford</c:v>
                </c:pt>
                <c:pt idx="6">
                  <c:v>La Mirada </c:v>
                </c:pt>
                <c:pt idx="7">
                  <c:v>Westminster</c:v>
                </c:pt>
                <c:pt idx="8">
                  <c:v>Mammoth Lakes</c:v>
                </c:pt>
                <c:pt idx="9">
                  <c:v>Lakewood</c:v>
                </c:pt>
                <c:pt idx="10">
                  <c:v>Glendora</c:v>
                </c:pt>
                <c:pt idx="11">
                  <c:v>Villa Park </c:v>
                </c:pt>
              </c:strCache>
            </c:strRef>
          </c:cat>
          <c:val>
            <c:numRef>
              <c:f>'Trading History'!$D$52:$D$63</c:f>
              <c:numCache>
                <c:formatCode>_("$"* #,##0_);_("$"* \(#,##0\);_("$"* "-"??_);_(@_)</c:formatCode>
                <c:ptCount val="12"/>
                <c:pt idx="0">
                  <c:v>3100000</c:v>
                </c:pt>
                <c:pt idx="1">
                  <c:v>2538067</c:v>
                </c:pt>
                <c:pt idx="2">
                  <c:v>2173834.7739668684</c:v>
                </c:pt>
                <c:pt idx="3">
                  <c:v>1942793</c:v>
                </c:pt>
                <c:pt idx="4">
                  <c:v>700000</c:v>
                </c:pt>
                <c:pt idx="5">
                  <c:v>641718</c:v>
                </c:pt>
                <c:pt idx="6">
                  <c:v>500000</c:v>
                </c:pt>
                <c:pt idx="7">
                  <c:v>500000</c:v>
                </c:pt>
                <c:pt idx="8">
                  <c:v>360040</c:v>
                </c:pt>
                <c:pt idx="9">
                  <c:v>240000</c:v>
                </c:pt>
                <c:pt idx="10">
                  <c:v>200000</c:v>
                </c:pt>
                <c:pt idx="11">
                  <c:v>130000</c:v>
                </c:pt>
              </c:numCache>
            </c:numRef>
          </c:val>
          <c:extLst>
            <c:ext xmlns:c16="http://schemas.microsoft.com/office/drawing/2014/chart" uri="{C3380CC4-5D6E-409C-BE32-E72D297353CC}">
              <c16:uniqueId val="{00000000-26FB-4C8B-AA0B-AF3CA36E5791}"/>
            </c:ext>
          </c:extLst>
        </c:ser>
        <c:dLbls>
          <c:showLegendKey val="0"/>
          <c:showVal val="0"/>
          <c:showCatName val="0"/>
          <c:showSerName val="0"/>
          <c:showPercent val="0"/>
          <c:showBubbleSize val="0"/>
        </c:dLbls>
        <c:gapWidth val="219"/>
        <c:overlap val="-27"/>
        <c:axId val="121412608"/>
        <c:axId val="121443072"/>
      </c:barChart>
      <c:catAx>
        <c:axId val="12141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443072"/>
        <c:crosses val="autoZero"/>
        <c:auto val="1"/>
        <c:lblAlgn val="ctr"/>
        <c:lblOffset val="100"/>
        <c:noMultiLvlLbl val="0"/>
      </c:catAx>
      <c:valAx>
        <c:axId val="121443072"/>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Value of Credits</a:t>
                </a:r>
              </a:p>
            </c:rich>
          </c:tx>
          <c:layout>
            <c:manualLayout>
              <c:xMode val="edge"/>
              <c:yMode val="edge"/>
              <c:x val="3.0555606350413815E-2"/>
              <c:y val="0.1590680455987777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412608"/>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78C6A-DC9A-4E21-A9B0-17BBE49A4B14}"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688B3425-17F0-4181-A48F-E8A3F506C3EC}">
      <dgm:prSet phldrT="[Text]"/>
      <dgm:spPr/>
      <dgm:t>
        <a:bodyPr/>
        <a:lstStyle/>
        <a:p>
          <a:r>
            <a:rPr lang="en-US" b="1" dirty="0">
              <a:solidFill>
                <a:schemeClr val="tx1"/>
              </a:solidFill>
            </a:rPr>
            <a:t>Tier 1 </a:t>
          </a:r>
        </a:p>
      </dgm:t>
    </dgm:pt>
    <dgm:pt modelId="{411D6BF7-7AD0-40DC-AFBB-9FCD99DCF156}" type="parTrans" cxnId="{233F7223-75C4-44CA-98C8-A95286FF956D}">
      <dgm:prSet/>
      <dgm:spPr/>
      <dgm:t>
        <a:bodyPr/>
        <a:lstStyle/>
        <a:p>
          <a:endParaRPr lang="en-US"/>
        </a:p>
      </dgm:t>
    </dgm:pt>
    <dgm:pt modelId="{E87DF29F-5BE5-4C3D-A2E0-0BAEFF3F7630}" type="sibTrans" cxnId="{233F7223-75C4-44CA-98C8-A95286FF956D}">
      <dgm:prSet/>
      <dgm:spPr/>
      <dgm:t>
        <a:bodyPr/>
        <a:lstStyle/>
        <a:p>
          <a:endParaRPr lang="en-US"/>
        </a:p>
      </dgm:t>
    </dgm:pt>
    <dgm:pt modelId="{71DF5ED4-BD15-49D3-B51C-C4CE2527D74C}">
      <dgm:prSet phldrT="[Text]"/>
      <dgm:spPr/>
      <dgm:t>
        <a:bodyPr/>
        <a:lstStyle/>
        <a:p>
          <a:pPr algn="l"/>
          <a:r>
            <a:rPr lang="en-US" b="0" dirty="0">
              <a:ea typeface="+mn-lt"/>
              <a:cs typeface="+mn-lt"/>
            </a:rPr>
            <a:t>20% Ratepayer contribution</a:t>
          </a:r>
          <a:endParaRPr lang="en-US" dirty="0"/>
        </a:p>
      </dgm:t>
    </dgm:pt>
    <dgm:pt modelId="{3DD67E48-FB89-431D-9D0C-318D942F7872}" type="parTrans" cxnId="{C54C3AE6-9A43-403C-8D2F-4EE071493CC8}">
      <dgm:prSet/>
      <dgm:spPr/>
      <dgm:t>
        <a:bodyPr/>
        <a:lstStyle/>
        <a:p>
          <a:endParaRPr lang="en-US"/>
        </a:p>
      </dgm:t>
    </dgm:pt>
    <dgm:pt modelId="{0965B0F6-E7E9-46E9-9D04-119880E5CD2B}" type="sibTrans" cxnId="{C54C3AE6-9A43-403C-8D2F-4EE071493CC8}">
      <dgm:prSet/>
      <dgm:spPr/>
      <dgm:t>
        <a:bodyPr/>
        <a:lstStyle/>
        <a:p>
          <a:endParaRPr lang="en-US"/>
        </a:p>
      </dgm:t>
    </dgm:pt>
    <dgm:pt modelId="{6D2E54A9-D6CC-4A5B-A860-4B162262F604}">
      <dgm:prSet phldrT="[Text]"/>
      <dgm:spPr/>
      <dgm:t>
        <a:bodyPr/>
        <a:lstStyle/>
        <a:p>
          <a:r>
            <a:rPr lang="en-US" b="1" dirty="0">
              <a:solidFill>
                <a:schemeClr val="tx1"/>
              </a:solidFill>
            </a:rPr>
            <a:t>Tier 2</a:t>
          </a:r>
        </a:p>
      </dgm:t>
    </dgm:pt>
    <dgm:pt modelId="{A3434385-716A-4D58-A27F-24B3BF84DE75}" type="parTrans" cxnId="{2ADE37F2-D655-4365-B0E5-E3DCC4B0482A}">
      <dgm:prSet/>
      <dgm:spPr/>
      <dgm:t>
        <a:bodyPr/>
        <a:lstStyle/>
        <a:p>
          <a:endParaRPr lang="en-US"/>
        </a:p>
      </dgm:t>
    </dgm:pt>
    <dgm:pt modelId="{CD44E961-DC1E-4CE5-B594-E437331BEA1C}" type="sibTrans" cxnId="{2ADE37F2-D655-4365-B0E5-E3DCC4B0482A}">
      <dgm:prSet/>
      <dgm:spPr/>
      <dgm:t>
        <a:bodyPr/>
        <a:lstStyle/>
        <a:p>
          <a:endParaRPr lang="en-US"/>
        </a:p>
      </dgm:t>
    </dgm:pt>
    <dgm:pt modelId="{71ABEE2D-94B3-4D0D-8526-9204E698E918}">
      <dgm:prSet phldrT="[Text]"/>
      <dgm:spPr/>
      <dgm:t>
        <a:bodyPr/>
        <a:lstStyle/>
        <a:p>
          <a:pPr algn="l">
            <a:buFont typeface="Wingdings" panose="05000000000000000000" pitchFamily="2" charset="2"/>
            <a:buChar char="§"/>
          </a:pPr>
          <a:r>
            <a:rPr lang="en-US" b="0" dirty="0">
              <a:ea typeface="+mn-lt"/>
              <a:cs typeface="+mn-lt"/>
            </a:rPr>
            <a:t>30% Ratepayer contribution</a:t>
          </a:r>
          <a:endParaRPr lang="en-US" dirty="0"/>
        </a:p>
      </dgm:t>
    </dgm:pt>
    <dgm:pt modelId="{6EA68EBA-A383-4054-927C-8B1A61193886}" type="parTrans" cxnId="{EEEF1F63-D4CC-4E51-B9F4-97FD1085730A}">
      <dgm:prSet/>
      <dgm:spPr/>
      <dgm:t>
        <a:bodyPr/>
        <a:lstStyle/>
        <a:p>
          <a:endParaRPr lang="en-US"/>
        </a:p>
      </dgm:t>
    </dgm:pt>
    <dgm:pt modelId="{C66059E8-1879-442E-AEB7-9E77301F8179}" type="sibTrans" cxnId="{EEEF1F63-D4CC-4E51-B9F4-97FD1085730A}">
      <dgm:prSet/>
      <dgm:spPr/>
      <dgm:t>
        <a:bodyPr/>
        <a:lstStyle/>
        <a:p>
          <a:endParaRPr lang="en-US"/>
        </a:p>
      </dgm:t>
    </dgm:pt>
    <dgm:pt modelId="{DF9FADC5-B4A8-4952-A15F-FB4DAA2E664B}">
      <dgm:prSet phldrT="[Text]"/>
      <dgm:spPr/>
      <dgm:t>
        <a:bodyPr/>
        <a:lstStyle/>
        <a:p>
          <a:r>
            <a:rPr lang="en-US" b="1" dirty="0">
              <a:solidFill>
                <a:schemeClr val="tx1"/>
              </a:solidFill>
            </a:rPr>
            <a:t>Tier 3</a:t>
          </a:r>
        </a:p>
      </dgm:t>
    </dgm:pt>
    <dgm:pt modelId="{C332B9B6-07DE-48BF-8103-7F3D9C125A37}" type="parTrans" cxnId="{F190527C-5C75-4907-A07F-D26BF91D8441}">
      <dgm:prSet/>
      <dgm:spPr/>
      <dgm:t>
        <a:bodyPr/>
        <a:lstStyle/>
        <a:p>
          <a:endParaRPr lang="en-US"/>
        </a:p>
      </dgm:t>
    </dgm:pt>
    <dgm:pt modelId="{380EF63C-647F-4FB8-B25D-5FEB44E1DD43}" type="sibTrans" cxnId="{F190527C-5C75-4907-A07F-D26BF91D8441}">
      <dgm:prSet/>
      <dgm:spPr/>
      <dgm:t>
        <a:bodyPr/>
        <a:lstStyle/>
        <a:p>
          <a:endParaRPr lang="en-US"/>
        </a:p>
      </dgm:t>
    </dgm:pt>
    <dgm:pt modelId="{33007C5B-BE06-4BE3-9843-6016CE6CA46C}">
      <dgm:prSet phldrT="[Text]" custT="1"/>
      <dgm:spPr/>
      <dgm:t>
        <a:bodyPr/>
        <a:lstStyle/>
        <a:p>
          <a:pPr algn="l"/>
          <a:r>
            <a:rPr lang="en-US" sz="1500" b="0" dirty="0">
              <a:ea typeface="+mn-lt"/>
              <a:cs typeface="+mn-lt"/>
            </a:rPr>
            <a:t>50% Ratepayer contribution</a:t>
          </a:r>
          <a:endParaRPr lang="en-US" sz="1500" dirty="0"/>
        </a:p>
      </dgm:t>
    </dgm:pt>
    <dgm:pt modelId="{968D6301-5033-413C-BB38-3C80DA6FE609}" type="parTrans" cxnId="{D26DA879-A7FA-4629-9D7E-7066A8C1CEE0}">
      <dgm:prSet/>
      <dgm:spPr/>
      <dgm:t>
        <a:bodyPr/>
        <a:lstStyle/>
        <a:p>
          <a:endParaRPr lang="en-US"/>
        </a:p>
      </dgm:t>
    </dgm:pt>
    <dgm:pt modelId="{01B9EB4E-2ABF-4294-A5F2-F857A6220AE2}" type="sibTrans" cxnId="{D26DA879-A7FA-4629-9D7E-7066A8C1CEE0}">
      <dgm:prSet/>
      <dgm:spPr/>
      <dgm:t>
        <a:bodyPr/>
        <a:lstStyle/>
        <a:p>
          <a:endParaRPr lang="en-US"/>
        </a:p>
      </dgm:t>
    </dgm:pt>
    <dgm:pt modelId="{927F7A70-A579-43BF-8D1F-914815C1D19E}">
      <dgm:prSet phldrT="[Text]"/>
      <dgm:spPr/>
      <dgm:t>
        <a:bodyPr/>
        <a:lstStyle/>
        <a:p>
          <a:pPr algn="l"/>
          <a:r>
            <a:rPr lang="en-US" b="0" dirty="0">
              <a:ea typeface="+mn-lt"/>
              <a:cs typeface="+mn-lt"/>
            </a:rPr>
            <a:t>Meets existing Rule 20B criteria (at least 600 ft/one block, both sides of the street</a:t>
          </a:r>
          <a:endParaRPr lang="en-US" dirty="0"/>
        </a:p>
      </dgm:t>
    </dgm:pt>
    <dgm:pt modelId="{B1F8AAE0-1713-45E9-884E-741D15C633AF}" type="parTrans" cxnId="{C59A26E0-7073-4743-839F-EB066733835B}">
      <dgm:prSet/>
      <dgm:spPr/>
      <dgm:t>
        <a:bodyPr/>
        <a:lstStyle/>
        <a:p>
          <a:endParaRPr lang="en-US"/>
        </a:p>
      </dgm:t>
    </dgm:pt>
    <dgm:pt modelId="{381A9ECD-ABBA-4CC5-BD13-8DF0431E32CE}" type="sibTrans" cxnId="{C59A26E0-7073-4743-839F-EB066733835B}">
      <dgm:prSet/>
      <dgm:spPr/>
      <dgm:t>
        <a:bodyPr/>
        <a:lstStyle/>
        <a:p>
          <a:endParaRPr lang="en-US"/>
        </a:p>
      </dgm:t>
    </dgm:pt>
    <dgm:pt modelId="{C5C51BBB-5678-4D5B-863A-22308970B1CC}">
      <dgm:prSet phldrT="[Text]"/>
      <dgm:spPr/>
      <dgm:t>
        <a:bodyPr/>
        <a:lstStyle/>
        <a:p>
          <a:pPr algn="l">
            <a:buFont typeface="Wingdings" panose="05000000000000000000" pitchFamily="2" charset="2"/>
            <a:buChar char="§"/>
          </a:pPr>
          <a:r>
            <a:rPr lang="en-US" b="0" dirty="0">
              <a:ea typeface="+mn-lt"/>
              <a:cs typeface="+mn-lt"/>
            </a:rPr>
            <a:t>Meets Tier 1 criteria </a:t>
          </a:r>
          <a:r>
            <a:rPr lang="en-US" u="sng" dirty="0">
              <a:ea typeface="+mn-lt"/>
              <a:cs typeface="+mn-lt"/>
            </a:rPr>
            <a:t>and </a:t>
          </a:r>
          <a:r>
            <a:rPr lang="en-US" b="0" dirty="0">
              <a:ea typeface="+mn-lt"/>
              <a:cs typeface="+mn-lt"/>
            </a:rPr>
            <a:t>one or more of the expanded public interest criteria of this staff proposal, such as wildfire risk mitigation.</a:t>
          </a:r>
          <a:endParaRPr lang="en-US" dirty="0"/>
        </a:p>
      </dgm:t>
    </dgm:pt>
    <dgm:pt modelId="{FB203AB7-D4D3-46D5-8BC1-31E059458BF8}" type="parTrans" cxnId="{07600784-B035-45E9-AF86-D385DDDAC8F4}">
      <dgm:prSet/>
      <dgm:spPr/>
      <dgm:t>
        <a:bodyPr/>
        <a:lstStyle/>
        <a:p>
          <a:endParaRPr lang="en-US"/>
        </a:p>
      </dgm:t>
    </dgm:pt>
    <dgm:pt modelId="{A0652296-1D70-49F6-82BC-D88DF533F3FC}" type="sibTrans" cxnId="{07600784-B035-45E9-AF86-D385DDDAC8F4}">
      <dgm:prSet/>
      <dgm:spPr/>
      <dgm:t>
        <a:bodyPr/>
        <a:lstStyle/>
        <a:p>
          <a:endParaRPr lang="en-US"/>
        </a:p>
      </dgm:t>
    </dgm:pt>
    <dgm:pt modelId="{6DF42820-C6B2-4E4B-B35D-E2C0AF494F7A}">
      <dgm:prSet phldrT="[Text]" custT="1"/>
      <dgm:spPr/>
      <dgm:t>
        <a:bodyPr/>
        <a:lstStyle/>
        <a:p>
          <a:pPr algn="l"/>
          <a:r>
            <a:rPr lang="en-US" sz="1500" b="0" dirty="0">
              <a:ea typeface="+mn-lt"/>
              <a:cs typeface="+mn-lt"/>
            </a:rPr>
            <a:t>Meets Tier 2 criteria </a:t>
          </a:r>
          <a:r>
            <a:rPr lang="en-US" sz="1500" u="sng" dirty="0">
              <a:ea typeface="+mn-lt"/>
              <a:cs typeface="+mn-lt"/>
            </a:rPr>
            <a:t>and </a:t>
          </a:r>
          <a:r>
            <a:rPr lang="en-US" sz="1500" b="0" dirty="0">
              <a:ea typeface="+mn-lt"/>
              <a:cs typeface="+mn-lt"/>
            </a:rPr>
            <a:t>one or more equity criteria (project is in or adjacent to a disadvantaged community at the time of the district formation </a:t>
          </a:r>
          <a:r>
            <a:rPr lang="en-US" sz="1500" b="0" u="sng" dirty="0">
              <a:ea typeface="+mn-lt"/>
              <a:cs typeface="+mn-lt"/>
            </a:rPr>
            <a:t>or</a:t>
          </a:r>
          <a:r>
            <a:rPr lang="en-US" sz="1500" b="0" dirty="0">
              <a:ea typeface="+mn-lt"/>
              <a:cs typeface="+mn-lt"/>
            </a:rPr>
            <a:t> the community has not completed a Rule 20 project in 10 or more years). </a:t>
          </a:r>
          <a:endParaRPr lang="en-US" sz="1500" dirty="0"/>
        </a:p>
      </dgm:t>
    </dgm:pt>
    <dgm:pt modelId="{FC790861-6BAB-4F34-8690-10A49CBEC3F5}" type="parTrans" cxnId="{70246745-1822-4809-BA9A-374026839730}">
      <dgm:prSet/>
      <dgm:spPr/>
      <dgm:t>
        <a:bodyPr/>
        <a:lstStyle/>
        <a:p>
          <a:endParaRPr lang="en-US"/>
        </a:p>
      </dgm:t>
    </dgm:pt>
    <dgm:pt modelId="{6DC1DBF0-5665-460D-B454-3B55F2FA5FB8}" type="sibTrans" cxnId="{70246745-1822-4809-BA9A-374026839730}">
      <dgm:prSet/>
      <dgm:spPr/>
      <dgm:t>
        <a:bodyPr/>
        <a:lstStyle/>
        <a:p>
          <a:endParaRPr lang="en-US"/>
        </a:p>
      </dgm:t>
    </dgm:pt>
    <dgm:pt modelId="{A6955131-C36F-4D38-A97E-161C01101517}" type="pres">
      <dgm:prSet presAssocID="{4E278C6A-DC9A-4E21-A9B0-17BBE49A4B14}" presName="Name0" presStyleCnt="0">
        <dgm:presLayoutVars>
          <dgm:chMax val="7"/>
          <dgm:chPref val="5"/>
          <dgm:dir/>
          <dgm:animOne val="branch"/>
          <dgm:animLvl val="lvl"/>
        </dgm:presLayoutVars>
      </dgm:prSet>
      <dgm:spPr/>
    </dgm:pt>
    <dgm:pt modelId="{13114604-1B00-46B9-B6A2-0840B0937BC6}" type="pres">
      <dgm:prSet presAssocID="{DF9FADC5-B4A8-4952-A15F-FB4DAA2E664B}" presName="ChildAccent3" presStyleCnt="0"/>
      <dgm:spPr/>
    </dgm:pt>
    <dgm:pt modelId="{99197A01-D3EA-4BFE-940D-02728DEA1EBC}" type="pres">
      <dgm:prSet presAssocID="{DF9FADC5-B4A8-4952-A15F-FB4DAA2E664B}" presName="ChildAccent" presStyleLbl="alignImgPlace1" presStyleIdx="0" presStyleCnt="3" custScaleX="194829" custScaleY="101167" custLinFactNeighborX="83449"/>
      <dgm:spPr/>
    </dgm:pt>
    <dgm:pt modelId="{A30FFF14-BEF7-4773-ACE5-778CBB4F951E}" type="pres">
      <dgm:prSet presAssocID="{DF9FADC5-B4A8-4952-A15F-FB4DAA2E664B}" presName="Child3" presStyleLbl="revTx" presStyleIdx="0" presStyleCnt="0">
        <dgm:presLayoutVars>
          <dgm:chMax val="0"/>
          <dgm:chPref val="0"/>
          <dgm:bulletEnabled val="1"/>
        </dgm:presLayoutVars>
      </dgm:prSet>
      <dgm:spPr/>
    </dgm:pt>
    <dgm:pt modelId="{4102242C-54B4-47AF-897D-7FFE30D2C2DD}" type="pres">
      <dgm:prSet presAssocID="{DF9FADC5-B4A8-4952-A15F-FB4DAA2E664B}" presName="Parent3" presStyleLbl="node1" presStyleIdx="0" presStyleCnt="3" custScaleX="194736" custLinFactNeighborX="83734" custLinFactNeighborY="342">
        <dgm:presLayoutVars>
          <dgm:chMax val="2"/>
          <dgm:chPref val="1"/>
          <dgm:bulletEnabled val="1"/>
        </dgm:presLayoutVars>
      </dgm:prSet>
      <dgm:spPr/>
    </dgm:pt>
    <dgm:pt modelId="{A9C29FEB-66EB-4ACB-B859-269631E4BC5D}" type="pres">
      <dgm:prSet presAssocID="{6D2E54A9-D6CC-4A5B-A860-4B162262F604}" presName="ChildAccent2" presStyleCnt="0"/>
      <dgm:spPr/>
    </dgm:pt>
    <dgm:pt modelId="{CB63ED1A-15C9-4948-8A17-D97E6F08471F}" type="pres">
      <dgm:prSet presAssocID="{6D2E54A9-D6CC-4A5B-A860-4B162262F604}" presName="ChildAccent" presStyleLbl="alignImgPlace1" presStyleIdx="1" presStyleCnt="3" custScaleX="171195"/>
      <dgm:spPr/>
    </dgm:pt>
    <dgm:pt modelId="{527C8E2F-683A-4D4C-954E-8F66359C4823}" type="pres">
      <dgm:prSet presAssocID="{6D2E54A9-D6CC-4A5B-A860-4B162262F604}" presName="Child2" presStyleLbl="revTx" presStyleIdx="0" presStyleCnt="0">
        <dgm:presLayoutVars>
          <dgm:chMax val="0"/>
          <dgm:chPref val="0"/>
          <dgm:bulletEnabled val="1"/>
        </dgm:presLayoutVars>
      </dgm:prSet>
      <dgm:spPr/>
    </dgm:pt>
    <dgm:pt modelId="{2992C123-F9A2-4BC8-A008-08C8C911D718}" type="pres">
      <dgm:prSet presAssocID="{6D2E54A9-D6CC-4A5B-A860-4B162262F604}" presName="Parent2" presStyleLbl="node1" presStyleIdx="1" presStyleCnt="3" custScaleX="170386" custLinFactNeighborX="715">
        <dgm:presLayoutVars>
          <dgm:chMax val="2"/>
          <dgm:chPref val="1"/>
          <dgm:bulletEnabled val="1"/>
        </dgm:presLayoutVars>
      </dgm:prSet>
      <dgm:spPr/>
    </dgm:pt>
    <dgm:pt modelId="{B5D7F9D3-1AD3-4B2D-9CF2-4D5B8D9DB98D}" type="pres">
      <dgm:prSet presAssocID="{688B3425-17F0-4181-A48F-E8A3F506C3EC}" presName="ChildAccent1" presStyleCnt="0"/>
      <dgm:spPr/>
    </dgm:pt>
    <dgm:pt modelId="{2E391FD1-67A4-48B5-BA14-155730782579}" type="pres">
      <dgm:prSet presAssocID="{688B3425-17F0-4181-A48F-E8A3F506C3EC}" presName="ChildAccent" presStyleLbl="alignImgPlace1" presStyleIdx="2" presStyleCnt="3" custScaleX="163720" custLinFactNeighborX="-66582"/>
      <dgm:spPr/>
    </dgm:pt>
    <dgm:pt modelId="{1FB0C4D4-B78D-480A-802D-D6BE50D3C2FC}" type="pres">
      <dgm:prSet presAssocID="{688B3425-17F0-4181-A48F-E8A3F506C3EC}" presName="Child1" presStyleLbl="revTx" presStyleIdx="0" presStyleCnt="0">
        <dgm:presLayoutVars>
          <dgm:chMax val="0"/>
          <dgm:chPref val="0"/>
          <dgm:bulletEnabled val="1"/>
        </dgm:presLayoutVars>
      </dgm:prSet>
      <dgm:spPr/>
    </dgm:pt>
    <dgm:pt modelId="{8DBBC6FE-7A59-4E78-A9EB-ABE06A431F59}" type="pres">
      <dgm:prSet presAssocID="{688B3425-17F0-4181-A48F-E8A3F506C3EC}" presName="Parent1" presStyleLbl="node1" presStyleIdx="2" presStyleCnt="3" custScaleX="162875" custLinFactNeighborX="-65863">
        <dgm:presLayoutVars>
          <dgm:chMax val="2"/>
          <dgm:chPref val="1"/>
          <dgm:bulletEnabled val="1"/>
        </dgm:presLayoutVars>
      </dgm:prSet>
      <dgm:spPr/>
    </dgm:pt>
  </dgm:ptLst>
  <dgm:cxnLst>
    <dgm:cxn modelId="{E312FA1A-5365-4742-891D-5F757E0704EF}" type="presOf" srcId="{927F7A70-A579-43BF-8D1F-914815C1D19E}" destId="{2E391FD1-67A4-48B5-BA14-155730782579}" srcOrd="0" destOrd="1" presId="urn:microsoft.com/office/officeart/2011/layout/InterconnectedBlockProcess"/>
    <dgm:cxn modelId="{DDD71D1F-ECFF-4454-B078-714C4423C93F}" type="presOf" srcId="{33007C5B-BE06-4BE3-9843-6016CE6CA46C}" destId="{A30FFF14-BEF7-4773-ACE5-778CBB4F951E}" srcOrd="1" destOrd="0" presId="urn:microsoft.com/office/officeart/2011/layout/InterconnectedBlockProcess"/>
    <dgm:cxn modelId="{1F822221-A56E-4E63-9626-ADBCD22750ED}" type="presOf" srcId="{C5C51BBB-5678-4D5B-863A-22308970B1CC}" destId="{527C8E2F-683A-4D4C-954E-8F66359C4823}" srcOrd="1" destOrd="1" presId="urn:microsoft.com/office/officeart/2011/layout/InterconnectedBlockProcess"/>
    <dgm:cxn modelId="{233F7223-75C4-44CA-98C8-A95286FF956D}" srcId="{4E278C6A-DC9A-4E21-A9B0-17BBE49A4B14}" destId="{688B3425-17F0-4181-A48F-E8A3F506C3EC}" srcOrd="0" destOrd="0" parTransId="{411D6BF7-7AD0-40DC-AFBB-9FCD99DCF156}" sibTransId="{E87DF29F-5BE5-4C3D-A2E0-0BAEFF3F7630}"/>
    <dgm:cxn modelId="{2F4E9729-6430-4036-B0DA-57CE9A1BF447}" type="presOf" srcId="{C5C51BBB-5678-4D5B-863A-22308970B1CC}" destId="{CB63ED1A-15C9-4948-8A17-D97E6F08471F}" srcOrd="0" destOrd="1" presId="urn:microsoft.com/office/officeart/2011/layout/InterconnectedBlockProcess"/>
    <dgm:cxn modelId="{1151E336-4055-450A-B371-1723DBDBAABE}" type="presOf" srcId="{33007C5B-BE06-4BE3-9843-6016CE6CA46C}" destId="{99197A01-D3EA-4BFE-940D-02728DEA1EBC}" srcOrd="0" destOrd="0" presId="urn:microsoft.com/office/officeart/2011/layout/InterconnectedBlockProcess"/>
    <dgm:cxn modelId="{EEEF1F63-D4CC-4E51-B9F4-97FD1085730A}" srcId="{6D2E54A9-D6CC-4A5B-A860-4B162262F604}" destId="{71ABEE2D-94B3-4D0D-8526-9204E698E918}" srcOrd="0" destOrd="0" parTransId="{6EA68EBA-A383-4054-927C-8B1A61193886}" sibTransId="{C66059E8-1879-442E-AEB7-9E77301F8179}"/>
    <dgm:cxn modelId="{70246745-1822-4809-BA9A-374026839730}" srcId="{DF9FADC5-B4A8-4952-A15F-FB4DAA2E664B}" destId="{6DF42820-C6B2-4E4B-B35D-E2C0AF494F7A}" srcOrd="1" destOrd="0" parTransId="{FC790861-6BAB-4F34-8690-10A49CBEC3F5}" sibTransId="{6DC1DBF0-5665-460D-B454-3B55F2FA5FB8}"/>
    <dgm:cxn modelId="{5EBBD049-2BE5-44CE-86C3-4BB0A90C5B05}" type="presOf" srcId="{4E278C6A-DC9A-4E21-A9B0-17BBE49A4B14}" destId="{A6955131-C36F-4D38-A97E-161C01101517}" srcOrd="0" destOrd="0" presId="urn:microsoft.com/office/officeart/2011/layout/InterconnectedBlockProcess"/>
    <dgm:cxn modelId="{23D0DF4D-4A31-4A7A-864B-04661C920A71}" type="presOf" srcId="{71DF5ED4-BD15-49D3-B51C-C4CE2527D74C}" destId="{2E391FD1-67A4-48B5-BA14-155730782579}" srcOrd="0" destOrd="0" presId="urn:microsoft.com/office/officeart/2011/layout/InterconnectedBlockProcess"/>
    <dgm:cxn modelId="{73B36E76-F0DD-4B16-A7EE-BBE45BCB3F0D}" type="presOf" srcId="{688B3425-17F0-4181-A48F-E8A3F506C3EC}" destId="{8DBBC6FE-7A59-4E78-A9EB-ABE06A431F59}" srcOrd="0" destOrd="0" presId="urn:microsoft.com/office/officeart/2011/layout/InterconnectedBlockProcess"/>
    <dgm:cxn modelId="{D26DA879-A7FA-4629-9D7E-7066A8C1CEE0}" srcId="{DF9FADC5-B4A8-4952-A15F-FB4DAA2E664B}" destId="{33007C5B-BE06-4BE3-9843-6016CE6CA46C}" srcOrd="0" destOrd="0" parTransId="{968D6301-5033-413C-BB38-3C80DA6FE609}" sibTransId="{01B9EB4E-2ABF-4294-A5F2-F857A6220AE2}"/>
    <dgm:cxn modelId="{F190527C-5C75-4907-A07F-D26BF91D8441}" srcId="{4E278C6A-DC9A-4E21-A9B0-17BBE49A4B14}" destId="{DF9FADC5-B4A8-4952-A15F-FB4DAA2E664B}" srcOrd="2" destOrd="0" parTransId="{C332B9B6-07DE-48BF-8103-7F3D9C125A37}" sibTransId="{380EF63C-647F-4FB8-B25D-5FEB44E1DD43}"/>
    <dgm:cxn modelId="{07600784-B035-45E9-AF86-D385DDDAC8F4}" srcId="{6D2E54A9-D6CC-4A5B-A860-4B162262F604}" destId="{C5C51BBB-5678-4D5B-863A-22308970B1CC}" srcOrd="1" destOrd="0" parTransId="{FB203AB7-D4D3-46D5-8BC1-31E059458BF8}" sibTransId="{A0652296-1D70-49F6-82BC-D88DF533F3FC}"/>
    <dgm:cxn modelId="{F5B53898-BAA7-4159-8340-05F5DD936D51}" type="presOf" srcId="{927F7A70-A579-43BF-8D1F-914815C1D19E}" destId="{1FB0C4D4-B78D-480A-802D-D6BE50D3C2FC}" srcOrd="1" destOrd="1" presId="urn:microsoft.com/office/officeart/2011/layout/InterconnectedBlockProcess"/>
    <dgm:cxn modelId="{695099A4-0B00-4FD8-9C10-86EF3635ED40}" type="presOf" srcId="{71ABEE2D-94B3-4D0D-8526-9204E698E918}" destId="{CB63ED1A-15C9-4948-8A17-D97E6F08471F}" srcOrd="0" destOrd="0" presId="urn:microsoft.com/office/officeart/2011/layout/InterconnectedBlockProcess"/>
    <dgm:cxn modelId="{987FD2BC-CAB9-497E-B7AD-DFFEF8FB282B}" type="presOf" srcId="{6DF42820-C6B2-4E4B-B35D-E2C0AF494F7A}" destId="{A30FFF14-BEF7-4773-ACE5-778CBB4F951E}" srcOrd="1" destOrd="1" presId="urn:microsoft.com/office/officeart/2011/layout/InterconnectedBlockProcess"/>
    <dgm:cxn modelId="{4214EEC1-D9CA-492D-8542-19E35AB627C1}" type="presOf" srcId="{DF9FADC5-B4A8-4952-A15F-FB4DAA2E664B}" destId="{4102242C-54B4-47AF-897D-7FFE30D2C2DD}" srcOrd="0" destOrd="0" presId="urn:microsoft.com/office/officeart/2011/layout/InterconnectedBlockProcess"/>
    <dgm:cxn modelId="{D6821FC5-DAC3-4CDB-801D-E99204869DEE}" type="presOf" srcId="{6D2E54A9-D6CC-4A5B-A860-4B162262F604}" destId="{2992C123-F9A2-4BC8-A008-08C8C911D718}" srcOrd="0" destOrd="0" presId="urn:microsoft.com/office/officeart/2011/layout/InterconnectedBlockProcess"/>
    <dgm:cxn modelId="{752ED6D3-3CB9-414D-8BF2-7FA8C2117DE3}" type="presOf" srcId="{6DF42820-C6B2-4E4B-B35D-E2C0AF494F7A}" destId="{99197A01-D3EA-4BFE-940D-02728DEA1EBC}" srcOrd="0" destOrd="1" presId="urn:microsoft.com/office/officeart/2011/layout/InterconnectedBlockProcess"/>
    <dgm:cxn modelId="{908568DC-88B8-48A2-BFF0-559CFAA55874}" type="presOf" srcId="{71DF5ED4-BD15-49D3-B51C-C4CE2527D74C}" destId="{1FB0C4D4-B78D-480A-802D-D6BE50D3C2FC}" srcOrd="1" destOrd="0" presId="urn:microsoft.com/office/officeart/2011/layout/InterconnectedBlockProcess"/>
    <dgm:cxn modelId="{82FEBBDC-2CE5-4784-9E4C-5BCB100A1C17}" type="presOf" srcId="{71ABEE2D-94B3-4D0D-8526-9204E698E918}" destId="{527C8E2F-683A-4D4C-954E-8F66359C4823}" srcOrd="1" destOrd="0" presId="urn:microsoft.com/office/officeart/2011/layout/InterconnectedBlockProcess"/>
    <dgm:cxn modelId="{C59A26E0-7073-4743-839F-EB066733835B}" srcId="{688B3425-17F0-4181-A48F-E8A3F506C3EC}" destId="{927F7A70-A579-43BF-8D1F-914815C1D19E}" srcOrd="1" destOrd="0" parTransId="{B1F8AAE0-1713-45E9-884E-741D15C633AF}" sibTransId="{381A9ECD-ABBA-4CC5-BD13-8DF0431E32CE}"/>
    <dgm:cxn modelId="{C54C3AE6-9A43-403C-8D2F-4EE071493CC8}" srcId="{688B3425-17F0-4181-A48F-E8A3F506C3EC}" destId="{71DF5ED4-BD15-49D3-B51C-C4CE2527D74C}" srcOrd="0" destOrd="0" parTransId="{3DD67E48-FB89-431D-9D0C-318D942F7872}" sibTransId="{0965B0F6-E7E9-46E9-9D04-119880E5CD2B}"/>
    <dgm:cxn modelId="{2ADE37F2-D655-4365-B0E5-E3DCC4B0482A}" srcId="{4E278C6A-DC9A-4E21-A9B0-17BBE49A4B14}" destId="{6D2E54A9-D6CC-4A5B-A860-4B162262F604}" srcOrd="1" destOrd="0" parTransId="{A3434385-716A-4D58-A27F-24B3BF84DE75}" sibTransId="{CD44E961-DC1E-4CE5-B594-E437331BEA1C}"/>
    <dgm:cxn modelId="{230377E7-401E-4DF0-94EA-31C07101DFB4}" type="presParOf" srcId="{A6955131-C36F-4D38-A97E-161C01101517}" destId="{13114604-1B00-46B9-B6A2-0840B0937BC6}" srcOrd="0" destOrd="0" presId="urn:microsoft.com/office/officeart/2011/layout/InterconnectedBlockProcess"/>
    <dgm:cxn modelId="{A3BC6C21-5C64-4944-B9D3-AC76E41E5E3B}" type="presParOf" srcId="{13114604-1B00-46B9-B6A2-0840B0937BC6}" destId="{99197A01-D3EA-4BFE-940D-02728DEA1EBC}" srcOrd="0" destOrd="0" presId="urn:microsoft.com/office/officeart/2011/layout/InterconnectedBlockProcess"/>
    <dgm:cxn modelId="{236B6B7C-E411-4AB9-AA32-EBF16A5B89C4}" type="presParOf" srcId="{A6955131-C36F-4D38-A97E-161C01101517}" destId="{A30FFF14-BEF7-4773-ACE5-778CBB4F951E}" srcOrd="1" destOrd="0" presId="urn:microsoft.com/office/officeart/2011/layout/InterconnectedBlockProcess"/>
    <dgm:cxn modelId="{D0B84277-E2BA-4B8A-8269-A0E94C51F1F9}" type="presParOf" srcId="{A6955131-C36F-4D38-A97E-161C01101517}" destId="{4102242C-54B4-47AF-897D-7FFE30D2C2DD}" srcOrd="2" destOrd="0" presId="urn:microsoft.com/office/officeart/2011/layout/InterconnectedBlockProcess"/>
    <dgm:cxn modelId="{6EEFE6C6-1A46-4CCF-972E-F2B6C03C76CD}" type="presParOf" srcId="{A6955131-C36F-4D38-A97E-161C01101517}" destId="{A9C29FEB-66EB-4ACB-B859-269631E4BC5D}" srcOrd="3" destOrd="0" presId="urn:microsoft.com/office/officeart/2011/layout/InterconnectedBlockProcess"/>
    <dgm:cxn modelId="{0AA9BA48-892F-4F05-9D07-B7493ED487B8}" type="presParOf" srcId="{A9C29FEB-66EB-4ACB-B859-269631E4BC5D}" destId="{CB63ED1A-15C9-4948-8A17-D97E6F08471F}" srcOrd="0" destOrd="0" presId="urn:microsoft.com/office/officeart/2011/layout/InterconnectedBlockProcess"/>
    <dgm:cxn modelId="{43A85A7F-CE70-47CE-AA51-C8680E63DE16}" type="presParOf" srcId="{A6955131-C36F-4D38-A97E-161C01101517}" destId="{527C8E2F-683A-4D4C-954E-8F66359C4823}" srcOrd="4" destOrd="0" presId="urn:microsoft.com/office/officeart/2011/layout/InterconnectedBlockProcess"/>
    <dgm:cxn modelId="{CE4AAE51-928D-41F5-9EFF-4C3AE88A38E4}" type="presParOf" srcId="{A6955131-C36F-4D38-A97E-161C01101517}" destId="{2992C123-F9A2-4BC8-A008-08C8C911D718}" srcOrd="5" destOrd="0" presId="urn:microsoft.com/office/officeart/2011/layout/InterconnectedBlockProcess"/>
    <dgm:cxn modelId="{96996CFD-431A-4B1B-A81C-331D5BDC4BB4}" type="presParOf" srcId="{A6955131-C36F-4D38-A97E-161C01101517}" destId="{B5D7F9D3-1AD3-4B2D-9CF2-4D5B8D9DB98D}" srcOrd="6" destOrd="0" presId="urn:microsoft.com/office/officeart/2011/layout/InterconnectedBlockProcess"/>
    <dgm:cxn modelId="{F33BFDDB-EC4C-4307-846C-D2ECD3647A7D}" type="presParOf" srcId="{B5D7F9D3-1AD3-4B2D-9CF2-4D5B8D9DB98D}" destId="{2E391FD1-67A4-48B5-BA14-155730782579}" srcOrd="0" destOrd="0" presId="urn:microsoft.com/office/officeart/2011/layout/InterconnectedBlockProcess"/>
    <dgm:cxn modelId="{8048B3DB-3C8E-4A58-9EFE-45456EF1A731}" type="presParOf" srcId="{A6955131-C36F-4D38-A97E-161C01101517}" destId="{1FB0C4D4-B78D-480A-802D-D6BE50D3C2FC}" srcOrd="7" destOrd="0" presId="urn:microsoft.com/office/officeart/2011/layout/InterconnectedBlockProcess"/>
    <dgm:cxn modelId="{1871F13A-8215-4165-A428-21CCD190F32F}" type="presParOf" srcId="{A6955131-C36F-4D38-A97E-161C01101517}" destId="{8DBBC6FE-7A59-4E78-A9EB-ABE06A431F59}"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97A01-D3EA-4BFE-940D-02728DEA1EBC}">
      <dsp:nvSpPr>
        <dsp:cNvPr id="0" name=""/>
        <dsp:cNvSpPr/>
      </dsp:nvSpPr>
      <dsp:spPr>
        <a:xfrm>
          <a:off x="4695953" y="599555"/>
          <a:ext cx="2571651" cy="2967503"/>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l" defTabSz="666750">
            <a:lnSpc>
              <a:spcPct val="90000"/>
            </a:lnSpc>
            <a:spcBef>
              <a:spcPct val="0"/>
            </a:spcBef>
            <a:spcAft>
              <a:spcPct val="35000"/>
            </a:spcAft>
            <a:buNone/>
          </a:pPr>
          <a:r>
            <a:rPr lang="en-US" sz="1500" b="0" kern="1200" dirty="0">
              <a:ea typeface="+mn-lt"/>
              <a:cs typeface="+mn-lt"/>
            </a:rPr>
            <a:t>50% Ratepayer contribution</a:t>
          </a:r>
          <a:endParaRPr lang="en-US" sz="1500" kern="1200" dirty="0"/>
        </a:p>
        <a:p>
          <a:pPr marL="0" lvl="0" indent="0" algn="l" defTabSz="666750">
            <a:lnSpc>
              <a:spcPct val="90000"/>
            </a:lnSpc>
            <a:spcBef>
              <a:spcPct val="0"/>
            </a:spcBef>
            <a:spcAft>
              <a:spcPct val="35000"/>
            </a:spcAft>
            <a:buNone/>
          </a:pPr>
          <a:r>
            <a:rPr lang="en-US" sz="1500" b="0" kern="1200" dirty="0">
              <a:ea typeface="+mn-lt"/>
              <a:cs typeface="+mn-lt"/>
            </a:rPr>
            <a:t>Meets Tier 2 criteria </a:t>
          </a:r>
          <a:r>
            <a:rPr lang="en-US" sz="1500" u="sng" kern="1200" dirty="0">
              <a:ea typeface="+mn-lt"/>
              <a:cs typeface="+mn-lt"/>
            </a:rPr>
            <a:t>and </a:t>
          </a:r>
          <a:r>
            <a:rPr lang="en-US" sz="1500" b="0" kern="1200" dirty="0">
              <a:ea typeface="+mn-lt"/>
              <a:cs typeface="+mn-lt"/>
            </a:rPr>
            <a:t>one or more equity criteria (project is in or adjacent to a disadvantaged community at the time of the district formation </a:t>
          </a:r>
          <a:r>
            <a:rPr lang="en-US" sz="1500" b="0" u="sng" kern="1200" dirty="0">
              <a:ea typeface="+mn-lt"/>
              <a:cs typeface="+mn-lt"/>
            </a:rPr>
            <a:t>or</a:t>
          </a:r>
          <a:r>
            <a:rPr lang="en-US" sz="1500" b="0" kern="1200" dirty="0">
              <a:ea typeface="+mn-lt"/>
              <a:cs typeface="+mn-lt"/>
            </a:rPr>
            <a:t> the community has not completed a Rule 20 project in 10 or more years). </a:t>
          </a:r>
          <a:endParaRPr lang="en-US" sz="1500" kern="1200" dirty="0"/>
        </a:p>
      </dsp:txBody>
      <dsp:txXfrm>
        <a:off x="5022328" y="599555"/>
        <a:ext cx="2245276" cy="2967503"/>
      </dsp:txXfrm>
    </dsp:sp>
    <dsp:sp modelId="{4102242C-54B4-47AF-897D-7FFE30D2C2DD}">
      <dsp:nvSpPr>
        <dsp:cNvPr id="0" name=""/>
        <dsp:cNvSpPr/>
      </dsp:nvSpPr>
      <dsp:spPr>
        <a:xfrm>
          <a:off x="4700328" y="-6415"/>
          <a:ext cx="2570424" cy="626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Tier 3</a:t>
          </a:r>
        </a:p>
      </dsp:txBody>
      <dsp:txXfrm>
        <a:off x="4700328" y="-6415"/>
        <a:ext cx="2570424" cy="626296"/>
      </dsp:txXfrm>
    </dsp:sp>
    <dsp:sp modelId="{CB63ED1A-15C9-4948-8A17-D97E6F08471F}">
      <dsp:nvSpPr>
        <dsp:cNvPr id="0" name=""/>
        <dsp:cNvSpPr/>
      </dsp:nvSpPr>
      <dsp:spPr>
        <a:xfrm>
          <a:off x="2430094" y="616670"/>
          <a:ext cx="2259693" cy="2724032"/>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l" defTabSz="666750">
            <a:lnSpc>
              <a:spcPct val="90000"/>
            </a:lnSpc>
            <a:spcBef>
              <a:spcPct val="0"/>
            </a:spcBef>
            <a:spcAft>
              <a:spcPct val="35000"/>
            </a:spcAft>
            <a:buFont typeface="Wingdings" panose="05000000000000000000" pitchFamily="2" charset="2"/>
            <a:buNone/>
          </a:pPr>
          <a:r>
            <a:rPr lang="en-US" sz="1500" b="0" kern="1200" dirty="0">
              <a:ea typeface="+mn-lt"/>
              <a:cs typeface="+mn-lt"/>
            </a:rPr>
            <a:t>30% Ratepayer contribution</a:t>
          </a:r>
          <a:endParaRPr lang="en-US" sz="1500" kern="1200" dirty="0"/>
        </a:p>
        <a:p>
          <a:pPr marL="0" lvl="0" indent="0" algn="l" defTabSz="666750">
            <a:lnSpc>
              <a:spcPct val="90000"/>
            </a:lnSpc>
            <a:spcBef>
              <a:spcPct val="0"/>
            </a:spcBef>
            <a:spcAft>
              <a:spcPct val="35000"/>
            </a:spcAft>
            <a:buFont typeface="Wingdings" panose="05000000000000000000" pitchFamily="2" charset="2"/>
            <a:buNone/>
          </a:pPr>
          <a:r>
            <a:rPr lang="en-US" sz="1500" b="0" kern="1200" dirty="0">
              <a:ea typeface="+mn-lt"/>
              <a:cs typeface="+mn-lt"/>
            </a:rPr>
            <a:t>Meets Tier 1 criteria </a:t>
          </a:r>
          <a:r>
            <a:rPr lang="en-US" sz="1500" u="sng" kern="1200" dirty="0">
              <a:ea typeface="+mn-lt"/>
              <a:cs typeface="+mn-lt"/>
            </a:rPr>
            <a:t>and </a:t>
          </a:r>
          <a:r>
            <a:rPr lang="en-US" sz="1500" b="0" kern="1200" dirty="0">
              <a:ea typeface="+mn-lt"/>
              <a:cs typeface="+mn-lt"/>
            </a:rPr>
            <a:t>one or more of the expanded public interest criteria of this staff proposal, such as wildfire risk mitigation.</a:t>
          </a:r>
          <a:endParaRPr lang="en-US" sz="1500" kern="1200" dirty="0"/>
        </a:p>
      </dsp:txBody>
      <dsp:txXfrm>
        <a:off x="2716878" y="616670"/>
        <a:ext cx="1972910" cy="2724032"/>
      </dsp:txXfrm>
    </dsp:sp>
    <dsp:sp modelId="{2992C123-F9A2-4BC8-A008-08C8C911D718}">
      <dsp:nvSpPr>
        <dsp:cNvPr id="0" name=""/>
        <dsp:cNvSpPr/>
      </dsp:nvSpPr>
      <dsp:spPr>
        <a:xfrm>
          <a:off x="2444871" y="92859"/>
          <a:ext cx="2249015" cy="5238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Tier 2</a:t>
          </a:r>
        </a:p>
      </dsp:txBody>
      <dsp:txXfrm>
        <a:off x="2444871" y="92859"/>
        <a:ext cx="2249015" cy="523811"/>
      </dsp:txXfrm>
    </dsp:sp>
    <dsp:sp modelId="{2E391FD1-67A4-48B5-BA14-155730782579}">
      <dsp:nvSpPr>
        <dsp:cNvPr id="0" name=""/>
        <dsp:cNvSpPr/>
      </dsp:nvSpPr>
      <dsp:spPr>
        <a:xfrm>
          <a:off x="280623" y="616670"/>
          <a:ext cx="2161027" cy="2514436"/>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l" defTabSz="666750">
            <a:lnSpc>
              <a:spcPct val="90000"/>
            </a:lnSpc>
            <a:spcBef>
              <a:spcPct val="0"/>
            </a:spcBef>
            <a:spcAft>
              <a:spcPct val="35000"/>
            </a:spcAft>
            <a:buNone/>
          </a:pPr>
          <a:r>
            <a:rPr lang="en-US" sz="1500" b="0" kern="1200" dirty="0">
              <a:ea typeface="+mn-lt"/>
              <a:cs typeface="+mn-lt"/>
            </a:rPr>
            <a:t>20% Ratepayer contribution</a:t>
          </a:r>
          <a:endParaRPr lang="en-US" sz="1500" kern="1200" dirty="0"/>
        </a:p>
        <a:p>
          <a:pPr marL="0" lvl="0" indent="0" algn="l" defTabSz="666750">
            <a:lnSpc>
              <a:spcPct val="90000"/>
            </a:lnSpc>
            <a:spcBef>
              <a:spcPct val="0"/>
            </a:spcBef>
            <a:spcAft>
              <a:spcPct val="35000"/>
            </a:spcAft>
            <a:buNone/>
          </a:pPr>
          <a:r>
            <a:rPr lang="en-US" sz="1500" b="0" kern="1200" dirty="0">
              <a:ea typeface="+mn-lt"/>
              <a:cs typeface="+mn-lt"/>
            </a:rPr>
            <a:t>Meets existing Rule 20B criteria (at least 600 ft/one block, both sides of the street</a:t>
          </a:r>
          <a:endParaRPr lang="en-US" sz="1500" kern="1200" dirty="0"/>
        </a:p>
      </dsp:txBody>
      <dsp:txXfrm>
        <a:off x="554885" y="616670"/>
        <a:ext cx="1886765" cy="2514436"/>
      </dsp:txXfrm>
    </dsp:sp>
    <dsp:sp modelId="{8DBBC6FE-7A59-4E78-A9EB-ABE06A431F59}">
      <dsp:nvSpPr>
        <dsp:cNvPr id="0" name=""/>
        <dsp:cNvSpPr/>
      </dsp:nvSpPr>
      <dsp:spPr>
        <a:xfrm>
          <a:off x="295690" y="197479"/>
          <a:ext cx="2149873" cy="419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Tier 1 </a:t>
          </a:r>
        </a:p>
      </dsp:txBody>
      <dsp:txXfrm>
        <a:off x="295690" y="197479"/>
        <a:ext cx="2149873" cy="419191"/>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FCEF2-8CB1-4F80-8EB8-A1CF81BF9CC2}" type="datetimeFigureOut">
              <a:rPr lang="en-US" smtClean="0"/>
              <a:t>3/4/2020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87059-27BB-4443-8400-0A040A7E0B04}" type="slidenum">
              <a:rPr lang="en-US" smtClean="0"/>
              <a:t>‹#›</a:t>
            </a:fld>
            <a:endParaRPr lang="en-US"/>
          </a:p>
        </p:txBody>
      </p:sp>
    </p:spTree>
    <p:extLst>
      <p:ext uri="{BB962C8B-B14F-4D97-AF65-F5344CB8AC3E}">
        <p14:creationId xmlns:p14="http://schemas.microsoft.com/office/powerpoint/2010/main" val="342907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95632619-524F-45C1-9098-680B99AD29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C15D09C8-B7FA-4F13-9912-ED1B13C249E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9875" name="Rectangle 2">
            <a:extLst>
              <a:ext uri="{FF2B5EF4-FFF2-40B4-BE49-F238E27FC236}">
                <a16:creationId xmlns:a16="http://schemas.microsoft.com/office/drawing/2014/main" id="{D649BF3F-DB50-4B11-9E79-777FA711A28E}"/>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F01FE033-C614-474E-A9AA-E5F4A6B716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1" tIns="46221" rIns="92441" bIns="46221"/>
          <a:lstStyle/>
          <a:p>
            <a:pPr eaLnBrk="1" hangingPunct="1"/>
            <a:endParaRPr lang="en-US" altLang="en-US"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PG&amp;E has now included balances and contact information. Get PG&amp;E to talk about what they have done since 2019 workshop.</a:t>
            </a: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12</a:t>
            </a:fld>
            <a:endParaRPr lang="en-US" altLang="en-US">
              <a:ea typeface="SimSun" panose="02010600030101010101" pitchFamily="2" charset="-122"/>
            </a:endParaRPr>
          </a:p>
        </p:txBody>
      </p:sp>
    </p:spTree>
    <p:extLst>
      <p:ext uri="{BB962C8B-B14F-4D97-AF65-F5344CB8AC3E}">
        <p14:creationId xmlns:p14="http://schemas.microsoft.com/office/powerpoint/2010/main" val="268539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project costs in real terms have increased by approximately 33% and 44% for PG&amp;E and SCE respectively. SDG&amp;E’s costs have declines modestly by less than 6%</a:t>
            </a:r>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13</a:t>
            </a:fld>
            <a:endParaRPr lang="en-US" altLang="en-US">
              <a:ea typeface="SimSun" panose="02010600030101010101" pitchFamily="2" charset="-122"/>
            </a:endParaRPr>
          </a:p>
        </p:txBody>
      </p:sp>
    </p:spTree>
    <p:extLst>
      <p:ext uri="{BB962C8B-B14F-4D97-AF65-F5344CB8AC3E}">
        <p14:creationId xmlns:p14="http://schemas.microsoft.com/office/powerpoint/2010/main" val="141714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14</a:t>
            </a:fld>
            <a:endParaRPr lang="en-US" altLang="en-US">
              <a:ea typeface="SimSun" panose="02010600030101010101" pitchFamily="2" charset="-122"/>
            </a:endParaRPr>
          </a:p>
        </p:txBody>
      </p:sp>
    </p:spTree>
    <p:extLst>
      <p:ext uri="{BB962C8B-B14F-4D97-AF65-F5344CB8AC3E}">
        <p14:creationId xmlns:p14="http://schemas.microsoft.com/office/powerpoint/2010/main" val="338449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r>
              <a:rPr lang="en-US" altLang="en-US" sz="2000" dirty="0">
                <a:latin typeface="Calibri" panose="020F0502020204030204" pitchFamily="34" charset="0"/>
              </a:rPr>
              <a:t>Rule 20A projects are performed for cities and counties. To qualify for full utility funding, projects must produce a benefit to the general public by satisfying one or more of the following criteria:  </a:t>
            </a:r>
          </a:p>
          <a:p>
            <a:pPr>
              <a:lnSpc>
                <a:spcPct val="0"/>
              </a:lnSpc>
              <a:spcBef>
                <a:spcPct val="50000"/>
              </a:spcBef>
              <a:buClr>
                <a:schemeClr val="accent2"/>
              </a:buClr>
              <a:buFont typeface="Wingdings" panose="05000000000000000000" pitchFamily="2" charset="2"/>
              <a:buNone/>
            </a:pPr>
            <a:endParaRPr lang="en-US" altLang="en-US" sz="800" dirty="0">
              <a:latin typeface="Calibri" panose="020F0502020204030204" pitchFamily="34" charset="0"/>
            </a:endParaRPr>
          </a:p>
          <a:p>
            <a:pPr lvl="1">
              <a:spcBef>
                <a:spcPct val="50000"/>
              </a:spcBef>
              <a:buFont typeface="Wingdings" panose="05000000000000000000" pitchFamily="2" charset="2"/>
              <a:buChar char="q"/>
            </a:pPr>
            <a:r>
              <a:rPr lang="en-US" altLang="en-US" dirty="0">
                <a:latin typeface="Calibri" panose="020F0502020204030204" pitchFamily="34" charset="0"/>
              </a:rPr>
              <a:t>Avoids or eliminate an unusually heavy concentration of overhead electrical facilities.</a:t>
            </a:r>
          </a:p>
          <a:p>
            <a:pPr lvl="1">
              <a:spcBef>
                <a:spcPct val="50000"/>
              </a:spcBef>
              <a:buFont typeface="Wingdings" panose="05000000000000000000" pitchFamily="2" charset="2"/>
              <a:buChar char="q"/>
            </a:pPr>
            <a:r>
              <a:rPr lang="en-US" altLang="en-US" dirty="0">
                <a:latin typeface="Calibri" panose="020F0502020204030204" pitchFamily="34" charset="0"/>
              </a:rPr>
              <a:t>Street/road carries heavy vehicular or pedestrian traffic</a:t>
            </a:r>
          </a:p>
          <a:p>
            <a:pPr lvl="1">
              <a:spcBef>
                <a:spcPct val="50000"/>
              </a:spcBef>
              <a:buFont typeface="Wingdings" panose="05000000000000000000" pitchFamily="2" charset="2"/>
              <a:buChar char="q"/>
            </a:pPr>
            <a:r>
              <a:rPr lang="en-US" altLang="en-US" dirty="0">
                <a:latin typeface="Calibri" panose="020F0502020204030204" pitchFamily="34" charset="0"/>
              </a:rPr>
              <a:t>Overhead facilities located within or passes through a civic, recreational, or scenic area</a:t>
            </a:r>
          </a:p>
          <a:p>
            <a:pPr lvl="1">
              <a:spcBef>
                <a:spcPct val="50000"/>
              </a:spcBef>
              <a:buFont typeface="Wingdings" panose="05000000000000000000" pitchFamily="2" charset="2"/>
              <a:buChar char="q"/>
            </a:pPr>
            <a:r>
              <a:rPr lang="en-US" altLang="en-US" dirty="0">
                <a:latin typeface="Calibri" panose="020F0502020204030204" pitchFamily="34" charset="0"/>
              </a:rPr>
              <a:t>Street/road is identified as an arterial street or major collector road</a:t>
            </a: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15</a:t>
            </a:fld>
            <a:endParaRPr lang="en-US" altLang="en-US">
              <a:ea typeface="SimSun" panose="02010600030101010101" pitchFamily="2" charset="-122"/>
            </a:endParaRPr>
          </a:p>
        </p:txBody>
      </p:sp>
    </p:spTree>
    <p:extLst>
      <p:ext uri="{BB962C8B-B14F-4D97-AF65-F5344CB8AC3E}">
        <p14:creationId xmlns:p14="http://schemas.microsoft.com/office/powerpoint/2010/main" val="65970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16</a:t>
            </a:fld>
            <a:endParaRPr lang="en-US" altLang="en-US">
              <a:ea typeface="SimSun" panose="02010600030101010101" pitchFamily="2" charset="-122"/>
            </a:endParaRPr>
          </a:p>
        </p:txBody>
      </p:sp>
    </p:spTree>
    <p:extLst>
      <p:ext uri="{BB962C8B-B14F-4D97-AF65-F5344CB8AC3E}">
        <p14:creationId xmlns:p14="http://schemas.microsoft.com/office/powerpoint/2010/main" val="117118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17</a:t>
            </a:fld>
            <a:endParaRPr lang="en-US" altLang="en-US">
              <a:ea typeface="SimSun" panose="02010600030101010101" pitchFamily="2" charset="-122"/>
            </a:endParaRPr>
          </a:p>
        </p:txBody>
      </p:sp>
    </p:spTree>
    <p:extLst>
      <p:ext uri="{BB962C8B-B14F-4D97-AF65-F5344CB8AC3E}">
        <p14:creationId xmlns:p14="http://schemas.microsoft.com/office/powerpoint/2010/main" val="317026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18</a:t>
            </a:fld>
            <a:endParaRPr lang="en-US" altLang="en-US">
              <a:ea typeface="SimSun" panose="02010600030101010101" pitchFamily="2" charset="-122"/>
            </a:endParaRPr>
          </a:p>
        </p:txBody>
      </p:sp>
    </p:spTree>
    <p:extLst>
      <p:ext uri="{BB962C8B-B14F-4D97-AF65-F5344CB8AC3E}">
        <p14:creationId xmlns:p14="http://schemas.microsoft.com/office/powerpoint/2010/main" val="3911051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19</a:t>
            </a:fld>
            <a:endParaRPr lang="en-US" altLang="en-US">
              <a:ea typeface="SimSun" panose="02010600030101010101" pitchFamily="2" charset="-122"/>
            </a:endParaRPr>
          </a:p>
        </p:txBody>
      </p:sp>
    </p:spTree>
    <p:extLst>
      <p:ext uri="{BB962C8B-B14F-4D97-AF65-F5344CB8AC3E}">
        <p14:creationId xmlns:p14="http://schemas.microsoft.com/office/powerpoint/2010/main" val="4131435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20</a:t>
            </a:fld>
            <a:endParaRPr lang="en-US" altLang="en-US">
              <a:ea typeface="SimSun" panose="02010600030101010101" pitchFamily="2" charset="-122"/>
            </a:endParaRPr>
          </a:p>
        </p:txBody>
      </p:sp>
    </p:spTree>
    <p:extLst>
      <p:ext uri="{BB962C8B-B14F-4D97-AF65-F5344CB8AC3E}">
        <p14:creationId xmlns:p14="http://schemas.microsoft.com/office/powerpoint/2010/main" val="3927516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21</a:t>
            </a:fld>
            <a:endParaRPr lang="en-US" altLang="en-US">
              <a:ea typeface="SimSun" panose="02010600030101010101" pitchFamily="2" charset="-122"/>
            </a:endParaRPr>
          </a:p>
        </p:txBody>
      </p:sp>
    </p:spTree>
    <p:extLst>
      <p:ext uri="{BB962C8B-B14F-4D97-AF65-F5344CB8AC3E}">
        <p14:creationId xmlns:p14="http://schemas.microsoft.com/office/powerpoint/2010/main" val="160708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4</a:t>
            </a:fld>
            <a:endParaRPr lang="en-US" altLang="en-US">
              <a:ea typeface="SimSun" panose="02010600030101010101" pitchFamily="2" charset="-122"/>
            </a:endParaRPr>
          </a:p>
        </p:txBody>
      </p:sp>
    </p:spTree>
    <p:extLst>
      <p:ext uri="{BB962C8B-B14F-4D97-AF65-F5344CB8AC3E}">
        <p14:creationId xmlns:p14="http://schemas.microsoft.com/office/powerpoint/2010/main" val="1048041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22</a:t>
            </a:fld>
            <a:endParaRPr lang="en-US" altLang="en-US">
              <a:ea typeface="SimSun" panose="02010600030101010101" pitchFamily="2" charset="-122"/>
            </a:endParaRPr>
          </a:p>
        </p:txBody>
      </p:sp>
    </p:spTree>
    <p:extLst>
      <p:ext uri="{BB962C8B-B14F-4D97-AF65-F5344CB8AC3E}">
        <p14:creationId xmlns:p14="http://schemas.microsoft.com/office/powerpoint/2010/main" val="2574265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23</a:t>
            </a:fld>
            <a:endParaRPr lang="en-US" altLang="en-US">
              <a:ea typeface="SimSun" panose="02010600030101010101" pitchFamily="2" charset="-122"/>
            </a:endParaRPr>
          </a:p>
        </p:txBody>
      </p:sp>
    </p:spTree>
    <p:extLst>
      <p:ext uri="{BB962C8B-B14F-4D97-AF65-F5344CB8AC3E}">
        <p14:creationId xmlns:p14="http://schemas.microsoft.com/office/powerpoint/2010/main" val="3048289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24</a:t>
            </a:fld>
            <a:endParaRPr lang="en-US" altLang="en-US">
              <a:ea typeface="SimSun" panose="02010600030101010101" pitchFamily="2" charset="-122"/>
            </a:endParaRPr>
          </a:p>
        </p:txBody>
      </p:sp>
    </p:spTree>
    <p:extLst>
      <p:ext uri="{BB962C8B-B14F-4D97-AF65-F5344CB8AC3E}">
        <p14:creationId xmlns:p14="http://schemas.microsoft.com/office/powerpoint/2010/main" val="2511608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25</a:t>
            </a:fld>
            <a:endParaRPr lang="en-US" altLang="en-US">
              <a:ea typeface="SimSun" panose="02010600030101010101" pitchFamily="2" charset="-122"/>
            </a:endParaRPr>
          </a:p>
        </p:txBody>
      </p:sp>
    </p:spTree>
    <p:extLst>
      <p:ext uri="{BB962C8B-B14F-4D97-AF65-F5344CB8AC3E}">
        <p14:creationId xmlns:p14="http://schemas.microsoft.com/office/powerpoint/2010/main" val="344365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26</a:t>
            </a:fld>
            <a:endParaRPr lang="en-US" altLang="en-US">
              <a:ea typeface="SimSun" panose="02010600030101010101" pitchFamily="2" charset="-122"/>
            </a:endParaRPr>
          </a:p>
        </p:txBody>
      </p:sp>
    </p:spTree>
    <p:extLst>
      <p:ext uri="{BB962C8B-B14F-4D97-AF65-F5344CB8AC3E}">
        <p14:creationId xmlns:p14="http://schemas.microsoft.com/office/powerpoint/2010/main" val="2222281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27</a:t>
            </a:fld>
            <a:endParaRPr lang="en-US" altLang="en-US">
              <a:ea typeface="SimSun" panose="02010600030101010101" pitchFamily="2" charset="-122"/>
            </a:endParaRPr>
          </a:p>
        </p:txBody>
      </p:sp>
    </p:spTree>
    <p:extLst>
      <p:ext uri="{BB962C8B-B14F-4D97-AF65-F5344CB8AC3E}">
        <p14:creationId xmlns:p14="http://schemas.microsoft.com/office/powerpoint/2010/main" val="2864104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28</a:t>
            </a:fld>
            <a:endParaRPr lang="en-US" altLang="en-US">
              <a:ea typeface="SimSun" panose="02010600030101010101" pitchFamily="2" charset="-122"/>
            </a:endParaRPr>
          </a:p>
        </p:txBody>
      </p:sp>
    </p:spTree>
    <p:extLst>
      <p:ext uri="{BB962C8B-B14F-4D97-AF65-F5344CB8AC3E}">
        <p14:creationId xmlns:p14="http://schemas.microsoft.com/office/powerpoint/2010/main" val="644791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29</a:t>
            </a:fld>
            <a:endParaRPr lang="en-US" altLang="en-US">
              <a:ea typeface="SimSun" panose="02010600030101010101" pitchFamily="2" charset="-122"/>
            </a:endParaRPr>
          </a:p>
        </p:txBody>
      </p:sp>
    </p:spTree>
    <p:extLst>
      <p:ext uri="{BB962C8B-B14F-4D97-AF65-F5344CB8AC3E}">
        <p14:creationId xmlns:p14="http://schemas.microsoft.com/office/powerpoint/2010/main" val="322381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accent2"/>
              </a:buClr>
              <a:buFont typeface="Wingdings" panose="05000000000000000000" pitchFamily="2" charset="2"/>
              <a:buNone/>
            </a:pPr>
            <a:endParaRPr lang="en-US" altLang="en-US" dirty="0">
              <a:latin typeface="Calibri" panose="020F050202020403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30</a:t>
            </a:fld>
            <a:endParaRPr lang="en-US" altLang="en-US">
              <a:ea typeface="SimSun" panose="02010600030101010101" pitchFamily="2" charset="-122"/>
            </a:endParaRPr>
          </a:p>
        </p:txBody>
      </p:sp>
    </p:spTree>
    <p:extLst>
      <p:ext uri="{BB962C8B-B14F-4D97-AF65-F5344CB8AC3E}">
        <p14:creationId xmlns:p14="http://schemas.microsoft.com/office/powerpoint/2010/main" val="1540783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1BE91C6-A871-4C43-9C3F-FF0E7C94940C}"/>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AD97939F-36EE-4E56-B309-5299A2328C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BD989788-AE02-4D02-9C19-BE78380DC2B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638E21-E8DB-4EC8-85A0-1E07384E3E62}" type="slidenum">
              <a:rPr lang="en-US" altLang="en-US" smtClean="0">
                <a:solidFill>
                  <a:srgbClr val="000000"/>
                </a:solidFill>
                <a:ea typeface="SimSun" panose="02010600030101010101" pitchFamily="2" charset="-122"/>
              </a:rPr>
              <a:pPr>
                <a:spcBef>
                  <a:spcPct val="0"/>
                </a:spcBef>
              </a:pPr>
              <a:t>31</a:t>
            </a:fld>
            <a:endParaRPr lang="en-US" altLang="en-US">
              <a:solidFill>
                <a:srgbClr val="000000"/>
              </a:solidFill>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5</a:t>
            </a:fld>
            <a:endParaRPr lang="en-US" altLang="en-US">
              <a:ea typeface="SimSun" panose="02010600030101010101" pitchFamily="2" charset="-122"/>
            </a:endParaRPr>
          </a:p>
        </p:txBody>
      </p:sp>
    </p:spTree>
    <p:extLst>
      <p:ext uri="{BB962C8B-B14F-4D97-AF65-F5344CB8AC3E}">
        <p14:creationId xmlns:p14="http://schemas.microsoft.com/office/powerpoint/2010/main" val="201580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34</a:t>
            </a:fld>
            <a:endParaRPr lang="en-US" altLang="en-US">
              <a:ea typeface="SimSun" panose="02010600030101010101" pitchFamily="2" charset="-122"/>
            </a:endParaRPr>
          </a:p>
        </p:txBody>
      </p:sp>
    </p:spTree>
    <p:extLst>
      <p:ext uri="{BB962C8B-B14F-4D97-AF65-F5344CB8AC3E}">
        <p14:creationId xmlns:p14="http://schemas.microsoft.com/office/powerpoint/2010/main" val="2523995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35</a:t>
            </a:fld>
            <a:endParaRPr lang="en-US" altLang="en-US">
              <a:ea typeface="SimSun" panose="02010600030101010101" pitchFamily="2" charset="-122"/>
            </a:endParaRPr>
          </a:p>
        </p:txBody>
      </p:sp>
    </p:spTree>
    <p:extLst>
      <p:ext uri="{BB962C8B-B14F-4D97-AF65-F5344CB8AC3E}">
        <p14:creationId xmlns:p14="http://schemas.microsoft.com/office/powerpoint/2010/main" val="3597085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36</a:t>
            </a:fld>
            <a:endParaRPr lang="en-US" altLang="en-US">
              <a:ea typeface="SimSun" panose="02010600030101010101" pitchFamily="2" charset="-122"/>
            </a:endParaRPr>
          </a:p>
        </p:txBody>
      </p:sp>
    </p:spTree>
    <p:extLst>
      <p:ext uri="{BB962C8B-B14F-4D97-AF65-F5344CB8AC3E}">
        <p14:creationId xmlns:p14="http://schemas.microsoft.com/office/powerpoint/2010/main" val="202227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6</a:t>
            </a:fld>
            <a:endParaRPr lang="en-US" altLang="en-US">
              <a:ea typeface="SimSun" panose="02010600030101010101" pitchFamily="2" charset="-122"/>
            </a:endParaRPr>
          </a:p>
        </p:txBody>
      </p:sp>
    </p:spTree>
    <p:extLst>
      <p:ext uri="{BB962C8B-B14F-4D97-AF65-F5344CB8AC3E}">
        <p14:creationId xmlns:p14="http://schemas.microsoft.com/office/powerpoint/2010/main" val="368332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demonstrates inefficiency in the program and potential risk</a:t>
            </a: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7</a:t>
            </a:fld>
            <a:endParaRPr lang="en-US" altLang="en-US">
              <a:ea typeface="SimSun" panose="02010600030101010101" pitchFamily="2" charset="-122"/>
            </a:endParaRPr>
          </a:p>
        </p:txBody>
      </p:sp>
    </p:spTree>
    <p:extLst>
      <p:ext uri="{BB962C8B-B14F-4D97-AF65-F5344CB8AC3E}">
        <p14:creationId xmlns:p14="http://schemas.microsoft.com/office/powerpoint/2010/main" val="166935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SDG&amp;E - Vista: </a:t>
            </a:r>
            <a:r>
              <a:rPr lang="en-US" altLang="en-US" sz="1200" b="0" dirty="0"/>
              <a:t>This trade accounted for 26% of the total Rule 20A funding on the project.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t>PG&amp;E: Of the </a:t>
            </a:r>
            <a:r>
              <a:rPr lang="en-US" sz="1200" kern="1200" dirty="0">
                <a:solidFill>
                  <a:schemeClr val="tx1"/>
                </a:solidFill>
                <a:effectLst/>
                <a:latin typeface="+mn-lt"/>
                <a:ea typeface="+mn-ea"/>
                <a:cs typeface="+mn-cs"/>
              </a:rPr>
              <a:t>11 completed projects that utilized traded work credits, 63% of the $16.5M in costs ($10.3M) were paid for with traded work credits. </a:t>
            </a:r>
            <a:endParaRPr lang="en-US" altLang="en-US" sz="1200" b="0" dirty="0"/>
          </a:p>
          <a:p>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8</a:t>
            </a:fld>
            <a:endParaRPr lang="en-US" altLang="en-US">
              <a:ea typeface="SimSun" panose="02010600030101010101" pitchFamily="2" charset="-122"/>
            </a:endParaRPr>
          </a:p>
        </p:txBody>
      </p:sp>
    </p:spTree>
    <p:extLst>
      <p:ext uri="{BB962C8B-B14F-4D97-AF65-F5344CB8AC3E}">
        <p14:creationId xmlns:p14="http://schemas.microsoft.com/office/powerpoint/2010/main" val="380196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9</a:t>
            </a:fld>
            <a:endParaRPr lang="en-US" altLang="en-US">
              <a:ea typeface="SimSun" panose="02010600030101010101" pitchFamily="2" charset="-122"/>
            </a:endParaRPr>
          </a:p>
        </p:txBody>
      </p:sp>
    </p:spTree>
    <p:extLst>
      <p:ext uri="{BB962C8B-B14F-4D97-AF65-F5344CB8AC3E}">
        <p14:creationId xmlns:p14="http://schemas.microsoft.com/office/powerpoint/2010/main" val="92450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10</a:t>
            </a:fld>
            <a:endParaRPr lang="en-US" altLang="en-US">
              <a:ea typeface="SimSun" panose="02010600030101010101" pitchFamily="2" charset="-122"/>
            </a:endParaRPr>
          </a:p>
        </p:txBody>
      </p:sp>
    </p:spTree>
    <p:extLst>
      <p:ext uri="{BB962C8B-B14F-4D97-AF65-F5344CB8AC3E}">
        <p14:creationId xmlns:p14="http://schemas.microsoft.com/office/powerpoint/2010/main" val="253357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097F606-E128-4C8C-B91F-97AB528E2EA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867B812-1BD7-43B3-8FF1-00A73186BD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PG&amp;E has now included balances and contact information. Get PG&amp;E to talk about what they have done since 2019 workshop.</a:t>
            </a:r>
          </a:p>
        </p:txBody>
      </p:sp>
      <p:sp>
        <p:nvSpPr>
          <p:cNvPr id="80900" name="Slide Number Placeholder 3">
            <a:extLst>
              <a:ext uri="{FF2B5EF4-FFF2-40B4-BE49-F238E27FC236}">
                <a16:creationId xmlns:a16="http://schemas.microsoft.com/office/drawing/2014/main" id="{C9DA0BF3-51F5-4ACC-9AD6-CC96AC03E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75016-1BB2-4828-BE1A-FA1949AF4F0D}" type="slidenum">
              <a:rPr lang="en-US" altLang="en-US">
                <a:ea typeface="SimSun" panose="02010600030101010101" pitchFamily="2" charset="-122"/>
              </a:rPr>
              <a:pPr>
                <a:spcBef>
                  <a:spcPct val="0"/>
                </a:spcBef>
              </a:pPr>
              <a:t>11</a:t>
            </a:fld>
            <a:endParaRPr lang="en-US" altLang="en-US">
              <a:ea typeface="SimSun" panose="02010600030101010101" pitchFamily="2" charset="-122"/>
            </a:endParaRPr>
          </a:p>
        </p:txBody>
      </p:sp>
    </p:spTree>
    <p:extLst>
      <p:ext uri="{BB962C8B-B14F-4D97-AF65-F5344CB8AC3E}">
        <p14:creationId xmlns:p14="http://schemas.microsoft.com/office/powerpoint/2010/main" val="108969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a:extLst>
              <a:ext uri="{FF2B5EF4-FFF2-40B4-BE49-F238E27FC236}">
                <a16:creationId xmlns:a16="http://schemas.microsoft.com/office/drawing/2014/main" id="{9C5C8FAB-6D1A-436C-9223-4E30CE9531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8FB547B-C69A-4A94-B994-852AC8C491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2F850895-832C-4D7B-A97E-CCA4395E9CEB}"/>
              </a:ext>
            </a:extLst>
          </p:cNvPr>
          <p:cNvSpPr>
            <a:spLocks noGrp="1" noChangeArrowheads="1"/>
          </p:cNvSpPr>
          <p:nvPr>
            <p:ph type="sldNum" sz="quarter" idx="12"/>
          </p:nvPr>
        </p:nvSpPr>
        <p:spPr>
          <a:ln/>
        </p:spPr>
        <p:txBody>
          <a:bodyPr/>
          <a:lstStyle>
            <a:lvl1pPr>
              <a:defRPr/>
            </a:lvl1pPr>
          </a:lstStyle>
          <a:p>
            <a:fld id="{F9E3934F-8BF5-4CEF-83AA-6EBE20A22DA4}" type="slidenum">
              <a:rPr lang="en-US" altLang="en-US"/>
              <a:pPr/>
              <a:t>‹#›</a:t>
            </a:fld>
            <a:endParaRPr lang="en-US" altLang="en-US"/>
          </a:p>
        </p:txBody>
      </p:sp>
    </p:spTree>
    <p:extLst>
      <p:ext uri="{BB962C8B-B14F-4D97-AF65-F5344CB8AC3E}">
        <p14:creationId xmlns:p14="http://schemas.microsoft.com/office/powerpoint/2010/main" val="471587176"/>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CF1D63-6120-4681-A5BD-34895ABEE28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E323D90-B246-4A84-9B1E-D840000224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BFB591F3-86DF-401A-A481-A9B0568C9D5B}"/>
              </a:ext>
            </a:extLst>
          </p:cNvPr>
          <p:cNvSpPr>
            <a:spLocks noGrp="1" noChangeArrowheads="1"/>
          </p:cNvSpPr>
          <p:nvPr>
            <p:ph type="sldNum" sz="quarter" idx="12"/>
          </p:nvPr>
        </p:nvSpPr>
        <p:spPr>
          <a:ln/>
        </p:spPr>
        <p:txBody>
          <a:bodyPr/>
          <a:lstStyle>
            <a:lvl1pPr>
              <a:defRPr/>
            </a:lvl1pPr>
          </a:lstStyle>
          <a:p>
            <a:fld id="{05D20D1D-FA5E-44C8-853D-D038EDC54C45}" type="slidenum">
              <a:rPr lang="en-US" altLang="en-US"/>
              <a:pPr/>
              <a:t>‹#›</a:t>
            </a:fld>
            <a:endParaRPr lang="en-US" altLang="en-US"/>
          </a:p>
        </p:txBody>
      </p:sp>
    </p:spTree>
    <p:extLst>
      <p:ext uri="{BB962C8B-B14F-4D97-AF65-F5344CB8AC3E}">
        <p14:creationId xmlns:p14="http://schemas.microsoft.com/office/powerpoint/2010/main" val="3074378044"/>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1"/>
            <a:ext cx="27432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838201"/>
            <a:ext cx="80264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5DC287-B0AE-4474-8B49-822952472E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734890-F999-4EF4-9E4E-35C19EBC4D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B226C588-33AD-4A9B-AFBC-4414CEDBC4AA}"/>
              </a:ext>
            </a:extLst>
          </p:cNvPr>
          <p:cNvSpPr>
            <a:spLocks noGrp="1" noChangeArrowheads="1"/>
          </p:cNvSpPr>
          <p:nvPr>
            <p:ph type="sldNum" sz="quarter" idx="12"/>
          </p:nvPr>
        </p:nvSpPr>
        <p:spPr>
          <a:ln/>
        </p:spPr>
        <p:txBody>
          <a:bodyPr/>
          <a:lstStyle>
            <a:lvl1pPr>
              <a:defRPr/>
            </a:lvl1pPr>
          </a:lstStyle>
          <a:p>
            <a:fld id="{D66FF0A3-2B73-453A-ADDA-27563C0F7414}" type="slidenum">
              <a:rPr lang="en-US" altLang="en-US"/>
              <a:pPr/>
              <a:t>‹#›</a:t>
            </a:fld>
            <a:endParaRPr lang="en-US" altLang="en-US"/>
          </a:p>
        </p:txBody>
      </p:sp>
    </p:spTree>
    <p:extLst>
      <p:ext uri="{BB962C8B-B14F-4D97-AF65-F5344CB8AC3E}">
        <p14:creationId xmlns:p14="http://schemas.microsoft.com/office/powerpoint/2010/main" val="884738535"/>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990600"/>
          </a:xfrm>
        </p:spPr>
        <p:txBody>
          <a:bodyPr/>
          <a:lstStyle/>
          <a:p>
            <a:r>
              <a:rPr lang="en-US"/>
              <a:t>Click to edit Master title style</a:t>
            </a:r>
          </a:p>
        </p:txBody>
      </p:sp>
      <p:sp>
        <p:nvSpPr>
          <p:cNvPr id="3" name="Text Placeholder 2"/>
          <p:cNvSpPr>
            <a:spLocks noGrp="1"/>
          </p:cNvSpPr>
          <p:nvPr>
            <p:ph type="body" sz="half" idx="1"/>
          </p:nvPr>
        </p:nvSpPr>
        <p:spPr>
          <a:xfrm>
            <a:off x="609600" y="2057401"/>
            <a:ext cx="53848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57401"/>
            <a:ext cx="53848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24EFE1B-470A-4765-BFEF-1B0C4EEB5A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BBE8392-A96F-4918-BF0B-12B2A3A30B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394D48F4-E6A6-4C1E-9357-E639735C4BF8}"/>
              </a:ext>
            </a:extLst>
          </p:cNvPr>
          <p:cNvSpPr>
            <a:spLocks noGrp="1" noChangeArrowheads="1"/>
          </p:cNvSpPr>
          <p:nvPr>
            <p:ph type="sldNum" sz="quarter" idx="12"/>
          </p:nvPr>
        </p:nvSpPr>
        <p:spPr>
          <a:ln/>
        </p:spPr>
        <p:txBody>
          <a:bodyPr/>
          <a:lstStyle>
            <a:lvl1pPr>
              <a:defRPr/>
            </a:lvl1pPr>
          </a:lstStyle>
          <a:p>
            <a:fld id="{AFB4544C-C9F6-4651-928C-996E1159B174}" type="slidenum">
              <a:rPr lang="en-US" altLang="en-US"/>
              <a:pPr/>
              <a:t>‹#›</a:t>
            </a:fld>
            <a:endParaRPr lang="en-US" altLang="en-US"/>
          </a:p>
        </p:txBody>
      </p:sp>
    </p:spTree>
    <p:extLst>
      <p:ext uri="{BB962C8B-B14F-4D97-AF65-F5344CB8AC3E}">
        <p14:creationId xmlns:p14="http://schemas.microsoft.com/office/powerpoint/2010/main" val="281045268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a:defRPr sz="2400" b="1"/>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F28B2684-001A-496E-8597-0C1BEAE13A50}"/>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C5AB1FC-FC5B-4C7A-AD62-8A4321042D3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40040634-C1C0-4193-A73C-88E61012BC45}"/>
              </a:ext>
            </a:extLst>
          </p:cNvPr>
          <p:cNvSpPr>
            <a:spLocks noGrp="1" noChangeArrowheads="1"/>
          </p:cNvSpPr>
          <p:nvPr>
            <p:ph type="sldNum" sz="quarter" idx="12"/>
          </p:nvPr>
        </p:nvSpPr>
        <p:spPr/>
        <p:txBody>
          <a:bodyPr/>
          <a:lstStyle>
            <a:lvl1pPr>
              <a:defRPr/>
            </a:lvl1pPr>
          </a:lstStyle>
          <a:p>
            <a:endParaRPr lang="en-US" altLang="en-US"/>
          </a:p>
          <a:p>
            <a:fld id="{EE60D82B-6C02-407E-B0B3-3FC49461AC05}" type="slidenum">
              <a:rPr lang="en-US" altLang="en-US"/>
              <a:pPr/>
              <a:t>‹#›</a:t>
            </a:fld>
            <a:endParaRPr lang="en-US" altLang="en-US"/>
          </a:p>
        </p:txBody>
      </p:sp>
    </p:spTree>
    <p:extLst>
      <p:ext uri="{BB962C8B-B14F-4D97-AF65-F5344CB8AC3E}">
        <p14:creationId xmlns:p14="http://schemas.microsoft.com/office/powerpoint/2010/main" val="4071799659"/>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87DFE70-969D-47D6-B7E5-21F896D535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0D320A8-A5FE-4BBC-9C9F-181A1D223B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90D753F0-48B9-4C3C-A644-5DA03CC5BF22}"/>
              </a:ext>
            </a:extLst>
          </p:cNvPr>
          <p:cNvSpPr>
            <a:spLocks noGrp="1" noChangeArrowheads="1"/>
          </p:cNvSpPr>
          <p:nvPr>
            <p:ph type="sldNum" sz="quarter" idx="12"/>
          </p:nvPr>
        </p:nvSpPr>
        <p:spPr>
          <a:ln/>
        </p:spPr>
        <p:txBody>
          <a:bodyPr/>
          <a:lstStyle>
            <a:lvl1pPr>
              <a:defRPr/>
            </a:lvl1pPr>
          </a:lstStyle>
          <a:p>
            <a:fld id="{FF1CF580-62E7-4ADB-8C13-5C5AF0A22B02}" type="slidenum">
              <a:rPr lang="en-US" altLang="en-US"/>
              <a:pPr/>
              <a:t>‹#›</a:t>
            </a:fld>
            <a:endParaRPr lang="en-US" altLang="en-US"/>
          </a:p>
        </p:txBody>
      </p:sp>
    </p:spTree>
    <p:extLst>
      <p:ext uri="{BB962C8B-B14F-4D97-AF65-F5344CB8AC3E}">
        <p14:creationId xmlns:p14="http://schemas.microsoft.com/office/powerpoint/2010/main" val="2434939868"/>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57401"/>
            <a:ext cx="53848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57401"/>
            <a:ext cx="53848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99C456A-4357-4E78-9CB1-3099AD300A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9B9C851-594D-4550-84A8-874C7DEA562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CF701458-4ED7-4CD9-BBFF-C5AE992C7999}"/>
              </a:ext>
            </a:extLst>
          </p:cNvPr>
          <p:cNvSpPr>
            <a:spLocks noGrp="1" noChangeArrowheads="1"/>
          </p:cNvSpPr>
          <p:nvPr>
            <p:ph type="sldNum" sz="quarter" idx="12"/>
          </p:nvPr>
        </p:nvSpPr>
        <p:spPr>
          <a:ln/>
        </p:spPr>
        <p:txBody>
          <a:bodyPr/>
          <a:lstStyle>
            <a:lvl1pPr>
              <a:defRPr/>
            </a:lvl1pPr>
          </a:lstStyle>
          <a:p>
            <a:fld id="{09EBBFCA-1567-4D60-ABA0-5BFEDDD07B21}" type="slidenum">
              <a:rPr lang="en-US" altLang="en-US"/>
              <a:pPr/>
              <a:t>‹#›</a:t>
            </a:fld>
            <a:endParaRPr lang="en-US" altLang="en-US"/>
          </a:p>
        </p:txBody>
      </p:sp>
    </p:spTree>
    <p:extLst>
      <p:ext uri="{BB962C8B-B14F-4D97-AF65-F5344CB8AC3E}">
        <p14:creationId xmlns:p14="http://schemas.microsoft.com/office/powerpoint/2010/main" val="960538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8FC913E-CA9A-4033-A242-24A7299E4D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9FD415C-5BDC-4F1F-A50E-19126A41AB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2F32CD08-46CF-4620-AC83-C4BD4B6657AE}"/>
              </a:ext>
            </a:extLst>
          </p:cNvPr>
          <p:cNvSpPr>
            <a:spLocks noGrp="1" noChangeArrowheads="1"/>
          </p:cNvSpPr>
          <p:nvPr>
            <p:ph type="sldNum" sz="quarter" idx="12"/>
          </p:nvPr>
        </p:nvSpPr>
        <p:spPr>
          <a:ln/>
        </p:spPr>
        <p:txBody>
          <a:bodyPr/>
          <a:lstStyle>
            <a:lvl1pPr>
              <a:defRPr/>
            </a:lvl1pPr>
          </a:lstStyle>
          <a:p>
            <a:fld id="{880A8E51-FAA7-4B72-9561-04EA6DE30195}" type="slidenum">
              <a:rPr lang="en-US" altLang="en-US"/>
              <a:pPr/>
              <a:t>‹#›</a:t>
            </a:fld>
            <a:endParaRPr lang="en-US" altLang="en-US"/>
          </a:p>
        </p:txBody>
      </p:sp>
    </p:spTree>
    <p:extLst>
      <p:ext uri="{BB962C8B-B14F-4D97-AF65-F5344CB8AC3E}">
        <p14:creationId xmlns:p14="http://schemas.microsoft.com/office/powerpoint/2010/main" val="224916355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21FA4B8-7F9F-46B8-9849-502553A191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5598560-2287-45DB-9C9E-8A42E9A856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9C0299A8-5D92-4AF3-8B2B-6DE67201FFE6}"/>
              </a:ext>
            </a:extLst>
          </p:cNvPr>
          <p:cNvSpPr>
            <a:spLocks noGrp="1" noChangeArrowheads="1"/>
          </p:cNvSpPr>
          <p:nvPr>
            <p:ph type="sldNum" sz="quarter" idx="12"/>
          </p:nvPr>
        </p:nvSpPr>
        <p:spPr>
          <a:ln/>
        </p:spPr>
        <p:txBody>
          <a:bodyPr/>
          <a:lstStyle>
            <a:lvl1pPr>
              <a:defRPr/>
            </a:lvl1pPr>
          </a:lstStyle>
          <a:p>
            <a:fld id="{FFC79F3D-1B5B-42E1-938B-233BE7221C82}" type="slidenum">
              <a:rPr lang="en-US" altLang="en-US"/>
              <a:pPr/>
              <a:t>‹#›</a:t>
            </a:fld>
            <a:endParaRPr lang="en-US" altLang="en-US"/>
          </a:p>
        </p:txBody>
      </p:sp>
    </p:spTree>
    <p:extLst>
      <p:ext uri="{BB962C8B-B14F-4D97-AF65-F5344CB8AC3E}">
        <p14:creationId xmlns:p14="http://schemas.microsoft.com/office/powerpoint/2010/main" val="3410167115"/>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DA7996-8E71-43DA-AC44-B6B8CA1C8A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DA98C40-9590-4B21-8F4E-DE2299C05E2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7A0856B2-19CE-4D15-8052-27351557C75A}"/>
              </a:ext>
            </a:extLst>
          </p:cNvPr>
          <p:cNvSpPr>
            <a:spLocks noGrp="1" noChangeArrowheads="1"/>
          </p:cNvSpPr>
          <p:nvPr>
            <p:ph type="sldNum" sz="quarter" idx="12"/>
          </p:nvPr>
        </p:nvSpPr>
        <p:spPr>
          <a:ln/>
        </p:spPr>
        <p:txBody>
          <a:bodyPr/>
          <a:lstStyle>
            <a:lvl1pPr>
              <a:defRPr/>
            </a:lvl1pPr>
          </a:lstStyle>
          <a:p>
            <a:fld id="{A9A86FD9-3E74-4DAA-8B4C-BED4AA0683A5}" type="slidenum">
              <a:rPr lang="en-US" altLang="en-US"/>
              <a:pPr/>
              <a:t>‹#›</a:t>
            </a:fld>
            <a:endParaRPr lang="en-US" altLang="en-US"/>
          </a:p>
        </p:txBody>
      </p:sp>
    </p:spTree>
    <p:extLst>
      <p:ext uri="{BB962C8B-B14F-4D97-AF65-F5344CB8AC3E}">
        <p14:creationId xmlns:p14="http://schemas.microsoft.com/office/powerpoint/2010/main" val="3611434160"/>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390D3B2-37CD-4ECC-8EB3-68C5638B60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9D89EEF-5711-4324-8DCF-8F30AC27CA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E3CE1CE0-3C64-48CC-A7CB-7C1B794D2CAB}"/>
              </a:ext>
            </a:extLst>
          </p:cNvPr>
          <p:cNvSpPr>
            <a:spLocks noGrp="1" noChangeArrowheads="1"/>
          </p:cNvSpPr>
          <p:nvPr>
            <p:ph type="sldNum" sz="quarter" idx="12"/>
          </p:nvPr>
        </p:nvSpPr>
        <p:spPr>
          <a:ln/>
        </p:spPr>
        <p:txBody>
          <a:bodyPr/>
          <a:lstStyle>
            <a:lvl1pPr>
              <a:defRPr/>
            </a:lvl1pPr>
          </a:lstStyle>
          <a:p>
            <a:fld id="{020BB09B-73B5-41F8-84F8-02F3BAE5DE47}" type="slidenum">
              <a:rPr lang="en-US" altLang="en-US"/>
              <a:pPr/>
              <a:t>‹#›</a:t>
            </a:fld>
            <a:endParaRPr lang="en-US" altLang="en-US"/>
          </a:p>
        </p:txBody>
      </p:sp>
    </p:spTree>
    <p:extLst>
      <p:ext uri="{BB962C8B-B14F-4D97-AF65-F5344CB8AC3E}">
        <p14:creationId xmlns:p14="http://schemas.microsoft.com/office/powerpoint/2010/main" val="532783846"/>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D377B59-E97A-42F9-BFFE-5177A953F8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A62D295-EFCD-4202-9FEB-313883C1BD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42EF40DB-AE48-4E47-A4F4-28E6CC550888}"/>
              </a:ext>
            </a:extLst>
          </p:cNvPr>
          <p:cNvSpPr>
            <a:spLocks noGrp="1" noChangeArrowheads="1"/>
          </p:cNvSpPr>
          <p:nvPr>
            <p:ph type="sldNum" sz="quarter" idx="12"/>
          </p:nvPr>
        </p:nvSpPr>
        <p:spPr>
          <a:ln/>
        </p:spPr>
        <p:txBody>
          <a:bodyPr/>
          <a:lstStyle>
            <a:lvl1pPr>
              <a:defRPr/>
            </a:lvl1pPr>
          </a:lstStyle>
          <a:p>
            <a:fld id="{BA48CC20-1D16-45F0-B7E7-098A92F71E42}" type="slidenum">
              <a:rPr lang="en-US" altLang="en-US"/>
              <a:pPr/>
              <a:t>‹#›</a:t>
            </a:fld>
            <a:endParaRPr lang="en-US" altLang="en-US"/>
          </a:p>
        </p:txBody>
      </p:sp>
    </p:spTree>
    <p:extLst>
      <p:ext uri="{BB962C8B-B14F-4D97-AF65-F5344CB8AC3E}">
        <p14:creationId xmlns:p14="http://schemas.microsoft.com/office/powerpoint/2010/main" val="2066235717"/>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a:extLst>
              <a:ext uri="{FF2B5EF4-FFF2-40B4-BE49-F238E27FC236}">
                <a16:creationId xmlns:a16="http://schemas.microsoft.com/office/drawing/2014/main" id="{622ADB4A-98D6-4C2B-9963-AA1B037BFE4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5B31A6A-CCF4-499A-A9DA-8420DC4F96CB}"/>
              </a:ext>
            </a:extLst>
          </p:cNvPr>
          <p:cNvSpPr>
            <a:spLocks noGrp="1" noChangeArrowheads="1"/>
          </p:cNvSpPr>
          <p:nvPr>
            <p:ph type="title"/>
          </p:nvPr>
        </p:nvSpPr>
        <p:spPr bwMode="auto">
          <a:xfrm>
            <a:off x="609600" y="8382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5297E7D-1ED4-4A0D-BE5A-BE028AD97D7B}"/>
              </a:ext>
            </a:extLst>
          </p:cNvPr>
          <p:cNvSpPr>
            <a:spLocks noGrp="1" noChangeArrowheads="1"/>
          </p:cNvSpPr>
          <p:nvPr>
            <p:ph type="body" idx="1"/>
          </p:nvPr>
        </p:nvSpPr>
        <p:spPr bwMode="auto">
          <a:xfrm>
            <a:off x="609600" y="2057401"/>
            <a:ext cx="109728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70F581F5-DC69-4CF2-8C12-80D196490E05}"/>
              </a:ext>
            </a:extLst>
          </p:cNvPr>
          <p:cNvSpPr>
            <a:spLocks noGrp="1" noChangeArrowheads="1"/>
          </p:cNvSpPr>
          <p:nvPr>
            <p:ph type="dt" sz="half" idx="2"/>
          </p:nvPr>
        </p:nvSpPr>
        <p:spPr bwMode="auto">
          <a:xfrm>
            <a:off x="8229600" y="6245225"/>
            <a:ext cx="264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Arial" charset="0"/>
                <a:cs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1213C313-8EB7-4E93-925B-2486C93A2E78}"/>
              </a:ext>
            </a:extLst>
          </p:cNvPr>
          <p:cNvSpPr>
            <a:spLocks noGrp="1" noChangeArrowheads="1"/>
          </p:cNvSpPr>
          <p:nvPr>
            <p:ph type="ftr" sz="quarter" idx="3"/>
          </p:nvPr>
        </p:nvSpPr>
        <p:spPr bwMode="auto">
          <a:xfrm>
            <a:off x="2946400" y="6245225"/>
            <a:ext cx="518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Arial" charset="0"/>
              </a:defRPr>
            </a:lvl1pPr>
          </a:lstStyle>
          <a:p>
            <a:pPr>
              <a:defRPr/>
            </a:pPr>
            <a:endParaRPr lang="en-US" altLang="en-US"/>
          </a:p>
        </p:txBody>
      </p:sp>
      <p:sp>
        <p:nvSpPr>
          <p:cNvPr id="1032" name="Rectangle 8">
            <a:extLst>
              <a:ext uri="{FF2B5EF4-FFF2-40B4-BE49-F238E27FC236}">
                <a16:creationId xmlns:a16="http://schemas.microsoft.com/office/drawing/2014/main" id="{B14C6B62-EF49-4A9A-9A4A-A2C8905A12D5}"/>
              </a:ext>
            </a:extLst>
          </p:cNvPr>
          <p:cNvSpPr>
            <a:spLocks noGrp="1" noChangeArrowheads="1"/>
          </p:cNvSpPr>
          <p:nvPr>
            <p:ph type="sldNum" sz="quarter" idx="4"/>
          </p:nvPr>
        </p:nvSpPr>
        <p:spPr bwMode="auto">
          <a:xfrm>
            <a:off x="609600" y="6245225"/>
            <a:ext cx="223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fld id="{9F4F3F22-E52D-4E8F-816F-6F816C44BC6B}" type="slidenum">
              <a:rPr lang="en-US" altLang="en-US"/>
              <a:pPr/>
              <a:t>‹#›</a:t>
            </a:fld>
            <a:endParaRPr lang="en-US" altLang="en-US"/>
          </a:p>
        </p:txBody>
      </p:sp>
    </p:spTree>
    <p:extLst>
      <p:ext uri="{BB962C8B-B14F-4D97-AF65-F5344CB8AC3E}">
        <p14:creationId xmlns:p14="http://schemas.microsoft.com/office/powerpoint/2010/main" val="839598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cover/>
  </p:transition>
  <p:hf hdr="0" ftr="0" dt="0"/>
  <p:txStyles>
    <p:titleStyle>
      <a:lvl1pPr algn="ctr" rtl="0" eaLnBrk="0" fontAlgn="base" hangingPunct="0">
        <a:spcBef>
          <a:spcPct val="0"/>
        </a:spcBef>
        <a:spcAft>
          <a:spcPct val="0"/>
        </a:spcAft>
        <a:defRPr lang="en-US" sz="2400" b="1" kern="1200" dirty="0">
          <a:solidFill>
            <a:srgbClr val="3333FF"/>
          </a:solidFill>
          <a:latin typeface="Arial" charset="0"/>
          <a:ea typeface="Arial" charset="0"/>
          <a:cs typeface="Arial" charset="0"/>
        </a:defRPr>
      </a:lvl1pPr>
      <a:lvl2pPr algn="ctr" rtl="0" eaLnBrk="0" fontAlgn="base" hangingPunct="0">
        <a:spcBef>
          <a:spcPct val="0"/>
        </a:spcBef>
        <a:spcAft>
          <a:spcPct val="0"/>
        </a:spcAft>
        <a:defRPr sz="2400" b="1">
          <a:solidFill>
            <a:srgbClr val="3333FF"/>
          </a:solidFill>
          <a:latin typeface="Arial" charset="0"/>
          <a:ea typeface="Arial" charset="0"/>
          <a:cs typeface="Arial" charset="0"/>
        </a:defRPr>
      </a:lvl2pPr>
      <a:lvl3pPr algn="ctr" rtl="0" eaLnBrk="0" fontAlgn="base" hangingPunct="0">
        <a:spcBef>
          <a:spcPct val="0"/>
        </a:spcBef>
        <a:spcAft>
          <a:spcPct val="0"/>
        </a:spcAft>
        <a:defRPr sz="2400" b="1">
          <a:solidFill>
            <a:srgbClr val="3333FF"/>
          </a:solidFill>
          <a:latin typeface="Arial" charset="0"/>
          <a:ea typeface="Arial" charset="0"/>
          <a:cs typeface="Arial" charset="0"/>
        </a:defRPr>
      </a:lvl3pPr>
      <a:lvl4pPr algn="ctr" rtl="0" eaLnBrk="0" fontAlgn="base" hangingPunct="0">
        <a:spcBef>
          <a:spcPct val="0"/>
        </a:spcBef>
        <a:spcAft>
          <a:spcPct val="0"/>
        </a:spcAft>
        <a:defRPr sz="2400" b="1">
          <a:solidFill>
            <a:srgbClr val="3333FF"/>
          </a:solidFill>
          <a:latin typeface="Arial" charset="0"/>
          <a:ea typeface="Arial" charset="0"/>
          <a:cs typeface="Arial" charset="0"/>
        </a:defRPr>
      </a:lvl4pPr>
      <a:lvl5pPr algn="ctr" rtl="0" eaLnBrk="0" fontAlgn="base" hangingPunct="0">
        <a:spcBef>
          <a:spcPct val="0"/>
        </a:spcBef>
        <a:spcAft>
          <a:spcPct val="0"/>
        </a:spcAft>
        <a:defRPr sz="2400" b="1">
          <a:solidFill>
            <a:srgbClr val="3333FF"/>
          </a:solidFill>
          <a:latin typeface="Arial" charset="0"/>
          <a:ea typeface="Arial" charset="0"/>
          <a:cs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7E43E401-26DE-44AF-86A2-DAED605E3AB8}"/>
              </a:ext>
            </a:extLst>
          </p:cNvPr>
          <p:cNvSpPr txBox="1">
            <a:spLocks noChangeArrowheads="1"/>
          </p:cNvSpPr>
          <p:nvPr/>
        </p:nvSpPr>
        <p:spPr bwMode="auto">
          <a:xfrm>
            <a:off x="3821511" y="5481639"/>
            <a:ext cx="48093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fontAlgn="base">
              <a:spcBef>
                <a:spcPct val="0"/>
              </a:spcBef>
              <a:spcAft>
                <a:spcPct val="0"/>
              </a:spcAft>
              <a:buNone/>
            </a:pPr>
            <a:r>
              <a:rPr lang="en-US" altLang="en-US" b="1" dirty="0">
                <a:solidFill>
                  <a:srgbClr val="333399"/>
                </a:solidFill>
                <a:ea typeface="MS PGothic" panose="020B0600070205080204" pitchFamily="34" charset="-128"/>
                <a:cs typeface="Arial" panose="020B0604020202020204" pitchFamily="34" charset="0"/>
              </a:rPr>
              <a:t>Jonathan Frost</a:t>
            </a:r>
          </a:p>
          <a:p>
            <a:pPr algn="ctr" fontAlgn="base">
              <a:spcBef>
                <a:spcPct val="0"/>
              </a:spcBef>
              <a:spcAft>
                <a:spcPct val="0"/>
              </a:spcAft>
              <a:buNone/>
            </a:pPr>
            <a:r>
              <a:rPr lang="en-US" altLang="en-US" b="1" dirty="0">
                <a:solidFill>
                  <a:srgbClr val="333399"/>
                </a:solidFill>
                <a:ea typeface="MS PGothic" panose="020B0600070205080204" pitchFamily="34" charset="-128"/>
                <a:cs typeface="Arial" panose="020B0604020202020204" pitchFamily="34" charset="0"/>
              </a:rPr>
              <a:t>Energy Division</a:t>
            </a:r>
          </a:p>
          <a:p>
            <a:pPr algn="ctr" fontAlgn="base">
              <a:spcBef>
                <a:spcPct val="0"/>
              </a:spcBef>
              <a:spcAft>
                <a:spcPct val="0"/>
              </a:spcAft>
              <a:buNone/>
            </a:pPr>
            <a:r>
              <a:rPr lang="en-US" altLang="en-US" b="1" dirty="0">
                <a:solidFill>
                  <a:srgbClr val="333399"/>
                </a:solidFill>
                <a:ea typeface="MS PGothic" panose="020B0600070205080204" pitchFamily="34" charset="-128"/>
                <a:cs typeface="Arial" panose="020B0604020202020204" pitchFamily="34" charset="0"/>
              </a:rPr>
              <a:t>California Public Utilities Commission</a:t>
            </a:r>
          </a:p>
          <a:p>
            <a:pPr algn="ctr" fontAlgn="base">
              <a:spcBef>
                <a:spcPct val="0"/>
              </a:spcBef>
              <a:spcAft>
                <a:spcPct val="0"/>
              </a:spcAft>
              <a:buNone/>
            </a:pPr>
            <a:r>
              <a:rPr lang="en-US" altLang="en-US" b="1" dirty="0">
                <a:solidFill>
                  <a:srgbClr val="333399"/>
                </a:solidFill>
                <a:ea typeface="MS PGothic" panose="020B0600070205080204" pitchFamily="34" charset="-128"/>
                <a:cs typeface="Arial" panose="020B0604020202020204" pitchFamily="34" charset="0"/>
              </a:rPr>
              <a:t>March 2020</a:t>
            </a:r>
          </a:p>
        </p:txBody>
      </p:sp>
      <p:sp>
        <p:nvSpPr>
          <p:cNvPr id="4" name="Rectangle 4">
            <a:extLst>
              <a:ext uri="{FF2B5EF4-FFF2-40B4-BE49-F238E27FC236}">
                <a16:creationId xmlns:a16="http://schemas.microsoft.com/office/drawing/2014/main" id="{A830D31B-F8CC-444A-A89C-F3255556BBD9}"/>
              </a:ext>
            </a:extLst>
          </p:cNvPr>
          <p:cNvSpPr>
            <a:spLocks noChangeArrowheads="1"/>
          </p:cNvSpPr>
          <p:nvPr/>
        </p:nvSpPr>
        <p:spPr bwMode="auto">
          <a:xfrm>
            <a:off x="805090" y="1390461"/>
            <a:ext cx="10842171" cy="1143000"/>
          </a:xfrm>
          <a:prstGeom prst="rect">
            <a:avLst/>
          </a:prstGeom>
          <a:noFill/>
          <a:ln w="9525">
            <a:noFill/>
            <a:miter lim="800000"/>
            <a:headEnd/>
            <a:tailEnd/>
          </a:ln>
        </p:spPr>
        <p:txBody>
          <a:bodyPr anchor="ctr"/>
          <a:lstStyle/>
          <a:p>
            <a:pPr algn="ctr"/>
            <a:r>
              <a:rPr lang="en-US" sz="3600" b="1" dirty="0">
                <a:solidFill>
                  <a:srgbClr val="3333FF"/>
                </a:solidFill>
              </a:rPr>
              <a:t>Rule 20 Undergrounding Staff Proposal Workshop</a:t>
            </a:r>
          </a:p>
        </p:txBody>
      </p:sp>
      <p:pic>
        <p:nvPicPr>
          <p:cNvPr id="5" name="Picture 10" descr="PUC_ColorSeal_PowerPoint">
            <a:extLst>
              <a:ext uri="{FF2B5EF4-FFF2-40B4-BE49-F238E27FC236}">
                <a16:creationId xmlns:a16="http://schemas.microsoft.com/office/drawing/2014/main" id="{3567C2D7-A970-4530-8C42-54564F0AA39F}"/>
              </a:ext>
            </a:extLst>
          </p:cNvPr>
          <p:cNvPicPr>
            <a:picLocks noChangeAspect="1" noChangeArrowheads="1"/>
          </p:cNvPicPr>
          <p:nvPr/>
        </p:nvPicPr>
        <p:blipFill>
          <a:blip r:embed="rId3" cstate="print"/>
          <a:srcRect/>
          <a:stretch>
            <a:fillRect/>
          </a:stretch>
        </p:blipFill>
        <p:spPr bwMode="auto">
          <a:xfrm>
            <a:off x="5159375" y="2853612"/>
            <a:ext cx="2133600" cy="212943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A9A86FD9-3E74-4DAA-8B4C-BED4AA0683A5}" type="slidenum">
              <a:rPr lang="en-US" altLang="en-US" smtClean="0"/>
              <a:pPr/>
              <a:t>1</a:t>
            </a:fld>
            <a:endParaRPr lang="en-US" altLang="en-US"/>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401277" y="931455"/>
            <a:ext cx="10028076" cy="685800"/>
          </a:xfrm>
        </p:spPr>
        <p:txBody>
          <a:bodyPr/>
          <a:lstStyle/>
          <a:p>
            <a:r>
              <a:rPr lang="en-US" altLang="en-US" sz="2400" dirty="0"/>
              <a:t>Community Rule 20A Work Credits Redeemed</a:t>
            </a:r>
            <a:endParaRPr altLang="en-US" sz="24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3DAA49E1-ABD9-497B-8D96-6EBD7235B967}"/>
              </a:ext>
            </a:extLst>
          </p:cNvPr>
          <p:cNvGraphicFramePr>
            <a:graphicFrameLocks noGrp="1"/>
          </p:cNvGraphicFramePr>
          <p:nvPr>
            <p:extLst>
              <p:ext uri="{D42A27DB-BD31-4B8C-83A1-F6EECF244321}">
                <p14:modId xmlns:p14="http://schemas.microsoft.com/office/powerpoint/2010/main" val="3063080850"/>
              </p:ext>
            </p:extLst>
          </p:nvPr>
        </p:nvGraphicFramePr>
        <p:xfrm>
          <a:off x="1944915" y="1943100"/>
          <a:ext cx="8940800" cy="4074160"/>
        </p:xfrm>
        <a:graphic>
          <a:graphicData uri="http://schemas.openxmlformats.org/drawingml/2006/table">
            <a:tbl>
              <a:tblPr firstRow="1" bandRow="1">
                <a:tableStyleId>{5C22544A-7EE6-4342-B048-85BDC9FD1C3A}</a:tableStyleId>
              </a:tblPr>
              <a:tblGrid>
                <a:gridCol w="622662">
                  <a:extLst>
                    <a:ext uri="{9D8B030D-6E8A-4147-A177-3AD203B41FA5}">
                      <a16:colId xmlns:a16="http://schemas.microsoft.com/office/drawing/2014/main" val="3073219245"/>
                    </a:ext>
                  </a:extLst>
                </a:gridCol>
                <a:gridCol w="4598127">
                  <a:extLst>
                    <a:ext uri="{9D8B030D-6E8A-4147-A177-3AD203B41FA5}">
                      <a16:colId xmlns:a16="http://schemas.microsoft.com/office/drawing/2014/main" val="2291294120"/>
                    </a:ext>
                  </a:extLst>
                </a:gridCol>
                <a:gridCol w="3720011">
                  <a:extLst>
                    <a:ext uri="{9D8B030D-6E8A-4147-A177-3AD203B41FA5}">
                      <a16:colId xmlns:a16="http://schemas.microsoft.com/office/drawing/2014/main" val="4212249864"/>
                    </a:ext>
                  </a:extLst>
                </a:gridCol>
              </a:tblGrid>
              <a:tr h="370840">
                <a:tc>
                  <a:txBody>
                    <a:bodyPr/>
                    <a:lstStyle/>
                    <a:p>
                      <a:endParaRPr lang="en-US" dirty="0"/>
                    </a:p>
                  </a:txBody>
                  <a:tcPr/>
                </a:tc>
                <a:tc>
                  <a:txBody>
                    <a:bodyPr/>
                    <a:lstStyle/>
                    <a:p>
                      <a:r>
                        <a:rPr lang="en-US" dirty="0"/>
                        <a:t>Community</a:t>
                      </a:r>
                    </a:p>
                  </a:txBody>
                  <a:tcPr/>
                </a:tc>
                <a:tc>
                  <a:txBody>
                    <a:bodyPr/>
                    <a:lstStyle/>
                    <a:p>
                      <a:r>
                        <a:rPr lang="en-US" dirty="0"/>
                        <a:t>Total Work Credit Expenditures</a:t>
                      </a:r>
                    </a:p>
                  </a:txBody>
                  <a:tcPr/>
                </a:tc>
                <a:extLst>
                  <a:ext uri="{0D108BD9-81ED-4DB2-BD59-A6C34878D82A}">
                    <a16:rowId xmlns:a16="http://schemas.microsoft.com/office/drawing/2014/main" val="3372138442"/>
                  </a:ext>
                </a:extLst>
              </a:tr>
              <a:tr h="370840">
                <a:tc>
                  <a:txBody>
                    <a:bodyPr/>
                    <a:lstStyle/>
                    <a:p>
                      <a:r>
                        <a:rPr lang="en-US" dirty="0"/>
                        <a:t>1</a:t>
                      </a:r>
                    </a:p>
                  </a:txBody>
                  <a:tcPr/>
                </a:tc>
                <a:tc>
                  <a:txBody>
                    <a:bodyPr/>
                    <a:lstStyle/>
                    <a:p>
                      <a:r>
                        <a:rPr lang="en-US" dirty="0"/>
                        <a:t>City and County of San Francisco</a:t>
                      </a:r>
                    </a:p>
                  </a:txBody>
                  <a:tcPr/>
                </a:tc>
                <a:tc>
                  <a:txBody>
                    <a:bodyPr/>
                    <a:lstStyle/>
                    <a:p>
                      <a:pPr algn="ctr"/>
                      <a:r>
                        <a:rPr lang="en-US" sz="1800" kern="1200" dirty="0">
                          <a:solidFill>
                            <a:schemeClr val="dk1"/>
                          </a:solidFill>
                          <a:effectLst/>
                          <a:latin typeface="+mn-lt"/>
                          <a:ea typeface="+mn-ea"/>
                          <a:cs typeface="+mn-cs"/>
                        </a:rPr>
                        <a:t>$174,194,533</a:t>
                      </a:r>
                      <a:endParaRPr lang="en-US" dirty="0"/>
                    </a:p>
                  </a:txBody>
                  <a:tcPr/>
                </a:tc>
                <a:extLst>
                  <a:ext uri="{0D108BD9-81ED-4DB2-BD59-A6C34878D82A}">
                    <a16:rowId xmlns:a16="http://schemas.microsoft.com/office/drawing/2014/main" val="949573303"/>
                  </a:ext>
                </a:extLst>
              </a:tr>
              <a:tr h="370840">
                <a:tc>
                  <a:txBody>
                    <a:bodyPr/>
                    <a:lstStyle/>
                    <a:p>
                      <a:r>
                        <a:rPr lang="en-US" dirty="0"/>
                        <a:t>2</a:t>
                      </a:r>
                    </a:p>
                  </a:txBody>
                  <a:tcPr/>
                </a:tc>
                <a:tc>
                  <a:txBody>
                    <a:bodyPr/>
                    <a:lstStyle/>
                    <a:p>
                      <a:r>
                        <a:rPr lang="en-US" dirty="0"/>
                        <a:t>City of San Diego</a:t>
                      </a:r>
                    </a:p>
                  </a:txBody>
                  <a:tcPr/>
                </a:tc>
                <a:tc>
                  <a:txBody>
                    <a:bodyPr/>
                    <a:lstStyle/>
                    <a:p>
                      <a:pPr algn="ctr"/>
                      <a:r>
                        <a:rPr lang="en-US" sz="1800" kern="1200" dirty="0">
                          <a:solidFill>
                            <a:schemeClr val="dk1"/>
                          </a:solidFill>
                          <a:effectLst/>
                          <a:latin typeface="+mn-lt"/>
                          <a:ea typeface="+mn-ea"/>
                          <a:cs typeface="+mn-cs"/>
                        </a:rPr>
                        <a:t>$123,959,969</a:t>
                      </a:r>
                      <a:endParaRPr lang="en-US" dirty="0"/>
                    </a:p>
                  </a:txBody>
                  <a:tcPr/>
                </a:tc>
                <a:extLst>
                  <a:ext uri="{0D108BD9-81ED-4DB2-BD59-A6C34878D82A}">
                    <a16:rowId xmlns:a16="http://schemas.microsoft.com/office/drawing/2014/main" val="3449468482"/>
                  </a:ext>
                </a:extLst>
              </a:tr>
              <a:tr h="370840">
                <a:tc>
                  <a:txBody>
                    <a:bodyPr/>
                    <a:lstStyle/>
                    <a:p>
                      <a:r>
                        <a:rPr lang="en-US" dirty="0"/>
                        <a:t>3</a:t>
                      </a:r>
                    </a:p>
                  </a:txBody>
                  <a:tcPr/>
                </a:tc>
                <a:tc>
                  <a:txBody>
                    <a:bodyPr/>
                    <a:lstStyle/>
                    <a:p>
                      <a:r>
                        <a:rPr lang="en-US" dirty="0"/>
                        <a:t>Unincorporated Los Angeles County</a:t>
                      </a:r>
                    </a:p>
                  </a:txBody>
                  <a:tcPr/>
                </a:tc>
                <a:tc>
                  <a:txBody>
                    <a:bodyPr/>
                    <a:lstStyle/>
                    <a:p>
                      <a:pPr algn="ctr"/>
                      <a:r>
                        <a:rPr lang="en-US" sz="1800" kern="1200" dirty="0">
                          <a:solidFill>
                            <a:schemeClr val="dk1"/>
                          </a:solidFill>
                          <a:effectLst/>
                          <a:latin typeface="+mn-lt"/>
                          <a:ea typeface="+mn-ea"/>
                          <a:cs typeface="+mn-cs"/>
                        </a:rPr>
                        <a:t>$80,199,098</a:t>
                      </a:r>
                      <a:endParaRPr lang="en-US" dirty="0"/>
                    </a:p>
                  </a:txBody>
                  <a:tcPr/>
                </a:tc>
                <a:extLst>
                  <a:ext uri="{0D108BD9-81ED-4DB2-BD59-A6C34878D82A}">
                    <a16:rowId xmlns:a16="http://schemas.microsoft.com/office/drawing/2014/main" val="796963440"/>
                  </a:ext>
                </a:extLst>
              </a:tr>
              <a:tr h="370840">
                <a:tc>
                  <a:txBody>
                    <a:bodyPr/>
                    <a:lstStyle/>
                    <a:p>
                      <a:r>
                        <a:rPr lang="en-US"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Unincorporated San Diego County</a:t>
                      </a:r>
                    </a:p>
                  </a:txBody>
                  <a:tcPr/>
                </a:tc>
                <a:tc>
                  <a:txBody>
                    <a:bodyPr/>
                    <a:lstStyle/>
                    <a:p>
                      <a:pPr algn="ctr"/>
                      <a:r>
                        <a:rPr lang="en-US" sz="1800" kern="1200" dirty="0">
                          <a:solidFill>
                            <a:schemeClr val="dk1"/>
                          </a:solidFill>
                          <a:effectLst/>
                          <a:latin typeface="+mn-lt"/>
                          <a:ea typeface="+mn-ea"/>
                          <a:cs typeface="+mn-cs"/>
                        </a:rPr>
                        <a:t>$66,219,539</a:t>
                      </a:r>
                      <a:endParaRPr lang="en-US" dirty="0"/>
                    </a:p>
                  </a:txBody>
                  <a:tcPr/>
                </a:tc>
                <a:extLst>
                  <a:ext uri="{0D108BD9-81ED-4DB2-BD59-A6C34878D82A}">
                    <a16:rowId xmlns:a16="http://schemas.microsoft.com/office/drawing/2014/main" val="3039928719"/>
                  </a:ext>
                </a:extLst>
              </a:tr>
              <a:tr h="370840">
                <a:tc>
                  <a:txBody>
                    <a:bodyPr/>
                    <a:lstStyle/>
                    <a:p>
                      <a:r>
                        <a:rPr lang="en-US" dirty="0"/>
                        <a:t>5</a:t>
                      </a:r>
                    </a:p>
                  </a:txBody>
                  <a:tcPr/>
                </a:tc>
                <a:tc>
                  <a:txBody>
                    <a:bodyPr/>
                    <a:lstStyle/>
                    <a:p>
                      <a:r>
                        <a:rPr lang="en-US" dirty="0"/>
                        <a:t>City of Long Beach</a:t>
                      </a:r>
                    </a:p>
                  </a:txBody>
                  <a:tcPr/>
                </a:tc>
                <a:tc>
                  <a:txBody>
                    <a:bodyPr/>
                    <a:lstStyle/>
                    <a:p>
                      <a:pPr algn="ctr"/>
                      <a:r>
                        <a:rPr lang="en-US" sz="1800" kern="1200" dirty="0">
                          <a:solidFill>
                            <a:schemeClr val="dk1"/>
                          </a:solidFill>
                          <a:effectLst/>
                          <a:latin typeface="+mn-lt"/>
                          <a:ea typeface="+mn-ea"/>
                          <a:cs typeface="+mn-cs"/>
                        </a:rPr>
                        <a:t>$66,113,635</a:t>
                      </a:r>
                      <a:endParaRPr lang="en-US" dirty="0"/>
                    </a:p>
                  </a:txBody>
                  <a:tcPr/>
                </a:tc>
                <a:extLst>
                  <a:ext uri="{0D108BD9-81ED-4DB2-BD59-A6C34878D82A}">
                    <a16:rowId xmlns:a16="http://schemas.microsoft.com/office/drawing/2014/main" val="3317647437"/>
                  </a:ext>
                </a:extLst>
              </a:tr>
              <a:tr h="370840">
                <a:tc>
                  <a:txBody>
                    <a:bodyPr/>
                    <a:lstStyle/>
                    <a:p>
                      <a:r>
                        <a:rPr lang="en-US" dirty="0"/>
                        <a:t>6</a:t>
                      </a:r>
                    </a:p>
                  </a:txBody>
                  <a:tcPr/>
                </a:tc>
                <a:tc>
                  <a:txBody>
                    <a:bodyPr/>
                    <a:lstStyle/>
                    <a:p>
                      <a:r>
                        <a:rPr lang="en-US" dirty="0"/>
                        <a:t>City of Oakland</a:t>
                      </a:r>
                    </a:p>
                  </a:txBody>
                  <a:tcPr/>
                </a:tc>
                <a:tc>
                  <a:txBody>
                    <a:bodyPr/>
                    <a:lstStyle/>
                    <a:p>
                      <a:pPr algn="ctr"/>
                      <a:r>
                        <a:rPr lang="en-US" sz="1800" kern="1200" dirty="0">
                          <a:solidFill>
                            <a:schemeClr val="dk1"/>
                          </a:solidFill>
                          <a:effectLst/>
                          <a:latin typeface="+mn-lt"/>
                          <a:ea typeface="+mn-ea"/>
                          <a:cs typeface="+mn-cs"/>
                        </a:rPr>
                        <a:t>$59,290,182</a:t>
                      </a:r>
                      <a:endParaRPr lang="en-US" dirty="0"/>
                    </a:p>
                  </a:txBody>
                  <a:tcPr/>
                </a:tc>
                <a:extLst>
                  <a:ext uri="{0D108BD9-81ED-4DB2-BD59-A6C34878D82A}">
                    <a16:rowId xmlns:a16="http://schemas.microsoft.com/office/drawing/2014/main" val="2491473713"/>
                  </a:ext>
                </a:extLst>
              </a:tr>
              <a:tr h="370840">
                <a:tc>
                  <a:txBody>
                    <a:bodyPr/>
                    <a:lstStyle/>
                    <a:p>
                      <a:r>
                        <a:rPr lang="en-US" dirty="0"/>
                        <a:t>7</a:t>
                      </a:r>
                    </a:p>
                  </a:txBody>
                  <a:tcPr/>
                </a:tc>
                <a:tc>
                  <a:txBody>
                    <a:bodyPr/>
                    <a:lstStyle/>
                    <a:p>
                      <a:r>
                        <a:rPr lang="en-US" dirty="0"/>
                        <a:t>City of San Jose</a:t>
                      </a:r>
                    </a:p>
                  </a:txBody>
                  <a:tcPr/>
                </a:tc>
                <a:tc>
                  <a:txBody>
                    <a:bodyPr/>
                    <a:lstStyle/>
                    <a:p>
                      <a:pPr algn="ctr"/>
                      <a:r>
                        <a:rPr lang="en-US" sz="1800" kern="1200" dirty="0">
                          <a:solidFill>
                            <a:schemeClr val="dk1"/>
                          </a:solidFill>
                          <a:effectLst/>
                          <a:latin typeface="+mn-lt"/>
                          <a:ea typeface="+mn-ea"/>
                          <a:cs typeface="+mn-cs"/>
                        </a:rPr>
                        <a:t>$54,445,341 </a:t>
                      </a:r>
                      <a:endParaRPr lang="en-US" dirty="0"/>
                    </a:p>
                  </a:txBody>
                  <a:tcPr/>
                </a:tc>
                <a:extLst>
                  <a:ext uri="{0D108BD9-81ED-4DB2-BD59-A6C34878D82A}">
                    <a16:rowId xmlns:a16="http://schemas.microsoft.com/office/drawing/2014/main" val="259407946"/>
                  </a:ext>
                </a:extLst>
              </a:tr>
              <a:tr h="370840">
                <a:tc>
                  <a:txBody>
                    <a:bodyPr/>
                    <a:lstStyle/>
                    <a:p>
                      <a:r>
                        <a:rPr lang="en-US"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Unincorporated San Bernardino County</a:t>
                      </a:r>
                    </a:p>
                  </a:txBody>
                  <a:tcPr/>
                </a:tc>
                <a:tc>
                  <a:txBody>
                    <a:bodyPr/>
                    <a:lstStyle/>
                    <a:p>
                      <a:pPr algn="ctr"/>
                      <a:r>
                        <a:rPr lang="en-US" sz="1800" kern="1200" dirty="0">
                          <a:solidFill>
                            <a:schemeClr val="dk1"/>
                          </a:solidFill>
                          <a:effectLst/>
                          <a:latin typeface="+mn-lt"/>
                          <a:ea typeface="+mn-ea"/>
                          <a:cs typeface="+mn-cs"/>
                        </a:rPr>
                        <a:t>$38,824,162</a:t>
                      </a:r>
                      <a:endParaRPr lang="en-US" dirty="0"/>
                    </a:p>
                  </a:txBody>
                  <a:tcPr/>
                </a:tc>
                <a:extLst>
                  <a:ext uri="{0D108BD9-81ED-4DB2-BD59-A6C34878D82A}">
                    <a16:rowId xmlns:a16="http://schemas.microsoft.com/office/drawing/2014/main" val="277503752"/>
                  </a:ext>
                </a:extLst>
              </a:tr>
              <a:tr h="370840">
                <a:tc>
                  <a:txBody>
                    <a:bodyPr/>
                    <a:lstStyle/>
                    <a:p>
                      <a:r>
                        <a:rPr lang="en-US" dirty="0"/>
                        <a:t>9</a:t>
                      </a:r>
                    </a:p>
                  </a:txBody>
                  <a:tcPr/>
                </a:tc>
                <a:tc>
                  <a:txBody>
                    <a:bodyPr/>
                    <a:lstStyle/>
                    <a:p>
                      <a:r>
                        <a:rPr lang="en-US" dirty="0"/>
                        <a:t>City of Fresno</a:t>
                      </a:r>
                    </a:p>
                  </a:txBody>
                  <a:tcPr/>
                </a:tc>
                <a:tc>
                  <a:txBody>
                    <a:bodyPr/>
                    <a:lstStyle/>
                    <a:p>
                      <a:pPr algn="ctr"/>
                      <a:r>
                        <a:rPr lang="en-US" sz="1800" kern="1200" dirty="0">
                          <a:solidFill>
                            <a:schemeClr val="dk1"/>
                          </a:solidFill>
                          <a:effectLst/>
                          <a:latin typeface="+mn-lt"/>
                          <a:ea typeface="+mn-ea"/>
                          <a:cs typeface="+mn-cs"/>
                        </a:rPr>
                        <a:t>$34,846,837</a:t>
                      </a:r>
                      <a:endParaRPr lang="en-US" dirty="0"/>
                    </a:p>
                  </a:txBody>
                  <a:tcPr/>
                </a:tc>
                <a:extLst>
                  <a:ext uri="{0D108BD9-81ED-4DB2-BD59-A6C34878D82A}">
                    <a16:rowId xmlns:a16="http://schemas.microsoft.com/office/drawing/2014/main" val="2554311568"/>
                  </a:ext>
                </a:extLst>
              </a:tr>
              <a:tr h="0">
                <a:tc>
                  <a:txBody>
                    <a:bodyPr/>
                    <a:lstStyle/>
                    <a:p>
                      <a:r>
                        <a:rPr lang="en-US" dirty="0"/>
                        <a:t>10</a:t>
                      </a:r>
                    </a:p>
                  </a:txBody>
                  <a:tcPr/>
                </a:tc>
                <a:tc>
                  <a:txBody>
                    <a:bodyPr/>
                    <a:lstStyle/>
                    <a:p>
                      <a:r>
                        <a:rPr lang="en-US" dirty="0"/>
                        <a:t>City of Chula Vista</a:t>
                      </a:r>
                    </a:p>
                  </a:txBody>
                  <a:tcPr/>
                </a:tc>
                <a:tc>
                  <a:txBody>
                    <a:bodyPr/>
                    <a:lstStyle/>
                    <a:p>
                      <a:pPr algn="ctr"/>
                      <a:r>
                        <a:rPr lang="en-US" sz="1800" kern="1200" dirty="0">
                          <a:solidFill>
                            <a:schemeClr val="dk1"/>
                          </a:solidFill>
                          <a:effectLst/>
                          <a:latin typeface="+mn-lt"/>
                          <a:ea typeface="+mn-ea"/>
                          <a:cs typeface="+mn-cs"/>
                        </a:rPr>
                        <a:t>$30,601,828</a:t>
                      </a:r>
                      <a:endParaRPr lang="en-US" dirty="0"/>
                    </a:p>
                  </a:txBody>
                  <a:tcPr/>
                </a:tc>
                <a:extLst>
                  <a:ext uri="{0D108BD9-81ED-4DB2-BD59-A6C34878D82A}">
                    <a16:rowId xmlns:a16="http://schemas.microsoft.com/office/drawing/2014/main" val="2044667584"/>
                  </a:ext>
                </a:extLst>
              </a:tr>
            </a:tbl>
          </a:graphicData>
        </a:graphic>
      </p:graphicFrame>
      <p:sp>
        <p:nvSpPr>
          <p:cNvPr id="3" name="Slide Number Placeholder 2"/>
          <p:cNvSpPr>
            <a:spLocks noGrp="1"/>
          </p:cNvSpPr>
          <p:nvPr>
            <p:ph type="sldNum" sz="quarter" idx="12"/>
          </p:nvPr>
        </p:nvSpPr>
        <p:spPr/>
        <p:txBody>
          <a:bodyPr/>
          <a:lstStyle/>
          <a:p>
            <a:endParaRPr lang="en-US" altLang="en-US" dirty="0"/>
          </a:p>
          <a:p>
            <a:fld id="{EE60D82B-6C02-407E-B0B3-3FC49461AC05}" type="slidenum">
              <a:rPr lang="en-US" altLang="en-US" smtClean="0"/>
              <a:pPr/>
              <a:t>10</a:t>
            </a:fld>
            <a:endParaRPr lang="en-US" altLang="en-US" dirty="0"/>
          </a:p>
        </p:txBody>
      </p:sp>
      <p:sp>
        <p:nvSpPr>
          <p:cNvPr id="4" name="TextBox 3">
            <a:extLst>
              <a:ext uri="{FF2B5EF4-FFF2-40B4-BE49-F238E27FC236}">
                <a16:creationId xmlns:a16="http://schemas.microsoft.com/office/drawing/2014/main" id="{A55E4754-D934-49F1-A118-489111B4486C}"/>
              </a:ext>
            </a:extLst>
          </p:cNvPr>
          <p:cNvSpPr txBox="1"/>
          <p:nvPr/>
        </p:nvSpPr>
        <p:spPr>
          <a:xfrm>
            <a:off x="1944915" y="6060559"/>
            <a:ext cx="8940800" cy="369332"/>
          </a:xfrm>
          <a:prstGeom prst="rect">
            <a:avLst/>
          </a:prstGeom>
          <a:noFill/>
        </p:spPr>
        <p:txBody>
          <a:bodyPr wrap="square" rtlCol="0">
            <a:spAutoFit/>
          </a:bodyPr>
          <a:lstStyle/>
          <a:p>
            <a:r>
              <a:rPr lang="en-US" dirty="0"/>
              <a:t>IOU data as of March 2019</a:t>
            </a:r>
          </a:p>
        </p:txBody>
      </p:sp>
    </p:spTree>
    <p:extLst>
      <p:ext uri="{BB962C8B-B14F-4D97-AF65-F5344CB8AC3E}">
        <p14:creationId xmlns:p14="http://schemas.microsoft.com/office/powerpoint/2010/main" val="168102958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431800" y="996140"/>
            <a:ext cx="11266714" cy="713873"/>
          </a:xfrm>
        </p:spPr>
        <p:txBody>
          <a:bodyPr/>
          <a:lstStyle/>
          <a:p>
            <a:r>
              <a:rPr lang="en-US" altLang="en-US" sz="2400" dirty="0">
                <a:latin typeface="Arial" panose="020B0604020202020204" pitchFamily="34" charset="0"/>
                <a:cs typeface="Arial" panose="020B0604020202020204" pitchFamily="34" charset="0"/>
              </a:rPr>
              <a:t>Inadequate Reporting and Transparency</a:t>
            </a:r>
            <a:endParaRPr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826710"/>
            <a:ext cx="8979936" cy="4068763"/>
          </a:xfrm>
        </p:spPr>
        <p:txBody>
          <a:bodyPr/>
          <a:lstStyle/>
          <a:p>
            <a:pPr>
              <a:lnSpc>
                <a:spcPct val="150000"/>
              </a:lnSpc>
            </a:pPr>
            <a:r>
              <a:rPr lang="en-US" sz="1800" b="0" dirty="0"/>
              <a:t>Current utility reporting is sparse on information (e.g. municipal balances, project cost estimates and variances, costs on a dollar per mile basis) </a:t>
            </a:r>
          </a:p>
          <a:p>
            <a:pPr>
              <a:lnSpc>
                <a:spcPct val="150000"/>
              </a:lnSpc>
            </a:pPr>
            <a:r>
              <a:rPr lang="en-US" sz="1800" b="0" dirty="0"/>
              <a:t>There is no Program Guidebook available for interested parties </a:t>
            </a:r>
          </a:p>
        </p:txBody>
      </p:sp>
      <p:sp>
        <p:nvSpPr>
          <p:cNvPr id="3" name="Slide Number Placeholder 2"/>
          <p:cNvSpPr>
            <a:spLocks noGrp="1"/>
          </p:cNvSpPr>
          <p:nvPr>
            <p:ph type="sldNum" sz="quarter" idx="12"/>
          </p:nvPr>
        </p:nvSpPr>
        <p:spPr/>
        <p:txBody>
          <a:bodyPr/>
          <a:lstStyle/>
          <a:p>
            <a:endParaRPr lang="en-US" altLang="en-US" dirty="0"/>
          </a:p>
          <a:p>
            <a:fld id="{EE60D82B-6C02-407E-B0B3-3FC49461AC05}" type="slidenum">
              <a:rPr lang="en-US" altLang="en-US" smtClean="0"/>
              <a:pPr/>
              <a:t>11</a:t>
            </a:fld>
            <a:endParaRPr lang="en-US" altLang="en-US" dirty="0"/>
          </a:p>
        </p:txBody>
      </p:sp>
      <p:pic>
        <p:nvPicPr>
          <p:cNvPr id="2" name="Picture 4" descr="Image result for transparency">
            <a:extLst>
              <a:ext uri="{FF2B5EF4-FFF2-40B4-BE49-F238E27FC236}">
                <a16:creationId xmlns:a16="http://schemas.microsoft.com/office/drawing/2014/main" id="{6F823CA6-BFE9-4B7F-AF78-747D5821B4A2}"/>
              </a:ext>
            </a:extLst>
          </p:cNvPr>
          <p:cNvPicPr>
            <a:picLocks noChangeAspect="1"/>
          </p:cNvPicPr>
          <p:nvPr/>
        </p:nvPicPr>
        <p:blipFill>
          <a:blip r:embed="rId3"/>
          <a:stretch>
            <a:fillRect/>
          </a:stretch>
        </p:blipFill>
        <p:spPr>
          <a:xfrm>
            <a:off x="4149306" y="3864634"/>
            <a:ext cx="4367841" cy="2176732"/>
          </a:xfrm>
          <a:prstGeom prst="rect">
            <a:avLst/>
          </a:prstGeom>
        </p:spPr>
      </p:pic>
    </p:spTree>
    <p:extLst>
      <p:ext uri="{BB962C8B-B14F-4D97-AF65-F5344CB8AC3E}">
        <p14:creationId xmlns:p14="http://schemas.microsoft.com/office/powerpoint/2010/main" val="121047816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431800" y="996140"/>
            <a:ext cx="11266714" cy="713873"/>
          </a:xfrm>
        </p:spPr>
        <p:txBody>
          <a:bodyPr/>
          <a:lstStyle/>
          <a:p>
            <a:r>
              <a:rPr lang="en-US" altLang="en-US" sz="2400" dirty="0">
                <a:latin typeface="Arial" panose="020B0604020202020204" pitchFamily="34" charset="0"/>
                <a:cs typeface="Arial" panose="020B0604020202020204" pitchFamily="34" charset="0"/>
              </a:rPr>
              <a:t>Lack of Program Mechanisms to Incentivize Timely, Cost Efficient Project Completion</a:t>
            </a:r>
            <a:endParaRPr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684421" y="1826710"/>
            <a:ext cx="6737684" cy="4068763"/>
          </a:xfrm>
        </p:spPr>
        <p:txBody>
          <a:bodyPr/>
          <a:lstStyle/>
          <a:p>
            <a:pPr>
              <a:lnSpc>
                <a:spcPct val="150000"/>
              </a:lnSpc>
            </a:pPr>
            <a:r>
              <a:rPr lang="en-US" sz="1800" b="0" dirty="0"/>
              <a:t>Projects typically are completed within 7 years; however, there have been many instances where projects stall out for years.</a:t>
            </a:r>
          </a:p>
          <a:p>
            <a:pPr>
              <a:lnSpc>
                <a:spcPct val="150000"/>
              </a:lnSpc>
            </a:pPr>
            <a:r>
              <a:rPr lang="en-US" sz="1800" b="0" dirty="0"/>
              <a:t>The PG&amp;E Rule 20A Audit revealed that utility-driven delays from re-prioritizing resources away from Rule 20 program can extend project timelines and drive up project costs.</a:t>
            </a:r>
          </a:p>
          <a:p>
            <a:pPr>
              <a:lnSpc>
                <a:spcPct val="150000"/>
              </a:lnSpc>
            </a:pPr>
            <a:r>
              <a:rPr lang="en-US" sz="1800" b="0" dirty="0"/>
              <a:t>Project costs in real terms have increased by approximately 33% and 44% for PG&amp;E and SCE respectively. SDG&amp;E’s costs have declines modestly by &lt;6% </a:t>
            </a:r>
          </a:p>
        </p:txBody>
      </p:sp>
      <p:sp>
        <p:nvSpPr>
          <p:cNvPr id="3" name="Slide Number Placeholder 2"/>
          <p:cNvSpPr>
            <a:spLocks noGrp="1"/>
          </p:cNvSpPr>
          <p:nvPr>
            <p:ph type="sldNum" sz="quarter" idx="12"/>
          </p:nvPr>
        </p:nvSpPr>
        <p:spPr/>
        <p:txBody>
          <a:bodyPr/>
          <a:lstStyle/>
          <a:p>
            <a:endParaRPr lang="en-US" altLang="en-US" dirty="0"/>
          </a:p>
          <a:p>
            <a:fld id="{EE60D82B-6C02-407E-B0B3-3FC49461AC05}" type="slidenum">
              <a:rPr lang="en-US" altLang="en-US" smtClean="0"/>
              <a:pPr/>
              <a:t>12</a:t>
            </a:fld>
            <a:endParaRPr lang="en-US" altLang="en-US" dirty="0"/>
          </a:p>
        </p:txBody>
      </p:sp>
      <p:pic>
        <p:nvPicPr>
          <p:cNvPr id="4" name="Picture 3">
            <a:extLst>
              <a:ext uri="{FF2B5EF4-FFF2-40B4-BE49-F238E27FC236}">
                <a16:creationId xmlns:a16="http://schemas.microsoft.com/office/drawing/2014/main" id="{611FF843-6B29-45D1-BFEE-DCC4F3551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472" y="2415149"/>
            <a:ext cx="3848739" cy="2573946"/>
          </a:xfrm>
          <a:prstGeom prst="rect">
            <a:avLst/>
          </a:prstGeom>
        </p:spPr>
      </p:pic>
    </p:spTree>
    <p:extLst>
      <p:ext uri="{BB962C8B-B14F-4D97-AF65-F5344CB8AC3E}">
        <p14:creationId xmlns:p14="http://schemas.microsoft.com/office/powerpoint/2010/main" val="754662686"/>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143000" y="990600"/>
            <a:ext cx="9723521" cy="685800"/>
          </a:xfrm>
        </p:spPr>
        <p:txBody>
          <a:bodyPr/>
          <a:lstStyle/>
          <a:p>
            <a:r>
              <a:rPr lang="en-US" altLang="en-US" sz="2400" dirty="0"/>
              <a:t>IOU Rule 20A Project Costs 2005-2017</a:t>
            </a:r>
            <a:endParaRPr alt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endParaRPr lang="en-US" altLang="en-US"/>
          </a:p>
          <a:p>
            <a:fld id="{EE60D82B-6C02-407E-B0B3-3FC49461AC05}" type="slidenum">
              <a:rPr lang="en-US" altLang="en-US" smtClean="0"/>
              <a:pPr/>
              <a:t>13</a:t>
            </a:fld>
            <a:endParaRPr lang="en-US" altLang="en-US"/>
          </a:p>
        </p:txBody>
      </p:sp>
      <p:grpSp>
        <p:nvGrpSpPr>
          <p:cNvPr id="5" name="Group 4">
            <a:extLst>
              <a:ext uri="{FF2B5EF4-FFF2-40B4-BE49-F238E27FC236}">
                <a16:creationId xmlns:a16="http://schemas.microsoft.com/office/drawing/2014/main" id="{DEAFCEA2-04AC-4193-AE18-A05C9834E5A6}"/>
              </a:ext>
            </a:extLst>
          </p:cNvPr>
          <p:cNvGrpSpPr/>
          <p:nvPr/>
        </p:nvGrpSpPr>
        <p:grpSpPr>
          <a:xfrm rot="5400000">
            <a:off x="3649105" y="-647225"/>
            <a:ext cx="4738052" cy="9385303"/>
            <a:chOff x="446402" y="0"/>
            <a:chExt cx="5839363" cy="7937159"/>
          </a:xfrm>
        </p:grpSpPr>
        <p:pic>
          <p:nvPicPr>
            <p:cNvPr id="10" name="Picture 9">
              <a:extLst>
                <a:ext uri="{FF2B5EF4-FFF2-40B4-BE49-F238E27FC236}">
                  <a16:creationId xmlns:a16="http://schemas.microsoft.com/office/drawing/2014/main" id="{5F6F8139-0BB6-4A2C-A898-27B32AC00D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49303" y="1195705"/>
              <a:ext cx="7936230" cy="5544820"/>
            </a:xfrm>
            <a:prstGeom prst="rect">
              <a:avLst/>
            </a:prstGeom>
            <a:noFill/>
          </p:spPr>
        </p:pic>
        <p:sp>
          <p:nvSpPr>
            <p:cNvPr id="7" name="Text Box 2">
              <a:extLst>
                <a:ext uri="{FF2B5EF4-FFF2-40B4-BE49-F238E27FC236}">
                  <a16:creationId xmlns:a16="http://schemas.microsoft.com/office/drawing/2014/main" id="{BFF62477-B36B-478E-9F40-2E619B003DFF}"/>
                </a:ext>
              </a:extLst>
            </p:cNvPr>
            <p:cNvSpPr txBox="1">
              <a:spLocks noChangeArrowheads="1"/>
            </p:cNvSpPr>
            <p:nvPr/>
          </p:nvSpPr>
          <p:spPr bwMode="auto">
            <a:xfrm rot="16200000">
              <a:off x="3015951" y="4667345"/>
              <a:ext cx="6252574" cy="28705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a:effectLst/>
                  <a:latin typeface="Garamond" panose="02020404030301010803" pitchFamily="18" charset="0"/>
                  <a:ea typeface="Calibri" panose="020F0502020204030204" pitchFamily="34" charset="0"/>
                </a:rPr>
                <a:t>(CPUC Data as of April 2019)</a:t>
              </a:r>
              <a:endParaRPr lang="en-US" sz="10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61708953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431800" y="996140"/>
            <a:ext cx="11266714" cy="713873"/>
          </a:xfrm>
        </p:spPr>
        <p:txBody>
          <a:bodyPr/>
          <a:lstStyle/>
          <a:p>
            <a:r>
              <a:rPr lang="en-US" altLang="en-US" sz="2400" dirty="0">
                <a:latin typeface="Arial" panose="020B0604020202020204" pitchFamily="34" charset="0"/>
                <a:cs typeface="Arial" panose="020B0604020202020204" pitchFamily="34" charset="0"/>
              </a:rPr>
              <a:t>Proposed Guiding Principles for Rule 20 Program Reform</a:t>
            </a:r>
            <a:endParaRPr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826710"/>
            <a:ext cx="8979936" cy="4068763"/>
          </a:xfrm>
        </p:spPr>
        <p:txBody>
          <a:bodyPr/>
          <a:lstStyle/>
          <a:p>
            <a:pPr>
              <a:lnSpc>
                <a:spcPct val="150000"/>
              </a:lnSpc>
              <a:buFont typeface="+mj-lt"/>
              <a:buAutoNum type="arabicPeriod"/>
            </a:pPr>
            <a:r>
              <a:rPr lang="en-US" sz="1800" b="0" dirty="0"/>
              <a:t>Program objectives should be defined and made relevant to current undergrounding goals held by various stakeholders including safety and reliability.</a:t>
            </a:r>
          </a:p>
          <a:p>
            <a:pPr>
              <a:lnSpc>
                <a:spcPct val="150000"/>
              </a:lnSpc>
              <a:buFont typeface="+mj-lt"/>
              <a:buAutoNum type="arabicPeriod"/>
            </a:pPr>
            <a:r>
              <a:rPr lang="en-US" sz="1800" b="0" dirty="0"/>
              <a:t>Program reform should be informed by the governmental entities which have benefitted from undergrounding and those which have not.</a:t>
            </a:r>
          </a:p>
          <a:p>
            <a:pPr>
              <a:lnSpc>
                <a:spcPct val="150000"/>
              </a:lnSpc>
              <a:buFont typeface="+mj-lt"/>
              <a:buAutoNum type="arabicPeriod"/>
            </a:pPr>
            <a:r>
              <a:rPr lang="en-US" sz="1800" b="0" dirty="0"/>
              <a:t>Maintain regulatory efficiency of the program.</a:t>
            </a:r>
          </a:p>
          <a:p>
            <a:pPr>
              <a:lnSpc>
                <a:spcPct val="150000"/>
              </a:lnSpc>
              <a:buFont typeface="+mj-lt"/>
              <a:buAutoNum type="arabicPeriod"/>
            </a:pPr>
            <a:r>
              <a:rPr lang="en-US" sz="1800" b="0" dirty="0"/>
              <a:t>Minimize general ratepayer impacts.</a:t>
            </a:r>
          </a:p>
          <a:p>
            <a:pPr>
              <a:lnSpc>
                <a:spcPct val="150000"/>
              </a:lnSpc>
              <a:buFont typeface="+mj-lt"/>
              <a:buAutoNum type="arabicPeriod"/>
            </a:pPr>
            <a:r>
              <a:rPr lang="en-US" sz="1800" b="0" dirty="0"/>
              <a:t>Recognize and encourage projects that can leverage local funds.</a:t>
            </a:r>
          </a:p>
          <a:p>
            <a:pPr>
              <a:lnSpc>
                <a:spcPct val="150000"/>
              </a:lnSpc>
              <a:buFont typeface="+mj-lt"/>
              <a:buAutoNum type="arabicPeriod"/>
            </a:pPr>
            <a:r>
              <a:rPr lang="en-US" sz="1800" b="0" dirty="0"/>
              <a:t>Improve program operation and efficiency.</a:t>
            </a:r>
          </a:p>
        </p:txBody>
      </p:sp>
      <p:sp>
        <p:nvSpPr>
          <p:cNvPr id="3" name="Slide Number Placeholder 2"/>
          <p:cNvSpPr>
            <a:spLocks noGrp="1"/>
          </p:cNvSpPr>
          <p:nvPr>
            <p:ph type="sldNum" sz="quarter" idx="12"/>
          </p:nvPr>
        </p:nvSpPr>
        <p:spPr/>
        <p:txBody>
          <a:bodyPr/>
          <a:lstStyle/>
          <a:p>
            <a:endParaRPr lang="en-US" altLang="en-US" dirty="0"/>
          </a:p>
          <a:p>
            <a:fld id="{EE60D82B-6C02-407E-B0B3-3FC49461AC05}" type="slidenum">
              <a:rPr lang="en-US" altLang="en-US" smtClean="0"/>
              <a:pPr/>
              <a:t>14</a:t>
            </a:fld>
            <a:endParaRPr lang="en-US" altLang="en-US" dirty="0"/>
          </a:p>
        </p:txBody>
      </p:sp>
    </p:spTree>
    <p:extLst>
      <p:ext uri="{BB962C8B-B14F-4D97-AF65-F5344CB8AC3E}">
        <p14:creationId xmlns:p14="http://schemas.microsoft.com/office/powerpoint/2010/main" val="2547345705"/>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828800" y="990600"/>
            <a:ext cx="8610600" cy="685800"/>
          </a:xfrm>
        </p:spPr>
        <p:txBody>
          <a:bodyPr/>
          <a:lstStyle/>
          <a:p>
            <a:r>
              <a:rPr lang="en-US" sz="2400" dirty="0"/>
              <a:t>Staff Proposal on Undergrounding – Recommendations</a:t>
            </a:r>
            <a:endParaRPr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650611"/>
            <a:ext cx="8610600" cy="4832739"/>
          </a:xfrm>
        </p:spPr>
        <p:txBody>
          <a:bodyPr/>
          <a:lstStyle/>
          <a:p>
            <a:pPr marL="800100" lvl="1" indent="-400050">
              <a:lnSpc>
                <a:spcPct val="150000"/>
              </a:lnSpc>
              <a:spcBef>
                <a:spcPts val="0"/>
              </a:spcBef>
              <a:spcAft>
                <a:spcPts val="400"/>
              </a:spcAft>
              <a:buFont typeface="+mj-lt"/>
              <a:buAutoNum type="arabicParenR"/>
            </a:pPr>
            <a:r>
              <a:rPr lang="en-US" altLang="en-US" sz="1800" dirty="0"/>
              <a:t>Refine and Expand the Rule 20 Public Interest Criteria</a:t>
            </a:r>
          </a:p>
          <a:p>
            <a:pPr marL="800100" lvl="1" indent="-400050">
              <a:lnSpc>
                <a:spcPct val="150000"/>
              </a:lnSpc>
              <a:spcBef>
                <a:spcPts val="0"/>
              </a:spcBef>
              <a:spcAft>
                <a:spcPts val="400"/>
              </a:spcAft>
              <a:buFont typeface="+mj-lt"/>
              <a:buAutoNum type="arabicParenR"/>
            </a:pPr>
            <a:r>
              <a:rPr lang="en-US" altLang="en-US" sz="1800" dirty="0"/>
              <a:t>Modify Rule 20B to Incorporate Tiered Ratepayer Contributions Commensurate with Public Benefits</a:t>
            </a:r>
          </a:p>
          <a:p>
            <a:pPr marL="800100" lvl="1" indent="-400050">
              <a:lnSpc>
                <a:spcPct val="150000"/>
              </a:lnSpc>
              <a:spcBef>
                <a:spcPts val="0"/>
              </a:spcBef>
              <a:spcAft>
                <a:spcPts val="400"/>
              </a:spcAft>
              <a:buFont typeface="+mj-lt"/>
              <a:buAutoNum type="arabicParenR"/>
            </a:pPr>
            <a:r>
              <a:rPr lang="en-US" altLang="en-US" sz="1800" dirty="0"/>
              <a:t>Sunset Rule 20A and 20D as Currently Designed</a:t>
            </a:r>
          </a:p>
          <a:p>
            <a:pPr marL="800100" lvl="1" indent="-400050">
              <a:lnSpc>
                <a:spcPct val="150000"/>
              </a:lnSpc>
              <a:spcBef>
                <a:spcPts val="0"/>
              </a:spcBef>
              <a:spcAft>
                <a:spcPts val="400"/>
              </a:spcAft>
              <a:buFont typeface="+mj-lt"/>
              <a:buAutoNum type="arabicParenR"/>
            </a:pPr>
            <a:r>
              <a:rPr lang="en-US" altLang="en-US" sz="1800" dirty="0"/>
              <a:t>Incentivize Municipal Utility Surcharge Undergrounding Programs</a:t>
            </a:r>
          </a:p>
          <a:p>
            <a:pPr marL="800100" lvl="1" indent="-400050">
              <a:lnSpc>
                <a:spcPct val="150000"/>
              </a:lnSpc>
              <a:spcBef>
                <a:spcPts val="0"/>
              </a:spcBef>
              <a:spcAft>
                <a:spcPts val="400"/>
              </a:spcAft>
              <a:buFont typeface="+mj-lt"/>
              <a:buAutoNum type="arabicParenR"/>
            </a:pPr>
            <a:r>
              <a:rPr lang="en-US" altLang="en-US" sz="1800" dirty="0"/>
              <a:t>Eliminate Work Credit Trading With Limited Exceptions</a:t>
            </a:r>
          </a:p>
          <a:p>
            <a:pPr marL="800100" lvl="1" indent="-400050">
              <a:lnSpc>
                <a:spcPct val="150000"/>
              </a:lnSpc>
              <a:spcBef>
                <a:spcPts val="0"/>
              </a:spcBef>
              <a:spcAft>
                <a:spcPts val="400"/>
              </a:spcAft>
              <a:buFont typeface="+mj-lt"/>
              <a:buAutoNum type="arabicParenR"/>
            </a:pPr>
            <a:r>
              <a:rPr lang="en-US" altLang="en-US" sz="1800" dirty="0"/>
              <a:t>Modify the Rule 20A Annual Completion and Allocation Reports</a:t>
            </a:r>
          </a:p>
          <a:p>
            <a:pPr marL="800100" lvl="1" indent="-400050">
              <a:lnSpc>
                <a:spcPct val="150000"/>
              </a:lnSpc>
              <a:spcBef>
                <a:spcPts val="0"/>
              </a:spcBef>
              <a:spcAft>
                <a:spcPts val="400"/>
              </a:spcAft>
              <a:buFont typeface="+mj-lt"/>
              <a:buAutoNum type="arabicParenR"/>
            </a:pPr>
            <a:r>
              <a:rPr lang="en-US" altLang="en-US" sz="1800" dirty="0"/>
              <a:t>Adopt an Updated Rule 20 Guidebook</a:t>
            </a:r>
          </a:p>
          <a:p>
            <a:pPr marL="800100" lvl="1" indent="-400050">
              <a:lnSpc>
                <a:spcPct val="150000"/>
              </a:lnSpc>
              <a:spcBef>
                <a:spcPts val="0"/>
              </a:spcBef>
              <a:spcAft>
                <a:spcPts val="400"/>
              </a:spcAft>
              <a:buFont typeface="+mj-lt"/>
              <a:buAutoNum type="arabicParenR"/>
            </a:pPr>
            <a:r>
              <a:rPr lang="en-US" altLang="en-US" sz="1800" dirty="0"/>
              <a:t>Improve Communications with the Communities and Publish Relevant Rule 20 Program Information, Documents and Reports Online</a:t>
            </a:r>
          </a:p>
          <a:p>
            <a:pPr marL="800100" lvl="1" indent="-400050">
              <a:lnSpc>
                <a:spcPct val="150000"/>
              </a:lnSpc>
              <a:spcBef>
                <a:spcPts val="0"/>
              </a:spcBef>
              <a:spcAft>
                <a:spcPts val="400"/>
              </a:spcAft>
              <a:buFont typeface="+mj-lt"/>
              <a:buAutoNum type="arabicParenR"/>
            </a:pPr>
            <a:r>
              <a:rPr lang="en-US" altLang="en-US" sz="1800" dirty="0"/>
              <a:t>Implement Incentives to Reduce Project Completion Timelines and Costs</a:t>
            </a:r>
          </a:p>
          <a:p>
            <a:pPr lvl="1">
              <a:spcBef>
                <a:spcPct val="50000"/>
              </a:spcBef>
              <a:buSzPct val="80000"/>
              <a:buFont typeface="Wingdings" panose="05000000000000000000" pitchFamily="2" charset="2"/>
              <a:buChar char="§"/>
              <a:defRPr/>
            </a:pPr>
            <a:endParaRPr lang="en-US" altLang="en-US" sz="1800" dirty="0">
              <a:latin typeface="Calibri" panose="020F0502020204030204" pitchFamily="34" charset="0"/>
            </a:endParaRPr>
          </a:p>
          <a:p>
            <a:pPr>
              <a:buFont typeface="Arial" panose="020B0604020202020204" pitchFamily="34" charset="0"/>
              <a:buChar char="•"/>
            </a:pPr>
            <a:endParaRPr lang="en-US" sz="1800" b="0" dirty="0"/>
          </a:p>
        </p:txBody>
      </p:sp>
      <p:sp>
        <p:nvSpPr>
          <p:cNvPr id="2" name="Slide Number Placeholder 1"/>
          <p:cNvSpPr>
            <a:spLocks noGrp="1"/>
          </p:cNvSpPr>
          <p:nvPr>
            <p:ph type="sldNum" sz="quarter" idx="12"/>
          </p:nvPr>
        </p:nvSpPr>
        <p:spPr/>
        <p:txBody>
          <a:bodyPr/>
          <a:lstStyle/>
          <a:p>
            <a:endParaRPr lang="en-US" altLang="en-US" dirty="0"/>
          </a:p>
          <a:p>
            <a:fld id="{EE60D82B-6C02-407E-B0B3-3FC49461AC05}" type="slidenum">
              <a:rPr lang="en-US" altLang="en-US" smtClean="0"/>
              <a:pPr/>
              <a:t>15</a:t>
            </a:fld>
            <a:endParaRPr lang="en-US" altLang="en-US" dirty="0"/>
          </a:p>
        </p:txBody>
      </p:sp>
    </p:spTree>
    <p:extLst>
      <p:ext uri="{BB962C8B-B14F-4D97-AF65-F5344CB8AC3E}">
        <p14:creationId xmlns:p14="http://schemas.microsoft.com/office/powerpoint/2010/main" val="162495680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655319" y="365125"/>
            <a:ext cx="6327371" cy="1692794"/>
          </a:xfrm>
        </p:spPr>
        <p:txBody>
          <a:bodyPr>
            <a:normAutofit/>
          </a:bodyPr>
          <a:lstStyle/>
          <a:p>
            <a:r>
              <a:rPr lang="en-US" dirty="0"/>
              <a:t>1) Refine and Expand Rule 20 Criteria – Refinements</a:t>
            </a:r>
            <a:endParaRPr lang="en-US" altLang="en-US" dirty="0">
              <a:latin typeface="Arial" panose="020B0604020202020204" pitchFamily="34" charset="0"/>
              <a:cs typeface="Arial" panose="020B0604020202020204" pitchFamily="34" charset="0"/>
            </a:endParaRPr>
          </a:p>
        </p:txBody>
      </p:sp>
      <p:cxnSp>
        <p:nvCxnSpPr>
          <p:cNvPr id="4103"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97427" y="2301351"/>
            <a:ext cx="7221681" cy="3507616"/>
          </a:xfrm>
        </p:spPr>
        <p:txBody>
          <a:bodyPr>
            <a:noAutofit/>
          </a:bodyPr>
          <a:lstStyle/>
          <a:p>
            <a:pPr>
              <a:lnSpc>
                <a:spcPct val="150000"/>
              </a:lnSpc>
              <a:spcBef>
                <a:spcPts val="0"/>
              </a:spcBef>
              <a:buFont typeface="+mj-lt"/>
              <a:buAutoNum type="arabicPeriod"/>
            </a:pPr>
            <a:r>
              <a:rPr lang="en-US" sz="1600" b="0" dirty="0">
                <a:latin typeface="+mj-lt"/>
              </a:rPr>
              <a:t>Such undergrounding will avoid or eliminate an unusually heavy concentration of overhead electric facilities. </a:t>
            </a:r>
            <a:r>
              <a:rPr lang="en-US" sz="1600" b="0" dirty="0">
                <a:solidFill>
                  <a:srgbClr val="FF0000"/>
                </a:solidFill>
                <a:latin typeface="+mj-lt"/>
              </a:rPr>
              <a:t>This is defined as poles that serve circuits in addition to a single primary and secondary circuit</a:t>
            </a:r>
            <a:r>
              <a:rPr lang="en-US" sz="1600" b="0" dirty="0">
                <a:latin typeface="+mj-lt"/>
              </a:rPr>
              <a:t>; </a:t>
            </a:r>
          </a:p>
          <a:p>
            <a:pPr>
              <a:lnSpc>
                <a:spcPct val="150000"/>
              </a:lnSpc>
              <a:spcBef>
                <a:spcPts val="0"/>
              </a:spcBef>
              <a:buFont typeface="+mj-lt"/>
              <a:buAutoNum type="arabicPeriod"/>
            </a:pPr>
            <a:r>
              <a:rPr lang="en-US" sz="1600" b="0" dirty="0">
                <a:latin typeface="+mj-lt"/>
              </a:rPr>
              <a:t>The street or road or right-of-way</a:t>
            </a:r>
            <a:r>
              <a:rPr lang="en-US" sz="1600" b="0" dirty="0">
                <a:solidFill>
                  <a:srgbClr val="FF0000"/>
                </a:solidFill>
                <a:latin typeface="+mj-lt"/>
              </a:rPr>
              <a:t> serves as a major thoroughfare for</a:t>
            </a:r>
            <a:r>
              <a:rPr lang="en-US" sz="1600" b="0" dirty="0">
                <a:latin typeface="+mj-lt"/>
              </a:rPr>
              <a:t> </a:t>
            </a:r>
            <a:r>
              <a:rPr lang="en-US" sz="1600" b="0" strike="sngStrike" dirty="0">
                <a:solidFill>
                  <a:srgbClr val="FF0000"/>
                </a:solidFill>
                <a:latin typeface="+mj-lt"/>
              </a:rPr>
              <a:t>is extensively used by </a:t>
            </a:r>
            <a:r>
              <a:rPr lang="en-US" sz="1600" b="0" dirty="0">
                <a:latin typeface="+mj-lt"/>
              </a:rPr>
              <a:t>the general public and carries a heavy volume of pedestrian</a:t>
            </a:r>
            <a:r>
              <a:rPr lang="en-US" sz="1600" b="0" dirty="0">
                <a:solidFill>
                  <a:srgbClr val="FF0000"/>
                </a:solidFill>
                <a:latin typeface="+mj-lt"/>
              </a:rPr>
              <a:t>, bicycle, rail</a:t>
            </a:r>
            <a:r>
              <a:rPr lang="en-US" sz="1600" b="0" dirty="0">
                <a:latin typeface="+mj-lt"/>
              </a:rPr>
              <a:t>, vehicular, or other traffic. </a:t>
            </a:r>
            <a:r>
              <a:rPr lang="en-US" sz="1600" b="0" dirty="0">
                <a:solidFill>
                  <a:srgbClr val="FF0000"/>
                </a:solidFill>
                <a:latin typeface="+mj-lt"/>
              </a:rPr>
              <a:t>Heavy traffic volume means a minimum of 5,000 average trips per day among all personal and public transportation forms collectively</a:t>
            </a:r>
            <a:r>
              <a:rPr lang="en-US" sz="1600" b="0" dirty="0">
                <a:latin typeface="+mj-lt"/>
              </a:rPr>
              <a:t>;</a:t>
            </a:r>
          </a:p>
          <a:p>
            <a:pPr>
              <a:lnSpc>
                <a:spcPct val="150000"/>
              </a:lnSpc>
              <a:spcBef>
                <a:spcPts val="0"/>
              </a:spcBef>
              <a:buFont typeface="+mj-lt"/>
              <a:buAutoNum type="arabicPeriod"/>
            </a:pPr>
            <a:r>
              <a:rPr lang="en-US" sz="1600" b="0" dirty="0">
                <a:latin typeface="+mj-lt"/>
              </a:rPr>
              <a:t>Wheelchair access is limited or impeded </a:t>
            </a:r>
            <a:r>
              <a:rPr lang="en-US" sz="1600" b="0" dirty="0">
                <a:solidFill>
                  <a:srgbClr val="FF0000"/>
                </a:solidFill>
                <a:latin typeface="+mj-lt"/>
              </a:rPr>
              <a:t>by existing above ground electric and/or telecommunications infrastructure including pad mounted facilities on sidewalks or in other areas in the pedestrian right-of-way that is otherwise not compliant with the Americans with Disabilities Act</a:t>
            </a:r>
            <a:r>
              <a:rPr lang="en-US" sz="1600" b="0" dirty="0">
                <a:latin typeface="+mj-lt"/>
              </a:rPr>
              <a:t>;</a:t>
            </a:r>
          </a:p>
          <a:p>
            <a:pPr lvl="1">
              <a:lnSpc>
                <a:spcPct val="150000"/>
              </a:lnSpc>
              <a:spcBef>
                <a:spcPts val="0"/>
              </a:spcBef>
              <a:buSzPct val="80000"/>
              <a:buFont typeface="Wingdings" panose="05000000000000000000" pitchFamily="2" charset="2"/>
              <a:buChar char="§"/>
              <a:defRPr/>
            </a:pPr>
            <a:endParaRPr lang="en-US" altLang="en-US" sz="1600" dirty="0">
              <a:latin typeface="Arial (Body)"/>
            </a:endParaRPr>
          </a:p>
          <a:p>
            <a:pPr>
              <a:lnSpc>
                <a:spcPct val="90000"/>
              </a:lnSpc>
              <a:buFont typeface="Arial" panose="020B0604020202020204" pitchFamily="34" charset="0"/>
              <a:buChar char="•"/>
            </a:pPr>
            <a:endParaRPr lang="en-US" sz="1600" b="0" dirty="0">
              <a:latin typeface="Arial (Body)"/>
            </a:endParaRPr>
          </a:p>
        </p:txBody>
      </p:sp>
      <p:sp>
        <p:nvSpPr>
          <p:cNvPr id="2" name="Slide Number Placeholder 1"/>
          <p:cNvSpPr>
            <a:spLocks noGrp="1"/>
          </p:cNvSpPr>
          <p:nvPr>
            <p:ph type="sldNum" sz="quarter" idx="12"/>
          </p:nvPr>
        </p:nvSpPr>
        <p:spPr>
          <a:xfrm>
            <a:off x="72390" y="6363483"/>
            <a:ext cx="1165860" cy="365125"/>
          </a:xfrm>
        </p:spPr>
        <p:txBody>
          <a:bodyPr>
            <a:normAutofit fontScale="62500" lnSpcReduction="20000"/>
          </a:bodyPr>
          <a:lstStyle/>
          <a:p>
            <a:pPr>
              <a:lnSpc>
                <a:spcPct val="90000"/>
              </a:lnSpc>
              <a:spcAft>
                <a:spcPts val="600"/>
              </a:spcAft>
            </a:pPr>
            <a:endParaRPr lang="en-US" altLang="en-US" sz="700" dirty="0"/>
          </a:p>
          <a:p>
            <a:pPr>
              <a:lnSpc>
                <a:spcPct val="90000"/>
              </a:lnSpc>
              <a:spcAft>
                <a:spcPts val="600"/>
              </a:spcAft>
            </a:pPr>
            <a:fld id="{EE60D82B-6C02-407E-B0B3-3FC49461AC05}" type="slidenum">
              <a:rPr lang="en-US" altLang="en-US" sz="2200" smtClean="0"/>
              <a:pPr>
                <a:lnSpc>
                  <a:spcPct val="90000"/>
                </a:lnSpc>
                <a:spcAft>
                  <a:spcPts val="600"/>
                </a:spcAft>
              </a:pPr>
              <a:t>16</a:t>
            </a:fld>
            <a:endParaRPr lang="en-US" altLang="en-US" sz="700" dirty="0"/>
          </a:p>
        </p:txBody>
      </p:sp>
      <p:pic>
        <p:nvPicPr>
          <p:cNvPr id="4" name="Picture 3">
            <a:extLst>
              <a:ext uri="{FF2B5EF4-FFF2-40B4-BE49-F238E27FC236}">
                <a16:creationId xmlns:a16="http://schemas.microsoft.com/office/drawing/2014/main" id="{595C6824-9010-46A3-8DF1-5CB552767924}"/>
              </a:ext>
            </a:extLst>
          </p:cNvPr>
          <p:cNvPicPr>
            <a:picLocks noChangeAspect="1"/>
          </p:cNvPicPr>
          <p:nvPr/>
        </p:nvPicPr>
        <p:blipFill rotWithShape="1">
          <a:blip r:embed="rId3">
            <a:extLst>
              <a:ext uri="{28A0092B-C50C-407E-A947-70E740481C1C}">
                <a14:useLocalDpi xmlns:a14="http://schemas.microsoft.com/office/drawing/2010/main" val="0"/>
              </a:ext>
            </a:extLst>
          </a:blip>
          <a:srcRect l="17305" r="21247" b="-1"/>
          <a:stretch/>
        </p:blipFill>
        <p:spPr>
          <a:xfrm>
            <a:off x="6902467" y="10"/>
            <a:ext cx="5289531"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TextBox 2">
            <a:extLst>
              <a:ext uri="{FF2B5EF4-FFF2-40B4-BE49-F238E27FC236}">
                <a16:creationId xmlns:a16="http://schemas.microsoft.com/office/drawing/2014/main" id="{B861941C-4A3B-4F46-9848-CB0E6775684E}"/>
              </a:ext>
            </a:extLst>
          </p:cNvPr>
          <p:cNvSpPr txBox="1"/>
          <p:nvPr/>
        </p:nvSpPr>
        <p:spPr>
          <a:xfrm>
            <a:off x="655320" y="1746835"/>
            <a:ext cx="5289531" cy="584775"/>
          </a:xfrm>
          <a:prstGeom prst="rect">
            <a:avLst/>
          </a:prstGeom>
          <a:noFill/>
        </p:spPr>
        <p:txBody>
          <a:bodyPr wrap="square" rtlCol="0">
            <a:spAutoFit/>
          </a:bodyPr>
          <a:lstStyle/>
          <a:p>
            <a:r>
              <a:rPr lang="en-US" sz="1600" b="1" dirty="0"/>
              <a:t>Key: </a:t>
            </a:r>
            <a:r>
              <a:rPr lang="en-US" sz="1600" dirty="0"/>
              <a:t>Black=Original Tariff Language, Red=Proposed New Tariff Language</a:t>
            </a:r>
          </a:p>
        </p:txBody>
      </p:sp>
    </p:spTree>
    <p:extLst>
      <p:ext uri="{BB962C8B-B14F-4D97-AF65-F5344CB8AC3E}">
        <p14:creationId xmlns:p14="http://schemas.microsoft.com/office/powerpoint/2010/main" val="337876443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828800" y="990600"/>
            <a:ext cx="8610600" cy="685800"/>
          </a:xfrm>
        </p:spPr>
        <p:txBody>
          <a:bodyPr/>
          <a:lstStyle/>
          <a:p>
            <a:r>
              <a:rPr lang="en-US" sz="2400" dirty="0"/>
              <a:t>1) Refine and Expand Rule 20 Criteria – Refinements</a:t>
            </a:r>
            <a:endParaRPr lang="en-US"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464023" y="1650611"/>
            <a:ext cx="4551766" cy="4832739"/>
          </a:xfrm>
        </p:spPr>
        <p:txBody>
          <a:bodyPr/>
          <a:lstStyle/>
          <a:p>
            <a:pPr>
              <a:lnSpc>
                <a:spcPct val="150000"/>
              </a:lnSpc>
              <a:spcBef>
                <a:spcPts val="600"/>
              </a:spcBef>
              <a:buFont typeface="+mj-lt"/>
              <a:buAutoNum type="arabicPeriod" startAt="4"/>
            </a:pPr>
            <a:endParaRPr lang="en-US" sz="1600" b="0" dirty="0">
              <a:solidFill>
                <a:srgbClr val="000000"/>
              </a:solidFill>
              <a:latin typeface="+mj-lt"/>
            </a:endParaRPr>
          </a:p>
          <a:p>
            <a:pPr>
              <a:lnSpc>
                <a:spcPct val="150000"/>
              </a:lnSpc>
              <a:spcBef>
                <a:spcPts val="600"/>
              </a:spcBef>
              <a:buFont typeface="+mj-lt"/>
              <a:buAutoNum type="arabicPeriod" startAt="4"/>
            </a:pPr>
            <a:r>
              <a:rPr lang="en-US" sz="1600" b="0" dirty="0">
                <a:solidFill>
                  <a:srgbClr val="000000"/>
                </a:solidFill>
                <a:latin typeface="+mj-lt"/>
              </a:rPr>
              <a:t>The street or road or right-of-way adjoins or passes through a civic area or public recreation area or an area of </a:t>
            </a:r>
            <a:r>
              <a:rPr lang="en-US" sz="1600" b="0" dirty="0">
                <a:solidFill>
                  <a:srgbClr val="FF0000"/>
                </a:solidFill>
                <a:latin typeface="+mj-lt"/>
              </a:rPr>
              <a:t>significant </a:t>
            </a:r>
            <a:r>
              <a:rPr lang="en-US" sz="1600" b="0" strike="sngStrike" dirty="0">
                <a:solidFill>
                  <a:srgbClr val="FF0000"/>
                </a:solidFill>
                <a:latin typeface="+mj-lt"/>
              </a:rPr>
              <a:t>unusual</a:t>
            </a:r>
            <a:r>
              <a:rPr lang="en-US" sz="1600" b="0" dirty="0">
                <a:solidFill>
                  <a:srgbClr val="FF0000"/>
                </a:solidFill>
                <a:latin typeface="+mj-lt"/>
              </a:rPr>
              <a:t> </a:t>
            </a:r>
            <a:r>
              <a:rPr lang="en-US" sz="1600" b="0" dirty="0">
                <a:solidFill>
                  <a:srgbClr val="000000"/>
                </a:solidFill>
                <a:latin typeface="+mj-lt"/>
              </a:rPr>
              <a:t>scenic</a:t>
            </a:r>
            <a:r>
              <a:rPr lang="en-US" sz="1600" b="0" dirty="0">
                <a:solidFill>
                  <a:srgbClr val="FF0000"/>
                </a:solidFill>
                <a:latin typeface="+mj-lt"/>
              </a:rPr>
              <a:t>, cultural and/or historic </a:t>
            </a:r>
            <a:r>
              <a:rPr lang="en-US" sz="1600" b="0" dirty="0">
                <a:solidFill>
                  <a:srgbClr val="000000"/>
                </a:solidFill>
                <a:latin typeface="+mj-lt"/>
              </a:rPr>
              <a:t>interest to the general public; or</a:t>
            </a:r>
          </a:p>
          <a:p>
            <a:pPr>
              <a:lnSpc>
                <a:spcPct val="150000"/>
              </a:lnSpc>
              <a:spcBef>
                <a:spcPts val="600"/>
              </a:spcBef>
              <a:buFont typeface="+mj-lt"/>
              <a:buAutoNum type="arabicPeriod" startAt="4"/>
            </a:pPr>
            <a:r>
              <a:rPr lang="en-US" sz="1600" b="0" dirty="0">
                <a:solidFill>
                  <a:srgbClr val="000000"/>
                </a:solidFill>
                <a:latin typeface="+mj-lt"/>
              </a:rPr>
              <a:t>The street or road or right-of-way is considered an arterial street or major collector as defined </a:t>
            </a:r>
            <a:r>
              <a:rPr lang="en-US" sz="1600" b="0" dirty="0">
                <a:solidFill>
                  <a:srgbClr val="FF0000"/>
                </a:solidFill>
                <a:latin typeface="+mj-lt"/>
              </a:rPr>
              <a:t>by the California Department of Transportation’s California Road System functional classification system</a:t>
            </a:r>
            <a:r>
              <a:rPr lang="en-US" sz="1600" b="0" strike="sngStrike" dirty="0">
                <a:solidFill>
                  <a:srgbClr val="FF0000"/>
                </a:solidFill>
                <a:latin typeface="+mj-lt"/>
              </a:rPr>
              <a:t>.in the Governor’s Office of Planning and Research General Plan Guidelines</a:t>
            </a:r>
            <a:r>
              <a:rPr lang="en-US" sz="1600" b="0" strike="sngStrike" dirty="0">
                <a:solidFill>
                  <a:srgbClr val="000000"/>
                </a:solidFill>
                <a:latin typeface="+mj-lt"/>
              </a:rPr>
              <a:t>.</a:t>
            </a:r>
          </a:p>
          <a:p>
            <a:pPr lvl="1">
              <a:spcBef>
                <a:spcPct val="50000"/>
              </a:spcBef>
              <a:buSzPct val="80000"/>
              <a:buFont typeface="Wingdings" panose="05000000000000000000" pitchFamily="2" charset="2"/>
              <a:buChar char="§"/>
              <a:defRPr/>
            </a:pPr>
            <a:endParaRPr lang="en-US" altLang="en-US" dirty="0">
              <a:latin typeface="Arial (Body)"/>
            </a:endParaRPr>
          </a:p>
          <a:p>
            <a:pPr>
              <a:buFont typeface="Arial" panose="020B0604020202020204" pitchFamily="34" charset="0"/>
              <a:buChar char="•"/>
            </a:pPr>
            <a:endParaRPr lang="en-US" sz="1800" b="0" dirty="0">
              <a:latin typeface="Arial (Body)"/>
            </a:endParaRPr>
          </a:p>
        </p:txBody>
      </p:sp>
      <p:sp>
        <p:nvSpPr>
          <p:cNvPr id="2" name="Slide Number Placeholder 1"/>
          <p:cNvSpPr>
            <a:spLocks noGrp="1"/>
          </p:cNvSpPr>
          <p:nvPr>
            <p:ph type="sldNum" sz="quarter" idx="12"/>
          </p:nvPr>
        </p:nvSpPr>
        <p:spPr/>
        <p:txBody>
          <a:bodyPr/>
          <a:lstStyle/>
          <a:p>
            <a:endParaRPr lang="en-US" altLang="en-US"/>
          </a:p>
          <a:p>
            <a:fld id="{EE60D82B-6C02-407E-B0B3-3FC49461AC05}" type="slidenum">
              <a:rPr lang="en-US" altLang="en-US" smtClean="0"/>
              <a:pPr/>
              <a:t>17</a:t>
            </a:fld>
            <a:endParaRPr lang="en-US" altLang="en-US" dirty="0"/>
          </a:p>
        </p:txBody>
      </p:sp>
      <p:pic>
        <p:nvPicPr>
          <p:cNvPr id="3" name="Picture 3" descr="Image result for crissy field">
            <a:extLst>
              <a:ext uri="{FF2B5EF4-FFF2-40B4-BE49-F238E27FC236}">
                <a16:creationId xmlns:a16="http://schemas.microsoft.com/office/drawing/2014/main" id="{C7A36137-9343-42E2-A6DC-0478ACD60EB0}"/>
              </a:ext>
            </a:extLst>
          </p:cNvPr>
          <p:cNvPicPr>
            <a:picLocks noChangeAspect="1"/>
          </p:cNvPicPr>
          <p:nvPr/>
        </p:nvPicPr>
        <p:blipFill>
          <a:blip r:embed="rId3"/>
          <a:stretch>
            <a:fillRect/>
          </a:stretch>
        </p:blipFill>
        <p:spPr>
          <a:xfrm>
            <a:off x="6094653" y="2198029"/>
            <a:ext cx="5595487" cy="3741527"/>
          </a:xfrm>
          <a:prstGeom prst="ellipse">
            <a:avLst/>
          </a:prstGeom>
          <a:ln>
            <a:noFill/>
          </a:ln>
          <a:effectLst>
            <a:softEdge rad="112500"/>
          </a:effectLst>
        </p:spPr>
      </p:pic>
      <p:sp>
        <p:nvSpPr>
          <p:cNvPr id="6" name="TextBox 5">
            <a:extLst>
              <a:ext uri="{FF2B5EF4-FFF2-40B4-BE49-F238E27FC236}">
                <a16:creationId xmlns:a16="http://schemas.microsoft.com/office/drawing/2014/main" id="{E40C07F7-231C-4E7E-80B2-E104946D852D}"/>
              </a:ext>
            </a:extLst>
          </p:cNvPr>
          <p:cNvSpPr txBox="1"/>
          <p:nvPr/>
        </p:nvSpPr>
        <p:spPr>
          <a:xfrm>
            <a:off x="1443789" y="1682363"/>
            <a:ext cx="6972847" cy="338554"/>
          </a:xfrm>
          <a:prstGeom prst="rect">
            <a:avLst/>
          </a:prstGeom>
          <a:noFill/>
        </p:spPr>
        <p:txBody>
          <a:bodyPr wrap="square" rtlCol="0">
            <a:spAutoFit/>
          </a:bodyPr>
          <a:lstStyle/>
          <a:p>
            <a:r>
              <a:rPr lang="en-US" sz="1600" b="1" dirty="0"/>
              <a:t>Key: </a:t>
            </a:r>
            <a:r>
              <a:rPr lang="en-US" sz="1600" dirty="0"/>
              <a:t>Black=Original Tariff Language, Red=Proposed New Tariff Language</a:t>
            </a:r>
          </a:p>
        </p:txBody>
      </p:sp>
    </p:spTree>
    <p:extLst>
      <p:ext uri="{BB962C8B-B14F-4D97-AF65-F5344CB8AC3E}">
        <p14:creationId xmlns:p14="http://schemas.microsoft.com/office/powerpoint/2010/main" val="230541175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295400" y="964811"/>
            <a:ext cx="9601200" cy="685800"/>
          </a:xfrm>
        </p:spPr>
        <p:txBody>
          <a:bodyPr/>
          <a:lstStyle/>
          <a:p>
            <a:r>
              <a:rPr lang="en-US" sz="2400" dirty="0"/>
              <a:t>1) Refine and Expand Rule 20 Criteria – Proposed New Criteria</a:t>
            </a:r>
            <a:endParaRPr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790700" y="2331610"/>
            <a:ext cx="8610600" cy="4832739"/>
          </a:xfrm>
        </p:spPr>
        <p:txBody>
          <a:bodyPr/>
          <a:lstStyle/>
          <a:p>
            <a:pPr>
              <a:lnSpc>
                <a:spcPct val="150000"/>
              </a:lnSpc>
              <a:buFont typeface="+mj-lt"/>
              <a:buAutoNum type="arabicPeriod" startAt="6"/>
            </a:pPr>
            <a:r>
              <a:rPr lang="en-US" sz="1600" b="0" dirty="0">
                <a:solidFill>
                  <a:srgbClr val="FF0000"/>
                </a:solidFill>
                <a:latin typeface="+mj-lt"/>
              </a:rPr>
              <a:t>The existing above ground infrastructure is within a Tier 2 or Tier 3 area of the State’s High Fire-Threat District as defined by the CPUC and the California Department Forestry and Fire Protection;</a:t>
            </a:r>
          </a:p>
          <a:p>
            <a:pPr>
              <a:lnSpc>
                <a:spcPct val="150000"/>
              </a:lnSpc>
              <a:buFont typeface="+mj-lt"/>
              <a:buAutoNum type="arabicPeriod" startAt="6"/>
            </a:pPr>
            <a:r>
              <a:rPr lang="en-US" altLang="en-US" sz="1600" b="0" dirty="0">
                <a:solidFill>
                  <a:srgbClr val="FF0000"/>
                </a:solidFill>
                <a:latin typeface="+mj-lt"/>
              </a:rPr>
              <a:t>The street or road or right-of-way serves as an egress, ingress, or is designated an evacuation route by local or state government entities;</a:t>
            </a:r>
          </a:p>
          <a:p>
            <a:pPr>
              <a:lnSpc>
                <a:spcPct val="150000"/>
              </a:lnSpc>
              <a:buFont typeface="+mj-lt"/>
              <a:buAutoNum type="arabicPeriod" startAt="8"/>
            </a:pPr>
            <a:r>
              <a:rPr lang="en-US" sz="1600" b="0" dirty="0">
                <a:solidFill>
                  <a:srgbClr val="FF0000"/>
                </a:solidFill>
                <a:latin typeface="+mj-lt"/>
              </a:rPr>
              <a:t>The above ground infrastructure dangerously limits visibility for motorists, pedestrians, bicyclists, and/or other road users, particularly in intersections;</a:t>
            </a:r>
          </a:p>
          <a:p>
            <a:pPr>
              <a:lnSpc>
                <a:spcPct val="150000"/>
              </a:lnSpc>
              <a:buFont typeface="+mj-lt"/>
              <a:buAutoNum type="arabicPeriod" startAt="8"/>
            </a:pPr>
            <a:r>
              <a:rPr lang="en-US" sz="1600" b="0" dirty="0">
                <a:solidFill>
                  <a:srgbClr val="FF0000"/>
                </a:solidFill>
                <a:latin typeface="+mj-lt"/>
              </a:rPr>
              <a:t>The existing above ground infrastructure is along a road or right-of way that has a history of vehicle-pole collisions;</a:t>
            </a:r>
            <a:endParaRPr lang="en-US" altLang="en-US" sz="1600" dirty="0">
              <a:latin typeface="+mj-lt"/>
            </a:endParaRPr>
          </a:p>
          <a:p>
            <a:pPr>
              <a:buFont typeface="Arial" panose="020B0604020202020204" pitchFamily="34" charset="0"/>
              <a:buChar char="•"/>
            </a:pPr>
            <a:endParaRPr lang="en-US" sz="1800" b="0" dirty="0">
              <a:latin typeface="Arial (Body)"/>
            </a:endParaRPr>
          </a:p>
        </p:txBody>
      </p:sp>
      <p:sp>
        <p:nvSpPr>
          <p:cNvPr id="2" name="Slide Number Placeholder 1"/>
          <p:cNvSpPr>
            <a:spLocks noGrp="1"/>
          </p:cNvSpPr>
          <p:nvPr>
            <p:ph type="sldNum" sz="quarter" idx="12"/>
          </p:nvPr>
        </p:nvSpPr>
        <p:spPr/>
        <p:txBody>
          <a:bodyPr/>
          <a:lstStyle/>
          <a:p>
            <a:endParaRPr lang="en-US" altLang="en-US" dirty="0"/>
          </a:p>
          <a:p>
            <a:fld id="{EE60D82B-6C02-407E-B0B3-3FC49461AC05}" type="slidenum">
              <a:rPr lang="en-US" altLang="en-US" smtClean="0"/>
              <a:pPr/>
              <a:t>18</a:t>
            </a:fld>
            <a:endParaRPr lang="en-US" altLang="en-US" dirty="0"/>
          </a:p>
        </p:txBody>
      </p:sp>
      <p:sp>
        <p:nvSpPr>
          <p:cNvPr id="5" name="TextBox 4">
            <a:extLst>
              <a:ext uri="{FF2B5EF4-FFF2-40B4-BE49-F238E27FC236}">
                <a16:creationId xmlns:a16="http://schemas.microsoft.com/office/drawing/2014/main" id="{D002680B-EF18-4193-8971-D4C4CD3A6A84}"/>
              </a:ext>
            </a:extLst>
          </p:cNvPr>
          <p:cNvSpPr txBox="1"/>
          <p:nvPr/>
        </p:nvSpPr>
        <p:spPr>
          <a:xfrm>
            <a:off x="1727200" y="1819571"/>
            <a:ext cx="7219373" cy="338554"/>
          </a:xfrm>
          <a:prstGeom prst="rect">
            <a:avLst/>
          </a:prstGeom>
          <a:noFill/>
        </p:spPr>
        <p:txBody>
          <a:bodyPr wrap="square" rtlCol="0">
            <a:spAutoFit/>
          </a:bodyPr>
          <a:lstStyle/>
          <a:p>
            <a:r>
              <a:rPr lang="en-US" sz="1600" b="1" dirty="0"/>
              <a:t>Key: </a:t>
            </a:r>
            <a:r>
              <a:rPr lang="en-US" sz="1600" dirty="0"/>
              <a:t>Black=Original Tariff Language, Red=Proposed New Tariff Language</a:t>
            </a:r>
          </a:p>
        </p:txBody>
      </p:sp>
    </p:spTree>
    <p:extLst>
      <p:ext uri="{BB962C8B-B14F-4D97-AF65-F5344CB8AC3E}">
        <p14:creationId xmlns:p14="http://schemas.microsoft.com/office/powerpoint/2010/main" val="3516220677"/>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295400" y="964811"/>
            <a:ext cx="9601200" cy="685800"/>
          </a:xfrm>
        </p:spPr>
        <p:txBody>
          <a:bodyPr/>
          <a:lstStyle/>
          <a:p>
            <a:r>
              <a:rPr lang="en-US" sz="2400" dirty="0"/>
              <a:t>1) Refine and Expand Rule 20 Criteria – Proposed New Criteria</a:t>
            </a:r>
            <a:endParaRPr lang="en-US"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613140" y="2367590"/>
            <a:ext cx="7201619" cy="4832739"/>
          </a:xfrm>
        </p:spPr>
        <p:txBody>
          <a:bodyPr/>
          <a:lstStyle/>
          <a:p>
            <a:pPr>
              <a:lnSpc>
                <a:spcPct val="150000"/>
              </a:lnSpc>
              <a:buFont typeface="+mj-lt"/>
              <a:buAutoNum type="arabicPeriod" startAt="6"/>
            </a:pPr>
            <a:r>
              <a:rPr lang="en-US" sz="1600" b="0" dirty="0">
                <a:solidFill>
                  <a:srgbClr val="FF0000"/>
                </a:solidFill>
                <a:latin typeface="+mj-lt"/>
              </a:rPr>
              <a:t>The existing above ground infrastructure is within a Tier 2 or Tier 3 area of the State’s High Fire-Threat District as defined by the CPUC and the California Department Forestry and Fire Protection;</a:t>
            </a:r>
          </a:p>
          <a:p>
            <a:pPr>
              <a:lnSpc>
                <a:spcPct val="150000"/>
              </a:lnSpc>
              <a:buFont typeface="+mj-lt"/>
              <a:buAutoNum type="arabicPeriod" startAt="6"/>
            </a:pPr>
            <a:r>
              <a:rPr lang="en-US" altLang="en-US" sz="1600" b="0" dirty="0">
                <a:solidFill>
                  <a:srgbClr val="FF0000"/>
                </a:solidFill>
                <a:latin typeface="+mj-lt"/>
              </a:rPr>
              <a:t>The street or road or right-of-way serves as an egress, ingress, or is designated an evacuation route by local or state government entities;</a:t>
            </a:r>
          </a:p>
          <a:p>
            <a:pPr>
              <a:lnSpc>
                <a:spcPct val="150000"/>
              </a:lnSpc>
              <a:buFont typeface="+mj-lt"/>
              <a:buAutoNum type="arabicPeriod" startAt="8"/>
            </a:pPr>
            <a:r>
              <a:rPr lang="en-US" sz="1600" b="0" dirty="0">
                <a:solidFill>
                  <a:srgbClr val="FF0000"/>
                </a:solidFill>
                <a:latin typeface="+mj-lt"/>
              </a:rPr>
              <a:t>The above ground infrastructure dangerously limits visibility for motorists, pedestrians, bicyclists, and/or other road users, particularly in intersections;</a:t>
            </a:r>
          </a:p>
          <a:p>
            <a:pPr>
              <a:lnSpc>
                <a:spcPct val="150000"/>
              </a:lnSpc>
              <a:buFont typeface="+mj-lt"/>
              <a:buAutoNum type="arabicPeriod" startAt="8"/>
            </a:pPr>
            <a:r>
              <a:rPr lang="en-US" sz="1600" b="0" dirty="0">
                <a:solidFill>
                  <a:srgbClr val="FF0000"/>
                </a:solidFill>
                <a:latin typeface="+mj-lt"/>
              </a:rPr>
              <a:t>The existing above ground infrastructure is </a:t>
            </a:r>
          </a:p>
          <a:p>
            <a:pPr marL="400050" lvl="1" indent="0">
              <a:lnSpc>
                <a:spcPct val="150000"/>
              </a:lnSpc>
              <a:buNone/>
            </a:pPr>
            <a:r>
              <a:rPr lang="en-US" sz="1600" b="0" dirty="0">
                <a:solidFill>
                  <a:srgbClr val="FF0000"/>
                </a:solidFill>
                <a:latin typeface="+mj-lt"/>
              </a:rPr>
              <a:t>along a road or right-of way that has a </a:t>
            </a:r>
          </a:p>
          <a:p>
            <a:pPr marL="400050" lvl="1" indent="0">
              <a:lnSpc>
                <a:spcPct val="150000"/>
              </a:lnSpc>
              <a:buNone/>
            </a:pPr>
            <a:r>
              <a:rPr lang="en-US" sz="1600" b="0" dirty="0">
                <a:solidFill>
                  <a:srgbClr val="FF0000"/>
                </a:solidFill>
                <a:latin typeface="+mj-lt"/>
              </a:rPr>
              <a:t>history of vehicle-pole collisions;</a:t>
            </a:r>
            <a:endParaRPr lang="en-US" altLang="en-US" sz="1600" dirty="0">
              <a:latin typeface="+mj-lt"/>
            </a:endParaRPr>
          </a:p>
          <a:p>
            <a:pPr>
              <a:buFont typeface="Arial" panose="020B0604020202020204" pitchFamily="34" charset="0"/>
              <a:buChar char="•"/>
            </a:pPr>
            <a:endParaRPr lang="en-US" sz="1800" b="0" dirty="0">
              <a:latin typeface="Arial (Body)"/>
            </a:endParaRPr>
          </a:p>
        </p:txBody>
      </p:sp>
      <p:sp>
        <p:nvSpPr>
          <p:cNvPr id="2" name="Slide Number Placeholder 1"/>
          <p:cNvSpPr>
            <a:spLocks noGrp="1"/>
          </p:cNvSpPr>
          <p:nvPr>
            <p:ph type="sldNum" sz="quarter" idx="12"/>
          </p:nvPr>
        </p:nvSpPr>
        <p:spPr/>
        <p:txBody>
          <a:bodyPr/>
          <a:lstStyle/>
          <a:p>
            <a:endParaRPr lang="en-US" altLang="en-US" dirty="0"/>
          </a:p>
          <a:p>
            <a:fld id="{EE60D82B-6C02-407E-B0B3-3FC49461AC05}" type="slidenum">
              <a:rPr lang="en-US" altLang="en-US" smtClean="0"/>
              <a:pPr/>
              <a:t>19</a:t>
            </a:fld>
            <a:endParaRPr lang="en-US" altLang="en-US" dirty="0"/>
          </a:p>
        </p:txBody>
      </p:sp>
      <p:pic>
        <p:nvPicPr>
          <p:cNvPr id="5" name="Picture 5" descr="Image result for vehicle pole accident">
            <a:extLst>
              <a:ext uri="{FF2B5EF4-FFF2-40B4-BE49-F238E27FC236}">
                <a16:creationId xmlns:a16="http://schemas.microsoft.com/office/drawing/2014/main" id="{F11051CB-92CD-4170-8CBF-333E03E57E2F}"/>
              </a:ext>
            </a:extLst>
          </p:cNvPr>
          <p:cNvPicPr>
            <a:picLocks noChangeAspect="1"/>
          </p:cNvPicPr>
          <p:nvPr/>
        </p:nvPicPr>
        <p:blipFill>
          <a:blip r:embed="rId3"/>
          <a:stretch>
            <a:fillRect/>
          </a:stretch>
        </p:blipFill>
        <p:spPr>
          <a:xfrm>
            <a:off x="6147758" y="5306373"/>
            <a:ext cx="2743199" cy="1544093"/>
          </a:xfrm>
          <a:prstGeom prst="rect">
            <a:avLst/>
          </a:prstGeom>
        </p:spPr>
      </p:pic>
      <p:pic>
        <p:nvPicPr>
          <p:cNvPr id="7" name="Picture 7" descr="Image result for utility pole fire">
            <a:extLst>
              <a:ext uri="{FF2B5EF4-FFF2-40B4-BE49-F238E27FC236}">
                <a16:creationId xmlns:a16="http://schemas.microsoft.com/office/drawing/2014/main" id="{4D6863EE-ECF8-40C5-9EEA-323D582AF3E3}"/>
              </a:ext>
            </a:extLst>
          </p:cNvPr>
          <p:cNvPicPr>
            <a:picLocks noChangeAspect="1"/>
          </p:cNvPicPr>
          <p:nvPr/>
        </p:nvPicPr>
        <p:blipFill rotWithShape="1">
          <a:blip r:embed="rId4"/>
          <a:srcRect r="524" b="3937"/>
          <a:stretch/>
        </p:blipFill>
        <p:spPr>
          <a:xfrm>
            <a:off x="8879457" y="1809456"/>
            <a:ext cx="2728840" cy="3513600"/>
          </a:xfrm>
          <a:prstGeom prst="rect">
            <a:avLst/>
          </a:prstGeom>
        </p:spPr>
      </p:pic>
      <p:sp>
        <p:nvSpPr>
          <p:cNvPr id="8" name="TextBox 7">
            <a:extLst>
              <a:ext uri="{FF2B5EF4-FFF2-40B4-BE49-F238E27FC236}">
                <a16:creationId xmlns:a16="http://schemas.microsoft.com/office/drawing/2014/main" id="{C643712C-31D1-4386-B636-021DAB7FFCC2}"/>
              </a:ext>
            </a:extLst>
          </p:cNvPr>
          <p:cNvSpPr txBox="1"/>
          <p:nvPr/>
        </p:nvSpPr>
        <p:spPr>
          <a:xfrm>
            <a:off x="1727200" y="1830238"/>
            <a:ext cx="7219373" cy="338554"/>
          </a:xfrm>
          <a:prstGeom prst="rect">
            <a:avLst/>
          </a:prstGeom>
          <a:noFill/>
        </p:spPr>
        <p:txBody>
          <a:bodyPr wrap="square" rtlCol="0">
            <a:spAutoFit/>
          </a:bodyPr>
          <a:lstStyle/>
          <a:p>
            <a:r>
              <a:rPr lang="en-US" sz="1600" b="1" dirty="0"/>
              <a:t>Key: </a:t>
            </a:r>
            <a:r>
              <a:rPr lang="en-US" sz="1600" dirty="0"/>
              <a:t>Black=Original Tariff Language, Red=Proposed New Tariff Language</a:t>
            </a:r>
          </a:p>
        </p:txBody>
      </p:sp>
    </p:spTree>
    <p:extLst>
      <p:ext uri="{BB962C8B-B14F-4D97-AF65-F5344CB8AC3E}">
        <p14:creationId xmlns:p14="http://schemas.microsoft.com/office/powerpoint/2010/main" val="167969135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48D53C0-29FA-4BAE-BA8D-70C6EE9D57D7}"/>
              </a:ext>
            </a:extLst>
          </p:cNvPr>
          <p:cNvSpPr>
            <a:spLocks noGrp="1" noChangeArrowheads="1"/>
          </p:cNvSpPr>
          <p:nvPr>
            <p:ph type="title"/>
          </p:nvPr>
        </p:nvSpPr>
        <p:spPr>
          <a:xfrm>
            <a:off x="1981200" y="731838"/>
            <a:ext cx="8229600" cy="990600"/>
          </a:xfrm>
        </p:spPr>
        <p:txBody>
          <a:bodyPr/>
          <a:lstStyle/>
          <a:p>
            <a:br>
              <a:rPr altLang="en-US" b="0" dirty="0">
                <a:latin typeface="Arial" panose="020B0604020202020204" pitchFamily="34" charset="0"/>
                <a:cs typeface="Arial" panose="020B0604020202020204" pitchFamily="34" charset="0"/>
              </a:rPr>
            </a:br>
            <a:r>
              <a:rPr altLang="en-US" dirty="0">
                <a:latin typeface="Arial" panose="020B0604020202020204" pitchFamily="34" charset="0"/>
                <a:cs typeface="Arial" panose="020B0604020202020204" pitchFamily="34" charset="0"/>
              </a:rPr>
              <a:t>Safety and Emergency Information </a:t>
            </a:r>
            <a:br>
              <a:rPr altLang="en-US" b="0" dirty="0">
                <a:latin typeface="Arial" panose="020B0604020202020204" pitchFamily="34" charset="0"/>
                <a:cs typeface="Arial" panose="020B0604020202020204" pitchFamily="34" charset="0"/>
              </a:rPr>
            </a:br>
            <a:endParaRPr altLang="en-US" dirty="0">
              <a:latin typeface="Arial" panose="020B0604020202020204" pitchFamily="34" charset="0"/>
              <a:cs typeface="Arial" panose="020B0604020202020204" pitchFamily="34" charset="0"/>
            </a:endParaRPr>
          </a:p>
        </p:txBody>
      </p:sp>
      <p:sp>
        <p:nvSpPr>
          <p:cNvPr id="11267" name="Content Placeholder 2">
            <a:extLst>
              <a:ext uri="{FF2B5EF4-FFF2-40B4-BE49-F238E27FC236}">
                <a16:creationId xmlns:a16="http://schemas.microsoft.com/office/drawing/2014/main" id="{EB755378-21C6-4887-8F58-5ACB4EF59EB9}"/>
              </a:ext>
            </a:extLst>
          </p:cNvPr>
          <p:cNvSpPr>
            <a:spLocks noGrp="1" noChangeArrowheads="1"/>
          </p:cNvSpPr>
          <p:nvPr>
            <p:ph idx="1"/>
          </p:nvPr>
        </p:nvSpPr>
        <p:spPr/>
        <p:txBody>
          <a:bodyPr/>
          <a:lstStyle/>
          <a:p>
            <a:pPr>
              <a:lnSpc>
                <a:spcPct val="150000"/>
              </a:lnSpc>
            </a:pPr>
            <a:r>
              <a:rPr lang="en-US" altLang="en-US" b="0" dirty="0"/>
              <a:t>In the event of an emergency, please proceed calmly out the exits. </a:t>
            </a:r>
          </a:p>
          <a:p>
            <a:pPr>
              <a:lnSpc>
                <a:spcPct val="150000"/>
              </a:lnSpc>
            </a:pPr>
            <a:r>
              <a:rPr lang="en-US" altLang="en-US" b="0" dirty="0"/>
              <a:t>The Evacuation Location is at Garden Plaza, between the Herbst Theater and the War Memorial Opera House. </a:t>
            </a:r>
          </a:p>
          <a:p>
            <a:pPr>
              <a:lnSpc>
                <a:spcPct val="150000"/>
              </a:lnSpc>
            </a:pPr>
            <a:r>
              <a:rPr lang="en-US" altLang="en-US" b="0" dirty="0"/>
              <a:t>It is located on the other side of City Hall. Exit the building at the main entrance at Van Ness and McAllister streets and walk past the Herbst Theater and City Hall. </a:t>
            </a:r>
          </a:p>
          <a:p>
            <a:pPr>
              <a:lnSpc>
                <a:spcPct val="150000"/>
              </a:lnSpc>
            </a:pPr>
            <a:endParaRPr lang="en-US" altLang="en-US" dirty="0"/>
          </a:p>
        </p:txBody>
      </p:sp>
      <p:sp>
        <p:nvSpPr>
          <p:cNvPr id="11268" name="Slide Number Placeholder 4">
            <a:extLst>
              <a:ext uri="{FF2B5EF4-FFF2-40B4-BE49-F238E27FC236}">
                <a16:creationId xmlns:a16="http://schemas.microsoft.com/office/drawing/2014/main" id="{EB006CC0-5B6D-4CEE-9379-11F5B83EDA12}"/>
              </a:ext>
            </a:extLst>
          </p:cNvPr>
          <p:cNvSpPr>
            <a:spLocks noGrp="1"/>
          </p:cNvSpPr>
          <p:nvPr>
            <p:ph type="sldNum" sz="quarter" idx="12"/>
          </p:nvPr>
        </p:nvSpPr>
        <p:spPr>
          <a:noFill/>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en-US" altLang="en-US" sz="1400"/>
          </a:p>
          <a:p>
            <a:pPr>
              <a:spcBef>
                <a:spcPct val="0"/>
              </a:spcBef>
              <a:buFontTx/>
              <a:buNone/>
            </a:pPr>
            <a:fld id="{A9CDD6D7-C1DC-43EB-84BF-898CDABB9EE1}" type="slidenum">
              <a:rPr lang="en-US" altLang="en-US" sz="1400"/>
              <a:pPr>
                <a:spcBef>
                  <a:spcPct val="0"/>
                </a:spcBef>
                <a:buFontTx/>
                <a:buNone/>
              </a:pPr>
              <a:t>2</a:t>
            </a:fld>
            <a:endParaRPr lang="en-US" altLang="en-US" sz="14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age result for benefit to cost scale">
            <a:extLst>
              <a:ext uri="{FF2B5EF4-FFF2-40B4-BE49-F238E27FC236}">
                <a16:creationId xmlns:a16="http://schemas.microsoft.com/office/drawing/2014/main" id="{2C66E9AF-3ED8-4E93-A2FA-633F98A3F1A7}"/>
              </a:ext>
            </a:extLst>
          </p:cNvPr>
          <p:cNvPicPr>
            <a:picLocks noChangeAspect="1"/>
          </p:cNvPicPr>
          <p:nvPr/>
        </p:nvPicPr>
        <p:blipFill>
          <a:blip r:embed="rId3"/>
          <a:stretch>
            <a:fillRect/>
          </a:stretch>
        </p:blipFill>
        <p:spPr>
          <a:xfrm>
            <a:off x="8998970" y="3041440"/>
            <a:ext cx="3194289" cy="2069081"/>
          </a:xfrm>
          <a:prstGeom prst="rect">
            <a:avLst/>
          </a:prstGeom>
        </p:spPr>
      </p:pic>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952500" y="964811"/>
            <a:ext cx="10287000" cy="685800"/>
          </a:xfrm>
        </p:spPr>
        <p:txBody>
          <a:bodyPr/>
          <a:lstStyle/>
          <a:p>
            <a:r>
              <a:rPr lang="en-US" sz="2400" dirty="0"/>
              <a:t>1) Refine and Expand Rule 20 Criteria – Additional Proposed Criteria</a:t>
            </a:r>
            <a:endParaRPr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650611"/>
            <a:ext cx="7876309" cy="4832739"/>
          </a:xfrm>
        </p:spPr>
        <p:txBody>
          <a:bodyPr/>
          <a:lstStyle/>
          <a:p>
            <a:pPr marL="0" indent="0">
              <a:lnSpc>
                <a:spcPct val="150000"/>
              </a:lnSpc>
              <a:buNone/>
            </a:pPr>
            <a:r>
              <a:rPr lang="en-US" sz="1600" dirty="0">
                <a:latin typeface="+mj-lt"/>
              </a:rPr>
              <a:t>Benefit-to-cost metrics</a:t>
            </a:r>
          </a:p>
          <a:p>
            <a:pPr>
              <a:lnSpc>
                <a:spcPct val="150000"/>
              </a:lnSpc>
            </a:pPr>
            <a:r>
              <a:rPr lang="en-US" sz="1600" b="0" dirty="0">
                <a:latin typeface="Arial (Body)"/>
              </a:rPr>
              <a:t>Projects with a potential benefit-to-cost ratio of one or greater would qualify under Rule 20A; could encourage projects that would yield quantifiable positive net benefits for the ratepayers and the general public</a:t>
            </a:r>
          </a:p>
          <a:p>
            <a:pPr>
              <a:lnSpc>
                <a:spcPct val="150000"/>
              </a:lnSpc>
            </a:pPr>
            <a:r>
              <a:rPr lang="en-US" sz="1600" b="0" dirty="0">
                <a:latin typeface="Arial (Body)"/>
              </a:rPr>
              <a:t>Benefit streams could include safety, reliability, efficiency/economies of scale, and replacement of aging overhead infrastructure.</a:t>
            </a:r>
          </a:p>
          <a:p>
            <a:pPr marL="0" indent="0">
              <a:lnSpc>
                <a:spcPct val="150000"/>
              </a:lnSpc>
              <a:buNone/>
            </a:pPr>
            <a:r>
              <a:rPr lang="en-US" sz="1600" dirty="0">
                <a:latin typeface="Arial (Body)"/>
              </a:rPr>
              <a:t>Minimum Project Distance</a:t>
            </a:r>
          </a:p>
          <a:p>
            <a:pPr>
              <a:lnSpc>
                <a:spcPct val="150000"/>
              </a:lnSpc>
            </a:pPr>
            <a:r>
              <a:rPr lang="en-US" sz="1600" b="0" dirty="0">
                <a:latin typeface="Arial (Body)"/>
              </a:rPr>
              <a:t>Increase from 600 feet or 1 block to ½ mile or 5 blocks </a:t>
            </a:r>
          </a:p>
          <a:p>
            <a:pPr marL="0" indent="0">
              <a:lnSpc>
                <a:spcPct val="150000"/>
              </a:lnSpc>
              <a:buNone/>
            </a:pPr>
            <a:r>
              <a:rPr lang="en-US" sz="1600" dirty="0">
                <a:latin typeface="Arial (Body)"/>
              </a:rPr>
              <a:t>Service Laterals, Panel Conversions</a:t>
            </a:r>
          </a:p>
          <a:p>
            <a:pPr>
              <a:lnSpc>
                <a:spcPct val="150000"/>
              </a:lnSpc>
              <a:spcBef>
                <a:spcPts val="600"/>
              </a:spcBef>
            </a:pPr>
            <a:r>
              <a:rPr lang="en-US" sz="1600" b="0" dirty="0">
                <a:solidFill>
                  <a:srgbClr val="000000"/>
                </a:solidFill>
                <a:latin typeface="+mj-lt"/>
              </a:rPr>
              <a:t>Remove the $1,500 limit for service panel conversion. The conversion of electric service panels to accept underground service. </a:t>
            </a:r>
            <a:r>
              <a:rPr lang="en-US" sz="1600" b="0" strike="sngStrike" dirty="0">
                <a:solidFill>
                  <a:srgbClr val="FF0000"/>
                </a:solidFill>
                <a:latin typeface="+mj-lt"/>
              </a:rPr>
              <a:t>, up to $1,500 per service entrance, excluding permit fees.</a:t>
            </a:r>
          </a:p>
        </p:txBody>
      </p:sp>
      <p:sp>
        <p:nvSpPr>
          <p:cNvPr id="2" name="Slide Number Placeholder 1"/>
          <p:cNvSpPr>
            <a:spLocks noGrp="1"/>
          </p:cNvSpPr>
          <p:nvPr>
            <p:ph type="sldNum" sz="quarter" idx="12"/>
          </p:nvPr>
        </p:nvSpPr>
        <p:spPr/>
        <p:txBody>
          <a:bodyPr/>
          <a:lstStyle/>
          <a:p>
            <a:endParaRPr lang="en-US" altLang="en-US" dirty="0"/>
          </a:p>
          <a:p>
            <a:fld id="{EE60D82B-6C02-407E-B0B3-3FC49461AC05}" type="slidenum">
              <a:rPr lang="en-US" altLang="en-US" smtClean="0"/>
              <a:pPr/>
              <a:t>20</a:t>
            </a:fld>
            <a:endParaRPr lang="en-US" altLang="en-US" dirty="0"/>
          </a:p>
        </p:txBody>
      </p:sp>
    </p:spTree>
    <p:extLst>
      <p:ext uri="{BB962C8B-B14F-4D97-AF65-F5344CB8AC3E}">
        <p14:creationId xmlns:p14="http://schemas.microsoft.com/office/powerpoint/2010/main" val="164713121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952500" y="964811"/>
            <a:ext cx="10287000" cy="685800"/>
          </a:xfrm>
        </p:spPr>
        <p:txBody>
          <a:bodyPr/>
          <a:lstStyle/>
          <a:p>
            <a:r>
              <a:rPr lang="en-US" sz="2400" dirty="0"/>
              <a:t>1) Refine and Expand Rule 20 Criteria – Additional Proposed Criteria</a:t>
            </a:r>
            <a:endParaRPr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650611"/>
            <a:ext cx="8610600" cy="4832739"/>
          </a:xfrm>
        </p:spPr>
        <p:txBody>
          <a:bodyPr/>
          <a:lstStyle/>
          <a:p>
            <a:pPr marL="0" indent="0">
              <a:lnSpc>
                <a:spcPct val="150000"/>
              </a:lnSpc>
              <a:spcBef>
                <a:spcPts val="600"/>
              </a:spcBef>
              <a:buNone/>
            </a:pPr>
            <a:r>
              <a:rPr lang="en-US" sz="1600" dirty="0">
                <a:latin typeface="+mj-lt"/>
              </a:rPr>
              <a:t>Project Viability and Actionability</a:t>
            </a:r>
          </a:p>
          <a:p>
            <a:pPr>
              <a:lnSpc>
                <a:spcPct val="150000"/>
              </a:lnSpc>
            </a:pPr>
            <a:r>
              <a:rPr lang="en-US" sz="1600" b="0" dirty="0"/>
              <a:t>Community would need to demonstrate that it could absorb at least a 100% increase in price with additional work credits or pre-arranged community funds</a:t>
            </a:r>
          </a:p>
          <a:p>
            <a:pPr>
              <a:lnSpc>
                <a:spcPct val="150000"/>
              </a:lnSpc>
            </a:pPr>
            <a:r>
              <a:rPr lang="en-US" sz="1600" b="0" dirty="0">
                <a:latin typeface="+mj-lt"/>
              </a:rPr>
              <a:t>The joint trench participants (i.e. city, telecommunications companies, electric utility) for the project would draft a binding charter for the project in which they would agree to complete the project in seven years or less and plan to execute it following the formation of the undergrounding district.</a:t>
            </a:r>
          </a:p>
        </p:txBody>
      </p:sp>
      <p:sp>
        <p:nvSpPr>
          <p:cNvPr id="2" name="Slide Number Placeholder 1"/>
          <p:cNvSpPr>
            <a:spLocks noGrp="1"/>
          </p:cNvSpPr>
          <p:nvPr>
            <p:ph type="sldNum" sz="quarter" idx="12"/>
          </p:nvPr>
        </p:nvSpPr>
        <p:spPr/>
        <p:txBody>
          <a:bodyPr/>
          <a:lstStyle/>
          <a:p>
            <a:endParaRPr lang="en-US" altLang="en-US" dirty="0"/>
          </a:p>
          <a:p>
            <a:fld id="{EE60D82B-6C02-407E-B0B3-3FC49461AC05}" type="slidenum">
              <a:rPr lang="en-US" altLang="en-US" smtClean="0"/>
              <a:pPr/>
              <a:t>21</a:t>
            </a:fld>
            <a:endParaRPr lang="en-US" altLang="en-US" dirty="0"/>
          </a:p>
        </p:txBody>
      </p:sp>
    </p:spTree>
    <p:extLst>
      <p:ext uri="{BB962C8B-B14F-4D97-AF65-F5344CB8AC3E}">
        <p14:creationId xmlns:p14="http://schemas.microsoft.com/office/powerpoint/2010/main" val="346197342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952500" y="964811"/>
            <a:ext cx="10287000" cy="685800"/>
          </a:xfrm>
        </p:spPr>
        <p:txBody>
          <a:bodyPr/>
          <a:lstStyle/>
          <a:p>
            <a:r>
              <a:rPr lang="en-US" sz="2400" dirty="0">
                <a:latin typeface="Arial"/>
                <a:cs typeface="Arial"/>
              </a:rPr>
              <a:t>2) Modify Rule 20B to Incorporate Tiered Ratepayer Contributions Commensurate with Public Benefits</a:t>
            </a:r>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799" y="1650611"/>
            <a:ext cx="8753475" cy="4832739"/>
          </a:xfrm>
        </p:spPr>
        <p:txBody>
          <a:bodyPr/>
          <a:lstStyle/>
          <a:p>
            <a:pPr>
              <a:lnSpc>
                <a:spcPct val="150000"/>
              </a:lnSpc>
              <a:buNone/>
            </a:pPr>
            <a:r>
              <a:rPr lang="en-US" sz="1600" b="0" dirty="0">
                <a:ea typeface="+mn-lt"/>
                <a:cs typeface="+mn-lt"/>
              </a:rPr>
              <a:t>Staff proposes a three-tiered Rule 20B program with higher portions of ratepayer contribution commensurate with greater public benefits and public policy objectives. The three tiers are: </a:t>
            </a:r>
            <a:endParaRPr lang="en-US" sz="1600" dirty="0">
              <a:cs typeface="Arial"/>
            </a:endParaRPr>
          </a:p>
          <a:p>
            <a:pPr marL="0" indent="0">
              <a:lnSpc>
                <a:spcPct val="150000"/>
              </a:lnSpc>
              <a:buNone/>
            </a:pPr>
            <a:endParaRPr lang="en-US" dirty="0">
              <a:cs typeface="Arial"/>
            </a:endParaRPr>
          </a:p>
          <a:p>
            <a:pPr marL="0" indent="0">
              <a:lnSpc>
                <a:spcPct val="150000"/>
              </a:lnSpc>
              <a:spcBef>
                <a:spcPts val="600"/>
              </a:spcBef>
              <a:buNone/>
            </a:pPr>
            <a:endParaRPr lang="en-US" sz="1600" dirty="0">
              <a:latin typeface="+mj-lt"/>
              <a:cs typeface="Arial"/>
            </a:endParaRPr>
          </a:p>
        </p:txBody>
      </p:sp>
      <p:sp>
        <p:nvSpPr>
          <p:cNvPr id="2" name="Slide Number Placeholder 1"/>
          <p:cNvSpPr>
            <a:spLocks noGrp="1"/>
          </p:cNvSpPr>
          <p:nvPr>
            <p:ph type="sldNum" sz="quarter" idx="12"/>
          </p:nvPr>
        </p:nvSpPr>
        <p:spPr/>
        <p:txBody>
          <a:bodyPr/>
          <a:lstStyle/>
          <a:p>
            <a:endParaRPr lang="en-US" altLang="en-US" dirty="0"/>
          </a:p>
          <a:p>
            <a:fld id="{EE60D82B-6C02-407E-B0B3-3FC49461AC05}" type="slidenum">
              <a:rPr lang="en-US" altLang="en-US" smtClean="0"/>
              <a:pPr/>
              <a:t>22</a:t>
            </a:fld>
            <a:endParaRPr lang="en-US" altLang="en-US" dirty="0"/>
          </a:p>
        </p:txBody>
      </p:sp>
      <p:graphicFrame>
        <p:nvGraphicFramePr>
          <p:cNvPr id="3" name="Diagram 2">
            <a:extLst>
              <a:ext uri="{FF2B5EF4-FFF2-40B4-BE49-F238E27FC236}">
                <a16:creationId xmlns:a16="http://schemas.microsoft.com/office/drawing/2014/main" id="{28F481CF-0ACE-404D-8ECB-728C2F3ED117}"/>
              </a:ext>
            </a:extLst>
          </p:cNvPr>
          <p:cNvGraphicFramePr/>
          <p:nvPr>
            <p:extLst>
              <p:ext uri="{D42A27DB-BD31-4B8C-83A1-F6EECF244321}">
                <p14:modId xmlns:p14="http://schemas.microsoft.com/office/powerpoint/2010/main" val="2268899794"/>
              </p:ext>
            </p:extLst>
          </p:nvPr>
        </p:nvGraphicFramePr>
        <p:xfrm>
          <a:off x="2433204" y="2756574"/>
          <a:ext cx="7325592" cy="355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244393"/>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952500" y="964811"/>
            <a:ext cx="10287000" cy="685800"/>
          </a:xfrm>
        </p:spPr>
        <p:txBody>
          <a:bodyPr/>
          <a:lstStyle/>
          <a:p>
            <a:r>
              <a:rPr lang="en-US" sz="2400" dirty="0">
                <a:latin typeface="Arial"/>
                <a:cs typeface="Arial"/>
              </a:rPr>
              <a:t>3) Sunset the Current Rule 20A and Rule 20D Programs</a:t>
            </a:r>
            <a:endParaRPr dirty="0"/>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799" y="1650611"/>
            <a:ext cx="6272463" cy="4832739"/>
          </a:xfrm>
        </p:spPr>
        <p:txBody>
          <a:bodyPr/>
          <a:lstStyle/>
          <a:p>
            <a:pPr>
              <a:lnSpc>
                <a:spcPct val="150000"/>
              </a:lnSpc>
            </a:pPr>
            <a:r>
              <a:rPr lang="en-US" sz="1600" b="0" dirty="0">
                <a:ea typeface="+mn-lt"/>
                <a:cs typeface="+mn-lt"/>
              </a:rPr>
              <a:t>Staff proposes that the existing allocation-based Rule 20A and Rule 20D programs be sunsetted over a 10-year period and either be replaced with the modified Rule 20B program, other new programs or be terminated. </a:t>
            </a:r>
          </a:p>
          <a:p>
            <a:pPr lvl="1">
              <a:lnSpc>
                <a:spcPct val="150000"/>
              </a:lnSpc>
            </a:pPr>
            <a:r>
              <a:rPr lang="en-US" sz="1600" b="0" dirty="0">
                <a:ea typeface="+mn-lt"/>
                <a:cs typeface="+mn-lt"/>
              </a:rPr>
              <a:t>Year 1: No issuance of work credits and work credit trading will be strictly limited to non-monetary work credit transfers within counties. Historically underserved communities would receive a one-time allocation to allow them to have the opportunity to complete a Rule 20A project before the program ends.</a:t>
            </a:r>
          </a:p>
          <a:p>
            <a:pPr lvl="1">
              <a:lnSpc>
                <a:spcPct val="150000"/>
              </a:lnSpc>
            </a:pPr>
            <a:r>
              <a:rPr lang="en-US" sz="1600" dirty="0">
                <a:ea typeface="+mn-lt"/>
                <a:cs typeface="+mn-lt"/>
              </a:rPr>
              <a:t>Year 10: Any remaining Rule 20A credits must be applied to a designated undergrounding district in the community. Any unused Rule 20A credits will be eliminated and all work credit balances will revert to zero.</a:t>
            </a:r>
          </a:p>
          <a:p>
            <a:pPr marL="0" indent="0">
              <a:lnSpc>
                <a:spcPct val="150000"/>
              </a:lnSpc>
              <a:buNone/>
            </a:pPr>
            <a:endParaRPr lang="en-US" sz="1600" dirty="0">
              <a:latin typeface="+mj-lt"/>
              <a:cs typeface="Arial"/>
            </a:endParaRPr>
          </a:p>
        </p:txBody>
      </p:sp>
      <p:sp>
        <p:nvSpPr>
          <p:cNvPr id="2" name="Slide Number Placeholder 1"/>
          <p:cNvSpPr>
            <a:spLocks noGrp="1"/>
          </p:cNvSpPr>
          <p:nvPr>
            <p:ph type="sldNum" sz="quarter" idx="12"/>
          </p:nvPr>
        </p:nvSpPr>
        <p:spPr/>
        <p:txBody>
          <a:bodyPr/>
          <a:lstStyle/>
          <a:p>
            <a:endParaRPr lang="en-US" altLang="en-US" dirty="0"/>
          </a:p>
          <a:p>
            <a:fld id="{EE60D82B-6C02-407E-B0B3-3FC49461AC05}" type="slidenum">
              <a:rPr lang="en-US" altLang="en-US" smtClean="0"/>
              <a:pPr/>
              <a:t>23</a:t>
            </a:fld>
            <a:endParaRPr lang="en-US" altLang="en-US" dirty="0"/>
          </a:p>
        </p:txBody>
      </p:sp>
      <p:pic>
        <p:nvPicPr>
          <p:cNvPr id="4" name="Picture 3">
            <a:extLst>
              <a:ext uri="{FF2B5EF4-FFF2-40B4-BE49-F238E27FC236}">
                <a16:creationId xmlns:a16="http://schemas.microsoft.com/office/drawing/2014/main" id="{2F9053F9-9537-4AE7-A709-41B57F8A1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884" y="1837296"/>
            <a:ext cx="3958389" cy="3821390"/>
          </a:xfrm>
          <a:prstGeom prst="ellipse">
            <a:avLst/>
          </a:prstGeom>
          <a:ln>
            <a:noFill/>
          </a:ln>
          <a:effectLst>
            <a:softEdge rad="112500"/>
          </a:effectLst>
        </p:spPr>
      </p:pic>
    </p:spTree>
    <p:extLst>
      <p:ext uri="{BB962C8B-B14F-4D97-AF65-F5344CB8AC3E}">
        <p14:creationId xmlns:p14="http://schemas.microsoft.com/office/powerpoint/2010/main" val="729183598"/>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952500" y="964811"/>
            <a:ext cx="10287000" cy="685800"/>
          </a:xfrm>
        </p:spPr>
        <p:txBody>
          <a:bodyPr/>
          <a:lstStyle/>
          <a:p>
            <a:r>
              <a:rPr lang="en-US" sz="2400" dirty="0">
                <a:latin typeface="Arial"/>
                <a:cs typeface="Arial"/>
              </a:rPr>
              <a:t>4) Incentivize Municipal Utility Surcharge Undergrounding Programs</a:t>
            </a:r>
            <a:endParaRPr dirty="0"/>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650611"/>
            <a:ext cx="6242078" cy="4832739"/>
          </a:xfrm>
        </p:spPr>
        <p:txBody>
          <a:bodyPr/>
          <a:lstStyle/>
          <a:p>
            <a:pPr>
              <a:lnSpc>
                <a:spcPct val="150000"/>
              </a:lnSpc>
            </a:pPr>
            <a:r>
              <a:rPr lang="en-US" sz="1600" b="0" dirty="0">
                <a:ea typeface="+mn-lt"/>
                <a:cs typeface="+mn-lt"/>
              </a:rPr>
              <a:t>Staff proposes for the utilities to provide municipalities matching funds of up to $2 million per year per participating community that pursues self-taxation-based undergrounding programs in collaboration with their local utilities. </a:t>
            </a:r>
          </a:p>
          <a:p>
            <a:pPr>
              <a:lnSpc>
                <a:spcPct val="150000"/>
              </a:lnSpc>
            </a:pPr>
            <a:r>
              <a:rPr lang="en-US" sz="1600" b="0" dirty="0">
                <a:ea typeface="+mn-lt"/>
                <a:cs typeface="+mn-lt"/>
              </a:rPr>
              <a:t>An example of such a program is the City of San Diego’s utility surcharge program which has accelerated undergrounding in San Diego. </a:t>
            </a:r>
          </a:p>
          <a:p>
            <a:pPr>
              <a:lnSpc>
                <a:spcPct val="150000"/>
              </a:lnSpc>
            </a:pPr>
            <a:r>
              <a:rPr lang="en-US" sz="1600" b="0" dirty="0">
                <a:ea typeface="+mn-lt"/>
                <a:cs typeface="+mn-lt"/>
              </a:rPr>
              <a:t>While the CPUC does not oversee this type of program but can authorize the utility to collect the franchise fee through rates that goes directly to funding the undergrounding</a:t>
            </a:r>
            <a:endParaRPr lang="en-US" sz="1600" dirty="0">
              <a:latin typeface="+mj-lt"/>
              <a:cs typeface="Arial"/>
            </a:endParaRPr>
          </a:p>
        </p:txBody>
      </p:sp>
      <p:sp>
        <p:nvSpPr>
          <p:cNvPr id="2" name="Slide Number Placeholder 1"/>
          <p:cNvSpPr>
            <a:spLocks noGrp="1"/>
          </p:cNvSpPr>
          <p:nvPr>
            <p:ph type="sldNum" sz="quarter" idx="12"/>
          </p:nvPr>
        </p:nvSpPr>
        <p:spPr/>
        <p:txBody>
          <a:bodyPr/>
          <a:lstStyle/>
          <a:p>
            <a:endParaRPr lang="en-US" altLang="en-US" dirty="0"/>
          </a:p>
          <a:p>
            <a:fld id="{EE60D82B-6C02-407E-B0B3-3FC49461AC05}" type="slidenum">
              <a:rPr lang="en-US" altLang="en-US" smtClean="0"/>
              <a:pPr/>
              <a:t>24</a:t>
            </a:fld>
            <a:endParaRPr lang="en-US" altLang="en-US" dirty="0"/>
          </a:p>
        </p:txBody>
      </p:sp>
      <p:pic>
        <p:nvPicPr>
          <p:cNvPr id="3" name="Picture 2">
            <a:extLst>
              <a:ext uri="{FF2B5EF4-FFF2-40B4-BE49-F238E27FC236}">
                <a16:creationId xmlns:a16="http://schemas.microsoft.com/office/drawing/2014/main" id="{C40E478E-E678-4243-9E90-3129CA9DBD3C}"/>
              </a:ext>
            </a:extLst>
          </p:cNvPr>
          <p:cNvPicPr>
            <a:picLocks noChangeAspect="1"/>
          </p:cNvPicPr>
          <p:nvPr/>
        </p:nvPicPr>
        <p:blipFill>
          <a:blip r:embed="rId3"/>
          <a:stretch>
            <a:fillRect/>
          </a:stretch>
        </p:blipFill>
        <p:spPr>
          <a:xfrm>
            <a:off x="8070878" y="1868789"/>
            <a:ext cx="3484175" cy="3155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88482647"/>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952500" y="964811"/>
            <a:ext cx="10287000" cy="685800"/>
          </a:xfrm>
        </p:spPr>
        <p:txBody>
          <a:bodyPr/>
          <a:lstStyle/>
          <a:p>
            <a:r>
              <a:rPr lang="en-US" sz="2400" dirty="0">
                <a:latin typeface="Arial"/>
                <a:cs typeface="Arial"/>
              </a:rPr>
              <a:t>5) Eliminate Work Credit Trading with Limited Exceptions</a:t>
            </a:r>
            <a:endParaRPr dirty="0"/>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650611"/>
            <a:ext cx="8610600" cy="4832739"/>
          </a:xfrm>
        </p:spPr>
        <p:txBody>
          <a:bodyPr/>
          <a:lstStyle/>
          <a:p>
            <a:pPr>
              <a:lnSpc>
                <a:spcPct val="150000"/>
              </a:lnSpc>
            </a:pPr>
            <a:r>
              <a:rPr lang="en-US" sz="1600" b="0" dirty="0">
                <a:ea typeface="+mn-lt"/>
                <a:cs typeface="+mn-lt"/>
              </a:rPr>
              <a:t>Staff recommends that the CPUC prohibit the trading of work credits with the limited exceptions:</a:t>
            </a:r>
          </a:p>
          <a:p>
            <a:pPr lvl="1">
              <a:lnSpc>
                <a:spcPct val="150000"/>
              </a:lnSpc>
              <a:buFont typeface="+mj-lt"/>
              <a:buAutoNum type="arabicPeriod"/>
            </a:pPr>
            <a:r>
              <a:rPr lang="en-US" sz="1600" b="0" dirty="0">
                <a:ea typeface="+mn-lt"/>
                <a:cs typeface="+mn-lt"/>
              </a:rPr>
              <a:t> </a:t>
            </a:r>
            <a:r>
              <a:rPr lang="en-US" sz="1600" dirty="0">
                <a:ea typeface="+mn-lt"/>
                <a:cs typeface="+mn-lt"/>
              </a:rPr>
              <a:t>I</a:t>
            </a:r>
            <a:r>
              <a:rPr lang="en-US" sz="1600" b="0" dirty="0">
                <a:ea typeface="+mn-lt"/>
                <a:cs typeface="+mn-lt"/>
              </a:rPr>
              <a:t>ntra-county non-monetary transfers from a county government to cities and towns within the county; and</a:t>
            </a:r>
          </a:p>
          <a:p>
            <a:pPr lvl="1">
              <a:lnSpc>
                <a:spcPct val="150000"/>
              </a:lnSpc>
              <a:buFont typeface="+mj-lt"/>
              <a:buAutoNum type="arabicPeriod"/>
            </a:pPr>
            <a:r>
              <a:rPr lang="en-US" sz="1600" dirty="0">
                <a:ea typeface="+mn-lt"/>
                <a:cs typeface="+mn-lt"/>
              </a:rPr>
              <a:t>C</a:t>
            </a:r>
            <a:r>
              <a:rPr lang="en-US" sz="1600" b="0" dirty="0">
                <a:ea typeface="+mn-lt"/>
                <a:cs typeface="+mn-lt"/>
              </a:rPr>
              <a:t>redit pooling amongst two or more adjoining municipalities for a project with community benefit. </a:t>
            </a:r>
            <a:endParaRPr lang="en-US" sz="1600" dirty="0">
              <a:latin typeface="+mj-lt"/>
              <a:cs typeface="Arial"/>
            </a:endParaRPr>
          </a:p>
        </p:txBody>
      </p:sp>
      <p:sp>
        <p:nvSpPr>
          <p:cNvPr id="2" name="Slide Number Placeholder 1"/>
          <p:cNvSpPr>
            <a:spLocks noGrp="1"/>
          </p:cNvSpPr>
          <p:nvPr>
            <p:ph type="sldNum" sz="quarter" idx="12"/>
          </p:nvPr>
        </p:nvSpPr>
        <p:spPr/>
        <p:txBody>
          <a:bodyPr/>
          <a:lstStyle/>
          <a:p>
            <a:endParaRPr lang="en-US" altLang="en-US" dirty="0"/>
          </a:p>
          <a:p>
            <a:fld id="{EE60D82B-6C02-407E-B0B3-3FC49461AC05}" type="slidenum">
              <a:rPr lang="en-US" altLang="en-US" smtClean="0"/>
              <a:pPr/>
              <a:t>25</a:t>
            </a:fld>
            <a:endParaRPr lang="en-US" altLang="en-US" dirty="0"/>
          </a:p>
        </p:txBody>
      </p:sp>
      <p:pic>
        <p:nvPicPr>
          <p:cNvPr id="4" name="Picture 3">
            <a:extLst>
              <a:ext uri="{FF2B5EF4-FFF2-40B4-BE49-F238E27FC236}">
                <a16:creationId xmlns:a16="http://schemas.microsoft.com/office/drawing/2014/main" id="{5CD40D49-CFC3-41B4-AEAF-1F42B14D4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3922395"/>
            <a:ext cx="3460750" cy="2560955"/>
          </a:xfrm>
          <a:prstGeom prst="rect">
            <a:avLst/>
          </a:prstGeom>
        </p:spPr>
      </p:pic>
    </p:spTree>
    <p:extLst>
      <p:ext uri="{BB962C8B-B14F-4D97-AF65-F5344CB8AC3E}">
        <p14:creationId xmlns:p14="http://schemas.microsoft.com/office/powerpoint/2010/main" val="3428678120"/>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952500" y="964811"/>
            <a:ext cx="10287000" cy="685800"/>
          </a:xfrm>
        </p:spPr>
        <p:txBody>
          <a:bodyPr/>
          <a:lstStyle/>
          <a:p>
            <a:r>
              <a:rPr lang="en-US" sz="2400" dirty="0">
                <a:latin typeface="Arial"/>
                <a:cs typeface="Arial"/>
              </a:rPr>
              <a:t>6) Modify the Rule 20A Annual Completion and Allocation Reports</a:t>
            </a:r>
            <a:endParaRPr dirty="0"/>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650611"/>
            <a:ext cx="8610600" cy="4832739"/>
          </a:xfrm>
        </p:spPr>
        <p:txBody>
          <a:bodyPr/>
          <a:lstStyle/>
          <a:p>
            <a:pPr>
              <a:lnSpc>
                <a:spcPct val="150000"/>
              </a:lnSpc>
            </a:pPr>
            <a:r>
              <a:rPr lang="en-US" sz="1600" b="0" dirty="0">
                <a:ea typeface="+mn-lt"/>
                <a:cs typeface="+mn-lt"/>
              </a:rPr>
              <a:t>Staff recommends that utilities provide more details to the CPUC, communities and the public regarding the projects that are underway, cost breakdowns for projects, project cost trends, performance metrics, and modify the summary statistics. </a:t>
            </a:r>
          </a:p>
          <a:p>
            <a:pPr>
              <a:lnSpc>
                <a:spcPct val="150000"/>
              </a:lnSpc>
            </a:pPr>
            <a:r>
              <a:rPr lang="en-US" sz="1600" b="0" dirty="0">
                <a:ea typeface="+mn-lt"/>
                <a:cs typeface="+mn-lt"/>
              </a:rPr>
              <a:t>Additionally, the utilities’ allocation reports should include how the utilities derive the allocations from the general rate case and the allocation formula in the Rule 20A Tariff. </a:t>
            </a:r>
            <a:endParaRPr lang="en-US" sz="1600" dirty="0">
              <a:latin typeface="+mj-lt"/>
              <a:cs typeface="Arial"/>
            </a:endParaRPr>
          </a:p>
        </p:txBody>
      </p:sp>
      <p:sp>
        <p:nvSpPr>
          <p:cNvPr id="2" name="Slide Number Placeholder 1"/>
          <p:cNvSpPr>
            <a:spLocks noGrp="1"/>
          </p:cNvSpPr>
          <p:nvPr>
            <p:ph type="sldNum" sz="quarter" idx="12"/>
          </p:nvPr>
        </p:nvSpPr>
        <p:spPr/>
        <p:txBody>
          <a:bodyPr/>
          <a:lstStyle/>
          <a:p>
            <a:endParaRPr lang="en-US" altLang="en-US" dirty="0"/>
          </a:p>
          <a:p>
            <a:fld id="{EE60D82B-6C02-407E-B0B3-3FC49461AC05}" type="slidenum">
              <a:rPr lang="en-US" altLang="en-US" smtClean="0"/>
              <a:pPr/>
              <a:t>26</a:t>
            </a:fld>
            <a:endParaRPr lang="en-US" altLang="en-US" dirty="0"/>
          </a:p>
        </p:txBody>
      </p:sp>
      <p:pic>
        <p:nvPicPr>
          <p:cNvPr id="4" name="Picture 3">
            <a:extLst>
              <a:ext uri="{FF2B5EF4-FFF2-40B4-BE49-F238E27FC236}">
                <a16:creationId xmlns:a16="http://schemas.microsoft.com/office/drawing/2014/main" id="{04281C36-1619-494B-9C12-FA0E49586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536" y="3550925"/>
            <a:ext cx="3312928" cy="3307075"/>
          </a:xfrm>
          <a:prstGeom prst="rect">
            <a:avLst/>
          </a:prstGeom>
        </p:spPr>
      </p:pic>
    </p:spTree>
    <p:extLst>
      <p:ext uri="{BB962C8B-B14F-4D97-AF65-F5344CB8AC3E}">
        <p14:creationId xmlns:p14="http://schemas.microsoft.com/office/powerpoint/2010/main" val="3705256523"/>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762001" y="803325"/>
            <a:ext cx="5314536" cy="1325563"/>
          </a:xfrm>
        </p:spPr>
        <p:txBody>
          <a:bodyPr>
            <a:normAutofit/>
          </a:bodyPr>
          <a:lstStyle/>
          <a:p>
            <a:r>
              <a:rPr lang="en-US">
                <a:latin typeface="Arial"/>
                <a:cs typeface="Arial"/>
              </a:rPr>
              <a:t>7) Adopt an Updated Rule 20 Program Guidebook</a:t>
            </a:r>
            <a:endParaRPr dirty="0"/>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762000" y="2279018"/>
            <a:ext cx="5314543" cy="3375920"/>
          </a:xfrm>
        </p:spPr>
        <p:txBody>
          <a:bodyPr anchor="t">
            <a:normAutofit/>
          </a:bodyPr>
          <a:lstStyle/>
          <a:p>
            <a:pPr marL="0" indent="0">
              <a:lnSpc>
                <a:spcPct val="150000"/>
              </a:lnSpc>
              <a:buNone/>
            </a:pPr>
            <a:r>
              <a:rPr lang="en-US" sz="1800" b="0" dirty="0">
                <a:solidFill>
                  <a:schemeClr val="bg1"/>
                </a:solidFill>
                <a:ea typeface="+mn-lt"/>
                <a:cs typeface="+mn-lt"/>
              </a:rPr>
              <a:t>The utilities should meet and confer with the League of California Cities, the California State Association of Counties, AT&amp;T and the CPUC Staff to draft an updated version of the Rule 20 Guidebook that would be subject to CPUC review prior to its formal adoption and circulation among the cities and counties. </a:t>
            </a:r>
            <a:endParaRPr lang="en-US" sz="1800" dirty="0">
              <a:solidFill>
                <a:schemeClr val="bg1"/>
              </a:solidFill>
              <a:latin typeface="+mj-lt"/>
              <a:cs typeface="Arial"/>
            </a:endParaRPr>
          </a:p>
        </p:txBody>
      </p:sp>
      <p:sp>
        <p:nvSpPr>
          <p:cNvPr id="72" name="Freeform: Shape 7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3F30EE4-D47D-48D9-A935-3B17658276E9}"/>
              </a:ext>
            </a:extLst>
          </p:cNvPr>
          <p:cNvPicPr>
            <a:picLocks noChangeAspect="1"/>
          </p:cNvPicPr>
          <p:nvPr/>
        </p:nvPicPr>
        <p:blipFill rotWithShape="1">
          <a:blip r:embed="rId3">
            <a:extLst>
              <a:ext uri="{28A0092B-C50C-407E-A947-70E740481C1C}">
                <a14:useLocalDpi xmlns:a14="http://schemas.microsoft.com/office/drawing/2010/main" val="0"/>
              </a:ext>
            </a:extLst>
          </a:blip>
          <a:srcRect l="1996" r="1770"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8" name="Slide Number Placeholder 1">
            <a:extLst>
              <a:ext uri="{FF2B5EF4-FFF2-40B4-BE49-F238E27FC236}">
                <a16:creationId xmlns:a16="http://schemas.microsoft.com/office/drawing/2014/main" id="{B756FF26-3CB9-40FE-A871-A6B8700B8BCB}"/>
              </a:ext>
            </a:extLst>
          </p:cNvPr>
          <p:cNvSpPr>
            <a:spLocks noGrp="1"/>
          </p:cNvSpPr>
          <p:nvPr>
            <p:ph type="sldNum" sz="quarter" idx="12"/>
          </p:nvPr>
        </p:nvSpPr>
        <p:spPr>
          <a:xfrm>
            <a:off x="609600" y="6245225"/>
            <a:ext cx="2235200" cy="476250"/>
          </a:xfrm>
        </p:spPr>
        <p:txBody>
          <a:bodyPr/>
          <a:lstStyle/>
          <a:p>
            <a:endParaRPr lang="en-US" altLang="en-US" dirty="0">
              <a:solidFill>
                <a:schemeClr val="bg1"/>
              </a:solidFill>
            </a:endParaRPr>
          </a:p>
          <a:p>
            <a:fld id="{EE60D82B-6C02-407E-B0B3-3FC49461AC05}" type="slidenum">
              <a:rPr lang="en-US" altLang="en-US" smtClean="0">
                <a:solidFill>
                  <a:schemeClr val="bg1"/>
                </a:solidFill>
              </a:rPr>
              <a:pPr/>
              <a:t>27</a:t>
            </a:fld>
            <a:endParaRPr lang="en-US" altLang="en-US" dirty="0">
              <a:solidFill>
                <a:schemeClr val="bg1"/>
              </a:solidFill>
            </a:endParaRPr>
          </a:p>
        </p:txBody>
      </p:sp>
    </p:spTree>
    <p:extLst>
      <p:ext uri="{BB962C8B-B14F-4D97-AF65-F5344CB8AC3E}">
        <p14:creationId xmlns:p14="http://schemas.microsoft.com/office/powerpoint/2010/main" val="158848604"/>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952500" y="964811"/>
            <a:ext cx="10287000" cy="685800"/>
          </a:xfrm>
        </p:spPr>
        <p:txBody>
          <a:bodyPr/>
          <a:lstStyle/>
          <a:p>
            <a:r>
              <a:rPr lang="en-US" sz="2400" dirty="0">
                <a:latin typeface="Arial"/>
                <a:cs typeface="Arial"/>
              </a:rPr>
              <a:t>8) Improve Communications with the Communities and Public</a:t>
            </a:r>
            <a:endParaRPr dirty="0"/>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650611"/>
            <a:ext cx="8610600" cy="4832739"/>
          </a:xfrm>
        </p:spPr>
        <p:txBody>
          <a:bodyPr/>
          <a:lstStyle/>
          <a:p>
            <a:pPr>
              <a:lnSpc>
                <a:spcPct val="150000"/>
              </a:lnSpc>
            </a:pPr>
            <a:r>
              <a:rPr lang="en-US" sz="1600" b="0" dirty="0">
                <a:ea typeface="+mn-lt"/>
                <a:cs typeface="+mn-lt"/>
              </a:rPr>
              <a:t>New utility program communication strategies should include annual meetings with interested cities and counties to discuss their ten-year plans for undergrounding. </a:t>
            </a:r>
          </a:p>
          <a:p>
            <a:pPr>
              <a:lnSpc>
                <a:spcPct val="150000"/>
              </a:lnSpc>
            </a:pPr>
            <a:r>
              <a:rPr lang="en-US" sz="1600" b="0" dirty="0">
                <a:ea typeface="+mn-lt"/>
                <a:cs typeface="+mn-lt"/>
              </a:rPr>
              <a:t>The utilities should coordinate more closely with the communities and the broader public to enhance transparency and allow them public to have a greater voice in the planning process for projects. </a:t>
            </a:r>
          </a:p>
          <a:p>
            <a:pPr>
              <a:lnSpc>
                <a:spcPct val="150000"/>
              </a:lnSpc>
            </a:pPr>
            <a:r>
              <a:rPr lang="en-US" sz="1600" b="0" dirty="0">
                <a:ea typeface="+mn-lt"/>
                <a:cs typeface="+mn-lt"/>
              </a:rPr>
              <a:t>The utilities should publish the relevant Rule 20A program information and reports online on dedicated utility undergrounding webpages to enhance the public’s access to information about the Rule 20 program. </a:t>
            </a:r>
            <a:endParaRPr lang="en-US" sz="1600" dirty="0">
              <a:latin typeface="+mj-lt"/>
              <a:cs typeface="Arial"/>
            </a:endParaRPr>
          </a:p>
        </p:txBody>
      </p:sp>
      <p:sp>
        <p:nvSpPr>
          <p:cNvPr id="2" name="Slide Number Placeholder 1"/>
          <p:cNvSpPr>
            <a:spLocks noGrp="1"/>
          </p:cNvSpPr>
          <p:nvPr>
            <p:ph type="sldNum" sz="quarter" idx="12"/>
          </p:nvPr>
        </p:nvSpPr>
        <p:spPr/>
        <p:txBody>
          <a:bodyPr/>
          <a:lstStyle/>
          <a:p>
            <a:endParaRPr lang="en-US" altLang="en-US" dirty="0"/>
          </a:p>
          <a:p>
            <a:fld id="{EE60D82B-6C02-407E-B0B3-3FC49461AC05}" type="slidenum">
              <a:rPr lang="en-US" altLang="en-US" smtClean="0"/>
              <a:pPr/>
              <a:t>28</a:t>
            </a:fld>
            <a:endParaRPr lang="en-US" altLang="en-US" dirty="0"/>
          </a:p>
        </p:txBody>
      </p:sp>
      <p:pic>
        <p:nvPicPr>
          <p:cNvPr id="4" name="Picture 3">
            <a:extLst>
              <a:ext uri="{FF2B5EF4-FFF2-40B4-BE49-F238E27FC236}">
                <a16:creationId xmlns:a16="http://schemas.microsoft.com/office/drawing/2014/main" id="{4319130F-CEF0-417D-BF88-2D9AC7704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675" y="4812066"/>
            <a:ext cx="4514850" cy="1800225"/>
          </a:xfrm>
          <a:prstGeom prst="rect">
            <a:avLst/>
          </a:prstGeom>
        </p:spPr>
      </p:pic>
    </p:spTree>
    <p:extLst>
      <p:ext uri="{BB962C8B-B14F-4D97-AF65-F5344CB8AC3E}">
        <p14:creationId xmlns:p14="http://schemas.microsoft.com/office/powerpoint/2010/main" val="2959193669"/>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762001" y="803325"/>
            <a:ext cx="5314536" cy="1325563"/>
          </a:xfrm>
        </p:spPr>
        <p:txBody>
          <a:bodyPr>
            <a:normAutofit/>
          </a:bodyPr>
          <a:lstStyle/>
          <a:p>
            <a:pPr>
              <a:lnSpc>
                <a:spcPct val="90000"/>
              </a:lnSpc>
            </a:pPr>
            <a:r>
              <a:rPr lang="en-US">
                <a:latin typeface="Arial"/>
                <a:cs typeface="Arial"/>
              </a:rPr>
              <a:t>9) Implement Incentives to Reduce Project Completion Timelines and Costs</a:t>
            </a:r>
            <a:endParaRPr lang="en-US"/>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762000" y="2279018"/>
            <a:ext cx="5314543" cy="3375920"/>
          </a:xfrm>
        </p:spPr>
        <p:txBody>
          <a:bodyPr anchor="t">
            <a:normAutofit fontScale="25000" lnSpcReduction="20000"/>
          </a:bodyPr>
          <a:lstStyle/>
          <a:p>
            <a:r>
              <a:rPr lang="en-US" sz="6400" b="0" dirty="0">
                <a:solidFill>
                  <a:schemeClr val="bg1"/>
                </a:solidFill>
                <a:ea typeface="+mn-lt"/>
                <a:cs typeface="+mn-lt"/>
              </a:rPr>
              <a:t>These new incentives would include:</a:t>
            </a:r>
          </a:p>
          <a:p>
            <a:pPr lvl="1">
              <a:lnSpc>
                <a:spcPct val="150000"/>
              </a:lnSpc>
            </a:pPr>
            <a:r>
              <a:rPr lang="en-US" sz="6400" b="0" dirty="0">
                <a:solidFill>
                  <a:schemeClr val="bg1"/>
                </a:solidFill>
                <a:ea typeface="+mn-lt"/>
                <a:cs typeface="+mn-lt"/>
              </a:rPr>
              <a:t>Requiring the communities to serve as the default project lead, These new incentives would include:</a:t>
            </a:r>
          </a:p>
          <a:p>
            <a:pPr lvl="1">
              <a:lnSpc>
                <a:spcPct val="150000"/>
              </a:lnSpc>
            </a:pPr>
            <a:r>
              <a:rPr lang="en-US" sz="6400" b="0" dirty="0">
                <a:solidFill>
                  <a:schemeClr val="bg1"/>
                </a:solidFill>
                <a:ea typeface="+mn-lt"/>
                <a:cs typeface="+mn-lt"/>
              </a:rPr>
              <a:t>Requiring the communities to serve as the default project lead,</a:t>
            </a:r>
          </a:p>
          <a:p>
            <a:pPr lvl="1">
              <a:lnSpc>
                <a:spcPct val="150000"/>
              </a:lnSpc>
            </a:pPr>
            <a:r>
              <a:rPr lang="en-US" sz="6400" b="0" dirty="0">
                <a:solidFill>
                  <a:schemeClr val="bg1"/>
                </a:solidFill>
                <a:ea typeface="+mn-lt"/>
                <a:cs typeface="+mn-lt"/>
              </a:rPr>
              <a:t>Establishing threshold timeframes for project milestones, and </a:t>
            </a:r>
          </a:p>
          <a:p>
            <a:pPr lvl="1">
              <a:lnSpc>
                <a:spcPct val="150000"/>
              </a:lnSpc>
            </a:pPr>
            <a:r>
              <a:rPr lang="en-US" sz="6400" b="0" dirty="0">
                <a:solidFill>
                  <a:schemeClr val="bg1"/>
                </a:solidFill>
                <a:ea typeface="+mn-lt"/>
                <a:cs typeface="+mn-lt"/>
              </a:rPr>
              <a:t>Delineating all task and cost responsibilities in updated guidance documents. </a:t>
            </a:r>
            <a:endParaRPr lang="en-US" sz="6400" dirty="0">
              <a:solidFill>
                <a:schemeClr val="bg1"/>
              </a:solidFill>
              <a:cs typeface="Arial"/>
            </a:endParaRPr>
          </a:p>
          <a:p>
            <a:endParaRPr lang="en-US" sz="1800" b="0" dirty="0">
              <a:ea typeface="+mn-lt"/>
              <a:cs typeface="+mn-lt"/>
            </a:endParaRPr>
          </a:p>
          <a:p>
            <a:r>
              <a:rPr lang="en-US" sz="1800" b="0" dirty="0">
                <a:ea typeface="+mn-lt"/>
                <a:cs typeface="+mn-lt"/>
              </a:rPr>
              <a:t>Establishing threshold timeframes for project milestones, and </a:t>
            </a:r>
          </a:p>
          <a:p>
            <a:r>
              <a:rPr lang="en-US" sz="1800" b="0" dirty="0">
                <a:ea typeface="+mn-lt"/>
                <a:cs typeface="+mn-lt"/>
              </a:rPr>
              <a:t>Delineating all task and cost responsibilities in updated guidance documents. </a:t>
            </a:r>
            <a:endParaRPr lang="en-US" sz="1800" dirty="0">
              <a:latin typeface="+mj-lt"/>
              <a:cs typeface="Arial"/>
            </a:endParaRPr>
          </a:p>
        </p:txBody>
      </p:sp>
      <p:sp>
        <p:nvSpPr>
          <p:cNvPr id="72" name="Freeform: Shape 7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4A1F84C-E84B-4F92-BBDB-6317FADEE495}"/>
              </a:ext>
            </a:extLst>
          </p:cNvPr>
          <p:cNvPicPr>
            <a:picLocks noChangeAspect="1"/>
          </p:cNvPicPr>
          <p:nvPr/>
        </p:nvPicPr>
        <p:blipFill rotWithShape="1">
          <a:blip r:embed="rId3">
            <a:extLst>
              <a:ext uri="{28A0092B-C50C-407E-A947-70E740481C1C}">
                <a14:useLocalDpi xmlns:a14="http://schemas.microsoft.com/office/drawing/2010/main" val="0"/>
              </a:ext>
            </a:extLst>
          </a:blip>
          <a:srcRect l="4210" r="7016"/>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1" name="Slide Number Placeholder 1">
            <a:extLst>
              <a:ext uri="{FF2B5EF4-FFF2-40B4-BE49-F238E27FC236}">
                <a16:creationId xmlns:a16="http://schemas.microsoft.com/office/drawing/2014/main" id="{DB69046A-6FB9-46AD-A04A-62DE9C05D250}"/>
              </a:ext>
            </a:extLst>
          </p:cNvPr>
          <p:cNvSpPr>
            <a:spLocks noGrp="1"/>
          </p:cNvSpPr>
          <p:nvPr>
            <p:ph type="sldNum" sz="quarter" idx="12"/>
          </p:nvPr>
        </p:nvSpPr>
        <p:spPr>
          <a:xfrm>
            <a:off x="609600" y="6245225"/>
            <a:ext cx="2235200" cy="476250"/>
          </a:xfrm>
        </p:spPr>
        <p:txBody>
          <a:bodyPr/>
          <a:lstStyle/>
          <a:p>
            <a:endParaRPr lang="en-US" altLang="en-US" dirty="0">
              <a:solidFill>
                <a:schemeClr val="bg1"/>
              </a:solidFill>
            </a:endParaRPr>
          </a:p>
          <a:p>
            <a:fld id="{EE60D82B-6C02-407E-B0B3-3FC49461AC05}" type="slidenum">
              <a:rPr lang="en-US" altLang="en-US" smtClean="0">
                <a:solidFill>
                  <a:schemeClr val="bg1"/>
                </a:solidFill>
              </a:rPr>
              <a:pPr/>
              <a:t>29</a:t>
            </a:fld>
            <a:endParaRPr lang="en-US" altLang="en-US" dirty="0">
              <a:solidFill>
                <a:schemeClr val="bg1"/>
              </a:solidFill>
            </a:endParaRPr>
          </a:p>
        </p:txBody>
      </p:sp>
    </p:spTree>
    <p:extLst>
      <p:ext uri="{BB962C8B-B14F-4D97-AF65-F5344CB8AC3E}">
        <p14:creationId xmlns:p14="http://schemas.microsoft.com/office/powerpoint/2010/main" val="825395784"/>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9EE08AF-F287-41F4-8ACD-0596A1904862}"/>
              </a:ext>
            </a:extLst>
          </p:cNvPr>
          <p:cNvSpPr>
            <a:spLocks noGrp="1" noChangeArrowheads="1"/>
          </p:cNvSpPr>
          <p:nvPr>
            <p:ph type="title"/>
          </p:nvPr>
        </p:nvSpPr>
        <p:spPr>
          <a:xfrm>
            <a:off x="1981200" y="711200"/>
            <a:ext cx="8229600" cy="990600"/>
          </a:xfrm>
        </p:spPr>
        <p:txBody>
          <a:bodyPr/>
          <a:lstStyle/>
          <a:p>
            <a:r>
              <a:rPr altLang="en-US">
                <a:latin typeface="Arial" panose="020B0604020202020204" pitchFamily="34" charset="0"/>
                <a:cs typeface="Arial" panose="020B0604020202020204" pitchFamily="34" charset="0"/>
              </a:rPr>
              <a:t>Safety and Emergency Information</a:t>
            </a:r>
          </a:p>
        </p:txBody>
      </p:sp>
      <p:sp>
        <p:nvSpPr>
          <p:cNvPr id="12291" name="Content Placeholder 2">
            <a:extLst>
              <a:ext uri="{FF2B5EF4-FFF2-40B4-BE49-F238E27FC236}">
                <a16:creationId xmlns:a16="http://schemas.microsoft.com/office/drawing/2014/main" id="{39A51E60-4230-4C7A-AF11-0073D91B2F49}"/>
              </a:ext>
            </a:extLst>
          </p:cNvPr>
          <p:cNvSpPr>
            <a:spLocks noGrp="1" noChangeArrowheads="1"/>
          </p:cNvSpPr>
          <p:nvPr>
            <p:ph idx="1"/>
          </p:nvPr>
        </p:nvSpPr>
        <p:spPr>
          <a:xfrm>
            <a:off x="1981200" y="5334001"/>
            <a:ext cx="8229600" cy="1096963"/>
          </a:xfrm>
        </p:spPr>
        <p:txBody>
          <a:bodyPr/>
          <a:lstStyle/>
          <a:p>
            <a:pPr marL="0" indent="0">
              <a:buNone/>
            </a:pPr>
            <a:r>
              <a:rPr lang="en-US" altLang="en-US" sz="2000" dirty="0"/>
              <a:t>CPUC meeting spot is at the Garden Plaza, next to the War Memorial Opera House. The location is illustrated above by the yellow star. </a:t>
            </a:r>
          </a:p>
        </p:txBody>
      </p:sp>
      <p:pic>
        <p:nvPicPr>
          <p:cNvPr id="12292" name="Picture 3" descr="d:\at3\Desktop\aaaa.PNG">
            <a:extLst>
              <a:ext uri="{FF2B5EF4-FFF2-40B4-BE49-F238E27FC236}">
                <a16:creationId xmlns:a16="http://schemas.microsoft.com/office/drawing/2014/main" id="{A4E2E3F9-4A70-4967-923C-2CC84D6B2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316" b="3787"/>
          <a:stretch>
            <a:fillRect/>
          </a:stretch>
        </p:blipFill>
        <p:spPr bwMode="auto">
          <a:xfrm>
            <a:off x="3338514" y="1662113"/>
            <a:ext cx="5514975"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4">
            <a:extLst>
              <a:ext uri="{FF2B5EF4-FFF2-40B4-BE49-F238E27FC236}">
                <a16:creationId xmlns:a16="http://schemas.microsoft.com/office/drawing/2014/main" id="{36D2398C-0BA3-4E01-8662-CAD1E6E3733C}"/>
              </a:ext>
            </a:extLst>
          </p:cNvPr>
          <p:cNvSpPr>
            <a:spLocks noGrp="1"/>
          </p:cNvSpPr>
          <p:nvPr>
            <p:ph type="sldNum" sz="quarter" idx="12"/>
          </p:nvPr>
        </p:nvSpPr>
        <p:spPr>
          <a:noFill/>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3B8AC6D7-55DD-4BCF-81D4-DCAA2041A55C}" type="slidenum">
              <a:rPr lang="en-US" altLang="en-US" sz="1400"/>
              <a:pPr>
                <a:spcBef>
                  <a:spcPct val="0"/>
                </a:spcBef>
                <a:buFontTx/>
                <a:buNone/>
              </a:pPr>
              <a:t>3</a:t>
            </a:fld>
            <a:endParaRPr lang="en-US" altLang="en-US" sz="1400"/>
          </a:p>
        </p:txBody>
      </p:sp>
      <p:sp>
        <p:nvSpPr>
          <p:cNvPr id="12294" name="TextBox 5">
            <a:extLst>
              <a:ext uri="{FF2B5EF4-FFF2-40B4-BE49-F238E27FC236}">
                <a16:creationId xmlns:a16="http://schemas.microsoft.com/office/drawing/2014/main" id="{537DFC00-0552-41C8-9737-D61DB0BAD74C}"/>
              </a:ext>
            </a:extLst>
          </p:cNvPr>
          <p:cNvSpPr txBox="1">
            <a:spLocks noChangeArrowheads="1"/>
          </p:cNvSpPr>
          <p:nvPr/>
        </p:nvSpPr>
        <p:spPr bwMode="auto">
          <a:xfrm>
            <a:off x="4495801" y="3276601"/>
            <a:ext cx="92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FFFF00"/>
                </a:solidFill>
              </a:rPr>
              <a:t>Herbst Theater</a:t>
            </a:r>
          </a:p>
        </p:txBody>
      </p:sp>
      <p:sp>
        <p:nvSpPr>
          <p:cNvPr id="12295" name="TextBox 6">
            <a:extLst>
              <a:ext uri="{FF2B5EF4-FFF2-40B4-BE49-F238E27FC236}">
                <a16:creationId xmlns:a16="http://schemas.microsoft.com/office/drawing/2014/main" id="{A60D7263-37F0-421E-BF0A-F5C6B2BD776D}"/>
              </a:ext>
            </a:extLst>
          </p:cNvPr>
          <p:cNvSpPr txBox="1">
            <a:spLocks noChangeArrowheads="1"/>
          </p:cNvSpPr>
          <p:nvPr/>
        </p:nvSpPr>
        <p:spPr bwMode="auto">
          <a:xfrm>
            <a:off x="7467600" y="3636964"/>
            <a:ext cx="685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FFFF00"/>
                </a:solidFill>
              </a:rPr>
              <a:t>City Hall</a:t>
            </a:r>
          </a:p>
        </p:txBody>
      </p:sp>
      <p:sp>
        <p:nvSpPr>
          <p:cNvPr id="12296" name="TextBox 7">
            <a:extLst>
              <a:ext uri="{FF2B5EF4-FFF2-40B4-BE49-F238E27FC236}">
                <a16:creationId xmlns:a16="http://schemas.microsoft.com/office/drawing/2014/main" id="{7B74E9BF-F4FD-41AF-A1C3-CB0ED45DC640}"/>
              </a:ext>
            </a:extLst>
          </p:cNvPr>
          <p:cNvSpPr txBox="1">
            <a:spLocks noChangeArrowheads="1"/>
          </p:cNvSpPr>
          <p:nvPr/>
        </p:nvSpPr>
        <p:spPr bwMode="auto">
          <a:xfrm>
            <a:off x="5257801" y="4581526"/>
            <a:ext cx="92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FFFF00"/>
                </a:solidFill>
              </a:rPr>
              <a:t>Opera House</a:t>
            </a:r>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lide Number Placeholder 1">
            <a:extLst>
              <a:ext uri="{FF2B5EF4-FFF2-40B4-BE49-F238E27FC236}">
                <a16:creationId xmlns:a16="http://schemas.microsoft.com/office/drawing/2014/main" id="{DB69046A-6FB9-46AD-A04A-62DE9C05D250}"/>
              </a:ext>
            </a:extLst>
          </p:cNvPr>
          <p:cNvSpPr>
            <a:spLocks noGrp="1"/>
          </p:cNvSpPr>
          <p:nvPr>
            <p:ph type="sldNum" sz="quarter" idx="12"/>
          </p:nvPr>
        </p:nvSpPr>
        <p:spPr>
          <a:xfrm>
            <a:off x="609600" y="6245225"/>
            <a:ext cx="2235200" cy="476250"/>
          </a:xfrm>
        </p:spPr>
        <p:txBody>
          <a:bodyPr/>
          <a:lstStyle/>
          <a:p>
            <a:endParaRPr lang="en-US" altLang="en-US" dirty="0">
              <a:solidFill>
                <a:schemeClr val="bg1"/>
              </a:solidFill>
            </a:endParaRPr>
          </a:p>
          <a:p>
            <a:fld id="{EE60D82B-6C02-407E-B0B3-3FC49461AC05}" type="slidenum">
              <a:rPr lang="en-US" altLang="en-US" smtClean="0">
                <a:solidFill>
                  <a:schemeClr val="bg1"/>
                </a:solidFill>
              </a:rPr>
              <a:pPr/>
              <a:t>30</a:t>
            </a:fld>
            <a:endParaRPr lang="en-US" altLang="en-US" dirty="0">
              <a:solidFill>
                <a:schemeClr val="bg1"/>
              </a:solidFill>
            </a:endParaRPr>
          </a:p>
        </p:txBody>
      </p:sp>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309437" y="839420"/>
            <a:ext cx="9573125" cy="1325563"/>
          </a:xfrm>
        </p:spPr>
        <p:txBody>
          <a:bodyPr>
            <a:normAutofit/>
          </a:bodyPr>
          <a:lstStyle/>
          <a:p>
            <a:pPr>
              <a:lnSpc>
                <a:spcPct val="90000"/>
              </a:lnSpc>
            </a:pPr>
            <a:r>
              <a:rPr lang="en-US" dirty="0">
                <a:latin typeface="Arial"/>
                <a:cs typeface="Arial"/>
              </a:rPr>
              <a:t>9) Implement Incentives to Reduce Project Completion Timelines and Costs</a:t>
            </a:r>
            <a:endParaRPr lang="en-US" dirty="0"/>
          </a:p>
        </p:txBody>
      </p:sp>
      <p:pic>
        <p:nvPicPr>
          <p:cNvPr id="5" name="Picture 4">
            <a:extLst>
              <a:ext uri="{FF2B5EF4-FFF2-40B4-BE49-F238E27FC236}">
                <a16:creationId xmlns:a16="http://schemas.microsoft.com/office/drawing/2014/main" id="{480C053A-34D3-40FC-86F8-9D6E12CFCC9F}"/>
              </a:ext>
            </a:extLst>
          </p:cNvPr>
          <p:cNvPicPr>
            <a:picLocks noChangeAspect="1"/>
          </p:cNvPicPr>
          <p:nvPr/>
        </p:nvPicPr>
        <p:blipFill>
          <a:blip r:embed="rId3"/>
          <a:stretch>
            <a:fillRect/>
          </a:stretch>
        </p:blipFill>
        <p:spPr>
          <a:xfrm>
            <a:off x="2257413" y="1831980"/>
            <a:ext cx="7677171" cy="4746248"/>
          </a:xfrm>
          <a:prstGeom prst="rect">
            <a:avLst/>
          </a:prstGeom>
        </p:spPr>
      </p:pic>
      <p:sp>
        <p:nvSpPr>
          <p:cNvPr id="7" name="Rectangle 6">
            <a:extLst>
              <a:ext uri="{FF2B5EF4-FFF2-40B4-BE49-F238E27FC236}">
                <a16:creationId xmlns:a16="http://schemas.microsoft.com/office/drawing/2014/main" id="{4AB14A5E-A9B2-4290-95ED-882801827B87}"/>
              </a:ext>
            </a:extLst>
          </p:cNvPr>
          <p:cNvSpPr/>
          <p:nvPr/>
        </p:nvSpPr>
        <p:spPr>
          <a:xfrm>
            <a:off x="2237506" y="6483350"/>
            <a:ext cx="7914409" cy="369332"/>
          </a:xfrm>
          <a:prstGeom prst="rect">
            <a:avLst/>
          </a:prstGeom>
        </p:spPr>
        <p:txBody>
          <a:bodyPr wrap="square">
            <a:spAutoFit/>
          </a:bodyPr>
          <a:lstStyle/>
          <a:p>
            <a:r>
              <a:rPr lang="en-US" dirty="0">
                <a:solidFill>
                  <a:schemeClr val="bg1"/>
                </a:solidFill>
                <a:latin typeface="Garamond" panose="02020404030301010803" pitchFamily="18" charset="0"/>
              </a:rPr>
              <a:t>(Source: Joint IOU Presentation on Project Completion Issues. April 2019)</a:t>
            </a:r>
            <a:endParaRPr lang="en-US" dirty="0">
              <a:solidFill>
                <a:schemeClr val="bg1"/>
              </a:solidFill>
            </a:endParaRPr>
          </a:p>
        </p:txBody>
      </p:sp>
    </p:spTree>
    <p:extLst>
      <p:ext uri="{BB962C8B-B14F-4D97-AF65-F5344CB8AC3E}">
        <p14:creationId xmlns:p14="http://schemas.microsoft.com/office/powerpoint/2010/main" val="670413864"/>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0873494-ABFE-4F0F-97AE-DEAE97CF9B76}"/>
              </a:ext>
            </a:extLst>
          </p:cNvPr>
          <p:cNvSpPr>
            <a:spLocks noGrp="1" noChangeArrowheads="1"/>
          </p:cNvSpPr>
          <p:nvPr>
            <p:ph type="title"/>
          </p:nvPr>
        </p:nvSpPr>
        <p:spPr>
          <a:xfrm>
            <a:off x="1828800" y="2971800"/>
            <a:ext cx="8610600" cy="685800"/>
          </a:xfrm>
        </p:spPr>
        <p:txBody>
          <a:bodyPr/>
          <a:lstStyle/>
          <a:p>
            <a:r>
              <a:rPr altLang="en-US" sz="4800" dirty="0">
                <a:latin typeface="Arial" panose="020B0604020202020204" pitchFamily="34" charset="0"/>
                <a:cs typeface="Arial" panose="020B0604020202020204" pitchFamily="34" charset="0"/>
              </a:rPr>
              <a:t>Public </a:t>
            </a:r>
            <a:r>
              <a:rPr lang="en-US" altLang="en-US" sz="4800" dirty="0">
                <a:latin typeface="Arial" panose="020B0604020202020204" pitchFamily="34" charset="0"/>
                <a:cs typeface="Arial" panose="020B0604020202020204" pitchFamily="34" charset="0"/>
              </a:rPr>
              <a:t>Questions and </a:t>
            </a:r>
            <a:r>
              <a:rPr altLang="en-US" sz="4800" dirty="0">
                <a:latin typeface="Arial" panose="020B0604020202020204" pitchFamily="34" charset="0"/>
                <a:cs typeface="Arial" panose="020B0604020202020204" pitchFamily="34" charset="0"/>
              </a:rPr>
              <a:t>Comment</a:t>
            </a:r>
            <a:r>
              <a:rPr lang="en-US" altLang="en-US" sz="4800" dirty="0">
                <a:latin typeface="Arial" panose="020B0604020202020204" pitchFamily="34" charset="0"/>
                <a:cs typeface="Arial" panose="020B0604020202020204" pitchFamily="34" charset="0"/>
              </a:rPr>
              <a:t>s</a:t>
            </a:r>
            <a:endParaRPr altLang="en-US" sz="4800" dirty="0">
              <a:latin typeface="Arial" panose="020B0604020202020204" pitchFamily="34" charset="0"/>
              <a:cs typeface="Arial" panose="020B0604020202020204" pitchFamily="34" charset="0"/>
            </a:endParaRPr>
          </a:p>
        </p:txBody>
      </p:sp>
      <p:sp>
        <p:nvSpPr>
          <p:cNvPr id="52227" name="Slide Number Placeholder 1">
            <a:extLst>
              <a:ext uri="{FF2B5EF4-FFF2-40B4-BE49-F238E27FC236}">
                <a16:creationId xmlns:a16="http://schemas.microsoft.com/office/drawing/2014/main" id="{7F0544E0-5B73-4020-B505-04AD6B957655}"/>
              </a:ext>
            </a:extLst>
          </p:cNvPr>
          <p:cNvSpPr>
            <a:spLocks noGrp="1"/>
          </p:cNvSpPr>
          <p:nvPr>
            <p:ph type="sldNum" sz="quarter" idx="12"/>
          </p:nvPr>
        </p:nvSpPr>
        <p:spPr>
          <a:noFill/>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en-US" altLang="en-US" sz="1400">
              <a:solidFill>
                <a:srgbClr val="000000"/>
              </a:solidFill>
            </a:endParaRPr>
          </a:p>
          <a:p>
            <a:pPr>
              <a:spcBef>
                <a:spcPct val="0"/>
              </a:spcBef>
              <a:buFontTx/>
              <a:buNone/>
            </a:pPr>
            <a:fld id="{04C3D152-AC71-4020-AAFF-A262050678DF}" type="slidenum">
              <a:rPr lang="en-US" altLang="en-US" sz="1400">
                <a:solidFill>
                  <a:srgbClr val="000000"/>
                </a:solidFill>
              </a:rPr>
              <a:pPr>
                <a:spcBef>
                  <a:spcPct val="0"/>
                </a:spcBef>
                <a:buFontTx/>
                <a:buNone/>
              </a:pPr>
              <a:t>31</a:t>
            </a:fld>
            <a:endParaRPr lang="en-US" altLang="en-US" sz="1400">
              <a:solidFill>
                <a:srgbClr val="000000"/>
              </a:solidFill>
            </a:endParaRPr>
          </a:p>
        </p:txBody>
      </p:sp>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D1558819-28AA-46AB-B4B4-16DBC75102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37446" y="1796144"/>
            <a:ext cx="5517108" cy="4449081"/>
          </a:xfrm>
        </p:spPr>
      </p:pic>
      <p:sp>
        <p:nvSpPr>
          <p:cNvPr id="77827" name="Title 7">
            <a:extLst>
              <a:ext uri="{FF2B5EF4-FFF2-40B4-BE49-F238E27FC236}">
                <a16:creationId xmlns:a16="http://schemas.microsoft.com/office/drawing/2014/main" id="{75CBAEDE-ADD1-4B90-81C9-733905D2DD65}"/>
              </a:ext>
            </a:extLst>
          </p:cNvPr>
          <p:cNvSpPr>
            <a:spLocks noGrp="1"/>
          </p:cNvSpPr>
          <p:nvPr>
            <p:ph type="title"/>
          </p:nvPr>
        </p:nvSpPr>
        <p:spPr>
          <a:xfrm>
            <a:off x="1628192" y="612775"/>
            <a:ext cx="8935616" cy="1399625"/>
          </a:xfrm>
        </p:spPr>
        <p:txBody>
          <a:bodyPr/>
          <a:lstStyle/>
          <a:p>
            <a:r>
              <a:rPr altLang="en-US" sz="5400" dirty="0">
                <a:latin typeface="Arial" panose="020B0604020202020204" pitchFamily="34" charset="0"/>
                <a:cs typeface="Arial" panose="020B0604020202020204" pitchFamily="34" charset="0"/>
              </a:rPr>
              <a:t>Thank You!</a:t>
            </a:r>
          </a:p>
        </p:txBody>
      </p:sp>
      <p:sp>
        <p:nvSpPr>
          <p:cNvPr id="5" name="Text Box 2">
            <a:extLst>
              <a:ext uri="{FF2B5EF4-FFF2-40B4-BE49-F238E27FC236}">
                <a16:creationId xmlns:a16="http://schemas.microsoft.com/office/drawing/2014/main" id="{3486DCE6-635A-4AC5-994E-1A7F6FD34EB6}"/>
              </a:ext>
            </a:extLst>
          </p:cNvPr>
          <p:cNvSpPr txBox="1">
            <a:spLocks noChangeArrowheads="1"/>
          </p:cNvSpPr>
          <p:nvPr/>
        </p:nvSpPr>
        <p:spPr bwMode="auto">
          <a:xfrm>
            <a:off x="2286000" y="2435634"/>
            <a:ext cx="7619999" cy="31700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sz="2400" b="0" dirty="0">
              <a:latin typeface="+mj-lt"/>
              <a:ea typeface="+mj-ea"/>
              <a:cs typeface="+mj-cs"/>
            </a:endParaRPr>
          </a:p>
          <a:p>
            <a:pPr algn="ctr">
              <a:defRPr/>
            </a:pPr>
            <a:r>
              <a:rPr lang="en-US" sz="2400" b="0" dirty="0">
                <a:latin typeface="+mj-lt"/>
                <a:ea typeface="+mj-ea"/>
                <a:cs typeface="+mj-cs"/>
              </a:rPr>
              <a:t> </a:t>
            </a:r>
          </a:p>
          <a:p>
            <a:pPr algn="ctr">
              <a:defRPr/>
            </a:pPr>
            <a:r>
              <a:rPr lang="en-US" sz="3200" b="1" dirty="0">
                <a:latin typeface="+mj-lt"/>
                <a:ea typeface="+mj-ea"/>
                <a:cs typeface="+mj-cs"/>
              </a:rPr>
              <a:t>Jonathan Frost</a:t>
            </a:r>
          </a:p>
          <a:p>
            <a:pPr algn="ctr">
              <a:defRPr/>
            </a:pPr>
            <a:r>
              <a:rPr lang="en-US" sz="3200" b="1" dirty="0">
                <a:latin typeface="+mj-lt"/>
                <a:ea typeface="+mj-ea"/>
                <a:cs typeface="+mj-cs"/>
              </a:rPr>
              <a:t>CPUC</a:t>
            </a:r>
          </a:p>
          <a:p>
            <a:pPr algn="ctr">
              <a:defRPr/>
            </a:pPr>
            <a:r>
              <a:rPr lang="en-US" sz="3200" b="1" dirty="0">
                <a:latin typeface="+mj-lt"/>
                <a:ea typeface="+mj-ea"/>
                <a:cs typeface="+mj-cs"/>
              </a:rPr>
              <a:t>jf6@cpuc.ca.gov</a:t>
            </a:r>
          </a:p>
          <a:p>
            <a:pPr algn="ctr">
              <a:defRPr/>
            </a:pPr>
            <a:r>
              <a:rPr lang="en-US" sz="3200" b="1" dirty="0">
                <a:latin typeface="+mj-lt"/>
                <a:ea typeface="+mj-ea"/>
                <a:cs typeface="+mj-cs"/>
              </a:rPr>
              <a:t>415-703-5412</a:t>
            </a:r>
          </a:p>
          <a:p>
            <a:pPr algn="ctr">
              <a:defRPr/>
            </a:pPr>
            <a:endParaRPr lang="en-US" sz="2400" dirty="0">
              <a:latin typeface="+mj-lt"/>
              <a:ea typeface="+mj-ea"/>
              <a:cs typeface="+mj-cs"/>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CEEC-244A-42EE-AA74-ED668A6B4120}"/>
              </a:ext>
            </a:extLst>
          </p:cNvPr>
          <p:cNvSpPr>
            <a:spLocks noGrp="1"/>
          </p:cNvSpPr>
          <p:nvPr>
            <p:ph type="title"/>
          </p:nvPr>
        </p:nvSpPr>
        <p:spPr>
          <a:xfrm>
            <a:off x="609600" y="2438400"/>
            <a:ext cx="10972800" cy="990600"/>
          </a:xfrm>
        </p:spPr>
        <p:txBody>
          <a:bodyPr/>
          <a:lstStyle/>
          <a:p>
            <a:r>
              <a:rPr lang="en-US" sz="3600" dirty="0"/>
              <a:t>Additional Slides</a:t>
            </a:r>
          </a:p>
        </p:txBody>
      </p:sp>
    </p:spTree>
    <p:extLst>
      <p:ext uri="{BB962C8B-B14F-4D97-AF65-F5344CB8AC3E}">
        <p14:creationId xmlns:p14="http://schemas.microsoft.com/office/powerpoint/2010/main" val="2297934125"/>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790700" y="990600"/>
            <a:ext cx="8610600" cy="685800"/>
          </a:xfrm>
        </p:spPr>
        <p:txBody>
          <a:bodyPr/>
          <a:lstStyle/>
          <a:p>
            <a:r>
              <a:rPr lang="en-US" altLang="en-US" sz="2400" dirty="0"/>
              <a:t>Background – Status of IOUs Programs</a:t>
            </a:r>
            <a:endParaRPr alt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endParaRPr lang="en-US" altLang="en-US"/>
          </a:p>
          <a:p>
            <a:fld id="{EE60D82B-6C02-407E-B0B3-3FC49461AC05}" type="slidenum">
              <a:rPr lang="en-US" altLang="en-US" smtClean="0"/>
              <a:pPr/>
              <a:t>34</a:t>
            </a:fld>
            <a:endParaRPr lang="en-US" altLang="en-US"/>
          </a:p>
        </p:txBody>
      </p:sp>
      <p:pic>
        <p:nvPicPr>
          <p:cNvPr id="8" name="Picture 7">
            <a:extLst>
              <a:ext uri="{FF2B5EF4-FFF2-40B4-BE49-F238E27FC236}">
                <a16:creationId xmlns:a16="http://schemas.microsoft.com/office/drawing/2014/main" id="{9B9FA39B-F9C6-4BE2-AA9A-35577905B48E}"/>
              </a:ext>
            </a:extLst>
          </p:cNvPr>
          <p:cNvPicPr>
            <a:picLocks noChangeAspect="1"/>
          </p:cNvPicPr>
          <p:nvPr/>
        </p:nvPicPr>
        <p:blipFill>
          <a:blip r:embed="rId3"/>
          <a:stretch>
            <a:fillRect/>
          </a:stretch>
        </p:blipFill>
        <p:spPr>
          <a:xfrm>
            <a:off x="3531394" y="1586321"/>
            <a:ext cx="5129212" cy="5278029"/>
          </a:xfrm>
          <a:prstGeom prst="rect">
            <a:avLst/>
          </a:prstGeom>
        </p:spPr>
      </p:pic>
    </p:spTree>
    <p:extLst>
      <p:ext uri="{BB962C8B-B14F-4D97-AF65-F5344CB8AC3E}">
        <p14:creationId xmlns:p14="http://schemas.microsoft.com/office/powerpoint/2010/main" val="1915865129"/>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790700" y="990600"/>
            <a:ext cx="8610600" cy="685800"/>
          </a:xfrm>
        </p:spPr>
        <p:txBody>
          <a:bodyPr/>
          <a:lstStyle/>
          <a:p>
            <a:r>
              <a:rPr lang="en-US" altLang="en-US" sz="2400" dirty="0"/>
              <a:t>Status of IOUs Programs (as of April 2019)</a:t>
            </a:r>
            <a:endParaRPr altLang="en-US" sz="24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AB63CFBF-DBFC-48F4-B7A0-ED6A36FD2DEB}"/>
              </a:ext>
            </a:extLst>
          </p:cNvPr>
          <p:cNvGraphicFramePr>
            <a:graphicFrameLocks noGrp="1"/>
          </p:cNvGraphicFramePr>
          <p:nvPr>
            <p:extLst>
              <p:ext uri="{D42A27DB-BD31-4B8C-83A1-F6EECF244321}">
                <p14:modId xmlns:p14="http://schemas.microsoft.com/office/powerpoint/2010/main" val="2296764952"/>
              </p:ext>
            </p:extLst>
          </p:nvPr>
        </p:nvGraphicFramePr>
        <p:xfrm>
          <a:off x="660399" y="1676400"/>
          <a:ext cx="10871200" cy="3876040"/>
        </p:xfrm>
        <a:graphic>
          <a:graphicData uri="http://schemas.openxmlformats.org/drawingml/2006/table">
            <a:tbl>
              <a:tblPr firstRow="1" bandRow="1">
                <a:tableStyleId>{5C22544A-7EE6-4342-B048-85BDC9FD1C3A}</a:tableStyleId>
              </a:tblPr>
              <a:tblGrid>
                <a:gridCol w="3461225">
                  <a:extLst>
                    <a:ext uri="{9D8B030D-6E8A-4147-A177-3AD203B41FA5}">
                      <a16:colId xmlns:a16="http://schemas.microsoft.com/office/drawing/2014/main" val="3468459196"/>
                    </a:ext>
                  </a:extLst>
                </a:gridCol>
                <a:gridCol w="2825086">
                  <a:extLst>
                    <a:ext uri="{9D8B030D-6E8A-4147-A177-3AD203B41FA5}">
                      <a16:colId xmlns:a16="http://schemas.microsoft.com/office/drawing/2014/main" val="1608194725"/>
                    </a:ext>
                  </a:extLst>
                </a:gridCol>
                <a:gridCol w="2361063">
                  <a:extLst>
                    <a:ext uri="{9D8B030D-6E8A-4147-A177-3AD203B41FA5}">
                      <a16:colId xmlns:a16="http://schemas.microsoft.com/office/drawing/2014/main" val="213099598"/>
                    </a:ext>
                  </a:extLst>
                </a:gridCol>
                <a:gridCol w="2223826">
                  <a:extLst>
                    <a:ext uri="{9D8B030D-6E8A-4147-A177-3AD203B41FA5}">
                      <a16:colId xmlns:a16="http://schemas.microsoft.com/office/drawing/2014/main" val="1053102110"/>
                    </a:ext>
                  </a:extLst>
                </a:gridCol>
              </a:tblGrid>
              <a:tr h="370840">
                <a:tc>
                  <a:txBody>
                    <a:bodyPr/>
                    <a:lstStyle/>
                    <a:p>
                      <a:endParaRPr lang="en-US" dirty="0"/>
                    </a:p>
                  </a:txBody>
                  <a:tcPr/>
                </a:tc>
                <a:tc>
                  <a:txBody>
                    <a:bodyPr/>
                    <a:lstStyle/>
                    <a:p>
                      <a:r>
                        <a:rPr lang="en-US" dirty="0">
                          <a:solidFill>
                            <a:schemeClr val="tx1"/>
                          </a:solidFill>
                        </a:rPr>
                        <a:t>PG&amp;E</a:t>
                      </a:r>
                    </a:p>
                  </a:txBody>
                  <a:tcPr/>
                </a:tc>
                <a:tc>
                  <a:txBody>
                    <a:bodyPr/>
                    <a:lstStyle/>
                    <a:p>
                      <a:r>
                        <a:rPr lang="en-US" dirty="0">
                          <a:solidFill>
                            <a:schemeClr val="tx1"/>
                          </a:solidFill>
                        </a:rPr>
                        <a:t>SCE</a:t>
                      </a:r>
                    </a:p>
                  </a:txBody>
                  <a:tcPr/>
                </a:tc>
                <a:tc>
                  <a:txBody>
                    <a:bodyPr/>
                    <a:lstStyle/>
                    <a:p>
                      <a:r>
                        <a:rPr lang="en-US" dirty="0">
                          <a:solidFill>
                            <a:schemeClr val="tx1"/>
                          </a:solidFill>
                        </a:rPr>
                        <a:t>SDG&amp;E</a:t>
                      </a:r>
                    </a:p>
                  </a:txBody>
                  <a:tcPr/>
                </a:tc>
                <a:extLst>
                  <a:ext uri="{0D108BD9-81ED-4DB2-BD59-A6C34878D82A}">
                    <a16:rowId xmlns:a16="http://schemas.microsoft.com/office/drawing/2014/main" val="767457653"/>
                  </a:ext>
                </a:extLst>
              </a:tr>
              <a:tr h="370840">
                <a:tc>
                  <a:txBody>
                    <a:bodyPr/>
                    <a:lstStyle/>
                    <a:p>
                      <a:r>
                        <a:rPr lang="en-US" dirty="0"/>
                        <a:t>Total Projects Underway</a:t>
                      </a:r>
                    </a:p>
                  </a:txBody>
                  <a:tcPr/>
                </a:tc>
                <a:tc>
                  <a:txBody>
                    <a:bodyPr/>
                    <a:lstStyle/>
                    <a:p>
                      <a:r>
                        <a:rPr lang="en-US" dirty="0">
                          <a:solidFill>
                            <a:schemeClr val="tx1"/>
                          </a:solidFill>
                        </a:rPr>
                        <a:t>145</a:t>
                      </a:r>
                    </a:p>
                  </a:txBody>
                  <a:tcPr/>
                </a:tc>
                <a:tc>
                  <a:txBody>
                    <a:bodyPr/>
                    <a:lstStyle/>
                    <a:p>
                      <a:r>
                        <a:rPr lang="en-US" dirty="0">
                          <a:solidFill>
                            <a:schemeClr val="tx1"/>
                          </a:solidFill>
                        </a:rPr>
                        <a:t>77</a:t>
                      </a:r>
                    </a:p>
                  </a:txBody>
                  <a:tcPr/>
                </a:tc>
                <a:tc>
                  <a:txBody>
                    <a:bodyPr/>
                    <a:lstStyle/>
                    <a:p>
                      <a:r>
                        <a:rPr lang="en-US" dirty="0">
                          <a:solidFill>
                            <a:schemeClr val="tx1"/>
                          </a:solidFill>
                        </a:rPr>
                        <a:t>65</a:t>
                      </a:r>
                    </a:p>
                  </a:txBody>
                  <a:tcPr/>
                </a:tc>
                <a:extLst>
                  <a:ext uri="{0D108BD9-81ED-4DB2-BD59-A6C34878D82A}">
                    <a16:rowId xmlns:a16="http://schemas.microsoft.com/office/drawing/2014/main" val="1805181517"/>
                  </a:ext>
                </a:extLst>
              </a:tr>
              <a:tr h="370840">
                <a:tc>
                  <a:txBody>
                    <a:bodyPr/>
                    <a:lstStyle/>
                    <a:p>
                      <a:r>
                        <a:rPr lang="en-US" dirty="0"/>
                        <a:t>Total Projects Completed (2005-17)</a:t>
                      </a:r>
                    </a:p>
                  </a:txBody>
                  <a:tcPr/>
                </a:tc>
                <a:tc>
                  <a:txBody>
                    <a:bodyPr/>
                    <a:lstStyle/>
                    <a:p>
                      <a:r>
                        <a:rPr lang="en-US" dirty="0">
                          <a:solidFill>
                            <a:schemeClr val="tx1"/>
                          </a:solidFill>
                        </a:rPr>
                        <a:t>282</a:t>
                      </a:r>
                    </a:p>
                  </a:txBody>
                  <a:tcPr/>
                </a:tc>
                <a:tc>
                  <a:txBody>
                    <a:bodyPr/>
                    <a:lstStyle/>
                    <a:p>
                      <a:r>
                        <a:rPr lang="en-US" dirty="0">
                          <a:solidFill>
                            <a:schemeClr val="tx1"/>
                          </a:solidFill>
                        </a:rPr>
                        <a:t>134</a:t>
                      </a:r>
                    </a:p>
                  </a:txBody>
                  <a:tcPr/>
                </a:tc>
                <a:tc>
                  <a:txBody>
                    <a:bodyPr/>
                    <a:lstStyle/>
                    <a:p>
                      <a:r>
                        <a:rPr lang="en-US" dirty="0">
                          <a:solidFill>
                            <a:schemeClr val="tx1"/>
                          </a:solidFill>
                        </a:rPr>
                        <a:t>186</a:t>
                      </a:r>
                    </a:p>
                  </a:txBody>
                  <a:tcPr/>
                </a:tc>
                <a:extLst>
                  <a:ext uri="{0D108BD9-81ED-4DB2-BD59-A6C34878D82A}">
                    <a16:rowId xmlns:a16="http://schemas.microsoft.com/office/drawing/2014/main" val="3228120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Communities</a:t>
                      </a:r>
                    </a:p>
                  </a:txBody>
                  <a:tcPr/>
                </a:tc>
                <a:tc>
                  <a:txBody>
                    <a:bodyPr/>
                    <a:lstStyle/>
                    <a:p>
                      <a:r>
                        <a:rPr lang="en-US" dirty="0">
                          <a:solidFill>
                            <a:schemeClr val="tx1"/>
                          </a:solidFill>
                        </a:rPr>
                        <a:t>266</a:t>
                      </a:r>
                    </a:p>
                  </a:txBody>
                  <a:tcPr/>
                </a:tc>
                <a:tc>
                  <a:txBody>
                    <a:bodyPr/>
                    <a:lstStyle/>
                    <a:p>
                      <a:r>
                        <a:rPr lang="en-US" dirty="0">
                          <a:solidFill>
                            <a:schemeClr val="tx1"/>
                          </a:solidFill>
                        </a:rPr>
                        <a:t>208</a:t>
                      </a:r>
                    </a:p>
                  </a:txBody>
                  <a:tcPr/>
                </a:tc>
                <a:tc>
                  <a:txBody>
                    <a:bodyPr/>
                    <a:lstStyle/>
                    <a:p>
                      <a:r>
                        <a:rPr lang="en-US" dirty="0">
                          <a:solidFill>
                            <a:schemeClr val="tx1"/>
                          </a:solidFill>
                        </a:rPr>
                        <a:t>27</a:t>
                      </a:r>
                    </a:p>
                  </a:txBody>
                  <a:tcPr/>
                </a:tc>
                <a:extLst>
                  <a:ext uri="{0D108BD9-81ED-4DB2-BD59-A6C34878D82A}">
                    <a16:rowId xmlns:a16="http://schemas.microsoft.com/office/drawing/2014/main" val="3971859710"/>
                  </a:ext>
                </a:extLst>
              </a:tr>
              <a:tr h="370840">
                <a:tc>
                  <a:txBody>
                    <a:bodyPr/>
                    <a:lstStyle/>
                    <a:p>
                      <a:r>
                        <a:rPr lang="en-US" dirty="0"/>
                        <a:t>Eligible Communities</a:t>
                      </a:r>
                    </a:p>
                  </a:txBody>
                  <a:tcPr/>
                </a:tc>
                <a:tc>
                  <a:txBody>
                    <a:bodyPr/>
                    <a:lstStyle/>
                    <a:p>
                      <a:r>
                        <a:rPr lang="en-US" dirty="0">
                          <a:solidFill>
                            <a:schemeClr val="tx1"/>
                          </a:solidFill>
                        </a:rPr>
                        <a:t>All*</a:t>
                      </a:r>
                    </a:p>
                  </a:txBody>
                  <a:tcPr/>
                </a:tc>
                <a:tc>
                  <a:txBody>
                    <a:bodyPr/>
                    <a:lstStyle/>
                    <a:p>
                      <a:r>
                        <a:rPr lang="en-US" dirty="0">
                          <a:solidFill>
                            <a:schemeClr val="tx1"/>
                          </a:solidFill>
                        </a:rPr>
                        <a:t>All*</a:t>
                      </a:r>
                    </a:p>
                  </a:txBody>
                  <a:tcPr/>
                </a:tc>
                <a:tc>
                  <a:txBody>
                    <a:bodyPr/>
                    <a:lstStyle/>
                    <a:p>
                      <a:r>
                        <a:rPr lang="en-US" dirty="0">
                          <a:solidFill>
                            <a:schemeClr val="tx1"/>
                          </a:solidFill>
                        </a:rPr>
                        <a:t>24</a:t>
                      </a:r>
                    </a:p>
                  </a:txBody>
                  <a:tcPr/>
                </a:tc>
                <a:extLst>
                  <a:ext uri="{0D108BD9-81ED-4DB2-BD59-A6C34878D82A}">
                    <a16:rowId xmlns:a16="http://schemas.microsoft.com/office/drawing/2014/main" val="274889551"/>
                  </a:ext>
                </a:extLst>
              </a:tr>
              <a:tr h="370840">
                <a:tc>
                  <a:txBody>
                    <a:bodyPr/>
                    <a:lstStyle/>
                    <a:p>
                      <a:r>
                        <a:rPr lang="en-US" dirty="0"/>
                        <a:t>Ineligible Communities</a:t>
                      </a:r>
                    </a:p>
                  </a:txBody>
                  <a:tcPr/>
                </a:tc>
                <a:tc>
                  <a:txBody>
                    <a:bodyPr/>
                    <a:lstStyle/>
                    <a:p>
                      <a:r>
                        <a:rPr lang="en-US" dirty="0">
                          <a:solidFill>
                            <a:schemeClr val="tx1"/>
                          </a:solidFill>
                        </a:rPr>
                        <a:t>None</a:t>
                      </a:r>
                    </a:p>
                  </a:txBody>
                  <a:tcPr/>
                </a:tc>
                <a:tc>
                  <a:txBody>
                    <a:bodyPr/>
                    <a:lstStyle/>
                    <a:p>
                      <a:r>
                        <a:rPr lang="en-US" dirty="0">
                          <a:solidFill>
                            <a:schemeClr val="tx1"/>
                          </a:solidFill>
                        </a:rPr>
                        <a:t>None</a:t>
                      </a:r>
                    </a:p>
                  </a:txBody>
                  <a:tcPr/>
                </a:tc>
                <a:tc>
                  <a:txBody>
                    <a:bodyPr/>
                    <a:lstStyle/>
                    <a:p>
                      <a:r>
                        <a:rPr lang="en-US" dirty="0">
                          <a:solidFill>
                            <a:schemeClr val="tx1"/>
                          </a:solidFill>
                        </a:rPr>
                        <a:t>3**</a:t>
                      </a:r>
                    </a:p>
                  </a:txBody>
                  <a:tcPr/>
                </a:tc>
                <a:extLst>
                  <a:ext uri="{0D108BD9-81ED-4DB2-BD59-A6C34878D82A}">
                    <a16:rowId xmlns:a16="http://schemas.microsoft.com/office/drawing/2014/main" val="1453679617"/>
                  </a:ext>
                </a:extLst>
              </a:tr>
              <a:tr h="370840">
                <a:tc>
                  <a:txBody>
                    <a:bodyPr/>
                    <a:lstStyle/>
                    <a:p>
                      <a:r>
                        <a:rPr lang="en-US" dirty="0"/>
                        <a:t>Active Communities***</a:t>
                      </a:r>
                    </a:p>
                  </a:txBody>
                  <a:tcPr/>
                </a:tc>
                <a:tc>
                  <a:txBody>
                    <a:bodyPr/>
                    <a:lstStyle/>
                    <a:p>
                      <a:r>
                        <a:rPr lang="en-US" dirty="0">
                          <a:solidFill>
                            <a:schemeClr val="tx1"/>
                          </a:solidFill>
                        </a:rPr>
                        <a:t>194</a:t>
                      </a:r>
                    </a:p>
                  </a:txBody>
                  <a:tcPr/>
                </a:tc>
                <a:tc>
                  <a:txBody>
                    <a:bodyPr/>
                    <a:lstStyle/>
                    <a:p>
                      <a:r>
                        <a:rPr lang="en-US" dirty="0">
                          <a:solidFill>
                            <a:schemeClr val="tx1"/>
                          </a:solidFill>
                        </a:rPr>
                        <a:t>63</a:t>
                      </a:r>
                    </a:p>
                  </a:txBody>
                  <a:tcPr/>
                </a:tc>
                <a:tc>
                  <a:txBody>
                    <a:bodyPr/>
                    <a:lstStyle/>
                    <a:p>
                      <a:r>
                        <a:rPr lang="en-US" dirty="0">
                          <a:solidFill>
                            <a:schemeClr val="tx1"/>
                          </a:solidFill>
                        </a:rPr>
                        <a:t>15</a:t>
                      </a:r>
                    </a:p>
                  </a:txBody>
                  <a:tcPr/>
                </a:tc>
                <a:extLst>
                  <a:ext uri="{0D108BD9-81ED-4DB2-BD59-A6C34878D82A}">
                    <a16:rowId xmlns:a16="http://schemas.microsoft.com/office/drawing/2014/main" val="2557054064"/>
                  </a:ext>
                </a:extLst>
              </a:tr>
              <a:tr h="370840">
                <a:tc>
                  <a:txBody>
                    <a:bodyPr/>
                    <a:lstStyle/>
                    <a:p>
                      <a:r>
                        <a:rPr lang="en-US" dirty="0"/>
                        <a:t>Inactive Communities</a:t>
                      </a:r>
                    </a:p>
                  </a:txBody>
                  <a:tcPr/>
                </a:tc>
                <a:tc>
                  <a:txBody>
                    <a:bodyPr/>
                    <a:lstStyle/>
                    <a:p>
                      <a:r>
                        <a:rPr lang="en-US" dirty="0">
                          <a:solidFill>
                            <a:schemeClr val="tx1"/>
                          </a:solidFill>
                        </a:rPr>
                        <a:t>72</a:t>
                      </a:r>
                    </a:p>
                  </a:txBody>
                  <a:tcPr/>
                </a:tc>
                <a:tc>
                  <a:txBody>
                    <a:bodyPr/>
                    <a:lstStyle/>
                    <a:p>
                      <a:r>
                        <a:rPr lang="en-US" dirty="0">
                          <a:solidFill>
                            <a:schemeClr val="tx1"/>
                          </a:solidFill>
                        </a:rPr>
                        <a:t>145</a:t>
                      </a:r>
                    </a:p>
                  </a:txBody>
                  <a:tcPr/>
                </a:tc>
                <a:tc>
                  <a:txBody>
                    <a:bodyPr/>
                    <a:lstStyle/>
                    <a:p>
                      <a:r>
                        <a:rPr lang="en-US" dirty="0">
                          <a:solidFill>
                            <a:schemeClr val="tx1"/>
                          </a:solidFill>
                        </a:rPr>
                        <a:t>12</a:t>
                      </a:r>
                    </a:p>
                  </a:txBody>
                  <a:tcPr/>
                </a:tc>
                <a:extLst>
                  <a:ext uri="{0D108BD9-81ED-4DB2-BD59-A6C34878D82A}">
                    <a16:rowId xmlns:a16="http://schemas.microsoft.com/office/drawing/2014/main" val="3956343885"/>
                  </a:ext>
                </a:extLst>
              </a:tr>
              <a:tr h="370840">
                <a:tc>
                  <a:txBody>
                    <a:bodyPr/>
                    <a:lstStyle/>
                    <a:p>
                      <a:r>
                        <a:rPr lang="en-US" dirty="0"/>
                        <a:t>Total Work Credit Balance of Inactive Communities</a:t>
                      </a:r>
                    </a:p>
                  </a:txBody>
                  <a:tcPr/>
                </a:tc>
                <a:tc>
                  <a:txBody>
                    <a:bodyPr/>
                    <a:lstStyle/>
                    <a:p>
                      <a:r>
                        <a:rPr lang="en-US" sz="1800" b="0" i="0" u="none" strike="noStrike" kern="1200" baseline="0" dirty="0">
                          <a:solidFill>
                            <a:schemeClr val="tx1"/>
                          </a:solidFill>
                          <a:latin typeface="+mn-lt"/>
                          <a:ea typeface="+mn-ea"/>
                          <a:cs typeface="+mn-cs"/>
                        </a:rPr>
                        <a:t>$108,815,591</a:t>
                      </a:r>
                      <a:endParaRPr lang="en-US" dirty="0">
                        <a:solidFill>
                          <a:schemeClr val="tx1"/>
                        </a:solidFill>
                      </a:endParaRPr>
                    </a:p>
                  </a:txBody>
                  <a:tcPr/>
                </a:tc>
                <a:tc>
                  <a:txBody>
                    <a:bodyPr/>
                    <a:lstStyle/>
                    <a:p>
                      <a:r>
                        <a:rPr lang="en-US" altLang="en-US" sz="1800" dirty="0">
                          <a:solidFill>
                            <a:schemeClr val="tx1"/>
                          </a:solidFill>
                        </a:rPr>
                        <a:t>$88,348,414 </a:t>
                      </a:r>
                      <a:endParaRPr lang="en-US" dirty="0">
                        <a:solidFill>
                          <a:schemeClr val="tx1"/>
                        </a:solidFill>
                      </a:endParaRPr>
                    </a:p>
                  </a:txBody>
                  <a:tcPr/>
                </a:tc>
                <a:tc>
                  <a:txBody>
                    <a:bodyPr/>
                    <a:lstStyle/>
                    <a:p>
                      <a:r>
                        <a:rPr lang="en-US" altLang="en-US" sz="1800" dirty="0">
                          <a:solidFill>
                            <a:schemeClr val="tx1"/>
                          </a:solidFill>
                        </a:rPr>
                        <a:t> $16,630,018</a:t>
                      </a:r>
                      <a:endParaRPr lang="en-US" dirty="0">
                        <a:solidFill>
                          <a:schemeClr val="tx1"/>
                        </a:solidFill>
                      </a:endParaRPr>
                    </a:p>
                  </a:txBody>
                  <a:tcPr/>
                </a:tc>
                <a:extLst>
                  <a:ext uri="{0D108BD9-81ED-4DB2-BD59-A6C34878D82A}">
                    <a16:rowId xmlns:a16="http://schemas.microsoft.com/office/drawing/2014/main" val="1895877685"/>
                  </a:ext>
                </a:extLst>
              </a:tr>
            </a:tbl>
          </a:graphicData>
        </a:graphic>
      </p:graphicFrame>
      <p:sp>
        <p:nvSpPr>
          <p:cNvPr id="4" name="TextBox 3">
            <a:extLst>
              <a:ext uri="{FF2B5EF4-FFF2-40B4-BE49-F238E27FC236}">
                <a16:creationId xmlns:a16="http://schemas.microsoft.com/office/drawing/2014/main" id="{BF605897-5BF4-4F44-ADFA-FD357EE7CA2E}"/>
              </a:ext>
            </a:extLst>
          </p:cNvPr>
          <p:cNvSpPr txBox="1"/>
          <p:nvPr/>
        </p:nvSpPr>
        <p:spPr>
          <a:xfrm>
            <a:off x="996287" y="5552440"/>
            <a:ext cx="10188784" cy="1323439"/>
          </a:xfrm>
          <a:prstGeom prst="rect">
            <a:avLst/>
          </a:prstGeom>
          <a:noFill/>
        </p:spPr>
        <p:txBody>
          <a:bodyPr wrap="square" rtlCol="0">
            <a:spAutoFit/>
          </a:bodyPr>
          <a:lstStyle/>
          <a:p>
            <a:r>
              <a:rPr lang="en-US" sz="1600" dirty="0"/>
              <a:t>Source: IOU Data as of April 2019</a:t>
            </a:r>
          </a:p>
          <a:p>
            <a:r>
              <a:rPr lang="en-US" sz="1600" dirty="0"/>
              <a:t>*Includes communities served by municipal utilities, and communities that are served by more than one IOU</a:t>
            </a:r>
          </a:p>
          <a:p>
            <a:r>
              <a:rPr lang="en-US" sz="1600" dirty="0"/>
              <a:t>**</a:t>
            </a:r>
            <a:r>
              <a:rPr lang="en-US" altLang="en-US" sz="1600" dirty="0"/>
              <a:t>The three ineligible communities in SDG&amp;E are Aliso Viejo, Laguna Hills, and Mission Viejo</a:t>
            </a:r>
            <a:r>
              <a:rPr lang="en-US" sz="1600" dirty="0"/>
              <a:t> </a:t>
            </a:r>
          </a:p>
          <a:p>
            <a:r>
              <a:rPr lang="en-US" sz="1600" dirty="0"/>
              <a:t>***Active communities are defined as communities that have formed an undergrounding district, and/or started or completed an undergrounding project within the past 8 years </a:t>
            </a:r>
          </a:p>
        </p:txBody>
      </p:sp>
      <p:sp>
        <p:nvSpPr>
          <p:cNvPr id="3" name="Slide Number Placeholder 2"/>
          <p:cNvSpPr>
            <a:spLocks noGrp="1"/>
          </p:cNvSpPr>
          <p:nvPr>
            <p:ph type="sldNum" sz="quarter" idx="12"/>
          </p:nvPr>
        </p:nvSpPr>
        <p:spPr/>
        <p:txBody>
          <a:bodyPr/>
          <a:lstStyle/>
          <a:p>
            <a:endParaRPr lang="en-US" altLang="en-US"/>
          </a:p>
          <a:p>
            <a:fld id="{EE60D82B-6C02-407E-B0B3-3FC49461AC05}" type="slidenum">
              <a:rPr lang="en-US" altLang="en-US" smtClean="0"/>
              <a:pPr/>
              <a:t>35</a:t>
            </a:fld>
            <a:endParaRPr lang="en-US" altLang="en-US"/>
          </a:p>
        </p:txBody>
      </p:sp>
    </p:spTree>
    <p:extLst>
      <p:ext uri="{BB962C8B-B14F-4D97-AF65-F5344CB8AC3E}">
        <p14:creationId xmlns:p14="http://schemas.microsoft.com/office/powerpoint/2010/main" val="1767328660"/>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727200" y="942474"/>
            <a:ext cx="9496926" cy="685800"/>
          </a:xfrm>
        </p:spPr>
        <p:txBody>
          <a:bodyPr/>
          <a:lstStyle/>
          <a:p>
            <a:r>
              <a:rPr lang="en-US" altLang="en-US" sz="2400" dirty="0">
                <a:latin typeface="Arial" panose="020B0604020202020204" pitchFamily="34" charset="0"/>
                <a:cs typeface="Arial" panose="020B0604020202020204" pitchFamily="34" charset="0"/>
              </a:rPr>
              <a:t>Work Credit Debt</a:t>
            </a:r>
            <a:endParaRPr alt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endParaRPr lang="en-US" altLang="en-US"/>
          </a:p>
          <a:p>
            <a:fld id="{EE60D82B-6C02-407E-B0B3-3FC49461AC05}" type="slidenum">
              <a:rPr lang="en-US" altLang="en-US" smtClean="0"/>
              <a:pPr/>
              <a:t>36</a:t>
            </a:fld>
            <a:endParaRPr lang="en-US" altLang="en-US"/>
          </a:p>
        </p:txBody>
      </p:sp>
      <p:pic>
        <p:nvPicPr>
          <p:cNvPr id="10" name="Picture 9"/>
          <p:cNvPicPr>
            <a:picLocks noChangeAspect="1"/>
          </p:cNvPicPr>
          <p:nvPr/>
        </p:nvPicPr>
        <p:blipFill>
          <a:blip r:embed="rId3"/>
          <a:stretch>
            <a:fillRect/>
          </a:stretch>
        </p:blipFill>
        <p:spPr>
          <a:xfrm>
            <a:off x="3593433" y="1628274"/>
            <a:ext cx="7341950" cy="5093201"/>
          </a:xfrm>
          <a:prstGeom prst="rect">
            <a:avLst/>
          </a:prstGeom>
        </p:spPr>
      </p:pic>
      <p:sp>
        <p:nvSpPr>
          <p:cNvPr id="11" name="TextBox 10"/>
          <p:cNvSpPr txBox="1"/>
          <p:nvPr/>
        </p:nvSpPr>
        <p:spPr>
          <a:xfrm>
            <a:off x="740611" y="1628274"/>
            <a:ext cx="2695073" cy="3970318"/>
          </a:xfrm>
          <a:prstGeom prst="rect">
            <a:avLst/>
          </a:prstGeom>
          <a:noFill/>
        </p:spPr>
        <p:txBody>
          <a:bodyPr wrap="square" rtlCol="0">
            <a:spAutoFit/>
          </a:bodyPr>
          <a:lstStyle/>
          <a:p>
            <a:pPr marL="285750" indent="-285750">
              <a:buFont typeface="Arial" panose="020B0604020202020204" pitchFamily="34" charset="0"/>
              <a:buChar char="•"/>
            </a:pPr>
            <a:r>
              <a:rPr lang="en-US" dirty="0"/>
              <a:t>57 communities across the State have work credit debt and are unable to participate in the program.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Communities with highest levels of work credit debt shown to the right.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(Source: IOU Data as of April 2019)</a:t>
            </a:r>
          </a:p>
        </p:txBody>
      </p:sp>
    </p:spTree>
    <p:extLst>
      <p:ext uri="{BB962C8B-B14F-4D97-AF65-F5344CB8AC3E}">
        <p14:creationId xmlns:p14="http://schemas.microsoft.com/office/powerpoint/2010/main" val="231489212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828800" y="990600"/>
            <a:ext cx="8610600" cy="685800"/>
          </a:xfrm>
        </p:spPr>
        <p:txBody>
          <a:bodyPr/>
          <a:lstStyle/>
          <a:p>
            <a:r>
              <a:rPr lang="en-US" altLang="en-US" sz="2400" dirty="0">
                <a:latin typeface="Arial" panose="020B0604020202020204" pitchFamily="34" charset="0"/>
                <a:cs typeface="Arial" panose="020B0604020202020204" pitchFamily="34" charset="0"/>
              </a:rPr>
              <a:t>Agenda</a:t>
            </a:r>
            <a:endParaRPr altLang="en-US" sz="2400" dirty="0">
              <a:latin typeface="Arial" panose="020B0604020202020204" pitchFamily="34" charset="0"/>
              <a:cs typeface="Arial" panose="020B0604020202020204" pitchFamily="34" charset="0"/>
            </a:endParaRPr>
          </a:p>
        </p:txBody>
      </p:sp>
      <p:pic>
        <p:nvPicPr>
          <p:cNvPr id="3" name="Content Placeholder 2">
            <a:extLst>
              <a:ext uri="{FF2B5EF4-FFF2-40B4-BE49-F238E27FC236}">
                <a16:creationId xmlns:a16="http://schemas.microsoft.com/office/drawing/2014/main" id="{5DD6D662-3808-428F-A745-6C5A2883309F}"/>
              </a:ext>
            </a:extLst>
          </p:cNvPr>
          <p:cNvPicPr>
            <a:picLocks noGrp="1" noChangeAspect="1"/>
          </p:cNvPicPr>
          <p:nvPr>
            <p:ph idx="1"/>
          </p:nvPr>
        </p:nvPicPr>
        <p:blipFill>
          <a:blip r:embed="rId3"/>
          <a:stretch>
            <a:fillRect/>
          </a:stretch>
        </p:blipFill>
        <p:spPr>
          <a:xfrm>
            <a:off x="2732151" y="1676400"/>
            <a:ext cx="6727698" cy="4354886"/>
          </a:xfrm>
          <a:prstGeom prst="rect">
            <a:avLst/>
          </a:prstGeom>
        </p:spPr>
      </p:pic>
      <p:sp>
        <p:nvSpPr>
          <p:cNvPr id="2" name="Slide Number Placeholder 1"/>
          <p:cNvSpPr>
            <a:spLocks noGrp="1"/>
          </p:cNvSpPr>
          <p:nvPr>
            <p:ph type="sldNum" sz="quarter" idx="12"/>
          </p:nvPr>
        </p:nvSpPr>
        <p:spPr/>
        <p:txBody>
          <a:bodyPr/>
          <a:lstStyle/>
          <a:p>
            <a:endParaRPr lang="en-US" altLang="en-US"/>
          </a:p>
          <a:p>
            <a:fld id="{EE60D82B-6C02-407E-B0B3-3FC49461AC05}" type="slidenum">
              <a:rPr lang="en-US" altLang="en-US" smtClean="0"/>
              <a:pPr/>
              <a:t>4</a:t>
            </a:fld>
            <a:endParaRPr lang="en-US" altLang="en-US"/>
          </a:p>
        </p:txBody>
      </p:sp>
    </p:spTree>
    <p:extLst>
      <p:ext uri="{BB962C8B-B14F-4D97-AF65-F5344CB8AC3E}">
        <p14:creationId xmlns:p14="http://schemas.microsoft.com/office/powerpoint/2010/main" val="14404321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431800" y="996140"/>
            <a:ext cx="11266714" cy="713873"/>
          </a:xfrm>
        </p:spPr>
        <p:txBody>
          <a:bodyPr/>
          <a:lstStyle/>
          <a:p>
            <a:r>
              <a:rPr lang="en-US" altLang="en-US" sz="2400" dirty="0">
                <a:latin typeface="Arial" panose="020B0604020202020204" pitchFamily="34" charset="0"/>
                <a:cs typeface="Arial" panose="020B0604020202020204" pitchFamily="34" charset="0"/>
              </a:rPr>
              <a:t>Current Rule 20 Program Goals and Criteria</a:t>
            </a:r>
            <a:endParaRPr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826710"/>
            <a:ext cx="8979936" cy="4068763"/>
          </a:xfrm>
        </p:spPr>
        <p:txBody>
          <a:bodyPr/>
          <a:lstStyle/>
          <a:p>
            <a:pPr marL="0" indent="0">
              <a:lnSpc>
                <a:spcPct val="150000"/>
              </a:lnSpc>
              <a:buNone/>
              <a:defRPr/>
            </a:pPr>
            <a:r>
              <a:rPr lang="en-US" sz="1800" b="0" dirty="0"/>
              <a:t>Current Rule 20 undergrounding program focus is aesthetics only. Factors such as safety and reliability are not considered in Rule 20. Prospective projects must meet one of the following criteria for full ratepayer funding:</a:t>
            </a:r>
          </a:p>
          <a:p>
            <a:pPr>
              <a:lnSpc>
                <a:spcPct val="150000"/>
              </a:lnSpc>
              <a:buFont typeface="+mj-lt"/>
              <a:buAutoNum type="arabicPeriod"/>
              <a:defRPr/>
            </a:pPr>
            <a:r>
              <a:rPr lang="en-US" sz="1800" b="0" dirty="0"/>
              <a:t>unusually heavy concentration of overhead electric facilities; </a:t>
            </a:r>
          </a:p>
          <a:p>
            <a:pPr>
              <a:lnSpc>
                <a:spcPct val="150000"/>
              </a:lnSpc>
              <a:buFont typeface="+mj-lt"/>
              <a:buAutoNum type="arabicPeriod"/>
              <a:defRPr/>
            </a:pPr>
            <a:r>
              <a:rPr lang="en-US" sz="1800" b="0" dirty="0"/>
              <a:t>heavy volume of pedestrian or vehicular traffic;</a:t>
            </a:r>
          </a:p>
          <a:p>
            <a:pPr>
              <a:lnSpc>
                <a:spcPct val="150000"/>
              </a:lnSpc>
              <a:buFont typeface="+mj-lt"/>
              <a:buAutoNum type="arabicPeriod"/>
              <a:defRPr/>
            </a:pPr>
            <a:r>
              <a:rPr lang="en-US" sz="1800" b="0" dirty="0"/>
              <a:t>limited or impeded wheelchair access (SDG&amp;E only);</a:t>
            </a:r>
          </a:p>
          <a:p>
            <a:pPr>
              <a:lnSpc>
                <a:spcPct val="150000"/>
              </a:lnSpc>
              <a:buFont typeface="+mj-lt"/>
              <a:buAutoNum type="arabicPeriod"/>
              <a:defRPr/>
            </a:pPr>
            <a:r>
              <a:rPr lang="en-US" sz="1800" b="0" dirty="0"/>
              <a:t>civic area or public recreation area or an area of unusual scenic interest to the general public; or</a:t>
            </a:r>
          </a:p>
          <a:p>
            <a:pPr>
              <a:lnSpc>
                <a:spcPct val="150000"/>
              </a:lnSpc>
              <a:buFont typeface="+mj-lt"/>
              <a:buAutoNum type="arabicPeriod"/>
              <a:defRPr/>
            </a:pPr>
            <a:r>
              <a:rPr lang="en-US" sz="1800" b="0" dirty="0"/>
              <a:t>arterial street or major collector </a:t>
            </a:r>
          </a:p>
        </p:txBody>
      </p:sp>
      <p:sp>
        <p:nvSpPr>
          <p:cNvPr id="3" name="Slide Number Placeholder 2"/>
          <p:cNvSpPr>
            <a:spLocks noGrp="1"/>
          </p:cNvSpPr>
          <p:nvPr>
            <p:ph type="sldNum" sz="quarter" idx="12"/>
          </p:nvPr>
        </p:nvSpPr>
        <p:spPr/>
        <p:txBody>
          <a:bodyPr/>
          <a:lstStyle/>
          <a:p>
            <a:endParaRPr lang="en-US" altLang="en-US" dirty="0"/>
          </a:p>
          <a:p>
            <a:fld id="{EE60D82B-6C02-407E-B0B3-3FC49461AC05}" type="slidenum">
              <a:rPr lang="en-US" altLang="en-US" smtClean="0"/>
              <a:pPr/>
              <a:t>5</a:t>
            </a:fld>
            <a:endParaRPr lang="en-US" altLang="en-US" dirty="0"/>
          </a:p>
        </p:txBody>
      </p:sp>
    </p:spTree>
    <p:extLst>
      <p:ext uri="{BB962C8B-B14F-4D97-AF65-F5344CB8AC3E}">
        <p14:creationId xmlns:p14="http://schemas.microsoft.com/office/powerpoint/2010/main" val="245605802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431800" y="996140"/>
            <a:ext cx="11266714" cy="713873"/>
          </a:xfrm>
        </p:spPr>
        <p:txBody>
          <a:bodyPr/>
          <a:lstStyle/>
          <a:p>
            <a:r>
              <a:rPr lang="en-US" altLang="en-US" sz="2400" dirty="0">
                <a:latin typeface="Arial" panose="020B0604020202020204" pitchFamily="34" charset="0"/>
                <a:cs typeface="Arial" panose="020B0604020202020204" pitchFamily="34" charset="0"/>
              </a:rPr>
              <a:t>Issues with the Existing Rule 20 Program</a:t>
            </a:r>
            <a:endParaRPr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826710"/>
            <a:ext cx="8979936" cy="4068763"/>
          </a:xfrm>
        </p:spPr>
        <p:txBody>
          <a:bodyPr/>
          <a:lstStyle/>
          <a:p>
            <a:pPr>
              <a:lnSpc>
                <a:spcPct val="150000"/>
              </a:lnSpc>
            </a:pPr>
            <a:r>
              <a:rPr lang="en-US" sz="1800" b="0" dirty="0">
                <a:ea typeface="Calibri" panose="020F0502020204030204" pitchFamily="34" charset="0"/>
                <a:cs typeface="Calibri" panose="020F0502020204030204" pitchFamily="34" charset="0"/>
              </a:rPr>
              <a:t>Large unused work credit balances </a:t>
            </a:r>
          </a:p>
          <a:p>
            <a:pPr>
              <a:lnSpc>
                <a:spcPct val="150000"/>
              </a:lnSpc>
            </a:pPr>
            <a:r>
              <a:rPr lang="en-US" sz="1800" b="0" dirty="0"/>
              <a:t>Unregulated work credit trading </a:t>
            </a:r>
          </a:p>
          <a:p>
            <a:pPr>
              <a:lnSpc>
                <a:spcPct val="150000"/>
              </a:lnSpc>
            </a:pPr>
            <a:r>
              <a:rPr lang="en-US" sz="1800" b="0" dirty="0"/>
              <a:t>Inequity in the program </a:t>
            </a:r>
          </a:p>
          <a:p>
            <a:pPr>
              <a:lnSpc>
                <a:spcPct val="150000"/>
              </a:lnSpc>
            </a:pPr>
            <a:r>
              <a:rPr lang="en-US" sz="1800" b="0" dirty="0"/>
              <a:t>Lack of transparency </a:t>
            </a:r>
          </a:p>
          <a:p>
            <a:pPr>
              <a:lnSpc>
                <a:spcPct val="150000"/>
              </a:lnSpc>
            </a:pPr>
            <a:r>
              <a:rPr lang="en-US" sz="1800" b="0" dirty="0"/>
              <a:t>No program mechanisms to incentivize timely, cost-efficient project completion </a:t>
            </a:r>
          </a:p>
          <a:p>
            <a:pPr>
              <a:lnSpc>
                <a:spcPct val="150000"/>
              </a:lnSpc>
            </a:pPr>
            <a:r>
              <a:rPr lang="en-US" sz="1800" b="0" dirty="0"/>
              <a:t>Inflation-adjusted project costs have risen since 2005 </a:t>
            </a:r>
            <a:endParaRPr lang="en-US" altLang="en-US" sz="1400" b="0" dirty="0"/>
          </a:p>
        </p:txBody>
      </p:sp>
      <p:sp>
        <p:nvSpPr>
          <p:cNvPr id="3" name="Slide Number Placeholder 2"/>
          <p:cNvSpPr>
            <a:spLocks noGrp="1"/>
          </p:cNvSpPr>
          <p:nvPr>
            <p:ph type="sldNum" sz="quarter" idx="12"/>
          </p:nvPr>
        </p:nvSpPr>
        <p:spPr/>
        <p:txBody>
          <a:bodyPr/>
          <a:lstStyle/>
          <a:p>
            <a:endParaRPr lang="en-US" altLang="en-US" dirty="0"/>
          </a:p>
          <a:p>
            <a:fld id="{EE60D82B-6C02-407E-B0B3-3FC49461AC05}" type="slidenum">
              <a:rPr lang="en-US" altLang="en-US" smtClean="0"/>
              <a:pPr/>
              <a:t>6</a:t>
            </a:fld>
            <a:endParaRPr lang="en-US" altLang="en-US" dirty="0"/>
          </a:p>
        </p:txBody>
      </p:sp>
    </p:spTree>
    <p:extLst>
      <p:ext uri="{BB962C8B-B14F-4D97-AF65-F5344CB8AC3E}">
        <p14:creationId xmlns:p14="http://schemas.microsoft.com/office/powerpoint/2010/main" val="229895812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431800" y="996140"/>
            <a:ext cx="11266714" cy="713873"/>
          </a:xfrm>
        </p:spPr>
        <p:txBody>
          <a:bodyPr/>
          <a:lstStyle/>
          <a:p>
            <a:r>
              <a:rPr lang="en-US" altLang="en-US" sz="2400" dirty="0">
                <a:latin typeface="Arial" panose="020B0604020202020204" pitchFamily="34" charset="0"/>
                <a:cs typeface="Arial" panose="020B0604020202020204" pitchFamily="34" charset="0"/>
              </a:rPr>
              <a:t>Large Unused Work Credit Balances, Work Credit Debt</a:t>
            </a:r>
            <a:endParaRPr altLang="en-US" sz="24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B3B8E34-6471-499B-B512-8E72220E8B6A}"/>
              </a:ext>
            </a:extLst>
          </p:cNvPr>
          <p:cNvSpPr txBox="1">
            <a:spLocks/>
          </p:cNvSpPr>
          <p:nvPr/>
        </p:nvSpPr>
        <p:spPr bwMode="auto">
          <a:xfrm>
            <a:off x="6433066" y="1705134"/>
            <a:ext cx="4800601"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u="sng" kern="0" dirty="0"/>
              <a:t>Unused, Uncommitted, Funds** for Rule 20A (1967-2018)*</a:t>
            </a:r>
          </a:p>
          <a:p>
            <a:r>
              <a:rPr lang="en-US" b="0" dirty="0"/>
              <a:t>PG&amp;E – $254 Million</a:t>
            </a:r>
          </a:p>
          <a:p>
            <a:r>
              <a:rPr lang="en-US" b="0" dirty="0"/>
              <a:t>SCE – $207.6 Million</a:t>
            </a:r>
          </a:p>
          <a:p>
            <a:pPr lvl="0"/>
            <a:r>
              <a:rPr lang="en-US" b="0" dirty="0"/>
              <a:t>SDG&amp;E – </a:t>
            </a:r>
            <a:r>
              <a:rPr lang="en-US" b="0" dirty="0">
                <a:solidFill>
                  <a:srgbClr val="FF0000"/>
                </a:solidFill>
              </a:rPr>
              <a:t>($79.1Million)</a:t>
            </a:r>
          </a:p>
          <a:p>
            <a:r>
              <a:rPr lang="en-US" b="0" dirty="0"/>
              <a:t>Liberty – $18.9 Million</a:t>
            </a:r>
          </a:p>
          <a:p>
            <a:r>
              <a:rPr lang="en-US" b="0" dirty="0"/>
              <a:t>PacifiCorp – $8.8 Million</a:t>
            </a:r>
          </a:p>
          <a:p>
            <a:pPr lvl="0"/>
            <a:r>
              <a:rPr lang="en-US" b="0" dirty="0"/>
              <a:t>Bear Valley – $0</a:t>
            </a:r>
          </a:p>
          <a:p>
            <a:pPr lvl="0"/>
            <a:r>
              <a:rPr lang="en-US" dirty="0"/>
              <a:t>Total</a:t>
            </a:r>
            <a:r>
              <a:rPr lang="en-US" b="0" dirty="0"/>
              <a:t> – $489.3 Million***</a:t>
            </a:r>
          </a:p>
          <a:p>
            <a:pPr marL="0" indent="0">
              <a:buFontTx/>
              <a:buNone/>
            </a:pPr>
            <a:endParaRPr lang="en-US" altLang="en-US" sz="1800" kern="0" dirty="0"/>
          </a:p>
        </p:txBody>
      </p:sp>
      <p:sp>
        <p:nvSpPr>
          <p:cNvPr id="2" name="TextBox 1">
            <a:extLst>
              <a:ext uri="{FF2B5EF4-FFF2-40B4-BE49-F238E27FC236}">
                <a16:creationId xmlns:a16="http://schemas.microsoft.com/office/drawing/2014/main" id="{6AC0F0B4-27D7-4281-84B6-E7086166B758}"/>
              </a:ext>
            </a:extLst>
          </p:cNvPr>
          <p:cNvSpPr txBox="1"/>
          <p:nvPr/>
        </p:nvSpPr>
        <p:spPr>
          <a:xfrm>
            <a:off x="1170603" y="5773897"/>
            <a:ext cx="9850793" cy="830997"/>
          </a:xfrm>
          <a:prstGeom prst="rect">
            <a:avLst/>
          </a:prstGeom>
          <a:noFill/>
        </p:spPr>
        <p:txBody>
          <a:bodyPr wrap="square" rtlCol="0">
            <a:spAutoFit/>
          </a:bodyPr>
          <a:lstStyle/>
          <a:p>
            <a:r>
              <a:rPr lang="en-US" sz="1600" dirty="0"/>
              <a:t>* 2019 expenditure data will be submitted by the IOUs in annual reports in March 2020</a:t>
            </a:r>
          </a:p>
          <a:p>
            <a:r>
              <a:rPr lang="en-US" sz="1600" dirty="0"/>
              <a:t>** There are $963.1 million unused funds in total, and $501.5 million are committed to projects underway.</a:t>
            </a:r>
          </a:p>
          <a:p>
            <a:r>
              <a:rPr lang="en-US" sz="1600" dirty="0"/>
              <a:t>*** Excludes SDG&amp;E since all unused funds are committed. </a:t>
            </a:r>
            <a:endParaRPr lang="en-US" dirty="0"/>
          </a:p>
        </p:txBody>
      </p:sp>
      <p:sp>
        <p:nvSpPr>
          <p:cNvPr id="3" name="Slide Number Placeholder 2"/>
          <p:cNvSpPr>
            <a:spLocks noGrp="1"/>
          </p:cNvSpPr>
          <p:nvPr>
            <p:ph type="sldNum" sz="quarter" idx="12"/>
          </p:nvPr>
        </p:nvSpPr>
        <p:spPr/>
        <p:txBody>
          <a:bodyPr/>
          <a:lstStyle/>
          <a:p>
            <a:endParaRPr lang="en-US" altLang="en-US" dirty="0"/>
          </a:p>
          <a:p>
            <a:fld id="{EE60D82B-6C02-407E-B0B3-3FC49461AC05}" type="slidenum">
              <a:rPr lang="en-US" altLang="en-US" smtClean="0"/>
              <a:pPr/>
              <a:t>7</a:t>
            </a:fld>
            <a:endParaRPr lang="en-US" altLang="en-US" dirty="0"/>
          </a:p>
        </p:txBody>
      </p:sp>
      <p:sp>
        <p:nvSpPr>
          <p:cNvPr id="7" name="TextBox 6">
            <a:extLst>
              <a:ext uri="{FF2B5EF4-FFF2-40B4-BE49-F238E27FC236}">
                <a16:creationId xmlns:a16="http://schemas.microsoft.com/office/drawing/2014/main" id="{17555DD5-2443-465E-9BC2-5B202FE57CE6}"/>
              </a:ext>
            </a:extLst>
          </p:cNvPr>
          <p:cNvSpPr txBox="1"/>
          <p:nvPr/>
        </p:nvSpPr>
        <p:spPr>
          <a:xfrm>
            <a:off x="431800" y="1705134"/>
            <a:ext cx="5907314" cy="32778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As of March 2019, there was $489.3 million in equivalent unused and un-committed work credits among the municipalities served by all the utilities. </a:t>
            </a:r>
          </a:p>
          <a:p>
            <a:pPr marL="285750" indent="-285750">
              <a:lnSpc>
                <a:spcPct val="150000"/>
              </a:lnSpc>
              <a:buFont typeface="Arial" panose="020B0604020202020204" pitchFamily="34" charset="0"/>
              <a:buChar char="•"/>
            </a:pPr>
            <a:r>
              <a:rPr lang="en-US" dirty="0"/>
              <a:t>As of March 2019, there were 57 communities in “work credit debt” in excess of 5 years due to significant project cost overruns. 12 communities have work credit debt in excess of 20 years.</a:t>
            </a:r>
          </a:p>
          <a:p>
            <a:endParaRPr lang="en-US" dirty="0"/>
          </a:p>
        </p:txBody>
      </p:sp>
    </p:spTree>
    <p:extLst>
      <p:ext uri="{BB962C8B-B14F-4D97-AF65-F5344CB8AC3E}">
        <p14:creationId xmlns:p14="http://schemas.microsoft.com/office/powerpoint/2010/main" val="249217402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1790700" y="914401"/>
            <a:ext cx="8610600" cy="685800"/>
          </a:xfrm>
        </p:spPr>
        <p:txBody>
          <a:bodyPr/>
          <a:lstStyle/>
          <a:p>
            <a:r>
              <a:rPr lang="en-US" altLang="en-US" sz="2400" dirty="0">
                <a:latin typeface="Arial" panose="020B0604020202020204" pitchFamily="34" charset="0"/>
                <a:cs typeface="Arial" panose="020B0604020202020204" pitchFamily="34" charset="0"/>
              </a:rPr>
              <a:t>Unregulated Rule 20A Work Credit Trading</a:t>
            </a: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0" y="1600201"/>
            <a:ext cx="5434512" cy="3906201"/>
          </a:xfrm>
        </p:spPr>
        <p:txBody>
          <a:bodyPr/>
          <a:lstStyle/>
          <a:p>
            <a:pPr marL="0" indent="0">
              <a:spcBef>
                <a:spcPts val="0"/>
              </a:spcBef>
              <a:buNone/>
            </a:pPr>
            <a:r>
              <a:rPr lang="en-US" altLang="en-US" sz="1800" b="0" dirty="0"/>
              <a:t>Refers to buying, selling, loaning or gifting work credits. Neither allowed or disallowed in the Rule 20 Tariff and not condoned by the CPUC.</a:t>
            </a:r>
          </a:p>
          <a:p>
            <a:pPr marL="0" indent="0">
              <a:spcBef>
                <a:spcPts val="0"/>
              </a:spcBef>
              <a:buNone/>
            </a:pPr>
            <a:endParaRPr lang="en-US" altLang="en-US" sz="1800" b="0" dirty="0"/>
          </a:p>
          <a:p>
            <a:pPr>
              <a:spcBef>
                <a:spcPts val="0"/>
              </a:spcBef>
              <a:buFont typeface="+mj-lt"/>
              <a:buAutoNum type="arabicPeriod"/>
            </a:pPr>
            <a:r>
              <a:rPr lang="en-US" altLang="en-US" sz="1600" dirty="0"/>
              <a:t>Total Rule 20A work credits traded since 2005: $86,553,751 Million</a:t>
            </a:r>
          </a:p>
          <a:p>
            <a:pPr>
              <a:spcBef>
                <a:spcPts val="0"/>
              </a:spcBef>
              <a:buFont typeface="+mj-lt"/>
              <a:buAutoNum type="arabicPeriod"/>
            </a:pPr>
            <a:endParaRPr lang="en-US" altLang="en-US" sz="1600" dirty="0"/>
          </a:p>
          <a:p>
            <a:pPr>
              <a:spcBef>
                <a:spcPts val="0"/>
              </a:spcBef>
              <a:buFont typeface="+mj-lt"/>
              <a:buAutoNum type="arabicPeriod"/>
            </a:pPr>
            <a:r>
              <a:rPr lang="en-US" altLang="en-US" sz="1600" dirty="0"/>
              <a:t>PG&amp;E</a:t>
            </a:r>
            <a:r>
              <a:rPr lang="en-US" altLang="en-US" sz="1600" b="0" dirty="0"/>
              <a:t>: 57 transactions dating back to 2009 totaling $55,276,564</a:t>
            </a:r>
          </a:p>
          <a:p>
            <a:pPr>
              <a:spcBef>
                <a:spcPts val="0"/>
              </a:spcBef>
              <a:buFont typeface="+mj-lt"/>
              <a:buAutoNum type="arabicPeriod"/>
            </a:pPr>
            <a:endParaRPr lang="en-US" altLang="en-US" sz="1600" b="0" dirty="0">
              <a:solidFill>
                <a:srgbClr val="FF0000"/>
              </a:solidFill>
            </a:endParaRPr>
          </a:p>
          <a:p>
            <a:pPr>
              <a:spcBef>
                <a:spcPts val="0"/>
              </a:spcBef>
              <a:buFont typeface="+mj-lt"/>
              <a:buAutoNum type="arabicPeriod"/>
            </a:pPr>
            <a:r>
              <a:rPr lang="en-US" altLang="en-US" sz="1600" dirty="0"/>
              <a:t>SCE</a:t>
            </a:r>
            <a:r>
              <a:rPr lang="en-US" altLang="en-US" sz="1600" b="0" dirty="0"/>
              <a:t>: 27 transactions since 2006 totaling $28,127,187</a:t>
            </a:r>
          </a:p>
          <a:p>
            <a:pPr>
              <a:spcBef>
                <a:spcPts val="0"/>
              </a:spcBef>
              <a:buFont typeface="+mj-lt"/>
              <a:buAutoNum type="arabicPeriod"/>
            </a:pPr>
            <a:endParaRPr lang="en-US" altLang="en-US" sz="1600" b="0" dirty="0"/>
          </a:p>
          <a:p>
            <a:pPr>
              <a:spcBef>
                <a:spcPts val="0"/>
              </a:spcBef>
              <a:buFont typeface="+mj-lt"/>
              <a:buAutoNum type="arabicPeriod"/>
            </a:pPr>
            <a:r>
              <a:rPr lang="en-US" altLang="en-US" sz="1600" dirty="0"/>
              <a:t>SDG&amp;E</a:t>
            </a:r>
            <a:r>
              <a:rPr lang="en-US" altLang="en-US" sz="1600" b="0" dirty="0"/>
              <a:t>: one trade in 2010 in which San Diego County loaned $2.9 million to the City of Vista for its East Vista Way project. </a:t>
            </a:r>
          </a:p>
          <a:p>
            <a:pPr>
              <a:spcBef>
                <a:spcPts val="0"/>
              </a:spcBef>
              <a:buFont typeface="+mj-lt"/>
              <a:buAutoNum type="arabicPeriod"/>
            </a:pPr>
            <a:endParaRPr lang="en-US" altLang="en-US" sz="1600" b="0" dirty="0"/>
          </a:p>
          <a:p>
            <a:pPr>
              <a:spcBef>
                <a:spcPts val="0"/>
              </a:spcBef>
              <a:buFont typeface="+mj-lt"/>
              <a:buAutoNum type="arabicPeriod"/>
            </a:pPr>
            <a:r>
              <a:rPr lang="en-US" altLang="en-US" sz="1600" dirty="0"/>
              <a:t>PacifiCorp</a:t>
            </a:r>
            <a:r>
              <a:rPr lang="en-US" altLang="en-US" sz="1600" b="0" dirty="0"/>
              <a:t>: Siskiyou County transferred $250,000 to the City of Weed’s 2016 Rule 20A project.</a:t>
            </a:r>
          </a:p>
          <a:p>
            <a:pPr>
              <a:buFont typeface="+mj-lt"/>
              <a:buAutoNum type="arabicPeriod"/>
            </a:pPr>
            <a:endParaRPr lang="en-US" altLang="en-US" sz="1200" b="0" dirty="0"/>
          </a:p>
        </p:txBody>
      </p:sp>
      <p:graphicFrame>
        <p:nvGraphicFramePr>
          <p:cNvPr id="4" name="Chart 3">
            <a:extLst>
              <a:ext uri="{FF2B5EF4-FFF2-40B4-BE49-F238E27FC236}">
                <a16:creationId xmlns:a16="http://schemas.microsoft.com/office/drawing/2014/main" id="{4EA58088-A7E1-4FE1-AF51-4C510A367CCA}"/>
              </a:ext>
            </a:extLst>
          </p:cNvPr>
          <p:cNvGraphicFramePr/>
          <p:nvPr>
            <p:extLst>
              <p:ext uri="{D42A27DB-BD31-4B8C-83A1-F6EECF244321}">
                <p14:modId xmlns:p14="http://schemas.microsoft.com/office/powerpoint/2010/main" val="2124211017"/>
              </p:ext>
            </p:extLst>
          </p:nvPr>
        </p:nvGraphicFramePr>
        <p:xfrm>
          <a:off x="5434512" y="1600201"/>
          <a:ext cx="6566988" cy="2578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2144699745"/>
              </p:ext>
            </p:extLst>
          </p:nvPr>
        </p:nvGraphicFramePr>
        <p:xfrm>
          <a:off x="5434512" y="4230052"/>
          <a:ext cx="5468620" cy="255270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endParaRPr lang="en-US" altLang="en-US"/>
          </a:p>
          <a:p>
            <a:fld id="{EE60D82B-6C02-407E-B0B3-3FC49461AC05}" type="slidenum">
              <a:rPr lang="en-US" altLang="en-US" smtClean="0"/>
              <a:pPr/>
              <a:t>8</a:t>
            </a:fld>
            <a:endParaRPr lang="en-US" altLang="en-US"/>
          </a:p>
        </p:txBody>
      </p:sp>
    </p:spTree>
    <p:extLst>
      <p:ext uri="{BB962C8B-B14F-4D97-AF65-F5344CB8AC3E}">
        <p14:creationId xmlns:p14="http://schemas.microsoft.com/office/powerpoint/2010/main" val="171771965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1F298AA-7027-4B06-834F-6268434C6D14}"/>
              </a:ext>
            </a:extLst>
          </p:cNvPr>
          <p:cNvSpPr>
            <a:spLocks noGrp="1"/>
          </p:cNvSpPr>
          <p:nvPr>
            <p:ph type="title"/>
          </p:nvPr>
        </p:nvSpPr>
        <p:spPr>
          <a:xfrm>
            <a:off x="431800" y="996140"/>
            <a:ext cx="11266714" cy="713873"/>
          </a:xfrm>
        </p:spPr>
        <p:txBody>
          <a:bodyPr/>
          <a:lstStyle/>
          <a:p>
            <a:r>
              <a:rPr lang="en-US" altLang="en-US" sz="2400" dirty="0">
                <a:latin typeface="Arial" panose="020B0604020202020204" pitchFamily="34" charset="0"/>
                <a:cs typeface="Arial" panose="020B0604020202020204" pitchFamily="34" charset="0"/>
              </a:rPr>
              <a:t>Inequity in the Rule 20 Program – Winners and Losers</a:t>
            </a:r>
            <a:endParaRPr altLang="en-US" sz="2400" dirty="0">
              <a:latin typeface="Arial" panose="020B0604020202020204" pitchFamily="34" charset="0"/>
              <a:cs typeface="Arial" panose="020B0604020202020204" pitchFamily="34" charset="0"/>
            </a:endParaRPr>
          </a:p>
        </p:txBody>
      </p:sp>
      <p:sp>
        <p:nvSpPr>
          <p:cNvPr id="4099" name="Content Placeholder 2">
            <a:extLst>
              <a:ext uri="{FF2B5EF4-FFF2-40B4-BE49-F238E27FC236}">
                <a16:creationId xmlns:a16="http://schemas.microsoft.com/office/drawing/2014/main" id="{09DAD766-B52F-4777-9AEF-297E9CDE7589}"/>
              </a:ext>
            </a:extLst>
          </p:cNvPr>
          <p:cNvSpPr>
            <a:spLocks noGrp="1"/>
          </p:cNvSpPr>
          <p:nvPr>
            <p:ph idx="1"/>
          </p:nvPr>
        </p:nvSpPr>
        <p:spPr>
          <a:xfrm>
            <a:off x="1828800" y="1826710"/>
            <a:ext cx="8979936" cy="4068763"/>
          </a:xfrm>
        </p:spPr>
        <p:txBody>
          <a:bodyPr/>
          <a:lstStyle/>
          <a:p>
            <a:pPr>
              <a:lnSpc>
                <a:spcPct val="150000"/>
              </a:lnSpc>
            </a:pPr>
            <a:r>
              <a:rPr lang="en-US" sz="1800" b="0" dirty="0"/>
              <a:t>Project expenditures have primarily occurred in economically core areas like the Bay Area and coastal San Diego County. </a:t>
            </a:r>
          </a:p>
          <a:p>
            <a:pPr>
              <a:lnSpc>
                <a:spcPct val="150000"/>
              </a:lnSpc>
            </a:pPr>
            <a:r>
              <a:rPr lang="en-US" sz="1800" b="0" dirty="0"/>
              <a:t>Small communities do not receive enough work credit allocations to fund projects.</a:t>
            </a:r>
          </a:p>
          <a:p>
            <a:pPr>
              <a:lnSpc>
                <a:spcPct val="150000"/>
              </a:lnSpc>
            </a:pPr>
            <a:r>
              <a:rPr lang="en-US" sz="1800" b="0" dirty="0"/>
              <a:t>82 communities (16 percent) state-wide did not complete any Rule 20A projects from 2005 – 2019.  </a:t>
            </a:r>
          </a:p>
        </p:txBody>
      </p:sp>
      <p:sp>
        <p:nvSpPr>
          <p:cNvPr id="3" name="Slide Number Placeholder 2"/>
          <p:cNvSpPr>
            <a:spLocks noGrp="1"/>
          </p:cNvSpPr>
          <p:nvPr>
            <p:ph type="sldNum" sz="quarter" idx="12"/>
          </p:nvPr>
        </p:nvSpPr>
        <p:spPr/>
        <p:txBody>
          <a:bodyPr/>
          <a:lstStyle/>
          <a:p>
            <a:endParaRPr lang="en-US" altLang="en-US" dirty="0"/>
          </a:p>
          <a:p>
            <a:fld id="{EE60D82B-6C02-407E-B0B3-3FC49461AC05}" type="slidenum">
              <a:rPr lang="en-US" altLang="en-US" smtClean="0"/>
              <a:pPr/>
              <a:t>9</a:t>
            </a:fld>
            <a:endParaRPr lang="en-US" altLang="en-US" dirty="0"/>
          </a:p>
        </p:txBody>
      </p:sp>
    </p:spTree>
    <p:extLst>
      <p:ext uri="{BB962C8B-B14F-4D97-AF65-F5344CB8AC3E}">
        <p14:creationId xmlns:p14="http://schemas.microsoft.com/office/powerpoint/2010/main" val="2434961719"/>
      </p:ext>
    </p:extLst>
  </p:cSld>
  <p:clrMapOvr>
    <a:masterClrMapping/>
  </p:clrMapOvr>
  <p:transition spd="slow">
    <p:cove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D62BB367C13449AA1A194F617A76E4" ma:contentTypeVersion="12" ma:contentTypeDescription="Create a new document." ma:contentTypeScope="" ma:versionID="71b2c8791912e39199972ef8a7f9721c">
  <xsd:schema xmlns:xsd="http://www.w3.org/2001/XMLSchema" xmlns:xs="http://www.w3.org/2001/XMLSchema" xmlns:p="http://schemas.microsoft.com/office/2006/metadata/properties" xmlns:ns2="c3792811-17d4-4d84-9dea-2aac61cb402c" xmlns:ns3="3e861da3-3f5c-49e8-8199-910d1ca57fe2" targetNamespace="http://schemas.microsoft.com/office/2006/metadata/properties" ma:root="true" ma:fieldsID="54ef2be615ae0a9ddd706d011564a34d" ns2:_="" ns3:_="">
    <xsd:import namespace="c3792811-17d4-4d84-9dea-2aac61cb402c"/>
    <xsd:import namespace="3e861da3-3f5c-49e8-8199-910d1ca57fe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Note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792811-17d4-4d84-9dea-2aac61cb4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861da3-3f5c-49e8-8199-910d1ca57f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Notes" ma:index="12" nillable="true" ma:displayName="Notes" ma:format="Dropdown" ma:internalName="Notes">
      <xsd:simpleType>
        <xsd:restriction base="dms:Text">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3792811-17d4-4d84-9dea-2aac61cb402c">
      <UserInfo>
        <DisplayName/>
        <AccountId xsi:nil="true"/>
        <AccountType/>
      </UserInfo>
    </SharedWithUsers>
    <Notes xmlns="3e861da3-3f5c-49e8-8199-910d1ca57f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F755FD-A8EF-44B5-9735-8C3EFE8DDE2F}"/>
</file>

<file path=customXml/itemProps2.xml><?xml version="1.0" encoding="utf-8"?>
<ds:datastoreItem xmlns:ds="http://schemas.openxmlformats.org/officeDocument/2006/customXml" ds:itemID="{AA6322F5-DC8B-4673-B66A-6A090854817B}">
  <ds:schemaRef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b68f4fe1-3a55-4bcc-9c2a-17f3e71cc75b"/>
    <ds:schemaRef ds:uri="http://purl.org/dc/dcmitype/"/>
  </ds:schemaRefs>
</ds:datastoreItem>
</file>

<file path=customXml/itemProps3.xml><?xml version="1.0" encoding="utf-8"?>
<ds:datastoreItem xmlns:ds="http://schemas.openxmlformats.org/officeDocument/2006/customXml" ds:itemID="{CCC8CF9C-343D-4F65-9ACC-224B7918BC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12997</TotalTime>
  <Words>3076</Words>
  <Application>Microsoft Office PowerPoint</Application>
  <PresentationFormat>Widescreen</PresentationFormat>
  <Paragraphs>369</Paragraphs>
  <Slides>36</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(Body)</vt:lpstr>
      <vt:lpstr>Calibri</vt:lpstr>
      <vt:lpstr>Garamond</vt:lpstr>
      <vt:lpstr>Times New Roman</vt:lpstr>
      <vt:lpstr>Wingdings</vt:lpstr>
      <vt:lpstr>Default Design</vt:lpstr>
      <vt:lpstr>PowerPoint Presentation</vt:lpstr>
      <vt:lpstr> Safety and Emergency Information  </vt:lpstr>
      <vt:lpstr>Safety and Emergency Information</vt:lpstr>
      <vt:lpstr>Agenda</vt:lpstr>
      <vt:lpstr>Current Rule 20 Program Goals and Criteria</vt:lpstr>
      <vt:lpstr>Issues with the Existing Rule 20 Program</vt:lpstr>
      <vt:lpstr>Large Unused Work Credit Balances, Work Credit Debt</vt:lpstr>
      <vt:lpstr>Unregulated Rule 20A Work Credit Trading</vt:lpstr>
      <vt:lpstr>Inequity in the Rule 20 Program – Winners and Losers</vt:lpstr>
      <vt:lpstr>Community Rule 20A Work Credits Redeemed</vt:lpstr>
      <vt:lpstr>Inadequate Reporting and Transparency</vt:lpstr>
      <vt:lpstr>Lack of Program Mechanisms to Incentivize Timely, Cost Efficient Project Completion</vt:lpstr>
      <vt:lpstr>IOU Rule 20A Project Costs 2005-2017</vt:lpstr>
      <vt:lpstr>Proposed Guiding Principles for Rule 20 Program Reform</vt:lpstr>
      <vt:lpstr>Staff Proposal on Undergrounding – Recommendations</vt:lpstr>
      <vt:lpstr>1) Refine and Expand Rule 20 Criteria – Refinements</vt:lpstr>
      <vt:lpstr>1) Refine and Expand Rule 20 Criteria – Refinements</vt:lpstr>
      <vt:lpstr>1) Refine and Expand Rule 20 Criteria – Proposed New Criteria</vt:lpstr>
      <vt:lpstr>1) Refine and Expand Rule 20 Criteria – Proposed New Criteria</vt:lpstr>
      <vt:lpstr>1) Refine and Expand Rule 20 Criteria – Additional Proposed Criteria</vt:lpstr>
      <vt:lpstr>1) Refine and Expand Rule 20 Criteria – Additional Proposed Criteria</vt:lpstr>
      <vt:lpstr>2) Modify Rule 20B to Incorporate Tiered Ratepayer Contributions Commensurate with Public Benefits</vt:lpstr>
      <vt:lpstr>3) Sunset the Current Rule 20A and Rule 20D Programs</vt:lpstr>
      <vt:lpstr>4) Incentivize Municipal Utility Surcharge Undergrounding Programs</vt:lpstr>
      <vt:lpstr>5) Eliminate Work Credit Trading with Limited Exceptions</vt:lpstr>
      <vt:lpstr>6) Modify the Rule 20A Annual Completion and Allocation Reports</vt:lpstr>
      <vt:lpstr>7) Adopt an Updated Rule 20 Program Guidebook</vt:lpstr>
      <vt:lpstr>8) Improve Communications with the Communities and Public</vt:lpstr>
      <vt:lpstr>9) Implement Incentives to Reduce Project Completion Timelines and Costs</vt:lpstr>
      <vt:lpstr>9) Implement Incentives to Reduce Project Completion Timelines and Costs</vt:lpstr>
      <vt:lpstr>Public Questions and Comments</vt:lpstr>
      <vt:lpstr>Thank You!</vt:lpstr>
      <vt:lpstr>Additional Slides</vt:lpstr>
      <vt:lpstr>Background – Status of IOUs Programs</vt:lpstr>
      <vt:lpstr>Status of IOUs Programs (as of April 2019)</vt:lpstr>
      <vt:lpstr>Work Credit Debt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Frost, Jonathan</dc:creator>
  <cp:lastModifiedBy>Frost, Jonathan</cp:lastModifiedBy>
  <cp:revision>344</cp:revision>
  <dcterms:created xsi:type="dcterms:W3CDTF">2018-10-23T00:24:17Z</dcterms:created>
  <dcterms:modified xsi:type="dcterms:W3CDTF">2020-03-04T18:29:29Z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0x010100ADD62BB367C13449AA1A194F617A76E4</vt:lpwstr>
  </property>
  <property fmtid="{D5CDD505-2E9C-101B-9397-08002B2CF9AE}" pid="3" name="Order">
    <vt:r8>9700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emplateUrl">
    <vt:lpwstr/>
  </property>
</Properties>
</file>