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30" r:id="rId5"/>
    <p:sldMasterId id="2147483736" r:id="rId6"/>
    <p:sldMasterId id="2147483749" r:id="rId7"/>
  </p:sldMasterIdLst>
  <p:notesMasterIdLst>
    <p:notesMasterId r:id="rId73"/>
  </p:notesMasterIdLst>
  <p:sldIdLst>
    <p:sldId id="257" r:id="rId8"/>
    <p:sldId id="265" r:id="rId9"/>
    <p:sldId id="7860" r:id="rId10"/>
    <p:sldId id="7873" r:id="rId11"/>
    <p:sldId id="7878" r:id="rId12"/>
    <p:sldId id="7867" r:id="rId13"/>
    <p:sldId id="7883" r:id="rId14"/>
    <p:sldId id="7875" r:id="rId15"/>
    <p:sldId id="7882" r:id="rId16"/>
    <p:sldId id="7874" r:id="rId17"/>
    <p:sldId id="7871" r:id="rId18"/>
    <p:sldId id="7877" r:id="rId19"/>
    <p:sldId id="7876" r:id="rId20"/>
    <p:sldId id="7885" r:id="rId21"/>
    <p:sldId id="264" r:id="rId22"/>
    <p:sldId id="7881" r:id="rId23"/>
    <p:sldId id="266" r:id="rId24"/>
    <p:sldId id="7895" r:id="rId25"/>
    <p:sldId id="2147481032" r:id="rId26"/>
    <p:sldId id="2147472278" r:id="rId27"/>
    <p:sldId id="2147472268" r:id="rId28"/>
    <p:sldId id="2147472285" r:id="rId29"/>
    <p:sldId id="2147472275" r:id="rId30"/>
    <p:sldId id="2147481228" r:id="rId31"/>
    <p:sldId id="2147481226" r:id="rId32"/>
    <p:sldId id="2147481236" r:id="rId33"/>
    <p:sldId id="2147481227" r:id="rId34"/>
    <p:sldId id="2147481229" r:id="rId35"/>
    <p:sldId id="2147481230" r:id="rId36"/>
    <p:sldId id="289" r:id="rId37"/>
    <p:sldId id="2147481231" r:id="rId38"/>
    <p:sldId id="2147481232" r:id="rId39"/>
    <p:sldId id="2147472276" r:id="rId40"/>
    <p:sldId id="272" r:id="rId41"/>
    <p:sldId id="2147481233" r:id="rId42"/>
    <p:sldId id="2147481234" r:id="rId43"/>
    <p:sldId id="2147472284" r:id="rId44"/>
    <p:sldId id="7894" r:id="rId45"/>
    <p:sldId id="256" r:id="rId46"/>
    <p:sldId id="2147481237" r:id="rId47"/>
    <p:sldId id="7879" r:id="rId48"/>
    <p:sldId id="2147481238" r:id="rId49"/>
    <p:sldId id="2147481239" r:id="rId50"/>
    <p:sldId id="2147481240" r:id="rId51"/>
    <p:sldId id="2147481241" r:id="rId52"/>
    <p:sldId id="2147481242" r:id="rId53"/>
    <p:sldId id="2147481243" r:id="rId54"/>
    <p:sldId id="7893" r:id="rId55"/>
    <p:sldId id="7890" r:id="rId56"/>
    <p:sldId id="7891" r:id="rId57"/>
    <p:sldId id="7892" r:id="rId58"/>
    <p:sldId id="7880" r:id="rId59"/>
    <p:sldId id="7869" r:id="rId60"/>
    <p:sldId id="7888" r:id="rId61"/>
    <p:sldId id="7884" r:id="rId62"/>
    <p:sldId id="262" r:id="rId63"/>
    <p:sldId id="263" r:id="rId64"/>
    <p:sldId id="7889" r:id="rId65"/>
    <p:sldId id="7862" r:id="rId66"/>
    <p:sldId id="7866" r:id="rId67"/>
    <p:sldId id="7887" r:id="rId68"/>
    <p:sldId id="7886" r:id="rId69"/>
    <p:sldId id="7861" r:id="rId70"/>
    <p:sldId id="7863" r:id="rId71"/>
    <p:sldId id="786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027A03-E7B9-4FBA-1398-CA225C076EE9}" name="Cox, Cheryl" initials="CC" userId="S::cheryl.cox@cpuc.ca.gov::a941440a-de9b-4d0b-a0ae-558846c7a55e" providerId="AD"/>
  <p188:author id="{EB1D8305-F532-0C45-64E4-05E3BD57FF91}" name="Jamshed, Zara" initials="JZ" userId="S::zara.jamshed@cpuc.ca.gov::cdcd30c8-df59-4ad3-ac29-acb95d0ede5f" providerId="AD"/>
  <p188:author id="{5A4AF530-8D34-4F2B-CC24-F6CF314CE79A}" name="Upadhyaya, Nidhi (Intern)" initials="U(" userId="S::nidhi.upadhyaya@cpuc.ca.gov::ebbcdab9-6344-4e96-8fcc-0c090f6f262c" providerId="AD"/>
  <p188:author id="{44B0B981-91F1-1DA6-48F0-18A3B3826061}" name="Banasiak, Adam" initials="BA" userId="S::adam.banasiak@cpuc.ca.gov::31e8da65-439a-4d3a-ae19-68753a164d4e" providerId="AD"/>
  <p188:author id="{9B9BD898-BA6E-7BF3-EEAB-723F0A117F1D}" name="Jamshed, Zara" initials="ZJ" userId="S::Zara.Jamshed@cpuc.ca.gov::cdcd30c8-df59-4ad3-ac29-acb95d0ede5f" providerId="AD"/>
  <p188:author id="{19D6B2F9-4A1E-0BF1-9653-4FD0461AE4AC}" name="Cook, Meghan" initials="MC" userId="S::Meghan.Cook@cpuc.ca.gov::55339282-999e-4997-a205-1cf7a8d530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8F4C1-55EC-4C17-947A-191D3F5C9FFF}" v="5" dt="2024-09-19T00:27:34.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48" autoAdjust="0"/>
  </p:normalViewPr>
  <p:slideViewPr>
    <p:cSldViewPr snapToGrid="0">
      <p:cViewPr varScale="1">
        <p:scale>
          <a:sx n="100" d="100"/>
          <a:sy n="100"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EAAF9-1CCD-4A8A-8372-6C451FF473E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80AFE7E-CE77-4BD6-A72E-484D3484BBE0}">
      <dgm:prSet phldrT="[Text]"/>
      <dgm:spPr/>
      <dgm:t>
        <a:bodyPr/>
        <a:lstStyle/>
        <a:p>
          <a:r>
            <a:rPr lang="en-US"/>
            <a:t>YR 1</a:t>
          </a:r>
        </a:p>
      </dgm:t>
    </dgm:pt>
    <dgm:pt modelId="{D1492587-BB27-49BA-90B3-9081DD8B7931}" type="parTrans" cxnId="{E43B7B00-A237-4F82-8CC1-9DD60BA0C8FC}">
      <dgm:prSet/>
      <dgm:spPr/>
      <dgm:t>
        <a:bodyPr/>
        <a:lstStyle/>
        <a:p>
          <a:endParaRPr lang="en-US"/>
        </a:p>
      </dgm:t>
    </dgm:pt>
    <dgm:pt modelId="{22615A56-A718-44F7-A59F-E8E2802259B7}" type="sibTrans" cxnId="{E43B7B00-A237-4F82-8CC1-9DD60BA0C8FC}">
      <dgm:prSet/>
      <dgm:spPr/>
      <dgm:t>
        <a:bodyPr/>
        <a:lstStyle/>
        <a:p>
          <a:endParaRPr lang="en-US"/>
        </a:p>
      </dgm:t>
    </dgm:pt>
    <dgm:pt modelId="{454CBCFB-3EDC-4684-BC0C-58C33117BF42}">
      <dgm:prSet phldrT="[Text]"/>
      <dgm:spPr/>
      <dgm:t>
        <a:bodyPr/>
        <a:lstStyle/>
        <a:p>
          <a:r>
            <a:rPr lang="en-US"/>
            <a:t>YR 2</a:t>
          </a:r>
        </a:p>
      </dgm:t>
    </dgm:pt>
    <dgm:pt modelId="{31C74CBE-E141-4490-B223-E2889BB1DC10}" type="parTrans" cxnId="{4595E7C0-2F19-4B0A-B790-480E46925191}">
      <dgm:prSet/>
      <dgm:spPr/>
      <dgm:t>
        <a:bodyPr/>
        <a:lstStyle/>
        <a:p>
          <a:endParaRPr lang="en-US"/>
        </a:p>
      </dgm:t>
    </dgm:pt>
    <dgm:pt modelId="{18DF1750-9CFA-49AE-85E1-6F72473F3414}" type="sibTrans" cxnId="{4595E7C0-2F19-4B0A-B790-480E46925191}">
      <dgm:prSet/>
      <dgm:spPr/>
      <dgm:t>
        <a:bodyPr/>
        <a:lstStyle/>
        <a:p>
          <a:endParaRPr lang="en-US"/>
        </a:p>
      </dgm:t>
    </dgm:pt>
    <dgm:pt modelId="{0191F50C-878E-4109-81FB-6D02557C50D9}">
      <dgm:prSet phldrT="[Text]"/>
      <dgm:spPr/>
      <dgm:t>
        <a:bodyPr/>
        <a:lstStyle/>
        <a:p>
          <a:pPr>
            <a:buNone/>
          </a:pPr>
          <a:r>
            <a:rPr lang="en-US">
              <a:solidFill>
                <a:schemeClr val="tx1"/>
              </a:solidFill>
            </a:rPr>
            <a:t>	</a:t>
          </a:r>
          <a:r>
            <a:rPr lang="en-US" b="1">
              <a:solidFill>
                <a:schemeClr val="tx1"/>
              </a:solidFill>
            </a:rPr>
            <a:t>C</a:t>
          </a:r>
          <a:r>
            <a:rPr lang="en-US">
              <a:solidFill>
                <a:schemeClr val="tx1"/>
              </a:solidFill>
            </a:rPr>
            <a:t>limate </a:t>
          </a:r>
          <a:r>
            <a:rPr lang="en-US" b="1">
              <a:solidFill>
                <a:schemeClr val="tx1"/>
              </a:solidFill>
            </a:rPr>
            <a:t>A</a:t>
          </a:r>
          <a:r>
            <a:rPr lang="en-US">
              <a:solidFill>
                <a:schemeClr val="tx1"/>
              </a:solidFill>
            </a:rPr>
            <a:t>daptation </a:t>
          </a:r>
          <a:r>
            <a:rPr lang="en-US" b="1">
              <a:solidFill>
                <a:schemeClr val="tx1"/>
              </a:solidFill>
            </a:rPr>
            <a:t>V</a:t>
          </a:r>
          <a:r>
            <a:rPr lang="en-US">
              <a:solidFill>
                <a:schemeClr val="tx1"/>
              </a:solidFill>
            </a:rPr>
            <a:t>ulnerability </a:t>
          </a:r>
          <a:r>
            <a:rPr lang="en-US" b="1">
              <a:solidFill>
                <a:schemeClr val="tx1"/>
              </a:solidFill>
            </a:rPr>
            <a:t>A</a:t>
          </a:r>
          <a:r>
            <a:rPr lang="en-US">
              <a:solidFill>
                <a:schemeClr val="tx1"/>
              </a:solidFill>
            </a:rPr>
            <a:t>ssessment</a:t>
          </a:r>
        </a:p>
      </dgm:t>
    </dgm:pt>
    <dgm:pt modelId="{BB26EBD4-7C46-4A77-A1C9-A700510B7470}" type="parTrans" cxnId="{A5D57122-638D-4534-A029-E8FE2EDDDA37}">
      <dgm:prSet/>
      <dgm:spPr/>
      <dgm:t>
        <a:bodyPr/>
        <a:lstStyle/>
        <a:p>
          <a:endParaRPr lang="en-US"/>
        </a:p>
      </dgm:t>
    </dgm:pt>
    <dgm:pt modelId="{2E7B0466-B534-4F19-8FF8-FAB10BD6969E}" type="sibTrans" cxnId="{A5D57122-638D-4534-A029-E8FE2EDDDA37}">
      <dgm:prSet/>
      <dgm:spPr/>
      <dgm:t>
        <a:bodyPr/>
        <a:lstStyle/>
        <a:p>
          <a:endParaRPr lang="en-US"/>
        </a:p>
      </dgm:t>
    </dgm:pt>
    <dgm:pt modelId="{48E24D09-F053-485F-BE8E-F25B7DC21181}">
      <dgm:prSet phldrT="[Text]"/>
      <dgm:spPr/>
      <dgm:t>
        <a:bodyPr/>
        <a:lstStyle/>
        <a:p>
          <a:r>
            <a:rPr lang="en-US"/>
            <a:t>YR 3</a:t>
          </a:r>
        </a:p>
      </dgm:t>
    </dgm:pt>
    <dgm:pt modelId="{6ECA74C6-B837-49F4-805B-7817C0479648}" type="parTrans" cxnId="{E60A4B18-EAEE-49E5-9C98-435C4CF904D3}">
      <dgm:prSet/>
      <dgm:spPr/>
      <dgm:t>
        <a:bodyPr/>
        <a:lstStyle/>
        <a:p>
          <a:endParaRPr lang="en-US"/>
        </a:p>
      </dgm:t>
    </dgm:pt>
    <dgm:pt modelId="{3CBC008F-9004-4926-B8BE-28C61614AEDB}" type="sibTrans" cxnId="{E60A4B18-EAEE-49E5-9C98-435C4CF904D3}">
      <dgm:prSet/>
      <dgm:spPr/>
      <dgm:t>
        <a:bodyPr/>
        <a:lstStyle/>
        <a:p>
          <a:endParaRPr lang="en-US"/>
        </a:p>
      </dgm:t>
    </dgm:pt>
    <dgm:pt modelId="{7F3B5186-C593-4155-AF33-8CD4D4B880CC}">
      <dgm:prSet phldrT="[Text]"/>
      <dgm:spPr/>
      <dgm:t>
        <a:bodyPr/>
        <a:lstStyle/>
        <a:p>
          <a:pPr>
            <a:buNone/>
          </a:pPr>
          <a:r>
            <a:rPr lang="en-US">
              <a:solidFill>
                <a:schemeClr val="tx1"/>
              </a:solidFill>
            </a:rPr>
            <a:t>	</a:t>
          </a:r>
          <a:r>
            <a:rPr lang="en-US" b="1">
              <a:solidFill>
                <a:schemeClr val="tx1"/>
              </a:solidFill>
            </a:rPr>
            <a:t>R</a:t>
          </a:r>
          <a:r>
            <a:rPr lang="en-US">
              <a:solidFill>
                <a:schemeClr val="tx1"/>
              </a:solidFill>
            </a:rPr>
            <a:t>isk </a:t>
          </a:r>
          <a:r>
            <a:rPr lang="en-US" b="1">
              <a:solidFill>
                <a:schemeClr val="tx1"/>
              </a:solidFill>
            </a:rPr>
            <a:t>A</a:t>
          </a:r>
          <a:r>
            <a:rPr lang="en-US">
              <a:solidFill>
                <a:schemeClr val="tx1"/>
              </a:solidFill>
            </a:rPr>
            <a:t>ssessment </a:t>
          </a:r>
          <a:r>
            <a:rPr lang="en-US" b="1">
              <a:solidFill>
                <a:schemeClr val="tx1"/>
              </a:solidFill>
            </a:rPr>
            <a:t>M</a:t>
          </a:r>
          <a:r>
            <a:rPr lang="en-US">
              <a:solidFill>
                <a:schemeClr val="tx1"/>
              </a:solidFill>
            </a:rPr>
            <a:t>itigation </a:t>
          </a:r>
          <a:r>
            <a:rPr lang="en-US" b="1">
              <a:solidFill>
                <a:schemeClr val="tx1"/>
              </a:solidFill>
            </a:rPr>
            <a:t>P</a:t>
          </a:r>
          <a:r>
            <a:rPr lang="en-US">
              <a:solidFill>
                <a:schemeClr val="tx1"/>
              </a:solidFill>
            </a:rPr>
            <a:t>hase &amp;</a:t>
          </a:r>
        </a:p>
      </dgm:t>
    </dgm:pt>
    <dgm:pt modelId="{59EF671E-FA23-4D04-BF3D-C29C1C93B558}" type="parTrans" cxnId="{E8F0D05F-F5DB-47ED-B395-F48D44537408}">
      <dgm:prSet/>
      <dgm:spPr/>
      <dgm:t>
        <a:bodyPr/>
        <a:lstStyle/>
        <a:p>
          <a:endParaRPr lang="en-US"/>
        </a:p>
      </dgm:t>
    </dgm:pt>
    <dgm:pt modelId="{51242F16-5EFA-41EE-A6C8-80C971060D7D}" type="sibTrans" cxnId="{E8F0D05F-F5DB-47ED-B395-F48D44537408}">
      <dgm:prSet/>
      <dgm:spPr/>
      <dgm:t>
        <a:bodyPr/>
        <a:lstStyle/>
        <a:p>
          <a:endParaRPr lang="en-US"/>
        </a:p>
      </dgm:t>
    </dgm:pt>
    <dgm:pt modelId="{F90FA749-290A-4C8E-8366-B8AF053ADCE0}">
      <dgm:prSet phldrT="[Text]"/>
      <dgm:spPr/>
      <dgm:t>
        <a:bodyPr/>
        <a:lstStyle/>
        <a:p>
          <a:pPr algn="l">
            <a:buNone/>
          </a:pPr>
          <a:r>
            <a:rPr lang="en-US">
              <a:solidFill>
                <a:schemeClr val="tx1"/>
              </a:solidFill>
            </a:rPr>
            <a:t>	</a:t>
          </a:r>
          <a:r>
            <a:rPr lang="en-US" b="1">
              <a:solidFill>
                <a:schemeClr val="tx1"/>
              </a:solidFill>
            </a:rPr>
            <a:t>C</a:t>
          </a:r>
          <a:r>
            <a:rPr lang="en-US">
              <a:solidFill>
                <a:schemeClr val="tx1"/>
              </a:solidFill>
            </a:rPr>
            <a:t>ommunity </a:t>
          </a:r>
          <a:r>
            <a:rPr lang="en-US" b="1">
              <a:solidFill>
                <a:schemeClr val="tx1"/>
              </a:solidFill>
            </a:rPr>
            <a:t>E</a:t>
          </a:r>
          <a:r>
            <a:rPr lang="en-US">
              <a:solidFill>
                <a:schemeClr val="tx1"/>
              </a:solidFill>
            </a:rPr>
            <a:t>ngagement </a:t>
          </a:r>
          <a:r>
            <a:rPr lang="en-US" b="1">
              <a:solidFill>
                <a:schemeClr val="tx1"/>
              </a:solidFill>
            </a:rPr>
            <a:t>P</a:t>
          </a:r>
          <a:r>
            <a:rPr lang="en-US">
              <a:solidFill>
                <a:schemeClr val="tx1"/>
              </a:solidFill>
            </a:rPr>
            <a:t>lan</a:t>
          </a:r>
        </a:p>
      </dgm:t>
    </dgm:pt>
    <dgm:pt modelId="{5DAD18C9-621E-4534-9A1A-FAE47B96F2FE}" type="sibTrans" cxnId="{69708926-B499-456C-A0ED-36779CAF449E}">
      <dgm:prSet/>
      <dgm:spPr/>
      <dgm:t>
        <a:bodyPr/>
        <a:lstStyle/>
        <a:p>
          <a:endParaRPr lang="en-US"/>
        </a:p>
      </dgm:t>
    </dgm:pt>
    <dgm:pt modelId="{75332014-D1B9-45E7-AB38-35AE67179D8C}" type="parTrans" cxnId="{69708926-B499-456C-A0ED-36779CAF449E}">
      <dgm:prSet/>
      <dgm:spPr/>
      <dgm:t>
        <a:bodyPr/>
        <a:lstStyle/>
        <a:p>
          <a:endParaRPr lang="en-US"/>
        </a:p>
      </dgm:t>
    </dgm:pt>
    <dgm:pt modelId="{CCDC6992-4B99-4EE0-A53F-70A19C08BE61}">
      <dgm:prSet/>
      <dgm:spPr/>
      <dgm:t>
        <a:bodyPr/>
        <a:lstStyle/>
        <a:p>
          <a:r>
            <a:rPr lang="en-US"/>
            <a:t>YR 4</a:t>
          </a:r>
        </a:p>
      </dgm:t>
    </dgm:pt>
    <dgm:pt modelId="{7A44B55E-05A3-4CBB-B6E0-218F42FDD10A}" type="parTrans" cxnId="{7A982B2F-6764-487F-A3ED-3A086820B74C}">
      <dgm:prSet/>
      <dgm:spPr/>
      <dgm:t>
        <a:bodyPr/>
        <a:lstStyle/>
        <a:p>
          <a:endParaRPr lang="en-US"/>
        </a:p>
      </dgm:t>
    </dgm:pt>
    <dgm:pt modelId="{CB2669BC-2041-45B6-8DD7-579025F4C383}" type="sibTrans" cxnId="{7A982B2F-6764-487F-A3ED-3A086820B74C}">
      <dgm:prSet/>
      <dgm:spPr/>
      <dgm:t>
        <a:bodyPr/>
        <a:lstStyle/>
        <a:p>
          <a:endParaRPr lang="en-US"/>
        </a:p>
      </dgm:t>
    </dgm:pt>
    <dgm:pt modelId="{7F73E702-009B-40D6-911D-28EC301C36F4}">
      <dgm:prSet/>
      <dgm:spPr/>
      <dgm:t>
        <a:bodyPr/>
        <a:lstStyle/>
        <a:p>
          <a:pPr>
            <a:buNone/>
          </a:pPr>
          <a:r>
            <a:rPr lang="en-US">
              <a:solidFill>
                <a:schemeClr val="tx1"/>
              </a:solidFill>
            </a:rPr>
            <a:t>	</a:t>
          </a:r>
          <a:r>
            <a:rPr lang="en-US" b="1">
              <a:solidFill>
                <a:schemeClr val="tx1"/>
              </a:solidFill>
            </a:rPr>
            <a:t>G</a:t>
          </a:r>
          <a:r>
            <a:rPr lang="en-US">
              <a:solidFill>
                <a:schemeClr val="tx1"/>
              </a:solidFill>
            </a:rPr>
            <a:t>eneral</a:t>
          </a:r>
        </a:p>
      </dgm:t>
    </dgm:pt>
    <dgm:pt modelId="{88A5D79D-6AA8-4679-9EEC-45BC5904B523}" type="parTrans" cxnId="{F67612D5-AF5A-494C-A0F4-62F51DEF2DA0}">
      <dgm:prSet/>
      <dgm:spPr/>
      <dgm:t>
        <a:bodyPr/>
        <a:lstStyle/>
        <a:p>
          <a:endParaRPr lang="en-US"/>
        </a:p>
      </dgm:t>
    </dgm:pt>
    <dgm:pt modelId="{34717535-7ADA-472B-82AD-BC706398C72D}" type="sibTrans" cxnId="{F67612D5-AF5A-494C-A0F4-62F51DEF2DA0}">
      <dgm:prSet/>
      <dgm:spPr/>
      <dgm:t>
        <a:bodyPr/>
        <a:lstStyle/>
        <a:p>
          <a:endParaRPr lang="en-US"/>
        </a:p>
      </dgm:t>
    </dgm:pt>
    <dgm:pt modelId="{75D323F5-0ABB-4D51-AD4B-38864EEC69FB}">
      <dgm:prSet/>
      <dgm:spPr/>
      <dgm:t>
        <a:bodyPr/>
        <a:lstStyle/>
        <a:p>
          <a:pPr>
            <a:buNone/>
          </a:pPr>
          <a:r>
            <a:rPr lang="en-US" b="1">
              <a:solidFill>
                <a:schemeClr val="tx1"/>
              </a:solidFill>
            </a:rPr>
            <a:t>C</a:t>
          </a:r>
          <a:r>
            <a:rPr lang="en-US">
              <a:solidFill>
                <a:schemeClr val="tx1"/>
              </a:solidFill>
            </a:rPr>
            <a:t>ase</a:t>
          </a:r>
        </a:p>
      </dgm:t>
    </dgm:pt>
    <dgm:pt modelId="{A2762C7B-C8FA-43D2-BCCD-BE2D163D5829}" type="parTrans" cxnId="{C0E3A6BA-4269-4354-96BC-6D0902FDB648}">
      <dgm:prSet/>
      <dgm:spPr/>
      <dgm:t>
        <a:bodyPr/>
        <a:lstStyle/>
        <a:p>
          <a:endParaRPr lang="en-US"/>
        </a:p>
      </dgm:t>
    </dgm:pt>
    <dgm:pt modelId="{43A45EAA-3CAE-4F2D-8C7C-465F9BC8DDF6}" type="sibTrans" cxnId="{C0E3A6BA-4269-4354-96BC-6D0902FDB648}">
      <dgm:prSet/>
      <dgm:spPr/>
      <dgm:t>
        <a:bodyPr/>
        <a:lstStyle/>
        <a:p>
          <a:endParaRPr lang="en-US"/>
        </a:p>
      </dgm:t>
    </dgm:pt>
    <dgm:pt modelId="{B8DA1246-855E-4A83-9821-1A67E33AB895}">
      <dgm:prSet phldrT="[Text]"/>
      <dgm:spPr/>
      <dgm:t>
        <a:bodyPr/>
        <a:lstStyle/>
        <a:p>
          <a:pPr>
            <a:buFont typeface="Arial" panose="020B0604020202020204" pitchFamily="34" charset="0"/>
            <a:buNone/>
          </a:pPr>
          <a:r>
            <a:rPr lang="en-US">
              <a:solidFill>
                <a:schemeClr val="tx1"/>
              </a:solidFill>
            </a:rPr>
            <a:t>Post-CAVA</a:t>
          </a:r>
        </a:p>
      </dgm:t>
    </dgm:pt>
    <dgm:pt modelId="{F0DA8573-D011-40CD-8C7E-581FD658DAB0}" type="parTrans" cxnId="{9B3F9569-D08B-494F-93E5-9C19D3C94A43}">
      <dgm:prSet/>
      <dgm:spPr/>
      <dgm:t>
        <a:bodyPr/>
        <a:lstStyle/>
        <a:p>
          <a:endParaRPr lang="en-US"/>
        </a:p>
      </dgm:t>
    </dgm:pt>
    <dgm:pt modelId="{ABEF8817-6C27-4C56-B57B-D9B4FB3D0609}" type="sibTrans" cxnId="{9B3F9569-D08B-494F-93E5-9C19D3C94A43}">
      <dgm:prSet/>
      <dgm:spPr/>
      <dgm:t>
        <a:bodyPr/>
        <a:lstStyle/>
        <a:p>
          <a:endParaRPr lang="en-US"/>
        </a:p>
      </dgm:t>
    </dgm:pt>
    <dgm:pt modelId="{B535F38B-93BC-4993-B8E5-B4C497EF807A}">
      <dgm:prSet phldrT="[Text]"/>
      <dgm:spPr/>
      <dgm:t>
        <a:bodyPr/>
        <a:lstStyle/>
        <a:p>
          <a:pPr>
            <a:buNone/>
          </a:pPr>
          <a:endParaRPr lang="en-US">
            <a:solidFill>
              <a:schemeClr val="tx1"/>
            </a:solidFill>
          </a:endParaRPr>
        </a:p>
      </dgm:t>
    </dgm:pt>
    <dgm:pt modelId="{1F046E57-BF09-4BC3-940D-69F23C1A9BB2}" type="parTrans" cxnId="{697BA011-5E3A-4018-B30A-9C9E6E867CC6}">
      <dgm:prSet/>
      <dgm:spPr/>
      <dgm:t>
        <a:bodyPr/>
        <a:lstStyle/>
        <a:p>
          <a:endParaRPr lang="en-US"/>
        </a:p>
      </dgm:t>
    </dgm:pt>
    <dgm:pt modelId="{CD814A08-AAA5-4D7A-96FF-983BB395289C}" type="sibTrans" cxnId="{697BA011-5E3A-4018-B30A-9C9E6E867CC6}">
      <dgm:prSet/>
      <dgm:spPr/>
      <dgm:t>
        <a:bodyPr/>
        <a:lstStyle/>
        <a:p>
          <a:endParaRPr lang="en-US"/>
        </a:p>
      </dgm:t>
    </dgm:pt>
    <dgm:pt modelId="{14C1BE88-0914-4D8E-A626-CDF5A87E0AC2}">
      <dgm:prSet phldrT="[Text]"/>
      <dgm:spPr/>
      <dgm:t>
        <a:bodyPr/>
        <a:lstStyle/>
        <a:p>
          <a:pPr>
            <a:buFont typeface="Arial" panose="020B0604020202020204" pitchFamily="34" charset="0"/>
            <a:buNone/>
          </a:pPr>
          <a:r>
            <a:rPr lang="en-US">
              <a:solidFill>
                <a:schemeClr val="tx1"/>
              </a:solidFill>
            </a:rPr>
            <a:t>Engagement</a:t>
          </a:r>
        </a:p>
      </dgm:t>
    </dgm:pt>
    <dgm:pt modelId="{055D3824-C660-4285-A271-2EE6D6675E3C}" type="parTrans" cxnId="{A49F9F18-304F-404F-800D-57D29639FF7C}">
      <dgm:prSet/>
      <dgm:spPr/>
      <dgm:t>
        <a:bodyPr/>
        <a:lstStyle/>
        <a:p>
          <a:endParaRPr lang="en-US"/>
        </a:p>
      </dgm:t>
    </dgm:pt>
    <dgm:pt modelId="{29EE0B0B-6AA0-4C0E-BECA-6E238F4FE2F5}" type="sibTrans" cxnId="{A49F9F18-304F-404F-800D-57D29639FF7C}">
      <dgm:prSet/>
      <dgm:spPr/>
      <dgm:t>
        <a:bodyPr/>
        <a:lstStyle/>
        <a:p>
          <a:endParaRPr lang="en-US"/>
        </a:p>
      </dgm:t>
    </dgm:pt>
    <dgm:pt modelId="{ADB21B94-4D71-4513-B4F1-81EAE450467B}">
      <dgm:prSet phldrT="[Text]"/>
      <dgm:spPr/>
      <dgm:t>
        <a:bodyPr/>
        <a:lstStyle/>
        <a:p>
          <a:pPr>
            <a:buFont typeface="Arial" panose="020B0604020202020204" pitchFamily="34" charset="0"/>
            <a:buNone/>
          </a:pPr>
          <a:r>
            <a:rPr lang="en-US">
              <a:solidFill>
                <a:schemeClr val="tx1"/>
              </a:solidFill>
            </a:rPr>
            <a:t>Survey</a:t>
          </a:r>
        </a:p>
      </dgm:t>
    </dgm:pt>
    <dgm:pt modelId="{E0FA6965-A6CF-4359-8B93-61EBE7F8F327}" type="parTrans" cxnId="{652DEE44-3FAE-40A7-BD25-995F774DA417}">
      <dgm:prSet/>
      <dgm:spPr/>
      <dgm:t>
        <a:bodyPr/>
        <a:lstStyle/>
        <a:p>
          <a:endParaRPr lang="en-US"/>
        </a:p>
      </dgm:t>
    </dgm:pt>
    <dgm:pt modelId="{44EA51BC-6935-45B4-B6A4-3D920D5749A1}" type="sibTrans" cxnId="{652DEE44-3FAE-40A7-BD25-995F774DA417}">
      <dgm:prSet/>
      <dgm:spPr/>
      <dgm:t>
        <a:bodyPr/>
        <a:lstStyle/>
        <a:p>
          <a:endParaRPr lang="en-US"/>
        </a:p>
      </dgm:t>
    </dgm:pt>
    <dgm:pt modelId="{BE8D38C1-F03D-4798-9914-B846F1F7E8CE}">
      <dgm:prSet/>
      <dgm:spPr/>
      <dgm:t>
        <a:bodyPr/>
        <a:lstStyle/>
        <a:p>
          <a:pPr>
            <a:buNone/>
          </a:pPr>
          <a:r>
            <a:rPr lang="en-US" b="1">
              <a:solidFill>
                <a:schemeClr val="tx1"/>
              </a:solidFill>
            </a:rPr>
            <a:t>R</a:t>
          </a:r>
          <a:r>
            <a:rPr lang="en-US">
              <a:solidFill>
                <a:schemeClr val="tx1"/>
              </a:solidFill>
            </a:rPr>
            <a:t>ate</a:t>
          </a:r>
        </a:p>
      </dgm:t>
    </dgm:pt>
    <dgm:pt modelId="{395B58F6-E91A-4E54-BAC2-BF80B1107F3D}" type="parTrans" cxnId="{C4E28719-A171-4F10-94A2-0FA53A67AAB7}">
      <dgm:prSet/>
      <dgm:spPr/>
      <dgm:t>
        <a:bodyPr/>
        <a:lstStyle/>
        <a:p>
          <a:endParaRPr lang="en-US"/>
        </a:p>
      </dgm:t>
    </dgm:pt>
    <dgm:pt modelId="{813DD6E7-82C3-4E3A-A191-40B3061B1084}" type="sibTrans" cxnId="{C4E28719-A171-4F10-94A2-0FA53A67AAB7}">
      <dgm:prSet/>
      <dgm:spPr/>
      <dgm:t>
        <a:bodyPr/>
        <a:lstStyle/>
        <a:p>
          <a:endParaRPr lang="en-US"/>
        </a:p>
      </dgm:t>
    </dgm:pt>
    <dgm:pt modelId="{38133B9D-F340-4EA9-9898-C4DB4B30B99C}" type="pres">
      <dgm:prSet presAssocID="{C58EAAF9-1CCD-4A8A-8372-6C451FF473EF}" presName="linearFlow" presStyleCnt="0">
        <dgm:presLayoutVars>
          <dgm:dir/>
          <dgm:animLvl val="lvl"/>
          <dgm:resizeHandles val="exact"/>
        </dgm:presLayoutVars>
      </dgm:prSet>
      <dgm:spPr/>
    </dgm:pt>
    <dgm:pt modelId="{45D3F49E-F53C-4399-9AE5-A20E0F6114F9}" type="pres">
      <dgm:prSet presAssocID="{F80AFE7E-CE77-4BD6-A72E-484D3484BBE0}" presName="composite" presStyleCnt="0"/>
      <dgm:spPr/>
    </dgm:pt>
    <dgm:pt modelId="{FE59AA94-5AF4-43DF-B337-2A51CFAFE1A8}" type="pres">
      <dgm:prSet presAssocID="{F80AFE7E-CE77-4BD6-A72E-484D3484BBE0}" presName="parTx" presStyleLbl="node1" presStyleIdx="0" presStyleCnt="4">
        <dgm:presLayoutVars>
          <dgm:chMax val="0"/>
          <dgm:chPref val="0"/>
          <dgm:bulletEnabled val="1"/>
        </dgm:presLayoutVars>
      </dgm:prSet>
      <dgm:spPr/>
    </dgm:pt>
    <dgm:pt modelId="{C0337409-D504-4109-AE7F-354E63F4EED4}" type="pres">
      <dgm:prSet presAssocID="{F80AFE7E-CE77-4BD6-A72E-484D3484BBE0}" presName="parSh" presStyleLbl="node1" presStyleIdx="0" presStyleCnt="4"/>
      <dgm:spPr/>
    </dgm:pt>
    <dgm:pt modelId="{9C977CC7-8510-4D20-A60C-FBAB406E9B22}" type="pres">
      <dgm:prSet presAssocID="{F80AFE7E-CE77-4BD6-A72E-484D3484BBE0}" presName="desTx" presStyleLbl="fgAcc1" presStyleIdx="0" presStyleCnt="4" custScaleX="104112">
        <dgm:presLayoutVars>
          <dgm:bulletEnabled val="1"/>
        </dgm:presLayoutVars>
      </dgm:prSet>
      <dgm:spPr/>
    </dgm:pt>
    <dgm:pt modelId="{DB855132-BEBD-4A9C-9CA7-75792A21ADAB}" type="pres">
      <dgm:prSet presAssocID="{22615A56-A718-44F7-A59F-E8E2802259B7}" presName="sibTrans" presStyleLbl="sibTrans2D1" presStyleIdx="0" presStyleCnt="3"/>
      <dgm:spPr/>
    </dgm:pt>
    <dgm:pt modelId="{4B5A5CF2-C988-4524-A917-4262E9012D11}" type="pres">
      <dgm:prSet presAssocID="{22615A56-A718-44F7-A59F-E8E2802259B7}" presName="connTx" presStyleLbl="sibTrans2D1" presStyleIdx="0" presStyleCnt="3"/>
      <dgm:spPr/>
    </dgm:pt>
    <dgm:pt modelId="{6870610D-A7E9-4EBE-A9A0-03DD45BC14E3}" type="pres">
      <dgm:prSet presAssocID="{454CBCFB-3EDC-4684-BC0C-58C33117BF42}" presName="composite" presStyleCnt="0"/>
      <dgm:spPr/>
    </dgm:pt>
    <dgm:pt modelId="{6A42D528-0EFF-49D7-8BB0-44AF5FC4F62A}" type="pres">
      <dgm:prSet presAssocID="{454CBCFB-3EDC-4684-BC0C-58C33117BF42}" presName="parTx" presStyleLbl="node1" presStyleIdx="0" presStyleCnt="4">
        <dgm:presLayoutVars>
          <dgm:chMax val="0"/>
          <dgm:chPref val="0"/>
          <dgm:bulletEnabled val="1"/>
        </dgm:presLayoutVars>
      </dgm:prSet>
      <dgm:spPr/>
    </dgm:pt>
    <dgm:pt modelId="{302F5930-DE01-463E-BCED-4300CCED768F}" type="pres">
      <dgm:prSet presAssocID="{454CBCFB-3EDC-4684-BC0C-58C33117BF42}" presName="parSh" presStyleLbl="node1" presStyleIdx="1" presStyleCnt="4"/>
      <dgm:spPr/>
    </dgm:pt>
    <dgm:pt modelId="{4D539D2A-8FBB-424D-A657-B49EB2DFCABD}" type="pres">
      <dgm:prSet presAssocID="{454CBCFB-3EDC-4684-BC0C-58C33117BF42}" presName="desTx" presStyleLbl="fgAcc1" presStyleIdx="1" presStyleCnt="4">
        <dgm:presLayoutVars>
          <dgm:bulletEnabled val="1"/>
        </dgm:presLayoutVars>
      </dgm:prSet>
      <dgm:spPr/>
    </dgm:pt>
    <dgm:pt modelId="{6C1F4553-AF75-4C9C-9C20-B136FEDF07B2}" type="pres">
      <dgm:prSet presAssocID="{18DF1750-9CFA-49AE-85E1-6F72473F3414}" presName="sibTrans" presStyleLbl="sibTrans2D1" presStyleIdx="1" presStyleCnt="3"/>
      <dgm:spPr/>
    </dgm:pt>
    <dgm:pt modelId="{67542538-D288-47A1-9CBC-72528115BC4B}" type="pres">
      <dgm:prSet presAssocID="{18DF1750-9CFA-49AE-85E1-6F72473F3414}" presName="connTx" presStyleLbl="sibTrans2D1" presStyleIdx="1" presStyleCnt="3"/>
      <dgm:spPr/>
    </dgm:pt>
    <dgm:pt modelId="{BCF19B78-6DCB-43AE-8624-49EE9B8BE074}" type="pres">
      <dgm:prSet presAssocID="{48E24D09-F053-485F-BE8E-F25B7DC21181}" presName="composite" presStyleCnt="0"/>
      <dgm:spPr/>
    </dgm:pt>
    <dgm:pt modelId="{4CD07340-3DEC-44BF-87F5-66902CDE236A}" type="pres">
      <dgm:prSet presAssocID="{48E24D09-F053-485F-BE8E-F25B7DC21181}" presName="parTx" presStyleLbl="node1" presStyleIdx="1" presStyleCnt="4">
        <dgm:presLayoutVars>
          <dgm:chMax val="0"/>
          <dgm:chPref val="0"/>
          <dgm:bulletEnabled val="1"/>
        </dgm:presLayoutVars>
      </dgm:prSet>
      <dgm:spPr/>
    </dgm:pt>
    <dgm:pt modelId="{0873F525-3ADA-4836-BB19-6939A19B23D7}" type="pres">
      <dgm:prSet presAssocID="{48E24D09-F053-485F-BE8E-F25B7DC21181}" presName="parSh" presStyleLbl="node1" presStyleIdx="2" presStyleCnt="4"/>
      <dgm:spPr/>
    </dgm:pt>
    <dgm:pt modelId="{B45039F6-0E63-4598-8DD2-65F897D6AF93}" type="pres">
      <dgm:prSet presAssocID="{48E24D09-F053-485F-BE8E-F25B7DC21181}" presName="desTx" presStyleLbl="fgAcc1" presStyleIdx="2" presStyleCnt="4">
        <dgm:presLayoutVars>
          <dgm:bulletEnabled val="1"/>
        </dgm:presLayoutVars>
      </dgm:prSet>
      <dgm:spPr/>
    </dgm:pt>
    <dgm:pt modelId="{CD860E53-D5CC-47A0-BF17-9C3703452AF4}" type="pres">
      <dgm:prSet presAssocID="{3CBC008F-9004-4926-B8BE-28C61614AEDB}" presName="sibTrans" presStyleLbl="sibTrans2D1" presStyleIdx="2" presStyleCnt="3"/>
      <dgm:spPr/>
    </dgm:pt>
    <dgm:pt modelId="{3A8AE533-13A7-440D-A348-E49F2EA3E77D}" type="pres">
      <dgm:prSet presAssocID="{3CBC008F-9004-4926-B8BE-28C61614AEDB}" presName="connTx" presStyleLbl="sibTrans2D1" presStyleIdx="2" presStyleCnt="3"/>
      <dgm:spPr/>
    </dgm:pt>
    <dgm:pt modelId="{972A6622-DF4F-448A-8526-05CDD5C9352C}" type="pres">
      <dgm:prSet presAssocID="{CCDC6992-4B99-4EE0-A53F-70A19C08BE61}" presName="composite" presStyleCnt="0"/>
      <dgm:spPr/>
    </dgm:pt>
    <dgm:pt modelId="{DC6ED7C6-D496-42ED-85BC-300C348CCDF6}" type="pres">
      <dgm:prSet presAssocID="{CCDC6992-4B99-4EE0-A53F-70A19C08BE61}" presName="parTx" presStyleLbl="node1" presStyleIdx="2" presStyleCnt="4">
        <dgm:presLayoutVars>
          <dgm:chMax val="0"/>
          <dgm:chPref val="0"/>
          <dgm:bulletEnabled val="1"/>
        </dgm:presLayoutVars>
      </dgm:prSet>
      <dgm:spPr/>
    </dgm:pt>
    <dgm:pt modelId="{E19555D6-6B9B-4BB2-B7B9-28B5C4C6CC29}" type="pres">
      <dgm:prSet presAssocID="{CCDC6992-4B99-4EE0-A53F-70A19C08BE61}" presName="parSh" presStyleLbl="node1" presStyleIdx="3" presStyleCnt="4"/>
      <dgm:spPr/>
    </dgm:pt>
    <dgm:pt modelId="{78E3A457-7B81-41A7-AE20-F8F7863A47A9}" type="pres">
      <dgm:prSet presAssocID="{CCDC6992-4B99-4EE0-A53F-70A19C08BE61}" presName="desTx" presStyleLbl="fgAcc1" presStyleIdx="3" presStyleCnt="4">
        <dgm:presLayoutVars>
          <dgm:bulletEnabled val="1"/>
        </dgm:presLayoutVars>
      </dgm:prSet>
      <dgm:spPr/>
    </dgm:pt>
  </dgm:ptLst>
  <dgm:cxnLst>
    <dgm:cxn modelId="{E43B7B00-A237-4F82-8CC1-9DD60BA0C8FC}" srcId="{C58EAAF9-1CCD-4A8A-8372-6C451FF473EF}" destId="{F80AFE7E-CE77-4BD6-A72E-484D3484BBE0}" srcOrd="0" destOrd="0" parTransId="{D1492587-BB27-49BA-90B3-9081DD8B7931}" sibTransId="{22615A56-A718-44F7-A59F-E8E2802259B7}"/>
    <dgm:cxn modelId="{54237D0E-F9F3-4FA0-86BF-AF34CF1757EB}" type="presOf" srcId="{454CBCFB-3EDC-4684-BC0C-58C33117BF42}" destId="{302F5930-DE01-463E-BCED-4300CCED768F}" srcOrd="1" destOrd="0" presId="urn:microsoft.com/office/officeart/2005/8/layout/process3"/>
    <dgm:cxn modelId="{697BA011-5E3A-4018-B30A-9C9E6E867CC6}" srcId="{48E24D09-F053-485F-BE8E-F25B7DC21181}" destId="{B535F38B-93BC-4993-B8E5-B4C497EF807A}" srcOrd="1" destOrd="0" parTransId="{1F046E57-BF09-4BC3-940D-69F23C1A9BB2}" sibTransId="{CD814A08-AAA5-4D7A-96FF-983BB395289C}"/>
    <dgm:cxn modelId="{E60A4B18-EAEE-49E5-9C98-435C4CF904D3}" srcId="{C58EAAF9-1CCD-4A8A-8372-6C451FF473EF}" destId="{48E24D09-F053-485F-BE8E-F25B7DC21181}" srcOrd="2" destOrd="0" parTransId="{6ECA74C6-B837-49F4-805B-7817C0479648}" sibTransId="{3CBC008F-9004-4926-B8BE-28C61614AEDB}"/>
    <dgm:cxn modelId="{A49F9F18-304F-404F-800D-57D29639FF7C}" srcId="{B535F38B-93BC-4993-B8E5-B4C497EF807A}" destId="{14C1BE88-0914-4D8E-A626-CDF5A87E0AC2}" srcOrd="1" destOrd="0" parTransId="{055D3824-C660-4285-A271-2EE6D6675E3C}" sibTransId="{29EE0B0B-6AA0-4C0E-BECA-6E238F4FE2F5}"/>
    <dgm:cxn modelId="{C4E28719-A171-4F10-94A2-0FA53A67AAB7}" srcId="{7F73E702-009B-40D6-911D-28EC301C36F4}" destId="{BE8D38C1-F03D-4798-9914-B846F1F7E8CE}" srcOrd="0" destOrd="0" parTransId="{395B58F6-E91A-4E54-BAC2-BF80B1107F3D}" sibTransId="{813DD6E7-82C3-4E3A-A191-40B3061B1084}"/>
    <dgm:cxn modelId="{A5D57122-638D-4534-A029-E8FE2EDDDA37}" srcId="{454CBCFB-3EDC-4684-BC0C-58C33117BF42}" destId="{0191F50C-878E-4109-81FB-6D02557C50D9}" srcOrd="0" destOrd="0" parTransId="{BB26EBD4-7C46-4A77-A1C9-A700510B7470}" sibTransId="{2E7B0466-B534-4F19-8FF8-FAB10BD6969E}"/>
    <dgm:cxn modelId="{69708926-B499-456C-A0ED-36779CAF449E}" srcId="{F80AFE7E-CE77-4BD6-A72E-484D3484BBE0}" destId="{F90FA749-290A-4C8E-8366-B8AF053ADCE0}" srcOrd="0" destOrd="0" parTransId="{75332014-D1B9-45E7-AB38-35AE67179D8C}" sibTransId="{5DAD18C9-621E-4534-9A1A-FAE47B96F2FE}"/>
    <dgm:cxn modelId="{7A982B2F-6764-487F-A3ED-3A086820B74C}" srcId="{C58EAAF9-1CCD-4A8A-8372-6C451FF473EF}" destId="{CCDC6992-4B99-4EE0-A53F-70A19C08BE61}" srcOrd="3" destOrd="0" parTransId="{7A44B55E-05A3-4CBB-B6E0-218F42FDD10A}" sibTransId="{CB2669BC-2041-45B6-8DD7-579025F4C383}"/>
    <dgm:cxn modelId="{B47D4031-CB7B-4475-A8FD-BA515F4B89F9}" type="presOf" srcId="{B8DA1246-855E-4A83-9821-1A67E33AB895}" destId="{B45039F6-0E63-4598-8DD2-65F897D6AF93}" srcOrd="0" destOrd="2" presId="urn:microsoft.com/office/officeart/2005/8/layout/process3"/>
    <dgm:cxn modelId="{8E555E34-CCCF-48EB-9413-00299CD401D9}" type="presOf" srcId="{F80AFE7E-CE77-4BD6-A72E-484D3484BBE0}" destId="{FE59AA94-5AF4-43DF-B337-2A51CFAFE1A8}" srcOrd="0" destOrd="0" presId="urn:microsoft.com/office/officeart/2005/8/layout/process3"/>
    <dgm:cxn modelId="{F4E26C5B-EB8C-4312-BE56-D8D1513E0250}" type="presOf" srcId="{0191F50C-878E-4109-81FB-6D02557C50D9}" destId="{4D539D2A-8FBB-424D-A657-B49EB2DFCABD}" srcOrd="0" destOrd="0" presId="urn:microsoft.com/office/officeart/2005/8/layout/process3"/>
    <dgm:cxn modelId="{E8F0D05F-F5DB-47ED-B395-F48D44537408}" srcId="{48E24D09-F053-485F-BE8E-F25B7DC21181}" destId="{7F3B5186-C593-4155-AF33-8CD4D4B880CC}" srcOrd="0" destOrd="0" parTransId="{59EF671E-FA23-4D04-BF3D-C29C1C93B558}" sibTransId="{51242F16-5EFA-41EE-A6C8-80C971060D7D}"/>
    <dgm:cxn modelId="{53CC9841-F26E-4F72-BBFC-EF8B8D9BFBAB}" type="presOf" srcId="{22615A56-A718-44F7-A59F-E8E2802259B7}" destId="{4B5A5CF2-C988-4524-A917-4262E9012D11}" srcOrd="1" destOrd="0" presId="urn:microsoft.com/office/officeart/2005/8/layout/process3"/>
    <dgm:cxn modelId="{F4770D42-A09A-4F16-AF7E-6B4D93C39A33}" type="presOf" srcId="{3CBC008F-9004-4926-B8BE-28C61614AEDB}" destId="{3A8AE533-13A7-440D-A348-E49F2EA3E77D}" srcOrd="1" destOrd="0" presId="urn:microsoft.com/office/officeart/2005/8/layout/process3"/>
    <dgm:cxn modelId="{834E1344-08E5-4AC6-AD5F-AB1042B7129E}" type="presOf" srcId="{18DF1750-9CFA-49AE-85E1-6F72473F3414}" destId="{67542538-D288-47A1-9CBC-72528115BC4B}" srcOrd="1" destOrd="0" presId="urn:microsoft.com/office/officeart/2005/8/layout/process3"/>
    <dgm:cxn modelId="{652DEE44-3FAE-40A7-BD25-995F774DA417}" srcId="{B535F38B-93BC-4993-B8E5-B4C497EF807A}" destId="{ADB21B94-4D71-4513-B4F1-81EAE450467B}" srcOrd="2" destOrd="0" parTransId="{E0FA6965-A6CF-4359-8B93-61EBE7F8F327}" sibTransId="{44EA51BC-6935-45B4-B6A4-3D920D5749A1}"/>
    <dgm:cxn modelId="{1093A248-45BF-4FAD-B6F7-152322CC2889}" type="presOf" srcId="{454CBCFB-3EDC-4684-BC0C-58C33117BF42}" destId="{6A42D528-0EFF-49D7-8BB0-44AF5FC4F62A}" srcOrd="0" destOrd="0" presId="urn:microsoft.com/office/officeart/2005/8/layout/process3"/>
    <dgm:cxn modelId="{9B3F9569-D08B-494F-93E5-9C19D3C94A43}" srcId="{B535F38B-93BC-4993-B8E5-B4C497EF807A}" destId="{B8DA1246-855E-4A83-9821-1A67E33AB895}" srcOrd="0" destOrd="0" parTransId="{F0DA8573-D011-40CD-8C7E-581FD658DAB0}" sibTransId="{ABEF8817-6C27-4C56-B57B-D9B4FB3D0609}"/>
    <dgm:cxn modelId="{05CBCE6C-C3F0-4999-B3E5-5C7D9CA64A50}" type="presOf" srcId="{3CBC008F-9004-4926-B8BE-28C61614AEDB}" destId="{CD860E53-D5CC-47A0-BF17-9C3703452AF4}" srcOrd="0" destOrd="0" presId="urn:microsoft.com/office/officeart/2005/8/layout/process3"/>
    <dgm:cxn modelId="{04C83A50-50C6-4B73-8DE6-871D2831609D}" type="presOf" srcId="{B535F38B-93BC-4993-B8E5-B4C497EF807A}" destId="{B45039F6-0E63-4598-8DD2-65F897D6AF93}" srcOrd="0" destOrd="1" presId="urn:microsoft.com/office/officeart/2005/8/layout/process3"/>
    <dgm:cxn modelId="{A24CDF72-8F53-4AC2-93F9-29F14B319747}" type="presOf" srcId="{ADB21B94-4D71-4513-B4F1-81EAE450467B}" destId="{B45039F6-0E63-4598-8DD2-65F897D6AF93}" srcOrd="0" destOrd="4" presId="urn:microsoft.com/office/officeart/2005/8/layout/process3"/>
    <dgm:cxn modelId="{6A60E777-790B-4228-B6F1-013A1C0CC831}" type="presOf" srcId="{F90FA749-290A-4C8E-8366-B8AF053ADCE0}" destId="{9C977CC7-8510-4D20-A60C-FBAB406E9B22}" srcOrd="0" destOrd="0" presId="urn:microsoft.com/office/officeart/2005/8/layout/process3"/>
    <dgm:cxn modelId="{FD176059-7AD3-426A-A4DA-163B99325D60}" type="presOf" srcId="{48E24D09-F053-485F-BE8E-F25B7DC21181}" destId="{4CD07340-3DEC-44BF-87F5-66902CDE236A}" srcOrd="0" destOrd="0" presId="urn:microsoft.com/office/officeart/2005/8/layout/process3"/>
    <dgm:cxn modelId="{2AB06A79-C5D0-4DC4-A4E8-9475CC184E46}" type="presOf" srcId="{F80AFE7E-CE77-4BD6-A72E-484D3484BBE0}" destId="{C0337409-D504-4109-AE7F-354E63F4EED4}" srcOrd="1" destOrd="0" presId="urn:microsoft.com/office/officeart/2005/8/layout/process3"/>
    <dgm:cxn modelId="{CEB34D80-6A3D-41DF-8ED0-0E8D5A332137}" type="presOf" srcId="{75D323F5-0ABB-4D51-AD4B-38864EEC69FB}" destId="{78E3A457-7B81-41A7-AE20-F8F7863A47A9}" srcOrd="0" destOrd="2" presId="urn:microsoft.com/office/officeart/2005/8/layout/process3"/>
    <dgm:cxn modelId="{BA68E888-0449-41AB-81EA-2214115A37C5}" type="presOf" srcId="{7F3B5186-C593-4155-AF33-8CD4D4B880CC}" destId="{B45039F6-0E63-4598-8DD2-65F897D6AF93}" srcOrd="0" destOrd="0" presId="urn:microsoft.com/office/officeart/2005/8/layout/process3"/>
    <dgm:cxn modelId="{07A1BE9C-C43B-45BD-B621-FA8815FAB4FA}" type="presOf" srcId="{22615A56-A718-44F7-A59F-E8E2802259B7}" destId="{DB855132-BEBD-4A9C-9CA7-75792A21ADAB}" srcOrd="0" destOrd="0" presId="urn:microsoft.com/office/officeart/2005/8/layout/process3"/>
    <dgm:cxn modelId="{3D1C79A6-608E-486B-ACFD-1C293865F49D}" type="presOf" srcId="{CCDC6992-4B99-4EE0-A53F-70A19C08BE61}" destId="{E19555D6-6B9B-4BB2-B7B9-28B5C4C6CC29}" srcOrd="1" destOrd="0" presId="urn:microsoft.com/office/officeart/2005/8/layout/process3"/>
    <dgm:cxn modelId="{0EA980B5-951B-48C1-BF79-E47D829A08D5}" type="presOf" srcId="{14C1BE88-0914-4D8E-A626-CDF5A87E0AC2}" destId="{B45039F6-0E63-4598-8DD2-65F897D6AF93}" srcOrd="0" destOrd="3" presId="urn:microsoft.com/office/officeart/2005/8/layout/process3"/>
    <dgm:cxn modelId="{C0E3A6BA-4269-4354-96BC-6D0902FDB648}" srcId="{7F73E702-009B-40D6-911D-28EC301C36F4}" destId="{75D323F5-0ABB-4D51-AD4B-38864EEC69FB}" srcOrd="1" destOrd="0" parTransId="{A2762C7B-C8FA-43D2-BCCD-BE2D163D5829}" sibTransId="{43A45EAA-3CAE-4F2D-8C7C-465F9BC8DDF6}"/>
    <dgm:cxn modelId="{4595E7C0-2F19-4B0A-B790-480E46925191}" srcId="{C58EAAF9-1CCD-4A8A-8372-6C451FF473EF}" destId="{454CBCFB-3EDC-4684-BC0C-58C33117BF42}" srcOrd="1" destOrd="0" parTransId="{31C74CBE-E141-4490-B223-E2889BB1DC10}" sibTransId="{18DF1750-9CFA-49AE-85E1-6F72473F3414}"/>
    <dgm:cxn modelId="{1E01CCC9-D90A-49FD-959F-5132FE5657A3}" type="presOf" srcId="{BE8D38C1-F03D-4798-9914-B846F1F7E8CE}" destId="{78E3A457-7B81-41A7-AE20-F8F7863A47A9}" srcOrd="0" destOrd="1" presId="urn:microsoft.com/office/officeart/2005/8/layout/process3"/>
    <dgm:cxn modelId="{9A2852CB-B4C7-452B-B13A-AD3F5271DF08}" type="presOf" srcId="{48E24D09-F053-485F-BE8E-F25B7DC21181}" destId="{0873F525-3ADA-4836-BB19-6939A19B23D7}" srcOrd="1" destOrd="0" presId="urn:microsoft.com/office/officeart/2005/8/layout/process3"/>
    <dgm:cxn modelId="{F67612D5-AF5A-494C-A0F4-62F51DEF2DA0}" srcId="{CCDC6992-4B99-4EE0-A53F-70A19C08BE61}" destId="{7F73E702-009B-40D6-911D-28EC301C36F4}" srcOrd="0" destOrd="0" parTransId="{88A5D79D-6AA8-4679-9EEC-45BC5904B523}" sibTransId="{34717535-7ADA-472B-82AD-BC706398C72D}"/>
    <dgm:cxn modelId="{956B3AD8-D827-4932-9605-832D61515A80}" type="presOf" srcId="{C58EAAF9-1CCD-4A8A-8372-6C451FF473EF}" destId="{38133B9D-F340-4EA9-9898-C4DB4B30B99C}" srcOrd="0" destOrd="0" presId="urn:microsoft.com/office/officeart/2005/8/layout/process3"/>
    <dgm:cxn modelId="{1DB9C3E1-95A2-4254-B53F-1E8C58A34993}" type="presOf" srcId="{CCDC6992-4B99-4EE0-A53F-70A19C08BE61}" destId="{DC6ED7C6-D496-42ED-85BC-300C348CCDF6}" srcOrd="0" destOrd="0" presId="urn:microsoft.com/office/officeart/2005/8/layout/process3"/>
    <dgm:cxn modelId="{3D84ABF1-E153-4ABC-8D98-9D7756095280}" type="presOf" srcId="{7F73E702-009B-40D6-911D-28EC301C36F4}" destId="{78E3A457-7B81-41A7-AE20-F8F7863A47A9}" srcOrd="0" destOrd="0" presId="urn:microsoft.com/office/officeart/2005/8/layout/process3"/>
    <dgm:cxn modelId="{ACB5E7F9-293D-4318-8EFA-0C9FEDCDC462}" type="presOf" srcId="{18DF1750-9CFA-49AE-85E1-6F72473F3414}" destId="{6C1F4553-AF75-4C9C-9C20-B136FEDF07B2}" srcOrd="0" destOrd="0" presId="urn:microsoft.com/office/officeart/2005/8/layout/process3"/>
    <dgm:cxn modelId="{A8D0FC42-DAEB-4968-8D6B-C74AAC524381}" type="presParOf" srcId="{38133B9D-F340-4EA9-9898-C4DB4B30B99C}" destId="{45D3F49E-F53C-4399-9AE5-A20E0F6114F9}" srcOrd="0" destOrd="0" presId="urn:microsoft.com/office/officeart/2005/8/layout/process3"/>
    <dgm:cxn modelId="{365C5CF9-E9B4-4EA4-A28D-BBC8D23078E7}" type="presParOf" srcId="{45D3F49E-F53C-4399-9AE5-A20E0F6114F9}" destId="{FE59AA94-5AF4-43DF-B337-2A51CFAFE1A8}" srcOrd="0" destOrd="0" presId="urn:microsoft.com/office/officeart/2005/8/layout/process3"/>
    <dgm:cxn modelId="{8B60DD7D-7AB1-450D-8446-3898C8CB0B34}" type="presParOf" srcId="{45D3F49E-F53C-4399-9AE5-A20E0F6114F9}" destId="{C0337409-D504-4109-AE7F-354E63F4EED4}" srcOrd="1" destOrd="0" presId="urn:microsoft.com/office/officeart/2005/8/layout/process3"/>
    <dgm:cxn modelId="{9777EBE2-957A-468E-A406-F254554BE52F}" type="presParOf" srcId="{45D3F49E-F53C-4399-9AE5-A20E0F6114F9}" destId="{9C977CC7-8510-4D20-A60C-FBAB406E9B22}" srcOrd="2" destOrd="0" presId="urn:microsoft.com/office/officeart/2005/8/layout/process3"/>
    <dgm:cxn modelId="{78FFD560-3331-4A83-9C82-FB6CDDE6996B}" type="presParOf" srcId="{38133B9D-F340-4EA9-9898-C4DB4B30B99C}" destId="{DB855132-BEBD-4A9C-9CA7-75792A21ADAB}" srcOrd="1" destOrd="0" presId="urn:microsoft.com/office/officeart/2005/8/layout/process3"/>
    <dgm:cxn modelId="{59DB2CF8-C55C-4E7F-A96C-5ED3499D898E}" type="presParOf" srcId="{DB855132-BEBD-4A9C-9CA7-75792A21ADAB}" destId="{4B5A5CF2-C988-4524-A917-4262E9012D11}" srcOrd="0" destOrd="0" presId="urn:microsoft.com/office/officeart/2005/8/layout/process3"/>
    <dgm:cxn modelId="{8529024F-9FD4-4B2A-8B4C-6181986C6A75}" type="presParOf" srcId="{38133B9D-F340-4EA9-9898-C4DB4B30B99C}" destId="{6870610D-A7E9-4EBE-A9A0-03DD45BC14E3}" srcOrd="2" destOrd="0" presId="urn:microsoft.com/office/officeart/2005/8/layout/process3"/>
    <dgm:cxn modelId="{0BC1CAD2-690F-43EF-A11F-B7FAC511A157}" type="presParOf" srcId="{6870610D-A7E9-4EBE-A9A0-03DD45BC14E3}" destId="{6A42D528-0EFF-49D7-8BB0-44AF5FC4F62A}" srcOrd="0" destOrd="0" presId="urn:microsoft.com/office/officeart/2005/8/layout/process3"/>
    <dgm:cxn modelId="{82623A89-A5ED-4275-8D39-712F82FEBE14}" type="presParOf" srcId="{6870610D-A7E9-4EBE-A9A0-03DD45BC14E3}" destId="{302F5930-DE01-463E-BCED-4300CCED768F}" srcOrd="1" destOrd="0" presId="urn:microsoft.com/office/officeart/2005/8/layout/process3"/>
    <dgm:cxn modelId="{EFCD43DF-5748-4BB2-9F52-D17DA27F1D77}" type="presParOf" srcId="{6870610D-A7E9-4EBE-A9A0-03DD45BC14E3}" destId="{4D539D2A-8FBB-424D-A657-B49EB2DFCABD}" srcOrd="2" destOrd="0" presId="urn:microsoft.com/office/officeart/2005/8/layout/process3"/>
    <dgm:cxn modelId="{B8293DFD-FA81-4D2C-8F41-4F828D8FDD9D}" type="presParOf" srcId="{38133B9D-F340-4EA9-9898-C4DB4B30B99C}" destId="{6C1F4553-AF75-4C9C-9C20-B136FEDF07B2}" srcOrd="3" destOrd="0" presId="urn:microsoft.com/office/officeart/2005/8/layout/process3"/>
    <dgm:cxn modelId="{2905E600-B9F0-430A-B1E9-596E94FD4583}" type="presParOf" srcId="{6C1F4553-AF75-4C9C-9C20-B136FEDF07B2}" destId="{67542538-D288-47A1-9CBC-72528115BC4B}" srcOrd="0" destOrd="0" presId="urn:microsoft.com/office/officeart/2005/8/layout/process3"/>
    <dgm:cxn modelId="{852314D7-7217-4BEE-97F8-FBE0B35A7062}" type="presParOf" srcId="{38133B9D-F340-4EA9-9898-C4DB4B30B99C}" destId="{BCF19B78-6DCB-43AE-8624-49EE9B8BE074}" srcOrd="4" destOrd="0" presId="urn:microsoft.com/office/officeart/2005/8/layout/process3"/>
    <dgm:cxn modelId="{5F5ABFCE-0A64-4803-9E15-DEA47B716556}" type="presParOf" srcId="{BCF19B78-6DCB-43AE-8624-49EE9B8BE074}" destId="{4CD07340-3DEC-44BF-87F5-66902CDE236A}" srcOrd="0" destOrd="0" presId="urn:microsoft.com/office/officeart/2005/8/layout/process3"/>
    <dgm:cxn modelId="{A6ABDD9E-6616-4398-8FAC-D8C0BE76DD6D}" type="presParOf" srcId="{BCF19B78-6DCB-43AE-8624-49EE9B8BE074}" destId="{0873F525-3ADA-4836-BB19-6939A19B23D7}" srcOrd="1" destOrd="0" presId="urn:microsoft.com/office/officeart/2005/8/layout/process3"/>
    <dgm:cxn modelId="{3EB623FF-9ECF-4635-A31E-1B65BBD31AF1}" type="presParOf" srcId="{BCF19B78-6DCB-43AE-8624-49EE9B8BE074}" destId="{B45039F6-0E63-4598-8DD2-65F897D6AF93}" srcOrd="2" destOrd="0" presId="urn:microsoft.com/office/officeart/2005/8/layout/process3"/>
    <dgm:cxn modelId="{FBA6B7EA-8662-4924-93B4-80D94FAD7876}" type="presParOf" srcId="{38133B9D-F340-4EA9-9898-C4DB4B30B99C}" destId="{CD860E53-D5CC-47A0-BF17-9C3703452AF4}" srcOrd="5" destOrd="0" presId="urn:microsoft.com/office/officeart/2005/8/layout/process3"/>
    <dgm:cxn modelId="{E1BBD415-72E4-412E-BDA7-66242A3321E3}" type="presParOf" srcId="{CD860E53-D5CC-47A0-BF17-9C3703452AF4}" destId="{3A8AE533-13A7-440D-A348-E49F2EA3E77D}" srcOrd="0" destOrd="0" presId="urn:microsoft.com/office/officeart/2005/8/layout/process3"/>
    <dgm:cxn modelId="{EFA06335-1CBA-4661-BB4E-E4D3ABE71304}" type="presParOf" srcId="{38133B9D-F340-4EA9-9898-C4DB4B30B99C}" destId="{972A6622-DF4F-448A-8526-05CDD5C9352C}" srcOrd="6" destOrd="0" presId="urn:microsoft.com/office/officeart/2005/8/layout/process3"/>
    <dgm:cxn modelId="{D8F5CF83-3B85-4789-95A5-97BDF41989D6}" type="presParOf" srcId="{972A6622-DF4F-448A-8526-05CDD5C9352C}" destId="{DC6ED7C6-D496-42ED-85BC-300C348CCDF6}" srcOrd="0" destOrd="0" presId="urn:microsoft.com/office/officeart/2005/8/layout/process3"/>
    <dgm:cxn modelId="{682736EA-6B5D-4B6C-AE50-7AFE5A844637}" type="presParOf" srcId="{972A6622-DF4F-448A-8526-05CDD5C9352C}" destId="{E19555D6-6B9B-4BB2-B7B9-28B5C4C6CC29}" srcOrd="1" destOrd="0" presId="urn:microsoft.com/office/officeart/2005/8/layout/process3"/>
    <dgm:cxn modelId="{542D432A-EDF3-4A37-95AC-2AE859D3BB46}" type="presParOf" srcId="{972A6622-DF4F-448A-8526-05CDD5C9352C}" destId="{78E3A457-7B81-41A7-AE20-F8F7863A47A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EAAF9-1CCD-4A8A-8372-6C451FF473E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80AFE7E-CE77-4BD6-A72E-484D3484BBE0}">
      <dgm:prSet phldrT="[Text]"/>
      <dgm:spPr/>
      <dgm:t>
        <a:bodyPr/>
        <a:lstStyle/>
        <a:p>
          <a:r>
            <a:rPr lang="en-US"/>
            <a:t>YR 1</a:t>
          </a:r>
        </a:p>
      </dgm:t>
    </dgm:pt>
    <dgm:pt modelId="{D1492587-BB27-49BA-90B3-9081DD8B7931}" type="parTrans" cxnId="{E43B7B00-A237-4F82-8CC1-9DD60BA0C8FC}">
      <dgm:prSet/>
      <dgm:spPr/>
      <dgm:t>
        <a:bodyPr/>
        <a:lstStyle/>
        <a:p>
          <a:endParaRPr lang="en-US"/>
        </a:p>
      </dgm:t>
    </dgm:pt>
    <dgm:pt modelId="{22615A56-A718-44F7-A59F-E8E2802259B7}" type="sibTrans" cxnId="{E43B7B00-A237-4F82-8CC1-9DD60BA0C8FC}">
      <dgm:prSet/>
      <dgm:spPr/>
      <dgm:t>
        <a:bodyPr/>
        <a:lstStyle/>
        <a:p>
          <a:endParaRPr lang="en-US"/>
        </a:p>
      </dgm:t>
    </dgm:pt>
    <dgm:pt modelId="{454CBCFB-3EDC-4684-BC0C-58C33117BF42}">
      <dgm:prSet phldrT="[Text]"/>
      <dgm:spPr/>
      <dgm:t>
        <a:bodyPr/>
        <a:lstStyle/>
        <a:p>
          <a:r>
            <a:rPr lang="en-US"/>
            <a:t>YR 2</a:t>
          </a:r>
        </a:p>
      </dgm:t>
    </dgm:pt>
    <dgm:pt modelId="{31C74CBE-E141-4490-B223-E2889BB1DC10}" type="parTrans" cxnId="{4595E7C0-2F19-4B0A-B790-480E46925191}">
      <dgm:prSet/>
      <dgm:spPr/>
      <dgm:t>
        <a:bodyPr/>
        <a:lstStyle/>
        <a:p>
          <a:endParaRPr lang="en-US"/>
        </a:p>
      </dgm:t>
    </dgm:pt>
    <dgm:pt modelId="{18DF1750-9CFA-49AE-85E1-6F72473F3414}" type="sibTrans" cxnId="{4595E7C0-2F19-4B0A-B790-480E46925191}">
      <dgm:prSet/>
      <dgm:spPr/>
      <dgm:t>
        <a:bodyPr/>
        <a:lstStyle/>
        <a:p>
          <a:endParaRPr lang="en-US"/>
        </a:p>
      </dgm:t>
    </dgm:pt>
    <dgm:pt modelId="{0191F50C-878E-4109-81FB-6D02557C50D9}">
      <dgm:prSet phldrT="[Text]"/>
      <dgm:spPr/>
      <dgm:t>
        <a:bodyPr/>
        <a:lstStyle/>
        <a:p>
          <a:pPr>
            <a:buNone/>
          </a:pPr>
          <a:r>
            <a:rPr lang="en-US">
              <a:solidFill>
                <a:schemeClr val="tx1"/>
              </a:solidFill>
            </a:rPr>
            <a:t>	</a:t>
          </a:r>
          <a:r>
            <a:rPr lang="en-US" b="1">
              <a:solidFill>
                <a:schemeClr val="tx1"/>
              </a:solidFill>
            </a:rPr>
            <a:t>C</a:t>
          </a:r>
          <a:r>
            <a:rPr lang="en-US">
              <a:solidFill>
                <a:schemeClr val="tx1"/>
              </a:solidFill>
            </a:rPr>
            <a:t>limate </a:t>
          </a:r>
          <a:r>
            <a:rPr lang="en-US" b="1">
              <a:solidFill>
                <a:schemeClr val="tx1"/>
              </a:solidFill>
            </a:rPr>
            <a:t>A</a:t>
          </a:r>
          <a:r>
            <a:rPr lang="en-US">
              <a:solidFill>
                <a:schemeClr val="tx1"/>
              </a:solidFill>
            </a:rPr>
            <a:t>daptation </a:t>
          </a:r>
          <a:r>
            <a:rPr lang="en-US" b="1">
              <a:solidFill>
                <a:schemeClr val="tx1"/>
              </a:solidFill>
            </a:rPr>
            <a:t>V</a:t>
          </a:r>
          <a:r>
            <a:rPr lang="en-US">
              <a:solidFill>
                <a:schemeClr val="tx1"/>
              </a:solidFill>
            </a:rPr>
            <a:t>ulnerability </a:t>
          </a:r>
          <a:r>
            <a:rPr lang="en-US" b="1">
              <a:solidFill>
                <a:schemeClr val="tx1"/>
              </a:solidFill>
            </a:rPr>
            <a:t>A</a:t>
          </a:r>
          <a:r>
            <a:rPr lang="en-US">
              <a:solidFill>
                <a:schemeClr val="tx1"/>
              </a:solidFill>
            </a:rPr>
            <a:t>ssessment</a:t>
          </a:r>
        </a:p>
      </dgm:t>
    </dgm:pt>
    <dgm:pt modelId="{BB26EBD4-7C46-4A77-A1C9-A700510B7470}" type="parTrans" cxnId="{A5D57122-638D-4534-A029-E8FE2EDDDA37}">
      <dgm:prSet/>
      <dgm:spPr/>
      <dgm:t>
        <a:bodyPr/>
        <a:lstStyle/>
        <a:p>
          <a:endParaRPr lang="en-US"/>
        </a:p>
      </dgm:t>
    </dgm:pt>
    <dgm:pt modelId="{2E7B0466-B534-4F19-8FF8-FAB10BD6969E}" type="sibTrans" cxnId="{A5D57122-638D-4534-A029-E8FE2EDDDA37}">
      <dgm:prSet/>
      <dgm:spPr/>
      <dgm:t>
        <a:bodyPr/>
        <a:lstStyle/>
        <a:p>
          <a:endParaRPr lang="en-US"/>
        </a:p>
      </dgm:t>
    </dgm:pt>
    <dgm:pt modelId="{48E24D09-F053-485F-BE8E-F25B7DC21181}">
      <dgm:prSet phldrT="[Text]"/>
      <dgm:spPr/>
      <dgm:t>
        <a:bodyPr/>
        <a:lstStyle/>
        <a:p>
          <a:r>
            <a:rPr lang="en-US"/>
            <a:t>YR 3</a:t>
          </a:r>
        </a:p>
      </dgm:t>
    </dgm:pt>
    <dgm:pt modelId="{6ECA74C6-B837-49F4-805B-7817C0479648}" type="parTrans" cxnId="{E60A4B18-EAEE-49E5-9C98-435C4CF904D3}">
      <dgm:prSet/>
      <dgm:spPr/>
      <dgm:t>
        <a:bodyPr/>
        <a:lstStyle/>
        <a:p>
          <a:endParaRPr lang="en-US"/>
        </a:p>
      </dgm:t>
    </dgm:pt>
    <dgm:pt modelId="{3CBC008F-9004-4926-B8BE-28C61614AEDB}" type="sibTrans" cxnId="{E60A4B18-EAEE-49E5-9C98-435C4CF904D3}">
      <dgm:prSet/>
      <dgm:spPr/>
      <dgm:t>
        <a:bodyPr/>
        <a:lstStyle/>
        <a:p>
          <a:endParaRPr lang="en-US"/>
        </a:p>
      </dgm:t>
    </dgm:pt>
    <dgm:pt modelId="{7F3B5186-C593-4155-AF33-8CD4D4B880CC}">
      <dgm:prSet phldrT="[Text]"/>
      <dgm:spPr/>
      <dgm:t>
        <a:bodyPr/>
        <a:lstStyle/>
        <a:p>
          <a:pPr>
            <a:buNone/>
          </a:pPr>
          <a:r>
            <a:rPr lang="en-US">
              <a:solidFill>
                <a:schemeClr val="tx1"/>
              </a:solidFill>
            </a:rPr>
            <a:t>	</a:t>
          </a:r>
          <a:r>
            <a:rPr lang="en-US" b="1">
              <a:solidFill>
                <a:schemeClr val="tx1"/>
              </a:solidFill>
            </a:rPr>
            <a:t>R</a:t>
          </a:r>
          <a:r>
            <a:rPr lang="en-US">
              <a:solidFill>
                <a:schemeClr val="tx1"/>
              </a:solidFill>
            </a:rPr>
            <a:t>isk </a:t>
          </a:r>
          <a:r>
            <a:rPr lang="en-US" b="1">
              <a:solidFill>
                <a:schemeClr val="tx1"/>
              </a:solidFill>
            </a:rPr>
            <a:t>A</a:t>
          </a:r>
          <a:r>
            <a:rPr lang="en-US">
              <a:solidFill>
                <a:schemeClr val="tx1"/>
              </a:solidFill>
            </a:rPr>
            <a:t>ssessment </a:t>
          </a:r>
          <a:r>
            <a:rPr lang="en-US" b="1">
              <a:solidFill>
                <a:schemeClr val="tx1"/>
              </a:solidFill>
            </a:rPr>
            <a:t>M</a:t>
          </a:r>
          <a:r>
            <a:rPr lang="en-US">
              <a:solidFill>
                <a:schemeClr val="tx1"/>
              </a:solidFill>
            </a:rPr>
            <a:t>itigation </a:t>
          </a:r>
          <a:r>
            <a:rPr lang="en-US" b="1">
              <a:solidFill>
                <a:schemeClr val="tx1"/>
              </a:solidFill>
            </a:rPr>
            <a:t>P</a:t>
          </a:r>
          <a:r>
            <a:rPr lang="en-US">
              <a:solidFill>
                <a:schemeClr val="tx1"/>
              </a:solidFill>
            </a:rPr>
            <a:t>hase &amp;</a:t>
          </a:r>
        </a:p>
      </dgm:t>
    </dgm:pt>
    <dgm:pt modelId="{59EF671E-FA23-4D04-BF3D-C29C1C93B558}" type="parTrans" cxnId="{E8F0D05F-F5DB-47ED-B395-F48D44537408}">
      <dgm:prSet/>
      <dgm:spPr/>
      <dgm:t>
        <a:bodyPr/>
        <a:lstStyle/>
        <a:p>
          <a:endParaRPr lang="en-US"/>
        </a:p>
      </dgm:t>
    </dgm:pt>
    <dgm:pt modelId="{51242F16-5EFA-41EE-A6C8-80C971060D7D}" type="sibTrans" cxnId="{E8F0D05F-F5DB-47ED-B395-F48D44537408}">
      <dgm:prSet/>
      <dgm:spPr/>
      <dgm:t>
        <a:bodyPr/>
        <a:lstStyle/>
        <a:p>
          <a:endParaRPr lang="en-US"/>
        </a:p>
      </dgm:t>
    </dgm:pt>
    <dgm:pt modelId="{F90FA749-290A-4C8E-8366-B8AF053ADCE0}">
      <dgm:prSet phldrT="[Text]"/>
      <dgm:spPr/>
      <dgm:t>
        <a:bodyPr/>
        <a:lstStyle/>
        <a:p>
          <a:pPr algn="l">
            <a:buNone/>
          </a:pPr>
          <a:r>
            <a:rPr lang="en-US">
              <a:solidFill>
                <a:schemeClr val="tx1"/>
              </a:solidFill>
            </a:rPr>
            <a:t>	</a:t>
          </a:r>
          <a:r>
            <a:rPr lang="en-US" b="1">
              <a:solidFill>
                <a:schemeClr val="tx1"/>
              </a:solidFill>
            </a:rPr>
            <a:t>C</a:t>
          </a:r>
          <a:r>
            <a:rPr lang="en-US">
              <a:solidFill>
                <a:schemeClr val="tx1"/>
              </a:solidFill>
            </a:rPr>
            <a:t>ommunity </a:t>
          </a:r>
          <a:r>
            <a:rPr lang="en-US" b="1">
              <a:solidFill>
                <a:schemeClr val="tx1"/>
              </a:solidFill>
            </a:rPr>
            <a:t>E</a:t>
          </a:r>
          <a:r>
            <a:rPr lang="en-US">
              <a:solidFill>
                <a:schemeClr val="tx1"/>
              </a:solidFill>
            </a:rPr>
            <a:t>ngagement </a:t>
          </a:r>
          <a:r>
            <a:rPr lang="en-US" b="1">
              <a:solidFill>
                <a:schemeClr val="tx1"/>
              </a:solidFill>
            </a:rPr>
            <a:t>P</a:t>
          </a:r>
          <a:r>
            <a:rPr lang="en-US">
              <a:solidFill>
                <a:schemeClr val="tx1"/>
              </a:solidFill>
            </a:rPr>
            <a:t>lan</a:t>
          </a:r>
        </a:p>
      </dgm:t>
    </dgm:pt>
    <dgm:pt modelId="{5DAD18C9-621E-4534-9A1A-FAE47B96F2FE}" type="sibTrans" cxnId="{69708926-B499-456C-A0ED-36779CAF449E}">
      <dgm:prSet/>
      <dgm:spPr/>
      <dgm:t>
        <a:bodyPr/>
        <a:lstStyle/>
        <a:p>
          <a:endParaRPr lang="en-US"/>
        </a:p>
      </dgm:t>
    </dgm:pt>
    <dgm:pt modelId="{75332014-D1B9-45E7-AB38-35AE67179D8C}" type="parTrans" cxnId="{69708926-B499-456C-A0ED-36779CAF449E}">
      <dgm:prSet/>
      <dgm:spPr/>
      <dgm:t>
        <a:bodyPr/>
        <a:lstStyle/>
        <a:p>
          <a:endParaRPr lang="en-US"/>
        </a:p>
      </dgm:t>
    </dgm:pt>
    <dgm:pt modelId="{CCDC6992-4B99-4EE0-A53F-70A19C08BE61}">
      <dgm:prSet/>
      <dgm:spPr/>
      <dgm:t>
        <a:bodyPr/>
        <a:lstStyle/>
        <a:p>
          <a:r>
            <a:rPr lang="en-US"/>
            <a:t>YR 4</a:t>
          </a:r>
        </a:p>
      </dgm:t>
    </dgm:pt>
    <dgm:pt modelId="{7A44B55E-05A3-4CBB-B6E0-218F42FDD10A}" type="parTrans" cxnId="{7A982B2F-6764-487F-A3ED-3A086820B74C}">
      <dgm:prSet/>
      <dgm:spPr/>
      <dgm:t>
        <a:bodyPr/>
        <a:lstStyle/>
        <a:p>
          <a:endParaRPr lang="en-US"/>
        </a:p>
      </dgm:t>
    </dgm:pt>
    <dgm:pt modelId="{CB2669BC-2041-45B6-8DD7-579025F4C383}" type="sibTrans" cxnId="{7A982B2F-6764-487F-A3ED-3A086820B74C}">
      <dgm:prSet/>
      <dgm:spPr/>
      <dgm:t>
        <a:bodyPr/>
        <a:lstStyle/>
        <a:p>
          <a:endParaRPr lang="en-US"/>
        </a:p>
      </dgm:t>
    </dgm:pt>
    <dgm:pt modelId="{7F73E702-009B-40D6-911D-28EC301C36F4}">
      <dgm:prSet/>
      <dgm:spPr/>
      <dgm:t>
        <a:bodyPr/>
        <a:lstStyle/>
        <a:p>
          <a:pPr>
            <a:buNone/>
          </a:pPr>
          <a:r>
            <a:rPr lang="en-US">
              <a:solidFill>
                <a:schemeClr val="tx1"/>
              </a:solidFill>
            </a:rPr>
            <a:t>	</a:t>
          </a:r>
          <a:r>
            <a:rPr lang="en-US" b="1">
              <a:solidFill>
                <a:schemeClr val="tx1"/>
              </a:solidFill>
            </a:rPr>
            <a:t>G</a:t>
          </a:r>
          <a:r>
            <a:rPr lang="en-US">
              <a:solidFill>
                <a:schemeClr val="tx1"/>
              </a:solidFill>
            </a:rPr>
            <a:t>eneral</a:t>
          </a:r>
        </a:p>
      </dgm:t>
    </dgm:pt>
    <dgm:pt modelId="{88A5D79D-6AA8-4679-9EEC-45BC5904B523}" type="parTrans" cxnId="{F67612D5-AF5A-494C-A0F4-62F51DEF2DA0}">
      <dgm:prSet/>
      <dgm:spPr/>
      <dgm:t>
        <a:bodyPr/>
        <a:lstStyle/>
        <a:p>
          <a:endParaRPr lang="en-US"/>
        </a:p>
      </dgm:t>
    </dgm:pt>
    <dgm:pt modelId="{34717535-7ADA-472B-82AD-BC706398C72D}" type="sibTrans" cxnId="{F67612D5-AF5A-494C-A0F4-62F51DEF2DA0}">
      <dgm:prSet/>
      <dgm:spPr/>
      <dgm:t>
        <a:bodyPr/>
        <a:lstStyle/>
        <a:p>
          <a:endParaRPr lang="en-US"/>
        </a:p>
      </dgm:t>
    </dgm:pt>
    <dgm:pt modelId="{75D323F5-0ABB-4D51-AD4B-38864EEC69FB}">
      <dgm:prSet/>
      <dgm:spPr/>
      <dgm:t>
        <a:bodyPr/>
        <a:lstStyle/>
        <a:p>
          <a:pPr>
            <a:buNone/>
          </a:pPr>
          <a:r>
            <a:rPr lang="en-US" b="1">
              <a:solidFill>
                <a:schemeClr val="tx1"/>
              </a:solidFill>
            </a:rPr>
            <a:t>C</a:t>
          </a:r>
          <a:r>
            <a:rPr lang="en-US">
              <a:solidFill>
                <a:schemeClr val="tx1"/>
              </a:solidFill>
            </a:rPr>
            <a:t>ase</a:t>
          </a:r>
        </a:p>
      </dgm:t>
    </dgm:pt>
    <dgm:pt modelId="{A2762C7B-C8FA-43D2-BCCD-BE2D163D5829}" type="parTrans" cxnId="{C0E3A6BA-4269-4354-96BC-6D0902FDB648}">
      <dgm:prSet/>
      <dgm:spPr/>
      <dgm:t>
        <a:bodyPr/>
        <a:lstStyle/>
        <a:p>
          <a:endParaRPr lang="en-US"/>
        </a:p>
      </dgm:t>
    </dgm:pt>
    <dgm:pt modelId="{43A45EAA-3CAE-4F2D-8C7C-465F9BC8DDF6}" type="sibTrans" cxnId="{C0E3A6BA-4269-4354-96BC-6D0902FDB648}">
      <dgm:prSet/>
      <dgm:spPr/>
      <dgm:t>
        <a:bodyPr/>
        <a:lstStyle/>
        <a:p>
          <a:endParaRPr lang="en-US"/>
        </a:p>
      </dgm:t>
    </dgm:pt>
    <dgm:pt modelId="{B8DA1246-855E-4A83-9821-1A67E33AB895}">
      <dgm:prSet phldrT="[Text]"/>
      <dgm:spPr/>
      <dgm:t>
        <a:bodyPr/>
        <a:lstStyle/>
        <a:p>
          <a:pPr>
            <a:buFont typeface="Arial" panose="020B0604020202020204" pitchFamily="34" charset="0"/>
            <a:buNone/>
          </a:pPr>
          <a:r>
            <a:rPr lang="en-US">
              <a:solidFill>
                <a:schemeClr val="tx1"/>
              </a:solidFill>
            </a:rPr>
            <a:t>Post-CAVA</a:t>
          </a:r>
        </a:p>
      </dgm:t>
    </dgm:pt>
    <dgm:pt modelId="{F0DA8573-D011-40CD-8C7E-581FD658DAB0}" type="parTrans" cxnId="{9B3F9569-D08B-494F-93E5-9C19D3C94A43}">
      <dgm:prSet/>
      <dgm:spPr/>
      <dgm:t>
        <a:bodyPr/>
        <a:lstStyle/>
        <a:p>
          <a:endParaRPr lang="en-US"/>
        </a:p>
      </dgm:t>
    </dgm:pt>
    <dgm:pt modelId="{ABEF8817-6C27-4C56-B57B-D9B4FB3D0609}" type="sibTrans" cxnId="{9B3F9569-D08B-494F-93E5-9C19D3C94A43}">
      <dgm:prSet/>
      <dgm:spPr/>
      <dgm:t>
        <a:bodyPr/>
        <a:lstStyle/>
        <a:p>
          <a:endParaRPr lang="en-US"/>
        </a:p>
      </dgm:t>
    </dgm:pt>
    <dgm:pt modelId="{B535F38B-93BC-4993-B8E5-B4C497EF807A}">
      <dgm:prSet phldrT="[Text]"/>
      <dgm:spPr/>
      <dgm:t>
        <a:bodyPr/>
        <a:lstStyle/>
        <a:p>
          <a:pPr>
            <a:buNone/>
          </a:pPr>
          <a:endParaRPr lang="en-US">
            <a:solidFill>
              <a:schemeClr val="tx1"/>
            </a:solidFill>
          </a:endParaRPr>
        </a:p>
      </dgm:t>
    </dgm:pt>
    <dgm:pt modelId="{1F046E57-BF09-4BC3-940D-69F23C1A9BB2}" type="parTrans" cxnId="{697BA011-5E3A-4018-B30A-9C9E6E867CC6}">
      <dgm:prSet/>
      <dgm:spPr/>
      <dgm:t>
        <a:bodyPr/>
        <a:lstStyle/>
        <a:p>
          <a:endParaRPr lang="en-US"/>
        </a:p>
      </dgm:t>
    </dgm:pt>
    <dgm:pt modelId="{CD814A08-AAA5-4D7A-96FF-983BB395289C}" type="sibTrans" cxnId="{697BA011-5E3A-4018-B30A-9C9E6E867CC6}">
      <dgm:prSet/>
      <dgm:spPr/>
      <dgm:t>
        <a:bodyPr/>
        <a:lstStyle/>
        <a:p>
          <a:endParaRPr lang="en-US"/>
        </a:p>
      </dgm:t>
    </dgm:pt>
    <dgm:pt modelId="{14C1BE88-0914-4D8E-A626-CDF5A87E0AC2}">
      <dgm:prSet phldrT="[Text]"/>
      <dgm:spPr/>
      <dgm:t>
        <a:bodyPr/>
        <a:lstStyle/>
        <a:p>
          <a:pPr>
            <a:buFont typeface="Arial" panose="020B0604020202020204" pitchFamily="34" charset="0"/>
            <a:buNone/>
          </a:pPr>
          <a:r>
            <a:rPr lang="en-US">
              <a:solidFill>
                <a:schemeClr val="tx1"/>
              </a:solidFill>
            </a:rPr>
            <a:t>Engagement</a:t>
          </a:r>
        </a:p>
      </dgm:t>
    </dgm:pt>
    <dgm:pt modelId="{055D3824-C660-4285-A271-2EE6D6675E3C}" type="parTrans" cxnId="{A49F9F18-304F-404F-800D-57D29639FF7C}">
      <dgm:prSet/>
      <dgm:spPr/>
      <dgm:t>
        <a:bodyPr/>
        <a:lstStyle/>
        <a:p>
          <a:endParaRPr lang="en-US"/>
        </a:p>
      </dgm:t>
    </dgm:pt>
    <dgm:pt modelId="{29EE0B0B-6AA0-4C0E-BECA-6E238F4FE2F5}" type="sibTrans" cxnId="{A49F9F18-304F-404F-800D-57D29639FF7C}">
      <dgm:prSet/>
      <dgm:spPr/>
      <dgm:t>
        <a:bodyPr/>
        <a:lstStyle/>
        <a:p>
          <a:endParaRPr lang="en-US"/>
        </a:p>
      </dgm:t>
    </dgm:pt>
    <dgm:pt modelId="{ADB21B94-4D71-4513-B4F1-81EAE450467B}">
      <dgm:prSet phldrT="[Text]"/>
      <dgm:spPr/>
      <dgm:t>
        <a:bodyPr/>
        <a:lstStyle/>
        <a:p>
          <a:pPr>
            <a:buFont typeface="Arial" panose="020B0604020202020204" pitchFamily="34" charset="0"/>
            <a:buNone/>
          </a:pPr>
          <a:r>
            <a:rPr lang="en-US">
              <a:solidFill>
                <a:schemeClr val="tx1"/>
              </a:solidFill>
            </a:rPr>
            <a:t>Survey</a:t>
          </a:r>
        </a:p>
      </dgm:t>
    </dgm:pt>
    <dgm:pt modelId="{E0FA6965-A6CF-4359-8B93-61EBE7F8F327}" type="parTrans" cxnId="{652DEE44-3FAE-40A7-BD25-995F774DA417}">
      <dgm:prSet/>
      <dgm:spPr/>
      <dgm:t>
        <a:bodyPr/>
        <a:lstStyle/>
        <a:p>
          <a:endParaRPr lang="en-US"/>
        </a:p>
      </dgm:t>
    </dgm:pt>
    <dgm:pt modelId="{44EA51BC-6935-45B4-B6A4-3D920D5749A1}" type="sibTrans" cxnId="{652DEE44-3FAE-40A7-BD25-995F774DA417}">
      <dgm:prSet/>
      <dgm:spPr/>
      <dgm:t>
        <a:bodyPr/>
        <a:lstStyle/>
        <a:p>
          <a:endParaRPr lang="en-US"/>
        </a:p>
      </dgm:t>
    </dgm:pt>
    <dgm:pt modelId="{BE8D38C1-F03D-4798-9914-B846F1F7E8CE}">
      <dgm:prSet/>
      <dgm:spPr/>
      <dgm:t>
        <a:bodyPr/>
        <a:lstStyle/>
        <a:p>
          <a:pPr>
            <a:buNone/>
          </a:pPr>
          <a:r>
            <a:rPr lang="en-US" b="1">
              <a:solidFill>
                <a:schemeClr val="tx1"/>
              </a:solidFill>
            </a:rPr>
            <a:t>R</a:t>
          </a:r>
          <a:r>
            <a:rPr lang="en-US">
              <a:solidFill>
                <a:schemeClr val="tx1"/>
              </a:solidFill>
            </a:rPr>
            <a:t>ate</a:t>
          </a:r>
        </a:p>
      </dgm:t>
    </dgm:pt>
    <dgm:pt modelId="{395B58F6-E91A-4E54-BAC2-BF80B1107F3D}" type="parTrans" cxnId="{C4E28719-A171-4F10-94A2-0FA53A67AAB7}">
      <dgm:prSet/>
      <dgm:spPr/>
      <dgm:t>
        <a:bodyPr/>
        <a:lstStyle/>
        <a:p>
          <a:endParaRPr lang="en-US"/>
        </a:p>
      </dgm:t>
    </dgm:pt>
    <dgm:pt modelId="{813DD6E7-82C3-4E3A-A191-40B3061B1084}" type="sibTrans" cxnId="{C4E28719-A171-4F10-94A2-0FA53A67AAB7}">
      <dgm:prSet/>
      <dgm:spPr/>
      <dgm:t>
        <a:bodyPr/>
        <a:lstStyle/>
        <a:p>
          <a:endParaRPr lang="en-US"/>
        </a:p>
      </dgm:t>
    </dgm:pt>
    <dgm:pt modelId="{38133B9D-F340-4EA9-9898-C4DB4B30B99C}" type="pres">
      <dgm:prSet presAssocID="{C58EAAF9-1CCD-4A8A-8372-6C451FF473EF}" presName="linearFlow" presStyleCnt="0">
        <dgm:presLayoutVars>
          <dgm:dir/>
          <dgm:animLvl val="lvl"/>
          <dgm:resizeHandles val="exact"/>
        </dgm:presLayoutVars>
      </dgm:prSet>
      <dgm:spPr/>
    </dgm:pt>
    <dgm:pt modelId="{45D3F49E-F53C-4399-9AE5-A20E0F6114F9}" type="pres">
      <dgm:prSet presAssocID="{F80AFE7E-CE77-4BD6-A72E-484D3484BBE0}" presName="composite" presStyleCnt="0"/>
      <dgm:spPr/>
    </dgm:pt>
    <dgm:pt modelId="{FE59AA94-5AF4-43DF-B337-2A51CFAFE1A8}" type="pres">
      <dgm:prSet presAssocID="{F80AFE7E-CE77-4BD6-A72E-484D3484BBE0}" presName="parTx" presStyleLbl="node1" presStyleIdx="0" presStyleCnt="4">
        <dgm:presLayoutVars>
          <dgm:chMax val="0"/>
          <dgm:chPref val="0"/>
          <dgm:bulletEnabled val="1"/>
        </dgm:presLayoutVars>
      </dgm:prSet>
      <dgm:spPr/>
    </dgm:pt>
    <dgm:pt modelId="{C0337409-D504-4109-AE7F-354E63F4EED4}" type="pres">
      <dgm:prSet presAssocID="{F80AFE7E-CE77-4BD6-A72E-484D3484BBE0}" presName="parSh" presStyleLbl="node1" presStyleIdx="0" presStyleCnt="4"/>
      <dgm:spPr/>
    </dgm:pt>
    <dgm:pt modelId="{9C977CC7-8510-4D20-A60C-FBAB406E9B22}" type="pres">
      <dgm:prSet presAssocID="{F80AFE7E-CE77-4BD6-A72E-484D3484BBE0}" presName="desTx" presStyleLbl="fgAcc1" presStyleIdx="0" presStyleCnt="4" custScaleX="104112">
        <dgm:presLayoutVars>
          <dgm:bulletEnabled val="1"/>
        </dgm:presLayoutVars>
      </dgm:prSet>
      <dgm:spPr/>
    </dgm:pt>
    <dgm:pt modelId="{DB855132-BEBD-4A9C-9CA7-75792A21ADAB}" type="pres">
      <dgm:prSet presAssocID="{22615A56-A718-44F7-A59F-E8E2802259B7}" presName="sibTrans" presStyleLbl="sibTrans2D1" presStyleIdx="0" presStyleCnt="3"/>
      <dgm:spPr/>
    </dgm:pt>
    <dgm:pt modelId="{4B5A5CF2-C988-4524-A917-4262E9012D11}" type="pres">
      <dgm:prSet presAssocID="{22615A56-A718-44F7-A59F-E8E2802259B7}" presName="connTx" presStyleLbl="sibTrans2D1" presStyleIdx="0" presStyleCnt="3"/>
      <dgm:spPr/>
    </dgm:pt>
    <dgm:pt modelId="{6870610D-A7E9-4EBE-A9A0-03DD45BC14E3}" type="pres">
      <dgm:prSet presAssocID="{454CBCFB-3EDC-4684-BC0C-58C33117BF42}" presName="composite" presStyleCnt="0"/>
      <dgm:spPr/>
    </dgm:pt>
    <dgm:pt modelId="{6A42D528-0EFF-49D7-8BB0-44AF5FC4F62A}" type="pres">
      <dgm:prSet presAssocID="{454CBCFB-3EDC-4684-BC0C-58C33117BF42}" presName="parTx" presStyleLbl="node1" presStyleIdx="0" presStyleCnt="4">
        <dgm:presLayoutVars>
          <dgm:chMax val="0"/>
          <dgm:chPref val="0"/>
          <dgm:bulletEnabled val="1"/>
        </dgm:presLayoutVars>
      </dgm:prSet>
      <dgm:spPr/>
    </dgm:pt>
    <dgm:pt modelId="{302F5930-DE01-463E-BCED-4300CCED768F}" type="pres">
      <dgm:prSet presAssocID="{454CBCFB-3EDC-4684-BC0C-58C33117BF42}" presName="parSh" presStyleLbl="node1" presStyleIdx="1" presStyleCnt="4"/>
      <dgm:spPr/>
    </dgm:pt>
    <dgm:pt modelId="{4D539D2A-8FBB-424D-A657-B49EB2DFCABD}" type="pres">
      <dgm:prSet presAssocID="{454CBCFB-3EDC-4684-BC0C-58C33117BF42}" presName="desTx" presStyleLbl="fgAcc1" presStyleIdx="1" presStyleCnt="4">
        <dgm:presLayoutVars>
          <dgm:bulletEnabled val="1"/>
        </dgm:presLayoutVars>
      </dgm:prSet>
      <dgm:spPr/>
    </dgm:pt>
    <dgm:pt modelId="{6C1F4553-AF75-4C9C-9C20-B136FEDF07B2}" type="pres">
      <dgm:prSet presAssocID="{18DF1750-9CFA-49AE-85E1-6F72473F3414}" presName="sibTrans" presStyleLbl="sibTrans2D1" presStyleIdx="1" presStyleCnt="3"/>
      <dgm:spPr/>
    </dgm:pt>
    <dgm:pt modelId="{67542538-D288-47A1-9CBC-72528115BC4B}" type="pres">
      <dgm:prSet presAssocID="{18DF1750-9CFA-49AE-85E1-6F72473F3414}" presName="connTx" presStyleLbl="sibTrans2D1" presStyleIdx="1" presStyleCnt="3"/>
      <dgm:spPr/>
    </dgm:pt>
    <dgm:pt modelId="{BCF19B78-6DCB-43AE-8624-49EE9B8BE074}" type="pres">
      <dgm:prSet presAssocID="{48E24D09-F053-485F-BE8E-F25B7DC21181}" presName="composite" presStyleCnt="0"/>
      <dgm:spPr/>
    </dgm:pt>
    <dgm:pt modelId="{4CD07340-3DEC-44BF-87F5-66902CDE236A}" type="pres">
      <dgm:prSet presAssocID="{48E24D09-F053-485F-BE8E-F25B7DC21181}" presName="parTx" presStyleLbl="node1" presStyleIdx="1" presStyleCnt="4">
        <dgm:presLayoutVars>
          <dgm:chMax val="0"/>
          <dgm:chPref val="0"/>
          <dgm:bulletEnabled val="1"/>
        </dgm:presLayoutVars>
      </dgm:prSet>
      <dgm:spPr/>
    </dgm:pt>
    <dgm:pt modelId="{0873F525-3ADA-4836-BB19-6939A19B23D7}" type="pres">
      <dgm:prSet presAssocID="{48E24D09-F053-485F-BE8E-F25B7DC21181}" presName="parSh" presStyleLbl="node1" presStyleIdx="2" presStyleCnt="4"/>
      <dgm:spPr/>
    </dgm:pt>
    <dgm:pt modelId="{B45039F6-0E63-4598-8DD2-65F897D6AF93}" type="pres">
      <dgm:prSet presAssocID="{48E24D09-F053-485F-BE8E-F25B7DC21181}" presName="desTx" presStyleLbl="fgAcc1" presStyleIdx="2" presStyleCnt="4">
        <dgm:presLayoutVars>
          <dgm:bulletEnabled val="1"/>
        </dgm:presLayoutVars>
      </dgm:prSet>
      <dgm:spPr/>
    </dgm:pt>
    <dgm:pt modelId="{CD860E53-D5CC-47A0-BF17-9C3703452AF4}" type="pres">
      <dgm:prSet presAssocID="{3CBC008F-9004-4926-B8BE-28C61614AEDB}" presName="sibTrans" presStyleLbl="sibTrans2D1" presStyleIdx="2" presStyleCnt="3"/>
      <dgm:spPr/>
    </dgm:pt>
    <dgm:pt modelId="{3A8AE533-13A7-440D-A348-E49F2EA3E77D}" type="pres">
      <dgm:prSet presAssocID="{3CBC008F-9004-4926-B8BE-28C61614AEDB}" presName="connTx" presStyleLbl="sibTrans2D1" presStyleIdx="2" presStyleCnt="3"/>
      <dgm:spPr/>
    </dgm:pt>
    <dgm:pt modelId="{972A6622-DF4F-448A-8526-05CDD5C9352C}" type="pres">
      <dgm:prSet presAssocID="{CCDC6992-4B99-4EE0-A53F-70A19C08BE61}" presName="composite" presStyleCnt="0"/>
      <dgm:spPr/>
    </dgm:pt>
    <dgm:pt modelId="{DC6ED7C6-D496-42ED-85BC-300C348CCDF6}" type="pres">
      <dgm:prSet presAssocID="{CCDC6992-4B99-4EE0-A53F-70A19C08BE61}" presName="parTx" presStyleLbl="node1" presStyleIdx="2" presStyleCnt="4">
        <dgm:presLayoutVars>
          <dgm:chMax val="0"/>
          <dgm:chPref val="0"/>
          <dgm:bulletEnabled val="1"/>
        </dgm:presLayoutVars>
      </dgm:prSet>
      <dgm:spPr/>
    </dgm:pt>
    <dgm:pt modelId="{E19555D6-6B9B-4BB2-B7B9-28B5C4C6CC29}" type="pres">
      <dgm:prSet presAssocID="{CCDC6992-4B99-4EE0-A53F-70A19C08BE61}" presName="parSh" presStyleLbl="node1" presStyleIdx="3" presStyleCnt="4"/>
      <dgm:spPr/>
    </dgm:pt>
    <dgm:pt modelId="{78E3A457-7B81-41A7-AE20-F8F7863A47A9}" type="pres">
      <dgm:prSet presAssocID="{CCDC6992-4B99-4EE0-A53F-70A19C08BE61}" presName="desTx" presStyleLbl="fgAcc1" presStyleIdx="3" presStyleCnt="4">
        <dgm:presLayoutVars>
          <dgm:bulletEnabled val="1"/>
        </dgm:presLayoutVars>
      </dgm:prSet>
      <dgm:spPr/>
    </dgm:pt>
  </dgm:ptLst>
  <dgm:cxnLst>
    <dgm:cxn modelId="{E43B7B00-A237-4F82-8CC1-9DD60BA0C8FC}" srcId="{C58EAAF9-1CCD-4A8A-8372-6C451FF473EF}" destId="{F80AFE7E-CE77-4BD6-A72E-484D3484BBE0}" srcOrd="0" destOrd="0" parTransId="{D1492587-BB27-49BA-90B3-9081DD8B7931}" sibTransId="{22615A56-A718-44F7-A59F-E8E2802259B7}"/>
    <dgm:cxn modelId="{54237D0E-F9F3-4FA0-86BF-AF34CF1757EB}" type="presOf" srcId="{454CBCFB-3EDC-4684-BC0C-58C33117BF42}" destId="{302F5930-DE01-463E-BCED-4300CCED768F}" srcOrd="1" destOrd="0" presId="urn:microsoft.com/office/officeart/2005/8/layout/process3"/>
    <dgm:cxn modelId="{697BA011-5E3A-4018-B30A-9C9E6E867CC6}" srcId="{48E24D09-F053-485F-BE8E-F25B7DC21181}" destId="{B535F38B-93BC-4993-B8E5-B4C497EF807A}" srcOrd="1" destOrd="0" parTransId="{1F046E57-BF09-4BC3-940D-69F23C1A9BB2}" sibTransId="{CD814A08-AAA5-4D7A-96FF-983BB395289C}"/>
    <dgm:cxn modelId="{E60A4B18-EAEE-49E5-9C98-435C4CF904D3}" srcId="{C58EAAF9-1CCD-4A8A-8372-6C451FF473EF}" destId="{48E24D09-F053-485F-BE8E-F25B7DC21181}" srcOrd="2" destOrd="0" parTransId="{6ECA74C6-B837-49F4-805B-7817C0479648}" sibTransId="{3CBC008F-9004-4926-B8BE-28C61614AEDB}"/>
    <dgm:cxn modelId="{A49F9F18-304F-404F-800D-57D29639FF7C}" srcId="{B535F38B-93BC-4993-B8E5-B4C497EF807A}" destId="{14C1BE88-0914-4D8E-A626-CDF5A87E0AC2}" srcOrd="1" destOrd="0" parTransId="{055D3824-C660-4285-A271-2EE6D6675E3C}" sibTransId="{29EE0B0B-6AA0-4C0E-BECA-6E238F4FE2F5}"/>
    <dgm:cxn modelId="{C4E28719-A171-4F10-94A2-0FA53A67AAB7}" srcId="{7F73E702-009B-40D6-911D-28EC301C36F4}" destId="{BE8D38C1-F03D-4798-9914-B846F1F7E8CE}" srcOrd="0" destOrd="0" parTransId="{395B58F6-E91A-4E54-BAC2-BF80B1107F3D}" sibTransId="{813DD6E7-82C3-4E3A-A191-40B3061B1084}"/>
    <dgm:cxn modelId="{A5D57122-638D-4534-A029-E8FE2EDDDA37}" srcId="{454CBCFB-3EDC-4684-BC0C-58C33117BF42}" destId="{0191F50C-878E-4109-81FB-6D02557C50D9}" srcOrd="0" destOrd="0" parTransId="{BB26EBD4-7C46-4A77-A1C9-A700510B7470}" sibTransId="{2E7B0466-B534-4F19-8FF8-FAB10BD6969E}"/>
    <dgm:cxn modelId="{69708926-B499-456C-A0ED-36779CAF449E}" srcId="{F80AFE7E-CE77-4BD6-A72E-484D3484BBE0}" destId="{F90FA749-290A-4C8E-8366-B8AF053ADCE0}" srcOrd="0" destOrd="0" parTransId="{75332014-D1B9-45E7-AB38-35AE67179D8C}" sibTransId="{5DAD18C9-621E-4534-9A1A-FAE47B96F2FE}"/>
    <dgm:cxn modelId="{7A982B2F-6764-487F-A3ED-3A086820B74C}" srcId="{C58EAAF9-1CCD-4A8A-8372-6C451FF473EF}" destId="{CCDC6992-4B99-4EE0-A53F-70A19C08BE61}" srcOrd="3" destOrd="0" parTransId="{7A44B55E-05A3-4CBB-B6E0-218F42FDD10A}" sibTransId="{CB2669BC-2041-45B6-8DD7-579025F4C383}"/>
    <dgm:cxn modelId="{B47D4031-CB7B-4475-A8FD-BA515F4B89F9}" type="presOf" srcId="{B8DA1246-855E-4A83-9821-1A67E33AB895}" destId="{B45039F6-0E63-4598-8DD2-65F897D6AF93}" srcOrd="0" destOrd="2" presId="urn:microsoft.com/office/officeart/2005/8/layout/process3"/>
    <dgm:cxn modelId="{8E555E34-CCCF-48EB-9413-00299CD401D9}" type="presOf" srcId="{F80AFE7E-CE77-4BD6-A72E-484D3484BBE0}" destId="{FE59AA94-5AF4-43DF-B337-2A51CFAFE1A8}" srcOrd="0" destOrd="0" presId="urn:microsoft.com/office/officeart/2005/8/layout/process3"/>
    <dgm:cxn modelId="{F4E26C5B-EB8C-4312-BE56-D8D1513E0250}" type="presOf" srcId="{0191F50C-878E-4109-81FB-6D02557C50D9}" destId="{4D539D2A-8FBB-424D-A657-B49EB2DFCABD}" srcOrd="0" destOrd="0" presId="urn:microsoft.com/office/officeart/2005/8/layout/process3"/>
    <dgm:cxn modelId="{E8F0D05F-F5DB-47ED-B395-F48D44537408}" srcId="{48E24D09-F053-485F-BE8E-F25B7DC21181}" destId="{7F3B5186-C593-4155-AF33-8CD4D4B880CC}" srcOrd="0" destOrd="0" parTransId="{59EF671E-FA23-4D04-BF3D-C29C1C93B558}" sibTransId="{51242F16-5EFA-41EE-A6C8-80C971060D7D}"/>
    <dgm:cxn modelId="{53CC9841-F26E-4F72-BBFC-EF8B8D9BFBAB}" type="presOf" srcId="{22615A56-A718-44F7-A59F-E8E2802259B7}" destId="{4B5A5CF2-C988-4524-A917-4262E9012D11}" srcOrd="1" destOrd="0" presId="urn:microsoft.com/office/officeart/2005/8/layout/process3"/>
    <dgm:cxn modelId="{F4770D42-A09A-4F16-AF7E-6B4D93C39A33}" type="presOf" srcId="{3CBC008F-9004-4926-B8BE-28C61614AEDB}" destId="{3A8AE533-13A7-440D-A348-E49F2EA3E77D}" srcOrd="1" destOrd="0" presId="urn:microsoft.com/office/officeart/2005/8/layout/process3"/>
    <dgm:cxn modelId="{834E1344-08E5-4AC6-AD5F-AB1042B7129E}" type="presOf" srcId="{18DF1750-9CFA-49AE-85E1-6F72473F3414}" destId="{67542538-D288-47A1-9CBC-72528115BC4B}" srcOrd="1" destOrd="0" presId="urn:microsoft.com/office/officeart/2005/8/layout/process3"/>
    <dgm:cxn modelId="{652DEE44-3FAE-40A7-BD25-995F774DA417}" srcId="{B535F38B-93BC-4993-B8E5-B4C497EF807A}" destId="{ADB21B94-4D71-4513-B4F1-81EAE450467B}" srcOrd="2" destOrd="0" parTransId="{E0FA6965-A6CF-4359-8B93-61EBE7F8F327}" sibTransId="{44EA51BC-6935-45B4-B6A4-3D920D5749A1}"/>
    <dgm:cxn modelId="{1093A248-45BF-4FAD-B6F7-152322CC2889}" type="presOf" srcId="{454CBCFB-3EDC-4684-BC0C-58C33117BF42}" destId="{6A42D528-0EFF-49D7-8BB0-44AF5FC4F62A}" srcOrd="0" destOrd="0" presId="urn:microsoft.com/office/officeart/2005/8/layout/process3"/>
    <dgm:cxn modelId="{9B3F9569-D08B-494F-93E5-9C19D3C94A43}" srcId="{B535F38B-93BC-4993-B8E5-B4C497EF807A}" destId="{B8DA1246-855E-4A83-9821-1A67E33AB895}" srcOrd="0" destOrd="0" parTransId="{F0DA8573-D011-40CD-8C7E-581FD658DAB0}" sibTransId="{ABEF8817-6C27-4C56-B57B-D9B4FB3D0609}"/>
    <dgm:cxn modelId="{05CBCE6C-C3F0-4999-B3E5-5C7D9CA64A50}" type="presOf" srcId="{3CBC008F-9004-4926-B8BE-28C61614AEDB}" destId="{CD860E53-D5CC-47A0-BF17-9C3703452AF4}" srcOrd="0" destOrd="0" presId="urn:microsoft.com/office/officeart/2005/8/layout/process3"/>
    <dgm:cxn modelId="{04C83A50-50C6-4B73-8DE6-871D2831609D}" type="presOf" srcId="{B535F38B-93BC-4993-B8E5-B4C497EF807A}" destId="{B45039F6-0E63-4598-8DD2-65F897D6AF93}" srcOrd="0" destOrd="1" presId="urn:microsoft.com/office/officeart/2005/8/layout/process3"/>
    <dgm:cxn modelId="{A24CDF72-8F53-4AC2-93F9-29F14B319747}" type="presOf" srcId="{ADB21B94-4D71-4513-B4F1-81EAE450467B}" destId="{B45039F6-0E63-4598-8DD2-65F897D6AF93}" srcOrd="0" destOrd="4" presId="urn:microsoft.com/office/officeart/2005/8/layout/process3"/>
    <dgm:cxn modelId="{6A60E777-790B-4228-B6F1-013A1C0CC831}" type="presOf" srcId="{F90FA749-290A-4C8E-8366-B8AF053ADCE0}" destId="{9C977CC7-8510-4D20-A60C-FBAB406E9B22}" srcOrd="0" destOrd="0" presId="urn:microsoft.com/office/officeart/2005/8/layout/process3"/>
    <dgm:cxn modelId="{FD176059-7AD3-426A-A4DA-163B99325D60}" type="presOf" srcId="{48E24D09-F053-485F-BE8E-F25B7DC21181}" destId="{4CD07340-3DEC-44BF-87F5-66902CDE236A}" srcOrd="0" destOrd="0" presId="urn:microsoft.com/office/officeart/2005/8/layout/process3"/>
    <dgm:cxn modelId="{2AB06A79-C5D0-4DC4-A4E8-9475CC184E46}" type="presOf" srcId="{F80AFE7E-CE77-4BD6-A72E-484D3484BBE0}" destId="{C0337409-D504-4109-AE7F-354E63F4EED4}" srcOrd="1" destOrd="0" presId="urn:microsoft.com/office/officeart/2005/8/layout/process3"/>
    <dgm:cxn modelId="{CEB34D80-6A3D-41DF-8ED0-0E8D5A332137}" type="presOf" srcId="{75D323F5-0ABB-4D51-AD4B-38864EEC69FB}" destId="{78E3A457-7B81-41A7-AE20-F8F7863A47A9}" srcOrd="0" destOrd="2" presId="urn:microsoft.com/office/officeart/2005/8/layout/process3"/>
    <dgm:cxn modelId="{BA68E888-0449-41AB-81EA-2214115A37C5}" type="presOf" srcId="{7F3B5186-C593-4155-AF33-8CD4D4B880CC}" destId="{B45039F6-0E63-4598-8DD2-65F897D6AF93}" srcOrd="0" destOrd="0" presId="urn:microsoft.com/office/officeart/2005/8/layout/process3"/>
    <dgm:cxn modelId="{07A1BE9C-C43B-45BD-B621-FA8815FAB4FA}" type="presOf" srcId="{22615A56-A718-44F7-A59F-E8E2802259B7}" destId="{DB855132-BEBD-4A9C-9CA7-75792A21ADAB}" srcOrd="0" destOrd="0" presId="urn:microsoft.com/office/officeart/2005/8/layout/process3"/>
    <dgm:cxn modelId="{3D1C79A6-608E-486B-ACFD-1C293865F49D}" type="presOf" srcId="{CCDC6992-4B99-4EE0-A53F-70A19C08BE61}" destId="{E19555D6-6B9B-4BB2-B7B9-28B5C4C6CC29}" srcOrd="1" destOrd="0" presId="urn:microsoft.com/office/officeart/2005/8/layout/process3"/>
    <dgm:cxn modelId="{0EA980B5-951B-48C1-BF79-E47D829A08D5}" type="presOf" srcId="{14C1BE88-0914-4D8E-A626-CDF5A87E0AC2}" destId="{B45039F6-0E63-4598-8DD2-65F897D6AF93}" srcOrd="0" destOrd="3" presId="urn:microsoft.com/office/officeart/2005/8/layout/process3"/>
    <dgm:cxn modelId="{C0E3A6BA-4269-4354-96BC-6D0902FDB648}" srcId="{7F73E702-009B-40D6-911D-28EC301C36F4}" destId="{75D323F5-0ABB-4D51-AD4B-38864EEC69FB}" srcOrd="1" destOrd="0" parTransId="{A2762C7B-C8FA-43D2-BCCD-BE2D163D5829}" sibTransId="{43A45EAA-3CAE-4F2D-8C7C-465F9BC8DDF6}"/>
    <dgm:cxn modelId="{4595E7C0-2F19-4B0A-B790-480E46925191}" srcId="{C58EAAF9-1CCD-4A8A-8372-6C451FF473EF}" destId="{454CBCFB-3EDC-4684-BC0C-58C33117BF42}" srcOrd="1" destOrd="0" parTransId="{31C74CBE-E141-4490-B223-E2889BB1DC10}" sibTransId="{18DF1750-9CFA-49AE-85E1-6F72473F3414}"/>
    <dgm:cxn modelId="{1E01CCC9-D90A-49FD-959F-5132FE5657A3}" type="presOf" srcId="{BE8D38C1-F03D-4798-9914-B846F1F7E8CE}" destId="{78E3A457-7B81-41A7-AE20-F8F7863A47A9}" srcOrd="0" destOrd="1" presId="urn:microsoft.com/office/officeart/2005/8/layout/process3"/>
    <dgm:cxn modelId="{9A2852CB-B4C7-452B-B13A-AD3F5271DF08}" type="presOf" srcId="{48E24D09-F053-485F-BE8E-F25B7DC21181}" destId="{0873F525-3ADA-4836-BB19-6939A19B23D7}" srcOrd="1" destOrd="0" presId="urn:microsoft.com/office/officeart/2005/8/layout/process3"/>
    <dgm:cxn modelId="{F67612D5-AF5A-494C-A0F4-62F51DEF2DA0}" srcId="{CCDC6992-4B99-4EE0-A53F-70A19C08BE61}" destId="{7F73E702-009B-40D6-911D-28EC301C36F4}" srcOrd="0" destOrd="0" parTransId="{88A5D79D-6AA8-4679-9EEC-45BC5904B523}" sibTransId="{34717535-7ADA-472B-82AD-BC706398C72D}"/>
    <dgm:cxn modelId="{956B3AD8-D827-4932-9605-832D61515A80}" type="presOf" srcId="{C58EAAF9-1CCD-4A8A-8372-6C451FF473EF}" destId="{38133B9D-F340-4EA9-9898-C4DB4B30B99C}" srcOrd="0" destOrd="0" presId="urn:microsoft.com/office/officeart/2005/8/layout/process3"/>
    <dgm:cxn modelId="{1DB9C3E1-95A2-4254-B53F-1E8C58A34993}" type="presOf" srcId="{CCDC6992-4B99-4EE0-A53F-70A19C08BE61}" destId="{DC6ED7C6-D496-42ED-85BC-300C348CCDF6}" srcOrd="0" destOrd="0" presId="urn:microsoft.com/office/officeart/2005/8/layout/process3"/>
    <dgm:cxn modelId="{3D84ABF1-E153-4ABC-8D98-9D7756095280}" type="presOf" srcId="{7F73E702-009B-40D6-911D-28EC301C36F4}" destId="{78E3A457-7B81-41A7-AE20-F8F7863A47A9}" srcOrd="0" destOrd="0" presId="urn:microsoft.com/office/officeart/2005/8/layout/process3"/>
    <dgm:cxn modelId="{ACB5E7F9-293D-4318-8EFA-0C9FEDCDC462}" type="presOf" srcId="{18DF1750-9CFA-49AE-85E1-6F72473F3414}" destId="{6C1F4553-AF75-4C9C-9C20-B136FEDF07B2}" srcOrd="0" destOrd="0" presId="urn:microsoft.com/office/officeart/2005/8/layout/process3"/>
    <dgm:cxn modelId="{A8D0FC42-DAEB-4968-8D6B-C74AAC524381}" type="presParOf" srcId="{38133B9D-F340-4EA9-9898-C4DB4B30B99C}" destId="{45D3F49E-F53C-4399-9AE5-A20E0F6114F9}" srcOrd="0" destOrd="0" presId="urn:microsoft.com/office/officeart/2005/8/layout/process3"/>
    <dgm:cxn modelId="{365C5CF9-E9B4-4EA4-A28D-BBC8D23078E7}" type="presParOf" srcId="{45D3F49E-F53C-4399-9AE5-A20E0F6114F9}" destId="{FE59AA94-5AF4-43DF-B337-2A51CFAFE1A8}" srcOrd="0" destOrd="0" presId="urn:microsoft.com/office/officeart/2005/8/layout/process3"/>
    <dgm:cxn modelId="{8B60DD7D-7AB1-450D-8446-3898C8CB0B34}" type="presParOf" srcId="{45D3F49E-F53C-4399-9AE5-A20E0F6114F9}" destId="{C0337409-D504-4109-AE7F-354E63F4EED4}" srcOrd="1" destOrd="0" presId="urn:microsoft.com/office/officeart/2005/8/layout/process3"/>
    <dgm:cxn modelId="{9777EBE2-957A-468E-A406-F254554BE52F}" type="presParOf" srcId="{45D3F49E-F53C-4399-9AE5-A20E0F6114F9}" destId="{9C977CC7-8510-4D20-A60C-FBAB406E9B22}" srcOrd="2" destOrd="0" presId="urn:microsoft.com/office/officeart/2005/8/layout/process3"/>
    <dgm:cxn modelId="{78FFD560-3331-4A83-9C82-FB6CDDE6996B}" type="presParOf" srcId="{38133B9D-F340-4EA9-9898-C4DB4B30B99C}" destId="{DB855132-BEBD-4A9C-9CA7-75792A21ADAB}" srcOrd="1" destOrd="0" presId="urn:microsoft.com/office/officeart/2005/8/layout/process3"/>
    <dgm:cxn modelId="{59DB2CF8-C55C-4E7F-A96C-5ED3499D898E}" type="presParOf" srcId="{DB855132-BEBD-4A9C-9CA7-75792A21ADAB}" destId="{4B5A5CF2-C988-4524-A917-4262E9012D11}" srcOrd="0" destOrd="0" presId="urn:microsoft.com/office/officeart/2005/8/layout/process3"/>
    <dgm:cxn modelId="{8529024F-9FD4-4B2A-8B4C-6181986C6A75}" type="presParOf" srcId="{38133B9D-F340-4EA9-9898-C4DB4B30B99C}" destId="{6870610D-A7E9-4EBE-A9A0-03DD45BC14E3}" srcOrd="2" destOrd="0" presId="urn:microsoft.com/office/officeart/2005/8/layout/process3"/>
    <dgm:cxn modelId="{0BC1CAD2-690F-43EF-A11F-B7FAC511A157}" type="presParOf" srcId="{6870610D-A7E9-4EBE-A9A0-03DD45BC14E3}" destId="{6A42D528-0EFF-49D7-8BB0-44AF5FC4F62A}" srcOrd="0" destOrd="0" presId="urn:microsoft.com/office/officeart/2005/8/layout/process3"/>
    <dgm:cxn modelId="{82623A89-A5ED-4275-8D39-712F82FEBE14}" type="presParOf" srcId="{6870610D-A7E9-4EBE-A9A0-03DD45BC14E3}" destId="{302F5930-DE01-463E-BCED-4300CCED768F}" srcOrd="1" destOrd="0" presId="urn:microsoft.com/office/officeart/2005/8/layout/process3"/>
    <dgm:cxn modelId="{EFCD43DF-5748-4BB2-9F52-D17DA27F1D77}" type="presParOf" srcId="{6870610D-A7E9-4EBE-A9A0-03DD45BC14E3}" destId="{4D539D2A-8FBB-424D-A657-B49EB2DFCABD}" srcOrd="2" destOrd="0" presId="urn:microsoft.com/office/officeart/2005/8/layout/process3"/>
    <dgm:cxn modelId="{B8293DFD-FA81-4D2C-8F41-4F828D8FDD9D}" type="presParOf" srcId="{38133B9D-F340-4EA9-9898-C4DB4B30B99C}" destId="{6C1F4553-AF75-4C9C-9C20-B136FEDF07B2}" srcOrd="3" destOrd="0" presId="urn:microsoft.com/office/officeart/2005/8/layout/process3"/>
    <dgm:cxn modelId="{2905E600-B9F0-430A-B1E9-596E94FD4583}" type="presParOf" srcId="{6C1F4553-AF75-4C9C-9C20-B136FEDF07B2}" destId="{67542538-D288-47A1-9CBC-72528115BC4B}" srcOrd="0" destOrd="0" presId="urn:microsoft.com/office/officeart/2005/8/layout/process3"/>
    <dgm:cxn modelId="{852314D7-7217-4BEE-97F8-FBE0B35A7062}" type="presParOf" srcId="{38133B9D-F340-4EA9-9898-C4DB4B30B99C}" destId="{BCF19B78-6DCB-43AE-8624-49EE9B8BE074}" srcOrd="4" destOrd="0" presId="urn:microsoft.com/office/officeart/2005/8/layout/process3"/>
    <dgm:cxn modelId="{5F5ABFCE-0A64-4803-9E15-DEA47B716556}" type="presParOf" srcId="{BCF19B78-6DCB-43AE-8624-49EE9B8BE074}" destId="{4CD07340-3DEC-44BF-87F5-66902CDE236A}" srcOrd="0" destOrd="0" presId="urn:microsoft.com/office/officeart/2005/8/layout/process3"/>
    <dgm:cxn modelId="{A6ABDD9E-6616-4398-8FAC-D8C0BE76DD6D}" type="presParOf" srcId="{BCF19B78-6DCB-43AE-8624-49EE9B8BE074}" destId="{0873F525-3ADA-4836-BB19-6939A19B23D7}" srcOrd="1" destOrd="0" presId="urn:microsoft.com/office/officeart/2005/8/layout/process3"/>
    <dgm:cxn modelId="{3EB623FF-9ECF-4635-A31E-1B65BBD31AF1}" type="presParOf" srcId="{BCF19B78-6DCB-43AE-8624-49EE9B8BE074}" destId="{B45039F6-0E63-4598-8DD2-65F897D6AF93}" srcOrd="2" destOrd="0" presId="urn:microsoft.com/office/officeart/2005/8/layout/process3"/>
    <dgm:cxn modelId="{FBA6B7EA-8662-4924-93B4-80D94FAD7876}" type="presParOf" srcId="{38133B9D-F340-4EA9-9898-C4DB4B30B99C}" destId="{CD860E53-D5CC-47A0-BF17-9C3703452AF4}" srcOrd="5" destOrd="0" presId="urn:microsoft.com/office/officeart/2005/8/layout/process3"/>
    <dgm:cxn modelId="{E1BBD415-72E4-412E-BDA7-66242A3321E3}" type="presParOf" srcId="{CD860E53-D5CC-47A0-BF17-9C3703452AF4}" destId="{3A8AE533-13A7-440D-A348-E49F2EA3E77D}" srcOrd="0" destOrd="0" presId="urn:microsoft.com/office/officeart/2005/8/layout/process3"/>
    <dgm:cxn modelId="{EFA06335-1CBA-4661-BB4E-E4D3ABE71304}" type="presParOf" srcId="{38133B9D-F340-4EA9-9898-C4DB4B30B99C}" destId="{972A6622-DF4F-448A-8526-05CDD5C9352C}" srcOrd="6" destOrd="0" presId="urn:microsoft.com/office/officeart/2005/8/layout/process3"/>
    <dgm:cxn modelId="{D8F5CF83-3B85-4789-95A5-97BDF41989D6}" type="presParOf" srcId="{972A6622-DF4F-448A-8526-05CDD5C9352C}" destId="{DC6ED7C6-D496-42ED-85BC-300C348CCDF6}" srcOrd="0" destOrd="0" presId="urn:microsoft.com/office/officeart/2005/8/layout/process3"/>
    <dgm:cxn modelId="{682736EA-6B5D-4B6C-AE50-7AFE5A844637}" type="presParOf" srcId="{972A6622-DF4F-448A-8526-05CDD5C9352C}" destId="{E19555D6-6B9B-4BB2-B7B9-28B5C4C6CC29}" srcOrd="1" destOrd="0" presId="urn:microsoft.com/office/officeart/2005/8/layout/process3"/>
    <dgm:cxn modelId="{542D432A-EDF3-4A37-95AC-2AE859D3BB46}" type="presParOf" srcId="{972A6622-DF4F-448A-8526-05CDD5C9352C}" destId="{78E3A457-7B81-41A7-AE20-F8F7863A47A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37409-D504-4109-AE7F-354E63F4EED4}">
      <dsp:nvSpPr>
        <dsp:cNvPr id="0" name=""/>
        <dsp:cNvSpPr/>
      </dsp:nvSpPr>
      <dsp:spPr>
        <a:xfrm>
          <a:off x="2794"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1</a:t>
          </a:r>
        </a:p>
      </dsp:txBody>
      <dsp:txXfrm>
        <a:off x="2794" y="883887"/>
        <a:ext cx="1755349" cy="432000"/>
      </dsp:txXfrm>
    </dsp:sp>
    <dsp:sp modelId="{9C977CC7-8510-4D20-A60C-FBAB406E9B22}">
      <dsp:nvSpPr>
        <dsp:cNvPr id="0" name=""/>
        <dsp:cNvSpPr/>
      </dsp:nvSpPr>
      <dsp:spPr>
        <a:xfrm>
          <a:off x="326234" y="1315887"/>
          <a:ext cx="182752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C</a:t>
          </a:r>
          <a:r>
            <a:rPr lang="en-US" sz="1500" kern="1200">
              <a:solidFill>
                <a:schemeClr val="tx1"/>
              </a:solidFill>
            </a:rPr>
            <a:t>ommunity </a:t>
          </a:r>
          <a:r>
            <a:rPr lang="en-US" sz="1500" b="1" kern="1200">
              <a:solidFill>
                <a:schemeClr val="tx1"/>
              </a:solidFill>
            </a:rPr>
            <a:t>E</a:t>
          </a:r>
          <a:r>
            <a:rPr lang="en-US" sz="1500" kern="1200">
              <a:solidFill>
                <a:schemeClr val="tx1"/>
              </a:solidFill>
            </a:rPr>
            <a:t>ngagement </a:t>
          </a:r>
          <a:r>
            <a:rPr lang="en-US" sz="1500" b="1" kern="1200">
              <a:solidFill>
                <a:schemeClr val="tx1"/>
              </a:solidFill>
            </a:rPr>
            <a:t>P</a:t>
          </a:r>
          <a:r>
            <a:rPr lang="en-US" sz="1500" kern="1200">
              <a:solidFill>
                <a:schemeClr val="tx1"/>
              </a:solidFill>
            </a:rPr>
            <a:t>lan</a:t>
          </a:r>
        </a:p>
      </dsp:txBody>
      <dsp:txXfrm>
        <a:off x="379760" y="1369413"/>
        <a:ext cx="1720477" cy="2044510"/>
      </dsp:txXfrm>
    </dsp:sp>
    <dsp:sp modelId="{DB855132-BEBD-4A9C-9CA7-75792A21ADAB}">
      <dsp:nvSpPr>
        <dsp:cNvPr id="0" name=""/>
        <dsp:cNvSpPr/>
      </dsp:nvSpPr>
      <dsp:spPr>
        <a:xfrm>
          <a:off x="2033271" y="881372"/>
          <a:ext cx="583269" cy="437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33271" y="968778"/>
        <a:ext cx="452160" cy="262219"/>
      </dsp:txXfrm>
    </dsp:sp>
    <dsp:sp modelId="{302F5930-DE01-463E-BCED-4300CCED768F}">
      <dsp:nvSpPr>
        <dsp:cNvPr id="0" name=""/>
        <dsp:cNvSpPr/>
      </dsp:nvSpPr>
      <dsp:spPr>
        <a:xfrm>
          <a:off x="2858652"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2</a:t>
          </a:r>
        </a:p>
      </dsp:txBody>
      <dsp:txXfrm>
        <a:off x="2858652" y="883887"/>
        <a:ext cx="1755349" cy="432000"/>
      </dsp:txXfrm>
    </dsp:sp>
    <dsp:sp modelId="{4D539D2A-8FBB-424D-A657-B49EB2DFCABD}">
      <dsp:nvSpPr>
        <dsp:cNvPr id="0" name=""/>
        <dsp:cNvSpPr/>
      </dsp:nvSpPr>
      <dsp:spPr>
        <a:xfrm>
          <a:off x="3218182" y="1315887"/>
          <a:ext cx="175534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C</a:t>
          </a:r>
          <a:r>
            <a:rPr lang="en-US" sz="1500" kern="1200">
              <a:solidFill>
                <a:schemeClr val="tx1"/>
              </a:solidFill>
            </a:rPr>
            <a:t>limate </a:t>
          </a:r>
          <a:r>
            <a:rPr lang="en-US" sz="1500" b="1" kern="1200">
              <a:solidFill>
                <a:schemeClr val="tx1"/>
              </a:solidFill>
            </a:rPr>
            <a:t>A</a:t>
          </a:r>
          <a:r>
            <a:rPr lang="en-US" sz="1500" kern="1200">
              <a:solidFill>
                <a:schemeClr val="tx1"/>
              </a:solidFill>
            </a:rPr>
            <a:t>daptation </a:t>
          </a:r>
          <a:r>
            <a:rPr lang="en-US" sz="1500" b="1" kern="1200">
              <a:solidFill>
                <a:schemeClr val="tx1"/>
              </a:solidFill>
            </a:rPr>
            <a:t>V</a:t>
          </a:r>
          <a:r>
            <a:rPr lang="en-US" sz="1500" kern="1200">
              <a:solidFill>
                <a:schemeClr val="tx1"/>
              </a:solidFill>
            </a:rPr>
            <a:t>ulnerability </a:t>
          </a:r>
          <a:r>
            <a:rPr lang="en-US" sz="1500" b="1" kern="1200">
              <a:solidFill>
                <a:schemeClr val="tx1"/>
              </a:solidFill>
            </a:rPr>
            <a:t>A</a:t>
          </a:r>
          <a:r>
            <a:rPr lang="en-US" sz="1500" kern="1200">
              <a:solidFill>
                <a:schemeClr val="tx1"/>
              </a:solidFill>
            </a:rPr>
            <a:t>ssessment</a:t>
          </a:r>
        </a:p>
      </dsp:txBody>
      <dsp:txXfrm>
        <a:off x="3269594" y="1367299"/>
        <a:ext cx="1652525" cy="2048738"/>
      </dsp:txXfrm>
    </dsp:sp>
    <dsp:sp modelId="{6C1F4553-AF75-4C9C-9C20-B136FEDF07B2}">
      <dsp:nvSpPr>
        <dsp:cNvPr id="0" name=""/>
        <dsp:cNvSpPr/>
      </dsp:nvSpPr>
      <dsp:spPr>
        <a:xfrm>
          <a:off x="4880107" y="881372"/>
          <a:ext cx="564141" cy="437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80107" y="968778"/>
        <a:ext cx="433032" cy="262219"/>
      </dsp:txXfrm>
    </dsp:sp>
    <dsp:sp modelId="{0873F525-3ADA-4836-BB19-6939A19B23D7}">
      <dsp:nvSpPr>
        <dsp:cNvPr id="0" name=""/>
        <dsp:cNvSpPr/>
      </dsp:nvSpPr>
      <dsp:spPr>
        <a:xfrm>
          <a:off x="5678421"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3</a:t>
          </a:r>
        </a:p>
      </dsp:txBody>
      <dsp:txXfrm>
        <a:off x="5678421" y="883887"/>
        <a:ext cx="1755349" cy="432000"/>
      </dsp:txXfrm>
    </dsp:sp>
    <dsp:sp modelId="{B45039F6-0E63-4598-8DD2-65F897D6AF93}">
      <dsp:nvSpPr>
        <dsp:cNvPr id="0" name=""/>
        <dsp:cNvSpPr/>
      </dsp:nvSpPr>
      <dsp:spPr>
        <a:xfrm>
          <a:off x="6037950" y="1315887"/>
          <a:ext cx="175534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R</a:t>
          </a:r>
          <a:r>
            <a:rPr lang="en-US" sz="1500" kern="1200">
              <a:solidFill>
                <a:schemeClr val="tx1"/>
              </a:solidFill>
            </a:rPr>
            <a:t>isk </a:t>
          </a:r>
          <a:r>
            <a:rPr lang="en-US" sz="1500" b="1" kern="1200">
              <a:solidFill>
                <a:schemeClr val="tx1"/>
              </a:solidFill>
            </a:rPr>
            <a:t>A</a:t>
          </a:r>
          <a:r>
            <a:rPr lang="en-US" sz="1500" kern="1200">
              <a:solidFill>
                <a:schemeClr val="tx1"/>
              </a:solidFill>
            </a:rPr>
            <a:t>ssessment </a:t>
          </a:r>
          <a:r>
            <a:rPr lang="en-US" sz="1500" b="1" kern="1200">
              <a:solidFill>
                <a:schemeClr val="tx1"/>
              </a:solidFill>
            </a:rPr>
            <a:t>M</a:t>
          </a:r>
          <a:r>
            <a:rPr lang="en-US" sz="1500" kern="1200">
              <a:solidFill>
                <a:schemeClr val="tx1"/>
              </a:solidFill>
            </a:rPr>
            <a:t>itigation </a:t>
          </a:r>
          <a:r>
            <a:rPr lang="en-US" sz="1500" b="1" kern="1200">
              <a:solidFill>
                <a:schemeClr val="tx1"/>
              </a:solidFill>
            </a:rPr>
            <a:t>P</a:t>
          </a:r>
          <a:r>
            <a:rPr lang="en-US" sz="1500" kern="1200">
              <a:solidFill>
                <a:schemeClr val="tx1"/>
              </a:solidFill>
            </a:rPr>
            <a:t>hase &amp;</a:t>
          </a:r>
        </a:p>
        <a:p>
          <a:pPr marL="114300" lvl="1" indent="-114300" algn="l" defTabSz="666750">
            <a:lnSpc>
              <a:spcPct val="90000"/>
            </a:lnSpc>
            <a:spcBef>
              <a:spcPct val="0"/>
            </a:spcBef>
            <a:spcAft>
              <a:spcPct val="15000"/>
            </a:spcAft>
            <a:buNone/>
          </a:pPr>
          <a:endParaRPr lang="en-US" sz="1500" kern="1200">
            <a:solidFill>
              <a:schemeClr val="tx1"/>
            </a:solidFill>
          </a:endParaRPr>
        </a:p>
        <a:p>
          <a:pPr marL="228600" lvl="2" indent="-114300" algn="l" defTabSz="666750">
            <a:lnSpc>
              <a:spcPct val="90000"/>
            </a:lnSpc>
            <a:spcBef>
              <a:spcPct val="0"/>
            </a:spcBef>
            <a:spcAft>
              <a:spcPct val="15000"/>
            </a:spcAft>
            <a:buFont typeface="Arial" panose="020B0604020202020204" pitchFamily="34" charset="0"/>
            <a:buNone/>
          </a:pPr>
          <a:r>
            <a:rPr lang="en-US" sz="1500" kern="1200">
              <a:solidFill>
                <a:schemeClr val="tx1"/>
              </a:solidFill>
            </a:rPr>
            <a:t>Post-CAVA</a:t>
          </a:r>
        </a:p>
        <a:p>
          <a:pPr marL="228600" lvl="2" indent="-114300" algn="l" defTabSz="666750">
            <a:lnSpc>
              <a:spcPct val="90000"/>
            </a:lnSpc>
            <a:spcBef>
              <a:spcPct val="0"/>
            </a:spcBef>
            <a:spcAft>
              <a:spcPct val="15000"/>
            </a:spcAft>
            <a:buFont typeface="Arial" panose="020B0604020202020204" pitchFamily="34" charset="0"/>
            <a:buNone/>
          </a:pPr>
          <a:r>
            <a:rPr lang="en-US" sz="1500" kern="1200">
              <a:solidFill>
                <a:schemeClr val="tx1"/>
              </a:solidFill>
            </a:rPr>
            <a:t>Engagement</a:t>
          </a:r>
        </a:p>
        <a:p>
          <a:pPr marL="228600" lvl="2" indent="-114300" algn="l" defTabSz="666750">
            <a:lnSpc>
              <a:spcPct val="90000"/>
            </a:lnSpc>
            <a:spcBef>
              <a:spcPct val="0"/>
            </a:spcBef>
            <a:spcAft>
              <a:spcPct val="15000"/>
            </a:spcAft>
            <a:buFont typeface="Arial" panose="020B0604020202020204" pitchFamily="34" charset="0"/>
            <a:buNone/>
          </a:pPr>
          <a:r>
            <a:rPr lang="en-US" sz="1500" kern="1200">
              <a:solidFill>
                <a:schemeClr val="tx1"/>
              </a:solidFill>
            </a:rPr>
            <a:t>Survey</a:t>
          </a:r>
        </a:p>
      </dsp:txBody>
      <dsp:txXfrm>
        <a:off x="6089362" y="1367299"/>
        <a:ext cx="1652525" cy="2048738"/>
      </dsp:txXfrm>
    </dsp:sp>
    <dsp:sp modelId="{CD860E53-D5CC-47A0-BF17-9C3703452AF4}">
      <dsp:nvSpPr>
        <dsp:cNvPr id="0" name=""/>
        <dsp:cNvSpPr/>
      </dsp:nvSpPr>
      <dsp:spPr>
        <a:xfrm>
          <a:off x="7699875" y="881372"/>
          <a:ext cx="564141" cy="437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99875" y="968778"/>
        <a:ext cx="433032" cy="262219"/>
      </dsp:txXfrm>
    </dsp:sp>
    <dsp:sp modelId="{E19555D6-6B9B-4BB2-B7B9-28B5C4C6CC29}">
      <dsp:nvSpPr>
        <dsp:cNvPr id="0" name=""/>
        <dsp:cNvSpPr/>
      </dsp:nvSpPr>
      <dsp:spPr>
        <a:xfrm>
          <a:off x="8498189"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4</a:t>
          </a:r>
        </a:p>
      </dsp:txBody>
      <dsp:txXfrm>
        <a:off x="8498189" y="883887"/>
        <a:ext cx="1755349" cy="432000"/>
      </dsp:txXfrm>
    </dsp:sp>
    <dsp:sp modelId="{78E3A457-7B81-41A7-AE20-F8F7863A47A9}">
      <dsp:nvSpPr>
        <dsp:cNvPr id="0" name=""/>
        <dsp:cNvSpPr/>
      </dsp:nvSpPr>
      <dsp:spPr>
        <a:xfrm>
          <a:off x="8857718" y="1315887"/>
          <a:ext cx="175534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G</a:t>
          </a:r>
          <a:r>
            <a:rPr lang="en-US" sz="1500" kern="1200">
              <a:solidFill>
                <a:schemeClr val="tx1"/>
              </a:solidFill>
            </a:rPr>
            <a:t>eneral</a:t>
          </a:r>
        </a:p>
        <a:p>
          <a:pPr marL="228600" lvl="2" indent="-114300" algn="l" defTabSz="666750">
            <a:lnSpc>
              <a:spcPct val="90000"/>
            </a:lnSpc>
            <a:spcBef>
              <a:spcPct val="0"/>
            </a:spcBef>
            <a:spcAft>
              <a:spcPct val="15000"/>
            </a:spcAft>
            <a:buNone/>
          </a:pPr>
          <a:r>
            <a:rPr lang="en-US" sz="1500" b="1" kern="1200">
              <a:solidFill>
                <a:schemeClr val="tx1"/>
              </a:solidFill>
            </a:rPr>
            <a:t>R</a:t>
          </a:r>
          <a:r>
            <a:rPr lang="en-US" sz="1500" kern="1200">
              <a:solidFill>
                <a:schemeClr val="tx1"/>
              </a:solidFill>
            </a:rPr>
            <a:t>ate</a:t>
          </a:r>
        </a:p>
        <a:p>
          <a:pPr marL="228600" lvl="2" indent="-114300" algn="l" defTabSz="666750">
            <a:lnSpc>
              <a:spcPct val="90000"/>
            </a:lnSpc>
            <a:spcBef>
              <a:spcPct val="0"/>
            </a:spcBef>
            <a:spcAft>
              <a:spcPct val="15000"/>
            </a:spcAft>
            <a:buNone/>
          </a:pPr>
          <a:r>
            <a:rPr lang="en-US" sz="1500" b="1" kern="1200">
              <a:solidFill>
                <a:schemeClr val="tx1"/>
              </a:solidFill>
            </a:rPr>
            <a:t>C</a:t>
          </a:r>
          <a:r>
            <a:rPr lang="en-US" sz="1500" kern="1200">
              <a:solidFill>
                <a:schemeClr val="tx1"/>
              </a:solidFill>
            </a:rPr>
            <a:t>ase</a:t>
          </a:r>
        </a:p>
      </dsp:txBody>
      <dsp:txXfrm>
        <a:off x="8909130" y="1367299"/>
        <a:ext cx="1652525" cy="2048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37409-D504-4109-AE7F-354E63F4EED4}">
      <dsp:nvSpPr>
        <dsp:cNvPr id="0" name=""/>
        <dsp:cNvSpPr/>
      </dsp:nvSpPr>
      <dsp:spPr>
        <a:xfrm>
          <a:off x="2794"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1</a:t>
          </a:r>
        </a:p>
      </dsp:txBody>
      <dsp:txXfrm>
        <a:off x="2794" y="883887"/>
        <a:ext cx="1755349" cy="432000"/>
      </dsp:txXfrm>
    </dsp:sp>
    <dsp:sp modelId="{9C977CC7-8510-4D20-A60C-FBAB406E9B22}">
      <dsp:nvSpPr>
        <dsp:cNvPr id="0" name=""/>
        <dsp:cNvSpPr/>
      </dsp:nvSpPr>
      <dsp:spPr>
        <a:xfrm>
          <a:off x="326234" y="1315887"/>
          <a:ext cx="182752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C</a:t>
          </a:r>
          <a:r>
            <a:rPr lang="en-US" sz="1500" kern="1200">
              <a:solidFill>
                <a:schemeClr val="tx1"/>
              </a:solidFill>
            </a:rPr>
            <a:t>ommunity </a:t>
          </a:r>
          <a:r>
            <a:rPr lang="en-US" sz="1500" b="1" kern="1200">
              <a:solidFill>
                <a:schemeClr val="tx1"/>
              </a:solidFill>
            </a:rPr>
            <a:t>E</a:t>
          </a:r>
          <a:r>
            <a:rPr lang="en-US" sz="1500" kern="1200">
              <a:solidFill>
                <a:schemeClr val="tx1"/>
              </a:solidFill>
            </a:rPr>
            <a:t>ngagement </a:t>
          </a:r>
          <a:r>
            <a:rPr lang="en-US" sz="1500" b="1" kern="1200">
              <a:solidFill>
                <a:schemeClr val="tx1"/>
              </a:solidFill>
            </a:rPr>
            <a:t>P</a:t>
          </a:r>
          <a:r>
            <a:rPr lang="en-US" sz="1500" kern="1200">
              <a:solidFill>
                <a:schemeClr val="tx1"/>
              </a:solidFill>
            </a:rPr>
            <a:t>lan</a:t>
          </a:r>
        </a:p>
      </dsp:txBody>
      <dsp:txXfrm>
        <a:off x="379760" y="1369413"/>
        <a:ext cx="1720477" cy="2044510"/>
      </dsp:txXfrm>
    </dsp:sp>
    <dsp:sp modelId="{DB855132-BEBD-4A9C-9CA7-75792A21ADAB}">
      <dsp:nvSpPr>
        <dsp:cNvPr id="0" name=""/>
        <dsp:cNvSpPr/>
      </dsp:nvSpPr>
      <dsp:spPr>
        <a:xfrm>
          <a:off x="2033271" y="881372"/>
          <a:ext cx="583269" cy="437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33271" y="968778"/>
        <a:ext cx="452160" cy="262219"/>
      </dsp:txXfrm>
    </dsp:sp>
    <dsp:sp modelId="{302F5930-DE01-463E-BCED-4300CCED768F}">
      <dsp:nvSpPr>
        <dsp:cNvPr id="0" name=""/>
        <dsp:cNvSpPr/>
      </dsp:nvSpPr>
      <dsp:spPr>
        <a:xfrm>
          <a:off x="2858652"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2</a:t>
          </a:r>
        </a:p>
      </dsp:txBody>
      <dsp:txXfrm>
        <a:off x="2858652" y="883887"/>
        <a:ext cx="1755349" cy="432000"/>
      </dsp:txXfrm>
    </dsp:sp>
    <dsp:sp modelId="{4D539D2A-8FBB-424D-A657-B49EB2DFCABD}">
      <dsp:nvSpPr>
        <dsp:cNvPr id="0" name=""/>
        <dsp:cNvSpPr/>
      </dsp:nvSpPr>
      <dsp:spPr>
        <a:xfrm>
          <a:off x="3218182" y="1315887"/>
          <a:ext cx="175534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C</a:t>
          </a:r>
          <a:r>
            <a:rPr lang="en-US" sz="1500" kern="1200">
              <a:solidFill>
                <a:schemeClr val="tx1"/>
              </a:solidFill>
            </a:rPr>
            <a:t>limate </a:t>
          </a:r>
          <a:r>
            <a:rPr lang="en-US" sz="1500" b="1" kern="1200">
              <a:solidFill>
                <a:schemeClr val="tx1"/>
              </a:solidFill>
            </a:rPr>
            <a:t>A</a:t>
          </a:r>
          <a:r>
            <a:rPr lang="en-US" sz="1500" kern="1200">
              <a:solidFill>
                <a:schemeClr val="tx1"/>
              </a:solidFill>
            </a:rPr>
            <a:t>daptation </a:t>
          </a:r>
          <a:r>
            <a:rPr lang="en-US" sz="1500" b="1" kern="1200">
              <a:solidFill>
                <a:schemeClr val="tx1"/>
              </a:solidFill>
            </a:rPr>
            <a:t>V</a:t>
          </a:r>
          <a:r>
            <a:rPr lang="en-US" sz="1500" kern="1200">
              <a:solidFill>
                <a:schemeClr val="tx1"/>
              </a:solidFill>
            </a:rPr>
            <a:t>ulnerability </a:t>
          </a:r>
          <a:r>
            <a:rPr lang="en-US" sz="1500" b="1" kern="1200">
              <a:solidFill>
                <a:schemeClr val="tx1"/>
              </a:solidFill>
            </a:rPr>
            <a:t>A</a:t>
          </a:r>
          <a:r>
            <a:rPr lang="en-US" sz="1500" kern="1200">
              <a:solidFill>
                <a:schemeClr val="tx1"/>
              </a:solidFill>
            </a:rPr>
            <a:t>ssessment</a:t>
          </a:r>
        </a:p>
      </dsp:txBody>
      <dsp:txXfrm>
        <a:off x="3269594" y="1367299"/>
        <a:ext cx="1652525" cy="2048738"/>
      </dsp:txXfrm>
    </dsp:sp>
    <dsp:sp modelId="{6C1F4553-AF75-4C9C-9C20-B136FEDF07B2}">
      <dsp:nvSpPr>
        <dsp:cNvPr id="0" name=""/>
        <dsp:cNvSpPr/>
      </dsp:nvSpPr>
      <dsp:spPr>
        <a:xfrm>
          <a:off x="4880107" y="881372"/>
          <a:ext cx="564141" cy="437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80107" y="968778"/>
        <a:ext cx="433032" cy="262219"/>
      </dsp:txXfrm>
    </dsp:sp>
    <dsp:sp modelId="{0873F525-3ADA-4836-BB19-6939A19B23D7}">
      <dsp:nvSpPr>
        <dsp:cNvPr id="0" name=""/>
        <dsp:cNvSpPr/>
      </dsp:nvSpPr>
      <dsp:spPr>
        <a:xfrm>
          <a:off x="5678421"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3</a:t>
          </a:r>
        </a:p>
      </dsp:txBody>
      <dsp:txXfrm>
        <a:off x="5678421" y="883887"/>
        <a:ext cx="1755349" cy="432000"/>
      </dsp:txXfrm>
    </dsp:sp>
    <dsp:sp modelId="{B45039F6-0E63-4598-8DD2-65F897D6AF93}">
      <dsp:nvSpPr>
        <dsp:cNvPr id="0" name=""/>
        <dsp:cNvSpPr/>
      </dsp:nvSpPr>
      <dsp:spPr>
        <a:xfrm>
          <a:off x="6037950" y="1315887"/>
          <a:ext cx="175534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R</a:t>
          </a:r>
          <a:r>
            <a:rPr lang="en-US" sz="1500" kern="1200">
              <a:solidFill>
                <a:schemeClr val="tx1"/>
              </a:solidFill>
            </a:rPr>
            <a:t>isk </a:t>
          </a:r>
          <a:r>
            <a:rPr lang="en-US" sz="1500" b="1" kern="1200">
              <a:solidFill>
                <a:schemeClr val="tx1"/>
              </a:solidFill>
            </a:rPr>
            <a:t>A</a:t>
          </a:r>
          <a:r>
            <a:rPr lang="en-US" sz="1500" kern="1200">
              <a:solidFill>
                <a:schemeClr val="tx1"/>
              </a:solidFill>
            </a:rPr>
            <a:t>ssessment </a:t>
          </a:r>
          <a:r>
            <a:rPr lang="en-US" sz="1500" b="1" kern="1200">
              <a:solidFill>
                <a:schemeClr val="tx1"/>
              </a:solidFill>
            </a:rPr>
            <a:t>M</a:t>
          </a:r>
          <a:r>
            <a:rPr lang="en-US" sz="1500" kern="1200">
              <a:solidFill>
                <a:schemeClr val="tx1"/>
              </a:solidFill>
            </a:rPr>
            <a:t>itigation </a:t>
          </a:r>
          <a:r>
            <a:rPr lang="en-US" sz="1500" b="1" kern="1200">
              <a:solidFill>
                <a:schemeClr val="tx1"/>
              </a:solidFill>
            </a:rPr>
            <a:t>P</a:t>
          </a:r>
          <a:r>
            <a:rPr lang="en-US" sz="1500" kern="1200">
              <a:solidFill>
                <a:schemeClr val="tx1"/>
              </a:solidFill>
            </a:rPr>
            <a:t>hase &amp;</a:t>
          </a:r>
        </a:p>
        <a:p>
          <a:pPr marL="114300" lvl="1" indent="-114300" algn="l" defTabSz="666750">
            <a:lnSpc>
              <a:spcPct val="90000"/>
            </a:lnSpc>
            <a:spcBef>
              <a:spcPct val="0"/>
            </a:spcBef>
            <a:spcAft>
              <a:spcPct val="15000"/>
            </a:spcAft>
            <a:buNone/>
          </a:pPr>
          <a:endParaRPr lang="en-US" sz="1500" kern="1200">
            <a:solidFill>
              <a:schemeClr val="tx1"/>
            </a:solidFill>
          </a:endParaRPr>
        </a:p>
        <a:p>
          <a:pPr marL="228600" lvl="2" indent="-114300" algn="l" defTabSz="666750">
            <a:lnSpc>
              <a:spcPct val="90000"/>
            </a:lnSpc>
            <a:spcBef>
              <a:spcPct val="0"/>
            </a:spcBef>
            <a:spcAft>
              <a:spcPct val="15000"/>
            </a:spcAft>
            <a:buFont typeface="Arial" panose="020B0604020202020204" pitchFamily="34" charset="0"/>
            <a:buNone/>
          </a:pPr>
          <a:r>
            <a:rPr lang="en-US" sz="1500" kern="1200">
              <a:solidFill>
                <a:schemeClr val="tx1"/>
              </a:solidFill>
            </a:rPr>
            <a:t>Post-CAVA</a:t>
          </a:r>
        </a:p>
        <a:p>
          <a:pPr marL="228600" lvl="2" indent="-114300" algn="l" defTabSz="666750">
            <a:lnSpc>
              <a:spcPct val="90000"/>
            </a:lnSpc>
            <a:spcBef>
              <a:spcPct val="0"/>
            </a:spcBef>
            <a:spcAft>
              <a:spcPct val="15000"/>
            </a:spcAft>
            <a:buFont typeface="Arial" panose="020B0604020202020204" pitchFamily="34" charset="0"/>
            <a:buNone/>
          </a:pPr>
          <a:r>
            <a:rPr lang="en-US" sz="1500" kern="1200">
              <a:solidFill>
                <a:schemeClr val="tx1"/>
              </a:solidFill>
            </a:rPr>
            <a:t>Engagement</a:t>
          </a:r>
        </a:p>
        <a:p>
          <a:pPr marL="228600" lvl="2" indent="-114300" algn="l" defTabSz="666750">
            <a:lnSpc>
              <a:spcPct val="90000"/>
            </a:lnSpc>
            <a:spcBef>
              <a:spcPct val="0"/>
            </a:spcBef>
            <a:spcAft>
              <a:spcPct val="15000"/>
            </a:spcAft>
            <a:buFont typeface="Arial" panose="020B0604020202020204" pitchFamily="34" charset="0"/>
            <a:buNone/>
          </a:pPr>
          <a:r>
            <a:rPr lang="en-US" sz="1500" kern="1200">
              <a:solidFill>
                <a:schemeClr val="tx1"/>
              </a:solidFill>
            </a:rPr>
            <a:t>Survey</a:t>
          </a:r>
        </a:p>
      </dsp:txBody>
      <dsp:txXfrm>
        <a:off x="6089362" y="1367299"/>
        <a:ext cx="1652525" cy="2048738"/>
      </dsp:txXfrm>
    </dsp:sp>
    <dsp:sp modelId="{CD860E53-D5CC-47A0-BF17-9C3703452AF4}">
      <dsp:nvSpPr>
        <dsp:cNvPr id="0" name=""/>
        <dsp:cNvSpPr/>
      </dsp:nvSpPr>
      <dsp:spPr>
        <a:xfrm>
          <a:off x="7699875" y="881372"/>
          <a:ext cx="564141" cy="437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99875" y="968778"/>
        <a:ext cx="433032" cy="262219"/>
      </dsp:txXfrm>
    </dsp:sp>
    <dsp:sp modelId="{E19555D6-6B9B-4BB2-B7B9-28B5C4C6CC29}">
      <dsp:nvSpPr>
        <dsp:cNvPr id="0" name=""/>
        <dsp:cNvSpPr/>
      </dsp:nvSpPr>
      <dsp:spPr>
        <a:xfrm>
          <a:off x="8498189" y="883887"/>
          <a:ext cx="1755349"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t>YR 4</a:t>
          </a:r>
        </a:p>
      </dsp:txBody>
      <dsp:txXfrm>
        <a:off x="8498189" y="883887"/>
        <a:ext cx="1755349" cy="432000"/>
      </dsp:txXfrm>
    </dsp:sp>
    <dsp:sp modelId="{78E3A457-7B81-41A7-AE20-F8F7863A47A9}">
      <dsp:nvSpPr>
        <dsp:cNvPr id="0" name=""/>
        <dsp:cNvSpPr/>
      </dsp:nvSpPr>
      <dsp:spPr>
        <a:xfrm>
          <a:off x="8857718" y="1315887"/>
          <a:ext cx="1755349" cy="2151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tx1"/>
              </a:solidFill>
            </a:rPr>
            <a:t>	</a:t>
          </a:r>
          <a:r>
            <a:rPr lang="en-US" sz="1500" b="1" kern="1200">
              <a:solidFill>
                <a:schemeClr val="tx1"/>
              </a:solidFill>
            </a:rPr>
            <a:t>G</a:t>
          </a:r>
          <a:r>
            <a:rPr lang="en-US" sz="1500" kern="1200">
              <a:solidFill>
                <a:schemeClr val="tx1"/>
              </a:solidFill>
            </a:rPr>
            <a:t>eneral</a:t>
          </a:r>
        </a:p>
        <a:p>
          <a:pPr marL="228600" lvl="2" indent="-114300" algn="l" defTabSz="666750">
            <a:lnSpc>
              <a:spcPct val="90000"/>
            </a:lnSpc>
            <a:spcBef>
              <a:spcPct val="0"/>
            </a:spcBef>
            <a:spcAft>
              <a:spcPct val="15000"/>
            </a:spcAft>
            <a:buNone/>
          </a:pPr>
          <a:r>
            <a:rPr lang="en-US" sz="1500" b="1" kern="1200">
              <a:solidFill>
                <a:schemeClr val="tx1"/>
              </a:solidFill>
            </a:rPr>
            <a:t>R</a:t>
          </a:r>
          <a:r>
            <a:rPr lang="en-US" sz="1500" kern="1200">
              <a:solidFill>
                <a:schemeClr val="tx1"/>
              </a:solidFill>
            </a:rPr>
            <a:t>ate</a:t>
          </a:r>
        </a:p>
        <a:p>
          <a:pPr marL="228600" lvl="2" indent="-114300" algn="l" defTabSz="666750">
            <a:lnSpc>
              <a:spcPct val="90000"/>
            </a:lnSpc>
            <a:spcBef>
              <a:spcPct val="0"/>
            </a:spcBef>
            <a:spcAft>
              <a:spcPct val="15000"/>
            </a:spcAft>
            <a:buNone/>
          </a:pPr>
          <a:r>
            <a:rPr lang="en-US" sz="1500" b="1" kern="1200">
              <a:solidFill>
                <a:schemeClr val="tx1"/>
              </a:solidFill>
            </a:rPr>
            <a:t>C</a:t>
          </a:r>
          <a:r>
            <a:rPr lang="en-US" sz="1500" kern="1200">
              <a:solidFill>
                <a:schemeClr val="tx1"/>
              </a:solidFill>
            </a:rPr>
            <a:t>ase</a:t>
          </a:r>
        </a:p>
      </dsp:txBody>
      <dsp:txXfrm>
        <a:off x="8909130" y="1367299"/>
        <a:ext cx="1652525" cy="20487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9840-7AFF-4480-87EC-A4EF79E3B7A3}"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DDC44-E32F-4114-B3CF-3F4F88D878D6}" type="slidenum">
              <a:rPr lang="en-US" smtClean="0"/>
              <a:t>‹#›</a:t>
            </a:fld>
            <a:endParaRPr lang="en-US"/>
          </a:p>
        </p:txBody>
      </p:sp>
    </p:spTree>
    <p:extLst>
      <p:ext uri="{BB962C8B-B14F-4D97-AF65-F5344CB8AC3E}">
        <p14:creationId xmlns:p14="http://schemas.microsoft.com/office/powerpoint/2010/main" val="16347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Restrooms are located in the Atrium</a:t>
            </a:r>
          </a:p>
          <a:p>
            <a:pPr marL="171450" indent="-171450">
              <a:buFont typeface="Arial" panose="020B0604020202020204" pitchFamily="34" charset="0"/>
              <a:buChar char="•"/>
            </a:pPr>
            <a:r>
              <a:rPr lang="en-US"/>
              <a:t>Please note the exits in case of emergency</a:t>
            </a:r>
          </a:p>
          <a:p>
            <a:pPr marL="171450" indent="-171450">
              <a:buFont typeface="Arial" panose="020B0604020202020204" pitchFamily="34" charset="0"/>
              <a:buChar char="•"/>
            </a:pPr>
            <a:r>
              <a:rPr lang="en-US"/>
              <a:t>If we need to evacuate the building, please follow staff to Roosevelt Park, located across the street, diagonal to the building</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3</a:t>
            </a:fld>
            <a:endParaRPr lang="en-US"/>
          </a:p>
        </p:txBody>
      </p:sp>
    </p:spTree>
    <p:extLst>
      <p:ext uri="{BB962C8B-B14F-4D97-AF65-F5344CB8AC3E}">
        <p14:creationId xmlns:p14="http://schemas.microsoft.com/office/powerpoint/2010/main" val="248341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18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8B21-A482-7AA1-DB77-3242DDBF4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5BF99-0A16-6124-1416-F56BE3E0575A}"/>
              </a:ext>
            </a:extLst>
          </p:cNvPr>
          <p:cNvSpPr>
            <a:spLocks noGrp="1" noRot="1" noChangeAspect="1"/>
          </p:cNvSpPr>
          <p:nvPr>
            <p:ph type="sldImg"/>
            <p:custDataLst>
              <p:tags r:id="rId1"/>
            </p:custDataLst>
          </p:nvPr>
        </p:nvSpPr>
        <p:spPr/>
      </p:sp>
      <p:sp>
        <p:nvSpPr>
          <p:cNvPr id="3" name="Notes Placeholder 2">
            <a:extLst>
              <a:ext uri="{FF2B5EF4-FFF2-40B4-BE49-F238E27FC236}">
                <a16:creationId xmlns:a16="http://schemas.microsoft.com/office/drawing/2014/main" id="{826BAC2F-4A34-B9D8-9BD2-E7A1AEDA8B01}"/>
              </a:ext>
            </a:extLst>
          </p:cNvPr>
          <p:cNvSpPr>
            <a:spLocks noGrp="1"/>
          </p:cNvSpPr>
          <p:nvPr>
            <p:ph type="body" idx="1"/>
            <p:custDataLst>
              <p:tags r:id="rId2"/>
            </p:custDataLst>
          </p:nvPr>
        </p:nvSpPr>
        <p:spPr/>
        <p:txBody>
          <a:bodyPr/>
          <a:lstStyle/>
          <a:p>
            <a:endParaRPr lang="en-US"/>
          </a:p>
        </p:txBody>
      </p:sp>
      <p:sp>
        <p:nvSpPr>
          <p:cNvPr id="4" name="Slide Number Placeholder 3">
            <a:extLst>
              <a:ext uri="{FF2B5EF4-FFF2-40B4-BE49-F238E27FC236}">
                <a16:creationId xmlns:a16="http://schemas.microsoft.com/office/drawing/2014/main" id="{D035E8A3-BDBF-2ADF-5943-47439AFEE273}"/>
              </a:ext>
            </a:extLst>
          </p:cNvPr>
          <p:cNvSpPr>
            <a:spLocks noGrp="1"/>
          </p:cNvSpPr>
          <p:nvPr>
            <p:ph type="sldNum" sz="quarter" idx="5"/>
            <p:custDataLst>
              <p:tags r:id="rId3"/>
            </p:custDataLst>
          </p:nvPr>
        </p:nvSpPr>
        <p:spPr/>
        <p:txBody>
          <a:bodyPr/>
          <a:lstStyle/>
          <a:p>
            <a:pPr marL="287742" marR="0" lvl="0" indent="-287742" algn="r" defTabSz="1150968" rtl="0" eaLnBrk="1" fontAlgn="auto" latinLnBrk="0" hangingPunct="1">
              <a:lnSpc>
                <a:spcPct val="100000"/>
              </a:lnSpc>
              <a:spcBef>
                <a:spcPts val="1943"/>
              </a:spcBef>
              <a:spcAft>
                <a:spcPct val="0"/>
              </a:spcAft>
              <a:buClrTx/>
              <a:buSzTx/>
              <a:buFontTx/>
              <a:buChar char="•"/>
              <a:tabLst/>
              <a:defRPr/>
            </a:pPr>
            <a:fld id="{330246F7-8D45-4A9B-B3DD-49E8299529B9}" type="slidenum">
              <a:rPr kumimoji="0" lang="en-US" sz="1900" b="0" i="0" u="none" strike="noStrike" kern="1200" cap="none" spc="0" normalizeH="0" baseline="0" noProof="0">
                <a:ln>
                  <a:noFill/>
                </a:ln>
                <a:solidFill>
                  <a:prstClr val="black"/>
                </a:solidFill>
                <a:effectLst/>
                <a:uLnTx/>
                <a:uFillTx/>
                <a:latin typeface="Calibri"/>
                <a:ea typeface="+mn-ea"/>
                <a:cs typeface="Arial"/>
              </a:rPr>
              <a:pPr marL="287742" marR="0" lvl="0" indent="-287742" algn="r" defTabSz="1150968" rtl="0" eaLnBrk="1" fontAlgn="auto" latinLnBrk="0" hangingPunct="1">
                <a:lnSpc>
                  <a:spcPct val="100000"/>
                </a:lnSpc>
                <a:spcBef>
                  <a:spcPts val="1943"/>
                </a:spcBef>
                <a:spcAft>
                  <a:spcPct val="0"/>
                </a:spcAft>
                <a:buClrTx/>
                <a:buSzTx/>
                <a:buFontTx/>
                <a:buChar char="•"/>
                <a:tabLst/>
                <a:defRPr/>
              </a:pPr>
              <a:t>19</a:t>
            </a:fld>
            <a:endParaRPr kumimoji="0" lang="en-US" sz="19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74110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60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22264-5E82-44E1-8774-9479C734FC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69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254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9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73831-2705-A2C8-CA51-D6659CACF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5C384-7116-43A1-803D-4282E3236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D38C0-7D5F-F05B-FCBD-F06016AF2AA5}"/>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B8F0EFB2-DD04-8487-A2FF-43F380B066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52B3-8D2A-4D83-9E08-9BBDFD0577C3}" type="slidenum">
              <a:rPr kumimoji="0" lang="en-US" sz="1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44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11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781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7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4</a:t>
            </a:fld>
            <a:endParaRPr lang="en-US"/>
          </a:p>
        </p:txBody>
      </p:sp>
    </p:spTree>
    <p:extLst>
      <p:ext uri="{BB962C8B-B14F-4D97-AF65-F5344CB8AC3E}">
        <p14:creationId xmlns:p14="http://schemas.microsoft.com/office/powerpoint/2010/main" val="335859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4389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296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17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635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4066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21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A52F9-AEB1-45E3-942F-83B777365F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44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Obtain community input on use of equity metrics in CAVA process in ESJ Round Table Discussion</a:t>
            </a:r>
          </a:p>
          <a:p>
            <a:pPr marL="171450" indent="-171450">
              <a:buFont typeface="Arial" panose="020B0604020202020204" pitchFamily="34" charset="0"/>
              <a:buChar char="•"/>
            </a:pPr>
            <a:r>
              <a:rPr lang="en-US"/>
              <a:t>Input will inform subsequent technical workshop on November 20th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DDC44-E32F-4114-B3CF-3F4F88D878D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604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DDC44-E32F-4114-B3CF-3F4F88D878D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2364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Emphasize CAVAs are informational and do NOT include investment or funding decisions. That happens outside this proceeding.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DDC44-E32F-4114-B3CF-3F4F88D878D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10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are seeking to obtain input, facilitate discussion on Task 2 scoping items for the Climate Adaptation Proceeding.</a:t>
            </a:r>
          </a:p>
          <a:p>
            <a:pPr marL="171450" indent="-171450">
              <a:buFont typeface="Arial" panose="020B0604020202020204" pitchFamily="34" charset="0"/>
              <a:buChar char="•"/>
            </a:pPr>
            <a:r>
              <a:rPr lang="en-US"/>
              <a:t>Today’s workshop and your input will be incorporated into the record for this proceeding</a:t>
            </a:r>
          </a:p>
          <a:p>
            <a:pPr marL="171450" indent="-171450">
              <a:buFont typeface="Arial" panose="020B0604020202020204" pitchFamily="34" charset="0"/>
              <a:buChar char="•"/>
            </a:pPr>
            <a:r>
              <a:rPr lang="en-US"/>
              <a:t>A similar workshop will be held in Southern California and then one on Equity Metrics in S.F. in November</a:t>
            </a:r>
          </a:p>
          <a:p>
            <a:endParaRPr lang="en-US"/>
          </a:p>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5</a:t>
            </a:fld>
            <a:endParaRPr lang="en-US"/>
          </a:p>
        </p:txBody>
      </p:sp>
    </p:spTree>
    <p:extLst>
      <p:ext uri="{BB962C8B-B14F-4D97-AF65-F5344CB8AC3E}">
        <p14:creationId xmlns:p14="http://schemas.microsoft.com/office/powerpoint/2010/main" val="2786047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DDC44-E32F-4114-B3CF-3F4F88D878D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0230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how using these tools can benefit planning, but especially how it can benefit them as communities. Also explain drawbacks or limitations.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DDC44-E32F-4114-B3CF-3F4F88D878D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3370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describe ReNCAT, and other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DDC44-E32F-4114-B3CF-3F4F88D878D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2641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53</a:t>
            </a:fld>
            <a:endParaRPr lang="en-US"/>
          </a:p>
        </p:txBody>
      </p:sp>
    </p:spTree>
    <p:extLst>
      <p:ext uri="{BB962C8B-B14F-4D97-AF65-F5344CB8AC3E}">
        <p14:creationId xmlns:p14="http://schemas.microsoft.com/office/powerpoint/2010/main" val="2717888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are seeking to obtain input, facilitate discussion on Task 2 scoping items for the Climate Adaptation Proceeding.</a:t>
            </a:r>
          </a:p>
          <a:p>
            <a:pPr marL="171450" indent="-171450">
              <a:buFont typeface="Arial" panose="020B0604020202020204" pitchFamily="34" charset="0"/>
              <a:buChar char="•"/>
            </a:pPr>
            <a:r>
              <a:rPr lang="en-US"/>
              <a:t>Today’s workshop and your input will be incorporated into the record for this proceeding</a:t>
            </a:r>
          </a:p>
          <a:p>
            <a:endParaRPr lang="en-US"/>
          </a:p>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54</a:t>
            </a:fld>
            <a:endParaRPr lang="en-US"/>
          </a:p>
        </p:txBody>
      </p:sp>
    </p:spTree>
    <p:extLst>
      <p:ext uri="{BB962C8B-B14F-4D97-AF65-F5344CB8AC3E}">
        <p14:creationId xmlns:p14="http://schemas.microsoft.com/office/powerpoint/2010/main" val="2185512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63</a:t>
            </a:fld>
            <a:endParaRPr lang="en-US"/>
          </a:p>
        </p:txBody>
      </p:sp>
    </p:spTree>
    <p:extLst>
      <p:ext uri="{BB962C8B-B14F-4D97-AF65-F5344CB8AC3E}">
        <p14:creationId xmlns:p14="http://schemas.microsoft.com/office/powerpoint/2010/main" val="1789214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000"/>
              <a:t>Best available science as established by the CA Climate Assessments and International Panel on Climate Change (IPCC)</a:t>
            </a:r>
          </a:p>
          <a:p>
            <a:pPr marL="57150" marR="0" lvl="0"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2A3C50"/>
                </a:solidFill>
                <a:effectLst/>
                <a:uLnTx/>
                <a:uFillTx/>
                <a:latin typeface="Century Gothic" panose="020F0302020204030204"/>
                <a:ea typeface="+mn-ea"/>
                <a:cs typeface="+mn-cs"/>
              </a:rPr>
              <a:t>Encourages IOUs to work with CPUC staff and stakeholders on a standard CAVA format for readability</a:t>
            </a:r>
          </a:p>
          <a:p>
            <a:pPr marL="57150" marR="0" lvl="0"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2A3C50"/>
                </a:solidFill>
                <a:effectLst/>
                <a:uLnTx/>
                <a:uFillTx/>
                <a:latin typeface="Century Gothic" panose="020F0302020204030204"/>
                <a:ea typeface="+mn-ea"/>
                <a:cs typeface="+mn-cs"/>
              </a:rPr>
              <a:t>Establishes lexicon working group to develop list of and consensus on definitions for key terms in this proceeding</a:t>
            </a:r>
          </a:p>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64</a:t>
            </a:fld>
            <a:endParaRPr lang="en-US"/>
          </a:p>
        </p:txBody>
      </p:sp>
    </p:spTree>
    <p:extLst>
      <p:ext uri="{BB962C8B-B14F-4D97-AF65-F5344CB8AC3E}">
        <p14:creationId xmlns:p14="http://schemas.microsoft.com/office/powerpoint/2010/main" val="254549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denotes items that will need updating in final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25FCD-4A8D-4B99-8F3B-745F0D52BE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28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 and Zara are here to help facilitate the discussion</a:t>
            </a:r>
          </a:p>
        </p:txBody>
      </p:sp>
      <p:sp>
        <p:nvSpPr>
          <p:cNvPr id="4" name="Slide Number Placeholder 3"/>
          <p:cNvSpPr>
            <a:spLocks noGrp="1"/>
          </p:cNvSpPr>
          <p:nvPr>
            <p:ph type="sldNum" sz="quarter" idx="5"/>
          </p:nvPr>
        </p:nvSpPr>
        <p:spPr/>
        <p:txBody>
          <a:bodyPr/>
          <a:lstStyle/>
          <a:p>
            <a:fld id="{661DDC44-E32F-4114-B3CF-3F4F88D878D6}" type="slidenum">
              <a:rPr lang="en-US" smtClean="0"/>
              <a:t>7</a:t>
            </a:fld>
            <a:endParaRPr lang="en-US"/>
          </a:p>
        </p:txBody>
      </p:sp>
    </p:spTree>
    <p:extLst>
      <p:ext uri="{BB962C8B-B14F-4D97-AF65-F5344CB8AC3E}">
        <p14:creationId xmlns:p14="http://schemas.microsoft.com/office/powerpoint/2010/main" val="147477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The CPUC regulates California investor-owned electric utilities and their infrastructure</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The CPUC makes policies through proceedings</a:t>
            </a:r>
          </a:p>
          <a:p>
            <a:pPr marL="514350" marR="0" lvl="1"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Proceedings covers specific topics and require that a record of facts be built to determine policy Decisions</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This workshop is part of the CPUC’s Climate Adaptation Proceeding</a:t>
            </a:r>
          </a:p>
          <a:p>
            <a:pPr marL="514350" marR="0" lvl="1"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This workshop and your input within this workshop will be incorporated into the record for this proceeding</a:t>
            </a:r>
          </a:p>
          <a:p>
            <a:pPr marL="514350" marR="0" lvl="1"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This workshop and your input will help inform a future Decision anticipated in mid-2025</a:t>
            </a:r>
            <a:endPar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endParaRP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Through the Climate Adaptation Proceeding, the CPUC requires the large electric Investor-Owned Utilities to develop and file CAVAs every four years</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CAVAs are an analysis of the climate vulnerabilities of all an IOU’s assets and operations and potential options to mitigate those vulnerabilities.</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These CAVAs can be used to inform IOU investment requests in a subsequent General Rate Case proceeding at the CPUC, where an IOU’s spending is approved</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endParaRPr>
          </a:p>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10</a:t>
            </a:fld>
            <a:endParaRPr lang="en-US"/>
          </a:p>
        </p:txBody>
      </p:sp>
    </p:spTree>
    <p:extLst>
      <p:ext uri="{BB962C8B-B14F-4D97-AF65-F5344CB8AC3E}">
        <p14:creationId xmlns:p14="http://schemas.microsoft.com/office/powerpoint/2010/main" val="205801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Adopts best available science as established by Cal-Adapt and the California Statewide Climate Assessments and the International Panel on Climate Change (IPCC)</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Cal-Adapt is a public-private partnership under the California Energy Commission that takes IPCC climate modeling practices and data and maps them onto the state level for use by the Climate Assessment and others, including the IOUs.</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IOUs are required to update these modeling requirements as Cal-Adapt and the Climate Assessments update their practices.</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This decision also identifies these climate modeling approaches as a model of best practice for all other CPUC proceedings that may incorporate climate modeling. </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The decision does not order other proceedings to use these practices. That must be litigated within each proceeding </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IOUs must publicly present the results of their CAVA 90 days before submission, for comment from stakeholders and parties to the proceeding. They must then incorporate their responses to those comments as an appendix to their CAVA upon submission.</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The decision also provides guidance for investment proposals that IOUs might submit in their GRC or a standalone application based on the results of their CAVA</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Requires that IOUs demonstrate Incrementality (meaning the proposal would not have happened without considering climate risk), Prioritization (the project is of the highest priority), Cost-Effectiveness, and Justification of Investments in all investment proposals. </a:t>
            </a:r>
          </a:p>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12</a:t>
            </a:fld>
            <a:endParaRPr lang="en-US"/>
          </a:p>
        </p:txBody>
      </p:sp>
    </p:spTree>
    <p:extLst>
      <p:ext uri="{BB962C8B-B14F-4D97-AF65-F5344CB8AC3E}">
        <p14:creationId xmlns:p14="http://schemas.microsoft.com/office/powerpoint/2010/main" val="1388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Obtain input, facilitate discussion on refinements to CEP Preparation, DVC and Tribal Consultation Requirements for Large IOUs.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25FCD-4A8D-4B99-8F3B-745F0D52BE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57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Adopts best available science as established by Cal-Adapt and the California Statewide Climate Assessments and the International Panel on Climate Change (IPCC)</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Cal-Adapt is a public-private partnership under the California Energy Commission that takes IPCC climate modeling practices and data and maps them onto the state level for use by the Climate Assessment and others, including the IOUs.</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IOUs are required to update these modeling requirements as Cal-Adapt and the Climate Assessments update their practices.</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This decision also identifies these climate modeling approaches as a model of best practice for all other CPUC proceedings that may incorporate climate modeling. </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The decision does not order other proceedings to use these practices. That must be litigated within each proceeding </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IOUs must publicly present the results of their CAVA 90 days before submission, for comment from stakeholders and parties to the proceeding. They must then incorporate their responses to those comments as an appendix to their CAVA upon submission.</a:t>
            </a:r>
          </a:p>
          <a:p>
            <a:pPr marL="233363" marR="0" lvl="0"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The decision also provides guidance for investment proposals that IOUs might submit in their GRC or a standalone application based on the results of their CAVA</a:t>
            </a:r>
          </a:p>
          <a:p>
            <a:pPr marL="690563" marR="0" lvl="1" indent="-2333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rPr>
              <a:t>Requires that IOUs demonstrate Incrementality (meaning the proposal would not have happened without considering climate risk), Prioritization (the project is of the highest priority), Cost-Effectiveness, and Justification of Investments in all investment proposals. </a:t>
            </a:r>
          </a:p>
          <a:p>
            <a:endParaRPr lang="en-US"/>
          </a:p>
        </p:txBody>
      </p:sp>
      <p:sp>
        <p:nvSpPr>
          <p:cNvPr id="4" name="Slide Number Placeholder 3"/>
          <p:cNvSpPr>
            <a:spLocks noGrp="1"/>
          </p:cNvSpPr>
          <p:nvPr>
            <p:ph type="sldNum" sz="quarter" idx="5"/>
          </p:nvPr>
        </p:nvSpPr>
        <p:spPr/>
        <p:txBody>
          <a:bodyPr/>
          <a:lstStyle/>
          <a:p>
            <a:fld id="{661DDC44-E32F-4114-B3CF-3F4F88D878D6}" type="slidenum">
              <a:rPr lang="en-US" smtClean="0"/>
              <a:t>14</a:t>
            </a:fld>
            <a:endParaRPr lang="en-US"/>
          </a:p>
        </p:txBody>
      </p:sp>
    </p:spTree>
    <p:extLst>
      <p:ext uri="{BB962C8B-B14F-4D97-AF65-F5344CB8AC3E}">
        <p14:creationId xmlns:p14="http://schemas.microsoft.com/office/powerpoint/2010/main" val="2085029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3.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4.xml"/><Relationship Id="rId4"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B7DA32F1-07FE-4D05-B4A0-7D73F5E45D74}" type="datetime4">
              <a:rPr lang="en-US" smtClean="0"/>
              <a:t>September 18,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315002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B3CF9B4-5D40-4585-A9F2-252CF4B4C447}" type="datetime4">
              <a:rPr lang="en-US" smtClean="0"/>
              <a:t>September 18,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5171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CB695C7F-EEC2-4532-BAE0-7643CB881800}" type="datetime4">
              <a:rPr lang="en-US" smtClean="0"/>
              <a:t>September 18,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1100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B736759-0C0A-4803-ADFA-D866A82C03BE}" type="datetime4">
              <a:rPr lang="en-US" smtClean="0"/>
              <a:t>September 18,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5074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BF091DFA-3076-4F2A-A415-7375C827C590}" type="datetime4">
              <a:rPr lang="en-US" smtClean="0"/>
              <a:t>September 18,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2836990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66512CFA-23AC-40CC-B8B2-ABB2005FB330}" type="datetime4">
              <a:rPr lang="en-US" smtClean="0"/>
              <a:t>September 18,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4676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258F80BC-2372-47F9-BED5-4D3B47AB9DED}" type="datetime4">
              <a:rPr lang="en-US" smtClean="0"/>
              <a:t>September 18,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784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387CA94B-936D-47C1-A429-741CEB837EEF}"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93070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049513F-9A60-4EF6-B79A-155FEE73AFF3}"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084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C480F494-BBD9-4D0B-ADE5-403FEFF09EBD}" type="datetime4">
              <a:rPr lang="en-US" smtClean="0"/>
              <a:t>September 18,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073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55E8A545-F624-4DC4-B095-5545921FD8EA}" type="datetime4">
              <a:rPr lang="en-US" smtClean="0"/>
              <a:t>September 18,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1163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94B680A-CD58-49A0-9FF1-39DB96B5584D}" type="datetime4">
              <a:rPr lang="en-US" smtClean="0"/>
              <a:t>September 18,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39725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3043C14-9AD3-4498-8B12-E0296A2581CC}" type="datetime4">
              <a:rPr lang="en-US" smtClean="0"/>
              <a:t>September 18,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96711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00F0337-A2D2-4A7A-A422-58102535B223}" type="datetime4">
              <a:rPr lang="en-US" smtClean="0"/>
              <a:t>September 18,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80143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4C9A3F67-5666-427E-912A-A73A86072520}" type="datetime4">
              <a:rPr lang="en-US" smtClean="0"/>
              <a:t>September 18,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73844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CE6073CC-8CD4-40C6-8A1B-A86F12558A0D}" type="datetime4">
              <a:rPr lang="en-US" smtClean="0"/>
              <a:t>September 18,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9715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DCA275CC-D97D-4BD8-8D6C-273A2C22299B}" type="datetime4">
              <a:rPr lang="en-US" smtClean="0"/>
              <a:t>September 18,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347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6AB624-5A2F-4331-A906-4C94B10A4C5F}" type="datetime4">
              <a:rPr lang="en-US" smtClean="0"/>
              <a:t>September 18,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346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E8C7D82-5D37-4835-B098-EE6B47676D87}" type="datetime4">
              <a:rPr lang="en-US" smtClean="0"/>
              <a:t>September 18,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86070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5F42AC4-0FAA-4E6C-8A20-3E062F8CC434}" type="datetime4">
              <a:rPr lang="en-US" smtClean="0"/>
              <a:t>September 18,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2995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7B94EC0-9ABC-49BC-BA30-668E26A25AE0}"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44977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15E5E01-F4EC-4DC8-9ACB-6FDD45D41AEC}"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71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F93C2F67-711A-4A02-B777-C14FD5001BAA}" type="datetime4">
              <a:rPr lang="en-US" smtClean="0"/>
              <a:t>September 18,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51680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C03F73E-5292-4537-B8F8-52D270436380}" type="datetime4">
              <a:rPr lang="en-US" smtClean="0"/>
              <a:t>September 18,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11546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D1A9525-FA85-4700-983A-6D39984CE173}" type="datetime4">
              <a:rPr lang="en-US" smtClean="0"/>
              <a:t>September 18,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91695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3168235-AC39-42D2-BA6A-BEA70773360D}" type="datetime4">
              <a:rPr lang="en-US" smtClean="0"/>
              <a:t>September 18,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73329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A25059F-EC4E-4F52-A3FD-8DC5A3BDEA36}" type="datetime4">
              <a:rPr lang="en-US" smtClean="0"/>
              <a:t>September 18,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45118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A89699-4CE8-46F4-B2B4-77528C65F470}" type="datetime4">
              <a:rPr lang="en-US" smtClean="0"/>
              <a:t>September 18,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1155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83110A9D-A9A8-4F45-95D6-96F21A04DD06}" type="datetime4">
              <a:rPr lang="en-US" smtClean="0"/>
              <a:t>September 18,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79195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F32ABCC0-80B5-4CAB-A182-FA645B112416}" type="datetime4">
              <a:rPr lang="en-US" smtClean="0"/>
              <a:t>September 18,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58191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pic>
        <p:nvPicPr>
          <p:cNvPr id="7" name="Picture 6" descr="Color_PPT_template-01.jpg">
            <a:extLst>
              <a:ext uri="{FF2B5EF4-FFF2-40B4-BE49-F238E27FC236}">
                <a16:creationId xmlns:a16="http://schemas.microsoft.com/office/drawing/2014/main" id="{307677A1-3CB6-49A1-9E46-5CD87B2DB9D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54479" y="1590805"/>
            <a:ext cx="9452974" cy="1919158"/>
          </a:xfrm>
        </p:spPr>
        <p:txBody>
          <a:bodyPr anchor="ctr"/>
          <a:lstStyle>
            <a:lvl1pPr marL="253620" indent="-253620" algn="l">
              <a:defRPr sz="4500">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154477" y="3602041"/>
            <a:ext cx="9452976" cy="681863"/>
          </a:xfrm>
        </p:spPr>
        <p:txBody>
          <a:bodyPr/>
          <a:lstStyle>
            <a:lvl1pPr marL="0" indent="0" algn="l">
              <a:buNone/>
              <a:defRPr lang="en-US" sz="1950" kern="1200" dirty="0" smtClean="0">
                <a:solidFill>
                  <a:schemeClr val="tx2">
                    <a:lumMod val="50000"/>
                  </a:schemeClr>
                </a:solidFill>
                <a:latin typeface="Avenir Next LT Pro" panose="020B0504020202020204" pitchFamily="34" charset="0"/>
                <a:ea typeface="MS PGothic" panose="020B0600070205080204" pitchFamily="34" charset="-128"/>
                <a:cs typeface="Arial" panose="020B0604020202020204" pitchFamily="34" charset="0"/>
              </a:defRPr>
            </a:lvl1pPr>
            <a:lvl2pPr marL="342923" indent="0" algn="ctr">
              <a:buNone/>
              <a:defRPr sz="1500"/>
            </a:lvl2pPr>
            <a:lvl3pPr marL="685845" indent="0" algn="ctr">
              <a:buNone/>
              <a:defRPr sz="1350"/>
            </a:lvl3pPr>
            <a:lvl4pPr marL="1028767" indent="0" algn="ctr">
              <a:buNone/>
              <a:defRPr sz="1200"/>
            </a:lvl4pPr>
            <a:lvl5pPr marL="1371690" indent="0" algn="ctr">
              <a:buNone/>
              <a:defRPr sz="1200"/>
            </a:lvl5pPr>
            <a:lvl6pPr marL="1714612" indent="0" algn="ctr">
              <a:buNone/>
              <a:defRPr sz="1200"/>
            </a:lvl6pPr>
            <a:lvl7pPr marL="2057535" indent="0" algn="ctr">
              <a:buNone/>
              <a:defRPr sz="1200"/>
            </a:lvl7pPr>
            <a:lvl8pPr marL="2400458" indent="0" algn="ctr">
              <a:buNone/>
              <a:defRPr sz="1200"/>
            </a:lvl8pPr>
            <a:lvl9pPr marL="2743380" indent="0" algn="ctr">
              <a:buNone/>
              <a:defRPr sz="1200"/>
            </a:lvl9pPr>
          </a:lstStyle>
          <a:p>
            <a:r>
              <a:rPr lang="en-US"/>
              <a:t>Click to edit Master subtitle style</a:t>
            </a:r>
          </a:p>
        </p:txBody>
      </p:sp>
    </p:spTree>
    <p:extLst>
      <p:ext uri="{BB962C8B-B14F-4D97-AF65-F5344CB8AC3E}">
        <p14:creationId xmlns:p14="http://schemas.microsoft.com/office/powerpoint/2010/main" val="820720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4479" y="1590805"/>
            <a:ext cx="9452974" cy="1919158"/>
          </a:xfrm>
        </p:spPr>
        <p:txBody>
          <a:bodyPr anchor="ctr"/>
          <a:lstStyle>
            <a:lvl1pPr marL="253620" indent="-253620" algn="l">
              <a:defRPr sz="4500">
                <a:solidFill>
                  <a:srgbClr val="EEA420"/>
                </a:solidFill>
              </a:defRPr>
            </a:lvl1pPr>
          </a:lstStyle>
          <a:p>
            <a:r>
              <a:rPr lang="en-US"/>
              <a:t>Click to edit Master title style</a:t>
            </a:r>
          </a:p>
        </p:txBody>
      </p:sp>
      <p:sp>
        <p:nvSpPr>
          <p:cNvPr id="3" name="Subtitle 2"/>
          <p:cNvSpPr>
            <a:spLocks noGrp="1"/>
          </p:cNvSpPr>
          <p:nvPr>
            <p:ph type="subTitle" idx="1"/>
          </p:nvPr>
        </p:nvSpPr>
        <p:spPr>
          <a:xfrm>
            <a:off x="2154477" y="3602041"/>
            <a:ext cx="9452976" cy="681863"/>
          </a:xfrm>
        </p:spPr>
        <p:txBody>
          <a:bodyPr/>
          <a:lstStyle>
            <a:lvl1pPr marL="0" indent="0" algn="l">
              <a:buNone/>
              <a:defRPr lang="en-US" sz="1950" kern="1200" dirty="0" smtClean="0">
                <a:solidFill>
                  <a:schemeClr val="tx2">
                    <a:lumMod val="50000"/>
                  </a:schemeClr>
                </a:solidFill>
                <a:latin typeface="Arial" panose="020B0604020202020204" pitchFamily="34" charset="0"/>
                <a:ea typeface="MS PGothic" panose="020B0600070205080204" pitchFamily="34" charset="-128"/>
                <a:cs typeface="+mn-cs"/>
              </a:defRPr>
            </a:lvl1pPr>
            <a:lvl2pPr marL="342923" indent="0" algn="ctr">
              <a:buNone/>
              <a:defRPr sz="1500"/>
            </a:lvl2pPr>
            <a:lvl3pPr marL="685845" indent="0" algn="ctr">
              <a:buNone/>
              <a:defRPr sz="1350"/>
            </a:lvl3pPr>
            <a:lvl4pPr marL="1028767" indent="0" algn="ctr">
              <a:buNone/>
              <a:defRPr sz="1200"/>
            </a:lvl4pPr>
            <a:lvl5pPr marL="1371690" indent="0" algn="ctr">
              <a:buNone/>
              <a:defRPr sz="1200"/>
            </a:lvl5pPr>
            <a:lvl6pPr marL="1714612" indent="0" algn="ctr">
              <a:buNone/>
              <a:defRPr sz="1200"/>
            </a:lvl6pPr>
            <a:lvl7pPr marL="2057535" indent="0" algn="ctr">
              <a:buNone/>
              <a:defRPr sz="1200"/>
            </a:lvl7pPr>
            <a:lvl8pPr marL="2400458" indent="0" algn="ctr">
              <a:buNone/>
              <a:defRPr sz="1200"/>
            </a:lvl8pPr>
            <a:lvl9pPr marL="2743380" indent="0" algn="ctr">
              <a:buNone/>
              <a:defRPr sz="1200"/>
            </a:lvl9pPr>
          </a:lstStyle>
          <a:p>
            <a:r>
              <a:rPr lang="en-US"/>
              <a:t>Click to edit Master subtitle style</a:t>
            </a:r>
          </a:p>
        </p:txBody>
      </p:sp>
      <p:pic>
        <p:nvPicPr>
          <p:cNvPr id="5" name="Picture 4" descr="Color_PPT_cover-03.jpg">
            <a:extLst>
              <a:ext uri="{FF2B5EF4-FFF2-40B4-BE49-F238E27FC236}">
                <a16:creationId xmlns:a16="http://schemas.microsoft.com/office/drawing/2014/main" id="{EED84D91-8812-42FC-B0CE-0C21FC94949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165727"/>
            <a:ext cx="12192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DB18CE3-E8E7-443F-ACE0-676288C86E81}"/>
              </a:ext>
            </a:extLst>
          </p:cNvPr>
          <p:cNvSpPr/>
          <p:nvPr/>
        </p:nvSpPr>
        <p:spPr>
          <a:xfrm>
            <a:off x="1219202" y="5267197"/>
            <a:ext cx="6002217" cy="1331087"/>
          </a:xfrm>
          <a:prstGeom prst="rect">
            <a:avLst/>
          </a:prstGeom>
          <a:solidFill>
            <a:srgbClr val="00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6" name="Picture 5">
            <a:extLst>
              <a:ext uri="{FF2B5EF4-FFF2-40B4-BE49-F238E27FC236}">
                <a16:creationId xmlns:a16="http://schemas.microsoft.com/office/drawing/2014/main" id="{D70178BD-77F2-4A5A-8564-1C13775E2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597" y="5475324"/>
            <a:ext cx="3781647" cy="1063588"/>
          </a:xfrm>
          <a:prstGeom prst="rect">
            <a:avLst/>
          </a:prstGeom>
        </p:spPr>
      </p:pic>
    </p:spTree>
    <p:extLst>
      <p:ext uri="{BB962C8B-B14F-4D97-AF65-F5344CB8AC3E}">
        <p14:creationId xmlns:p14="http://schemas.microsoft.com/office/powerpoint/2010/main" val="396892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6015654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8" name="Object 7"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18" y="2267212"/>
            <a:ext cx="9900784" cy="3770333"/>
          </a:xfrm>
        </p:spPr>
        <p:txBody>
          <a:bodyPr/>
          <a:lstStyle>
            <a:lvl1pPr>
              <a:defRPr sz="2100">
                <a:latin typeface="Arial" panose="020B0604020202020204" pitchFamily="34" charset="0"/>
                <a:cs typeface="Arial" panose="020B0604020202020204" pitchFamily="34" charset="0"/>
              </a:defRPr>
            </a:lvl1pPr>
            <a:lvl2pPr marL="514384" indent="-171461">
              <a:buFont typeface="Calibri" panose="020F0502020204030204" pitchFamily="34" charset="0"/>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9" y="1022883"/>
            <a:ext cx="9900782" cy="1068967"/>
          </a:xfrm>
        </p:spPr>
        <p:txBody>
          <a:bodyPr anchor="ctr">
            <a:normAutofit/>
          </a:bodyPr>
          <a:lstStyle>
            <a:lvl1pPr marL="0" indent="0" algn="l" defTabSz="342923" rtl="0" eaLnBrk="1" fontAlgn="base" hangingPunct="1">
              <a:lnSpc>
                <a:spcPct val="100000"/>
              </a:lnSpc>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Tree>
    <p:extLst>
      <p:ext uri="{BB962C8B-B14F-4D97-AF65-F5344CB8AC3E}">
        <p14:creationId xmlns:p14="http://schemas.microsoft.com/office/powerpoint/2010/main" val="404934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F743239-6828-4ABF-9924-51D9955D7360}"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70671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wo line Title, Subhead, and Content">
    <p:spTree>
      <p:nvGrpSpPr>
        <p:cNvPr id="1" name=""/>
        <p:cNvGrpSpPr/>
        <p:nvPr/>
      </p:nvGrpSpPr>
      <p:grpSpPr>
        <a:xfrm>
          <a:off x="0" y="0"/>
          <a:ext cx="0" cy="0"/>
          <a:chOff x="0" y="0"/>
          <a:chExt cx="0" cy="0"/>
        </a:xfrm>
      </p:grpSpPr>
      <p:pic>
        <p:nvPicPr>
          <p:cNvPr id="8" name="Picture 7" descr="BlueBar_DoubleLine-02.jpg">
            <a:extLst>
              <a:ext uri="{FF2B5EF4-FFF2-40B4-BE49-F238E27FC236}">
                <a16:creationId xmlns:a16="http://schemas.microsoft.com/office/drawing/2014/main" id="{BEAEEFD1-8F6A-4A76-BB0E-B00091D6100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21" y="1"/>
            <a:ext cx="10538565" cy="1189038"/>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22" y="2057400"/>
            <a:ext cx="9900780" cy="3980144"/>
          </a:xfrm>
        </p:spPr>
        <p:txBody>
          <a:bodyPr/>
          <a:lstStyle>
            <a:lvl1pPr>
              <a:lnSpc>
                <a:spcPct val="100000"/>
              </a:lnSpc>
              <a:spcBef>
                <a:spcPts val="450"/>
              </a:spcBef>
              <a:defRPr sz="2100">
                <a:latin typeface="Arial" panose="020B0604020202020204" pitchFamily="34" charset="0"/>
                <a:cs typeface="Arial" panose="020B0604020202020204" pitchFamily="34" charset="0"/>
              </a:defRPr>
            </a:lvl1pPr>
            <a:lvl2pPr marL="514384" indent="-171461">
              <a:lnSpc>
                <a:spcPct val="100000"/>
              </a:lnSpc>
              <a:spcBef>
                <a:spcPts val="450"/>
              </a:spcBef>
              <a:buFont typeface="Calibri" panose="020F0502020204030204" pitchFamily="34" charset="0"/>
              <a:buChar char="̶"/>
              <a:defRPr>
                <a:latin typeface="Arial" panose="020B0604020202020204" pitchFamily="34" charset="0"/>
                <a:cs typeface="Arial" panose="020B0604020202020204" pitchFamily="34" charset="0"/>
              </a:defRPr>
            </a:lvl2pPr>
            <a:lvl3pPr>
              <a:lnSpc>
                <a:spcPct val="100000"/>
              </a:lnSpc>
              <a:spcBef>
                <a:spcPts val="450"/>
              </a:spcBef>
              <a:defRPr>
                <a:latin typeface="Arial" panose="020B0604020202020204" pitchFamily="34" charset="0"/>
                <a:cs typeface="Arial" panose="020B0604020202020204" pitchFamily="34" charset="0"/>
              </a:defRPr>
            </a:lvl3pPr>
            <a:lvl4pPr>
              <a:lnSpc>
                <a:spcPct val="100000"/>
              </a:lnSpc>
              <a:spcBef>
                <a:spcPts val="450"/>
              </a:spcBef>
              <a:defRPr>
                <a:latin typeface="Arial" panose="020B0604020202020204" pitchFamily="34" charset="0"/>
                <a:cs typeface="Arial" panose="020B0604020202020204" pitchFamily="34" charset="0"/>
              </a:defRPr>
            </a:lvl4pPr>
            <a:lvl5pPr>
              <a:lnSpc>
                <a:spcPct val="100000"/>
              </a:lnSpc>
              <a:spcBef>
                <a:spcPts val="45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9" y="1246726"/>
            <a:ext cx="9900782" cy="730763"/>
          </a:xfrm>
        </p:spPr>
        <p:txBody>
          <a:bodyPr anchor="ctr">
            <a:normAutofit/>
          </a:bodyPr>
          <a:lstStyle>
            <a:lvl1pPr marL="0" indent="0" algn="l" defTabSz="342923"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Tree>
    <p:extLst>
      <p:ext uri="{BB962C8B-B14F-4D97-AF65-F5344CB8AC3E}">
        <p14:creationId xmlns:p14="http://schemas.microsoft.com/office/powerpoint/2010/main" val="1592586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head, and Content w/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21" y="1877998"/>
            <a:ext cx="5544855" cy="4159546"/>
          </a:xfrm>
        </p:spPr>
        <p:txBody>
          <a:bodyPr/>
          <a:lstStyle>
            <a:lvl1pPr marL="257192" indent="-257192">
              <a:buFont typeface="Arial" panose="020B0604020202020204" pitchFamily="34" charset="0"/>
              <a:buChar char="•"/>
              <a:defRPr lang="en-US" sz="2100" b="1" kern="1200" dirty="0" smtClean="0">
                <a:solidFill>
                  <a:schemeClr val="accent5"/>
                </a:solidFill>
                <a:latin typeface="Arial" panose="020B0604020202020204" pitchFamily="34" charset="0"/>
                <a:ea typeface="+mn-ea"/>
                <a:cs typeface="Arial" panose="020B0604020202020204" pitchFamily="34" charset="0"/>
              </a:defRPr>
            </a:lvl1pPr>
            <a:lvl2pPr marL="470328" indent="-171461">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022881"/>
            <a:ext cx="10538569" cy="730763"/>
          </a:xfrm>
        </p:spPr>
        <p:txBody>
          <a:bodyPr anchor="ctr">
            <a:normAutofit/>
          </a:bodyPr>
          <a:lstStyle>
            <a:lvl1pPr marL="0" indent="0" algn="l" defTabSz="342923"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3" y="1878015"/>
            <a:ext cx="4809733" cy="3144837"/>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3" y="5148263"/>
            <a:ext cx="4809733" cy="889000"/>
          </a:xfrm>
        </p:spPr>
        <p:txBody>
          <a:bodyPr>
            <a:noAutofit/>
          </a:bodyPr>
          <a:lstStyle>
            <a:lvl1pPr marL="0" indent="0" algn="l" defTabSz="342923" rtl="0" eaLnBrk="1" fontAlgn="base" hangingPunct="1">
              <a:spcBef>
                <a:spcPct val="0"/>
              </a:spcBef>
              <a:spcAft>
                <a:spcPct val="0"/>
              </a:spcAft>
              <a:buNone/>
              <a:defRPr lang="en-US" sz="12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350"/>
            </a:lvl2pPr>
            <a:lvl3pPr marL="685845" indent="0">
              <a:buNone/>
              <a:defRPr sz="1350"/>
            </a:lvl3pPr>
            <a:lvl4pPr marL="1028767" indent="0">
              <a:buNone/>
              <a:defRPr sz="1350"/>
            </a:lvl4pPr>
            <a:lvl5pPr marL="1371690" indent="0">
              <a:buNone/>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993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wo Line Title, Subhead, and Content w/ photo">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605"/>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21" y="3"/>
            <a:ext cx="10538565" cy="116665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21" y="2135544"/>
            <a:ext cx="5544855" cy="3902001"/>
          </a:xfrm>
        </p:spPr>
        <p:txBody>
          <a:bodyPr/>
          <a:lstStyle>
            <a:lvl1pPr marL="257192" indent="-257192">
              <a:buFont typeface="Arial" panose="020B0604020202020204" pitchFamily="34" charset="0"/>
              <a:buChar char="•"/>
              <a:defRPr lang="en-US" sz="2100" kern="1200" dirty="0" smtClean="0">
                <a:solidFill>
                  <a:schemeClr val="tx1"/>
                </a:solidFill>
                <a:latin typeface="Arial" panose="020B0604020202020204" pitchFamily="34" charset="0"/>
                <a:ea typeface="+mn-ea"/>
                <a:cs typeface="Arial" panose="020B0604020202020204" pitchFamily="34" charset="0"/>
              </a:defRPr>
            </a:lvl1pPr>
            <a:lvl2pPr marL="470328" indent="-171461">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9" y="1292068"/>
            <a:ext cx="10538569" cy="730763"/>
          </a:xfrm>
        </p:spPr>
        <p:txBody>
          <a:bodyPr anchor="ctr">
            <a:normAutofit/>
          </a:bodyPr>
          <a:lstStyle>
            <a:lvl1pPr marL="0" indent="0" algn="l" defTabSz="342923"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3" y="2135542"/>
            <a:ext cx="4809733" cy="2887308"/>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3" y="5148263"/>
            <a:ext cx="4809733" cy="889000"/>
          </a:xfrm>
        </p:spPr>
        <p:txBody>
          <a:bodyPr>
            <a:noAutofit/>
          </a:bodyPr>
          <a:lstStyle>
            <a:lvl1pPr marL="0" indent="0" algn="l" defTabSz="342923" rtl="0" eaLnBrk="1" fontAlgn="base" hangingPunct="1">
              <a:spcBef>
                <a:spcPct val="0"/>
              </a:spcBef>
              <a:spcAft>
                <a:spcPct val="0"/>
              </a:spcAft>
              <a:buNone/>
              <a:defRPr lang="en-US" sz="12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350"/>
            </a:lvl2pPr>
            <a:lvl3pPr marL="685845" indent="0">
              <a:buNone/>
              <a:defRPr sz="1350"/>
            </a:lvl3pPr>
            <a:lvl4pPr marL="1028767" indent="0">
              <a:buNone/>
              <a:defRPr sz="1350"/>
            </a:lvl4pPr>
            <a:lvl5pPr marL="1371690" indent="0">
              <a:buNone/>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971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wo Line Title, Picture, Subhead, and text">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4321"/>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21" y="3"/>
            <a:ext cx="10538565" cy="1166653"/>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5" y="1292068"/>
            <a:ext cx="4710252" cy="730763"/>
          </a:xfrm>
        </p:spPr>
        <p:txBody>
          <a:bodyPr anchor="ctr">
            <a:noAutofit/>
          </a:bodyPr>
          <a:lstStyle>
            <a:lvl1pPr marL="0" indent="0" algn="l" defTabSz="342923" rtl="0" eaLnBrk="1" fontAlgn="base" hangingPunct="1">
              <a:spcBef>
                <a:spcPct val="0"/>
              </a:spcBef>
              <a:spcAft>
                <a:spcPct val="0"/>
              </a:spcAft>
              <a:buNone/>
              <a:defRPr lang="en-US" sz="21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4" y="2133601"/>
            <a:ext cx="4709584" cy="4127500"/>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F8B8FCA5-3A3D-4B61-8DAF-66D5780EB24C}"/>
              </a:ext>
            </a:extLst>
          </p:cNvPr>
          <p:cNvSpPr>
            <a:spLocks noGrp="1"/>
          </p:cNvSpPr>
          <p:nvPr>
            <p:ph type="pic" sz="quarter" idx="16"/>
          </p:nvPr>
        </p:nvSpPr>
        <p:spPr>
          <a:xfrm>
            <a:off x="1" y="1292066"/>
            <a:ext cx="7145867" cy="4969034"/>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2" name="Rectangle 11">
            <a:extLst>
              <a:ext uri="{FF2B5EF4-FFF2-40B4-BE49-F238E27FC236}">
                <a16:creationId xmlns:a16="http://schemas.microsoft.com/office/drawing/2014/main" id="{531936CB-8C55-407E-94BA-E4214289413B}"/>
              </a:ext>
            </a:extLst>
          </p:cNvPr>
          <p:cNvSpPr/>
          <p:nvPr/>
        </p:nvSpPr>
        <p:spPr>
          <a:xfrm>
            <a:off x="120332" y="136526"/>
            <a:ext cx="752076"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35164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wo Line Title, Chart, Subhead, and text">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21" y="3"/>
            <a:ext cx="10538565" cy="116665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5" y="1292068"/>
            <a:ext cx="4710252" cy="730763"/>
          </a:xfrm>
        </p:spPr>
        <p:txBody>
          <a:bodyPr anchor="ctr">
            <a:noAutofit/>
          </a:bodyPr>
          <a:lstStyle>
            <a:lvl1pPr marL="0" indent="0" algn="l" defTabSz="342923" rtl="0" eaLnBrk="1" fontAlgn="base" hangingPunct="1">
              <a:spcBef>
                <a:spcPct val="0"/>
              </a:spcBef>
              <a:spcAft>
                <a:spcPct val="0"/>
              </a:spcAft>
              <a:buNone/>
              <a:defRPr lang="en-US" sz="21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4" y="2133601"/>
            <a:ext cx="4709584" cy="4127500"/>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7">
            <a:extLst>
              <a:ext uri="{FF2B5EF4-FFF2-40B4-BE49-F238E27FC236}">
                <a16:creationId xmlns:a16="http://schemas.microsoft.com/office/drawing/2014/main" id="{CB338A3B-18CF-48D0-B3DC-2AAD9E17D24F}"/>
              </a:ext>
            </a:extLst>
          </p:cNvPr>
          <p:cNvSpPr>
            <a:spLocks noGrp="1"/>
          </p:cNvSpPr>
          <p:nvPr>
            <p:ph type="chart" sz="quarter" idx="16"/>
          </p:nvPr>
        </p:nvSpPr>
        <p:spPr>
          <a:xfrm>
            <a:off x="1452036" y="1292225"/>
            <a:ext cx="5630332" cy="4845050"/>
          </a:xfrm>
        </p:spPr>
        <p:txBody>
          <a:bodyPr/>
          <a:lstStyle>
            <a:lvl1pPr>
              <a:defRPr>
                <a:latin typeface="Arial" panose="020B0604020202020204" pitchFamily="34" charset="0"/>
                <a:cs typeface="Arial" panose="020B0604020202020204" pitchFamily="34" charset="0"/>
              </a:defRPr>
            </a:lvl1pPr>
          </a:lstStyle>
          <a:p>
            <a:r>
              <a:rPr lang="en-US"/>
              <a:t>Click icon to add chart</a:t>
            </a:r>
          </a:p>
        </p:txBody>
      </p:sp>
    </p:spTree>
    <p:extLst>
      <p:ext uri="{BB962C8B-B14F-4D97-AF65-F5344CB8AC3E}">
        <p14:creationId xmlns:p14="http://schemas.microsoft.com/office/powerpoint/2010/main" val="3848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LD Statement w/ Centered Objec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E2B4A-A478-4305-BF81-7D8CEC05DECD}"/>
              </a:ext>
            </a:extLst>
          </p:cNvPr>
          <p:cNvSpPr/>
          <p:nvPr/>
        </p:nvSpPr>
        <p:spPr>
          <a:xfrm>
            <a:off x="0" y="965200"/>
            <a:ext cx="12192000" cy="58928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r>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0" y="1295400"/>
            <a:ext cx="12192000" cy="647700"/>
          </a:xfrm>
        </p:spPr>
        <p:txBody>
          <a:bodyPr anchor="ctr"/>
          <a:lstStyle>
            <a:lvl1pPr marL="0" indent="0" algn="ctr">
              <a:buNone/>
              <a:defRPr b="1">
                <a:latin typeface="Arial" panose="020B0604020202020204" pitchFamily="34" charset="0"/>
                <a:cs typeface="Arial" panose="020B0604020202020204" pitchFamily="34" charset="0"/>
              </a:defRPr>
            </a:lvl1pPr>
            <a:lvl2pPr marL="342923" indent="0" algn="ctr">
              <a:buNone/>
              <a:defRPr b="1"/>
            </a:lvl2pPr>
            <a:lvl3pPr marL="685845" indent="0" algn="ctr">
              <a:buNone/>
              <a:defRPr b="1"/>
            </a:lvl3pPr>
            <a:lvl4pPr marL="1028767" indent="0" algn="ctr">
              <a:buNone/>
              <a:defRPr b="1"/>
            </a:lvl4pPr>
            <a:lvl5pPr marL="1371690" indent="0" algn="ctr">
              <a:buNone/>
              <a:defRPr b="1"/>
            </a:lvl5pPr>
          </a:lstStyle>
          <a:p>
            <a:pPr lvl="0"/>
            <a:r>
              <a:rPr lang="en-US"/>
              <a:t>Click to 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2009777"/>
            <a:ext cx="12192000" cy="517525"/>
          </a:xfrm>
        </p:spPr>
        <p:txBody>
          <a:bodyPr anchor="ctr"/>
          <a:lstStyle>
            <a:lvl1pPr marL="0" indent="0" algn="ctr">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685845"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028767"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371690" indent="0">
              <a:buNone/>
              <a:defRPr lang="en-US" sz="1575"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Click to 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26533" y="2870202"/>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10858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LD Statement w/ Side Obje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E2B4A-A478-4305-BF81-7D8CEC05DECD}"/>
              </a:ext>
            </a:extLst>
          </p:cNvPr>
          <p:cNvSpPr/>
          <p:nvPr/>
        </p:nvSpPr>
        <p:spPr>
          <a:xfrm>
            <a:off x="0" y="965200"/>
            <a:ext cx="12192000" cy="58928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r>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643005" y="2163262"/>
            <a:ext cx="4843397" cy="1569450"/>
          </a:xfrm>
        </p:spPr>
        <p:txBody>
          <a:bodyPr anchor="ctr"/>
          <a:lstStyle>
            <a:lvl1pPr marL="0" indent="0" algn="l">
              <a:buNone/>
              <a:defRPr b="1">
                <a:latin typeface="Arial" panose="020B0604020202020204" pitchFamily="34" charset="0"/>
                <a:cs typeface="Arial" panose="020B0604020202020204" pitchFamily="34" charset="0"/>
              </a:defRPr>
            </a:lvl1pPr>
            <a:lvl2pPr marL="342923" indent="0" algn="ctr">
              <a:buNone/>
              <a:defRPr b="1"/>
            </a:lvl2pPr>
            <a:lvl3pPr marL="685845" indent="0" algn="ctr">
              <a:buNone/>
              <a:defRPr b="1"/>
            </a:lvl3pPr>
            <a:lvl4pPr marL="1028767" indent="0" algn="ctr">
              <a:buNone/>
              <a:defRPr b="1"/>
            </a:lvl4pPr>
            <a:lvl5pPr marL="1371690" indent="0" algn="ctr">
              <a:buNone/>
              <a:defRPr b="1"/>
            </a:lvl5pPr>
          </a:lstStyle>
          <a:p>
            <a:pPr lvl="0"/>
            <a:r>
              <a:rPr lang="en-US"/>
              <a:t>Click to 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668057" y="3911602"/>
            <a:ext cx="4843397" cy="1474593"/>
          </a:xfrm>
        </p:spPr>
        <p:txBody>
          <a:bodyPr anchor="ctr"/>
          <a:lstStyle>
            <a:lvl1pPr marL="0" indent="0" algn="l">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685845"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028767"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371690" indent="0">
              <a:buNone/>
              <a:defRPr lang="en-US" sz="1575"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Click to 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129404" y="965203"/>
            <a:ext cx="6062599" cy="5892799"/>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176682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LD Statement w/ Centered Object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p:nvSpPr>
        <p:spPr>
          <a:xfrm>
            <a:off x="0" y="965200"/>
            <a:ext cx="12192000" cy="5892800"/>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r>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326857"/>
            <a:ext cx="12192000" cy="517525"/>
          </a:xfrm>
        </p:spPr>
        <p:txBody>
          <a:bodyPr anchor="ctr">
            <a:noAutofit/>
          </a:bodyPr>
          <a:lstStyle>
            <a:lvl1pPr marL="0" indent="0" algn="ctr">
              <a:buNone/>
              <a:defRPr lang="en-US" sz="24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685845"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028767"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371690" indent="0">
              <a:buNone/>
              <a:defRPr lang="en-US" sz="1575"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Click to 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743211" y="1481138"/>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08356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LD Statement w/ Pictures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p:nvSpPr>
        <p:spPr>
          <a:xfrm>
            <a:off x="0" y="965200"/>
            <a:ext cx="12192000" cy="5892800"/>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r>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468767"/>
            <a:ext cx="12192000" cy="517525"/>
          </a:xfrm>
        </p:spPr>
        <p:txBody>
          <a:bodyPr anchor="ctr">
            <a:noAutofit/>
          </a:bodyPr>
          <a:lstStyle>
            <a:lvl1pPr marL="0" indent="0" algn="ctr">
              <a:buNone/>
              <a:defRPr lang="en-US" sz="24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685845"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028767"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371690" indent="0">
              <a:buNone/>
              <a:defRPr lang="en-US" sz="1575"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8AA07807-1937-42D6-B95B-67D65A2A46F8}"/>
              </a:ext>
            </a:extLst>
          </p:cNvPr>
          <p:cNvSpPr>
            <a:spLocks noGrp="1"/>
          </p:cNvSpPr>
          <p:nvPr>
            <p:ph type="pic" sz="quarter" idx="15"/>
          </p:nvPr>
        </p:nvSpPr>
        <p:spPr>
          <a:xfrm>
            <a:off x="858233"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6">
            <a:extLst>
              <a:ext uri="{FF2B5EF4-FFF2-40B4-BE49-F238E27FC236}">
                <a16:creationId xmlns:a16="http://schemas.microsoft.com/office/drawing/2014/main" id="{0457E514-8BF3-4C16-A19F-02217CD24D10}"/>
              </a:ext>
            </a:extLst>
          </p:cNvPr>
          <p:cNvSpPr>
            <a:spLocks noGrp="1"/>
          </p:cNvSpPr>
          <p:nvPr>
            <p:ph type="pic" sz="quarter" idx="16"/>
          </p:nvPr>
        </p:nvSpPr>
        <p:spPr>
          <a:xfrm>
            <a:off x="3533292"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6">
            <a:extLst>
              <a:ext uri="{FF2B5EF4-FFF2-40B4-BE49-F238E27FC236}">
                <a16:creationId xmlns:a16="http://schemas.microsoft.com/office/drawing/2014/main" id="{DF9748F2-F228-4F96-B8D3-E707174B3FCB}"/>
              </a:ext>
            </a:extLst>
          </p:cNvPr>
          <p:cNvSpPr>
            <a:spLocks noGrp="1"/>
          </p:cNvSpPr>
          <p:nvPr>
            <p:ph type="pic" sz="quarter" idx="17"/>
          </p:nvPr>
        </p:nvSpPr>
        <p:spPr>
          <a:xfrm>
            <a:off x="6220308"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6">
            <a:extLst>
              <a:ext uri="{FF2B5EF4-FFF2-40B4-BE49-F238E27FC236}">
                <a16:creationId xmlns:a16="http://schemas.microsoft.com/office/drawing/2014/main" id="{D698F640-0DF3-4334-803C-BE0B1EA5F625}"/>
              </a:ext>
            </a:extLst>
          </p:cNvPr>
          <p:cNvSpPr>
            <a:spLocks noGrp="1"/>
          </p:cNvSpPr>
          <p:nvPr>
            <p:ph type="pic" sz="quarter" idx="18"/>
          </p:nvPr>
        </p:nvSpPr>
        <p:spPr>
          <a:xfrm>
            <a:off x="8907321"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6">
            <a:extLst>
              <a:ext uri="{FF2B5EF4-FFF2-40B4-BE49-F238E27FC236}">
                <a16:creationId xmlns:a16="http://schemas.microsoft.com/office/drawing/2014/main" id="{2E481E13-3504-4E8E-8CBB-9BC0204E1FA8}"/>
              </a:ext>
            </a:extLst>
          </p:cNvPr>
          <p:cNvSpPr>
            <a:spLocks noGrp="1"/>
          </p:cNvSpPr>
          <p:nvPr>
            <p:ph type="pic" sz="quarter" idx="19"/>
          </p:nvPr>
        </p:nvSpPr>
        <p:spPr>
          <a:xfrm>
            <a:off x="858233"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6">
            <a:extLst>
              <a:ext uri="{FF2B5EF4-FFF2-40B4-BE49-F238E27FC236}">
                <a16:creationId xmlns:a16="http://schemas.microsoft.com/office/drawing/2014/main" id="{F3EF6C84-35AD-4CBE-9804-BB949C4990E9}"/>
              </a:ext>
            </a:extLst>
          </p:cNvPr>
          <p:cNvSpPr>
            <a:spLocks noGrp="1"/>
          </p:cNvSpPr>
          <p:nvPr>
            <p:ph type="pic" sz="quarter" idx="20"/>
          </p:nvPr>
        </p:nvSpPr>
        <p:spPr>
          <a:xfrm>
            <a:off x="3533292"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6">
            <a:extLst>
              <a:ext uri="{FF2B5EF4-FFF2-40B4-BE49-F238E27FC236}">
                <a16:creationId xmlns:a16="http://schemas.microsoft.com/office/drawing/2014/main" id="{AC05D50A-FDB2-46C5-A84C-9D20B8A6324D}"/>
              </a:ext>
            </a:extLst>
          </p:cNvPr>
          <p:cNvSpPr>
            <a:spLocks noGrp="1"/>
          </p:cNvSpPr>
          <p:nvPr>
            <p:ph type="pic" sz="quarter" idx="21"/>
          </p:nvPr>
        </p:nvSpPr>
        <p:spPr>
          <a:xfrm>
            <a:off x="6220308"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20" name="Picture Placeholder 6">
            <a:extLst>
              <a:ext uri="{FF2B5EF4-FFF2-40B4-BE49-F238E27FC236}">
                <a16:creationId xmlns:a16="http://schemas.microsoft.com/office/drawing/2014/main" id="{5B5C804E-8C40-41CD-A85A-C88D44895072}"/>
              </a:ext>
            </a:extLst>
          </p:cNvPr>
          <p:cNvSpPr>
            <a:spLocks noGrp="1"/>
          </p:cNvSpPr>
          <p:nvPr>
            <p:ph type="pic" sz="quarter" idx="22"/>
          </p:nvPr>
        </p:nvSpPr>
        <p:spPr>
          <a:xfrm>
            <a:off x="8907321"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040010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LD Statement w/ Picture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r>
              <a:t> - INTERNAL</a:t>
            </a:r>
          </a:p>
        </p:txBody>
      </p:sp>
      <p:sp>
        <p:nvSpPr>
          <p:cNvPr id="30" name="Text Placeholder 11">
            <a:extLst>
              <a:ext uri="{FF2B5EF4-FFF2-40B4-BE49-F238E27FC236}">
                <a16:creationId xmlns:a16="http://schemas.microsoft.com/office/drawing/2014/main" id="{CCD36451-B96C-4E6E-9CF5-CEB802C97602}"/>
              </a:ext>
            </a:extLst>
          </p:cNvPr>
          <p:cNvSpPr>
            <a:spLocks noGrp="1"/>
          </p:cNvSpPr>
          <p:nvPr>
            <p:ph type="body" sz="quarter" idx="14"/>
          </p:nvPr>
        </p:nvSpPr>
        <p:spPr>
          <a:xfrm>
            <a:off x="0" y="5468767"/>
            <a:ext cx="12192000" cy="517525"/>
          </a:xfrm>
        </p:spPr>
        <p:txBody>
          <a:bodyPr anchor="ctr">
            <a:noAutofit/>
          </a:bodyPr>
          <a:lstStyle>
            <a:lvl1pPr marL="0" indent="0" algn="ctr">
              <a:buNone/>
              <a:defRPr lang="en-US" sz="2400" b="1" kern="1200" dirty="0" smtClean="0">
                <a:solidFill>
                  <a:schemeClr val="accent2"/>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685845"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028767" indent="0">
              <a:buNone/>
              <a:defRPr lang="en-US" sz="1575"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371690" indent="0">
              <a:buNone/>
              <a:defRPr lang="en-US" sz="1575"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Click to edit Master text styles</a:t>
            </a:r>
          </a:p>
        </p:txBody>
      </p:sp>
      <p:sp>
        <p:nvSpPr>
          <p:cNvPr id="31" name="Picture Placeholder 6">
            <a:extLst>
              <a:ext uri="{FF2B5EF4-FFF2-40B4-BE49-F238E27FC236}">
                <a16:creationId xmlns:a16="http://schemas.microsoft.com/office/drawing/2014/main" id="{DBDA2799-ABBE-466C-9581-30AFA1EF16A9}"/>
              </a:ext>
            </a:extLst>
          </p:cNvPr>
          <p:cNvSpPr>
            <a:spLocks noGrp="1"/>
          </p:cNvSpPr>
          <p:nvPr>
            <p:ph type="pic" sz="quarter" idx="15"/>
          </p:nvPr>
        </p:nvSpPr>
        <p:spPr>
          <a:xfrm>
            <a:off x="858233"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32" name="Picture Placeholder 6">
            <a:extLst>
              <a:ext uri="{FF2B5EF4-FFF2-40B4-BE49-F238E27FC236}">
                <a16:creationId xmlns:a16="http://schemas.microsoft.com/office/drawing/2014/main" id="{8C4BC545-135A-4C5E-885E-E6A226A45277}"/>
              </a:ext>
            </a:extLst>
          </p:cNvPr>
          <p:cNvSpPr>
            <a:spLocks noGrp="1"/>
          </p:cNvSpPr>
          <p:nvPr>
            <p:ph type="pic" sz="quarter" idx="16"/>
          </p:nvPr>
        </p:nvSpPr>
        <p:spPr>
          <a:xfrm>
            <a:off x="3533292"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33" name="Picture Placeholder 6">
            <a:extLst>
              <a:ext uri="{FF2B5EF4-FFF2-40B4-BE49-F238E27FC236}">
                <a16:creationId xmlns:a16="http://schemas.microsoft.com/office/drawing/2014/main" id="{A7F4C95C-A35F-4F7D-83DE-573DD5BDF638}"/>
              </a:ext>
            </a:extLst>
          </p:cNvPr>
          <p:cNvSpPr>
            <a:spLocks noGrp="1"/>
          </p:cNvSpPr>
          <p:nvPr>
            <p:ph type="pic" sz="quarter" idx="17"/>
          </p:nvPr>
        </p:nvSpPr>
        <p:spPr>
          <a:xfrm>
            <a:off x="6220308"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34" name="Picture Placeholder 6">
            <a:extLst>
              <a:ext uri="{FF2B5EF4-FFF2-40B4-BE49-F238E27FC236}">
                <a16:creationId xmlns:a16="http://schemas.microsoft.com/office/drawing/2014/main" id="{E5240F71-A0CB-4B14-9F57-0EBC25B00CD2}"/>
              </a:ext>
            </a:extLst>
          </p:cNvPr>
          <p:cNvSpPr>
            <a:spLocks noGrp="1"/>
          </p:cNvSpPr>
          <p:nvPr>
            <p:ph type="pic" sz="quarter" idx="18"/>
          </p:nvPr>
        </p:nvSpPr>
        <p:spPr>
          <a:xfrm>
            <a:off x="8907321" y="1247188"/>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35" name="Picture Placeholder 6">
            <a:extLst>
              <a:ext uri="{FF2B5EF4-FFF2-40B4-BE49-F238E27FC236}">
                <a16:creationId xmlns:a16="http://schemas.microsoft.com/office/drawing/2014/main" id="{E9818985-C62D-494A-AA98-70D3A99FB1FC}"/>
              </a:ext>
            </a:extLst>
          </p:cNvPr>
          <p:cNvSpPr>
            <a:spLocks noGrp="1"/>
          </p:cNvSpPr>
          <p:nvPr>
            <p:ph type="pic" sz="quarter" idx="19"/>
          </p:nvPr>
        </p:nvSpPr>
        <p:spPr>
          <a:xfrm>
            <a:off x="858233"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36" name="Picture Placeholder 6">
            <a:extLst>
              <a:ext uri="{FF2B5EF4-FFF2-40B4-BE49-F238E27FC236}">
                <a16:creationId xmlns:a16="http://schemas.microsoft.com/office/drawing/2014/main" id="{04FDB677-71D8-4539-AEA4-6C194066EF96}"/>
              </a:ext>
            </a:extLst>
          </p:cNvPr>
          <p:cNvSpPr>
            <a:spLocks noGrp="1"/>
          </p:cNvSpPr>
          <p:nvPr>
            <p:ph type="pic" sz="quarter" idx="20"/>
          </p:nvPr>
        </p:nvSpPr>
        <p:spPr>
          <a:xfrm>
            <a:off x="3533292"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37" name="Picture Placeholder 6">
            <a:extLst>
              <a:ext uri="{FF2B5EF4-FFF2-40B4-BE49-F238E27FC236}">
                <a16:creationId xmlns:a16="http://schemas.microsoft.com/office/drawing/2014/main" id="{D2A31FCA-3441-433B-BE46-EA5EB1C7700F}"/>
              </a:ext>
            </a:extLst>
          </p:cNvPr>
          <p:cNvSpPr>
            <a:spLocks noGrp="1"/>
          </p:cNvSpPr>
          <p:nvPr>
            <p:ph type="pic" sz="quarter" idx="21"/>
          </p:nvPr>
        </p:nvSpPr>
        <p:spPr>
          <a:xfrm>
            <a:off x="6220308"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
        <p:nvSpPr>
          <p:cNvPr id="38" name="Picture Placeholder 6">
            <a:extLst>
              <a:ext uri="{FF2B5EF4-FFF2-40B4-BE49-F238E27FC236}">
                <a16:creationId xmlns:a16="http://schemas.microsoft.com/office/drawing/2014/main" id="{D58C5BCB-E975-427C-B180-D7F26F99916E}"/>
              </a:ext>
            </a:extLst>
          </p:cNvPr>
          <p:cNvSpPr>
            <a:spLocks noGrp="1"/>
          </p:cNvSpPr>
          <p:nvPr>
            <p:ph type="pic" sz="quarter" idx="22"/>
          </p:nvPr>
        </p:nvSpPr>
        <p:spPr>
          <a:xfrm>
            <a:off x="8907321" y="3357976"/>
            <a:ext cx="2438400" cy="1828800"/>
          </a:xfrm>
        </p:spPr>
        <p:txBody>
          <a:bodyPr>
            <a:normAutofit/>
          </a:bodyPr>
          <a:lstStyle>
            <a:lvl1pPr>
              <a:defRPr sz="135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20967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4A51981-7269-415F-9437-55978191E015}"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1046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head, Text,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022881"/>
            <a:ext cx="10538569" cy="730763"/>
          </a:xfrm>
        </p:spPr>
        <p:txBody>
          <a:bodyPr anchor="ctr">
            <a:normAutofit/>
          </a:bodyPr>
          <a:lstStyle>
            <a:lvl1pPr marL="0" indent="0" algn="l" defTabSz="342923"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0" name="Text Placeholder 9">
            <a:extLst>
              <a:ext uri="{FF2B5EF4-FFF2-40B4-BE49-F238E27FC236}">
                <a16:creationId xmlns:a16="http://schemas.microsoft.com/office/drawing/2014/main" id="{3ADD1A90-239D-49F7-A980-0F38BE5298CC}"/>
              </a:ext>
            </a:extLst>
          </p:cNvPr>
          <p:cNvSpPr>
            <a:spLocks noGrp="1"/>
          </p:cNvSpPr>
          <p:nvPr>
            <p:ph type="body" sz="quarter" idx="14"/>
          </p:nvPr>
        </p:nvSpPr>
        <p:spPr>
          <a:xfrm>
            <a:off x="1452034" y="1892301"/>
            <a:ext cx="10538884" cy="119380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marL="685845" indent="0">
              <a:buNone/>
              <a:defRPr sz="1200"/>
            </a:lvl3pPr>
            <a:lvl4pPr>
              <a:defRPr sz="1050"/>
            </a:lvl4pPr>
            <a:lvl5pPr>
              <a:defRPr sz="900"/>
            </a:lvl5pPr>
          </a:lstStyle>
          <a:p>
            <a:pPr lvl="0"/>
            <a:r>
              <a:rPr lang="en-US"/>
              <a:t>Click to edit Master text styles</a:t>
            </a:r>
          </a:p>
          <a:p>
            <a:pPr lvl="1"/>
            <a:r>
              <a:rPr lang="en-US"/>
              <a:t>Second level</a:t>
            </a:r>
          </a:p>
        </p:txBody>
      </p:sp>
      <p:sp>
        <p:nvSpPr>
          <p:cNvPr id="15" name="Content Placeholder 14">
            <a:extLst>
              <a:ext uri="{FF2B5EF4-FFF2-40B4-BE49-F238E27FC236}">
                <a16:creationId xmlns:a16="http://schemas.microsoft.com/office/drawing/2014/main" id="{E4119E39-3D14-47D5-A52B-3E7DECE31268}"/>
              </a:ext>
            </a:extLst>
          </p:cNvPr>
          <p:cNvSpPr>
            <a:spLocks noGrp="1"/>
          </p:cNvSpPr>
          <p:nvPr>
            <p:ph sz="quarter" idx="15"/>
          </p:nvPr>
        </p:nvSpPr>
        <p:spPr>
          <a:xfrm>
            <a:off x="184053" y="3206752"/>
            <a:ext cx="11823902" cy="3019425"/>
          </a:xfrm>
        </p:spPr>
        <p:txBody>
          <a:bodyPr/>
          <a:lstStyle>
            <a:lvl1pPr>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06469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head,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022881"/>
            <a:ext cx="10538569" cy="730763"/>
          </a:xfrm>
        </p:spPr>
        <p:txBody>
          <a:bodyPr anchor="ctr">
            <a:normAutofit/>
          </a:bodyPr>
          <a:lstStyle>
            <a:lvl1pPr marL="0" indent="0" algn="l" defTabSz="342923"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67015" y="5969002"/>
            <a:ext cx="11823904" cy="240731"/>
          </a:xfrm>
        </p:spPr>
        <p:txBody>
          <a:bodyPr>
            <a:noAutofit/>
          </a:bodyPr>
          <a:lstStyle>
            <a:lvl1pPr marL="0" indent="0" algn="ctr">
              <a:buNone/>
              <a:defRPr sz="1050">
                <a:latin typeface="Arial" panose="020B0604020202020204" pitchFamily="34" charset="0"/>
                <a:cs typeface="Arial" panose="020B0604020202020204" pitchFamily="34" charset="0"/>
              </a:defRPr>
            </a:lvl1pPr>
            <a:lvl2pPr marL="342923" indent="0">
              <a:buNone/>
              <a:defRPr sz="1350"/>
            </a:lvl2pPr>
            <a:lvl3pPr marL="685845" indent="0">
              <a:buNone/>
              <a:defRPr sz="1350"/>
            </a:lvl3pPr>
            <a:lvl4pPr marL="1028767" indent="0">
              <a:buNone/>
              <a:defRPr sz="1350"/>
            </a:lvl4pPr>
            <a:lvl5pPr marL="1371690" indent="0">
              <a:buNone/>
              <a:defRPr sz="1350"/>
            </a:lvl5pPr>
          </a:lstStyle>
          <a:p>
            <a:pPr lvl="0"/>
            <a:r>
              <a:rPr lang="en-US"/>
              <a:t>Click to edit Master text styles</a:t>
            </a:r>
          </a:p>
        </p:txBody>
      </p:sp>
      <p:sp>
        <p:nvSpPr>
          <p:cNvPr id="12" name="Content Placeholder 11">
            <a:extLst>
              <a:ext uri="{FF2B5EF4-FFF2-40B4-BE49-F238E27FC236}">
                <a16:creationId xmlns:a16="http://schemas.microsoft.com/office/drawing/2014/main" id="{9D342297-364B-4C76-ABC7-ABEDA6043F92}"/>
              </a:ext>
            </a:extLst>
          </p:cNvPr>
          <p:cNvSpPr>
            <a:spLocks noGrp="1"/>
          </p:cNvSpPr>
          <p:nvPr>
            <p:ph sz="quarter" idx="16"/>
          </p:nvPr>
        </p:nvSpPr>
        <p:spPr>
          <a:xfrm>
            <a:off x="167015" y="1854200"/>
            <a:ext cx="11823904" cy="3970338"/>
          </a:xfrm>
        </p:spPr>
        <p:txBody>
          <a:bodyPr/>
          <a:lstStyle>
            <a:lvl1pPr>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961539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head, Text Left/Content Right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022881"/>
            <a:ext cx="10538569" cy="730763"/>
          </a:xfrm>
        </p:spPr>
        <p:txBody>
          <a:bodyPr anchor="ctr">
            <a:normAutofit/>
          </a:bodyPr>
          <a:lstStyle>
            <a:lvl1pPr marL="0" indent="0" algn="l" defTabSz="342923"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452034" y="5969000"/>
            <a:ext cx="10538884" cy="266700"/>
          </a:xfrm>
        </p:spPr>
        <p:txBody>
          <a:bodyPr>
            <a:noAutofit/>
          </a:bodyPr>
          <a:lstStyle>
            <a:lvl1pPr marL="0" indent="0">
              <a:buNone/>
              <a:defRPr sz="1050">
                <a:latin typeface="Arial" panose="020B0604020202020204" pitchFamily="34" charset="0"/>
                <a:cs typeface="Arial" panose="020B0604020202020204" pitchFamily="34" charset="0"/>
              </a:defRPr>
            </a:lvl1pPr>
            <a:lvl2pPr marL="342923" indent="0">
              <a:buNone/>
              <a:defRPr sz="1350"/>
            </a:lvl2pPr>
            <a:lvl3pPr marL="685845" indent="0">
              <a:buNone/>
              <a:defRPr sz="1350"/>
            </a:lvl3pPr>
            <a:lvl4pPr marL="1028767" indent="0">
              <a:buNone/>
              <a:defRPr sz="1350"/>
            </a:lvl4pPr>
            <a:lvl5pPr marL="1371690" indent="0">
              <a:buNone/>
              <a:defRPr sz="1350"/>
            </a:lvl5pPr>
          </a:lstStyle>
          <a:p>
            <a:pPr lvl="0"/>
            <a:r>
              <a:rPr lang="en-US"/>
              <a:t>Click to edit Master text styles</a:t>
            </a:r>
          </a:p>
        </p:txBody>
      </p:sp>
      <p:sp>
        <p:nvSpPr>
          <p:cNvPr id="8" name="Text Placeholder 7">
            <a:extLst>
              <a:ext uri="{FF2B5EF4-FFF2-40B4-BE49-F238E27FC236}">
                <a16:creationId xmlns:a16="http://schemas.microsoft.com/office/drawing/2014/main" id="{F1439268-8818-411A-8FBC-12583703D994}"/>
              </a:ext>
            </a:extLst>
          </p:cNvPr>
          <p:cNvSpPr>
            <a:spLocks noGrp="1"/>
          </p:cNvSpPr>
          <p:nvPr>
            <p:ph type="body" sz="quarter" idx="17"/>
          </p:nvPr>
        </p:nvSpPr>
        <p:spPr>
          <a:xfrm>
            <a:off x="1452034" y="1879601"/>
            <a:ext cx="3824818" cy="3932238"/>
          </a:xfrm>
        </p:spPr>
        <p:txBody>
          <a:bodyPr anchor="ctr">
            <a:normAutofit/>
          </a:bodyPr>
          <a:lstStyle>
            <a:lvl1pPr marL="0" indent="0">
              <a:buNone/>
              <a:defRPr sz="2100">
                <a:latin typeface="Arial" panose="020B0604020202020204" pitchFamily="34" charset="0"/>
                <a:cs typeface="Arial" panose="020B0604020202020204" pitchFamily="34" charset="0"/>
              </a:defRPr>
            </a:lvl1pPr>
            <a:lvl2pPr>
              <a:defRPr sz="1800"/>
            </a:lvl2pPr>
            <a:lvl3pPr>
              <a:defRPr sz="1350"/>
            </a:lvl3pPr>
            <a:lvl4pPr>
              <a:defRPr sz="1200"/>
            </a:lvl4pPr>
            <a:lvl5pPr>
              <a:defRPr sz="1050"/>
            </a:lvl5pPr>
          </a:lstStyle>
          <a:p>
            <a:pPr lvl="0"/>
            <a:r>
              <a:rPr lang="en-US"/>
              <a:t>Click to edit Master text styles</a:t>
            </a:r>
          </a:p>
        </p:txBody>
      </p:sp>
      <p:sp>
        <p:nvSpPr>
          <p:cNvPr id="12" name="Content Placeholder 11">
            <a:extLst>
              <a:ext uri="{FF2B5EF4-FFF2-40B4-BE49-F238E27FC236}">
                <a16:creationId xmlns:a16="http://schemas.microsoft.com/office/drawing/2014/main" id="{4F8C5B39-2CEC-4D5E-B115-5B25FC0AB866}"/>
              </a:ext>
            </a:extLst>
          </p:cNvPr>
          <p:cNvSpPr>
            <a:spLocks noGrp="1"/>
          </p:cNvSpPr>
          <p:nvPr>
            <p:ph sz="quarter" idx="18"/>
          </p:nvPr>
        </p:nvSpPr>
        <p:spPr>
          <a:xfrm>
            <a:off x="5477933" y="1874294"/>
            <a:ext cx="6512985" cy="3937544"/>
          </a:xfrm>
        </p:spPr>
        <p:txBody>
          <a:bodyPr/>
          <a:lstStyle>
            <a:lvl1pPr>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04368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wo Line Title, Subhead, Text Right/Object Left">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605"/>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21" y="3"/>
            <a:ext cx="10538565" cy="1166653"/>
          </a:xfrm>
        </p:spPr>
        <p:txBody>
          <a:bodyPr/>
          <a:lstStyle>
            <a:lvl1pPr>
              <a:defRPr>
                <a:latin typeface="Avenir Next LT Pro" panose="020B05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9" y="1292068"/>
            <a:ext cx="10538569" cy="730763"/>
          </a:xfrm>
        </p:spPr>
        <p:txBody>
          <a:bodyPr anchor="ctr">
            <a:normAutofit/>
          </a:bodyPr>
          <a:lstStyle>
            <a:lvl1pPr marL="0" indent="0" algn="l" defTabSz="342923"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4" y="2133601"/>
            <a:ext cx="4709584" cy="4127500"/>
          </a:xfrm>
        </p:spPr>
        <p:txBody>
          <a:bodyPr/>
          <a:lstStyle>
            <a:lvl1pPr>
              <a:defRPr sz="1800">
                <a:latin typeface="Arial" panose="020B0604020202020204" pitchFamily="34" charset="0"/>
                <a:cs typeface="Arial" panose="020B0604020202020204" pitchFamily="34" charset="0"/>
              </a:defRPr>
            </a:lvl1pPr>
            <a:lvl2pPr>
              <a:defRPr sz="1800" i="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BBD7D799-947F-47C9-93CF-0135C2AFC30C}"/>
              </a:ext>
            </a:extLst>
          </p:cNvPr>
          <p:cNvSpPr>
            <a:spLocks noGrp="1"/>
          </p:cNvSpPr>
          <p:nvPr>
            <p:ph sz="quarter" idx="16"/>
          </p:nvPr>
        </p:nvSpPr>
        <p:spPr>
          <a:xfrm>
            <a:off x="1452036" y="2133601"/>
            <a:ext cx="5630332" cy="4127500"/>
          </a:xfrm>
        </p:spPr>
        <p:txBody>
          <a:bodyPr/>
          <a:lstStyle>
            <a:lvl1pPr>
              <a:defRPr>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00566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Section Header Photo Whit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07855F-E478-4CB7-B3AE-BFFDAFDF34C6}"/>
              </a:ext>
            </a:extLst>
          </p:cNvPr>
          <p:cNvSpPr>
            <a:spLocks noGrp="1"/>
          </p:cNvSpPr>
          <p:nvPr>
            <p:ph type="pic" sz="quarter" idx="13"/>
          </p:nvPr>
        </p:nvSpPr>
        <p:spPr>
          <a:xfrm>
            <a:off x="0" y="0"/>
            <a:ext cx="12192000" cy="6858000"/>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 name="Text Placeholder 2"/>
          <p:cNvSpPr>
            <a:spLocks noGrp="1"/>
          </p:cNvSpPr>
          <p:nvPr>
            <p:ph type="body" idx="1"/>
          </p:nvPr>
        </p:nvSpPr>
        <p:spPr>
          <a:xfrm>
            <a:off x="831852" y="4589466"/>
            <a:ext cx="10515600" cy="1500187"/>
          </a:xfrm>
        </p:spPr>
        <p:txBody>
          <a:bodyPr>
            <a:normAutofit/>
          </a:bodyPr>
          <a:lstStyle>
            <a:lvl1pPr marL="0" indent="0">
              <a:buNone/>
              <a:defRPr sz="2100" b="1">
                <a:solidFill>
                  <a:schemeClr val="bg1"/>
                </a:solidFill>
                <a:latin typeface="Arial" panose="020B0604020202020204" pitchFamily="34" charset="0"/>
                <a:cs typeface="Arial" panose="020B0604020202020204" pitchFamily="34" charset="0"/>
              </a:defRPr>
            </a:lvl1pPr>
            <a:lvl2pPr marL="342923" indent="0">
              <a:buNone/>
              <a:defRPr sz="1500">
                <a:solidFill>
                  <a:schemeClr val="tx1">
                    <a:tint val="75000"/>
                  </a:schemeClr>
                </a:solidFill>
              </a:defRPr>
            </a:lvl2pPr>
            <a:lvl3pPr marL="685845" indent="0">
              <a:buNone/>
              <a:defRPr sz="1350">
                <a:solidFill>
                  <a:schemeClr val="tx1">
                    <a:tint val="75000"/>
                  </a:schemeClr>
                </a:solidFill>
              </a:defRPr>
            </a:lvl3pPr>
            <a:lvl4pPr marL="1028767" indent="0">
              <a:buNone/>
              <a:defRPr sz="1200">
                <a:solidFill>
                  <a:schemeClr val="tx1">
                    <a:tint val="75000"/>
                  </a:schemeClr>
                </a:solidFill>
              </a:defRPr>
            </a:lvl4pPr>
            <a:lvl5pPr marL="1371690" indent="0">
              <a:buNone/>
              <a:defRPr sz="1200">
                <a:solidFill>
                  <a:schemeClr val="tx1">
                    <a:tint val="75000"/>
                  </a:schemeClr>
                </a:solidFill>
              </a:defRPr>
            </a:lvl5pPr>
            <a:lvl6pPr marL="1714612" indent="0">
              <a:buNone/>
              <a:defRPr sz="1200">
                <a:solidFill>
                  <a:schemeClr val="tx1">
                    <a:tint val="75000"/>
                  </a:schemeClr>
                </a:solidFill>
              </a:defRPr>
            </a:lvl6pPr>
            <a:lvl7pPr marL="2057535" indent="0">
              <a:buNone/>
              <a:defRPr sz="1200">
                <a:solidFill>
                  <a:schemeClr val="tx1">
                    <a:tint val="75000"/>
                  </a:schemeClr>
                </a:solidFill>
              </a:defRPr>
            </a:lvl7pPr>
            <a:lvl8pPr marL="2400458" indent="0">
              <a:buNone/>
              <a:defRPr sz="1200">
                <a:solidFill>
                  <a:schemeClr val="tx1">
                    <a:tint val="75000"/>
                  </a:schemeClr>
                </a:solidFill>
              </a:defRPr>
            </a:lvl8pPr>
            <a:lvl9pPr marL="274338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Tree>
    <p:extLst>
      <p:ext uri="{BB962C8B-B14F-4D97-AF65-F5344CB8AC3E}">
        <p14:creationId xmlns:p14="http://schemas.microsoft.com/office/powerpoint/2010/main" val="3536960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453017" y="1152396"/>
            <a:ext cx="5181601" cy="49494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7017" y="1152396"/>
            <a:ext cx="5181601" cy="49494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Tree>
    <p:extLst>
      <p:ext uri="{BB962C8B-B14F-4D97-AF65-F5344CB8AC3E}">
        <p14:creationId xmlns:p14="http://schemas.microsoft.com/office/powerpoint/2010/main" val="4258415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3018" y="2"/>
            <a:ext cx="10538567" cy="851771"/>
          </a:xfrm>
        </p:spPr>
        <p:txBody>
          <a:bodyPr/>
          <a:lstStyle>
            <a:lvl1pPr>
              <a:defRPr>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1453018" y="1029809"/>
            <a:ext cx="5157787" cy="823912"/>
          </a:xfrm>
        </p:spPr>
        <p:txBody>
          <a:bodyPr anchor="b">
            <a:noAutofit/>
          </a:bodyPr>
          <a:lstStyle>
            <a:lvl1pPr marL="0" indent="0">
              <a:buNone/>
              <a:defRPr sz="2100" b="0">
                <a:solidFill>
                  <a:srgbClr val="EEA420"/>
                </a:solidFill>
                <a:latin typeface="Avenir Next LT Pro" panose="020B0504020202020204" pitchFamily="34" charset="0"/>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4" name="Content Placeholder 3"/>
          <p:cNvSpPr>
            <a:spLocks noGrp="1"/>
          </p:cNvSpPr>
          <p:nvPr>
            <p:ph sz="half" idx="2"/>
          </p:nvPr>
        </p:nvSpPr>
        <p:spPr>
          <a:xfrm>
            <a:off x="1453018" y="1853722"/>
            <a:ext cx="5157787" cy="4334137"/>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85429" y="1029809"/>
            <a:ext cx="5183188" cy="823912"/>
          </a:xfrm>
        </p:spPr>
        <p:txBody>
          <a:bodyPr anchor="b">
            <a:noAutofit/>
          </a:bodyPr>
          <a:lstStyle>
            <a:lvl1pPr marL="0" indent="0">
              <a:buNone/>
              <a:defRPr sz="2100" b="0">
                <a:solidFill>
                  <a:srgbClr val="EEA420"/>
                </a:solidFill>
                <a:latin typeface="Avenir Next LT Pro" panose="020B0504020202020204" pitchFamily="34" charset="0"/>
                <a:cs typeface="Arial" panose="020B0604020202020204" pitchFamily="34" charset="0"/>
              </a:defRPr>
            </a:lvl1pPr>
            <a:lvl2pPr marL="342923" indent="0">
              <a:buNone/>
              <a:defRPr sz="1500" b="1"/>
            </a:lvl2pPr>
            <a:lvl3pPr marL="685845" indent="0">
              <a:buNone/>
              <a:defRPr sz="1350" b="1"/>
            </a:lvl3pPr>
            <a:lvl4pPr marL="1028767" indent="0">
              <a:buNone/>
              <a:defRPr sz="1200" b="1"/>
            </a:lvl4pPr>
            <a:lvl5pPr marL="1371690" indent="0">
              <a:buNone/>
              <a:defRPr sz="1200" b="1"/>
            </a:lvl5pPr>
            <a:lvl6pPr marL="1714612" indent="0">
              <a:buNone/>
              <a:defRPr sz="1200" b="1"/>
            </a:lvl6pPr>
            <a:lvl7pPr marL="2057535" indent="0">
              <a:buNone/>
              <a:defRPr sz="1200" b="1"/>
            </a:lvl7pPr>
            <a:lvl8pPr marL="2400458" indent="0">
              <a:buNone/>
              <a:defRPr sz="1200" b="1"/>
            </a:lvl8pPr>
            <a:lvl9pPr marL="274338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785429" y="1853722"/>
            <a:ext cx="5183188" cy="4334137"/>
          </a:xfrm>
        </p:spPr>
        <p:txBody>
          <a:bodyPr/>
          <a:lstStyle>
            <a:lvl1pPr marL="171461" indent="-171461">
              <a:defRPr lang="en-US" sz="1800" kern="1200" dirty="0" smtClean="0">
                <a:solidFill>
                  <a:schemeClr val="tx2">
                    <a:lumMod val="50000"/>
                  </a:schemeClr>
                </a:solidFill>
                <a:latin typeface="Arial" panose="020B0604020202020204" pitchFamily="34" charset="0"/>
                <a:ea typeface="+mn-ea"/>
                <a:cs typeface="Arial" panose="020B0604020202020204" pitchFamily="34" charset="0"/>
              </a:defRPr>
            </a:lvl1pPr>
            <a:lvl2pPr>
              <a:defRPr lang="en-US" sz="1500" kern="1200" dirty="0" smtClean="0">
                <a:solidFill>
                  <a:schemeClr val="tx2">
                    <a:lumMod val="50000"/>
                  </a:schemeClr>
                </a:solidFill>
                <a:latin typeface="+mn-lt"/>
                <a:ea typeface="+mn-ea"/>
                <a:cs typeface="+mn-cs"/>
              </a:defRPr>
            </a:lvl2pPr>
            <a:lvl3pPr>
              <a:defRPr/>
            </a:lvl3pPr>
            <a:lvl4pPr>
              <a:defRPr/>
            </a:lvl4pPr>
            <a:lvl5pPr>
              <a:defRPr/>
            </a:lvl5pPr>
          </a:lstStyle>
          <a:p>
            <a:pPr marL="171461" lvl="0" indent="-171461" algn="l" defTabSz="685845" rtl="0" eaLnBrk="1" latinLnBrk="0" hangingPunct="1">
              <a:lnSpc>
                <a:spcPct val="90000"/>
              </a:lnSpc>
              <a:spcBef>
                <a:spcPts val="750"/>
              </a:spcBef>
              <a:buFont typeface="Arial" panose="020B0604020202020204" pitchFamily="34" charset="0"/>
              <a:buChar char="•"/>
            </a:pPr>
            <a:r>
              <a:rPr lang="en-US"/>
              <a:t>Click to edit Master text styles</a:t>
            </a:r>
          </a:p>
          <a:p>
            <a:pPr marL="171461" lvl="1" indent="-171461" algn="l" defTabSz="685845" rtl="0" eaLnBrk="1" latinLnBrk="0" hangingPunct="1">
              <a:lnSpc>
                <a:spcPct val="90000"/>
              </a:lnSpc>
              <a:spcBef>
                <a:spcPts val="750"/>
              </a:spcBef>
              <a:buFont typeface="Arial" panose="020B0604020202020204" pitchFamily="34" charset="0"/>
              <a:buChar char="•"/>
            </a:pPr>
            <a:r>
              <a:rPr lang="en-US"/>
              <a:t>Second level</a:t>
            </a:r>
          </a:p>
          <a:p>
            <a:pPr marL="171461" lvl="2" indent="-171461" algn="l" defTabSz="685845" rtl="0" eaLnBrk="1" latinLnBrk="0" hangingPunct="1">
              <a:lnSpc>
                <a:spcPct val="90000"/>
              </a:lnSpc>
              <a:spcBef>
                <a:spcPts val="750"/>
              </a:spcBef>
              <a:buFont typeface="Arial" panose="020B0604020202020204" pitchFamily="34" charset="0"/>
              <a:buChar char="•"/>
            </a:pPr>
            <a:r>
              <a:rPr lang="en-US"/>
              <a:t>Third level</a:t>
            </a:r>
          </a:p>
          <a:p>
            <a:pPr marL="171461" lvl="3" indent="-171461" algn="l" defTabSz="685845" rtl="0" eaLnBrk="1" latinLnBrk="0" hangingPunct="1">
              <a:lnSpc>
                <a:spcPct val="90000"/>
              </a:lnSpc>
              <a:spcBef>
                <a:spcPts val="750"/>
              </a:spcBef>
              <a:buFont typeface="Arial" panose="020B0604020202020204" pitchFamily="34" charset="0"/>
              <a:buChar char="•"/>
            </a:pPr>
            <a:r>
              <a:rPr lang="en-US"/>
              <a:t>Fourth level</a:t>
            </a:r>
          </a:p>
          <a:p>
            <a:pPr marL="171461" lvl="4" indent="-171461" algn="l" defTabSz="685845" rtl="0" eaLnBrk="1" latinLnBrk="0" hangingPunct="1">
              <a:lnSpc>
                <a:spcPct val="90000"/>
              </a:lnSpc>
              <a:spcBef>
                <a:spcPts val="750"/>
              </a:spcBef>
              <a:buFont typeface="Arial" panose="020B0604020202020204" pitchFamily="34" charset="0"/>
              <a:buChar char="•"/>
            </a:pPr>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Tree>
    <p:extLst>
      <p:ext uri="{BB962C8B-B14F-4D97-AF65-F5344CB8AC3E}">
        <p14:creationId xmlns:p14="http://schemas.microsoft.com/office/powerpoint/2010/main" val="1733035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5909564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6" name="Object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Tree>
    <p:extLst>
      <p:ext uri="{BB962C8B-B14F-4D97-AF65-F5344CB8AC3E}">
        <p14:creationId xmlns:p14="http://schemas.microsoft.com/office/powerpoint/2010/main" val="2650339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wo Line Title Only">
    <p:spTree>
      <p:nvGrpSpPr>
        <p:cNvPr id="1" name=""/>
        <p:cNvGrpSpPr/>
        <p:nvPr/>
      </p:nvGrpSpPr>
      <p:grpSpPr>
        <a:xfrm>
          <a:off x="0" y="0"/>
          <a:ext cx="0" cy="0"/>
          <a:chOff x="0" y="0"/>
          <a:chExt cx="0" cy="0"/>
        </a:xfrm>
      </p:grpSpPr>
      <p:pic>
        <p:nvPicPr>
          <p:cNvPr id="6" name="Picture 5" descr="BlueBar_DoubleLine-02.jpg">
            <a:extLst>
              <a:ext uri="{FF2B5EF4-FFF2-40B4-BE49-F238E27FC236}">
                <a16:creationId xmlns:a16="http://schemas.microsoft.com/office/drawing/2014/main" id="{33F3C3BB-239C-4DE4-AA8B-ED9EAE71346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21" y="1"/>
            <a:ext cx="10538565" cy="1189038"/>
          </a:xfrm>
        </p:spPr>
        <p:txBody>
          <a:bodyPr/>
          <a:lstStyle>
            <a:lvl1pPr>
              <a:defRPr>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Tree>
    <p:extLst>
      <p:ext uri="{BB962C8B-B14F-4D97-AF65-F5344CB8AC3E}">
        <p14:creationId xmlns:p14="http://schemas.microsoft.com/office/powerpoint/2010/main" val="2191988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Tree>
    <p:extLst>
      <p:ext uri="{BB962C8B-B14F-4D97-AF65-F5344CB8AC3E}">
        <p14:creationId xmlns:p14="http://schemas.microsoft.com/office/powerpoint/2010/main" val="81387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70015D9-0EBE-4F82-8BB4-CB70F650BD55}" type="datetime4">
              <a:rPr lang="en-US" smtClean="0"/>
              <a:t>September 18,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175206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9411" y="0"/>
            <a:ext cx="10672174" cy="729574"/>
          </a:xfrm>
        </p:spPr>
        <p:txBody>
          <a:bodyPr anchor="b">
            <a:normAutofit/>
          </a:bodyPr>
          <a:lstStyle>
            <a:lvl1pPr>
              <a:defRPr sz="2800">
                <a:latin typeface="Avenir Next LT Pro" panose="020B05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90" y="987426"/>
            <a:ext cx="6808395" cy="5212958"/>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19408" y="987426"/>
            <a:ext cx="3624199" cy="5212958"/>
          </a:xfrm>
        </p:spPr>
        <p:txBody>
          <a:bodyPr/>
          <a:lstStyle>
            <a:lvl1pPr marL="0" indent="0">
              <a:buNone/>
              <a:defRPr sz="1200">
                <a:latin typeface="Arial" panose="020B0604020202020204" pitchFamily="34" charset="0"/>
                <a:cs typeface="Arial" panose="020B0604020202020204" pitchFamily="34" charset="0"/>
              </a:defRPr>
            </a:lvl1pPr>
            <a:lvl2pPr marL="342923" indent="0">
              <a:buNone/>
              <a:defRPr sz="1050"/>
            </a:lvl2pPr>
            <a:lvl3pPr marL="685845" indent="0">
              <a:buNone/>
              <a:defRPr sz="900"/>
            </a:lvl3pPr>
            <a:lvl4pPr marL="1028767" indent="0">
              <a:buNone/>
              <a:defRPr sz="750"/>
            </a:lvl4pPr>
            <a:lvl5pPr marL="1371690" indent="0">
              <a:buNone/>
              <a:defRPr sz="750"/>
            </a:lvl5pPr>
            <a:lvl6pPr marL="1714612" indent="0">
              <a:buNone/>
              <a:defRPr sz="750"/>
            </a:lvl6pPr>
            <a:lvl7pPr marL="2057535" indent="0">
              <a:buNone/>
              <a:defRPr sz="750"/>
            </a:lvl7pPr>
            <a:lvl8pPr marL="2400458" indent="0">
              <a:buNone/>
              <a:defRPr sz="750"/>
            </a:lvl8pPr>
            <a:lvl9pPr marL="274338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smtClean="0"/>
              <a:pPr/>
              <a:t>‹#›</a:t>
            </a:fld>
            <a:endParaRPr/>
          </a:p>
        </p:txBody>
      </p:sp>
    </p:spTree>
    <p:extLst>
      <p:ext uri="{BB962C8B-B14F-4D97-AF65-F5344CB8AC3E}">
        <p14:creationId xmlns:p14="http://schemas.microsoft.com/office/powerpoint/2010/main" val="2579634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4CF587-E295-4B96-ABFA-B7C0F6727BE0}"/>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3C341DF9-81DD-4F92-A9C0-F5A5EC12B0D2}"/>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541E65E4-C084-49A1-843B-DC8A6FADADDA}"/>
              </a:ext>
            </a:extLst>
          </p:cNvPr>
          <p:cNvSpPr>
            <a:spLocks noGrp="1"/>
          </p:cNvSpPr>
          <p:nvPr>
            <p:ph type="sldNum" sz="quarter" idx="12"/>
          </p:nvPr>
        </p:nvSpPr>
        <p:spPr/>
        <p:txBody>
          <a:bodyPr/>
          <a:lstStyle/>
          <a:p>
            <a:fld id="{A5B56432-4C90-4F05-B8D0-B4F6788E1284}" type="slidenum">
              <a:rPr/>
              <a:pPr/>
              <a:t>‹#›</a:t>
            </a:fld>
            <a:r>
              <a:t> - INTERNAL</a:t>
            </a:r>
          </a:p>
        </p:txBody>
      </p:sp>
      <p:pic>
        <p:nvPicPr>
          <p:cNvPr id="6" name="Picture 5" descr="footer_blue_Artboard 17 copy.jpg">
            <a:extLst>
              <a:ext uri="{FF2B5EF4-FFF2-40B4-BE49-F238E27FC236}">
                <a16:creationId xmlns:a16="http://schemas.microsoft.com/office/drawing/2014/main" id="{36737890-2935-4CEF-B1A8-3DA5C102831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7645"/>
          <a:stretch/>
        </p:blipFill>
        <p:spPr bwMode="auto">
          <a:xfrm>
            <a:off x="0" y="5640312"/>
            <a:ext cx="12192000" cy="121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CF2AFC46-765A-4FF7-9BA3-1BD579A0AC0E}"/>
              </a:ext>
            </a:extLst>
          </p:cNvPr>
          <p:cNvSpPr txBox="1">
            <a:spLocks/>
          </p:cNvSpPr>
          <p:nvPr/>
        </p:nvSpPr>
        <p:spPr>
          <a:xfrm>
            <a:off x="8350932" y="6342884"/>
            <a:ext cx="3640654" cy="378592"/>
          </a:xfrm>
          <a:prstGeom prst="rect">
            <a:avLst/>
          </a:prstGeom>
        </p:spPr>
        <p:txBody>
          <a:bodyPr vert="horz" lIns="68580" tIns="34290" rIns="68580" bIns="34290" rtlCol="0" anchor="ctr"/>
          <a:lstStyle>
            <a:defPPr>
              <a:defRPr lang="en-US"/>
            </a:defPPr>
            <a:lvl1pPr marL="0" algn="r" defTabSz="457200" rtl="0" eaLnBrk="1" latinLnBrk="0" hangingPunct="1">
              <a:defRPr lang="en-US" sz="90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B56432-4C90-4F05-B8D0-B4F6788E1284}" type="slidenum">
              <a:rPr sz="675" smtClean="0">
                <a:solidFill>
                  <a:prstClr val="white"/>
                </a:solidFill>
              </a:rPr>
              <a:pPr/>
              <a:t>‹#›</a:t>
            </a:fld>
            <a:r>
              <a:rPr sz="675">
                <a:solidFill>
                  <a:prstClr val="white"/>
                </a:solidFill>
              </a:rPr>
              <a:t> - INTERNAL</a:t>
            </a:r>
          </a:p>
        </p:txBody>
      </p:sp>
      <p:sp>
        <p:nvSpPr>
          <p:cNvPr id="8" name="Text Placeholder 7">
            <a:extLst>
              <a:ext uri="{FF2B5EF4-FFF2-40B4-BE49-F238E27FC236}">
                <a16:creationId xmlns:a16="http://schemas.microsoft.com/office/drawing/2014/main" id="{830EB95E-496A-4DE5-B920-E4B83BC39F6A}"/>
              </a:ext>
            </a:extLst>
          </p:cNvPr>
          <p:cNvSpPr>
            <a:spLocks noGrp="1"/>
          </p:cNvSpPr>
          <p:nvPr>
            <p:ph type="body" sz="quarter" idx="13"/>
          </p:nvPr>
        </p:nvSpPr>
        <p:spPr>
          <a:xfrm>
            <a:off x="1453019" y="2213000"/>
            <a:ext cx="8041884" cy="984630"/>
          </a:xfrm>
        </p:spPr>
        <p:txBody>
          <a:bodyPr>
            <a:normAutofit/>
          </a:bodyPr>
          <a:lstStyle>
            <a:lvl1pPr marL="0" indent="0">
              <a:buNone/>
              <a:defRPr sz="2700" b="0">
                <a:solidFill>
                  <a:schemeClr val="accent2"/>
                </a:solidFill>
                <a:latin typeface="Avenir Next LT Pro" panose="020B0504020202020204" pitchFamily="34" charset="0"/>
                <a:cs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9" name="Text Placeholder 9">
            <a:extLst>
              <a:ext uri="{FF2B5EF4-FFF2-40B4-BE49-F238E27FC236}">
                <a16:creationId xmlns:a16="http://schemas.microsoft.com/office/drawing/2014/main" id="{96C6C3A7-4DC8-4B6A-BF81-EE9632D3C463}"/>
              </a:ext>
            </a:extLst>
          </p:cNvPr>
          <p:cNvSpPr>
            <a:spLocks noGrp="1"/>
          </p:cNvSpPr>
          <p:nvPr>
            <p:ph type="body" sz="quarter" idx="14"/>
          </p:nvPr>
        </p:nvSpPr>
        <p:spPr>
          <a:xfrm>
            <a:off x="1453019" y="3269465"/>
            <a:ext cx="8041884" cy="994216"/>
          </a:xfrm>
        </p:spPr>
        <p:txBody>
          <a:bodyPr/>
          <a:lstStyle>
            <a:lvl1pPr marL="0" indent="0">
              <a:buFontTx/>
              <a:buNone/>
              <a:defRPr sz="1500" b="0">
                <a:solidFill>
                  <a:schemeClr val="tx2"/>
                </a:solidFill>
                <a:latin typeface="Avenir Next LT Pro" panose="020B0504020202020204" pitchFamily="34" charset="0"/>
                <a:cs typeface="Arial" panose="020B0604020202020204" pitchFamily="34" charset="0"/>
              </a:defRPr>
            </a:lvl1pPr>
            <a:lvl2pPr marL="342923" indent="0">
              <a:buFontTx/>
              <a:buNone/>
              <a:defRPr sz="1500" b="0">
                <a:solidFill>
                  <a:schemeClr val="tx2"/>
                </a:solidFill>
                <a:latin typeface="Avenir Next LT Pro" panose="020B0504020202020204" pitchFamily="34" charset="0"/>
                <a:cs typeface="Arial" panose="020B0604020202020204" pitchFamily="34" charset="0"/>
              </a:defRPr>
            </a:lvl2pPr>
            <a:lvl3pPr marL="685845" indent="0">
              <a:buFontTx/>
              <a:buNone/>
              <a:defRPr sz="1500">
                <a:solidFill>
                  <a:schemeClr val="tx2"/>
                </a:solidFill>
                <a:latin typeface="Arial" panose="020B0604020202020204" pitchFamily="34" charset="0"/>
                <a:cs typeface="Arial" panose="020B0604020202020204" pitchFamily="34" charset="0"/>
              </a:defRPr>
            </a:lvl3pPr>
            <a:lvl4pPr marL="1028767" indent="0">
              <a:buFontTx/>
              <a:buNone/>
              <a:defRPr sz="1500">
                <a:solidFill>
                  <a:schemeClr val="tx2"/>
                </a:solidFill>
                <a:latin typeface="Arial" panose="020B0604020202020204" pitchFamily="34" charset="0"/>
                <a:cs typeface="Arial" panose="020B0604020202020204" pitchFamily="34" charset="0"/>
              </a:defRPr>
            </a:lvl4pPr>
            <a:lvl5pPr marL="1371690" indent="0">
              <a:buFontTx/>
              <a:buNone/>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45595997-3D15-4E20-B97A-C6AFA9DCADD7}"/>
              </a:ext>
            </a:extLst>
          </p:cNvPr>
          <p:cNvSpPr/>
          <p:nvPr/>
        </p:nvSpPr>
        <p:spPr>
          <a:xfrm>
            <a:off x="743213" y="5753686"/>
            <a:ext cx="1152395" cy="967790"/>
          </a:xfrm>
          <a:prstGeom prst="rect">
            <a:avLst/>
          </a:prstGeom>
          <a:solidFill>
            <a:srgbClr val="44C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455748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Only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F11D4-4D2F-B044-AC58-2D9204F8F0F5}" type="slidenum">
              <a:rPr lang="en-US" smtClean="0"/>
              <a:pPr/>
              <a:t>‹#›</a:t>
            </a:fld>
            <a:endParaRPr lang="en-US"/>
          </a:p>
        </p:txBody>
      </p:sp>
      <p:sp>
        <p:nvSpPr>
          <p:cNvPr id="12" name="Title 1"/>
          <p:cNvSpPr>
            <a:spLocks noGrp="1"/>
          </p:cNvSpPr>
          <p:nvPr>
            <p:ph type="title"/>
          </p:nvPr>
        </p:nvSpPr>
        <p:spPr>
          <a:xfrm>
            <a:off x="1319409" y="0"/>
            <a:ext cx="8647473" cy="914400"/>
          </a:xfrm>
        </p:spPr>
        <p:txBody>
          <a:bodyPr/>
          <a:lstStyle>
            <a:lvl1pPr>
              <a:defRPr spc="0"/>
            </a:lvl1pPr>
          </a:lstStyle>
          <a:p>
            <a:r>
              <a:rPr lang="en-US"/>
              <a:t>Click to edit Master title style</a:t>
            </a:r>
          </a:p>
        </p:txBody>
      </p:sp>
      <p:sp>
        <p:nvSpPr>
          <p:cNvPr id="6" name="Text Placeholder 6"/>
          <p:cNvSpPr>
            <a:spLocks noGrp="1"/>
          </p:cNvSpPr>
          <p:nvPr>
            <p:ph type="body" sz="quarter" idx="19" hasCustomPrompt="1"/>
          </p:nvPr>
        </p:nvSpPr>
        <p:spPr>
          <a:xfrm>
            <a:off x="0" y="5821103"/>
            <a:ext cx="12192000" cy="768000"/>
          </a:xfrm>
          <a:prstGeom prst="snip2SameRect">
            <a:avLst>
              <a:gd name="adj1" fmla="val 43979"/>
              <a:gd name="adj2" fmla="val 0"/>
            </a:avLst>
          </a:prstGeom>
          <a:solidFill>
            <a:srgbClr val="D9D9E3"/>
          </a:solidFill>
          <a:ln>
            <a:noFill/>
          </a:ln>
          <a:effectLst/>
        </p:spPr>
        <p:style>
          <a:lnRef idx="1">
            <a:schemeClr val="accent1"/>
          </a:lnRef>
          <a:fillRef idx="3">
            <a:schemeClr val="accent1"/>
          </a:fillRef>
          <a:effectRef idx="2">
            <a:schemeClr val="accent1"/>
          </a:effectRef>
          <a:fontRef idx="minor">
            <a:schemeClr val="lt1"/>
          </a:fontRef>
        </p:style>
        <p:txBody>
          <a:bodyPr bIns="72000" rtlCol="0" anchor="ctr"/>
          <a:lstStyle>
            <a:lvl1pPr algn="ctr">
              <a:lnSpc>
                <a:spcPct val="100000"/>
              </a:lnSpc>
              <a:spcAft>
                <a:spcPts val="0"/>
              </a:spcAft>
              <a:defRPr lang="en-US" sz="1867" b="1" kern="1200" dirty="0" smtClean="0">
                <a:solidFill>
                  <a:schemeClr val="tx1"/>
                </a:solidFill>
                <a:latin typeface="+mn-lt"/>
                <a:ea typeface="+mn-ea"/>
                <a:cs typeface="+mn-cs"/>
              </a:defRPr>
            </a:lvl1pPr>
          </a:lstStyle>
          <a:p>
            <a:pPr lvl="0" algn="ctr"/>
            <a:r>
              <a:rPr lang="en-US"/>
              <a:t>Key note box</a:t>
            </a:r>
            <a:br>
              <a:rPr lang="en-US"/>
            </a:br>
            <a:r>
              <a:rPr lang="en-US"/>
              <a:t>(remove if not being used)</a:t>
            </a:r>
            <a:endParaRPr lang="en-ZA"/>
          </a:p>
        </p:txBody>
      </p:sp>
    </p:spTree>
    <p:extLst>
      <p:ext uri="{BB962C8B-B14F-4D97-AF65-F5344CB8AC3E}">
        <p14:creationId xmlns:p14="http://schemas.microsoft.com/office/powerpoint/2010/main" val="2444937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26716" y="1619511"/>
            <a:ext cx="10538568" cy="3770333"/>
          </a:xfrm>
        </p:spPr>
        <p:txBody>
          <a:bodyPr>
            <a:normAutofit/>
          </a:bodyPr>
          <a:lstStyle>
            <a:lvl1pPr>
              <a:defRPr sz="240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sz="24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162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26716" y="1619511"/>
            <a:ext cx="10538568" cy="3770333"/>
          </a:xfrm>
        </p:spPr>
        <p:txBody>
          <a:bodyPr>
            <a:normAutofit/>
          </a:bodyPr>
          <a:lstStyle>
            <a:lvl1pPr>
              <a:defRPr sz="240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sz="24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703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18232" y="6474156"/>
            <a:ext cx="648371" cy="247320"/>
          </a:xfrm>
          <a:prstGeom prst="rect">
            <a:avLst/>
          </a:prstGeom>
        </p:spPr>
        <p:txBody>
          <a:bodyPr/>
          <a:lstStyle/>
          <a:p>
            <a:fld id="{2F12EBB6-D8A3-430D-BC41-FBCBB6B36320}" type="slidenum">
              <a:rPr lang="en-US" smtClean="0"/>
              <a:t>‹#›</a:t>
            </a:fld>
            <a:endParaRPr lang="en-US"/>
          </a:p>
        </p:txBody>
      </p:sp>
      <p:sp>
        <p:nvSpPr>
          <p:cNvPr id="7" name="Footer Placeholder 4">
            <a:extLst>
              <a:ext uri="{FF2B5EF4-FFF2-40B4-BE49-F238E27FC236}">
                <a16:creationId xmlns:a16="http://schemas.microsoft.com/office/drawing/2014/main" id="{D50928D7-5AF1-4F72-961D-ECA9A7E785FA}"/>
              </a:ext>
            </a:extLst>
          </p:cNvPr>
          <p:cNvSpPr txBox="1">
            <a:spLocks/>
          </p:cNvSpPr>
          <p:nvPr userDrawn="1"/>
        </p:nvSpPr>
        <p:spPr>
          <a:xfrm>
            <a:off x="541865" y="6626556"/>
            <a:ext cx="11051229" cy="247320"/>
          </a:xfrm>
          <a:prstGeom prst="rect">
            <a:avLst/>
          </a:prstGeom>
        </p:spPr>
        <p:txBody>
          <a:bodyPr vert="horz" lIns="121920" tIns="60960" rIns="121920" bIns="60960" rtlCol="0" anchor="b"/>
          <a:lstStyle>
            <a:defPPr>
              <a:defRPr lang="en-US"/>
            </a:defPPr>
            <a:lvl1pPr marL="0" algn="ctr"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33"/>
          </a:p>
        </p:txBody>
      </p:sp>
    </p:spTree>
    <p:extLst>
      <p:ext uri="{BB962C8B-B14F-4D97-AF65-F5344CB8AC3E}">
        <p14:creationId xmlns:p14="http://schemas.microsoft.com/office/powerpoint/2010/main" val="310289789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USE THIS SLIDE">
    <p:spTree>
      <p:nvGrpSpPr>
        <p:cNvPr id="1" name=""/>
        <p:cNvGrpSpPr/>
        <p:nvPr/>
      </p:nvGrpSpPr>
      <p:grpSpPr>
        <a:xfrm>
          <a:off x="0" y="0"/>
          <a:ext cx="0" cy="0"/>
          <a:chOff x="0" y="0"/>
          <a:chExt cx="0" cy="0"/>
        </a:xfrm>
      </p:grpSpPr>
      <p:pic>
        <p:nvPicPr>
          <p:cNvPr id="9" name="Picture 8" descr="ColorBlue_bar_top-12.jpg">
            <a:extLst>
              <a:ext uri="{FF2B5EF4-FFF2-40B4-BE49-F238E27FC236}">
                <a16:creationId xmlns:a16="http://schemas.microsoft.com/office/drawing/2014/main" id="{16653E63-5C59-4A5C-ADC6-7C432D2D46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923760" y="-1"/>
            <a:ext cx="11268239"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320800" y="321901"/>
            <a:ext cx="9753600" cy="623887"/>
          </a:xfrm>
          <a:prstGeom prst="rect">
            <a:avLst/>
          </a:prstGeom>
        </p:spPr>
        <p:txBody>
          <a:bodyPr anchor="ctr"/>
          <a:lstStyle>
            <a:lvl1pPr algn="l">
              <a:defRPr sz="2800" b="1">
                <a:solidFill>
                  <a:schemeClr val="bg1"/>
                </a:solidFill>
                <a:latin typeface="+mn-lt"/>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6D62C368-1928-4032-51F0-0A43CEA1AB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612" y="193694"/>
            <a:ext cx="641551" cy="677994"/>
          </a:xfrm>
          <a:prstGeom prst="rect">
            <a:avLst/>
          </a:prstGeom>
        </p:spPr>
      </p:pic>
    </p:spTree>
    <p:extLst>
      <p:ext uri="{BB962C8B-B14F-4D97-AF65-F5344CB8AC3E}">
        <p14:creationId xmlns:p14="http://schemas.microsoft.com/office/powerpoint/2010/main" val="30741492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5754092"/>
            <a:ext cx="12192000" cy="13024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667"/>
          </a:p>
        </p:txBody>
      </p:sp>
      <p:sp>
        <p:nvSpPr>
          <p:cNvPr id="9" name="Rectangle 8"/>
          <p:cNvSpPr/>
          <p:nvPr userDrawn="1"/>
        </p:nvSpPr>
        <p:spPr>
          <a:xfrm>
            <a:off x="0" y="0"/>
            <a:ext cx="12192000" cy="973668"/>
          </a:xfrm>
          <a:prstGeom prst="rect">
            <a:avLst/>
          </a:prstGeom>
          <a:solidFill>
            <a:srgbClr val="0089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667"/>
          </a:p>
        </p:txBody>
      </p:sp>
      <p:sp>
        <p:nvSpPr>
          <p:cNvPr id="10" name="Rectangle 9"/>
          <p:cNvSpPr/>
          <p:nvPr userDrawn="1"/>
        </p:nvSpPr>
        <p:spPr>
          <a:xfrm>
            <a:off x="0" y="5910709"/>
            <a:ext cx="12192000" cy="973668"/>
          </a:xfrm>
          <a:prstGeom prst="rect">
            <a:avLst/>
          </a:prstGeom>
          <a:solidFill>
            <a:srgbClr val="0089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667"/>
          </a:p>
        </p:txBody>
      </p:sp>
      <p:sp>
        <p:nvSpPr>
          <p:cNvPr id="2" name="Title 1"/>
          <p:cNvSpPr>
            <a:spLocks noGrp="1"/>
          </p:cNvSpPr>
          <p:nvPr>
            <p:ph type="ctrTitle"/>
          </p:nvPr>
        </p:nvSpPr>
        <p:spPr>
          <a:xfrm>
            <a:off x="938450" y="2512760"/>
            <a:ext cx="10315101" cy="617450"/>
          </a:xfrm>
        </p:spPr>
        <p:txBody>
          <a:bodyPr anchor="t"/>
          <a:lstStyle>
            <a:lvl1pPr algn="ctr">
              <a:lnSpc>
                <a:spcPct val="100000"/>
              </a:lnSpc>
              <a:spcAft>
                <a:spcPts val="1600"/>
              </a:spcAft>
              <a:defRPr sz="3177" b="1" cap="none" spc="9"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2498932" y="3198135"/>
            <a:ext cx="7196941" cy="669551"/>
          </a:xfrm>
        </p:spPr>
        <p:txBody>
          <a:bodyPr/>
          <a:lstStyle>
            <a:lvl1pPr marL="0" indent="0" algn="ctr">
              <a:lnSpc>
                <a:spcPct val="100000"/>
              </a:lnSpc>
              <a:spcBef>
                <a:spcPts val="0"/>
              </a:spcBef>
              <a:spcAft>
                <a:spcPts val="1600"/>
              </a:spcAft>
              <a:buNone/>
              <a:defRPr sz="2824" b="1" spc="9" baseline="0">
                <a:solidFill>
                  <a:schemeClr val="accent1"/>
                </a:solidFill>
              </a:defRPr>
            </a:lvl1pPr>
            <a:lvl2pPr marL="609616" indent="0" algn="ctr">
              <a:buNone/>
              <a:defRPr sz="2667"/>
            </a:lvl2pPr>
            <a:lvl3pPr marL="1219231" indent="0" algn="ctr">
              <a:buNone/>
              <a:defRPr sz="2400"/>
            </a:lvl3pPr>
            <a:lvl4pPr marL="1828848" indent="0" algn="ctr">
              <a:buNone/>
              <a:defRPr sz="2134"/>
            </a:lvl4pPr>
            <a:lvl5pPr marL="2438464" indent="0" algn="ctr">
              <a:buNone/>
              <a:defRPr sz="2134"/>
            </a:lvl5pPr>
            <a:lvl6pPr marL="3048080" indent="0" algn="ctr">
              <a:buNone/>
              <a:defRPr sz="2134"/>
            </a:lvl6pPr>
            <a:lvl7pPr marL="3657695" indent="0" algn="ctr">
              <a:buNone/>
              <a:defRPr sz="2134"/>
            </a:lvl7pPr>
            <a:lvl8pPr marL="4267311" indent="0" algn="ctr">
              <a:buNone/>
              <a:defRPr sz="2134"/>
            </a:lvl8pPr>
            <a:lvl9pPr marL="4876928" indent="0" algn="ctr">
              <a:buNone/>
              <a:defRPr sz="2134"/>
            </a:lvl9pPr>
          </a:lstStyle>
          <a:p>
            <a:r>
              <a:rPr lang="en-US"/>
              <a:t>Click to edit Master subtitle style</a:t>
            </a:r>
          </a:p>
        </p:txBody>
      </p:sp>
      <p:sp>
        <p:nvSpPr>
          <p:cNvPr id="4" name="Draft">
            <a:extLst>
              <a:ext uri="{FF2B5EF4-FFF2-40B4-BE49-F238E27FC236}">
                <a16:creationId xmlns:a16="http://schemas.microsoft.com/office/drawing/2014/main" id="{EF616598-D42C-45DF-A966-621880F63F03}"/>
              </a:ext>
            </a:extLst>
          </p:cNvPr>
          <p:cNvSpPr txBox="1"/>
          <p:nvPr userDrawn="1"/>
        </p:nvSpPr>
        <p:spPr bwMode="gray">
          <a:xfrm>
            <a:off x="5703265" y="6447780"/>
            <a:ext cx="785472" cy="217304"/>
          </a:xfrm>
          <a:prstGeom prst="rect">
            <a:avLst/>
          </a:prstGeom>
          <a:noFill/>
        </p:spPr>
        <p:txBody>
          <a:bodyPr vert="horz" wrap="none" lIns="0" tIns="0" rIns="0" bIns="0" rtlCol="0">
            <a:spAutoFit/>
          </a:bodyPr>
          <a:lstStyle/>
          <a:p>
            <a:pPr marL="0" indent="0" algn="ctr">
              <a:spcBef>
                <a:spcPts val="1059"/>
              </a:spcBef>
              <a:spcAft>
                <a:spcPts val="0"/>
              </a:spcAft>
              <a:buNone/>
            </a:pPr>
            <a:r>
              <a:rPr lang="en-US" sz="1412" b="1" kern="1200" cap="all" spc="265">
                <a:solidFill>
                  <a:srgbClr val="FFFFFF"/>
                </a:solidFill>
              </a:rPr>
              <a:t>Draft</a:t>
            </a:r>
          </a:p>
        </p:txBody>
      </p:sp>
      <p:sp>
        <p:nvSpPr>
          <p:cNvPr id="12" name="Footer Placeholder 1">
            <a:extLst>
              <a:ext uri="{FF2B5EF4-FFF2-40B4-BE49-F238E27FC236}">
                <a16:creationId xmlns:a16="http://schemas.microsoft.com/office/drawing/2014/main" id="{F197845E-829B-4C11-8A83-AFD07F4EA724}"/>
              </a:ext>
            </a:extLst>
          </p:cNvPr>
          <p:cNvSpPr txBox="1">
            <a:spLocks/>
          </p:cNvSpPr>
          <p:nvPr userDrawn="1"/>
        </p:nvSpPr>
        <p:spPr>
          <a:xfrm>
            <a:off x="526345" y="6694970"/>
            <a:ext cx="11051229" cy="228930"/>
          </a:xfrm>
          <a:prstGeom prst="rect">
            <a:avLst/>
          </a:prstGeom>
        </p:spPr>
        <p:txBody>
          <a:bodyPr vert="horz" lIns="110837" tIns="55418" rIns="110837" bIns="55418" rtlCol="0" anchor="b"/>
          <a:lstStyle>
            <a:defPPr>
              <a:defRPr lang="en-US"/>
            </a:defPPr>
            <a:lvl1pPr marL="0" algn="ctr" defTabSz="1018824" rtl="0" eaLnBrk="1" latinLnBrk="0" hangingPunct="1">
              <a:defRPr sz="1100" kern="1200">
                <a:solidFill>
                  <a:srgbClr val="FF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defTabSz="1219231"/>
            <a:endParaRPr lang="en-US" sz="971">
              <a:solidFill>
                <a:schemeClr val="tx1"/>
              </a:solidFill>
            </a:endParaRPr>
          </a:p>
          <a:p>
            <a:pPr marL="0" marR="0" lvl="0" indent="0" algn="ctr" defTabSz="1219231" rtl="0" eaLnBrk="1" fontAlgn="auto" latinLnBrk="0" hangingPunct="1">
              <a:lnSpc>
                <a:spcPct val="100000"/>
              </a:lnSpc>
              <a:spcBef>
                <a:spcPts val="0"/>
              </a:spcBef>
              <a:spcAft>
                <a:spcPts val="0"/>
              </a:spcAft>
              <a:buClrTx/>
              <a:buSzTx/>
              <a:buFontTx/>
              <a:buNone/>
              <a:tabLst/>
              <a:defRPr/>
            </a:pPr>
            <a:r>
              <a:rPr lang="en-US" sz="971" b="1" i="1">
                <a:solidFill>
                  <a:schemeClr val="tx1"/>
                </a:solidFill>
              </a:rPr>
              <a:t>CONFIDENTIAL – FOR INTERNAL DISCUSSION</a:t>
            </a:r>
          </a:p>
        </p:txBody>
      </p:sp>
      <p:sp>
        <p:nvSpPr>
          <p:cNvPr id="15" name="Text Placeholder 5">
            <a:extLst>
              <a:ext uri="{FF2B5EF4-FFF2-40B4-BE49-F238E27FC236}">
                <a16:creationId xmlns:a16="http://schemas.microsoft.com/office/drawing/2014/main" id="{D44A60AA-0B55-4961-A08F-F4BB78CF80F2}"/>
              </a:ext>
            </a:extLst>
          </p:cNvPr>
          <p:cNvSpPr>
            <a:spLocks noGrp="1"/>
          </p:cNvSpPr>
          <p:nvPr>
            <p:ph type="body" sz="quarter" idx="11" hasCustomPrompt="1"/>
          </p:nvPr>
        </p:nvSpPr>
        <p:spPr>
          <a:xfrm>
            <a:off x="3803708" y="3877491"/>
            <a:ext cx="4677032" cy="520503"/>
          </a:xfrm>
        </p:spPr>
        <p:txBody>
          <a:bodyPr/>
          <a:lstStyle>
            <a:lvl1pPr marL="0" indent="0" algn="ctr">
              <a:lnSpc>
                <a:spcPct val="90000"/>
              </a:lnSpc>
              <a:spcBef>
                <a:spcPts val="0"/>
              </a:spcBef>
              <a:spcAft>
                <a:spcPts val="1600"/>
              </a:spcAft>
              <a:buNone/>
              <a:defRPr sz="2118" b="0" spc="0" baseline="0">
                <a:solidFill>
                  <a:srgbClr val="777777"/>
                </a:solidFill>
              </a:defRPr>
            </a:lvl1pPr>
          </a:lstStyle>
          <a:p>
            <a:pPr lvl="0"/>
            <a:r>
              <a:rPr lang="en-US"/>
              <a:t>[Date of Board / Committee Meeting]</a:t>
            </a:r>
          </a:p>
        </p:txBody>
      </p:sp>
    </p:spTree>
    <p:custDataLst>
      <p:tags r:id="rId1"/>
    </p:custDataLst>
    <p:extLst>
      <p:ext uri="{BB962C8B-B14F-4D97-AF65-F5344CB8AC3E}">
        <p14:creationId xmlns:p14="http://schemas.microsoft.com/office/powerpoint/2010/main" val="39193274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666" y="100875"/>
            <a:ext cx="11472334" cy="723966"/>
          </a:xfrm>
        </p:spPr>
        <p:txBody>
          <a:bodyPr anchor="b"/>
          <a:lstStyle>
            <a:lvl1pPr>
              <a:defRPr sz="2471"/>
            </a:lvl1pPr>
          </a:lstStyle>
          <a:p>
            <a:r>
              <a:rPr lang="en-US"/>
              <a:t>Click to edit Master title style</a:t>
            </a:r>
          </a:p>
        </p:txBody>
      </p:sp>
      <p:sp>
        <p:nvSpPr>
          <p:cNvPr id="3" name="Footer Placeholder 1">
            <a:extLst>
              <a:ext uri="{FF2B5EF4-FFF2-40B4-BE49-F238E27FC236}">
                <a16:creationId xmlns:a16="http://schemas.microsoft.com/office/drawing/2014/main" id="{0EFC8898-F4AD-4B82-B052-F944885F14A9}"/>
              </a:ext>
            </a:extLst>
          </p:cNvPr>
          <p:cNvSpPr txBox="1">
            <a:spLocks/>
          </p:cNvSpPr>
          <p:nvPr userDrawn="1"/>
        </p:nvSpPr>
        <p:spPr>
          <a:xfrm>
            <a:off x="526345" y="6694970"/>
            <a:ext cx="11051229" cy="228930"/>
          </a:xfrm>
          <a:prstGeom prst="rect">
            <a:avLst/>
          </a:prstGeom>
        </p:spPr>
        <p:txBody>
          <a:bodyPr vert="horz" lIns="110837" tIns="55418" rIns="110837" bIns="55418" rtlCol="0" anchor="b"/>
          <a:lstStyle>
            <a:defPPr>
              <a:defRPr lang="en-US"/>
            </a:defPPr>
            <a:lvl1pPr marL="0" algn="ctr" defTabSz="1018824" rtl="0" eaLnBrk="1" latinLnBrk="0" hangingPunct="1">
              <a:defRPr sz="1100" kern="1200">
                <a:solidFill>
                  <a:srgbClr val="FF0000"/>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defTabSz="1219231"/>
            <a:endParaRPr lang="en-US" sz="971">
              <a:solidFill>
                <a:schemeClr val="tx1"/>
              </a:solidFill>
            </a:endParaRPr>
          </a:p>
          <a:p>
            <a:pPr marL="0" marR="0" lvl="0" indent="0" algn="ctr" defTabSz="1219231" rtl="0" eaLnBrk="1" fontAlgn="auto" latinLnBrk="0" hangingPunct="1">
              <a:lnSpc>
                <a:spcPct val="100000"/>
              </a:lnSpc>
              <a:spcBef>
                <a:spcPts val="0"/>
              </a:spcBef>
              <a:spcAft>
                <a:spcPts val="0"/>
              </a:spcAft>
              <a:buClrTx/>
              <a:buSzTx/>
              <a:buFontTx/>
              <a:buNone/>
              <a:tabLst/>
              <a:defRPr/>
            </a:pPr>
            <a:r>
              <a:rPr lang="en-US" sz="971" b="1" i="1">
                <a:solidFill>
                  <a:schemeClr val="tx1"/>
                </a:solidFill>
              </a:rPr>
              <a:t>CONFIDENTIAL – FOR INTERNAL DISCUSSION</a:t>
            </a:r>
          </a:p>
        </p:txBody>
      </p:sp>
      <p:sp>
        <p:nvSpPr>
          <p:cNvPr id="4" name="Slide Number Placeholder 3">
            <a:extLst>
              <a:ext uri="{FF2B5EF4-FFF2-40B4-BE49-F238E27FC236}">
                <a16:creationId xmlns:a16="http://schemas.microsoft.com/office/drawing/2014/main" id="{304D064F-EEE3-4C1A-B5DC-6074C63FB609}"/>
              </a:ext>
            </a:extLst>
          </p:cNvPr>
          <p:cNvSpPr txBox="1">
            <a:spLocks/>
          </p:cNvSpPr>
          <p:nvPr userDrawn="1"/>
        </p:nvSpPr>
        <p:spPr>
          <a:xfrm>
            <a:off x="9362703" y="6356351"/>
            <a:ext cx="2743200" cy="365125"/>
          </a:xfrm>
          <a:prstGeom prst="rect">
            <a:avLst/>
          </a:prstGeom>
        </p:spPr>
        <p:txBody>
          <a:bodyPr vert="horz" lIns="80682" tIns="40341" rIns="80682" bIns="40341" rtlCol="0" anchor="ctr"/>
          <a:lstStyle>
            <a:defPPr>
              <a:defRPr lang="en-US"/>
            </a:defPPr>
            <a:lvl1pPr marL="173736" indent="-173736" algn="r" defTabSz="711200" rtl="0" eaLnBrk="1" latinLnBrk="0" hangingPunct="1">
              <a:spcBef>
                <a:spcPts val="1200"/>
              </a:spcBef>
              <a:buNone/>
              <a:defRPr sz="1813" kern="1200">
                <a:solidFill>
                  <a:schemeClr val="tx1">
                    <a:tint val="75000"/>
                  </a:schemeClr>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fld id="{02D9BEA4-EAAB-4AA7-80ED-CD4F445898E3}" type="slidenum">
              <a:rPr lang="en-US" sz="1600" smtClean="0"/>
              <a:pPr/>
              <a:t>‹#›</a:t>
            </a:fld>
            <a:endParaRPr lang="en-US" sz="1600"/>
          </a:p>
        </p:txBody>
      </p:sp>
    </p:spTree>
    <p:custDataLst>
      <p:tags r:id="rId1"/>
    </p:custDataLst>
    <p:extLst>
      <p:ext uri="{BB962C8B-B14F-4D97-AF65-F5344CB8AC3E}">
        <p14:creationId xmlns:p14="http://schemas.microsoft.com/office/powerpoint/2010/main" val="310862742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ast Page Log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98692805"/>
      </p:ext>
    </p:extLst>
  </p:cSld>
  <p:clrMapOvr>
    <a:masterClrMapping/>
  </p:clrMapOvr>
  <p:extLst>
    <p:ext uri="{DCECCB84-F9BA-43D5-87BE-67443E8EF086}">
      <p15:sldGuideLst xmlns:p15="http://schemas.microsoft.com/office/powerpoint/2012/main">
        <p15:guide id="1" pos="272">
          <p15:clr>
            <a:srgbClr val="CCCCCC"/>
          </p15:clr>
        </p15:guide>
        <p15:guide id="2" pos="8432">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B80B5C7C-8638-44BC-9F58-2DC8F02D0467}" type="datetime4">
              <a:rPr lang="en-US" smtClean="0"/>
              <a:t>September 18,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82798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904812"/>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D8576-9DBD-4706-91D1-EC5CE43529F6}"/>
              </a:ext>
            </a:extLst>
          </p:cNvPr>
          <p:cNvSpPr>
            <a:spLocks noGrp="1"/>
          </p:cNvSpPr>
          <p:nvPr>
            <p:ph type="title"/>
          </p:nvPr>
        </p:nvSpPr>
        <p:spPr>
          <a:xfrm>
            <a:off x="338666" y="100875"/>
            <a:ext cx="11472334" cy="723966"/>
          </a:xfrm>
        </p:spPr>
        <p:txBody>
          <a:bodyPr anchor="b"/>
          <a:lstStyle>
            <a:lvl1pPr>
              <a:defRPr sz="2471"/>
            </a:lvl1pPr>
          </a:lstStyle>
          <a:p>
            <a:r>
              <a:rPr lang="en-US"/>
              <a:t>Click to edit Master title style</a:t>
            </a:r>
          </a:p>
        </p:txBody>
      </p:sp>
    </p:spTree>
    <p:custDataLst>
      <p:tags r:id="rId1"/>
    </p:custDataLst>
    <p:extLst>
      <p:ext uri="{BB962C8B-B14F-4D97-AF65-F5344CB8AC3E}">
        <p14:creationId xmlns:p14="http://schemas.microsoft.com/office/powerpoint/2010/main" val="177103958"/>
      </p:ext>
    </p:extLst>
  </p:cSld>
  <p:clrMapOvr>
    <a:masterClrMapping/>
  </p:clrMapOvr>
  <p:transition/>
  <p:extLst>
    <p:ext uri="{DCECCB84-F9BA-43D5-87BE-67443E8EF086}">
      <p15:sldGuideLst xmlns:p15="http://schemas.microsoft.com/office/powerpoint/2012/main">
        <p15:guide id="1" pos="272">
          <p15:clr>
            <a:srgbClr val="CCCCCC"/>
          </p15:clr>
        </p15:guide>
        <p15:guide id="2" pos="4240">
          <p15:clr>
            <a:srgbClr val="CCCCCC"/>
          </p15:clr>
        </p15:guide>
        <p15:guide id="3" pos="4464">
          <p15:clr>
            <a:srgbClr val="CCCCCC"/>
          </p15:clr>
        </p15:guide>
        <p15:guide id="4" pos="8432">
          <p15:clr>
            <a:srgbClr val="CCCCCC"/>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September 18,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25791321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September 18,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77361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September 18,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64055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74309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943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September 18,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59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September 18,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61181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September 18,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3368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FCA9C26-189A-4B54-9E86-5FBA21ED84FB}" type="datetime4">
              <a:rPr lang="en-US" smtClean="0"/>
              <a:t>September 18,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884145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September 18,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53325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September 18,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172231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September 18,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507586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September 18,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68113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September 18,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61870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September 18,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11188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September 18,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9481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9983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September 18,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26061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September 18,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356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30D35F8A-6C9D-4C4C-81E5-068667DA7453}" type="datetime4">
              <a:rPr lang="en-US" smtClean="0"/>
              <a:t>September 18,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118908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September 18,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35128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September 18,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47829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September 18,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227169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September 18,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76559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September 18,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103744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September 18,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4271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oleObject" Target="../embeddings/oleObject1.bin"/><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ags" Target="../tags/tag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tags" Target="../tags/tag1.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5.jpe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image" Target="../media/image4.emf"/><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ags" Target="../tags/tag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5.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7.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962AB90F-0235-4524-8BD0-AEFA286D36EF}" type="datetime4">
              <a:rPr lang="en-US" smtClean="0"/>
              <a:t>September 18,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731641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418AE4BA-6E82-410A-8735-079F33F107CB}" type="datetime4">
              <a:rPr lang="en-US" smtClean="0"/>
              <a:t>September 18,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34859694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0A4E6E2-65BA-4413-A14E-D27439351402}" type="datetime4">
              <a:rPr lang="en-US" smtClean="0"/>
              <a:t>September 18,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4064877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2"/>
            </p:custDataLst>
            <p:extLst>
              <p:ext uri="{D42A27DB-BD31-4B8C-83A1-F6EECF244321}">
                <p14:modId xmlns:p14="http://schemas.microsoft.com/office/powerpoint/2010/main" val="3401726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4" imgW="415" imgH="416" progId="TCLayout.ActiveDocument.1">
                  <p:embed/>
                </p:oleObj>
              </mc:Choice>
              <mc:Fallback>
                <p:oleObj name="think-cell Slide" r:id="rId34" imgW="415" imgH="416" progId="TCLayout.ActiveDocument.1">
                  <p:embed/>
                  <p:pic>
                    <p:nvPicPr>
                      <p:cNvPr id="8" name="Object 7" hidden="1"/>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E239C510-C1C2-492C-85FA-E1EB57E69FB8}"/>
              </a:ext>
            </a:extLst>
          </p:cNvPr>
          <p:cNvSpPr/>
          <p:nvPr>
            <p:custDataLst>
              <p:tags r:id="rId3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700" b="1" i="0" baseline="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p:txBody>
      </p:sp>
      <p:pic>
        <p:nvPicPr>
          <p:cNvPr id="7" name="Picture 6" descr="ColorBlue_bar_top-12.jpg">
            <a:extLst>
              <a:ext uri="{FF2B5EF4-FFF2-40B4-BE49-F238E27FC236}">
                <a16:creationId xmlns:a16="http://schemas.microsoft.com/office/drawing/2014/main" id="{6CE9794F-1607-4E25-B7F6-D70B7D0C650B}"/>
              </a:ext>
            </a:extLst>
          </p:cNvPr>
          <p:cNvPicPr>
            <a:picLocks noChangeAspect="1"/>
          </p:cNvPicPr>
          <p:nvPr/>
        </p:nvPicPr>
        <p:blipFill>
          <a:blip r:embed="rId36" cstate="print">
            <a:extLst>
              <a:ext uri="{28A0092B-C50C-407E-A947-70E740481C1C}">
                <a14:useLocalDpi xmlns:a14="http://schemas.microsoft.com/office/drawing/2010/main"/>
              </a:ext>
            </a:extLst>
          </a:blip>
          <a:srcRect/>
          <a:stretch>
            <a:fillRect/>
          </a:stretch>
        </p:blipFill>
        <p:spPr bwMode="auto">
          <a:xfrm>
            <a:off x="0" y="3"/>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453021" y="3"/>
            <a:ext cx="10538565" cy="8985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53022" y="1189974"/>
            <a:ext cx="9900780" cy="4847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014" y="6356354"/>
            <a:ext cx="1152395" cy="365125"/>
          </a:xfrm>
          <a:prstGeom prst="rect">
            <a:avLst/>
          </a:prstGeom>
        </p:spPr>
        <p:txBody>
          <a:bodyPr vert="horz" lIns="91440" tIns="45720" rIns="91440" bIns="45720" rtlCol="0" anchor="ctr"/>
          <a:lstStyle>
            <a:lvl1pPr algn="l">
              <a:defRPr lang="en-US" sz="675"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endParaRPr/>
          </a:p>
        </p:txBody>
      </p:sp>
      <p:sp>
        <p:nvSpPr>
          <p:cNvPr id="5" name="Footer Placeholder 4"/>
          <p:cNvSpPr>
            <a:spLocks noGrp="1"/>
          </p:cNvSpPr>
          <p:nvPr>
            <p:ph type="ftr" sz="quarter" idx="3"/>
          </p:nvPr>
        </p:nvSpPr>
        <p:spPr>
          <a:xfrm>
            <a:off x="1453020" y="6356354"/>
            <a:ext cx="7632526" cy="365125"/>
          </a:xfrm>
          <a:prstGeom prst="rect">
            <a:avLst/>
          </a:prstGeom>
        </p:spPr>
        <p:txBody>
          <a:bodyPr vert="horz" lIns="91440" tIns="45720" rIns="91440" bIns="45720" rtlCol="0" anchor="ctr"/>
          <a:lstStyle>
            <a:lvl1pPr algn="ctr">
              <a:defRPr lang="en-US" sz="675" kern="1200" dirty="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endParaRPr/>
          </a:p>
        </p:txBody>
      </p:sp>
      <p:sp>
        <p:nvSpPr>
          <p:cNvPr id="6" name="Slide Number Placeholder 5"/>
          <p:cNvSpPr>
            <a:spLocks noGrp="1"/>
          </p:cNvSpPr>
          <p:nvPr>
            <p:ph type="sldNum" sz="quarter" idx="4"/>
          </p:nvPr>
        </p:nvSpPr>
        <p:spPr>
          <a:xfrm>
            <a:off x="9248384" y="6356354"/>
            <a:ext cx="2743201" cy="365125"/>
          </a:xfrm>
          <a:prstGeom prst="rect">
            <a:avLst/>
          </a:prstGeom>
        </p:spPr>
        <p:txBody>
          <a:bodyPr vert="horz" lIns="91440" tIns="45720" rIns="91440" bIns="45720" rtlCol="0" anchor="ctr"/>
          <a:lstStyle>
            <a:lvl1pPr algn="r">
              <a:defRPr lang="en-US" sz="675"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fld id="{A5B56432-4C90-4F05-B8D0-B4F6788E1284}" type="slidenum">
              <a:rPr/>
              <a:pPr/>
              <a:t>‹#›</a:t>
            </a:fld>
            <a:r>
              <a:t> - INTERNAL</a:t>
            </a:r>
          </a:p>
        </p:txBody>
      </p:sp>
      <p:sp>
        <p:nvSpPr>
          <p:cNvPr id="10" name="TextBox 9">
            <a:extLst>
              <a:ext uri="{FF2B5EF4-FFF2-40B4-BE49-F238E27FC236}">
                <a16:creationId xmlns:a16="http://schemas.microsoft.com/office/drawing/2014/main" id="{2D01D163-D492-49E6-8BBD-1E2EFAE02218}"/>
              </a:ext>
            </a:extLst>
          </p:cNvPr>
          <p:cNvSpPr txBox="1"/>
          <p:nvPr>
            <p:extLst>
              <p:ext uri="{1162E1C5-73C7-4A58-AE30-91384D911F3F}">
                <p184:classification xmlns:p184="http://schemas.microsoft.com/office/powerpoint/2018/4/main" val="ftr"/>
              </p:ext>
            </p:extLst>
          </p:nvPr>
        </p:nvSpPr>
        <p:spPr>
          <a:xfrm>
            <a:off x="5893562" y="66421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57021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Lst>
  <p:hf hdr="0" ftr="0" dt="0"/>
  <p:txStyles>
    <p:titleStyle>
      <a:lvl1pPr algn="l" defTabSz="685845" rtl="0" eaLnBrk="1" latinLnBrk="0" hangingPunct="1">
        <a:lnSpc>
          <a:spcPct val="90000"/>
        </a:lnSpc>
        <a:spcBef>
          <a:spcPct val="0"/>
        </a:spcBef>
        <a:buNone/>
        <a:defRPr lang="en-US" sz="2800" b="0" kern="1200" dirty="0">
          <a:solidFill>
            <a:schemeClr val="bg1"/>
          </a:solidFill>
          <a:latin typeface="Avenir Next LT Pro" panose="020B0504020202020204" pitchFamily="34" charset="0"/>
          <a:ea typeface="MS PGothic" panose="020B0600070205080204" pitchFamily="34" charset="-128"/>
          <a:cs typeface="Arial" panose="020B0604020202020204" pitchFamily="34" charset="0"/>
        </a:defRPr>
      </a:lvl1pPr>
    </p:titleStyle>
    <p:bodyStyle>
      <a:lvl1pPr marL="171461" indent="-171461" algn="l" defTabSz="685845" rtl="0" eaLnBrk="1" latinLnBrk="0" hangingPunct="1">
        <a:lnSpc>
          <a:spcPct val="100000"/>
        </a:lnSpc>
        <a:spcBef>
          <a:spcPts val="45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514384" indent="-171461" algn="l" defTabSz="685845"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mn-lt"/>
          <a:ea typeface="+mn-ea"/>
          <a:cs typeface="+mn-cs"/>
        </a:defRPr>
      </a:lvl2pPr>
      <a:lvl3pPr marL="857306" indent="-171461" algn="l" defTabSz="685845"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mn-lt"/>
          <a:ea typeface="+mn-ea"/>
          <a:cs typeface="+mn-cs"/>
        </a:defRPr>
      </a:lvl3pPr>
      <a:lvl4pPr marL="1200229" indent="-171461" algn="l" defTabSz="685845"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mn-lt"/>
          <a:ea typeface="+mn-ea"/>
          <a:cs typeface="+mn-cs"/>
        </a:defRPr>
      </a:lvl4pPr>
      <a:lvl5pPr marL="1543152" indent="-171461" algn="l" defTabSz="685845"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mn-lt"/>
          <a:ea typeface="+mn-ea"/>
          <a:cs typeface="+mn-cs"/>
        </a:defRPr>
      </a:lvl5pPr>
      <a:lvl6pPr marL="1886073"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6"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19"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1"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5" rtl="0" eaLnBrk="1" latinLnBrk="0" hangingPunct="1">
        <a:defRPr sz="1350" kern="1200">
          <a:solidFill>
            <a:schemeClr val="tx1"/>
          </a:solidFill>
          <a:latin typeface="+mn-lt"/>
          <a:ea typeface="+mn-ea"/>
          <a:cs typeface="+mn-cs"/>
        </a:defRPr>
      </a:lvl1pPr>
      <a:lvl2pPr marL="342923" algn="l" defTabSz="685845" rtl="0" eaLnBrk="1" latinLnBrk="0" hangingPunct="1">
        <a:defRPr sz="1350" kern="1200">
          <a:solidFill>
            <a:schemeClr val="tx1"/>
          </a:solidFill>
          <a:latin typeface="+mn-lt"/>
          <a:ea typeface="+mn-ea"/>
          <a:cs typeface="+mn-cs"/>
        </a:defRPr>
      </a:lvl2pPr>
      <a:lvl3pPr marL="685845" algn="l" defTabSz="685845" rtl="0" eaLnBrk="1" latinLnBrk="0" hangingPunct="1">
        <a:defRPr sz="1350" kern="1200">
          <a:solidFill>
            <a:schemeClr val="tx1"/>
          </a:solidFill>
          <a:latin typeface="+mn-lt"/>
          <a:ea typeface="+mn-ea"/>
          <a:cs typeface="+mn-cs"/>
        </a:defRPr>
      </a:lvl3pPr>
      <a:lvl4pPr marL="1028767" algn="l" defTabSz="685845" rtl="0" eaLnBrk="1" latinLnBrk="0" hangingPunct="1">
        <a:defRPr sz="1350" kern="1200">
          <a:solidFill>
            <a:schemeClr val="tx1"/>
          </a:solidFill>
          <a:latin typeface="+mn-lt"/>
          <a:ea typeface="+mn-ea"/>
          <a:cs typeface="+mn-cs"/>
        </a:defRPr>
      </a:lvl4pPr>
      <a:lvl5pPr marL="1371690" algn="l" defTabSz="685845" rtl="0" eaLnBrk="1" latinLnBrk="0" hangingPunct="1">
        <a:defRPr sz="1350" kern="1200">
          <a:solidFill>
            <a:schemeClr val="tx1"/>
          </a:solidFill>
          <a:latin typeface="+mn-lt"/>
          <a:ea typeface="+mn-ea"/>
          <a:cs typeface="+mn-cs"/>
        </a:defRPr>
      </a:lvl5pPr>
      <a:lvl6pPr marL="1714612" algn="l" defTabSz="685845" rtl="0" eaLnBrk="1" latinLnBrk="0" hangingPunct="1">
        <a:defRPr sz="1350" kern="1200">
          <a:solidFill>
            <a:schemeClr val="tx1"/>
          </a:solidFill>
          <a:latin typeface="+mn-lt"/>
          <a:ea typeface="+mn-ea"/>
          <a:cs typeface="+mn-cs"/>
        </a:defRPr>
      </a:lvl6pPr>
      <a:lvl7pPr marL="2057535" algn="l" defTabSz="685845" rtl="0" eaLnBrk="1" latinLnBrk="0" hangingPunct="1">
        <a:defRPr sz="1350" kern="1200">
          <a:solidFill>
            <a:schemeClr val="tx1"/>
          </a:solidFill>
          <a:latin typeface="+mn-lt"/>
          <a:ea typeface="+mn-ea"/>
          <a:cs typeface="+mn-cs"/>
        </a:defRPr>
      </a:lvl7pPr>
      <a:lvl8pPr marL="2400458" algn="l" defTabSz="685845" rtl="0" eaLnBrk="1" latinLnBrk="0" hangingPunct="1">
        <a:defRPr sz="1350" kern="1200">
          <a:solidFill>
            <a:schemeClr val="tx1"/>
          </a:solidFill>
          <a:latin typeface="+mn-lt"/>
          <a:ea typeface="+mn-ea"/>
          <a:cs typeface="+mn-cs"/>
        </a:defRPr>
      </a:lvl8pPr>
      <a:lvl9pPr marL="2743380" algn="l" defTabSz="68584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909425"/>
          </a:xfrm>
          <a:prstGeom prst="rect">
            <a:avLst/>
          </a:prstGeom>
          <a:solidFill>
            <a:srgbClr val="0089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2" name="Title Placeholder 1"/>
          <p:cNvSpPr>
            <a:spLocks noGrp="1"/>
          </p:cNvSpPr>
          <p:nvPr>
            <p:ph type="title"/>
          </p:nvPr>
        </p:nvSpPr>
        <p:spPr>
          <a:xfrm>
            <a:off x="338666" y="100875"/>
            <a:ext cx="10668000" cy="72396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26344" y="1674217"/>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727759"/>
            <a:ext cx="12192000" cy="13024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667"/>
          </a:p>
        </p:txBody>
      </p:sp>
      <p:sp>
        <p:nvSpPr>
          <p:cNvPr id="10" name="Rectangle 9"/>
          <p:cNvSpPr/>
          <p:nvPr/>
        </p:nvSpPr>
        <p:spPr>
          <a:xfrm>
            <a:off x="0" y="905988"/>
            <a:ext cx="12192000" cy="7318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667"/>
          </a:p>
        </p:txBody>
      </p:sp>
      <p:sp>
        <p:nvSpPr>
          <p:cNvPr id="5" name="BtfpConfiguration" hidden="1">
            <a:extLst>
              <a:ext uri="{FF2B5EF4-FFF2-40B4-BE49-F238E27FC236}">
                <a16:creationId xmlns:a16="http://schemas.microsoft.com/office/drawing/2014/main" id="{68F7A2FF-C6ED-4F5E-B214-50EBB67E4FF6}"/>
              </a:ext>
            </a:extLst>
          </p:cNvPr>
          <p:cNvSpPr txBox="1"/>
          <p:nvPr userDrawn="1"/>
        </p:nvSpPr>
        <p:spPr bwMode="gray">
          <a:xfrm>
            <a:off x="0" y="0"/>
            <a:ext cx="76088167" cy="79539"/>
          </a:xfrm>
          <a:prstGeom prst="rect">
            <a:avLst/>
          </a:prstGeom>
          <a:noFill/>
        </p:spPr>
        <p:txBody>
          <a:bodyPr vert="horz" wrap="none" lIns="31765" tIns="31765" rIns="31765" bIns="31765" rtlCol="0">
            <a:spAutoFit/>
          </a:bodyPr>
          <a:lstStyle/>
          <a:p>
            <a:pPr marL="0" indent="0" algn="l" defTabSz="627563" rtl="0" eaLnBrk="1" latinLnBrk="0" hangingPunct="1">
              <a:spcBef>
                <a:spcPts val="1059"/>
              </a:spcBef>
              <a:buNone/>
            </a:pPr>
            <a:r>
              <a:rPr lang="en-US" sz="100">
                <a:solidFill>
                  <a:srgbClr val="FFFFFF">
                    <a:alpha val="0"/>
                  </a:srgbClr>
                </a:solidFill>
              </a:rPr>
              <a:t>&lt;BTFP&gt;&lt;!-- BTFPCONFIGURATION:3C627466703E0D0A20203C212D2D2043726561746564206279204E6F72746820416D65726963612047726170686963735F4F66666963653A2044414C5F30332E31372E323032315F434F52453B2050696C6F742062756C6C65747320616E64207461626C657320696E20706C6163652E204966206973737565732C20636F6E74616374204E414720696D6D6564696174656C792E204E6F204C6173742050616765204C6F676F20736F206861766520696E636C756465642061206469766964657220736C6964652E2044726F70706564206D617267696E2073697A652064756520746F206C696D6974656420636F6E74656E742073706163652E2052656D6F766564207472616E736974696F6E732061742063617365207465616D20726571756573742E2044726F70706564207461676C696E6520746578742073697A6520746F20323870742061742063617365207465616D20726571756573742E204164646974696F6E616C20636C69656E7420636F6C6F72732070756C6C65642066726F6D2073616D706C652066696C652061742063617365207465616D20726571756573742E205265706F736974696F6E6564207469746C652C207375627469746C652C20616E64206461746520706C616365686F6C646572732061742063617365207465616D277320726571756573743B2043542061636B6E6F776C656467656420616E64206163636570746564207468617420736F6D65206D616E75616C2063757474696E672F70617374696E67206F66207469746C652C207375627469746C652C20616E642064617465206D6179206265207265717569726564207768656E207472616E7366657272696E67206465636B732E20202020202020496E737472756374696F6E7320666F7220746865203C74656D706C6174653E207461673A4B656570202276657273696F6E2220616E6420227479706522206F7074696F6E7320756E6368616E6765642E53657420226E616D6522206F7074696F6E20746F2074686520636C69656E74206E616D6520746861742073686F756C6420617070656172206F6E2074686520636C69656E7420636F6C6F722073656374696F6E2E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22503654475F31362E395F45434D22207061676553697A653D227769646573637265656E223E0D0A202020203C212D2D20496E737472756374696F6E7320666F72203C73657474696E67733E207461673A496E2065616368207375622D74616720736574207468652068657820636F6465206F66207468652052474220636F6C6F7220796F75207769736820746F2075736520666F7220746865207374616E6461726420656C656D656E7473207768656E2074686579206172652063726561746564206F6E207468697320736C696465206D61737465722E4966207468652076616C7565206973206D697373696E67206F7220696E76616C69642C2064656661756C7420636F6C6F72732077696C6C20626520757365642E202D2D3E0D0A202020203C73657474696E67733E0D0A2020202020203C72756E6E696E674167656E64614261636B436F6C6F724C6566743E233030383943343C2F72756E6E696E674167656E64614261636B436F6C6F724C6566743E0D0A2020202020203C72756E6E696E674167656E64614261636B436F6C6F7252696768743E234234423442343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234646464646463C2F72756E6E696E674167656E646154657874436F6C6F7252696768743E0D0A2020202020203C636F6C756D6E4865616465724C696E65436F6C6F723E233030303030303C2F636F6C756D6E4865616465724C696E65436F6C6F723E0D0A2020202020203C636F6C756D6E48656164657254657874436F6C6F723E233030303030303C2F636F6C756D6E48656164657254657874436F6C6F723E0D0A2020202020203C726F774865616465724C696E65436F6C6F723E233030303030303C2F726F774865616465724C696E65436F6C6F723E0D0A2020202020203C726F7748656164657254657874436F6C6F723E233030303030303C2F726F7748656164657254657874436F6C6F723E0D0A2020202020203C636F6E636C7573696F6E4172726F774C696E65436F6C6F723E233030383943343C2F636F6E636C7573696F6E4172726F774C696E65436F6C6F723E0D0A2020202020203C636F6E636C7573696F6E4172726F7754657874436F6C6F723E233030383943343C2F636F6E636C7573696F6E4172726F7754657874436F6C6F723E0D0A2020202020203C70657263656E74616765436972636C6546756C6C436972636C65436F6C6F723E234234423442343C2F70657263656E74616765436972636C6546756C6C436972636C65436F6C6F723E0D0A2020202020203C70657263656E74616765436972636C6554657874486967686C69676874436F6C6F723E233030383943343C2F70657263656E74616765436972636C6554657874486967686C69676874436F6C6F723E0D0A2020202020203C737461747573537469636B6572436F6C6F723E233030303030303C2F737461747573537469636B6572436F6C6F723E0D0A2020202020203C63616C6C6F75744261636B436F6C6F723E234646464646463C2F63616C6C6F75744261636B436F6C6F723E0D0A2020202020203C63616C6C6F7574546578744C696E65436F6C6F723E233030343635433C2F63616C6C6F7574546578744C696E65436F6C6F723E0D0A2020202020203C6E756D626572427562626C654261636B436F6C6F723E234646464646463C2F6E756D626572427562626C654261636B436F6C6F723E0D0A2020202020203C6E756D626572427562626C65546578744C696E65436F6C6F723E233030383943343C2F6E756D626572427562626C65546578744C696E65436F6C6F723E0D0A2020202020203C76616C7565436861696E546578744C696E65436F6C6F723E233030343635433C2F76616C7565436861696E546578744C696E65436F6C6F723E0D0A2020202020203C6167656E6461486967686C69676874436F6C6F723E233030383943343C2F6167656E6461486967686C69676874436F6C6F723E0D0A2020202020203C73657175656E63654172726F7746696C6C436F6C6F723E233030383943343C2F73657175656E63654172726F7746696C6C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2056616C69642076616C7565732061726520302C20312C20322C20332C20342C20352C20616E642036202D20726570726573656E74696E6720746865206C61796F757473206F6E20746865205461626C65204C61796F7574732064726F702D646F776E2066726F6D206C65667420746F2072696768742E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6E6F746573466F6E7453697A653E207461672064657465726D696E6573207768617420666F6E742073697A652073686F756C64206265206170706C69656420746F206E65776C792063726561746564206E6F7465732F736F7572636520626F7865732E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233030303030303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32383C2F636F6C756D6E53706163696E673E0D0A202020203C2F73657474696E67733E0D0A202020203C212D2D20496E737472756374696F6E7320666F72203C636F6C6F72733E207461673A55736520616E79206E756D626572206F66203C636F6C6F723E2E2E2E3C2F636F6C6F723E206C696E65732E2045616368206C696E652063726561746573206120636C69656E7420636F6C6F72206F6E2074686520636C69656E7420636F6C6F722070616C6574746520696E20746865206F7264657220746865792061707065617220686572652E54686520636C69656E7420636F6C6F722068657820636F646520676F6573206265747765656E20746865203C636F6C6F723E20616E64203C2F636F6C6F723E20746167732E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233030343635433C2F636F6C6F723E0D0A2020202020203C636F6C6F7220636F6E7472617374696E6754657874436F6C6F723D2223464646464646223E233030383943343C2F636F6C6F723E0D0A2020202020203C636F6C6F7220636F6E7472617374696E6754657874436F6C6F723D2223464646464646223E233030413743323C2F636F6C6F723E0D0A2020202020203C636F6C6F7220636F6E7472617374696E6754657874436F6C6F723D2223303030303030223E234142453146413C2F636F6C6F723E0D0A2020202020203C636F6C6F7220636F6E7472617374696E6754657874436F6C6F723D2223464646464646223E233030413544463C2F636F6C6F723E0D0A2020202020203C636F6C6F7220636F6E7472617374696E6754657874436F6C6F723D2223303030303030223E234537463946463C2F636F6C6F723E0D0A2020202020203C636F6C6F7220636F6E7472617374696E6754657874436F6C6F723D2223464646464646223E234646413130303C2F636F6C6F723E0D0A2020202020203C636F6C6F7220636F6E7472617374696E6754657874436F6C6F723D2223303030303030223E234646453342323C2F636F6C6F723E0D0A2020202020203C636F6C6F7220636F6E7472617374696E6754657874436F6C6F723D2223464646464646223E233741413737383C2F636F6C6F723E0D0A2020202020203C636F6C6F7220636F6E7472617374696E6754657874436F6C6F723D2223303030303030223E234342444444363C2F636F6C6F723E0D0A2020202020203C636F6C6F7220636F6E7472617374696E6754657874436F6C6F723D2223464646464646223E234133413836423C2F636F6C6F723E0D0A2020202020203C636F6C6F7220636F6E7472617374696E6754657874436F6C6F723D2223303030303030223E234533453643463C2F636F6C6F723E0D0A2020202020203C636F6C6F7220636F6E7472617374696E6754657874436F6C6F723D2223464646464646223E234341423537353C2F636F6C6F723E0D0A2020202020203C636F6C6F7220636F6E7472617374696E6754657874436F6C6F723D2223303030303030223E234534444142413C2F636F6C6F723E0D0A202020203C2F636F6C6F72733E0D0A20203C2F74656D706C6174653E0D0A20203C4775696465733E0D0A202020203C4C656674477569646520786D6C6E733D22333422202F3E0D0A202020203C5269676874477569646520786D6C6E733D223130353422202F3E0D0A202020203C5570706572537469636B6572477569646520786D6C6E733D22393022202F3E0D0A202020203C4C6F776572537469636B6572477569646520786D6C6E733D2231323322202F3E0D0A202020203C426F74746F6D477569646520786D6C6E733D2235373422202F3E0D0A20203C2F4775696465733E0D0A3C2F627466703E --&gt;&lt;/BTFP&gt;</a:t>
            </a:r>
          </a:p>
        </p:txBody>
      </p:sp>
      <p:sp>
        <p:nvSpPr>
          <p:cNvPr id="6" name="TextBox 5">
            <a:extLst>
              <a:ext uri="{FF2B5EF4-FFF2-40B4-BE49-F238E27FC236}">
                <a16:creationId xmlns:a16="http://schemas.microsoft.com/office/drawing/2014/main" id="{A39282E6-BFEB-4DEA-BF2C-128FA9648985}"/>
              </a:ext>
            </a:extLst>
          </p:cNvPr>
          <p:cNvSpPr txBox="1"/>
          <p:nvPr>
            <p:extLst>
              <p:ext uri="{1162E1C5-73C7-4A58-AE30-91384D911F3F}">
                <p184:classification xmlns:p184="http://schemas.microsoft.com/office/powerpoint/2018/4/main" val="ftr"/>
              </p:ext>
            </p:extLst>
          </p:nvPr>
        </p:nvSpPr>
        <p:spPr>
          <a:xfrm>
            <a:off x="5720525" y="6611620"/>
            <a:ext cx="820737" cy="182880"/>
          </a:xfrm>
          <a:prstGeom prst="rect">
            <a:avLst/>
          </a:prstGeom>
        </p:spPr>
        <p:txBody>
          <a:bodyPr horzOverflow="overflow" lIns="0" tIns="0" rIns="0" bIns="0">
            <a:spAutoFit/>
          </a:bodyPr>
          <a:lstStyle/>
          <a:p>
            <a:pPr algn="l"/>
            <a:r>
              <a:rPr lang="en-US" sz="1200">
                <a:solidFill>
                  <a:srgbClr val="000000"/>
                </a:solidFill>
                <a:latin typeface="Calibri" panose="020F0502020204030204" pitchFamily="34" charset="0"/>
                <a:cs typeface="Calibri" panose="020F0502020204030204" pitchFamily="34" charset="0"/>
              </a:rPr>
              <a:t>Confidential </a:t>
            </a:r>
          </a:p>
        </p:txBody>
      </p:sp>
    </p:spTree>
    <p:custDataLst>
      <p:tags r:id="rId7"/>
    </p:custDataLst>
    <p:extLst>
      <p:ext uri="{BB962C8B-B14F-4D97-AF65-F5344CB8AC3E}">
        <p14:creationId xmlns:p14="http://schemas.microsoft.com/office/powerpoint/2010/main" val="31875838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hf hdr="0" ftr="0" dt="0"/>
  <p:txStyles>
    <p:titleStyle>
      <a:lvl1pPr algn="l" defTabSz="1219231" rtl="0" eaLnBrk="1" latinLnBrk="0" hangingPunct="1">
        <a:lnSpc>
          <a:spcPct val="90000"/>
        </a:lnSpc>
        <a:spcBef>
          <a:spcPct val="0"/>
        </a:spcBef>
        <a:buNone/>
        <a:defRPr sz="3733" kern="1200">
          <a:solidFill>
            <a:schemeClr val="bg1"/>
          </a:solidFill>
          <a:latin typeface="+mj-lt"/>
          <a:ea typeface="+mj-ea"/>
          <a:cs typeface="+mj-cs"/>
        </a:defRPr>
      </a:lvl1pPr>
    </p:titleStyle>
    <p:bodyStyle>
      <a:lvl1pPr marL="304808" indent="-304808" algn="l" defTabSz="1219231" rtl="0" eaLnBrk="1" latinLnBrk="0" hangingPunct="1">
        <a:lnSpc>
          <a:spcPct val="90000"/>
        </a:lnSpc>
        <a:spcBef>
          <a:spcPts val="2400"/>
        </a:spcBef>
        <a:buClrTx/>
        <a:buFont typeface="Wingdings" panose="05000000000000000000" pitchFamily="2" charset="2"/>
        <a:buChar char=""/>
        <a:defRPr sz="1412" kern="1200">
          <a:solidFill>
            <a:schemeClr val="tx1"/>
          </a:solidFill>
          <a:latin typeface="+mn-lt"/>
          <a:ea typeface="+mn-ea"/>
          <a:cs typeface="+mn-cs"/>
        </a:defRPr>
      </a:lvl1pPr>
      <a:lvl2pPr marL="914424" indent="-304808" algn="l" defTabSz="1219231" rtl="0" eaLnBrk="1" latinLnBrk="0" hangingPunct="1">
        <a:lnSpc>
          <a:spcPct val="90000"/>
        </a:lnSpc>
        <a:spcBef>
          <a:spcPts val="133"/>
        </a:spcBef>
        <a:buFont typeface="Arial" panose="020B0604020202020204" pitchFamily="34" charset="0"/>
        <a:buChar char="−"/>
        <a:defRPr sz="1412" kern="1200">
          <a:solidFill>
            <a:schemeClr val="tx1"/>
          </a:solidFill>
          <a:latin typeface="+mn-lt"/>
          <a:ea typeface="+mn-ea"/>
          <a:cs typeface="+mn-cs"/>
        </a:defRPr>
      </a:lvl2pPr>
      <a:lvl3pPr marL="1524040" indent="-304808" algn="l" defTabSz="1219231" rtl="0" eaLnBrk="1" latinLnBrk="0" hangingPunct="1">
        <a:lnSpc>
          <a:spcPct val="90000"/>
        </a:lnSpc>
        <a:spcBef>
          <a:spcPts val="667"/>
        </a:spcBef>
        <a:buFont typeface="Arial" panose="020B0604020202020204" pitchFamily="34" charset="0"/>
        <a:buChar char="•"/>
        <a:defRPr sz="1235" kern="1200">
          <a:solidFill>
            <a:schemeClr val="tx1"/>
          </a:solidFill>
          <a:latin typeface="+mn-lt"/>
          <a:ea typeface="+mn-ea"/>
          <a:cs typeface="+mn-cs"/>
        </a:defRPr>
      </a:lvl3pPr>
      <a:lvl4pPr marL="2133656" indent="-304808" algn="l" defTabSz="1219231" rtl="0" eaLnBrk="1" latinLnBrk="0" hangingPunct="1">
        <a:lnSpc>
          <a:spcPct val="90000"/>
        </a:lnSpc>
        <a:spcBef>
          <a:spcPts val="667"/>
        </a:spcBef>
        <a:buFont typeface="Arial" panose="020B0604020202020204" pitchFamily="34" charset="0"/>
        <a:buChar char="•"/>
        <a:defRPr sz="1059" kern="1200">
          <a:solidFill>
            <a:schemeClr val="tx1"/>
          </a:solidFill>
          <a:latin typeface="+mn-lt"/>
          <a:ea typeface="+mn-ea"/>
          <a:cs typeface="+mn-cs"/>
        </a:defRPr>
      </a:lvl4pPr>
      <a:lvl5pPr marL="2743271" indent="-304808" algn="l" defTabSz="1219231" rtl="0" eaLnBrk="1" latinLnBrk="0" hangingPunct="1">
        <a:lnSpc>
          <a:spcPct val="90000"/>
        </a:lnSpc>
        <a:spcBef>
          <a:spcPts val="667"/>
        </a:spcBef>
        <a:buFont typeface="Arial" panose="020B0604020202020204" pitchFamily="34" charset="0"/>
        <a:buChar char="•"/>
        <a:defRPr sz="1059" kern="1200">
          <a:solidFill>
            <a:schemeClr val="tx1"/>
          </a:solidFill>
          <a:latin typeface="+mn-lt"/>
          <a:ea typeface="+mn-ea"/>
          <a:cs typeface="+mn-cs"/>
        </a:defRPr>
      </a:lvl5pPr>
      <a:lvl6pPr marL="3352888" indent="-304808" algn="l" defTabSz="121923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504" indent="-304808" algn="l" defTabSz="121923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119" indent="-304808" algn="l" defTabSz="121923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735" indent="-304808" algn="l" defTabSz="1219231"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156891" indent="-156891" algn="l" defTabSz="627563" rtl="0" eaLnBrk="1" latinLnBrk="0" hangingPunct="1">
        <a:spcBef>
          <a:spcPts val="1059"/>
        </a:spcBef>
        <a:buChar char="•"/>
        <a:defRPr sz="1412" kern="1200">
          <a:solidFill>
            <a:schemeClr val="tx1"/>
          </a:solidFill>
          <a:latin typeface="+mn-lt"/>
          <a:ea typeface="+mn-ea"/>
          <a:cs typeface="+mn-cs"/>
        </a:defRPr>
      </a:lvl1pPr>
      <a:lvl2pPr marL="313781" indent="-156891" algn="l" defTabSz="627563" rtl="0" eaLnBrk="1" latinLnBrk="0" hangingPunct="1">
        <a:spcBef>
          <a:spcPts val="529"/>
        </a:spcBef>
        <a:buChar char="–"/>
        <a:defRPr sz="1235" kern="1200">
          <a:solidFill>
            <a:schemeClr val="tx1"/>
          </a:solidFill>
          <a:latin typeface="+mn-lt"/>
          <a:ea typeface="+mn-ea"/>
          <a:cs typeface="+mn-cs"/>
        </a:defRPr>
      </a:lvl2pPr>
      <a:lvl3pPr marL="470672" indent="-156891" algn="l" defTabSz="627563" rtl="0" eaLnBrk="1" latinLnBrk="0" hangingPunct="1">
        <a:spcBef>
          <a:spcPts val="529"/>
        </a:spcBef>
        <a:buChar char="&gt;"/>
        <a:defRPr sz="1235" kern="1200">
          <a:solidFill>
            <a:schemeClr val="tx1"/>
          </a:solidFill>
          <a:latin typeface="+mn-lt"/>
          <a:ea typeface="+mn-ea"/>
          <a:cs typeface="+mn-cs"/>
        </a:defRPr>
      </a:lvl3pPr>
      <a:lvl4pPr marL="627563" indent="-156891" algn="l" defTabSz="627563" rtl="0" eaLnBrk="1" latinLnBrk="0" hangingPunct="1">
        <a:spcBef>
          <a:spcPts val="529"/>
        </a:spcBef>
        <a:buChar char="–"/>
        <a:defRPr sz="1235" kern="1200">
          <a:solidFill>
            <a:schemeClr val="tx1"/>
          </a:solidFill>
          <a:latin typeface="+mn-lt"/>
          <a:ea typeface="+mn-ea"/>
          <a:cs typeface="+mn-cs"/>
        </a:defRPr>
      </a:lvl4pPr>
      <a:lvl5pPr marL="784454" indent="-156891" algn="l" defTabSz="627563" rtl="0" eaLnBrk="1" latinLnBrk="0" hangingPunct="1">
        <a:spcBef>
          <a:spcPts val="529"/>
        </a:spcBef>
        <a:buChar char="&gt;"/>
        <a:defRPr sz="1235" kern="1200">
          <a:solidFill>
            <a:schemeClr val="tx1"/>
          </a:solidFill>
          <a:latin typeface="+mn-lt"/>
          <a:ea typeface="+mn-ea"/>
          <a:cs typeface="+mn-cs"/>
        </a:defRPr>
      </a:lvl5pPr>
      <a:lvl6pPr marL="941344" indent="-156891" algn="l" defTabSz="627563" rtl="0" eaLnBrk="1" latinLnBrk="0" hangingPunct="1">
        <a:defRPr sz="1235" kern="1200">
          <a:solidFill>
            <a:schemeClr val="tx1"/>
          </a:solidFill>
          <a:latin typeface="+mn-lt"/>
          <a:ea typeface="+mn-ea"/>
          <a:cs typeface="+mn-cs"/>
        </a:defRPr>
      </a:lvl6pPr>
      <a:lvl7pPr marL="1098235" indent="-156891" algn="l" defTabSz="627563" rtl="0" eaLnBrk="1" latinLnBrk="0" hangingPunct="1">
        <a:defRPr sz="1235" kern="1200">
          <a:solidFill>
            <a:schemeClr val="tx1"/>
          </a:solidFill>
          <a:latin typeface="+mn-lt"/>
          <a:ea typeface="+mn-ea"/>
          <a:cs typeface="+mn-cs"/>
        </a:defRPr>
      </a:lvl7pPr>
      <a:lvl8pPr marL="1255126" indent="-156891" algn="l" defTabSz="627563" rtl="0" eaLnBrk="1" latinLnBrk="0" hangingPunct="1">
        <a:defRPr sz="1235" kern="1200">
          <a:solidFill>
            <a:schemeClr val="tx1"/>
          </a:solidFill>
          <a:latin typeface="+mn-lt"/>
          <a:ea typeface="+mn-ea"/>
          <a:cs typeface="+mn-cs"/>
        </a:defRPr>
      </a:lvl8pPr>
      <a:lvl9pPr marL="1412016" indent="-156891" algn="l" defTabSz="627563" rtl="0" eaLnBrk="1" latinLnBrk="0" hangingPunct="1">
        <a:defRPr sz="123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A4A3A4"/>
          </p15:clr>
        </p15:guide>
        <p15:guide id="2" orient="horz" pos="721">
          <p15:clr>
            <a:srgbClr val="A4A3A4"/>
          </p15:clr>
        </p15:guide>
        <p15:guide id="3" orient="horz" pos="4588">
          <p15:clr>
            <a:srgbClr val="A4A3A4"/>
          </p15:clr>
        </p15:guide>
        <p15:guide id="4" pos="272">
          <p15:clr>
            <a:srgbClr val="A4A3A4"/>
          </p15:clr>
        </p15:guide>
        <p15:guide id="5" pos="8432">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September 18,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5845699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September 18,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2256748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6" Type="http://schemas.openxmlformats.org/officeDocument/2006/relationships/tags" Target="../tags/tag35.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slideLayout" Target="../slideLayouts/slideLayout70.xml"/><Relationship Id="rId68" Type="http://schemas.openxmlformats.org/officeDocument/2006/relationships/image" Target="../media/image20.emf"/><Relationship Id="rId7" Type="http://schemas.openxmlformats.org/officeDocument/2006/relationships/tags" Target="../tags/tag16.xml"/><Relationship Id="rId2" Type="http://schemas.openxmlformats.org/officeDocument/2006/relationships/tags" Target="../tags/tag11.xml"/><Relationship Id="rId16" Type="http://schemas.openxmlformats.org/officeDocument/2006/relationships/tags" Target="../tags/tag25.xml"/><Relationship Id="rId29" Type="http://schemas.openxmlformats.org/officeDocument/2006/relationships/tags" Target="../tags/tag38.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tags" Target="../tags/tag41.xml"/><Relationship Id="rId37" Type="http://schemas.openxmlformats.org/officeDocument/2006/relationships/tags" Target="../tags/tag46.xml"/><Relationship Id="rId40" Type="http://schemas.openxmlformats.org/officeDocument/2006/relationships/tags" Target="../tags/tag49.xml"/><Relationship Id="rId45" Type="http://schemas.openxmlformats.org/officeDocument/2006/relationships/tags" Target="../tags/tag54.xml"/><Relationship Id="rId53" Type="http://schemas.openxmlformats.org/officeDocument/2006/relationships/tags" Target="../tags/tag62.xml"/><Relationship Id="rId58" Type="http://schemas.openxmlformats.org/officeDocument/2006/relationships/tags" Target="../tags/tag67.xml"/><Relationship Id="rId66" Type="http://schemas.openxmlformats.org/officeDocument/2006/relationships/image" Target="../media/image18.emf"/><Relationship Id="rId5" Type="http://schemas.openxmlformats.org/officeDocument/2006/relationships/tags" Target="../tags/tag14.xml"/><Relationship Id="rId61" Type="http://schemas.openxmlformats.org/officeDocument/2006/relationships/tags" Target="../tags/tag70.xml"/><Relationship Id="rId19" Type="http://schemas.openxmlformats.org/officeDocument/2006/relationships/tags" Target="../tags/tag2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43" Type="http://schemas.openxmlformats.org/officeDocument/2006/relationships/tags" Target="../tags/tag52.xml"/><Relationship Id="rId48" Type="http://schemas.openxmlformats.org/officeDocument/2006/relationships/tags" Target="../tags/tag57.xml"/><Relationship Id="rId56" Type="http://schemas.openxmlformats.org/officeDocument/2006/relationships/tags" Target="../tags/tag65.xml"/><Relationship Id="rId64" Type="http://schemas.openxmlformats.org/officeDocument/2006/relationships/notesSlide" Target="../notesSlides/notesSlide11.xml"/><Relationship Id="rId69" Type="http://schemas.openxmlformats.org/officeDocument/2006/relationships/image" Target="../media/image21.emf"/><Relationship Id="rId8" Type="http://schemas.openxmlformats.org/officeDocument/2006/relationships/tags" Target="../tags/tag17.xml"/><Relationship Id="rId51" Type="http://schemas.openxmlformats.org/officeDocument/2006/relationships/tags" Target="../tags/tag60.xml"/><Relationship Id="rId3" Type="http://schemas.openxmlformats.org/officeDocument/2006/relationships/tags" Target="../tags/tag12.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59" Type="http://schemas.openxmlformats.org/officeDocument/2006/relationships/tags" Target="../tags/tag68.xml"/><Relationship Id="rId67" Type="http://schemas.openxmlformats.org/officeDocument/2006/relationships/image" Target="../media/image19.emf"/><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tags" Target="../tags/tag63.xml"/><Relationship Id="rId62" Type="http://schemas.openxmlformats.org/officeDocument/2006/relationships/tags" Target="../tags/tag71.xml"/><Relationship Id="rId70" Type="http://schemas.openxmlformats.org/officeDocument/2006/relationships/image" Target="../media/image22.png"/><Relationship Id="rId1" Type="http://schemas.openxmlformats.org/officeDocument/2006/relationships/tags" Target="../tags/tag10.x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image" Target="../media/image17.emf"/><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oodys.com/" TargetMode="External"/><Relationship Id="rId7" Type="http://schemas.openxmlformats.org/officeDocument/2006/relationships/hyperlink" Target="https://resilientca.org/rap-map/" TargetMode="External"/><Relationship Id="rId2" Type="http://schemas.openxmlformats.org/officeDocument/2006/relationships/notesSlide" Target="../notesSlides/notesSlide23.xml"/><Relationship Id="rId1" Type="http://schemas.openxmlformats.org/officeDocument/2006/relationships/slideLayout" Target="../slideLayouts/slideLayout52.xml"/><Relationship Id="rId6" Type="http://schemas.openxmlformats.org/officeDocument/2006/relationships/hyperlink" Target="https://climatecommunication.yale.edu/visualizations-data/ycom-us/" TargetMode="External"/><Relationship Id="rId5" Type="http://schemas.openxmlformats.org/officeDocument/2006/relationships/hyperlink" Target="https://data.census.gov/table/ACSDT1Y2022.B15002?t=Educational+Attainment&amp;g=040XX00US25_010XX00US" TargetMode="External"/><Relationship Id="rId4" Type="http://schemas.openxmlformats.org/officeDocument/2006/relationships/hyperlink" Target="https://www.dsireusa.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3" Type="http://schemas.openxmlformats.org/officeDocument/2006/relationships/hyperlink" Target="https://www.cpuc.ca.gov/industries-and-topics/electrical-energy/infrastructure/resiliency-and-microgrids/resiliency-and-microgrids-events-and-materials" TargetMode="External"/><Relationship Id="rId2" Type="http://schemas.openxmlformats.org/officeDocument/2006/relationships/notesSlide" Target="../notesSlides/notesSlide32.xml"/><Relationship Id="rId1" Type="http://schemas.openxmlformats.org/officeDocument/2006/relationships/slideLayout" Target="../slideLayouts/slideLayout76.xml"/><Relationship Id="rId5" Type="http://schemas.openxmlformats.org/officeDocument/2006/relationships/hyperlink" Target="https://emp.lbl.gov/publications/assessing-current-state-us-energy" TargetMode="External"/><Relationship Id="rId4" Type="http://schemas.openxmlformats.org/officeDocument/2006/relationships/hyperlink" Target="https://youtu.be/e0ZXqXuCLyg?si=Dj_WTRHFAwKChZl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vcp.opr.ca.gov/" TargetMode="External"/><Relationship Id="rId2" Type="http://schemas.openxmlformats.org/officeDocument/2006/relationships/hyperlink" Target="https://www.epri.com/research/sectors/readi" TargetMode="External"/><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apps.cpuc.ca.gov/apex/f?p=401:1:0"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cpuc.ca.gov/about-cpuc/divisions/news-and-public-information-office/public-advisors-office" TargetMode="External"/><Relationship Id="rId4" Type="http://schemas.openxmlformats.org/officeDocument/2006/relationships/hyperlink" Target="http://docs.cpuc.ca.gov/DecisionsSearchForm.aspx"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600" y="2334603"/>
            <a:ext cx="10972800" cy="1325563"/>
          </a:xfrm>
        </p:spPr>
        <p:txBody>
          <a:bodyPr>
            <a:normAutofit fontScale="90000"/>
          </a:bodyPr>
          <a:lstStyle/>
          <a:p>
            <a:pPr>
              <a:lnSpc>
                <a:spcPct val="150000"/>
              </a:lnSpc>
              <a:spcBef>
                <a:spcPts val="0"/>
              </a:spcBef>
            </a:pPr>
            <a:r>
              <a:rPr lang="en-US" sz="3600">
                <a:solidFill>
                  <a:schemeClr val="bg1"/>
                </a:solidFill>
              </a:rPr>
              <a:t>Community Engagement &amp; Equity Workshop</a:t>
            </a:r>
            <a:br>
              <a:rPr lang="en-US">
                <a:solidFill>
                  <a:schemeClr val="bg1"/>
                </a:solidFill>
              </a:rPr>
            </a:br>
            <a:r>
              <a:rPr lang="en-US" sz="2400">
                <a:solidFill>
                  <a:schemeClr val="bg1"/>
                </a:solidFill>
              </a:rPr>
              <a:t>Climate Adaptation Proceeding (R.18-04-019)</a:t>
            </a:r>
          </a:p>
        </p:txBody>
      </p:sp>
      <p:sp>
        <p:nvSpPr>
          <p:cNvPr id="3" name="Subtitle 2">
            <a:extLst>
              <a:ext uri="{FF2B5EF4-FFF2-40B4-BE49-F238E27FC236}">
                <a16:creationId xmlns:a16="http://schemas.microsoft.com/office/drawing/2014/main" id="{769610A6-BF99-D444-8765-3D077C18B11A}"/>
              </a:ext>
            </a:extLst>
          </p:cNvPr>
          <p:cNvSpPr>
            <a:spLocks noGrp="1"/>
          </p:cNvSpPr>
          <p:nvPr>
            <p:ph idx="1"/>
          </p:nvPr>
        </p:nvSpPr>
        <p:spPr>
          <a:xfrm>
            <a:off x="609600" y="4357810"/>
            <a:ext cx="10972800" cy="1326785"/>
          </a:xfrm>
        </p:spPr>
        <p:txBody>
          <a:bodyPr vert="horz" lIns="0" tIns="0" rIns="0" bIns="0" rtlCol="0" anchor="t">
            <a:normAutofit/>
          </a:bodyPr>
          <a:lstStyle/>
          <a:p>
            <a:pPr marL="0" indent="0">
              <a:buNone/>
            </a:pPr>
            <a:r>
              <a:rPr lang="en-US">
                <a:solidFill>
                  <a:schemeClr val="bg1"/>
                </a:solidFill>
              </a:rPr>
              <a:t>Meghan Cook – CPUC Climate Adaptation Analyst</a:t>
            </a:r>
            <a:endParaRPr lang="en-US"/>
          </a:p>
          <a:p>
            <a:pPr marL="0" indent="0">
              <a:buNone/>
            </a:pPr>
            <a:r>
              <a:rPr lang="en-US">
                <a:solidFill>
                  <a:schemeClr val="bg1"/>
                </a:solidFill>
              </a:rPr>
              <a:t>September 19, 2024</a:t>
            </a:r>
          </a:p>
        </p:txBody>
      </p:sp>
      <p:sp>
        <p:nvSpPr>
          <p:cNvPr id="7" name="Slide Number Placeholder 6">
            <a:extLst>
              <a:ext uri="{FF2B5EF4-FFF2-40B4-BE49-F238E27FC236}">
                <a16:creationId xmlns:a16="http://schemas.microsoft.com/office/drawing/2014/main" id="{0403BD0F-19BF-2D12-38CF-15B173F608DA}"/>
              </a:ext>
            </a:extLst>
          </p:cNvPr>
          <p:cNvSpPr>
            <a:spLocks noGrp="1"/>
          </p:cNvSpPr>
          <p:nvPr>
            <p:ph type="sldNum" sz="quarter" idx="12"/>
          </p:nvPr>
        </p:nvSpPr>
        <p:spPr/>
        <p:txBody>
          <a:bodyPr/>
          <a:lstStyle/>
          <a:p>
            <a:fld id="{1C4126A1-9282-4A82-AC02-A59AF4A969C8}" type="slidenum">
              <a:rPr lang="en-US" smtClean="0"/>
              <a:t>1</a:t>
            </a:fld>
            <a:endParaRPr lang="en-US"/>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330198" y="-341569"/>
            <a:ext cx="10972800" cy="1325563"/>
          </a:xfrm>
        </p:spPr>
        <p:txBody>
          <a:bodyPr/>
          <a:lstStyle/>
          <a:p>
            <a:r>
              <a:rPr lang="en-US"/>
              <a:t>Climate Adaptation Proceeding - </a:t>
            </a:r>
            <a:r>
              <a:rPr lang="en-US">
                <a:solidFill>
                  <a:srgbClr val="2A3C50"/>
                </a:solidFill>
              </a:rPr>
              <a:t>(R.) 18-04-019 </a:t>
            </a:r>
            <a:endParaRPr lang="en-US"/>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600" y="1315080"/>
            <a:ext cx="10972799" cy="4952999"/>
          </a:xfrm>
        </p:spPr>
        <p:txBody>
          <a:bodyPr vert="horz" lIns="0" tIns="45720" rIns="91440" bIns="45720" rtlCol="0" anchor="t">
            <a:normAutofit fontScale="92500" lnSpcReduction="10000"/>
          </a:bodyPr>
          <a:lstStyle/>
          <a:p>
            <a:pPr marL="0" indent="0">
              <a:lnSpc>
                <a:spcPct val="150000"/>
              </a:lnSpc>
              <a:buNone/>
            </a:pPr>
            <a:r>
              <a:rPr lang="en-US" b="1">
                <a:solidFill>
                  <a:srgbClr val="000000"/>
                </a:solidFill>
              </a:rPr>
              <a:t>Purpose: </a:t>
            </a:r>
            <a:r>
              <a:rPr lang="en-US">
                <a:solidFill>
                  <a:srgbClr val="000000"/>
                </a:solidFill>
              </a:rPr>
              <a:t>Requires IOUs to assess forecasted extreme climate impacts on energy infrastructure and IOU operations decades into the future and identify options to mitigate threats by developing and submitting to CPUC:</a:t>
            </a:r>
          </a:p>
          <a:p>
            <a:pPr marL="747395" lvl="2" indent="-172720">
              <a:lnSpc>
                <a:spcPct val="150000"/>
              </a:lnSpc>
              <a:spcAft>
                <a:spcPts val="600"/>
              </a:spcAft>
              <a:buFont typeface="Wingdings" panose="05000000000000000000" pitchFamily="2" charset="2"/>
              <a:buChar char="§"/>
            </a:pPr>
            <a:r>
              <a:rPr lang="en-US" sz="1900">
                <a:solidFill>
                  <a:srgbClr val="000000"/>
                </a:solidFill>
              </a:rPr>
              <a:t>Climate Adaptation Vulnerability Assessment (</a:t>
            </a:r>
            <a:r>
              <a:rPr lang="en-US" sz="1900" b="1">
                <a:solidFill>
                  <a:srgbClr val="000000"/>
                </a:solidFill>
              </a:rPr>
              <a:t>CAVA</a:t>
            </a:r>
            <a:r>
              <a:rPr lang="en-US" sz="1900">
                <a:solidFill>
                  <a:srgbClr val="000000"/>
                </a:solidFill>
              </a:rPr>
              <a:t>) every 4 years</a:t>
            </a:r>
          </a:p>
          <a:p>
            <a:pPr marL="747395" lvl="2" indent="-172720">
              <a:lnSpc>
                <a:spcPct val="150000"/>
              </a:lnSpc>
              <a:spcAft>
                <a:spcPts val="600"/>
              </a:spcAft>
              <a:buFont typeface="Wingdings" panose="05000000000000000000" pitchFamily="2" charset="2"/>
              <a:buChar char="§"/>
            </a:pPr>
            <a:r>
              <a:rPr lang="en-US" sz="1900">
                <a:solidFill>
                  <a:srgbClr val="000000"/>
                </a:solidFill>
              </a:rPr>
              <a:t>Community Engagement Plan (</a:t>
            </a:r>
            <a:r>
              <a:rPr lang="en-US" sz="1900" b="1">
                <a:solidFill>
                  <a:srgbClr val="000000"/>
                </a:solidFill>
              </a:rPr>
              <a:t>CEP</a:t>
            </a:r>
            <a:r>
              <a:rPr lang="en-US" sz="1900">
                <a:solidFill>
                  <a:srgbClr val="000000"/>
                </a:solidFill>
              </a:rPr>
              <a:t>) one year before their CAVA</a:t>
            </a:r>
          </a:p>
          <a:p>
            <a:pPr marL="0" indent="0">
              <a:lnSpc>
                <a:spcPct val="150000"/>
              </a:lnSpc>
              <a:spcAft>
                <a:spcPts val="600"/>
              </a:spcAft>
              <a:buNone/>
            </a:pPr>
            <a:r>
              <a:rPr lang="en-US" b="1">
                <a:solidFill>
                  <a:srgbClr val="000000"/>
                </a:solidFill>
              </a:rPr>
              <a:t>Equity Targets: </a:t>
            </a:r>
            <a:r>
              <a:rPr lang="en-US">
                <a:solidFill>
                  <a:srgbClr val="000000"/>
                </a:solidFill>
              </a:rPr>
              <a:t>Disadvantaged and Vulnerable Communities (</a:t>
            </a:r>
            <a:r>
              <a:rPr lang="en-US" b="1">
                <a:solidFill>
                  <a:srgbClr val="000000"/>
                </a:solidFill>
              </a:rPr>
              <a:t>DVC</a:t>
            </a:r>
            <a:r>
              <a:rPr lang="en-US">
                <a:solidFill>
                  <a:srgbClr val="000000"/>
                </a:solidFill>
              </a:rPr>
              <a:t>) defined as: 1) Tribes, 2) 25% highest CalEnviroScreen scores, 3) median income less than 60% of state median</a:t>
            </a:r>
          </a:p>
          <a:p>
            <a:pPr marL="0" indent="0">
              <a:lnSpc>
                <a:spcPct val="150000"/>
              </a:lnSpc>
              <a:buNone/>
            </a:pPr>
            <a:r>
              <a:rPr lang="en-US" b="1">
                <a:solidFill>
                  <a:srgbClr val="000000"/>
                </a:solidFill>
              </a:rPr>
              <a:t>Informational: </a:t>
            </a:r>
            <a:r>
              <a:rPr lang="en-US">
                <a:solidFill>
                  <a:srgbClr val="000000"/>
                </a:solidFill>
              </a:rPr>
              <a:t>CAVAs are used to inform Risk Mitigation (RAMP), general rate cases (GRCs), and may be used in other long-term planning proceedings (e.g., Integrated Resource Plans, Gas Planning)</a:t>
            </a:r>
          </a:p>
          <a:p>
            <a:pPr marL="747395" lvl="2" indent="-172720"/>
            <a:endParaRPr lang="en-US">
              <a:solidFill>
                <a:srgbClr val="000000"/>
              </a:solidFill>
            </a:endParaRPr>
          </a:p>
          <a:p>
            <a:pPr marL="0" indent="0">
              <a:buNone/>
            </a:pPr>
            <a:endParaRPr lang="en-US">
              <a:solidFill>
                <a:srgbClr val="000000"/>
              </a:solidFill>
            </a:endParaRPr>
          </a:p>
        </p:txBody>
      </p:sp>
      <p:sp>
        <p:nvSpPr>
          <p:cNvPr id="5" name="Slide Number Placeholder 4">
            <a:extLst>
              <a:ext uri="{FF2B5EF4-FFF2-40B4-BE49-F238E27FC236}">
                <a16:creationId xmlns:a16="http://schemas.microsoft.com/office/drawing/2014/main" id="{9D647AD5-1F8E-A889-0B7D-A8AE207EAA96}"/>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409507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E113-91AC-7D7F-C2C5-F883F5792086}"/>
              </a:ext>
            </a:extLst>
          </p:cNvPr>
          <p:cNvSpPr>
            <a:spLocks noGrp="1"/>
          </p:cNvSpPr>
          <p:nvPr>
            <p:ph type="title"/>
          </p:nvPr>
        </p:nvSpPr>
        <p:spPr>
          <a:xfrm>
            <a:off x="495300" y="155575"/>
            <a:ext cx="10972800" cy="1325563"/>
          </a:xfrm>
        </p:spPr>
        <p:txBody>
          <a:bodyPr/>
          <a:lstStyle/>
          <a:p>
            <a:r>
              <a:rPr lang="en-US"/>
              <a:t>CAVA Process</a:t>
            </a:r>
          </a:p>
        </p:txBody>
      </p:sp>
      <p:graphicFrame>
        <p:nvGraphicFramePr>
          <p:cNvPr id="9" name="Content Placeholder 8">
            <a:extLst>
              <a:ext uri="{FF2B5EF4-FFF2-40B4-BE49-F238E27FC236}">
                <a16:creationId xmlns:a16="http://schemas.microsoft.com/office/drawing/2014/main" id="{9F694DA5-50F5-B81B-7A7B-15B003079F1C}"/>
              </a:ext>
            </a:extLst>
          </p:cNvPr>
          <p:cNvGraphicFramePr>
            <a:graphicFrameLocks noGrp="1"/>
          </p:cNvGraphicFramePr>
          <p:nvPr>
            <p:ph sz="half" idx="1"/>
            <p:extLst>
              <p:ext uri="{D42A27DB-BD31-4B8C-83A1-F6EECF244321}">
                <p14:modId xmlns:p14="http://schemas.microsoft.com/office/powerpoint/2010/main" val="2167043569"/>
              </p:ext>
            </p:extLst>
          </p:nvPr>
        </p:nvGraphicFramePr>
        <p:xfrm>
          <a:off x="788068" y="1362743"/>
          <a:ext cx="1061586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82FFCB5-9D8D-8B8A-9C32-0F5EA3E4F25C}"/>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337674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425447" y="-393601"/>
            <a:ext cx="10972800" cy="1325563"/>
          </a:xfrm>
        </p:spPr>
        <p:txBody>
          <a:bodyPr/>
          <a:lstStyle/>
          <a:p>
            <a:r>
              <a:rPr lang="en-US"/>
              <a:t>Recent CAVA Decision - D. 24-08-005</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359766" y="1243460"/>
            <a:ext cx="11709402" cy="5252873"/>
          </a:xfrm>
        </p:spPr>
        <p:txBody>
          <a:bodyPr>
            <a:normAutofit fontScale="77500" lnSpcReduction="20000"/>
          </a:bodyPr>
          <a:lstStyle/>
          <a:p>
            <a:pPr marL="233363" marR="0" lvl="0" indent="-233363" algn="l" defTabSz="914400" rtl="0" eaLnBrk="1" fontAlgn="auto" latinLnBrk="0" hangingPunct="1">
              <a:lnSpc>
                <a:spcPct val="170000"/>
              </a:lnSpc>
              <a:spcBef>
                <a:spcPts val="1000"/>
              </a:spcBef>
              <a:spcAft>
                <a:spcPts val="600"/>
              </a:spcAft>
              <a:buClrTx/>
              <a:buSzTx/>
              <a:buFont typeface="Arial" panose="020B0604020202020204" pitchFamily="34" charset="0"/>
              <a:buChar char="•"/>
              <a:tabLst/>
              <a:defRPr/>
            </a:pPr>
            <a:r>
              <a:rPr kumimoji="0" lang="en-US" sz="2600" i="0" u="none" strike="noStrike" kern="1200" cap="none" spc="0" normalizeH="0" baseline="0" noProof="0">
                <a:ln>
                  <a:noFill/>
                </a:ln>
                <a:solidFill>
                  <a:schemeClr val="tx1"/>
                </a:solidFill>
                <a:effectLst/>
                <a:uLnTx/>
                <a:uFillTx/>
                <a:latin typeface="Century Gothic" panose="020F0302020204030204"/>
                <a:ea typeface="+mn-ea"/>
                <a:cs typeface="+mn-cs"/>
              </a:rPr>
              <a:t>Commission adopted updated CAVA guidelines on August 1, 2024</a:t>
            </a:r>
          </a:p>
          <a:p>
            <a:pPr indent="-227013">
              <a:lnSpc>
                <a:spcPct val="170000"/>
              </a:lnSpc>
              <a:spcBef>
                <a:spcPts val="500"/>
              </a:spcBef>
              <a:defRPr/>
            </a:pPr>
            <a: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t>Updates climate science &amp; analysis requirements for CAVAs to align with best available science</a:t>
            </a:r>
          </a:p>
          <a:p>
            <a:pPr marL="684212" lvl="1" indent="-342900">
              <a:lnSpc>
                <a:spcPct val="170000"/>
              </a:lnSpc>
              <a:spcBef>
                <a:spcPts val="300"/>
              </a:spcBef>
              <a:buFont typeface="Wingdings" panose="05000000000000000000" pitchFamily="2" charset="2"/>
              <a:buChar char="§"/>
              <a:defRPr/>
            </a:pPr>
            <a:r>
              <a:rPr kumimoji="0" lang="en-US" sz="2300" b="0" i="0" u="none" strike="noStrike" kern="1200" cap="none" spc="0" normalizeH="0" baseline="0" noProof="0">
                <a:ln>
                  <a:noFill/>
                </a:ln>
                <a:solidFill>
                  <a:schemeClr val="tx1"/>
                </a:solidFill>
                <a:effectLst/>
                <a:uLnTx/>
                <a:uFillTx/>
                <a:latin typeface="Century Gothic" panose="020F0302020204030204"/>
                <a:ea typeface="+mn-ea"/>
                <a:cs typeface="+mn-cs"/>
              </a:rPr>
              <a:t>Adopts new baseline climate scenario: SSP 3-7.0</a:t>
            </a:r>
          </a:p>
          <a:p>
            <a:pPr marL="684212" lvl="1" indent="-342900">
              <a:lnSpc>
                <a:spcPct val="170000"/>
              </a:lnSpc>
              <a:buFont typeface="Wingdings" panose="05000000000000000000" pitchFamily="2" charset="2"/>
              <a:buChar char="§"/>
              <a:defRPr/>
            </a:pPr>
            <a:r>
              <a:rPr lang="en-US" sz="2300">
                <a:solidFill>
                  <a:schemeClr val="tx1"/>
                </a:solidFill>
                <a:latin typeface="Century Gothic" panose="020F0302020204030204"/>
              </a:rPr>
              <a:t>Adopts </a:t>
            </a:r>
            <a:r>
              <a:rPr lang="en-US" sz="2300">
                <a:solidFill>
                  <a:schemeClr val="tx1"/>
                </a:solidFill>
              </a:rPr>
              <a:t>Global Warming Level Approach for climate modeling</a:t>
            </a:r>
          </a:p>
          <a:p>
            <a:pPr lvl="2">
              <a:lnSpc>
                <a:spcPct val="170000"/>
              </a:lnSpc>
              <a:buFont typeface="Wingdings" panose="05000000000000000000" pitchFamily="2" charset="2"/>
              <a:buChar char="Ø"/>
              <a:defRPr/>
            </a:pPr>
            <a:r>
              <a:rPr lang="en-US" sz="2100">
                <a:solidFill>
                  <a:schemeClr val="tx1"/>
                </a:solidFill>
              </a:rPr>
              <a:t>Requires IOUs to examine 1.5°C  and 2°C warming scenarios</a:t>
            </a:r>
          </a:p>
          <a:p>
            <a:pPr marL="684212" lvl="1" indent="-342900">
              <a:lnSpc>
                <a:spcPct val="170000"/>
              </a:lnSpc>
              <a:spcAft>
                <a:spcPts val="600"/>
              </a:spcAft>
              <a:buFont typeface="Wingdings" panose="05000000000000000000" pitchFamily="2" charset="2"/>
              <a:buChar char="§"/>
              <a:defRPr/>
            </a:pPr>
            <a:r>
              <a:rPr kumimoji="0" lang="en-US" sz="2300" b="0" i="0" u="none" strike="noStrike" kern="1200" cap="none" spc="0" normalizeH="0" baseline="0" noProof="0">
                <a:ln>
                  <a:noFill/>
                </a:ln>
                <a:solidFill>
                  <a:schemeClr val="tx1"/>
                </a:solidFill>
                <a:effectLst/>
                <a:uLnTx/>
                <a:uFillTx/>
                <a:latin typeface="Century Gothic" panose="020F0302020204030204"/>
                <a:ea typeface="+mn-ea"/>
                <a:cs typeface="+mn-cs"/>
              </a:rPr>
              <a:t>Orders IOUs to update requirements as Climate Assessments update best practices</a:t>
            </a:r>
          </a:p>
          <a:p>
            <a:pPr indent="-227013">
              <a:lnSpc>
                <a:spcPct val="170000"/>
              </a:lnSpc>
              <a:spcBef>
                <a:spcPts val="500"/>
              </a:spcBef>
              <a:spcAft>
                <a:spcPts val="600"/>
              </a:spcAft>
              <a:defRPr/>
            </a:pPr>
            <a: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t>Requires IOUs to publicly present and seek stakeholder input on draft CAVAs 90 days prior to submitting to the CPUC</a:t>
            </a:r>
          </a:p>
          <a:p>
            <a:pPr>
              <a:lnSpc>
                <a:spcPct val="170000"/>
              </a:lnSpc>
              <a:defRPr/>
            </a:pPr>
            <a: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t>Requires that IOUs demonstrate </a:t>
            </a:r>
            <a:r>
              <a:rPr kumimoji="0" lang="en-US" sz="2500" b="1" i="0" u="none" strike="noStrike" kern="1200" cap="none" spc="0" normalizeH="0" baseline="0" noProof="0">
                <a:ln>
                  <a:noFill/>
                </a:ln>
                <a:solidFill>
                  <a:schemeClr val="tx1"/>
                </a:solidFill>
                <a:effectLst/>
                <a:uLnTx/>
                <a:uFillTx/>
                <a:latin typeface="Century Gothic" panose="020F0302020204030204"/>
                <a:ea typeface="+mn-ea"/>
                <a:cs typeface="+mn-cs"/>
              </a:rPr>
              <a:t>Incrementality</a:t>
            </a:r>
            <a: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t>, </a:t>
            </a:r>
            <a:r>
              <a:rPr kumimoji="0" lang="en-US" sz="2500" b="1" i="0" u="none" strike="noStrike" kern="1200" cap="none" spc="0" normalizeH="0" baseline="0" noProof="0">
                <a:ln>
                  <a:noFill/>
                </a:ln>
                <a:solidFill>
                  <a:schemeClr val="tx1"/>
                </a:solidFill>
                <a:effectLst/>
                <a:uLnTx/>
                <a:uFillTx/>
                <a:latin typeface="Century Gothic" panose="020F0302020204030204"/>
                <a:ea typeface="+mn-ea"/>
                <a:cs typeface="+mn-cs"/>
              </a:rPr>
              <a:t>Prioritization</a:t>
            </a:r>
            <a: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t>, </a:t>
            </a:r>
            <a:r>
              <a:rPr kumimoji="0" lang="en-US" sz="2500" b="1" i="0" u="none" strike="noStrike" kern="1200" cap="none" spc="0" normalizeH="0" baseline="0" noProof="0">
                <a:ln>
                  <a:noFill/>
                </a:ln>
                <a:solidFill>
                  <a:schemeClr val="tx1"/>
                </a:solidFill>
                <a:effectLst/>
                <a:uLnTx/>
                <a:uFillTx/>
                <a:latin typeface="Century Gothic" panose="020F0302020204030204"/>
                <a:ea typeface="+mn-ea"/>
                <a:cs typeface="+mn-cs"/>
              </a:rPr>
              <a:t>Cost-Effectiveness</a:t>
            </a:r>
            <a: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t>, and </a:t>
            </a:r>
            <a:b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br>
            <a:r>
              <a:rPr kumimoji="0" lang="en-US" sz="2500" b="1" i="0" u="none" strike="noStrike" kern="1200" cap="none" spc="0" normalizeH="0" baseline="0" noProof="0">
                <a:ln>
                  <a:noFill/>
                </a:ln>
                <a:solidFill>
                  <a:schemeClr val="tx1"/>
                </a:solidFill>
                <a:effectLst/>
                <a:uLnTx/>
                <a:uFillTx/>
                <a:latin typeface="Century Gothic" panose="020F0302020204030204"/>
                <a:ea typeface="+mn-ea"/>
                <a:cs typeface="+mn-cs"/>
              </a:rPr>
              <a:t>Justification</a:t>
            </a:r>
            <a:r>
              <a:rPr kumimoji="0" lang="en-US" sz="2500" b="0" i="0" u="none" strike="noStrike" kern="1200" cap="none" spc="0" normalizeH="0" baseline="0" noProof="0">
                <a:ln>
                  <a:noFill/>
                </a:ln>
                <a:solidFill>
                  <a:schemeClr val="tx1"/>
                </a:solidFill>
                <a:effectLst/>
                <a:uLnTx/>
                <a:uFillTx/>
                <a:latin typeface="Century Gothic" panose="020F0302020204030204"/>
                <a:ea typeface="+mn-ea"/>
                <a:cs typeface="+mn-cs"/>
              </a:rPr>
              <a:t> of any post-CAVA investment requests in GRC or other applications</a:t>
            </a:r>
            <a:endParaRPr lang="en-US" sz="2500">
              <a:solidFill>
                <a:schemeClr val="tx1"/>
              </a:solidFill>
            </a:endParaRPr>
          </a:p>
          <a:p>
            <a:pPr>
              <a:lnSpc>
                <a:spcPct val="114000"/>
              </a:lnSpc>
            </a:pPr>
            <a:endParaRPr lang="en-US">
              <a:solidFill>
                <a:schemeClr val="tx1"/>
              </a:solidFill>
            </a:endParaRPr>
          </a:p>
        </p:txBody>
      </p:sp>
      <p:sp>
        <p:nvSpPr>
          <p:cNvPr id="5" name="Slide Number Placeholder 4">
            <a:extLst>
              <a:ext uri="{FF2B5EF4-FFF2-40B4-BE49-F238E27FC236}">
                <a16:creationId xmlns:a16="http://schemas.microsoft.com/office/drawing/2014/main" id="{B2C035B6-D499-5FD3-7990-93D8A93491B8}"/>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357035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97A1-FB77-AE43-205B-8DEA1F70A152}"/>
              </a:ext>
            </a:extLst>
          </p:cNvPr>
          <p:cNvSpPr>
            <a:spLocks noGrp="1"/>
          </p:cNvSpPr>
          <p:nvPr>
            <p:ph type="title"/>
          </p:nvPr>
        </p:nvSpPr>
        <p:spPr>
          <a:xfrm>
            <a:off x="438149" y="-372301"/>
            <a:ext cx="10972800" cy="1325563"/>
          </a:xfrm>
        </p:spPr>
        <p:txBody>
          <a:bodyPr/>
          <a:lstStyle/>
          <a:p>
            <a:r>
              <a:rPr lang="en-US"/>
              <a:t>Today’s Goals</a:t>
            </a:r>
            <a:endParaRPr lang="en-US" strike="sngStrike"/>
          </a:p>
        </p:txBody>
      </p:sp>
      <p:sp>
        <p:nvSpPr>
          <p:cNvPr id="3" name="Content Placeholder 2">
            <a:extLst>
              <a:ext uri="{FF2B5EF4-FFF2-40B4-BE49-F238E27FC236}">
                <a16:creationId xmlns:a16="http://schemas.microsoft.com/office/drawing/2014/main" id="{BB9EF70B-0FFE-7E39-79DC-7F3ACFC45B5B}"/>
              </a:ext>
            </a:extLst>
          </p:cNvPr>
          <p:cNvSpPr>
            <a:spLocks noGrp="1"/>
          </p:cNvSpPr>
          <p:nvPr>
            <p:ph sz="half" idx="1"/>
          </p:nvPr>
        </p:nvSpPr>
        <p:spPr>
          <a:xfrm>
            <a:off x="609599" y="1157795"/>
            <a:ext cx="10736179" cy="986286"/>
          </a:xfrm>
        </p:spPr>
        <p:txBody>
          <a:bodyPr>
            <a:normAutofit/>
          </a:bodyPr>
          <a:lstStyle/>
          <a:p>
            <a:r>
              <a:rPr lang="en-US" b="1"/>
              <a:t>Proceeding Scope to Consider Improvements:</a:t>
            </a:r>
            <a:endParaRPr lang="en-US"/>
          </a:p>
        </p:txBody>
      </p:sp>
      <p:graphicFrame>
        <p:nvGraphicFramePr>
          <p:cNvPr id="5" name="Table 4">
            <a:extLst>
              <a:ext uri="{FF2B5EF4-FFF2-40B4-BE49-F238E27FC236}">
                <a16:creationId xmlns:a16="http://schemas.microsoft.com/office/drawing/2014/main" id="{1C66224C-B1C0-14B0-453C-2CA5D545AECD}"/>
              </a:ext>
            </a:extLst>
          </p:cNvPr>
          <p:cNvGraphicFramePr>
            <a:graphicFrameLocks noGrp="1"/>
          </p:cNvGraphicFramePr>
          <p:nvPr>
            <p:extLst>
              <p:ext uri="{D42A27DB-BD31-4B8C-83A1-F6EECF244321}">
                <p14:modId xmlns:p14="http://schemas.microsoft.com/office/powerpoint/2010/main" val="3121100870"/>
              </p:ext>
            </p:extLst>
          </p:nvPr>
        </p:nvGraphicFramePr>
        <p:xfrm>
          <a:off x="914558" y="1582698"/>
          <a:ext cx="10362883" cy="4790806"/>
        </p:xfrm>
        <a:graphic>
          <a:graphicData uri="http://schemas.openxmlformats.org/drawingml/2006/table">
            <a:tbl>
              <a:tblPr firstRow="1" firstCol="1" bandRow="1">
                <a:tableStyleId>{BC89EF96-8CEA-46FF-86C4-4CE0E7609802}</a:tableStyleId>
              </a:tblPr>
              <a:tblGrid>
                <a:gridCol w="693448">
                  <a:extLst>
                    <a:ext uri="{9D8B030D-6E8A-4147-A177-3AD203B41FA5}">
                      <a16:colId xmlns:a16="http://schemas.microsoft.com/office/drawing/2014/main" val="2699722985"/>
                    </a:ext>
                  </a:extLst>
                </a:gridCol>
                <a:gridCol w="9669435">
                  <a:extLst>
                    <a:ext uri="{9D8B030D-6E8A-4147-A177-3AD203B41FA5}">
                      <a16:colId xmlns:a16="http://schemas.microsoft.com/office/drawing/2014/main" val="4052703132"/>
                    </a:ext>
                  </a:extLst>
                </a:gridCol>
              </a:tblGrid>
              <a:tr h="631003">
                <a:tc>
                  <a:txBody>
                    <a:bodyPr/>
                    <a:lstStyle/>
                    <a:p>
                      <a:pPr marL="0" marR="0" algn="l" fontAlgn="base">
                        <a:lnSpc>
                          <a:spcPct val="115000"/>
                        </a:lnSpc>
                        <a:spcBef>
                          <a:spcPts val="0"/>
                        </a:spcBef>
                        <a:spcAft>
                          <a:spcPts val="600"/>
                        </a:spcAft>
                      </a:pPr>
                      <a:r>
                        <a:rPr lang="en-US" sz="1500" kern="100">
                          <a:effectLst/>
                        </a:rPr>
                        <a:t>1.</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kern="100">
                          <a:effectLst/>
                        </a:rPr>
                        <a:t>Should the Commission refine requirements regarding consultations with DVCs and the preparation of CEPs adopted in D.20-08-046 with regard to large IOUs, including but not limited to:</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38449615"/>
                  </a:ext>
                </a:extLst>
              </a:tr>
              <a:tr h="624627">
                <a:tc>
                  <a:txBody>
                    <a:bodyPr/>
                    <a:lstStyle/>
                    <a:p>
                      <a:pPr marL="0" marR="0" algn="l" fontAlgn="base">
                        <a:lnSpc>
                          <a:spcPct val="115000"/>
                        </a:lnSpc>
                        <a:spcBef>
                          <a:spcPts val="0"/>
                        </a:spcBef>
                        <a:spcAft>
                          <a:spcPts val="600"/>
                        </a:spcAft>
                      </a:pPr>
                      <a:r>
                        <a:rPr lang="en-US" sz="1500" kern="100">
                          <a:effectLst/>
                        </a:rPr>
                        <a:t>1.1</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kern="100">
                          <a:effectLst/>
                        </a:rPr>
                        <a:t>Additional guidance regarding the purpose and intended outcomes of the CEP and DVC consultation processes?</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8133038"/>
                  </a:ext>
                </a:extLst>
              </a:tr>
              <a:tr h="424550">
                <a:tc>
                  <a:txBody>
                    <a:bodyPr/>
                    <a:lstStyle/>
                    <a:p>
                      <a:pPr marL="0" marR="0" algn="l" fontAlgn="base">
                        <a:lnSpc>
                          <a:spcPct val="115000"/>
                        </a:lnSpc>
                        <a:spcBef>
                          <a:spcPts val="0"/>
                        </a:spcBef>
                        <a:spcAft>
                          <a:spcPts val="600"/>
                        </a:spcAft>
                      </a:pPr>
                      <a:r>
                        <a:rPr lang="en-US" sz="1500" kern="100">
                          <a:effectLst/>
                        </a:rPr>
                        <a:t>1.2</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kern="100">
                          <a:effectLst/>
                        </a:rPr>
                        <a:t>Ways to reduce consultation fatigue and/or coordinate with other proceeding outreach processes?</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3345126"/>
                  </a:ext>
                </a:extLst>
              </a:tr>
              <a:tr h="398017">
                <a:tc>
                  <a:txBody>
                    <a:bodyPr/>
                    <a:lstStyle/>
                    <a:p>
                      <a:pPr marL="0" marR="0" algn="l" fontAlgn="base">
                        <a:lnSpc>
                          <a:spcPct val="115000"/>
                        </a:lnSpc>
                        <a:spcBef>
                          <a:spcPts val="0"/>
                        </a:spcBef>
                        <a:spcAft>
                          <a:spcPts val="600"/>
                        </a:spcAft>
                      </a:pPr>
                      <a:r>
                        <a:rPr lang="en-US" sz="1500" kern="100">
                          <a:effectLst/>
                        </a:rPr>
                        <a:t>1.3</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kern="100">
                          <a:effectLst/>
                        </a:rPr>
                        <a:t>Modifications to the definition of DVC adopted in D.20-08-026?</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845306"/>
                  </a:ext>
                </a:extLst>
              </a:tr>
              <a:tr h="716429">
                <a:tc>
                  <a:txBody>
                    <a:bodyPr/>
                    <a:lstStyle/>
                    <a:p>
                      <a:pPr marL="0" marR="0" algn="l" fontAlgn="base">
                        <a:lnSpc>
                          <a:spcPct val="115000"/>
                        </a:lnSpc>
                        <a:spcBef>
                          <a:spcPts val="0"/>
                        </a:spcBef>
                        <a:spcAft>
                          <a:spcPts val="600"/>
                        </a:spcAft>
                      </a:pPr>
                      <a:r>
                        <a:rPr lang="en-US" sz="1500" kern="100">
                          <a:effectLst/>
                        </a:rPr>
                        <a:t>1.4</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kern="100">
                          <a:effectLst/>
                        </a:rPr>
                        <a:t>Additional guidance regarding consultation and collaboration with local governments during risk and vulnerability assessment processes? During adaptation proposal identification processes?</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89641"/>
                  </a:ext>
                </a:extLst>
              </a:tr>
              <a:tr h="411284">
                <a:tc>
                  <a:txBody>
                    <a:bodyPr/>
                    <a:lstStyle/>
                    <a:p>
                      <a:pPr marL="0" marR="0" algn="l" fontAlgn="base">
                        <a:lnSpc>
                          <a:spcPct val="115000"/>
                        </a:lnSpc>
                        <a:spcBef>
                          <a:spcPts val="0"/>
                        </a:spcBef>
                        <a:spcAft>
                          <a:spcPts val="600"/>
                        </a:spcAft>
                      </a:pPr>
                      <a:r>
                        <a:rPr lang="en-US" sz="1500" kern="100">
                          <a:effectLst/>
                        </a:rPr>
                        <a:t>1.5</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kern="100">
                          <a:effectLst/>
                        </a:rPr>
                        <a:t>Refinement of Tribal consultation processes specific to climate adaptation matters?</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1032911"/>
                  </a:ext>
                </a:extLst>
              </a:tr>
              <a:tr h="624627">
                <a:tc>
                  <a:txBody>
                    <a:bodyPr/>
                    <a:lstStyle/>
                    <a:p>
                      <a:pPr marL="0" marR="0" algn="l" fontAlgn="base">
                        <a:lnSpc>
                          <a:spcPct val="115000"/>
                        </a:lnSpc>
                        <a:spcBef>
                          <a:spcPts val="0"/>
                        </a:spcBef>
                        <a:spcAft>
                          <a:spcPts val="600"/>
                        </a:spcAft>
                      </a:pPr>
                      <a:r>
                        <a:rPr lang="en-US" sz="1500" kern="100">
                          <a:effectLst/>
                        </a:rPr>
                        <a:t>1.6</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kern="100">
                          <a:effectLst/>
                        </a:rPr>
                        <a:t>Additional guidance regarding methods and scope for the determination of community adaptive capacity in CAVA analyses?</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895962"/>
                  </a:ext>
                </a:extLst>
              </a:tr>
              <a:tr h="960269">
                <a:tc>
                  <a:txBody>
                    <a:bodyPr/>
                    <a:lstStyle/>
                    <a:p>
                      <a:pPr marL="0" marR="0" algn="l" fontAlgn="base">
                        <a:lnSpc>
                          <a:spcPct val="115000"/>
                        </a:lnSpc>
                        <a:spcBef>
                          <a:spcPts val="0"/>
                        </a:spcBef>
                        <a:spcAft>
                          <a:spcPts val="600"/>
                        </a:spcAft>
                      </a:pPr>
                      <a:r>
                        <a:rPr lang="en-US" sz="1500" kern="100">
                          <a:effectLst/>
                        </a:rPr>
                        <a:t>2.</a:t>
                      </a:r>
                      <a:endParaRPr lang="en-US" sz="15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fontAlgn="base">
                        <a:lnSpc>
                          <a:spcPct val="115000"/>
                        </a:lnSpc>
                        <a:spcBef>
                          <a:spcPts val="0"/>
                        </a:spcBef>
                        <a:spcAft>
                          <a:spcPts val="600"/>
                        </a:spcAft>
                      </a:pPr>
                      <a:r>
                        <a:rPr lang="en-US" sz="1500" b="1" kern="100">
                          <a:effectLst/>
                        </a:rPr>
                        <a:t>What are the impacts on environmental and social justice communities of actions taken in this proceeding, including the extent to which requirements impact achievement of any of the nine goals of the Commission’s Environmental and Social Justice Action Plan?       </a:t>
                      </a:r>
                      <a:endParaRPr lang="en-US" sz="1500" b="1"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277303"/>
                  </a:ext>
                </a:extLst>
              </a:tr>
            </a:tbl>
          </a:graphicData>
        </a:graphic>
      </p:graphicFrame>
      <p:sp>
        <p:nvSpPr>
          <p:cNvPr id="6" name="Slide Number Placeholder 5">
            <a:extLst>
              <a:ext uri="{FF2B5EF4-FFF2-40B4-BE49-F238E27FC236}">
                <a16:creationId xmlns:a16="http://schemas.microsoft.com/office/drawing/2014/main" id="{29690E75-002A-75AF-D639-E0B3CEA6CBA7}"/>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166129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425448" y="-284419"/>
            <a:ext cx="10972800" cy="1325563"/>
          </a:xfrm>
        </p:spPr>
        <p:txBody>
          <a:bodyPr/>
          <a:lstStyle/>
          <a:p>
            <a:r>
              <a:rPr lang="en-US"/>
              <a:t>Your Role – Provide Feedback</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482598" y="1477749"/>
            <a:ext cx="10972799" cy="4755412"/>
          </a:xfrm>
        </p:spPr>
        <p:txBody>
          <a:bodyPr vert="horz" lIns="0" tIns="45720" rIns="91440" bIns="45720" rtlCol="0" anchor="t">
            <a:normAutofit/>
          </a:bodyPr>
          <a:lstStyle/>
          <a:p>
            <a:pPr marL="233045" indent="-233045">
              <a:lnSpc>
                <a:spcPct val="150000"/>
              </a:lnSpc>
              <a:spcAft>
                <a:spcPts val="1200"/>
              </a:spcAft>
            </a:pPr>
            <a:r>
              <a:rPr lang="en-US">
                <a:solidFill>
                  <a:schemeClr val="tx1"/>
                </a:solidFill>
              </a:rPr>
              <a:t>Your unique perspective related to community needs, barriers, and solutions for community engagement and measurable equity impacts</a:t>
            </a:r>
            <a:endParaRPr lang="en-US" strike="sngStrike">
              <a:solidFill>
                <a:schemeClr val="tx1"/>
              </a:solidFill>
            </a:endParaRPr>
          </a:p>
          <a:p>
            <a:pPr marL="233045" indent="-233045">
              <a:lnSpc>
                <a:spcPct val="114000"/>
              </a:lnSpc>
              <a:spcAft>
                <a:spcPts val="1200"/>
              </a:spcAft>
            </a:pPr>
            <a:r>
              <a:rPr lang="en-US">
                <a:solidFill>
                  <a:schemeClr val="tx1"/>
                </a:solidFill>
              </a:rPr>
              <a:t>Sharing existing models of best practices</a:t>
            </a:r>
          </a:p>
          <a:p>
            <a:pPr marL="233045" indent="-233045">
              <a:lnSpc>
                <a:spcPct val="114000"/>
              </a:lnSpc>
              <a:spcAft>
                <a:spcPts val="1200"/>
              </a:spcAft>
            </a:pPr>
            <a:r>
              <a:rPr lang="en-US">
                <a:solidFill>
                  <a:schemeClr val="tx1"/>
                </a:solidFill>
              </a:rPr>
              <a:t>Opportunities for Collaboration and Streamlining</a:t>
            </a:r>
          </a:p>
          <a:p>
            <a:pPr marL="233045" indent="-233045">
              <a:lnSpc>
                <a:spcPct val="113999"/>
              </a:lnSpc>
              <a:spcAft>
                <a:spcPts val="1200"/>
              </a:spcAft>
            </a:pPr>
            <a:r>
              <a:rPr lang="en-US">
                <a:solidFill>
                  <a:schemeClr val="tx1"/>
                </a:solidFill>
              </a:rPr>
              <a:t>Identifying indicators of climate vulnerability and adaptive capacity</a:t>
            </a:r>
          </a:p>
          <a:p>
            <a:pPr marL="233045" indent="-233045">
              <a:lnSpc>
                <a:spcPct val="113999"/>
              </a:lnSpc>
              <a:spcAft>
                <a:spcPts val="1200"/>
              </a:spcAft>
            </a:pPr>
            <a:r>
              <a:rPr lang="en-US">
                <a:solidFill>
                  <a:schemeClr val="tx1"/>
                </a:solidFill>
              </a:rPr>
              <a:t>Discussing the discrete and coordinating roles of local, tribal, and state government in community engagement efforts</a:t>
            </a:r>
          </a:p>
          <a:p>
            <a:pPr marL="0" indent="0">
              <a:lnSpc>
                <a:spcPct val="113999"/>
              </a:lnSpc>
              <a:spcAft>
                <a:spcPts val="1200"/>
              </a:spcAft>
              <a:buNone/>
            </a:pPr>
            <a:endParaRPr lang="en-US">
              <a:solidFill>
                <a:schemeClr val="tx1"/>
              </a:solidFill>
            </a:endParaRPr>
          </a:p>
          <a:p>
            <a:pPr marL="0" indent="0">
              <a:lnSpc>
                <a:spcPct val="113999"/>
              </a:lnSpc>
              <a:spcAft>
                <a:spcPts val="1200"/>
              </a:spcAft>
              <a:buNone/>
            </a:pPr>
            <a:endParaRPr lang="en-US">
              <a:solidFill>
                <a:schemeClr val="tx1"/>
              </a:solidFill>
            </a:endParaRPr>
          </a:p>
          <a:p>
            <a:pPr marL="233045" indent="-233045">
              <a:lnSpc>
                <a:spcPct val="114000"/>
              </a:lnSpc>
              <a:spcAft>
                <a:spcPts val="1200"/>
              </a:spcAft>
            </a:pPr>
            <a:endParaRPr lang="en-US">
              <a:solidFill>
                <a:schemeClr val="tx1"/>
              </a:solidFill>
            </a:endParaRPr>
          </a:p>
        </p:txBody>
      </p:sp>
      <p:sp>
        <p:nvSpPr>
          <p:cNvPr id="5" name="Slide Number Placeholder 4">
            <a:extLst>
              <a:ext uri="{FF2B5EF4-FFF2-40B4-BE49-F238E27FC236}">
                <a16:creationId xmlns:a16="http://schemas.microsoft.com/office/drawing/2014/main" id="{82147EB5-1020-A424-CAE5-87E933673C3F}"/>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212421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Century Gothic" panose="020F0302020204030204"/>
                <a:ea typeface="+mj-ea"/>
                <a:cs typeface="+mj-cs"/>
              </a:rPr>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C67FEA22-E0CD-5B79-D89B-14BDC9747493}"/>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326920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dirty="0"/>
              <a:t>Lessons Learned</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609600" y="4491319"/>
            <a:ext cx="9601200" cy="1598331"/>
          </a:xfrm>
        </p:spPr>
        <p:txBody>
          <a:bodyPr>
            <a:normAutofit fontScale="77500" lnSpcReduction="20000"/>
          </a:bodyPr>
          <a:lstStyle/>
          <a:p>
            <a:r>
              <a:rPr lang="en-US" dirty="0"/>
              <a:t>Nathan Bengtsson &amp; Maegan Cowan – PG&amp;E</a:t>
            </a:r>
          </a:p>
          <a:p>
            <a:r>
              <a:rPr lang="en-US" dirty="0"/>
              <a:t>Michael McCormick – Farallon Strategies, </a:t>
            </a:r>
            <a:r>
              <a:rPr lang="en-US" dirty="0" err="1"/>
              <a:t>BayCAN</a:t>
            </a:r>
            <a:endParaRPr lang="en-US" dirty="0"/>
          </a:p>
          <a:p>
            <a:r>
              <a:rPr lang="en-US" dirty="0"/>
              <a:t>May </a:t>
            </a:r>
            <a:r>
              <a:rPr lang="en-US" dirty="0" err="1"/>
              <a:t>Gnia</a:t>
            </a:r>
            <a:r>
              <a:rPr lang="en-US" dirty="0"/>
              <a:t> – Stone Soup Fresno</a:t>
            </a:r>
          </a:p>
          <a:p>
            <a:r>
              <a:rPr lang="en-US" dirty="0"/>
              <a:t>George Chan – Chinese Newcomers Service Center</a:t>
            </a:r>
          </a:p>
          <a:p>
            <a:r>
              <a:rPr lang="en-US" dirty="0"/>
              <a:t>Barry Boyd – Sacramento Environmental Justice Coalition</a:t>
            </a:r>
          </a:p>
          <a:p>
            <a:endParaRPr lang="en-US" dirty="0"/>
          </a:p>
          <a:p>
            <a:endParaRPr lang="en-US" dirty="0"/>
          </a:p>
        </p:txBody>
      </p:sp>
      <p:sp>
        <p:nvSpPr>
          <p:cNvPr id="5" name="Slide Number Placeholder 4">
            <a:extLst>
              <a:ext uri="{FF2B5EF4-FFF2-40B4-BE49-F238E27FC236}">
                <a16:creationId xmlns:a16="http://schemas.microsoft.com/office/drawing/2014/main" id="{21363897-7E5E-3E0F-B890-ECF8481AE306}"/>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119238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06AE-6C52-BD1E-D3CF-2B9729805A4D}"/>
              </a:ext>
            </a:extLst>
          </p:cNvPr>
          <p:cNvSpPr>
            <a:spLocks noGrp="1"/>
          </p:cNvSpPr>
          <p:nvPr>
            <p:ph type="ctrTitle"/>
          </p:nvPr>
        </p:nvSpPr>
        <p:spPr>
          <a:xfrm>
            <a:off x="1369513" y="1582416"/>
            <a:ext cx="9829790" cy="1919158"/>
          </a:xfrm>
        </p:spPr>
        <p:txBody>
          <a:bodyPr>
            <a:normAutofit fontScale="90000"/>
          </a:bodyPr>
          <a:lstStyle/>
          <a:p>
            <a:pPr marL="253365" indent="-253365"/>
            <a:r>
              <a:rPr lang="en-US">
                <a:latin typeface="Avenir Next LT Pro"/>
                <a:ea typeface="MS PGothic"/>
                <a:cs typeface="Arial"/>
              </a:rPr>
              <a:t>PG&amp;E CAVA Community Engagement:</a:t>
            </a:r>
            <a:br>
              <a:rPr lang="en-US">
                <a:latin typeface="Avenir Next LT Pro"/>
                <a:ea typeface="MS PGothic"/>
                <a:cs typeface="Arial"/>
              </a:rPr>
            </a:br>
            <a:r>
              <a:rPr lang="en-US">
                <a:latin typeface="Avenir Next LT Pro"/>
                <a:ea typeface="MS PGothic"/>
                <a:cs typeface="Arial"/>
              </a:rPr>
              <a:t>Lessons Learned and Next Steps</a:t>
            </a:r>
            <a:endParaRPr lang="en-US"/>
          </a:p>
        </p:txBody>
      </p:sp>
      <p:sp>
        <p:nvSpPr>
          <p:cNvPr id="3" name="Subtitle 2">
            <a:extLst>
              <a:ext uri="{FF2B5EF4-FFF2-40B4-BE49-F238E27FC236}">
                <a16:creationId xmlns:a16="http://schemas.microsoft.com/office/drawing/2014/main" id="{7A3F89F2-6A33-81F8-AE2A-376E9C7FE3C6}"/>
              </a:ext>
            </a:extLst>
          </p:cNvPr>
          <p:cNvSpPr>
            <a:spLocks noGrp="1"/>
          </p:cNvSpPr>
          <p:nvPr>
            <p:ph type="subTitle" idx="1"/>
          </p:nvPr>
        </p:nvSpPr>
        <p:spPr/>
        <p:txBody>
          <a:bodyPr vert="horz" lIns="91440" tIns="45720" rIns="91440" bIns="45720" rtlCol="0" anchor="t">
            <a:normAutofit fontScale="92500" lnSpcReduction="10000"/>
          </a:bodyPr>
          <a:lstStyle/>
          <a:p>
            <a:r>
              <a:rPr lang="en-US" dirty="0">
                <a:latin typeface="Avenir Next LT Pro"/>
                <a:ea typeface="MS PGothic"/>
                <a:cs typeface="Arial"/>
              </a:rPr>
              <a:t>Nathan Bengtsson, Maegan Cowan</a:t>
            </a:r>
            <a:endParaRPr lang="en-US" dirty="0"/>
          </a:p>
          <a:p>
            <a:r>
              <a:rPr lang="en-US" dirty="0">
                <a:latin typeface="Avenir Next LT Pro"/>
                <a:ea typeface="MS PGothic"/>
                <a:cs typeface="Arial"/>
              </a:rPr>
              <a:t>September 19th, 2024</a:t>
            </a:r>
            <a:endParaRPr lang="en-US" dirty="0"/>
          </a:p>
        </p:txBody>
      </p:sp>
    </p:spTree>
    <p:extLst>
      <p:ext uri="{BB962C8B-B14F-4D97-AF65-F5344CB8AC3E}">
        <p14:creationId xmlns:p14="http://schemas.microsoft.com/office/powerpoint/2010/main" val="317897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latin typeface="Arial"/>
                <a:ea typeface="MS PGothic"/>
                <a:cs typeface="Arial"/>
              </a:rPr>
              <a:t>Objective and Overview</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1090569" y="964734"/>
            <a:ext cx="9371489" cy="5637401"/>
          </a:xfrm>
        </p:spPr>
        <p:txBody>
          <a:bodyPr vert="horz" lIns="91440" tIns="45720" rIns="91440" bIns="45720" rtlCol="0" anchor="t">
            <a:normAutofit/>
          </a:bodyPr>
          <a:lstStyle/>
          <a:p>
            <a:pPr marL="342900" indent="-342900"/>
            <a:r>
              <a:rPr lang="en-US" sz="2300" dirty="0">
                <a:latin typeface="Calibri"/>
                <a:ea typeface="Calibri"/>
                <a:cs typeface="Times New Roman"/>
              </a:rPr>
              <a:t>Objective: </a:t>
            </a:r>
          </a:p>
          <a:p>
            <a:pPr marL="685800" lvl="1" indent="-342900"/>
            <a:r>
              <a:rPr lang="en-US" sz="2000" dirty="0">
                <a:latin typeface="Calibri"/>
                <a:ea typeface="Calibri"/>
                <a:cs typeface="Times New Roman"/>
              </a:rPr>
              <a:t>Share lessons learned from PG&amp;E’s 2024 CAVA community engagement to inform potential refinements to adaptation-related community engagement.</a:t>
            </a:r>
          </a:p>
          <a:p>
            <a:pPr marL="342900" indent="-342900"/>
            <a:endParaRPr lang="en-US" sz="2300" dirty="0">
              <a:latin typeface="Calibri"/>
              <a:ea typeface="Calibri"/>
              <a:cs typeface="Times New Roman"/>
            </a:endParaRPr>
          </a:p>
          <a:p>
            <a:pPr marL="342900" indent="-342900"/>
            <a:r>
              <a:rPr lang="en-US" sz="2300" dirty="0">
                <a:latin typeface="Calibri"/>
                <a:ea typeface="Calibri"/>
                <a:cs typeface="Times New Roman"/>
              </a:rPr>
              <a:t>Guiding Questions:</a:t>
            </a:r>
          </a:p>
          <a:p>
            <a:pPr marL="685800" lvl="1" indent="-342900"/>
            <a:r>
              <a:rPr lang="en-US" sz="2000" dirty="0">
                <a:latin typeface="Calibri"/>
                <a:ea typeface="Calibri"/>
                <a:cs typeface="Times New Roman"/>
              </a:rPr>
              <a:t>What outcome are we intending to cause with CAVA community engagement?</a:t>
            </a:r>
          </a:p>
          <a:p>
            <a:pPr marL="685800" lvl="1" indent="-342900"/>
            <a:r>
              <a:rPr lang="en-US" sz="2000" dirty="0">
                <a:latin typeface="Calibri"/>
                <a:ea typeface="Calibri"/>
                <a:cs typeface="Times New Roman"/>
              </a:rPr>
              <a:t>Does the current structure of CAVA community engagement align with our desired outcomes?</a:t>
            </a:r>
          </a:p>
          <a:p>
            <a:pPr marL="685800" lvl="1" indent="-342900"/>
            <a:r>
              <a:rPr lang="en-US" sz="2000" dirty="0">
                <a:latin typeface="Calibri"/>
                <a:ea typeface="Calibri"/>
                <a:cs typeface="Times New Roman"/>
              </a:rPr>
              <a:t>How might we adjust CAVA community engagement requirements to best support the climate resilience of the communities we serve?</a:t>
            </a:r>
          </a:p>
          <a:p>
            <a:pPr marL="685800" lvl="1" indent="-342900"/>
            <a:endParaRPr lang="en-US" sz="2000" dirty="0">
              <a:latin typeface="Calibri"/>
              <a:ea typeface="Calibri"/>
              <a:cs typeface="Times New Roman"/>
            </a:endParaRPr>
          </a:p>
          <a:p>
            <a:pPr marL="685800" lvl="1" indent="-342900"/>
            <a:endParaRPr lang="en-US" sz="2000" dirty="0">
              <a:latin typeface="Calibri"/>
              <a:ea typeface="Calibri"/>
              <a:cs typeface="Times New Roman"/>
            </a:endParaRPr>
          </a:p>
          <a:p>
            <a:pPr marL="685800" lvl="1" indent="-342900"/>
            <a:endParaRPr lang="en-US" sz="2000" dirty="0">
              <a:latin typeface="Calibri"/>
              <a:ea typeface="Calibri"/>
              <a:cs typeface="Times New Roman"/>
            </a:endParaRPr>
          </a:p>
          <a:p>
            <a:pPr marL="685800" lvl="1" indent="-342900"/>
            <a:endParaRPr lang="en-US" sz="2000" dirty="0">
              <a:latin typeface="Calibri"/>
              <a:ea typeface="Calibri"/>
              <a:cs typeface="Times New Roman"/>
            </a:endParaRPr>
          </a:p>
          <a:p>
            <a:pPr marL="514350" lvl="1" indent="-171450"/>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lvl="1" indent="-171450"/>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40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1CC55-B647-2324-786D-F2B85A43E7C3}"/>
            </a:ext>
          </a:extLst>
        </p:cNvPr>
        <p:cNvGrpSpPr/>
        <p:nvPr/>
      </p:nvGrpSpPr>
      <p:grpSpPr>
        <a:xfrm>
          <a:off x="0" y="0"/>
          <a:ext cx="0" cy="0"/>
          <a:chOff x="0" y="0"/>
          <a:chExt cx="0" cy="0"/>
        </a:xfrm>
      </p:grpSpPr>
      <p:grpSp>
        <p:nvGrpSpPr>
          <p:cNvPr id="22" name="btfpColumnIndicatorGroup2">
            <a:extLst>
              <a:ext uri="{FF2B5EF4-FFF2-40B4-BE49-F238E27FC236}">
                <a16:creationId xmlns:a16="http://schemas.microsoft.com/office/drawing/2014/main" id="{E506C4A8-4778-1F01-DD6D-661F42C299AB}"/>
              </a:ext>
            </a:extLst>
          </p:cNvPr>
          <p:cNvGrpSpPr/>
          <p:nvPr>
            <p:custDataLst>
              <p:tags r:id="rId2"/>
            </p:custDataLst>
          </p:nvPr>
        </p:nvGrpSpPr>
        <p:grpSpPr>
          <a:xfrm>
            <a:off x="0" y="6926580"/>
            <a:ext cx="12192000" cy="137160"/>
            <a:chOff x="0" y="7850124"/>
            <a:chExt cx="13817600" cy="155448"/>
          </a:xfrm>
        </p:grpSpPr>
        <p:sp>
          <p:nvSpPr>
            <p:cNvPr id="20" name="btfpColumnGapBlocker112980">
              <a:extLst>
                <a:ext uri="{FF2B5EF4-FFF2-40B4-BE49-F238E27FC236}">
                  <a16:creationId xmlns:a16="http://schemas.microsoft.com/office/drawing/2014/main" id="{3F4F523F-2F52-F26F-E161-F9FB9EE1DC1E}"/>
                </a:ext>
              </a:extLst>
            </p:cNvPr>
            <p:cNvSpPr/>
            <p:nvPr>
              <p:custDataLst>
                <p:tags r:id="rId59"/>
              </p:custDataLst>
            </p:nvPr>
          </p:nvSpPr>
          <p:spPr bwMode="gray">
            <a:xfrm>
              <a:off x="13385800" y="7850124"/>
              <a:ext cx="431800" cy="155448"/>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63"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000000"/>
                </a:solidFill>
                <a:effectLst/>
                <a:uLnTx/>
                <a:uFillTx/>
                <a:latin typeface="Arial"/>
                <a:ea typeface="+mn-ea"/>
                <a:cs typeface="+mn-cs"/>
              </a:endParaRPr>
            </a:p>
          </p:txBody>
        </p:sp>
        <p:sp>
          <p:nvSpPr>
            <p:cNvPr id="15" name="btfpColumnGapBlocker921751">
              <a:extLst>
                <a:ext uri="{FF2B5EF4-FFF2-40B4-BE49-F238E27FC236}">
                  <a16:creationId xmlns:a16="http://schemas.microsoft.com/office/drawing/2014/main" id="{95245344-1A3B-BC04-C5E7-1FF86F5118C0}"/>
                </a:ext>
              </a:extLst>
            </p:cNvPr>
            <p:cNvSpPr/>
            <p:nvPr>
              <p:custDataLst>
                <p:tags r:id="rId60"/>
              </p:custDataLst>
            </p:nvPr>
          </p:nvSpPr>
          <p:spPr bwMode="gray">
            <a:xfrm>
              <a:off x="0" y="7850124"/>
              <a:ext cx="431800" cy="155448"/>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63"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000000"/>
                </a:solidFill>
                <a:effectLst/>
                <a:uLnTx/>
                <a:uFillTx/>
                <a:latin typeface="Arial"/>
                <a:ea typeface="+mn-ea"/>
                <a:cs typeface="+mn-cs"/>
              </a:endParaRPr>
            </a:p>
          </p:txBody>
        </p:sp>
        <p:cxnSp>
          <p:nvCxnSpPr>
            <p:cNvPr id="10" name="btfpColumnIndicator498610">
              <a:extLst>
                <a:ext uri="{FF2B5EF4-FFF2-40B4-BE49-F238E27FC236}">
                  <a16:creationId xmlns:a16="http://schemas.microsoft.com/office/drawing/2014/main" id="{9E72435E-552D-0357-DDEF-DE04E3CE5991}"/>
                </a:ext>
              </a:extLst>
            </p:cNvPr>
            <p:cNvCxnSpPr/>
            <p:nvPr>
              <p:custDataLst>
                <p:tags r:id="rId61"/>
              </p:custDataLst>
            </p:nvPr>
          </p:nvCxnSpPr>
          <p:spPr bwMode="gray">
            <a:xfrm flipH="1" flipV="1">
              <a:off x="13385800" y="7850124"/>
              <a:ext cx="0" cy="155448"/>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 name="btfpColumnIndicator564062">
              <a:extLst>
                <a:ext uri="{FF2B5EF4-FFF2-40B4-BE49-F238E27FC236}">
                  <a16:creationId xmlns:a16="http://schemas.microsoft.com/office/drawing/2014/main" id="{E6CF00C7-0FDA-FE8A-EE9D-CE31F21CA57D}"/>
                </a:ext>
              </a:extLst>
            </p:cNvPr>
            <p:cNvCxnSpPr/>
            <p:nvPr>
              <p:custDataLst>
                <p:tags r:id="rId62"/>
              </p:custDataLst>
            </p:nvPr>
          </p:nvCxnSpPr>
          <p:spPr bwMode="gray">
            <a:xfrm flipH="1" flipV="1">
              <a:off x="431800" y="7850124"/>
              <a:ext cx="0" cy="155448"/>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3315CF25-535D-176B-34A1-1FB6AC7BA3A3}"/>
              </a:ext>
            </a:extLst>
          </p:cNvPr>
          <p:cNvSpPr/>
          <p:nvPr>
            <p:custDataLst>
              <p:tags r:id="rId3"/>
            </p:custDataLst>
          </p:nvPr>
        </p:nvSpPr>
        <p:spPr bwMode="gray">
          <a:xfrm>
            <a:off x="3301612" y="-4876"/>
            <a:ext cx="8890388" cy="6304079"/>
          </a:xfrm>
          <a:prstGeom prst="rect">
            <a:avLst/>
          </a:prstGeom>
          <a:solidFill>
            <a:srgbClr val="0089C4"/>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Arial"/>
              <a:ea typeface="+mn-ea"/>
              <a:cs typeface="Arial"/>
            </a:endParaRPr>
          </a:p>
        </p:txBody>
      </p:sp>
      <p:sp>
        <p:nvSpPr>
          <p:cNvPr id="68" name="Rectangle 67">
            <a:extLst>
              <a:ext uri="{FF2B5EF4-FFF2-40B4-BE49-F238E27FC236}">
                <a16:creationId xmlns:a16="http://schemas.microsoft.com/office/drawing/2014/main" id="{D59E9594-6AD5-C30B-87AD-D89767A6FFF0}"/>
              </a:ext>
            </a:extLst>
          </p:cNvPr>
          <p:cNvSpPr/>
          <p:nvPr>
            <p:custDataLst>
              <p:tags r:id="rId4"/>
            </p:custDataLst>
          </p:nvPr>
        </p:nvSpPr>
        <p:spPr bwMode="gray">
          <a:xfrm>
            <a:off x="0" y="0"/>
            <a:ext cx="3301612" cy="6330084"/>
          </a:xfrm>
          <a:prstGeom prst="rect">
            <a:avLst/>
          </a:prstGeom>
          <a:solidFill>
            <a:srgbClr val="00465C"/>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FFFFFF"/>
              </a:solidFill>
              <a:effectLst/>
              <a:uLnTx/>
              <a:uFillTx/>
              <a:latin typeface="Arial"/>
              <a:ea typeface="+mn-ea"/>
              <a:cs typeface="Arial"/>
            </a:endParaRPr>
          </a:p>
        </p:txBody>
      </p:sp>
      <p:sp>
        <p:nvSpPr>
          <p:cNvPr id="58" name="Rectangle 57">
            <a:extLst>
              <a:ext uri="{FF2B5EF4-FFF2-40B4-BE49-F238E27FC236}">
                <a16:creationId xmlns:a16="http://schemas.microsoft.com/office/drawing/2014/main" id="{926BDA4E-6B16-EAA3-8014-FD7C560AA941}"/>
              </a:ext>
            </a:extLst>
          </p:cNvPr>
          <p:cNvSpPr/>
          <p:nvPr>
            <p:custDataLst>
              <p:tags r:id="rId5"/>
            </p:custDataLst>
          </p:nvPr>
        </p:nvSpPr>
        <p:spPr bwMode="gray">
          <a:xfrm>
            <a:off x="0" y="6240067"/>
            <a:ext cx="12191998" cy="616918"/>
          </a:xfrm>
          <a:prstGeom prst="rect">
            <a:avLst/>
          </a:prstGeom>
          <a:solidFill>
            <a:srgbClr val="00465C"/>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FFFFFF"/>
              </a:solidFill>
              <a:effectLst/>
              <a:uLnTx/>
              <a:uFillTx/>
              <a:latin typeface="Arial"/>
              <a:ea typeface="+mn-ea"/>
              <a:cs typeface="Arial"/>
            </a:endParaRPr>
          </a:p>
        </p:txBody>
      </p:sp>
      <p:sp>
        <p:nvSpPr>
          <p:cNvPr id="13" name="btfpBulletedList93035110">
            <a:extLst>
              <a:ext uri="{FF2B5EF4-FFF2-40B4-BE49-F238E27FC236}">
                <a16:creationId xmlns:a16="http://schemas.microsoft.com/office/drawing/2014/main" id="{37F69BDE-F176-DD3A-6CA8-3F33E82460C1}"/>
              </a:ext>
            </a:extLst>
          </p:cNvPr>
          <p:cNvSpPr/>
          <p:nvPr>
            <p:custDataLst>
              <p:tags r:id="rId6"/>
            </p:custDataLst>
          </p:nvPr>
        </p:nvSpPr>
        <p:spPr bwMode="gray">
          <a:xfrm>
            <a:off x="202945" y="2187951"/>
            <a:ext cx="1660246" cy="309539"/>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1059"/>
              </a:spcBef>
              <a:spcAft>
                <a:spcPts val="0"/>
              </a:spcAft>
              <a:buClrTx/>
              <a:buSzTx/>
              <a:buFontTx/>
              <a:buNone/>
              <a:tabLst/>
              <a:defRPr/>
            </a:pPr>
            <a:r>
              <a:rPr kumimoji="0" lang="en-US" sz="1588" b="1" i="0" u="none" strike="noStrike" kern="1200" cap="none" spc="265" normalizeH="0" baseline="0" noProof="0">
                <a:ln>
                  <a:noFill/>
                </a:ln>
                <a:solidFill>
                  <a:srgbClr val="FFA100"/>
                </a:solidFill>
                <a:effectLst/>
                <a:uLnTx/>
                <a:uFillTx/>
                <a:latin typeface="Arial"/>
                <a:ea typeface="+mn-ea"/>
                <a:cs typeface="Arial"/>
              </a:rPr>
              <a:t>PEOPLE</a:t>
            </a:r>
          </a:p>
        </p:txBody>
      </p:sp>
      <p:sp>
        <p:nvSpPr>
          <p:cNvPr id="16" name="btfpBulletedList93035111">
            <a:extLst>
              <a:ext uri="{FF2B5EF4-FFF2-40B4-BE49-F238E27FC236}">
                <a16:creationId xmlns:a16="http://schemas.microsoft.com/office/drawing/2014/main" id="{647F5758-95CF-A1E2-8A29-070178FE7D9B}"/>
              </a:ext>
            </a:extLst>
          </p:cNvPr>
          <p:cNvSpPr/>
          <p:nvPr>
            <p:custDataLst>
              <p:tags r:id="rId7"/>
            </p:custDataLst>
          </p:nvPr>
        </p:nvSpPr>
        <p:spPr bwMode="gray">
          <a:xfrm>
            <a:off x="202944" y="2600658"/>
            <a:ext cx="2913386" cy="1270635"/>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794"/>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a:ea typeface="+mn-ea"/>
                <a:cs typeface="Arial"/>
              </a:rPr>
              <a:t>Everyone and everything </a:t>
            </a:r>
            <a:br>
              <a:rPr kumimoji="0" lang="en-US" sz="1300" b="0" i="0" u="none" strike="noStrike" kern="1200" cap="none" spc="0" normalizeH="0" baseline="0" noProof="0">
                <a:ln>
                  <a:noFill/>
                </a:ln>
                <a:solidFill>
                  <a:srgbClr val="FFFFFF"/>
                </a:solidFill>
                <a:effectLst/>
                <a:uLnTx/>
                <a:uFillTx/>
                <a:latin typeface="Arial"/>
                <a:ea typeface="+mn-ea"/>
                <a:cs typeface="Arial"/>
              </a:rPr>
            </a:br>
            <a:r>
              <a:rPr kumimoji="0" lang="en-US" sz="1300" b="0" i="0" u="none" strike="noStrike" kern="1200" cap="none" spc="0" normalizeH="0" baseline="0" noProof="0">
                <a:ln>
                  <a:noFill/>
                </a:ln>
                <a:solidFill>
                  <a:srgbClr val="FFFFFF"/>
                </a:solidFill>
                <a:effectLst/>
                <a:uLnTx/>
                <a:uFillTx/>
                <a:latin typeface="Arial"/>
                <a:ea typeface="+mn-ea"/>
                <a:cs typeface="Arial"/>
              </a:rPr>
              <a:t>is always safe</a:t>
            </a:r>
          </a:p>
          <a:p>
            <a:pPr marL="0" marR="0" lvl="0" indent="0" algn="l" defTabSz="627578" rtl="0" eaLnBrk="1" fontAlgn="auto" latinLnBrk="0" hangingPunct="1">
              <a:lnSpc>
                <a:spcPct val="100000"/>
              </a:lnSpc>
              <a:spcBef>
                <a:spcPts val="794"/>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a:ea typeface="+mn-ea"/>
                <a:cs typeface="Arial"/>
              </a:rPr>
              <a:t>Catastrophic wildfires shall stop</a:t>
            </a:r>
          </a:p>
          <a:p>
            <a:pPr marL="0" marR="0" lvl="0" indent="0" algn="l" defTabSz="627578" rtl="0" eaLnBrk="1" fontAlgn="auto" latinLnBrk="0" hangingPunct="1">
              <a:lnSpc>
                <a:spcPct val="100000"/>
              </a:lnSpc>
              <a:spcBef>
                <a:spcPts val="794"/>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a:ea typeface="+mn-ea"/>
                <a:cs typeface="Arial"/>
              </a:rPr>
              <a:t>It is enjoyable to work </a:t>
            </a:r>
            <a:br>
              <a:rPr kumimoji="0" lang="en-US" sz="1300" b="0" i="0" u="none" strike="noStrike" kern="1200" cap="none" spc="0" normalizeH="0" baseline="0" noProof="0">
                <a:ln>
                  <a:noFill/>
                </a:ln>
                <a:solidFill>
                  <a:srgbClr val="FFFFFF"/>
                </a:solidFill>
                <a:effectLst/>
                <a:uLnTx/>
                <a:uFillTx/>
                <a:latin typeface="Arial"/>
                <a:ea typeface="+mn-ea"/>
                <a:cs typeface="Arial"/>
              </a:rPr>
            </a:br>
            <a:r>
              <a:rPr kumimoji="0" lang="en-US" sz="1300" b="0" i="0" u="none" strike="noStrike" kern="1200" cap="none" spc="0" normalizeH="0" baseline="0" noProof="0">
                <a:ln>
                  <a:noFill/>
                </a:ln>
                <a:solidFill>
                  <a:srgbClr val="FFFFFF"/>
                </a:solidFill>
                <a:effectLst/>
                <a:uLnTx/>
                <a:uFillTx/>
                <a:latin typeface="Arial"/>
                <a:ea typeface="+mn-ea"/>
                <a:cs typeface="Arial"/>
              </a:rPr>
              <a:t>with and for PG&amp;E</a:t>
            </a:r>
          </a:p>
        </p:txBody>
      </p:sp>
      <p:sp>
        <p:nvSpPr>
          <p:cNvPr id="12" name="btfpBulletedList9303519">
            <a:extLst>
              <a:ext uri="{FF2B5EF4-FFF2-40B4-BE49-F238E27FC236}">
                <a16:creationId xmlns:a16="http://schemas.microsoft.com/office/drawing/2014/main" id="{72B033D4-9284-FEC4-51D9-94B52187B41C}"/>
              </a:ext>
            </a:extLst>
          </p:cNvPr>
          <p:cNvSpPr/>
          <p:nvPr>
            <p:custDataLst>
              <p:tags r:id="rId8"/>
            </p:custDataLst>
          </p:nvPr>
        </p:nvSpPr>
        <p:spPr bwMode="gray">
          <a:xfrm>
            <a:off x="202945" y="3970867"/>
            <a:ext cx="1753564" cy="309539"/>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1059"/>
              </a:spcBef>
              <a:spcAft>
                <a:spcPts val="0"/>
              </a:spcAft>
              <a:buClrTx/>
              <a:buSzTx/>
              <a:buFontTx/>
              <a:buNone/>
              <a:tabLst/>
              <a:defRPr/>
            </a:pPr>
            <a:r>
              <a:rPr kumimoji="0" lang="en-US" sz="1588" b="1" i="0" u="none" strike="noStrike" kern="1200" cap="none" spc="265" normalizeH="0" baseline="0" noProof="0">
                <a:ln>
                  <a:noFill/>
                </a:ln>
                <a:solidFill>
                  <a:srgbClr val="FFA100"/>
                </a:solidFill>
                <a:effectLst/>
                <a:uLnTx/>
                <a:uFillTx/>
                <a:latin typeface="Arial"/>
                <a:ea typeface="+mn-ea"/>
                <a:cs typeface="Arial"/>
              </a:rPr>
              <a:t>PLANET</a:t>
            </a:r>
          </a:p>
        </p:txBody>
      </p:sp>
      <p:sp>
        <p:nvSpPr>
          <p:cNvPr id="17" name="btfpBulletedList93035112">
            <a:extLst>
              <a:ext uri="{FF2B5EF4-FFF2-40B4-BE49-F238E27FC236}">
                <a16:creationId xmlns:a16="http://schemas.microsoft.com/office/drawing/2014/main" id="{1F640B8D-270B-35A0-04A3-6E7B6AFDBFB7}"/>
              </a:ext>
            </a:extLst>
          </p:cNvPr>
          <p:cNvSpPr/>
          <p:nvPr>
            <p:custDataLst>
              <p:tags r:id="rId9"/>
            </p:custDataLst>
          </p:nvPr>
        </p:nvSpPr>
        <p:spPr bwMode="gray">
          <a:xfrm>
            <a:off x="202943" y="4383574"/>
            <a:ext cx="2913386" cy="265231"/>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93" rtl="0" eaLnBrk="1" fontAlgn="auto" latinLnBrk="0" hangingPunct="1">
              <a:lnSpc>
                <a:spcPct val="100000"/>
              </a:lnSpc>
              <a:spcBef>
                <a:spcPts val="794"/>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a:ea typeface="+mn-ea"/>
                <a:cs typeface="Arial"/>
              </a:rPr>
              <a:t>Clean and resilient energy for all.</a:t>
            </a:r>
          </a:p>
        </p:txBody>
      </p:sp>
      <p:sp>
        <p:nvSpPr>
          <p:cNvPr id="11" name="btfpBulletedList9303518">
            <a:extLst>
              <a:ext uri="{FF2B5EF4-FFF2-40B4-BE49-F238E27FC236}">
                <a16:creationId xmlns:a16="http://schemas.microsoft.com/office/drawing/2014/main" id="{0E643723-DBEB-FF78-1F53-FE1EB958F683}"/>
              </a:ext>
            </a:extLst>
          </p:cNvPr>
          <p:cNvSpPr/>
          <p:nvPr>
            <p:custDataLst>
              <p:tags r:id="rId10"/>
            </p:custDataLst>
          </p:nvPr>
        </p:nvSpPr>
        <p:spPr bwMode="gray">
          <a:xfrm>
            <a:off x="190500" y="4881149"/>
            <a:ext cx="1737360" cy="309539"/>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1059"/>
              </a:spcBef>
              <a:spcAft>
                <a:spcPts val="0"/>
              </a:spcAft>
              <a:buClrTx/>
              <a:buSzTx/>
              <a:buFontTx/>
              <a:buNone/>
              <a:tabLst/>
              <a:defRPr/>
            </a:pPr>
            <a:r>
              <a:rPr kumimoji="0" lang="en-US" sz="1588" b="1" i="0" u="none" strike="noStrike" kern="1200" cap="none" spc="265" normalizeH="0" baseline="0" noProof="0">
                <a:ln>
                  <a:noFill/>
                </a:ln>
                <a:solidFill>
                  <a:srgbClr val="FFA100"/>
                </a:solidFill>
                <a:effectLst/>
                <a:uLnTx/>
                <a:uFillTx/>
                <a:latin typeface="Arial"/>
                <a:ea typeface="+mn-ea"/>
                <a:cs typeface="Arial"/>
              </a:rPr>
              <a:t>PROSPERITY</a:t>
            </a:r>
          </a:p>
        </p:txBody>
      </p:sp>
      <p:sp>
        <p:nvSpPr>
          <p:cNvPr id="18" name="btfpBulletedList93035113">
            <a:extLst>
              <a:ext uri="{FF2B5EF4-FFF2-40B4-BE49-F238E27FC236}">
                <a16:creationId xmlns:a16="http://schemas.microsoft.com/office/drawing/2014/main" id="{8BEC82E3-806E-9956-769A-4C746C7EF070}"/>
              </a:ext>
            </a:extLst>
          </p:cNvPr>
          <p:cNvSpPr/>
          <p:nvPr>
            <p:custDataLst>
              <p:tags r:id="rId11"/>
            </p:custDataLst>
          </p:nvPr>
        </p:nvSpPr>
        <p:spPr bwMode="gray">
          <a:xfrm>
            <a:off x="202943" y="5351841"/>
            <a:ext cx="2913386" cy="465286"/>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794"/>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a:ea typeface="+mn-ea"/>
                <a:cs typeface="Arial"/>
              </a:rPr>
              <a:t>Our work shall create prosperity for all customers and investors</a:t>
            </a:r>
          </a:p>
        </p:txBody>
      </p:sp>
      <p:sp>
        <p:nvSpPr>
          <p:cNvPr id="8" name="btfpBulletedList93035124">
            <a:extLst>
              <a:ext uri="{FF2B5EF4-FFF2-40B4-BE49-F238E27FC236}">
                <a16:creationId xmlns:a16="http://schemas.microsoft.com/office/drawing/2014/main" id="{581741D2-63FB-582B-544E-E841BE06FE3D}"/>
              </a:ext>
            </a:extLst>
          </p:cNvPr>
          <p:cNvSpPr/>
          <p:nvPr>
            <p:custDataLst>
              <p:tags r:id="rId12"/>
            </p:custDataLst>
          </p:nvPr>
        </p:nvSpPr>
        <p:spPr bwMode="gray">
          <a:xfrm>
            <a:off x="202944" y="551878"/>
            <a:ext cx="2913386" cy="869179"/>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A100"/>
                </a:solidFill>
              </a14:hiddenFill>
            </a:ext>
            <a:ext uri="{91240B29-F687-4F45-9708-019B960494DF}">
              <a14:hiddenLine xmlns:a14="http://schemas.microsoft.com/office/drawing/2010/main" w="9525" cap="flat" cmpd="sng" algn="ctr">
                <a:solidFill>
                  <a:srgbClr val="FFA1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ctr" anchorCtr="0" forceAA="0" compatLnSpc="1">
            <a:prstTxWarp prst="textNoShape">
              <a:avLst/>
            </a:prstTxWarp>
            <a:spAutoFit/>
          </a:bodyPr>
          <a:lstStyle/>
          <a:p>
            <a:pPr marL="0" marR="0" lvl="0" indent="0" algn="l" defTabSz="627578" rtl="0" eaLnBrk="1" fontAlgn="auto" latinLnBrk="0" hangingPunct="1">
              <a:lnSpc>
                <a:spcPct val="100000"/>
              </a:lnSpc>
              <a:spcBef>
                <a:spcPts val="794"/>
              </a:spcBef>
              <a:spcAft>
                <a:spcPts val="0"/>
              </a:spcAft>
              <a:buClrTx/>
              <a:buSzTx/>
              <a:buFontTx/>
              <a:buNone/>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Delivering for our hometowns</a:t>
            </a:r>
          </a:p>
          <a:p>
            <a:pPr marL="0" marR="0" lvl="0" indent="0" algn="l" defTabSz="627578" rtl="0" eaLnBrk="1" fontAlgn="auto" latinLnBrk="0" hangingPunct="1">
              <a:lnSpc>
                <a:spcPct val="100000"/>
              </a:lnSpc>
              <a:spcBef>
                <a:spcPts val="794"/>
              </a:spcBef>
              <a:spcAft>
                <a:spcPts val="0"/>
              </a:spcAft>
              <a:buClrTx/>
              <a:buSzTx/>
              <a:buFontTx/>
              <a:buNone/>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Serving our planet </a:t>
            </a:r>
          </a:p>
          <a:p>
            <a:pPr marL="0" marR="0" lvl="0" indent="0" algn="l" defTabSz="627578" rtl="0" eaLnBrk="1" fontAlgn="auto" latinLnBrk="0" hangingPunct="1">
              <a:lnSpc>
                <a:spcPct val="100000"/>
              </a:lnSpc>
              <a:spcBef>
                <a:spcPts val="794"/>
              </a:spcBef>
              <a:spcAft>
                <a:spcPts val="0"/>
              </a:spcAft>
              <a:buClrTx/>
              <a:buSzTx/>
              <a:buFontTx/>
              <a:buNone/>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Leading with love</a:t>
            </a:r>
          </a:p>
        </p:txBody>
      </p:sp>
      <p:cxnSp>
        <p:nvCxnSpPr>
          <p:cNvPr id="90" name="Straight Connector 89">
            <a:extLst>
              <a:ext uri="{FF2B5EF4-FFF2-40B4-BE49-F238E27FC236}">
                <a16:creationId xmlns:a16="http://schemas.microsoft.com/office/drawing/2014/main" id="{05898BAB-3317-5076-40B4-59A923E1A66F}"/>
              </a:ext>
            </a:extLst>
          </p:cNvPr>
          <p:cNvCxnSpPr/>
          <p:nvPr>
            <p:custDataLst>
              <p:tags r:id="rId13"/>
            </p:custDataLst>
          </p:nvPr>
        </p:nvCxnSpPr>
        <p:spPr bwMode="gray">
          <a:xfrm flipH="1">
            <a:off x="7444903" y="2126828"/>
            <a:ext cx="0" cy="1554852"/>
          </a:xfrm>
          <a:prstGeom prst="line">
            <a:avLst/>
          </a:prstGeom>
          <a:ln w="9525" cap="flat" cmpd="sng" algn="ctr">
            <a:solidFill>
              <a:srgbClr val="0089C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97" name="Rectangle: Rounded Corners 96">
            <a:extLst>
              <a:ext uri="{FF2B5EF4-FFF2-40B4-BE49-F238E27FC236}">
                <a16:creationId xmlns:a16="http://schemas.microsoft.com/office/drawing/2014/main" id="{8791FACF-2E99-3958-AB17-0CAA8D9EE1ED}"/>
              </a:ext>
            </a:extLst>
          </p:cNvPr>
          <p:cNvSpPr/>
          <p:nvPr>
            <p:custDataLst>
              <p:tags r:id="rId14"/>
            </p:custDataLst>
          </p:nvPr>
        </p:nvSpPr>
        <p:spPr bwMode="gray">
          <a:xfrm>
            <a:off x="3538557" y="4187397"/>
            <a:ext cx="8401676" cy="1941320"/>
          </a:xfrm>
          <a:prstGeom prst="roundRect">
            <a:avLst>
              <a:gd name="adj" fmla="val 20832"/>
            </a:avLst>
          </a:prstGeom>
          <a:solidFill>
            <a:srgbClr val="006793"/>
          </a:solidFill>
          <a:ln w="76200" cap="flat" cmpd="sng" algn="ctr">
            <a:solidFill>
              <a:srgbClr val="0089C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FFFFFF"/>
              </a:solidFill>
              <a:effectLst/>
              <a:uLnTx/>
              <a:uFillTx/>
              <a:latin typeface="Arial"/>
              <a:ea typeface="+mn-ea"/>
              <a:cs typeface="Arial"/>
            </a:endParaRPr>
          </a:p>
        </p:txBody>
      </p:sp>
      <p:sp>
        <p:nvSpPr>
          <p:cNvPr id="109" name="btfpBulletedList93035122">
            <a:extLst>
              <a:ext uri="{FF2B5EF4-FFF2-40B4-BE49-F238E27FC236}">
                <a16:creationId xmlns:a16="http://schemas.microsoft.com/office/drawing/2014/main" id="{0F8C4EE4-37D6-4233-991D-A554F06B1505}"/>
              </a:ext>
            </a:extLst>
          </p:cNvPr>
          <p:cNvSpPr/>
          <p:nvPr>
            <p:custDataLst>
              <p:tags r:id="rId15"/>
            </p:custDataLst>
          </p:nvPr>
        </p:nvSpPr>
        <p:spPr bwMode="gray">
          <a:xfrm>
            <a:off x="5735226" y="4288130"/>
            <a:ext cx="3987469" cy="309539"/>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1059"/>
              </a:spcBef>
              <a:spcAft>
                <a:spcPts val="0"/>
              </a:spcAft>
              <a:buClrTx/>
              <a:buSzTx/>
              <a:buFontTx/>
              <a:buNone/>
              <a:tabLst/>
              <a:defRPr/>
            </a:pPr>
            <a:r>
              <a:rPr kumimoji="0" lang="en-US" sz="1588" b="1" i="0" u="none" strike="noStrike" kern="1200" cap="none" spc="265" normalizeH="0" baseline="0" noProof="0">
                <a:ln>
                  <a:noFill/>
                </a:ln>
                <a:solidFill>
                  <a:srgbClr val="FFA100"/>
                </a:solidFill>
                <a:effectLst/>
                <a:uLnTx/>
                <a:uFillTx/>
                <a:latin typeface="Arial"/>
                <a:ea typeface="+mn-ea"/>
                <a:cs typeface="Arial"/>
              </a:rPr>
              <a:t>FOUNDATIONAL CAPABILITIES</a:t>
            </a:r>
          </a:p>
        </p:txBody>
      </p:sp>
      <p:grpSp>
        <p:nvGrpSpPr>
          <p:cNvPr id="88" name="btfpIcon714258">
            <a:extLst>
              <a:ext uri="{FF2B5EF4-FFF2-40B4-BE49-F238E27FC236}">
                <a16:creationId xmlns:a16="http://schemas.microsoft.com/office/drawing/2014/main" id="{E56ED8DE-4038-DFD4-B896-3536167C6611}"/>
              </a:ext>
            </a:extLst>
          </p:cNvPr>
          <p:cNvGrpSpPr/>
          <p:nvPr>
            <p:custDataLst>
              <p:tags r:id="rId16"/>
            </p:custDataLst>
          </p:nvPr>
        </p:nvGrpSpPr>
        <p:grpSpPr>
          <a:xfrm>
            <a:off x="3609209" y="4720109"/>
            <a:ext cx="1263466" cy="1263467"/>
            <a:chOff x="3847554" y="5596878"/>
            <a:chExt cx="1183410" cy="1225234"/>
          </a:xfrm>
        </p:grpSpPr>
        <p:sp>
          <p:nvSpPr>
            <p:cNvPr id="80" name="btfpIconCircle714258">
              <a:extLst>
                <a:ext uri="{FF2B5EF4-FFF2-40B4-BE49-F238E27FC236}">
                  <a16:creationId xmlns:a16="http://schemas.microsoft.com/office/drawing/2014/main" id="{D178A62E-16DD-B03E-96BE-BB2C529615B2}"/>
                </a:ext>
              </a:extLst>
            </p:cNvPr>
            <p:cNvSpPr/>
            <p:nvPr>
              <p:custDataLst>
                <p:tags r:id="rId57"/>
              </p:custDataLst>
            </p:nvPr>
          </p:nvSpPr>
          <p:spPr bwMode="gray">
            <a:xfrm>
              <a:off x="3847556" y="5596880"/>
              <a:ext cx="1183408" cy="1225232"/>
            </a:xfrm>
            <a:prstGeom prst="ellipse">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00465C"/>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94" tIns="63594" rIns="63594" bIns="63594" numCol="1" spcCol="0" rtlCol="0" fromWordArt="0" anchor="ctr" anchorCtr="0" forceAA="0" compatLnSpc="1">
              <a:prstTxWarp prst="textNoShape">
                <a:avLst/>
              </a:prstTxWarp>
              <a:no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endParaRPr kumimoji="0" lang="en-US" sz="882" b="1" i="0" u="none" strike="noStrike" kern="1200" cap="none" spc="0" normalizeH="0" baseline="0" noProof="0">
                <a:ln>
                  <a:noFill/>
                </a:ln>
                <a:solidFill>
                  <a:srgbClr val="00465C"/>
                </a:solidFill>
                <a:effectLst/>
                <a:uLnTx/>
                <a:uFillTx/>
                <a:latin typeface="Arial"/>
                <a:ea typeface="+mn-ea"/>
                <a:cs typeface="Arial"/>
              </a:endParaRPr>
            </a:p>
          </p:txBody>
        </p:sp>
        <p:pic>
          <p:nvPicPr>
            <p:cNvPr id="76" name="btfpIconLines714258">
              <a:extLst>
                <a:ext uri="{FF2B5EF4-FFF2-40B4-BE49-F238E27FC236}">
                  <a16:creationId xmlns:a16="http://schemas.microsoft.com/office/drawing/2014/main" id="{8F1586FA-3D1E-7F4B-34F2-772E45781290}"/>
                </a:ext>
              </a:extLst>
            </p:cNvPr>
            <p:cNvPicPr/>
            <p:nvPr>
              <p:custDataLst>
                <p:tags r:id="rId58"/>
              </p:custDataLst>
            </p:nvPr>
          </p:nvPicPr>
          <p:blipFill>
            <a:blip r:embed="rId65"/>
            <a:stretch>
              <a:fillRect/>
            </a:stretch>
          </p:blipFill>
          <p:spPr>
            <a:xfrm>
              <a:off x="3847554" y="5596878"/>
              <a:ext cx="1183408" cy="1225232"/>
            </a:xfrm>
            <a:prstGeom prst="rect">
              <a:avLst/>
            </a:prstGeom>
          </p:spPr>
        </p:pic>
      </p:grpSp>
      <p:sp>
        <p:nvSpPr>
          <p:cNvPr id="101" name="btfpBulletedList93035117">
            <a:extLst>
              <a:ext uri="{FF2B5EF4-FFF2-40B4-BE49-F238E27FC236}">
                <a16:creationId xmlns:a16="http://schemas.microsoft.com/office/drawing/2014/main" id="{9AEB4F54-29C7-F808-5929-0F123F53C8B8}"/>
              </a:ext>
            </a:extLst>
          </p:cNvPr>
          <p:cNvSpPr/>
          <p:nvPr>
            <p:custDataLst>
              <p:tags r:id="rId17"/>
            </p:custDataLst>
          </p:nvPr>
        </p:nvSpPr>
        <p:spPr bwMode="gray">
          <a:xfrm>
            <a:off x="4646713" y="4562071"/>
            <a:ext cx="7615938" cy="151526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3" spcCol="182880" rtlCol="0" fromWordArt="0" anchor="t" anchorCtr="0" forceAA="0" compatLnSpc="1">
            <a:prstTxWarp prst="textNoShape">
              <a:avLst/>
            </a:prstTxWarp>
            <a:noAutofit/>
          </a:bodyPr>
          <a:lstStyle/>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Public &amp; workforce safety </a:t>
            </a:r>
            <a:br>
              <a:rPr kumimoji="0" lang="en-US" sz="1297" b="0" i="0" u="none" strike="noStrike" kern="1200" cap="none" spc="0" normalizeH="0" baseline="0" noProof="0">
                <a:ln>
                  <a:noFill/>
                </a:ln>
                <a:solidFill>
                  <a:srgbClr val="FFFFFF"/>
                </a:solidFill>
                <a:effectLst/>
                <a:uLnTx/>
                <a:uFillTx/>
                <a:latin typeface="Arial"/>
                <a:ea typeface="+mn-ea"/>
                <a:cs typeface="Arial"/>
              </a:rPr>
            </a:br>
            <a:r>
              <a:rPr kumimoji="0" lang="en-US" sz="1297" b="0" i="0" u="none" strike="noStrike" kern="1200" cap="none" spc="0" normalizeH="0" baseline="0" noProof="0">
                <a:ln>
                  <a:noFill/>
                </a:ln>
                <a:solidFill>
                  <a:srgbClr val="FFFFFF"/>
                </a:solidFill>
                <a:effectLst/>
                <a:uLnTx/>
                <a:uFillTx/>
                <a:latin typeface="Arial"/>
                <a:ea typeface="+mn-ea"/>
                <a:cs typeface="Arial"/>
              </a:rPr>
              <a:t>and risk mitigation</a:t>
            </a:r>
          </a:p>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Diversity, equity, inclusion &amp; belonging</a:t>
            </a:r>
          </a:p>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PG&amp;E Performance Playbook</a:t>
            </a:r>
          </a:p>
          <a:p>
            <a:pPr marL="0" marR="0" lvl="0" indent="0" algn="l" defTabSz="627578" rtl="0" eaLnBrk="1" fontAlgn="auto" latinLnBrk="0" hangingPunct="1">
              <a:lnSpc>
                <a:spcPct val="100000"/>
              </a:lnSpc>
              <a:spcBef>
                <a:spcPts val="1059"/>
              </a:spcBef>
              <a:spcAft>
                <a:spcPts val="0"/>
              </a:spcAft>
              <a:buClrTx/>
              <a:buSzTx/>
              <a:buFontTx/>
              <a:buNone/>
              <a:tabLst/>
              <a:defRPr/>
            </a:pPr>
            <a:endParaRPr kumimoji="0" lang="en-US" sz="1297" b="0" i="0" u="none" strike="noStrike" kern="1200" cap="none" spc="0" normalizeH="0" baseline="0" noProof="0">
              <a:ln>
                <a:noFill/>
              </a:ln>
              <a:solidFill>
                <a:srgbClr val="FFFFFF"/>
              </a:solidFill>
              <a:effectLst/>
              <a:uLnTx/>
              <a:uFillTx/>
              <a:latin typeface="Arial"/>
              <a:ea typeface="+mn-ea"/>
              <a:cs typeface="Arial"/>
            </a:endParaRPr>
          </a:p>
          <a:p>
            <a:pPr marL="0" marR="0" lvl="0" indent="0" algn="l" defTabSz="627578" rtl="0" eaLnBrk="1" fontAlgn="auto" latinLnBrk="0" hangingPunct="1">
              <a:lnSpc>
                <a:spcPct val="100000"/>
              </a:lnSpc>
              <a:spcBef>
                <a:spcPts val="1059"/>
              </a:spcBef>
              <a:spcAft>
                <a:spcPts val="0"/>
              </a:spcAft>
              <a:buClrTx/>
              <a:buSzTx/>
              <a:buFontTx/>
              <a:buNone/>
              <a:tabLst/>
              <a:defRPr/>
            </a:pPr>
            <a:endParaRPr kumimoji="0" lang="en-US" sz="1297" b="0" i="0" u="none" strike="noStrike" kern="1200" cap="none" spc="0" normalizeH="0" baseline="0" noProof="0">
              <a:ln>
                <a:noFill/>
              </a:ln>
              <a:solidFill>
                <a:srgbClr val="FFFFFF"/>
              </a:solidFill>
              <a:effectLst/>
              <a:uLnTx/>
              <a:uFillTx/>
              <a:latin typeface="Arial"/>
              <a:ea typeface="+mn-ea"/>
              <a:cs typeface="Arial"/>
            </a:endParaRPr>
          </a:p>
          <a:p>
            <a:pPr marL="156891" marR="0" lvl="0" indent="-156891"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Coworker development and well-being</a:t>
            </a:r>
          </a:p>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Simple, affordable financial model</a:t>
            </a:r>
            <a:endParaRPr kumimoji="0" lang="en-US" sz="1297" b="0" i="0" u="none" strike="noStrike" kern="1200" cap="none" spc="0" normalizeH="0" baseline="0" noProof="0">
              <a:ln>
                <a:noFill/>
              </a:ln>
              <a:solidFill>
                <a:srgbClr val="FF0000"/>
              </a:solidFill>
              <a:effectLst/>
              <a:uLnTx/>
              <a:uFillTx/>
              <a:latin typeface="Arial"/>
              <a:ea typeface="+mn-ea"/>
              <a:cs typeface="Arial"/>
            </a:endParaRPr>
          </a:p>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Efficient end-to-end work management system </a:t>
            </a:r>
          </a:p>
          <a:p>
            <a:pPr marL="112716" marR="0" lvl="0" indent="-112716" algn="l" defTabSz="627578" rtl="0" eaLnBrk="1" fontAlgn="auto" latinLnBrk="0" hangingPunct="1">
              <a:lnSpc>
                <a:spcPct val="100000"/>
              </a:lnSpc>
              <a:spcBef>
                <a:spcPts val="1059"/>
              </a:spcBef>
              <a:spcAft>
                <a:spcPts val="0"/>
              </a:spcAft>
              <a:buClrTx/>
              <a:buSzTx/>
              <a:buFontTx/>
              <a:buChar char="•"/>
              <a:tabLst/>
              <a:defRPr/>
            </a:pPr>
            <a:endParaRPr kumimoji="0" lang="en-US" sz="1297" b="0" i="0" u="none" strike="noStrike" kern="1200" cap="none" spc="0" normalizeH="0" baseline="0" noProof="0">
              <a:ln>
                <a:noFill/>
              </a:ln>
              <a:solidFill>
                <a:srgbClr val="FFFFFF"/>
              </a:solidFill>
              <a:effectLst/>
              <a:uLnTx/>
              <a:uFillTx/>
              <a:latin typeface="Arial"/>
              <a:ea typeface="+mn-ea"/>
              <a:cs typeface="Arial"/>
            </a:endParaRPr>
          </a:p>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Regional service model</a:t>
            </a:r>
          </a:p>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IT platforms and data management capabilities</a:t>
            </a:r>
          </a:p>
          <a:p>
            <a:pPr marL="112716" marR="0" lvl="0" indent="-112716" algn="l" defTabSz="627578" rtl="0" eaLnBrk="1" fontAlgn="auto" latinLnBrk="0" hangingPunct="1">
              <a:lnSpc>
                <a:spcPct val="100000"/>
              </a:lnSpc>
              <a:spcBef>
                <a:spcPts val="1059"/>
              </a:spcBef>
              <a:spcAft>
                <a:spcPts val="0"/>
              </a:spcAft>
              <a:buClrTx/>
              <a:buSzTx/>
              <a:buFontTx/>
              <a:buChar char="•"/>
              <a:tabLst/>
              <a:defRPr/>
            </a:pPr>
            <a:r>
              <a:rPr kumimoji="0" lang="en-US" sz="1297" b="0" i="0" u="none" strike="noStrike" kern="1200" cap="none" spc="0" normalizeH="0" baseline="0" noProof="0">
                <a:ln>
                  <a:noFill/>
                </a:ln>
                <a:solidFill>
                  <a:srgbClr val="FFFFFF"/>
                </a:solidFill>
                <a:effectLst/>
                <a:uLnTx/>
                <a:uFillTx/>
                <a:latin typeface="Arial"/>
                <a:ea typeface="+mn-ea"/>
                <a:cs typeface="Arial"/>
              </a:rPr>
              <a:t>Stakeholder, policy, and regulatory advocacy </a:t>
            </a:r>
          </a:p>
          <a:p>
            <a:pPr marL="112716" marR="0" lvl="0" indent="-112716" algn="l" defTabSz="627578" rtl="0" eaLnBrk="1" fontAlgn="auto" latinLnBrk="0" hangingPunct="1">
              <a:lnSpc>
                <a:spcPct val="100000"/>
              </a:lnSpc>
              <a:spcBef>
                <a:spcPts val="1059"/>
              </a:spcBef>
              <a:spcAft>
                <a:spcPts val="0"/>
              </a:spcAft>
              <a:buClrTx/>
              <a:buSzTx/>
              <a:buFontTx/>
              <a:buChar char="•"/>
              <a:tabLst/>
              <a:defRPr/>
            </a:pPr>
            <a:endParaRPr kumimoji="0" lang="en-US" sz="1297" b="0" i="0" u="none" strike="noStrike" kern="1200" cap="none" spc="0" normalizeH="0" baseline="0" noProof="0">
              <a:ln>
                <a:noFill/>
              </a:ln>
              <a:solidFill>
                <a:srgbClr val="FFFFFF"/>
              </a:solidFill>
              <a:effectLst/>
              <a:uLnTx/>
              <a:uFillTx/>
              <a:latin typeface="Arial"/>
              <a:ea typeface="+mn-ea"/>
              <a:cs typeface="Arial"/>
            </a:endParaRPr>
          </a:p>
        </p:txBody>
      </p:sp>
      <p:sp>
        <p:nvSpPr>
          <p:cNvPr id="49" name="Rectangle 48">
            <a:extLst>
              <a:ext uri="{FF2B5EF4-FFF2-40B4-BE49-F238E27FC236}">
                <a16:creationId xmlns:a16="http://schemas.microsoft.com/office/drawing/2014/main" id="{785EE2FA-F73B-39D5-6097-5A345D3E889C}"/>
              </a:ext>
            </a:extLst>
          </p:cNvPr>
          <p:cNvSpPr/>
          <p:nvPr>
            <p:custDataLst>
              <p:tags r:id="rId18"/>
            </p:custDataLst>
          </p:nvPr>
        </p:nvSpPr>
        <p:spPr>
          <a:xfrm>
            <a:off x="145268" y="141237"/>
            <a:ext cx="3047750"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12" b="1" i="0" u="none" strike="noStrike" kern="1200" cap="small" spc="0" normalizeH="0" baseline="0" noProof="0">
                <a:ln>
                  <a:noFill/>
                </a:ln>
                <a:solidFill>
                  <a:srgbClr val="FFFFFF"/>
                </a:solidFill>
                <a:effectLst/>
                <a:uLnTx/>
                <a:uFillTx/>
                <a:latin typeface="Arial"/>
                <a:ea typeface="+mn-ea"/>
                <a:cs typeface="Arial"/>
              </a:rPr>
              <a:t>PURPOSE: WHY WE EXIST</a:t>
            </a:r>
          </a:p>
        </p:txBody>
      </p:sp>
      <p:sp>
        <p:nvSpPr>
          <p:cNvPr id="50" name="Rectangle 49">
            <a:extLst>
              <a:ext uri="{FF2B5EF4-FFF2-40B4-BE49-F238E27FC236}">
                <a16:creationId xmlns:a16="http://schemas.microsoft.com/office/drawing/2014/main" id="{A4CC6D47-E49F-33E6-D58D-6F196A5FEF7E}"/>
              </a:ext>
            </a:extLst>
          </p:cNvPr>
          <p:cNvSpPr/>
          <p:nvPr>
            <p:custDataLst>
              <p:tags r:id="rId19"/>
            </p:custDataLst>
          </p:nvPr>
        </p:nvSpPr>
        <p:spPr>
          <a:xfrm>
            <a:off x="145268" y="1721687"/>
            <a:ext cx="3047750"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12" b="1" i="0" u="none" strike="noStrike" kern="1200" cap="small" spc="0" normalizeH="0" baseline="0" noProof="0">
                <a:ln>
                  <a:noFill/>
                </a:ln>
                <a:solidFill>
                  <a:srgbClr val="FFFFFF"/>
                </a:solidFill>
                <a:effectLst/>
                <a:uLnTx/>
                <a:uFillTx/>
                <a:latin typeface="Arial"/>
                <a:ea typeface="+mn-ea"/>
                <a:cs typeface="Arial"/>
              </a:rPr>
              <a:t>STANDS: WHAT WE WILL DELIVER</a:t>
            </a:r>
          </a:p>
        </p:txBody>
      </p:sp>
      <p:sp>
        <p:nvSpPr>
          <p:cNvPr id="51" name="Rectangle 50">
            <a:extLst>
              <a:ext uri="{FF2B5EF4-FFF2-40B4-BE49-F238E27FC236}">
                <a16:creationId xmlns:a16="http://schemas.microsoft.com/office/drawing/2014/main" id="{FD5363E1-1927-EE1E-2D63-01F7A9833078}"/>
              </a:ext>
            </a:extLst>
          </p:cNvPr>
          <p:cNvSpPr/>
          <p:nvPr>
            <p:custDataLst>
              <p:tags r:id="rId20"/>
            </p:custDataLst>
          </p:nvPr>
        </p:nvSpPr>
        <p:spPr>
          <a:xfrm>
            <a:off x="3538557" y="3831184"/>
            <a:ext cx="8401676"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12" b="1" i="0" u="none" strike="noStrike" kern="1200" cap="small" spc="0" normalizeH="0" baseline="0" noProof="0">
                <a:ln>
                  <a:noFill/>
                </a:ln>
                <a:solidFill>
                  <a:srgbClr val="FFFFFF"/>
                </a:solidFill>
                <a:effectLst/>
                <a:uLnTx/>
                <a:uFillTx/>
                <a:latin typeface="Arial"/>
                <a:ea typeface="+mn-ea"/>
                <a:cs typeface="Arial"/>
              </a:rPr>
              <a:t>HOW WE WILL DO IT</a:t>
            </a:r>
          </a:p>
        </p:txBody>
      </p:sp>
      <p:sp>
        <p:nvSpPr>
          <p:cNvPr id="54" name="Rectangle 53">
            <a:extLst>
              <a:ext uri="{FF2B5EF4-FFF2-40B4-BE49-F238E27FC236}">
                <a16:creationId xmlns:a16="http://schemas.microsoft.com/office/drawing/2014/main" id="{CD004F51-47CD-E2B3-B851-2E3F219C647D}"/>
              </a:ext>
            </a:extLst>
          </p:cNvPr>
          <p:cNvSpPr/>
          <p:nvPr>
            <p:custDataLst>
              <p:tags r:id="rId21"/>
            </p:custDataLst>
          </p:nvPr>
        </p:nvSpPr>
        <p:spPr bwMode="gray">
          <a:xfrm>
            <a:off x="1" y="6231386"/>
            <a:ext cx="12191997" cy="616917"/>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000000">
                    <a:alpha val="25000"/>
                  </a:srgbClr>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FFFFFF"/>
              </a:solidFill>
              <a:effectLst/>
              <a:uLnTx/>
              <a:uFillTx/>
              <a:latin typeface="Arial"/>
              <a:ea typeface="+mn-ea"/>
              <a:cs typeface="Arial"/>
            </a:endParaRPr>
          </a:p>
        </p:txBody>
      </p:sp>
      <p:sp>
        <p:nvSpPr>
          <p:cNvPr id="56" name="Rectangle 55">
            <a:extLst>
              <a:ext uri="{FF2B5EF4-FFF2-40B4-BE49-F238E27FC236}">
                <a16:creationId xmlns:a16="http://schemas.microsoft.com/office/drawing/2014/main" id="{15031BD6-6CF9-E43E-1B79-6AFEE12CB30D}"/>
              </a:ext>
            </a:extLst>
          </p:cNvPr>
          <p:cNvSpPr/>
          <p:nvPr>
            <p:custDataLst>
              <p:tags r:id="rId22"/>
            </p:custDataLst>
          </p:nvPr>
        </p:nvSpPr>
        <p:spPr>
          <a:xfrm>
            <a:off x="145268" y="6380613"/>
            <a:ext cx="3047750"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12" b="1" i="0" u="none" strike="noStrike" kern="1200" cap="small" spc="0" normalizeH="0" baseline="0" noProof="0">
                <a:ln>
                  <a:noFill/>
                </a:ln>
                <a:solidFill>
                  <a:srgbClr val="FFFFFF"/>
                </a:solidFill>
                <a:effectLst/>
                <a:uLnTx/>
                <a:uFillTx/>
                <a:latin typeface="Arial"/>
                <a:ea typeface="+mn-ea"/>
                <a:cs typeface="Arial"/>
              </a:rPr>
              <a:t>VIRTUES: WHO WE ARE</a:t>
            </a:r>
          </a:p>
        </p:txBody>
      </p:sp>
      <p:sp>
        <p:nvSpPr>
          <p:cNvPr id="7" name="btfpBulletedList93035124">
            <a:extLst>
              <a:ext uri="{FF2B5EF4-FFF2-40B4-BE49-F238E27FC236}">
                <a16:creationId xmlns:a16="http://schemas.microsoft.com/office/drawing/2014/main" id="{636F3615-9527-0DBC-D650-CE81399C43BC}"/>
              </a:ext>
            </a:extLst>
          </p:cNvPr>
          <p:cNvSpPr/>
          <p:nvPr>
            <p:custDataLst>
              <p:tags r:id="rId23"/>
            </p:custDataLst>
          </p:nvPr>
        </p:nvSpPr>
        <p:spPr bwMode="gray">
          <a:xfrm>
            <a:off x="3267562" y="6372240"/>
            <a:ext cx="8778240" cy="336789"/>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A100"/>
                </a:solidFill>
              </a14:hiddenFill>
            </a:ext>
            <a:ext uri="{91240B29-F687-4F45-9708-019B960494DF}">
              <a14:hiddenLine xmlns:a14="http://schemas.microsoft.com/office/drawing/2010/main" w="9525" cap="flat" cmpd="sng" algn="ctr">
                <a:solidFill>
                  <a:srgbClr val="FFA1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ctr" anchorCtr="0" forceAA="0" compatLnSpc="1">
            <a:prstTxWarp prst="textNoShape">
              <a:avLst/>
            </a:prstTxWarp>
            <a:sp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r>
              <a:rPr kumimoji="0" lang="en-US" sz="1765" b="1" i="0" u="none" strike="noStrike" kern="1200" cap="none" spc="0" normalizeH="0" baseline="0" noProof="0">
                <a:ln>
                  <a:noFill/>
                </a:ln>
                <a:solidFill>
                  <a:srgbClr val="FFFFFF"/>
                </a:solidFill>
                <a:effectLst/>
                <a:uLnTx/>
                <a:uFillTx/>
                <a:latin typeface="Arial"/>
                <a:ea typeface="+mn-ea"/>
                <a:cs typeface="Arial"/>
              </a:rPr>
              <a:t>Trustworthy, Empathetic, Curious, Tenacious, Nimble, Owners</a:t>
            </a:r>
          </a:p>
        </p:txBody>
      </p:sp>
      <p:sp>
        <p:nvSpPr>
          <p:cNvPr id="9" name="Rectangle 8">
            <a:extLst>
              <a:ext uri="{FF2B5EF4-FFF2-40B4-BE49-F238E27FC236}">
                <a16:creationId xmlns:a16="http://schemas.microsoft.com/office/drawing/2014/main" id="{70FA843D-F7EE-CC9E-DFF5-C67DBC551B86}"/>
              </a:ext>
            </a:extLst>
          </p:cNvPr>
          <p:cNvSpPr/>
          <p:nvPr>
            <p:custDataLst>
              <p:tags r:id="rId24"/>
            </p:custDataLst>
          </p:nvPr>
        </p:nvSpPr>
        <p:spPr>
          <a:xfrm>
            <a:off x="5452696" y="141237"/>
            <a:ext cx="4573424" cy="363946"/>
          </a:xfrm>
          <a:prstGeom prst="rect">
            <a:avLst/>
          </a:prstGeom>
        </p:spPr>
        <p:txBody>
          <a:bodyPr wrap="square">
            <a:spAutoFit/>
          </a:bodyPr>
          <a:lstStyle/>
          <a:p>
            <a:pPr marL="0" marR="0" lvl="0" indent="0" algn="ctr" defTabSz="627563" rtl="0" eaLnBrk="1" fontAlgn="auto" latinLnBrk="0" hangingPunct="1">
              <a:lnSpc>
                <a:spcPct val="100000"/>
              </a:lnSpc>
              <a:spcBef>
                <a:spcPts val="1059"/>
              </a:spcBef>
              <a:spcAft>
                <a:spcPts val="0"/>
              </a:spcAft>
              <a:buClrTx/>
              <a:buSzTx/>
              <a:buFontTx/>
              <a:buNone/>
              <a:tabLst/>
              <a:defRPr/>
            </a:pPr>
            <a:r>
              <a:rPr kumimoji="0" lang="en-US" sz="1765" b="1" i="0" u="none" strike="noStrike" kern="1200" cap="small" spc="0" normalizeH="0" baseline="0" noProof="0">
                <a:ln>
                  <a:noFill/>
                </a:ln>
                <a:solidFill>
                  <a:srgbClr val="FFFFFF"/>
                </a:solidFill>
                <a:effectLst/>
                <a:uLnTx/>
                <a:uFillTx/>
                <a:latin typeface="Arial"/>
                <a:ea typeface="+mn-ea"/>
                <a:cs typeface="Arial"/>
              </a:rPr>
              <a:t>OUR 10-YEAR TRUE NORTH STRATEGY </a:t>
            </a:r>
            <a:endParaRPr kumimoji="0" lang="en-US" sz="1765" b="0" i="0" u="none" strike="noStrike" kern="1200" cap="none" spc="0" normalizeH="0" baseline="0" noProof="0">
              <a:ln>
                <a:noFill/>
              </a:ln>
              <a:solidFill>
                <a:srgbClr val="000000"/>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D4ACF730-DE6D-2B5A-6FCE-C81CC7518D60}"/>
              </a:ext>
            </a:extLst>
          </p:cNvPr>
          <p:cNvGrpSpPr/>
          <p:nvPr>
            <p:custDataLst>
              <p:tags r:id="rId25"/>
            </p:custDataLst>
          </p:nvPr>
        </p:nvGrpSpPr>
        <p:grpSpPr>
          <a:xfrm>
            <a:off x="3538557" y="1083000"/>
            <a:ext cx="8401676" cy="935378"/>
            <a:chOff x="4010365" y="1296728"/>
            <a:chExt cx="9521900" cy="1060095"/>
          </a:xfrm>
        </p:grpSpPr>
        <p:sp>
          <p:nvSpPr>
            <p:cNvPr id="41" name="Rectangle: Rounded Corners 40">
              <a:extLst>
                <a:ext uri="{FF2B5EF4-FFF2-40B4-BE49-F238E27FC236}">
                  <a16:creationId xmlns:a16="http://schemas.microsoft.com/office/drawing/2014/main" id="{B765D3DF-DB42-506A-F3E6-0CE9298F3639}"/>
                </a:ext>
              </a:extLst>
            </p:cNvPr>
            <p:cNvSpPr/>
            <p:nvPr>
              <p:custDataLst>
                <p:tags r:id="rId51"/>
              </p:custDataLst>
            </p:nvPr>
          </p:nvSpPr>
          <p:spPr bwMode="gray">
            <a:xfrm>
              <a:off x="4010365" y="1296728"/>
              <a:ext cx="9521900" cy="996174"/>
            </a:xfrm>
            <a:prstGeom prst="roundRect">
              <a:avLst>
                <a:gd name="adj" fmla="val 26118"/>
              </a:avLst>
            </a:prstGeom>
            <a:solidFill>
              <a:srgbClr val="006793"/>
            </a:solidFill>
            <a:ln w="76200" cap="flat" cmpd="sng" algn="ctr">
              <a:solidFill>
                <a:srgbClr val="0089C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FFFFFF"/>
                </a:solidFill>
                <a:effectLst/>
                <a:uLnTx/>
                <a:uFillTx/>
                <a:latin typeface="Arial"/>
                <a:ea typeface="+mn-ea"/>
                <a:cs typeface="Arial"/>
              </a:endParaRPr>
            </a:p>
          </p:txBody>
        </p:sp>
        <p:sp>
          <p:nvSpPr>
            <p:cNvPr id="95" name="btfpBulletedList930351">
              <a:extLst>
                <a:ext uri="{FF2B5EF4-FFF2-40B4-BE49-F238E27FC236}">
                  <a16:creationId xmlns:a16="http://schemas.microsoft.com/office/drawing/2014/main" id="{A4000C2C-37D5-0727-992C-9A4C6560652C}"/>
                </a:ext>
              </a:extLst>
            </p:cNvPr>
            <p:cNvSpPr/>
            <p:nvPr>
              <p:custDataLst>
                <p:tags r:id="rId52"/>
              </p:custDataLst>
            </p:nvPr>
          </p:nvSpPr>
          <p:spPr bwMode="gray">
            <a:xfrm>
              <a:off x="5577292" y="1698339"/>
              <a:ext cx="6231348" cy="527324"/>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529"/>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a:ea typeface="+mn-ea"/>
                  <a:cs typeface="Arial"/>
                </a:rPr>
                <a:t>Rebuild trust </a:t>
              </a:r>
              <a:r>
                <a:rPr kumimoji="0" lang="en-US" sz="1300" b="0" i="0" u="none" strike="noStrike" kern="1200" cap="none" spc="0" normalizeH="0" baseline="0" noProof="0">
                  <a:ln>
                    <a:noFill/>
                  </a:ln>
                  <a:solidFill>
                    <a:srgbClr val="FFFFFF"/>
                  </a:solidFill>
                  <a:effectLst/>
                  <a:uLnTx/>
                  <a:uFillTx/>
                  <a:latin typeface="Arial"/>
                  <a:ea typeface="+mn-ea"/>
                  <a:cs typeface="Arial"/>
                </a:rPr>
                <a:t>with our customers and our local communities by delivering </a:t>
              </a:r>
              <a:r>
                <a:rPr kumimoji="0" lang="en-US" sz="1300" b="1" i="0" u="none" strike="noStrike" kern="1200" cap="none" spc="0" normalizeH="0" baseline="0" noProof="0">
                  <a:ln>
                    <a:noFill/>
                  </a:ln>
                  <a:solidFill>
                    <a:srgbClr val="FFFFFF"/>
                  </a:solidFill>
                  <a:effectLst/>
                  <a:uLnTx/>
                  <a:uFillTx/>
                  <a:latin typeface="Arial"/>
                  <a:ea typeface="+mn-ea"/>
                  <a:cs typeface="Arial"/>
                </a:rPr>
                <a:t>affordable energy </a:t>
              </a:r>
              <a:r>
                <a:rPr kumimoji="0" lang="en-US" sz="1300" b="0" i="0" u="none" strike="noStrike" kern="1200" cap="none" spc="0" normalizeH="0" baseline="0" noProof="0">
                  <a:ln>
                    <a:noFill/>
                  </a:ln>
                  <a:solidFill>
                    <a:srgbClr val="FFFFFF"/>
                  </a:solidFill>
                  <a:effectLst/>
                  <a:uLnTx/>
                  <a:uFillTx/>
                  <a:latin typeface="Arial"/>
                  <a:ea typeface="+mn-ea"/>
                  <a:cs typeface="Arial"/>
                </a:rPr>
                <a:t>&amp; </a:t>
              </a:r>
              <a:r>
                <a:rPr kumimoji="0" lang="en-US" sz="1300" b="1" i="0" u="none" strike="noStrike" kern="1200" cap="none" spc="0" normalizeH="0" baseline="0" noProof="0">
                  <a:ln>
                    <a:noFill/>
                  </a:ln>
                  <a:solidFill>
                    <a:srgbClr val="FFFFFF"/>
                  </a:solidFill>
                  <a:effectLst/>
                  <a:uLnTx/>
                  <a:uFillTx/>
                  <a:latin typeface="Arial"/>
                  <a:ea typeface="+mn-ea"/>
                  <a:cs typeface="Arial"/>
                </a:rPr>
                <a:t>excellent customer experiences </a:t>
              </a:r>
              <a:r>
                <a:rPr kumimoji="0" lang="en-US" sz="1300" b="0" i="0" u="none" strike="noStrike" kern="1200" cap="none" spc="0" normalizeH="0" baseline="0" noProof="0">
                  <a:ln>
                    <a:noFill/>
                  </a:ln>
                  <a:solidFill>
                    <a:srgbClr val="FFFFFF"/>
                  </a:solidFill>
                  <a:effectLst/>
                  <a:uLnTx/>
                  <a:uFillTx/>
                  <a:latin typeface="Arial"/>
                  <a:ea typeface="+mn-ea"/>
                  <a:cs typeface="Arial"/>
                </a:rPr>
                <a:t>every day</a:t>
              </a:r>
            </a:p>
          </p:txBody>
        </p:sp>
        <p:sp>
          <p:nvSpPr>
            <p:cNvPr id="42" name="btfpBulletedList93035122">
              <a:extLst>
                <a:ext uri="{FF2B5EF4-FFF2-40B4-BE49-F238E27FC236}">
                  <a16:creationId xmlns:a16="http://schemas.microsoft.com/office/drawing/2014/main" id="{589B1B14-94B6-5D99-7D1E-C9BD89F61BFF}"/>
                </a:ext>
              </a:extLst>
            </p:cNvPr>
            <p:cNvSpPr/>
            <p:nvPr>
              <p:custDataLst>
                <p:tags r:id="rId53"/>
              </p:custDataLst>
            </p:nvPr>
          </p:nvSpPr>
          <p:spPr bwMode="gray">
            <a:xfrm>
              <a:off x="7818778" y="1380866"/>
              <a:ext cx="1895182" cy="350811"/>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1059"/>
                </a:spcBef>
                <a:spcAft>
                  <a:spcPts val="0"/>
                </a:spcAft>
                <a:buClrTx/>
                <a:buSzTx/>
                <a:buFontTx/>
                <a:buNone/>
                <a:tabLst/>
                <a:defRPr/>
              </a:pPr>
              <a:r>
                <a:rPr kumimoji="0" lang="en-US" sz="1588" b="1" i="0" u="none" strike="noStrike" kern="1200" cap="none" spc="265" normalizeH="0" baseline="0" noProof="0">
                  <a:ln>
                    <a:noFill/>
                  </a:ln>
                  <a:solidFill>
                    <a:srgbClr val="FFA100"/>
                  </a:solidFill>
                  <a:effectLst/>
                  <a:uLnTx/>
                  <a:uFillTx/>
                  <a:latin typeface="Arial"/>
                  <a:ea typeface="+mn-ea"/>
                  <a:cs typeface="Arial"/>
                </a:rPr>
                <a:t>CUSTOMERS</a:t>
              </a:r>
            </a:p>
          </p:txBody>
        </p:sp>
        <p:grpSp>
          <p:nvGrpSpPr>
            <p:cNvPr id="122" name="btfpIcon349752">
              <a:extLst>
                <a:ext uri="{FF2B5EF4-FFF2-40B4-BE49-F238E27FC236}">
                  <a16:creationId xmlns:a16="http://schemas.microsoft.com/office/drawing/2014/main" id="{FB872811-ACC2-1A51-C7CB-3C690D121339}"/>
                </a:ext>
              </a:extLst>
            </p:cNvPr>
            <p:cNvGrpSpPr/>
            <p:nvPr>
              <p:custDataLst>
                <p:tags r:id="rId54"/>
              </p:custDataLst>
            </p:nvPr>
          </p:nvGrpSpPr>
          <p:grpSpPr>
            <a:xfrm>
              <a:off x="4288242" y="1320503"/>
              <a:ext cx="1036320" cy="1036320"/>
              <a:chOff x="6240011" y="603404"/>
              <a:chExt cx="1633643" cy="1633643"/>
            </a:xfrm>
          </p:grpSpPr>
          <p:sp>
            <p:nvSpPr>
              <p:cNvPr id="121" name="btfpIconCircle349752">
                <a:extLst>
                  <a:ext uri="{FF2B5EF4-FFF2-40B4-BE49-F238E27FC236}">
                    <a16:creationId xmlns:a16="http://schemas.microsoft.com/office/drawing/2014/main" id="{AA36CC05-22C3-C2C4-3F08-542F707AC65C}"/>
                  </a:ext>
                </a:extLst>
              </p:cNvPr>
              <p:cNvSpPr/>
              <p:nvPr>
                <p:custDataLst>
                  <p:tags r:id="rId55"/>
                </p:custDataLst>
              </p:nvPr>
            </p:nvSpPr>
            <p:spPr bwMode="gray">
              <a:xfrm>
                <a:off x="6240011" y="603404"/>
                <a:ext cx="1633643" cy="1633643"/>
              </a:xfrm>
              <a:prstGeom prst="ellipse">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00465C"/>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94" tIns="63594" rIns="63594" bIns="63594" numCol="1" spcCol="0" rtlCol="0" fromWordArt="0" anchor="ctr" anchorCtr="0" forceAA="0" compatLnSpc="1">
                <a:prstTxWarp prst="textNoShape">
                  <a:avLst/>
                </a:prstTxWarp>
                <a:no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endParaRPr kumimoji="0" lang="en-US" sz="882" b="1" i="0" u="none" strike="noStrike" kern="1200" cap="none" spc="0" normalizeH="0" baseline="0" noProof="0">
                  <a:ln>
                    <a:noFill/>
                  </a:ln>
                  <a:solidFill>
                    <a:srgbClr val="00465C"/>
                  </a:solidFill>
                  <a:effectLst/>
                  <a:uLnTx/>
                  <a:uFillTx/>
                  <a:latin typeface="Arial"/>
                  <a:ea typeface="+mn-ea"/>
                  <a:cs typeface="Arial"/>
                </a:endParaRPr>
              </a:p>
            </p:txBody>
          </p:sp>
          <p:pic>
            <p:nvPicPr>
              <p:cNvPr id="120" name="btfpIconLines349752">
                <a:extLst>
                  <a:ext uri="{FF2B5EF4-FFF2-40B4-BE49-F238E27FC236}">
                    <a16:creationId xmlns:a16="http://schemas.microsoft.com/office/drawing/2014/main" id="{6FB90E4C-708A-E0A2-1B41-83DE5149DA47}"/>
                  </a:ext>
                </a:extLst>
              </p:cNvPr>
              <p:cNvPicPr/>
              <p:nvPr>
                <p:custDataLst>
                  <p:tags r:id="rId56"/>
                </p:custDataLst>
              </p:nvPr>
            </p:nvPicPr>
            <p:blipFill>
              <a:blip r:embed="rId66"/>
              <a:stretch>
                <a:fillRect/>
              </a:stretch>
            </p:blipFill>
            <p:spPr>
              <a:xfrm>
                <a:off x="6240011" y="603404"/>
                <a:ext cx="1633643" cy="1633643"/>
              </a:xfrm>
              <a:prstGeom prst="rect">
                <a:avLst/>
              </a:prstGeom>
            </p:spPr>
          </p:pic>
        </p:grpSp>
      </p:grpSp>
      <p:grpSp>
        <p:nvGrpSpPr>
          <p:cNvPr id="123" name="btfpIcon915469">
            <a:extLst>
              <a:ext uri="{FF2B5EF4-FFF2-40B4-BE49-F238E27FC236}">
                <a16:creationId xmlns:a16="http://schemas.microsoft.com/office/drawing/2014/main" id="{3395782A-C491-97D7-6537-7DAAFAF4DDE5}"/>
              </a:ext>
            </a:extLst>
          </p:cNvPr>
          <p:cNvGrpSpPr/>
          <p:nvPr>
            <p:custDataLst>
              <p:tags r:id="rId26"/>
            </p:custDataLst>
          </p:nvPr>
        </p:nvGrpSpPr>
        <p:grpSpPr>
          <a:xfrm>
            <a:off x="10498975" y="893990"/>
            <a:ext cx="1288473" cy="1288473"/>
            <a:chOff x="3562982" y="344441"/>
            <a:chExt cx="1653887" cy="1225232"/>
          </a:xfrm>
        </p:grpSpPr>
        <p:sp>
          <p:nvSpPr>
            <p:cNvPr id="124" name="btfpIconCircle915469">
              <a:extLst>
                <a:ext uri="{FF2B5EF4-FFF2-40B4-BE49-F238E27FC236}">
                  <a16:creationId xmlns:a16="http://schemas.microsoft.com/office/drawing/2014/main" id="{7E1CECF8-E52C-960A-4561-07288B8321B1}"/>
                </a:ext>
              </a:extLst>
            </p:cNvPr>
            <p:cNvSpPr/>
            <p:nvPr>
              <p:custDataLst>
                <p:tags r:id="rId49"/>
              </p:custDataLst>
            </p:nvPr>
          </p:nvSpPr>
          <p:spPr bwMode="gray">
            <a:xfrm>
              <a:off x="3562982" y="344441"/>
              <a:ext cx="1653884" cy="1225232"/>
            </a:xfrm>
            <a:prstGeom prst="ellipse">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00465C"/>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94" tIns="63594" rIns="63594" bIns="63594" numCol="1" spcCol="0" rtlCol="0" fromWordArt="0" anchor="ctr" anchorCtr="0" forceAA="0" compatLnSpc="1">
              <a:prstTxWarp prst="textNoShape">
                <a:avLst/>
              </a:prstTxWarp>
              <a:no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endParaRPr kumimoji="0" lang="en-US" sz="882" b="1" i="0" u="none" strike="noStrike" kern="1200" cap="none" spc="0" normalizeH="0" baseline="0" noProof="0">
                <a:ln>
                  <a:noFill/>
                </a:ln>
                <a:solidFill>
                  <a:srgbClr val="00465C"/>
                </a:solidFill>
                <a:effectLst/>
                <a:uLnTx/>
                <a:uFillTx/>
                <a:latin typeface="Arial"/>
                <a:ea typeface="+mn-ea"/>
                <a:cs typeface="Arial"/>
              </a:endParaRPr>
            </a:p>
          </p:txBody>
        </p:sp>
        <p:pic>
          <p:nvPicPr>
            <p:cNvPr id="125" name="btfpIconLines915469">
              <a:extLst>
                <a:ext uri="{FF2B5EF4-FFF2-40B4-BE49-F238E27FC236}">
                  <a16:creationId xmlns:a16="http://schemas.microsoft.com/office/drawing/2014/main" id="{B3141BB1-F16D-B630-E463-806B3090302D}"/>
                </a:ext>
              </a:extLst>
            </p:cNvPr>
            <p:cNvPicPr/>
            <p:nvPr>
              <p:custDataLst>
                <p:tags r:id="rId50"/>
              </p:custDataLst>
            </p:nvPr>
          </p:nvPicPr>
          <p:blipFill>
            <a:blip r:embed="rId67"/>
            <a:stretch>
              <a:fillRect/>
            </a:stretch>
          </p:blipFill>
          <p:spPr>
            <a:xfrm>
              <a:off x="3562982" y="344441"/>
              <a:ext cx="1653887" cy="1225232"/>
            </a:xfrm>
            <a:prstGeom prst="rect">
              <a:avLst/>
            </a:prstGeom>
          </p:spPr>
        </p:pic>
      </p:grpSp>
      <p:grpSp>
        <p:nvGrpSpPr>
          <p:cNvPr id="30" name="Group 29">
            <a:extLst>
              <a:ext uri="{FF2B5EF4-FFF2-40B4-BE49-F238E27FC236}">
                <a16:creationId xmlns:a16="http://schemas.microsoft.com/office/drawing/2014/main" id="{1DD8AEAC-D011-A13E-C6AC-CB24AAC2A305}"/>
              </a:ext>
            </a:extLst>
          </p:cNvPr>
          <p:cNvGrpSpPr/>
          <p:nvPr>
            <p:custDataLst>
              <p:tags r:id="rId27"/>
            </p:custDataLst>
          </p:nvPr>
        </p:nvGrpSpPr>
        <p:grpSpPr>
          <a:xfrm>
            <a:off x="3538558" y="1969589"/>
            <a:ext cx="8551736" cy="1838424"/>
            <a:chOff x="4010365" y="2253236"/>
            <a:chExt cx="9691967" cy="2083547"/>
          </a:xfrm>
        </p:grpSpPr>
        <p:sp>
          <p:nvSpPr>
            <p:cNvPr id="81" name="Rectangle: Rounded Corners 80">
              <a:extLst>
                <a:ext uri="{FF2B5EF4-FFF2-40B4-BE49-F238E27FC236}">
                  <a16:creationId xmlns:a16="http://schemas.microsoft.com/office/drawing/2014/main" id="{445E3CFC-0059-E216-AD4F-55A7C99A3B67}"/>
                </a:ext>
              </a:extLst>
            </p:cNvPr>
            <p:cNvSpPr/>
            <p:nvPr>
              <p:custDataLst>
                <p:tags r:id="rId35"/>
              </p:custDataLst>
            </p:nvPr>
          </p:nvSpPr>
          <p:spPr bwMode="gray">
            <a:xfrm>
              <a:off x="4010365" y="2253236"/>
              <a:ext cx="9521900" cy="2083547"/>
            </a:xfrm>
            <a:prstGeom prst="roundRect">
              <a:avLst>
                <a:gd name="adj" fmla="val 20832"/>
              </a:avLst>
            </a:prstGeom>
            <a:solidFill>
              <a:srgbClr val="006793"/>
            </a:solidFill>
            <a:ln w="76200" cap="flat" cmpd="sng" algn="ctr">
              <a:solidFill>
                <a:srgbClr val="0089C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endParaRPr kumimoji="0" lang="en-US" sz="1412" b="0" i="0" u="none" strike="noStrike" kern="1200" cap="none" spc="0" normalizeH="0" baseline="0" noProof="0">
                <a:ln>
                  <a:noFill/>
                </a:ln>
                <a:solidFill>
                  <a:srgbClr val="FFFFFF"/>
                </a:solidFill>
                <a:effectLst/>
                <a:uLnTx/>
                <a:uFillTx/>
                <a:latin typeface="Arial"/>
                <a:ea typeface="+mn-ea"/>
                <a:cs typeface="Arial"/>
              </a:endParaRPr>
            </a:p>
          </p:txBody>
        </p:sp>
        <p:grpSp>
          <p:nvGrpSpPr>
            <p:cNvPr id="63" name="btfpIcon862562">
              <a:extLst>
                <a:ext uri="{FF2B5EF4-FFF2-40B4-BE49-F238E27FC236}">
                  <a16:creationId xmlns:a16="http://schemas.microsoft.com/office/drawing/2014/main" id="{0EEE4E2A-DB5F-2C85-6635-0314CC76CC91}"/>
                </a:ext>
              </a:extLst>
            </p:cNvPr>
            <p:cNvGrpSpPr>
              <a:grpSpLocks noChangeAspect="1"/>
            </p:cNvGrpSpPr>
            <p:nvPr>
              <p:custDataLst>
                <p:tags r:id="rId36"/>
              </p:custDataLst>
            </p:nvPr>
          </p:nvGrpSpPr>
          <p:grpSpPr>
            <a:xfrm>
              <a:off x="4208467" y="2559985"/>
              <a:ext cx="1194656" cy="1200615"/>
              <a:chOff x="3665321" y="2798899"/>
              <a:chExt cx="1929567" cy="2979422"/>
            </a:xfrm>
          </p:grpSpPr>
          <p:sp>
            <p:nvSpPr>
              <p:cNvPr id="62" name="btfpIconCircle862562">
                <a:extLst>
                  <a:ext uri="{FF2B5EF4-FFF2-40B4-BE49-F238E27FC236}">
                    <a16:creationId xmlns:a16="http://schemas.microsoft.com/office/drawing/2014/main" id="{3E368C35-5324-245B-39B6-863D4B55C34C}"/>
                  </a:ext>
                </a:extLst>
              </p:cNvPr>
              <p:cNvSpPr/>
              <p:nvPr>
                <p:custDataLst>
                  <p:tags r:id="rId47"/>
                </p:custDataLst>
              </p:nvPr>
            </p:nvSpPr>
            <p:spPr bwMode="gray">
              <a:xfrm>
                <a:off x="3665321" y="2798899"/>
                <a:ext cx="1929567" cy="2964634"/>
              </a:xfrm>
              <a:prstGeom prst="ellipse">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00465C"/>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94" tIns="63594" rIns="63594" bIns="63594" numCol="1" spcCol="0" rtlCol="0" fromWordArt="0" anchor="ctr" anchorCtr="0" forceAA="0" compatLnSpc="1">
                <a:prstTxWarp prst="textNoShape">
                  <a:avLst/>
                </a:prstTxWarp>
                <a:no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endParaRPr kumimoji="0" lang="en-US" sz="882" b="1" i="0" u="none" strike="noStrike" kern="1200" cap="none" spc="0" normalizeH="0" baseline="0" noProof="0">
                  <a:ln>
                    <a:noFill/>
                  </a:ln>
                  <a:solidFill>
                    <a:srgbClr val="00465C"/>
                  </a:solidFill>
                  <a:effectLst/>
                  <a:uLnTx/>
                  <a:uFillTx/>
                  <a:latin typeface="Arial"/>
                  <a:ea typeface="+mn-ea"/>
                  <a:cs typeface="Arial"/>
                </a:endParaRPr>
              </a:p>
            </p:txBody>
          </p:sp>
          <p:pic>
            <p:nvPicPr>
              <p:cNvPr id="60" name="btfpIconLines862562">
                <a:extLst>
                  <a:ext uri="{FF2B5EF4-FFF2-40B4-BE49-F238E27FC236}">
                    <a16:creationId xmlns:a16="http://schemas.microsoft.com/office/drawing/2014/main" id="{CA74054C-09F2-CC05-BF0C-BAECA834EC61}"/>
                  </a:ext>
                </a:extLst>
              </p:cNvPr>
              <p:cNvPicPr/>
              <p:nvPr>
                <p:custDataLst>
                  <p:tags r:id="rId48"/>
                </p:custDataLst>
              </p:nvPr>
            </p:nvPicPr>
            <p:blipFill>
              <a:blip r:embed="rId68"/>
              <a:stretch>
                <a:fillRect/>
              </a:stretch>
            </p:blipFill>
            <p:spPr>
              <a:xfrm>
                <a:off x="3665321" y="2813687"/>
                <a:ext cx="1929567" cy="2964634"/>
              </a:xfrm>
              <a:prstGeom prst="rect">
                <a:avLst/>
              </a:prstGeom>
            </p:spPr>
          </p:pic>
        </p:grpSp>
        <p:sp>
          <p:nvSpPr>
            <p:cNvPr id="85" name="Rectangle: Rounded Corners 84">
              <a:extLst>
                <a:ext uri="{FF2B5EF4-FFF2-40B4-BE49-F238E27FC236}">
                  <a16:creationId xmlns:a16="http://schemas.microsoft.com/office/drawing/2014/main" id="{E0A621AB-A485-A043-57D2-85669EBF2D14}"/>
                </a:ext>
              </a:extLst>
            </p:cNvPr>
            <p:cNvSpPr/>
            <p:nvPr>
              <p:custDataLst>
                <p:tags r:id="rId37"/>
              </p:custDataLst>
            </p:nvPr>
          </p:nvSpPr>
          <p:spPr bwMode="gray">
            <a:xfrm>
              <a:off x="4299558" y="3832045"/>
              <a:ext cx="1013688" cy="347723"/>
            </a:xfrm>
            <a:prstGeom prst="roundRect">
              <a:avLst>
                <a:gd name="adj" fmla="val 50000"/>
              </a:avLst>
            </a:prstGeom>
            <a:solidFill>
              <a:srgbClr val="FFA100"/>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ctr"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r>
                <a:rPr kumimoji="0" lang="en-US" sz="1297" b="1" i="0" u="none" strike="noStrike" kern="1200" cap="none" spc="0" normalizeH="0" baseline="0" noProof="0">
                  <a:ln>
                    <a:noFill/>
                  </a:ln>
                  <a:solidFill>
                    <a:srgbClr val="FFFFFF"/>
                  </a:solidFill>
                  <a:effectLst/>
                  <a:uLnTx/>
                  <a:uFillTx/>
                  <a:latin typeface="Arial"/>
                  <a:ea typeface="+mn-ea"/>
                  <a:cs typeface="Arial"/>
                </a:rPr>
                <a:t>Electric</a:t>
              </a:r>
            </a:p>
          </p:txBody>
        </p:sp>
        <p:sp>
          <p:nvSpPr>
            <p:cNvPr id="91" name="btfpBulletedList9303512177">
              <a:extLst>
                <a:ext uri="{FF2B5EF4-FFF2-40B4-BE49-F238E27FC236}">
                  <a16:creationId xmlns:a16="http://schemas.microsoft.com/office/drawing/2014/main" id="{36D183BE-9F4A-B835-381E-064D3C025F45}"/>
                </a:ext>
              </a:extLst>
            </p:cNvPr>
            <p:cNvSpPr/>
            <p:nvPr>
              <p:custDataLst>
                <p:tags r:id="rId38"/>
              </p:custDataLst>
            </p:nvPr>
          </p:nvSpPr>
          <p:spPr bwMode="gray">
            <a:xfrm>
              <a:off x="9974678" y="2667666"/>
              <a:ext cx="3727654" cy="527324"/>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a:ea typeface="+mn-ea"/>
                  <a:cs typeface="Arial"/>
                </a:rPr>
                <a:t>Continue</a:t>
              </a:r>
              <a:r>
                <a:rPr kumimoji="0" lang="en-US" sz="1300" b="1" i="0" u="none" strike="noStrike" kern="1200" cap="none" spc="0" normalizeH="0" baseline="0" noProof="0">
                  <a:ln>
                    <a:noFill/>
                  </a:ln>
                  <a:solidFill>
                    <a:srgbClr val="FFFFFF"/>
                  </a:solidFill>
                  <a:effectLst/>
                  <a:uLnTx/>
                  <a:uFillTx/>
                  <a:latin typeface="Arial"/>
                  <a:ea typeface="+mn-ea"/>
                  <a:cs typeface="Arial"/>
                </a:rPr>
                <a:t> </a:t>
              </a:r>
              <a:r>
                <a:rPr kumimoji="0" lang="en-US" sz="1300" b="0" i="0" u="none" strike="noStrike" kern="1200" cap="none" spc="0" normalizeH="0" baseline="0" noProof="0">
                  <a:ln>
                    <a:noFill/>
                  </a:ln>
                  <a:solidFill>
                    <a:srgbClr val="FFFFFF"/>
                  </a:solidFill>
                  <a:effectLst/>
                  <a:uLnTx/>
                  <a:uFillTx/>
                  <a:latin typeface="Arial"/>
                  <a:ea typeface="+mn-ea"/>
                  <a:cs typeface="Arial"/>
                </a:rPr>
                <a:t>to</a:t>
              </a:r>
              <a:r>
                <a:rPr kumimoji="0" lang="en-US" sz="1300" b="1" i="0" u="none" strike="noStrike" kern="1200" cap="none" spc="0" normalizeH="0" baseline="0" noProof="0">
                  <a:ln>
                    <a:noFill/>
                  </a:ln>
                  <a:solidFill>
                    <a:srgbClr val="FFFFFF"/>
                  </a:solidFill>
                  <a:effectLst/>
                  <a:uLnTx/>
                  <a:uFillTx/>
                  <a:latin typeface="Arial"/>
                  <a:ea typeface="+mn-ea"/>
                  <a:cs typeface="Arial"/>
                </a:rPr>
                <a:t> invest in a safe and              reliable gas system</a:t>
              </a:r>
            </a:p>
          </p:txBody>
        </p:sp>
        <p:sp>
          <p:nvSpPr>
            <p:cNvPr id="92" name="btfpBulletedList93035121">
              <a:extLst>
                <a:ext uri="{FF2B5EF4-FFF2-40B4-BE49-F238E27FC236}">
                  <a16:creationId xmlns:a16="http://schemas.microsoft.com/office/drawing/2014/main" id="{C8D4F4A7-9D7F-5EA6-AF34-90DE5B9AD0AA}"/>
                </a:ext>
              </a:extLst>
            </p:cNvPr>
            <p:cNvSpPr/>
            <p:nvPr>
              <p:custDataLst>
                <p:tags r:id="rId39"/>
              </p:custDataLst>
            </p:nvPr>
          </p:nvSpPr>
          <p:spPr bwMode="gray">
            <a:xfrm>
              <a:off x="5416872" y="2667666"/>
              <a:ext cx="3453651" cy="98078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a:ea typeface="+mn-ea"/>
                  <a:cs typeface="Arial"/>
                </a:rPr>
                <a:t>Architect an electric system </a:t>
              </a:r>
              <a:r>
                <a:rPr kumimoji="0" lang="en-US" sz="1300" b="0" i="0" u="none" strike="noStrike" kern="1200" cap="none" spc="0" normalizeH="0" baseline="0" noProof="0">
                  <a:ln>
                    <a:noFill/>
                  </a:ln>
                  <a:solidFill>
                    <a:srgbClr val="FFFFFF"/>
                  </a:solidFill>
                  <a:effectLst/>
                  <a:uLnTx/>
                  <a:uFillTx/>
                  <a:latin typeface="Arial"/>
                  <a:ea typeface="+mn-ea"/>
                  <a:cs typeface="Arial"/>
                </a:rPr>
                <a:t>that is</a:t>
              </a:r>
              <a:r>
                <a:rPr kumimoji="0" lang="en-US" sz="1300" b="1" i="0" u="none" strike="noStrike" kern="1200" cap="none" spc="0" normalizeH="0" baseline="0" noProof="0">
                  <a:ln>
                    <a:noFill/>
                  </a:ln>
                  <a:solidFill>
                    <a:srgbClr val="FFFFFF"/>
                  </a:solidFill>
                  <a:effectLst/>
                  <a:uLnTx/>
                  <a:uFillTx/>
                  <a:latin typeface="Arial"/>
                  <a:ea typeface="+mn-ea"/>
                  <a:cs typeface="Arial"/>
                </a:rPr>
                <a:t>:</a:t>
              </a:r>
            </a:p>
            <a:p>
              <a:pPr marL="127741" marR="0" lvl="0" indent="-127741" algn="l" defTabSz="914422"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FFFFFF"/>
                  </a:solidFill>
                  <a:effectLst/>
                  <a:uLnTx/>
                  <a:uFillTx/>
                  <a:latin typeface="Arial"/>
                  <a:ea typeface="+mn-ea"/>
                  <a:cs typeface="Arial"/>
                </a:rPr>
                <a:t>Resilient</a:t>
              </a:r>
              <a:r>
                <a:rPr kumimoji="0" lang="en-US" sz="1300" b="0" i="0" u="none" strike="noStrike" kern="1200" cap="none" spc="0" normalizeH="0" baseline="0" noProof="0">
                  <a:ln>
                    <a:noFill/>
                  </a:ln>
                  <a:solidFill>
                    <a:srgbClr val="FFFFFF"/>
                  </a:solidFill>
                  <a:effectLst/>
                  <a:uLnTx/>
                  <a:uFillTx/>
                  <a:latin typeface="Arial"/>
                  <a:ea typeface="+mn-ea"/>
                  <a:cs typeface="Arial"/>
                </a:rPr>
                <a:t> to climate change</a:t>
              </a:r>
            </a:p>
            <a:p>
              <a:pPr marL="127741" marR="0" lvl="0" indent="-127741" algn="l" defTabSz="914422"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FFFFFF"/>
                  </a:solidFill>
                  <a:effectLst/>
                  <a:uLnTx/>
                  <a:uFillTx/>
                  <a:latin typeface="Arial"/>
                  <a:ea typeface="+mn-ea"/>
                  <a:cs typeface="Arial"/>
                </a:rPr>
                <a:t>Decarbonized</a:t>
              </a:r>
              <a:r>
                <a:rPr kumimoji="0" lang="en-US" sz="1300" b="0" i="0" u="none" strike="noStrike" kern="1200" cap="none" spc="0" normalizeH="0" baseline="0" noProof="0">
                  <a:ln>
                    <a:noFill/>
                  </a:ln>
                  <a:solidFill>
                    <a:srgbClr val="FFFFFF"/>
                  </a:solidFill>
                  <a:effectLst/>
                  <a:uLnTx/>
                  <a:uFillTx/>
                  <a:latin typeface="Arial"/>
                  <a:ea typeface="+mn-ea"/>
                  <a:cs typeface="Arial"/>
                </a:rPr>
                <a:t> 24 x 7 x 365</a:t>
              </a:r>
            </a:p>
            <a:p>
              <a:pPr marL="127741" marR="0" lvl="0" indent="-127741" algn="l" defTabSz="914422"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FFFFFF"/>
                  </a:solidFill>
                  <a:effectLst/>
                  <a:uLnTx/>
                  <a:uFillTx/>
                  <a:latin typeface="Arial"/>
                  <a:ea typeface="+mn-ea"/>
                  <a:cs typeface="Arial"/>
                </a:rPr>
                <a:t>Optimized</a:t>
              </a:r>
              <a:r>
                <a:rPr kumimoji="0" lang="en-US" sz="1300" b="0" i="0" u="none" strike="noStrike" kern="1200" cap="none" spc="0" normalizeH="0" baseline="0" noProof="0">
                  <a:ln>
                    <a:noFill/>
                  </a:ln>
                  <a:solidFill>
                    <a:srgbClr val="FFFFFF"/>
                  </a:solidFill>
                  <a:effectLst/>
                  <a:uLnTx/>
                  <a:uFillTx/>
                  <a:latin typeface="Arial"/>
                  <a:ea typeface="+mn-ea"/>
                  <a:cs typeface="Arial"/>
                </a:rPr>
                <a:t> to local and system needs</a:t>
              </a:r>
            </a:p>
          </p:txBody>
        </p:sp>
        <p:sp>
          <p:nvSpPr>
            <p:cNvPr id="93" name="btfpBulletedList93035122">
              <a:extLst>
                <a:ext uri="{FF2B5EF4-FFF2-40B4-BE49-F238E27FC236}">
                  <a16:creationId xmlns:a16="http://schemas.microsoft.com/office/drawing/2014/main" id="{822E12ED-7FCA-2827-1E86-C1BC4ACB3086}"/>
                </a:ext>
              </a:extLst>
            </p:cNvPr>
            <p:cNvSpPr/>
            <p:nvPr>
              <p:custDataLst>
                <p:tags r:id="rId40"/>
              </p:custDataLst>
            </p:nvPr>
          </p:nvSpPr>
          <p:spPr bwMode="gray">
            <a:xfrm>
              <a:off x="7482949" y="2301664"/>
              <a:ext cx="2563377" cy="350811"/>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ts val="1059"/>
                </a:spcBef>
                <a:spcAft>
                  <a:spcPts val="0"/>
                </a:spcAft>
                <a:buClrTx/>
                <a:buSzTx/>
                <a:buFontTx/>
                <a:buNone/>
                <a:tabLst/>
                <a:defRPr/>
              </a:pPr>
              <a:r>
                <a:rPr kumimoji="0" lang="en-US" sz="1588" b="1" i="0" u="none" strike="noStrike" kern="1200" cap="none" spc="265" normalizeH="0" baseline="0" noProof="0">
                  <a:ln>
                    <a:noFill/>
                  </a:ln>
                  <a:solidFill>
                    <a:srgbClr val="FFA100"/>
                  </a:solidFill>
                  <a:effectLst/>
                  <a:uLnTx/>
                  <a:uFillTx/>
                  <a:latin typeface="Arial"/>
                  <a:ea typeface="+mn-ea"/>
                  <a:cs typeface="Arial"/>
                </a:rPr>
                <a:t>ENERGY SYSTEM</a:t>
              </a:r>
            </a:p>
          </p:txBody>
        </p:sp>
        <p:grpSp>
          <p:nvGrpSpPr>
            <p:cNvPr id="74" name="btfpIcon320775">
              <a:extLst>
                <a:ext uri="{FF2B5EF4-FFF2-40B4-BE49-F238E27FC236}">
                  <a16:creationId xmlns:a16="http://schemas.microsoft.com/office/drawing/2014/main" id="{0CD902CE-1C91-2694-E6FA-D1C8FF629152}"/>
                </a:ext>
              </a:extLst>
            </p:cNvPr>
            <p:cNvGrpSpPr/>
            <p:nvPr>
              <p:custDataLst>
                <p:tags r:id="rId41"/>
              </p:custDataLst>
            </p:nvPr>
          </p:nvGrpSpPr>
          <p:grpSpPr>
            <a:xfrm>
              <a:off x="8846435" y="2621500"/>
              <a:ext cx="1127544" cy="1127544"/>
              <a:chOff x="8498623" y="2860898"/>
              <a:chExt cx="1365717" cy="1380744"/>
            </a:xfrm>
          </p:grpSpPr>
          <p:sp>
            <p:nvSpPr>
              <p:cNvPr id="73" name="btfpIconCircle320775">
                <a:extLst>
                  <a:ext uri="{FF2B5EF4-FFF2-40B4-BE49-F238E27FC236}">
                    <a16:creationId xmlns:a16="http://schemas.microsoft.com/office/drawing/2014/main" id="{5ACD93BA-F798-EC60-42DD-513E36E81B46}"/>
                  </a:ext>
                </a:extLst>
              </p:cNvPr>
              <p:cNvSpPr/>
              <p:nvPr>
                <p:custDataLst>
                  <p:tags r:id="rId45"/>
                </p:custDataLst>
              </p:nvPr>
            </p:nvSpPr>
            <p:spPr bwMode="gray">
              <a:xfrm>
                <a:off x="8498623" y="2860898"/>
                <a:ext cx="1365716" cy="1380744"/>
              </a:xfrm>
              <a:prstGeom prst="ellipse">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00465C"/>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94" tIns="63594" rIns="63594" bIns="63594" numCol="1" spcCol="0" rtlCol="0" fromWordArt="0" anchor="ctr" anchorCtr="0" forceAA="0" compatLnSpc="1">
                <a:prstTxWarp prst="textNoShape">
                  <a:avLst/>
                </a:prstTxWarp>
                <a:no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endParaRPr kumimoji="0" lang="en-US" sz="882" b="1" i="0" u="none" strike="noStrike" kern="1200" cap="none" spc="0" normalizeH="0" baseline="0" noProof="0">
                  <a:ln>
                    <a:noFill/>
                  </a:ln>
                  <a:solidFill>
                    <a:srgbClr val="00465C"/>
                  </a:solidFill>
                  <a:effectLst/>
                  <a:uLnTx/>
                  <a:uFillTx/>
                  <a:latin typeface="Arial"/>
                  <a:ea typeface="+mn-ea"/>
                  <a:cs typeface="Arial"/>
                </a:endParaRPr>
              </a:p>
            </p:txBody>
          </p:sp>
          <p:pic>
            <p:nvPicPr>
              <p:cNvPr id="65" name="btfpIconLines320775">
                <a:extLst>
                  <a:ext uri="{FF2B5EF4-FFF2-40B4-BE49-F238E27FC236}">
                    <a16:creationId xmlns:a16="http://schemas.microsoft.com/office/drawing/2014/main" id="{04780D28-C9E9-3875-2171-5D4E262C9874}"/>
                  </a:ext>
                </a:extLst>
              </p:cNvPr>
              <p:cNvPicPr/>
              <p:nvPr>
                <p:custDataLst>
                  <p:tags r:id="rId46"/>
                </p:custDataLst>
              </p:nvPr>
            </p:nvPicPr>
            <p:blipFill>
              <a:blip r:embed="rId69"/>
              <a:stretch>
                <a:fillRect/>
              </a:stretch>
            </p:blipFill>
            <p:spPr>
              <a:xfrm>
                <a:off x="8498624" y="2860898"/>
                <a:ext cx="1365716" cy="1380744"/>
              </a:xfrm>
              <a:prstGeom prst="rect">
                <a:avLst/>
              </a:prstGeom>
            </p:spPr>
          </p:pic>
        </p:grpSp>
        <p:sp>
          <p:nvSpPr>
            <p:cNvPr id="89" name="Rectangle: Rounded Corners 88">
              <a:extLst>
                <a:ext uri="{FF2B5EF4-FFF2-40B4-BE49-F238E27FC236}">
                  <a16:creationId xmlns:a16="http://schemas.microsoft.com/office/drawing/2014/main" id="{7475D291-A608-23AF-8518-8E9933FF209C}"/>
                </a:ext>
              </a:extLst>
            </p:cNvPr>
            <p:cNvSpPr/>
            <p:nvPr>
              <p:custDataLst>
                <p:tags r:id="rId42"/>
              </p:custDataLst>
            </p:nvPr>
          </p:nvSpPr>
          <p:spPr bwMode="gray">
            <a:xfrm>
              <a:off x="9096543" y="3832045"/>
              <a:ext cx="627329" cy="347723"/>
            </a:xfrm>
            <a:prstGeom prst="roundRect">
              <a:avLst>
                <a:gd name="adj" fmla="val 50000"/>
              </a:avLst>
            </a:prstGeom>
            <a:solidFill>
              <a:srgbClr val="FFA100"/>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ctr" anchorCtr="0" forceAA="0" compatLnSpc="1">
              <a:prstTxWarp prst="textNoShape">
                <a:avLst/>
              </a:prstTxWarp>
              <a:noAutofit/>
            </a:bodyPr>
            <a:lstStyle/>
            <a:p>
              <a:pPr marL="0" marR="0" lvl="0" indent="0" algn="ctr" defTabSz="627578" rtl="0" eaLnBrk="1" fontAlgn="auto" latinLnBrk="0" hangingPunct="1">
                <a:lnSpc>
                  <a:spcPct val="100000"/>
                </a:lnSpc>
                <a:spcBef>
                  <a:spcPts val="1059"/>
                </a:spcBef>
                <a:spcAft>
                  <a:spcPts val="0"/>
                </a:spcAft>
                <a:buClrTx/>
                <a:buSzTx/>
                <a:buFontTx/>
                <a:buNone/>
                <a:tabLst/>
                <a:defRPr/>
              </a:pPr>
              <a:r>
                <a:rPr kumimoji="0" lang="en-US" sz="1297" b="1" i="0" u="none" strike="noStrike" kern="1200" cap="none" spc="0" normalizeH="0" baseline="0" noProof="0">
                  <a:ln>
                    <a:noFill/>
                  </a:ln>
                  <a:solidFill>
                    <a:srgbClr val="FFFFFF"/>
                  </a:solidFill>
                  <a:effectLst/>
                  <a:uLnTx/>
                  <a:uFillTx/>
                  <a:latin typeface="Arial"/>
                  <a:ea typeface="+mn-ea"/>
                  <a:cs typeface="Arial"/>
                </a:rPr>
                <a:t>Gas</a:t>
              </a:r>
            </a:p>
          </p:txBody>
        </p:sp>
        <p:sp>
          <p:nvSpPr>
            <p:cNvPr id="59" name="btfpBulletedList9303512177">
              <a:extLst>
                <a:ext uri="{FF2B5EF4-FFF2-40B4-BE49-F238E27FC236}">
                  <a16:creationId xmlns:a16="http://schemas.microsoft.com/office/drawing/2014/main" id="{9485216E-D957-690A-C3C6-D0B320416CEA}"/>
                </a:ext>
              </a:extLst>
            </p:cNvPr>
            <p:cNvSpPr/>
            <p:nvPr>
              <p:custDataLst>
                <p:tags r:id="rId43"/>
              </p:custDataLst>
            </p:nvPr>
          </p:nvSpPr>
          <p:spPr bwMode="gray">
            <a:xfrm>
              <a:off x="9974678" y="3223862"/>
              <a:ext cx="3727654" cy="98078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a:ea typeface="+mn-ea"/>
                  <a:cs typeface="+mn-cs"/>
                </a:rPr>
                <a:t>Boldly shape the future through:</a:t>
              </a:r>
            </a:p>
            <a:p>
              <a:pPr marL="127741" marR="0" lvl="0" indent="-127741" algn="l" defTabSz="914422"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FFFFFF"/>
                  </a:solidFill>
                  <a:effectLst/>
                  <a:uLnTx/>
                  <a:uFillTx/>
                  <a:latin typeface="Arial"/>
                  <a:ea typeface="+mn-ea"/>
                  <a:cs typeface="+mn-cs"/>
                </a:rPr>
                <a:t>Targeted electrification</a:t>
              </a:r>
            </a:p>
            <a:p>
              <a:pPr marL="127741" marR="0" lvl="0" indent="-127741" algn="l" defTabSz="914422"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FFFFFF"/>
                  </a:solidFill>
                  <a:effectLst/>
                  <a:uLnTx/>
                  <a:uFillTx/>
                  <a:latin typeface="Arial"/>
                  <a:ea typeface="+mn-ea"/>
                  <a:cs typeface="+mn-cs"/>
                </a:rPr>
                <a:t>Greening</a:t>
              </a:r>
              <a:r>
                <a:rPr kumimoji="0" lang="en-US" sz="1300" b="0" i="0" u="none" strike="noStrike" kern="1200" cap="none" spc="0" normalizeH="0" baseline="0" noProof="0">
                  <a:ln>
                    <a:noFill/>
                  </a:ln>
                  <a:solidFill>
                    <a:srgbClr val="FFFFFF"/>
                  </a:solidFill>
                  <a:effectLst/>
                  <a:uLnTx/>
                  <a:uFillTx/>
                  <a:latin typeface="Arial"/>
                  <a:ea typeface="+mn-ea"/>
                  <a:cs typeface="+mn-cs"/>
                </a:rPr>
                <a:t> the gas supply </a:t>
              </a:r>
            </a:p>
            <a:p>
              <a:pPr marL="127741" marR="0" lvl="0" indent="-127741" algn="l" defTabSz="914422"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FFFFFF"/>
                  </a:solidFill>
                  <a:effectLst/>
                  <a:uLnTx/>
                  <a:uFillTx/>
                  <a:latin typeface="Arial"/>
                  <a:ea typeface="+mn-ea"/>
                  <a:cs typeface="+mn-cs"/>
                </a:rPr>
                <a:t>Shaping</a:t>
              </a:r>
              <a:r>
                <a:rPr kumimoji="0" lang="en-US" sz="1300" b="0" i="0" u="none" strike="noStrike" kern="1200" cap="none" spc="0" normalizeH="0" baseline="0" noProof="0">
                  <a:ln>
                    <a:noFill/>
                  </a:ln>
                  <a:solidFill>
                    <a:srgbClr val="FFFFFF"/>
                  </a:solidFill>
                  <a:effectLst/>
                  <a:uLnTx/>
                  <a:uFillTx/>
                  <a:latin typeface="Arial"/>
                  <a:ea typeface="+mn-ea"/>
                  <a:cs typeface="+mn-cs"/>
                </a:rPr>
                <a:t> California’s policy</a:t>
              </a:r>
            </a:p>
          </p:txBody>
        </p:sp>
        <p:sp>
          <p:nvSpPr>
            <p:cNvPr id="61" name="btfpBulletedList93035121">
              <a:extLst>
                <a:ext uri="{FF2B5EF4-FFF2-40B4-BE49-F238E27FC236}">
                  <a16:creationId xmlns:a16="http://schemas.microsoft.com/office/drawing/2014/main" id="{09D55947-F3AE-48D6-DFE6-371EAC21331E}"/>
                </a:ext>
              </a:extLst>
            </p:cNvPr>
            <p:cNvSpPr/>
            <p:nvPr>
              <p:custDataLst>
                <p:tags r:id="rId44"/>
              </p:custDataLst>
            </p:nvPr>
          </p:nvSpPr>
          <p:spPr bwMode="gray">
            <a:xfrm>
              <a:off x="5416872" y="3677191"/>
              <a:ext cx="3453651" cy="527324"/>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273" tIns="32273" rIns="32273" bIns="32273" numCol="1" spcCol="0" rtlCol="0" fromWordArt="0" anchor="t" anchorCtr="0" forceAA="0" compatLnSpc="1">
              <a:prstTxWarp prst="textNoShape">
                <a:avLst/>
              </a:prstTxWarp>
              <a:spAutoFit/>
            </a:bodyPr>
            <a:lstStyle/>
            <a:p>
              <a:pPr marL="0" marR="0" lvl="0" indent="0" algn="l" defTabSz="627578"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a:ea typeface="+mn-ea"/>
                  <a:cs typeface="+mn-cs"/>
                </a:rPr>
                <a:t>Unleash the </a:t>
              </a:r>
              <a:r>
                <a:rPr kumimoji="0" lang="en-US" sz="1300" b="1" i="0" u="none" strike="noStrike" kern="1200" cap="none" spc="0" normalizeH="0" baseline="0" noProof="0">
                  <a:ln>
                    <a:noFill/>
                  </a:ln>
                  <a:solidFill>
                    <a:srgbClr val="FFFFFF"/>
                  </a:solidFill>
                  <a:effectLst/>
                  <a:uLnTx/>
                  <a:uFillTx/>
                  <a:latin typeface="Arial"/>
                  <a:ea typeface="+mn-ea"/>
                  <a:cs typeface="+mn-cs"/>
                </a:rPr>
                <a:t>full potential of electric vehicles</a:t>
              </a:r>
              <a:endParaRPr kumimoji="0" lang="en-US" sz="1300" b="0" i="0" u="none" strike="noStrike" kern="1200" cap="none" spc="0" normalizeH="0" baseline="0" noProof="0">
                <a:ln>
                  <a:noFill/>
                </a:ln>
                <a:solidFill>
                  <a:srgbClr val="FFFFFF"/>
                </a:solidFill>
                <a:effectLst/>
                <a:uLnTx/>
                <a:uFillTx/>
                <a:latin typeface="Arial"/>
                <a:ea typeface="+mn-ea"/>
                <a:cs typeface="+mn-cs"/>
              </a:endParaRPr>
            </a:p>
          </p:txBody>
        </p:sp>
      </p:grpSp>
      <p:sp>
        <p:nvSpPr>
          <p:cNvPr id="52" name="Rectangle 51">
            <a:extLst>
              <a:ext uri="{FF2B5EF4-FFF2-40B4-BE49-F238E27FC236}">
                <a16:creationId xmlns:a16="http://schemas.microsoft.com/office/drawing/2014/main" id="{5A245333-E07A-E39B-D17C-BD614E75509C}"/>
              </a:ext>
            </a:extLst>
          </p:cNvPr>
          <p:cNvSpPr/>
          <p:nvPr>
            <p:custDataLst>
              <p:tags r:id="rId28"/>
            </p:custDataLst>
          </p:nvPr>
        </p:nvSpPr>
        <p:spPr>
          <a:xfrm>
            <a:off x="3538557" y="737192"/>
            <a:ext cx="8401676"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12" b="1" i="0" u="none" strike="noStrike" kern="1200" cap="small" spc="0" normalizeH="0" baseline="0" noProof="0">
                <a:ln>
                  <a:noFill/>
                </a:ln>
                <a:solidFill>
                  <a:srgbClr val="FFFFFF"/>
                </a:solidFill>
                <a:effectLst/>
                <a:uLnTx/>
                <a:uFillTx/>
                <a:latin typeface="Arial"/>
                <a:ea typeface="+mn-ea"/>
                <a:cs typeface="Arial"/>
              </a:rPr>
              <a:t>WHERE WE ARE HEADED</a:t>
            </a:r>
            <a:endParaRPr kumimoji="0" lang="en-US" sz="1412" b="1" i="0" u="none" strike="noStrike" kern="1200" cap="none" spc="0" normalizeH="0" baseline="0" noProof="0">
              <a:ln>
                <a:noFill/>
              </a:ln>
              <a:solidFill>
                <a:srgbClr val="FFFFFF"/>
              </a:solidFill>
              <a:effectLst/>
              <a:uLnTx/>
              <a:uFillTx/>
              <a:latin typeface="Arial"/>
              <a:ea typeface="+mn-ea"/>
              <a:cs typeface="Arial"/>
            </a:endParaRPr>
          </a:p>
        </p:txBody>
      </p:sp>
      <p:sp>
        <p:nvSpPr>
          <p:cNvPr id="106" name="Rectangle 105">
            <a:extLst>
              <a:ext uri="{FF2B5EF4-FFF2-40B4-BE49-F238E27FC236}">
                <a16:creationId xmlns:a16="http://schemas.microsoft.com/office/drawing/2014/main" id="{BD355CB4-86C9-AB4C-9C7C-227F0989902B}"/>
              </a:ext>
            </a:extLst>
          </p:cNvPr>
          <p:cNvSpPr/>
          <p:nvPr>
            <p:custDataLst>
              <p:tags r:id="rId29"/>
            </p:custDataLst>
          </p:nvPr>
        </p:nvSpPr>
        <p:spPr bwMode="gray">
          <a:xfrm>
            <a:off x="17017" y="-4877"/>
            <a:ext cx="12141460" cy="6853180"/>
          </a:xfrm>
          <a:prstGeom prst="rect">
            <a:avLst/>
          </a:prstGeom>
          <a:noFill/>
          <a:ln w="762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marL="0" marR="0" lvl="0" indent="0" algn="ctr" defTabSz="627563" rtl="0" eaLnBrk="1" fontAlgn="auto" latinLnBrk="0" hangingPunct="1">
              <a:lnSpc>
                <a:spcPct val="100000"/>
              </a:lnSpc>
              <a:spcBef>
                <a:spcPts val="1059"/>
              </a:spcBef>
              <a:spcAft>
                <a:spcPts val="0"/>
              </a:spcAft>
              <a:buClrTx/>
              <a:buSzTx/>
              <a:buFontTx/>
              <a:buNone/>
              <a:tabLst/>
              <a:defRPr/>
            </a:pPr>
            <a:endParaRPr kumimoji="0" lang="en-US" sz="2003" b="0" i="0" u="none" strike="noStrike" kern="1200" cap="none" spc="0" normalizeH="0" baseline="0" noProof="0">
              <a:ln>
                <a:noFill/>
              </a:ln>
              <a:solidFill>
                <a:srgbClr val="000000"/>
              </a:solidFill>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53E6FC9B-2C31-28DC-3602-91D9EB3BEC2C}"/>
              </a:ext>
            </a:extLst>
          </p:cNvPr>
          <p:cNvCxnSpPr/>
          <p:nvPr>
            <p:custDataLst>
              <p:tags r:id="rId30"/>
            </p:custDataLst>
          </p:nvPr>
        </p:nvCxnSpPr>
        <p:spPr bwMode="gray">
          <a:xfrm>
            <a:off x="12434" y="1569461"/>
            <a:ext cx="3287032" cy="0"/>
          </a:xfrm>
          <a:prstGeom prst="line">
            <a:avLst/>
          </a:prstGeom>
          <a:noFill/>
          <a:ln w="76200" cap="flat" cmpd="sng" algn="ctr">
            <a:solidFill>
              <a:srgbClr val="FFFFFF"/>
            </a:solidFill>
            <a:prstDash val="solid"/>
            <a:miter lim="800000"/>
            <a:headEnd type="none" w="med" len="med"/>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E5160A3-F81D-E5E5-E79F-92D634D714E3}"/>
              </a:ext>
            </a:extLst>
          </p:cNvPr>
          <p:cNvCxnSpPr/>
          <p:nvPr>
            <p:custDataLst>
              <p:tags r:id="rId31"/>
            </p:custDataLst>
          </p:nvPr>
        </p:nvCxnSpPr>
        <p:spPr bwMode="gray">
          <a:xfrm>
            <a:off x="-1" y="6231386"/>
            <a:ext cx="12153894" cy="8681"/>
          </a:xfrm>
          <a:prstGeom prst="line">
            <a:avLst/>
          </a:prstGeom>
          <a:noFill/>
          <a:ln w="76200" cap="flat" cmpd="sng" algn="ctr">
            <a:solidFill>
              <a:srgbClr val="FFFFFF"/>
            </a:solidFill>
            <a:prstDash val="solid"/>
            <a:miter lim="800000"/>
            <a:headEnd type="none" w="med" len="med"/>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3A4D6DB-4C3B-3A62-273E-1F03AE63F157}"/>
              </a:ext>
            </a:extLst>
          </p:cNvPr>
          <p:cNvCxnSpPr/>
          <p:nvPr>
            <p:custDataLst>
              <p:tags r:id="rId32"/>
            </p:custDataLst>
          </p:nvPr>
        </p:nvCxnSpPr>
        <p:spPr bwMode="gray">
          <a:xfrm flipH="1">
            <a:off x="3303757" y="9697"/>
            <a:ext cx="0" cy="6230370"/>
          </a:xfrm>
          <a:prstGeom prst="line">
            <a:avLst/>
          </a:prstGeom>
          <a:noFill/>
          <a:ln w="76200" cap="flat" cmpd="sng" algn="ctr">
            <a:solidFill>
              <a:srgbClr val="FFFFFF"/>
            </a:solidFill>
            <a:prstDash val="solid"/>
            <a:miter lim="800000"/>
            <a:headEnd type="none" w="med" len="med"/>
            <a:tailEnd type="none" w="med" len="lg"/>
          </a:ln>
          <a:effectLst/>
        </p:spPr>
        <p:style>
          <a:lnRef idx="1">
            <a:schemeClr val="accent1"/>
          </a:lnRef>
          <a:fillRef idx="0">
            <a:schemeClr val="accent1"/>
          </a:fillRef>
          <a:effectRef idx="0">
            <a:schemeClr val="accent1"/>
          </a:effectRef>
          <a:fontRef idx="minor">
            <a:schemeClr val="tx1"/>
          </a:fontRef>
        </p:style>
      </p:cxnSp>
      <p:sp>
        <p:nvSpPr>
          <p:cNvPr id="2" name="btfpLayoutConfig" hidden="1">
            <a:extLst>
              <a:ext uri="{FF2B5EF4-FFF2-40B4-BE49-F238E27FC236}">
                <a16:creationId xmlns:a16="http://schemas.microsoft.com/office/drawing/2014/main" id="{74D77CC7-1B86-3369-1846-DEBDF0756E49}"/>
              </a:ext>
            </a:extLst>
          </p:cNvPr>
          <p:cNvSpPr txBox="1"/>
          <p:nvPr>
            <p:custDataLst>
              <p:tags r:id="rId33"/>
            </p:custDataLst>
          </p:nvPr>
        </p:nvSpPr>
        <p:spPr bwMode="gray">
          <a:xfrm>
            <a:off x="11206" y="11206"/>
            <a:ext cx="580317" cy="79539"/>
          </a:xfrm>
          <a:prstGeom prst="rect">
            <a:avLst/>
          </a:prstGeom>
          <a:noFill/>
        </p:spPr>
        <p:txBody>
          <a:bodyPr vert="horz" wrap="none" lIns="31765" tIns="31765" rIns="31765" bIns="31765" rtlCol="0">
            <a:spAutoFit/>
          </a:bodyPr>
          <a:lstStyle/>
          <a:p>
            <a:pPr marL="0" marR="0" lvl="0" indent="0" algn="l" defTabSz="627563" rtl="0" eaLnBrk="1" fontAlgn="auto" latinLnBrk="0" hangingPunct="1">
              <a:lnSpc>
                <a:spcPct val="100000"/>
              </a:lnSpc>
              <a:spcBef>
                <a:spcPts val="1059"/>
              </a:spcBef>
              <a:spcAft>
                <a:spcPts val="0"/>
              </a:spcAft>
              <a:buClrTx/>
              <a:buSzTx/>
              <a:buFontTx/>
              <a:buNone/>
              <a:tabLst/>
              <a:defRPr/>
            </a:pPr>
            <a:r>
              <a:rPr kumimoji="0" lang="en-US" sz="100" b="0" i="0" u="none" strike="noStrike" kern="1200" cap="none" spc="0" normalizeH="0" baseline="0" noProof="0">
                <a:ln>
                  <a:noFill/>
                </a:ln>
                <a:solidFill>
                  <a:srgbClr val="FFFFFF">
                    <a:alpha val="0"/>
                  </a:srgbClr>
                </a:solidFill>
                <a:effectLst/>
                <a:uLnTx/>
                <a:uFillTx/>
                <a:latin typeface="Arial"/>
                <a:ea typeface="+mn-ea"/>
                <a:cs typeface="+mn-cs"/>
              </a:rPr>
              <a:t>overall_0_132808723522956168 columns_1_132808723522956168 123_1_132808723522956168 </a:t>
            </a:r>
          </a:p>
        </p:txBody>
      </p:sp>
      <p:pic>
        <p:nvPicPr>
          <p:cNvPr id="72" name="Picture 71" descr="Logo&#10;&#10;Description automatically generated">
            <a:extLst>
              <a:ext uri="{FF2B5EF4-FFF2-40B4-BE49-F238E27FC236}">
                <a16:creationId xmlns:a16="http://schemas.microsoft.com/office/drawing/2014/main" id="{3B5851D6-D5C7-ECF9-1AD8-BFE53E529B47}"/>
              </a:ext>
            </a:extLst>
          </p:cNvPr>
          <p:cNvPicPr>
            <a:picLocks noChangeAspect="1"/>
          </p:cNvPicPr>
          <p:nvPr>
            <p:custDataLst>
              <p:tags r:id="rId34"/>
            </p:custDataLst>
          </p:nvPr>
        </p:nvPicPr>
        <p:blipFill>
          <a:blip r:embed="rId70"/>
          <a:stretch>
            <a:fillRect/>
          </a:stretch>
        </p:blipFill>
        <p:spPr>
          <a:xfrm>
            <a:off x="11506408" y="98158"/>
            <a:ext cx="583885" cy="577055"/>
          </a:xfrm>
          <a:prstGeom prst="rect">
            <a:avLst/>
          </a:prstGeom>
        </p:spPr>
      </p:pic>
      <p:sp>
        <p:nvSpPr>
          <p:cNvPr id="26" name="Slide Number Placeholder 25">
            <a:extLst>
              <a:ext uri="{FF2B5EF4-FFF2-40B4-BE49-F238E27FC236}">
                <a16:creationId xmlns:a16="http://schemas.microsoft.com/office/drawing/2014/main" id="{9008CB31-0FE5-D134-6548-14DB61F5B0F3}"/>
              </a:ext>
            </a:extLst>
          </p:cNvPr>
          <p:cNvSpPr>
            <a:spLocks noGrp="1"/>
          </p:cNvSpPr>
          <p:nvPr>
            <p:ph type="sldNum" sz="quarter" idx="12"/>
          </p:nvPr>
        </p:nvSpPr>
        <p:spPr>
          <a:xfrm>
            <a:off x="9248384" y="635635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B56432-4C90-4F05-B8D0-B4F6788E1284}"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65" b="0" i="0" u="none" strike="noStrike" kern="1200" cap="none" spc="0" normalizeH="0" baseline="0" noProof="0">
              <a:ln>
                <a:noFill/>
              </a:ln>
              <a:solidFill>
                <a:srgbClr val="000000">
                  <a:tint val="75000"/>
                </a:srgbClr>
              </a:solidFill>
              <a:effectLst/>
              <a:uLnTx/>
              <a:uFillTx/>
              <a:latin typeface="Arial" panose="020B0604020202020204"/>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38135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Welcome &amp; Introduction</a:t>
            </a:r>
          </a:p>
        </p:txBody>
      </p:sp>
      <p:sp>
        <p:nvSpPr>
          <p:cNvPr id="5" name="Slide Number Placeholder 4">
            <a:extLst>
              <a:ext uri="{FF2B5EF4-FFF2-40B4-BE49-F238E27FC236}">
                <a16:creationId xmlns:a16="http://schemas.microsoft.com/office/drawing/2014/main" id="{5D7E2464-1B80-9AC9-40DC-7928E8E115DE}"/>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452994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429A-1285-4DFC-10FA-6965FBBE3807}"/>
              </a:ext>
            </a:extLst>
          </p:cNvPr>
          <p:cNvSpPr>
            <a:spLocks noGrp="1"/>
          </p:cNvSpPr>
          <p:nvPr>
            <p:ph type="title"/>
          </p:nvPr>
        </p:nvSpPr>
        <p:spPr/>
        <p:txBody>
          <a:bodyPr/>
          <a:lstStyle/>
          <a:p>
            <a:r>
              <a:rPr lang="en-US"/>
              <a:t>PG&amp;E CAVA Community Engagement – Approach to 5 Regions</a:t>
            </a:r>
          </a:p>
        </p:txBody>
      </p:sp>
      <p:sp>
        <p:nvSpPr>
          <p:cNvPr id="3" name="Slide Number Placeholder 2">
            <a:extLst>
              <a:ext uri="{FF2B5EF4-FFF2-40B4-BE49-F238E27FC236}">
                <a16:creationId xmlns:a16="http://schemas.microsoft.com/office/drawing/2014/main" id="{8110F1D0-2FEB-7068-8BEF-A1F69DEE67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56432-4C90-4F05-B8D0-B4F6788E1284}" type="slidenum">
              <a:rPr kumimoji="0" lang="en-US" sz="675" b="0" i="0" u="none" strike="noStrike" kern="1200" cap="none" spc="0" normalizeH="0" baseline="0" noProof="0" smtClean="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675" b="0" i="0"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Text Placeholder 8">
            <a:extLst>
              <a:ext uri="{FF2B5EF4-FFF2-40B4-BE49-F238E27FC236}">
                <a16:creationId xmlns:a16="http://schemas.microsoft.com/office/drawing/2014/main" id="{050F319F-C39A-DC77-E2ED-2CE45B342B46}"/>
              </a:ext>
            </a:extLst>
          </p:cNvPr>
          <p:cNvSpPr>
            <a:spLocks noGrp="1"/>
          </p:cNvSpPr>
          <p:nvPr>
            <p:ph type="body" idx="13"/>
          </p:nvPr>
        </p:nvSpPr>
        <p:spPr>
          <a:xfrm>
            <a:off x="1453019" y="1022883"/>
            <a:ext cx="7495672" cy="1068967"/>
          </a:xfrm>
        </p:spPr>
        <p:txBody>
          <a:bodyPr>
            <a:normAutofit fontScale="85000" lnSpcReduction="20000"/>
          </a:bodyPr>
          <a:lstStyle/>
          <a:p>
            <a:r>
              <a:rPr lang="en-US"/>
              <a:t>Given the significant geography of PG&amp;E’s service area, the CEP for the Resilient Together initiative reflects PG&amp;E’s regional service model, which is organized by PG&amp;E’s five distinct regions. </a:t>
            </a:r>
          </a:p>
        </p:txBody>
      </p:sp>
      <p:sp>
        <p:nvSpPr>
          <p:cNvPr id="12" name="TextBox 11">
            <a:extLst>
              <a:ext uri="{FF2B5EF4-FFF2-40B4-BE49-F238E27FC236}">
                <a16:creationId xmlns:a16="http://schemas.microsoft.com/office/drawing/2014/main" id="{A32011D2-5DC4-75A0-0202-C00545412D72}"/>
              </a:ext>
            </a:extLst>
          </p:cNvPr>
          <p:cNvSpPr txBox="1"/>
          <p:nvPr/>
        </p:nvSpPr>
        <p:spPr>
          <a:xfrm>
            <a:off x="1740023" y="2441359"/>
            <a:ext cx="5477523" cy="2831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p:txBody>
      </p:sp>
      <p:sp>
        <p:nvSpPr>
          <p:cNvPr id="13" name="Content Placeholder 5">
            <a:extLst>
              <a:ext uri="{FF2B5EF4-FFF2-40B4-BE49-F238E27FC236}">
                <a16:creationId xmlns:a16="http://schemas.microsoft.com/office/drawing/2014/main" id="{F12EFC7C-6782-87CE-FC8B-14ED350EFC5D}"/>
              </a:ext>
            </a:extLst>
          </p:cNvPr>
          <p:cNvSpPr txBox="1">
            <a:spLocks/>
          </p:cNvSpPr>
          <p:nvPr/>
        </p:nvSpPr>
        <p:spPr>
          <a:xfrm>
            <a:off x="1153898" y="2091850"/>
            <a:ext cx="7080468" cy="4745198"/>
          </a:xfrm>
          <a:prstGeom prst="rect">
            <a:avLst/>
          </a:prstGeom>
        </p:spPr>
        <p:txBody>
          <a:bodyPr vert="horz" lIns="91440" tIns="45720" rIns="91440" bIns="45720" rtlCol="0" anchor="t">
            <a:noAutofit/>
          </a:bodyPr>
          <a:lstStyle>
            <a:lvl1pPr marL="171461" indent="-171461" algn="l" defTabSz="685845" rtl="0" eaLnBrk="1" latinLnBrk="0" hangingPunct="1">
              <a:lnSpc>
                <a:spcPct val="100000"/>
              </a:lnSpc>
              <a:spcBef>
                <a:spcPts val="45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514384" indent="-171461" algn="l" defTabSz="685845"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mn-lt"/>
                <a:ea typeface="+mn-ea"/>
                <a:cs typeface="+mn-cs"/>
              </a:defRPr>
            </a:lvl2pPr>
            <a:lvl3pPr marL="857306" indent="-171461" algn="l" defTabSz="685845"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mn-lt"/>
                <a:ea typeface="+mn-ea"/>
                <a:cs typeface="+mn-cs"/>
              </a:defRPr>
            </a:lvl3pPr>
            <a:lvl4pPr marL="1200229" indent="-171461" algn="l" defTabSz="685845"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mn-lt"/>
                <a:ea typeface="+mn-ea"/>
                <a:cs typeface="+mn-cs"/>
              </a:defRPr>
            </a:lvl4pPr>
            <a:lvl5pPr marL="1543152" indent="-171461" algn="l" defTabSz="685845"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mn-lt"/>
                <a:ea typeface="+mn-ea"/>
                <a:cs typeface="+mn-cs"/>
              </a:defRPr>
            </a:lvl5pPr>
            <a:lvl6pPr marL="1886073"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6"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19"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1"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The Project Team’s approach featured the development of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regional advisory groups comprised of CBOs</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 CBOs can provide specific information about community vulnerabilities and adaptation needs. </a:t>
            </a:r>
          </a:p>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endParaRPr>
          </a:p>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Resilient Together Advisory Group (RTAG) members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advised the Project Team on the methodology</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 for the Resilient Together initiative and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supported the implementation of the Community Engagement Plan by conducting on-the-ground outreach in the communities they serve</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 </a:t>
            </a:r>
            <a:endParaRPr kumimoji="0" lang="en-US" sz="1400" b="0" i="0" u="none" strike="noStrike" kern="1200" cap="none" spc="0" normalizeH="0" baseline="0" noProof="0">
              <a:ln>
                <a:noFill/>
              </a:ln>
              <a:solidFill>
                <a:srgbClr val="777777">
                  <a:lumMod val="50000"/>
                </a:srgbClr>
              </a:solidFill>
              <a:effectLst/>
              <a:uLnTx/>
              <a:uFillTx/>
              <a:latin typeface="Calibri" panose="020F0502020204030204"/>
              <a:ea typeface="Calibri"/>
              <a:cs typeface="Calibri"/>
            </a:endParaRPr>
          </a:p>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endParaRPr>
          </a:p>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Some RTAG members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chose to serve an advisory role </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due to capacity constraints. Those who conducted community outreach are referred to as “Outreach Partners.” Each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Outreach Partner was expected to reach or engage at least two hundred community members</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 as part of their outreach efforts. </a:t>
            </a:r>
            <a:endParaRPr kumimoji="0" lang="en-US" sz="1400" b="0" i="0" u="none" strike="noStrike" kern="1200" cap="none" spc="0" normalizeH="0" baseline="0" noProof="0">
              <a:ln>
                <a:noFill/>
              </a:ln>
              <a:solidFill>
                <a:srgbClr val="777777">
                  <a:lumMod val="50000"/>
                </a:srgbClr>
              </a:solidFill>
              <a:effectLst/>
              <a:uLnTx/>
              <a:uFillTx/>
              <a:latin typeface="Calibri" panose="020F0502020204030204"/>
              <a:ea typeface="Calibri"/>
              <a:cs typeface="Calibri"/>
            </a:endParaRPr>
          </a:p>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endParaRPr>
          </a:p>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Across the five regions, the Resilient Together initiative partnered with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52 CBOs </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to conduct over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200 outreach activities</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 resulting in a total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of 5,754 surveys completed </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across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451 unique zip-codes</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 and </a:t>
            </a:r>
            <a:r>
              <a:rPr kumimoji="0" lang="en-US" sz="1400" b="1" i="0" u="none" strike="noStrike" kern="1200" cap="none" spc="0" normalizeH="0" baseline="0" noProof="0" dirty="0">
                <a:ln>
                  <a:noFill/>
                </a:ln>
                <a:solidFill>
                  <a:srgbClr val="777777">
                    <a:lumMod val="50000"/>
                  </a:srgbClr>
                </a:solidFill>
                <a:effectLst/>
                <a:uLnTx/>
                <a:uFillTx/>
                <a:latin typeface="Calibri"/>
                <a:ea typeface="Calibri"/>
                <a:cs typeface="Times New Roman"/>
              </a:rPr>
              <a:t>49 unique counties</a:t>
            </a:r>
            <a:r>
              <a:rPr kumimoji="0" lang="en-US" sz="1400" b="0" i="0" u="none" strike="noStrike" kern="1200" cap="none" spc="0" normalizeH="0" baseline="0" noProof="0" dirty="0">
                <a:ln>
                  <a:noFill/>
                </a:ln>
                <a:solidFill>
                  <a:srgbClr val="777777">
                    <a:lumMod val="50000"/>
                  </a:srgbClr>
                </a:solidFill>
                <a:effectLst/>
                <a:uLnTx/>
                <a:uFillTx/>
                <a:latin typeface="Calibri"/>
                <a:ea typeface="Calibri"/>
                <a:cs typeface="Times New Roman"/>
              </a:rPr>
              <a:t>.</a:t>
            </a:r>
            <a:r>
              <a:rPr kumimoji="0" lang="en-US" sz="1600" b="0" i="0" u="none" strike="noStrike" kern="1200" cap="none" spc="0" normalizeH="0" baseline="0" noProof="0" dirty="0">
                <a:ln>
                  <a:noFill/>
                </a:ln>
                <a:solidFill>
                  <a:srgbClr val="777777">
                    <a:lumMod val="50000"/>
                  </a:srgbClr>
                </a:solidFill>
                <a:effectLst/>
                <a:uLnTx/>
                <a:uFillTx/>
                <a:latin typeface="Calibri"/>
                <a:ea typeface="Calibri"/>
                <a:cs typeface="Times New Roman"/>
              </a:rPr>
              <a:t> </a:t>
            </a:r>
            <a:endParaRPr kumimoji="0" lang="en-US" sz="2100" b="0" i="0" u="none" strike="noStrike" kern="1200" cap="none" spc="0" normalizeH="0" baseline="0" noProof="0">
              <a:ln>
                <a:noFill/>
              </a:ln>
              <a:solidFill>
                <a:srgbClr val="777777">
                  <a:lumMod val="50000"/>
                </a:srgbClr>
              </a:solidFill>
              <a:effectLst/>
              <a:uLnTx/>
              <a:uFillTx/>
              <a:latin typeface="Calibri" panose="020F0502020204030204"/>
              <a:ea typeface="+mn-ea"/>
              <a:cs typeface="+mn-cs"/>
            </a:endParaRPr>
          </a:p>
        </p:txBody>
      </p:sp>
      <p:pic>
        <p:nvPicPr>
          <p:cNvPr id="7" name="Picture 6" descr="A map of the state of california&#10;&#10;Description automatically generated">
            <a:extLst>
              <a:ext uri="{FF2B5EF4-FFF2-40B4-BE49-F238E27FC236}">
                <a16:creationId xmlns:a16="http://schemas.microsoft.com/office/drawing/2014/main" id="{82119723-6C4A-000A-9D78-7BD58DCD1CC8}"/>
              </a:ext>
            </a:extLst>
          </p:cNvPr>
          <p:cNvPicPr>
            <a:picLocks noChangeAspect="1"/>
          </p:cNvPicPr>
          <p:nvPr/>
        </p:nvPicPr>
        <p:blipFill>
          <a:blip r:embed="rId2"/>
          <a:stretch>
            <a:fillRect/>
          </a:stretch>
        </p:blipFill>
        <p:spPr>
          <a:xfrm>
            <a:off x="8322798" y="1647341"/>
            <a:ext cx="3468149" cy="4849711"/>
          </a:xfrm>
          <a:prstGeom prst="rect">
            <a:avLst/>
          </a:prstGeom>
        </p:spPr>
      </p:pic>
    </p:spTree>
    <p:extLst>
      <p:ext uri="{BB962C8B-B14F-4D97-AF65-F5344CB8AC3E}">
        <p14:creationId xmlns:p14="http://schemas.microsoft.com/office/powerpoint/2010/main" val="95867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3A30-B667-271F-6073-41392D3AED61}"/>
              </a:ext>
            </a:extLst>
          </p:cNvPr>
          <p:cNvSpPr>
            <a:spLocks noGrp="1"/>
          </p:cNvSpPr>
          <p:nvPr>
            <p:ph type="title"/>
          </p:nvPr>
        </p:nvSpPr>
        <p:spPr/>
        <p:txBody>
          <a:bodyPr/>
          <a:lstStyle/>
          <a:p>
            <a:r>
              <a:rPr lang="en-US"/>
              <a:t>PG&amp;E CAVA Community Engagement – Key Findings</a:t>
            </a:r>
          </a:p>
        </p:txBody>
      </p:sp>
      <p:sp>
        <p:nvSpPr>
          <p:cNvPr id="9" name="TextBox 8">
            <a:extLst>
              <a:ext uri="{FF2B5EF4-FFF2-40B4-BE49-F238E27FC236}">
                <a16:creationId xmlns:a16="http://schemas.microsoft.com/office/drawing/2014/main" id="{2985C644-32A9-C087-E7D7-6BD5EA88C738}"/>
              </a:ext>
            </a:extLst>
          </p:cNvPr>
          <p:cNvSpPr txBox="1"/>
          <p:nvPr/>
        </p:nvSpPr>
        <p:spPr>
          <a:xfrm>
            <a:off x="1444670" y="1015501"/>
            <a:ext cx="10321494"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A100"/>
                </a:solidFill>
                <a:effectLst/>
                <a:uLnTx/>
                <a:uFillTx/>
                <a:latin typeface="Arial"/>
                <a:ea typeface="+mn-ea"/>
                <a:cs typeface="Arial"/>
              </a:rPr>
              <a:t>DVC community members delivered the message that </a:t>
            </a:r>
            <a:r>
              <a:rPr kumimoji="0" lang="en-US" sz="2000" b="1" i="0" u="sng" strike="noStrike" kern="1200" cap="none" spc="0" normalizeH="0" baseline="0" noProof="0" dirty="0">
                <a:ln>
                  <a:noFill/>
                </a:ln>
                <a:solidFill>
                  <a:srgbClr val="FFA100"/>
                </a:solidFill>
                <a:effectLst/>
                <a:uLnTx/>
                <a:uFillTx/>
                <a:latin typeface="Arial"/>
                <a:ea typeface="+mn-ea"/>
                <a:cs typeface="Arial"/>
              </a:rPr>
              <a:t>affordability</a:t>
            </a:r>
            <a:r>
              <a:rPr kumimoji="0" lang="en-US" sz="2000" b="1" i="0" u="none" strike="noStrike" kern="1200" cap="none" spc="0" normalizeH="0" baseline="0" noProof="0" dirty="0">
                <a:ln>
                  <a:noFill/>
                </a:ln>
                <a:solidFill>
                  <a:srgbClr val="FFA100"/>
                </a:solidFill>
                <a:effectLst/>
                <a:uLnTx/>
                <a:uFillTx/>
                <a:latin typeface="Arial"/>
                <a:ea typeface="+mn-ea"/>
                <a:cs typeface="Arial"/>
              </a:rPr>
              <a:t> and </a:t>
            </a:r>
            <a:r>
              <a:rPr kumimoji="0" lang="en-US" sz="2000" b="1" i="0" u="sng" strike="noStrike" kern="1200" cap="none" spc="0" normalizeH="0" baseline="0" noProof="0" dirty="0">
                <a:ln>
                  <a:noFill/>
                </a:ln>
                <a:solidFill>
                  <a:srgbClr val="FFA100"/>
                </a:solidFill>
                <a:effectLst/>
                <a:uLnTx/>
                <a:uFillTx/>
                <a:latin typeface="Arial"/>
                <a:ea typeface="+mn-ea"/>
                <a:cs typeface="Arial"/>
              </a:rPr>
              <a:t>reliability</a:t>
            </a:r>
            <a:r>
              <a:rPr kumimoji="0" lang="en-US" sz="2000" b="1" i="0" u="none" strike="noStrike" kern="1200" cap="none" spc="0" normalizeH="0" baseline="0" noProof="0" dirty="0">
                <a:ln>
                  <a:noFill/>
                </a:ln>
                <a:solidFill>
                  <a:srgbClr val="FFA100"/>
                </a:solidFill>
                <a:effectLst/>
                <a:uLnTx/>
                <a:uFillTx/>
                <a:latin typeface="Arial"/>
                <a:ea typeface="+mn-ea"/>
                <a:cs typeface="Arial"/>
              </a:rPr>
              <a:t> are the topline concerns over and above these specific recommendations:</a:t>
            </a:r>
            <a:endParaRPr kumimoji="0" lang="en-US" sz="2000" b="0" i="0" u="none" strike="noStrike" kern="1200" cap="none" spc="0" normalizeH="0" baseline="0" noProof="0" dirty="0">
              <a:ln>
                <a:noFill/>
              </a:ln>
              <a:solidFill>
                <a:srgbClr val="FFA100"/>
              </a:solidFill>
              <a:effectLst/>
              <a:uLnTx/>
              <a:uFillTx/>
              <a:latin typeface="Calibri" panose="020F0502020204030204"/>
              <a:ea typeface="Calibri"/>
              <a:cs typeface="Calibri"/>
            </a:endParaRPr>
          </a:p>
        </p:txBody>
      </p:sp>
      <p:sp>
        <p:nvSpPr>
          <p:cNvPr id="3" name="TextBox 2">
            <a:extLst>
              <a:ext uri="{FF2B5EF4-FFF2-40B4-BE49-F238E27FC236}">
                <a16:creationId xmlns:a16="http://schemas.microsoft.com/office/drawing/2014/main" id="{124524D2-2C31-D403-5EED-59A8D20F7521}"/>
              </a:ext>
            </a:extLst>
          </p:cNvPr>
          <p:cNvSpPr txBox="1"/>
          <p:nvPr/>
        </p:nvSpPr>
        <p:spPr>
          <a:xfrm>
            <a:off x="1450879" y="1715156"/>
            <a:ext cx="1004181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Center equity</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in all decision-making processes, investments and programs</a:t>
            </a:r>
            <a:endPar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Expand weatherization programs</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to provide highly subsidized or no-cost home improvements that make homes more resilient to a variety of climate hazards.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Provide distribution of free safety resources</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that improve household resilience.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Provide direct reimbursements</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for costs associated with power outages.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Maximize enrollment and longevity</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of existing PG&amp;E programs in Disadvantaged and Vulnerable communities.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Provide financial support</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for the development and sustained operation of community resilience centers. </a:t>
            </a:r>
            <a:endPar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Improve emergency notifications</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and community education on hazards and resources.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Enable the expansion of distributed energy resources</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(DER) to help minimize power outages in DVCs.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Expand urban greening</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and forest management programs and investments.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Improve emergency evacuations</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and transportation access to cooling centers.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Invest in and expand existing workforce</a:t>
            </a: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 development programs. </a:t>
            </a:r>
          </a:p>
        </p:txBody>
      </p:sp>
    </p:spTree>
    <p:extLst>
      <p:ext uri="{BB962C8B-B14F-4D97-AF65-F5344CB8AC3E}">
        <p14:creationId xmlns:p14="http://schemas.microsoft.com/office/powerpoint/2010/main" val="379075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dirty="0">
                <a:latin typeface="Arial"/>
                <a:ea typeface="MS PGothic"/>
                <a:cs typeface="Arial"/>
              </a:rPr>
              <a:t>PG&amp;E CAVA Community Engagement – Material Outcomes</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1029610" y="1220596"/>
            <a:ext cx="10538564" cy="5637401"/>
          </a:xfrm>
        </p:spPr>
        <p:txBody>
          <a:bodyPr vert="horz" lIns="91440" tIns="45720" rIns="91440" bIns="45720" rtlCol="0" anchor="t">
            <a:normAutofit/>
          </a:bodyPr>
          <a:lstStyle/>
          <a:p>
            <a:pPr marL="342900" lvl="1" indent="0">
              <a:buNone/>
            </a:pPr>
            <a:r>
              <a:rPr lang="en-US" sz="2400" b="1" dirty="0">
                <a:solidFill>
                  <a:schemeClr val="accent2"/>
                </a:solidFill>
                <a:latin typeface="Arial"/>
                <a:ea typeface="Calibri"/>
                <a:cs typeface="Times New Roman"/>
              </a:rPr>
              <a:t>RTAG participants noted the following regarding outcomes associated </a:t>
            </a:r>
            <a:r>
              <a:rPr lang="en-US" sz="2400" b="1">
                <a:solidFill>
                  <a:schemeClr val="accent2"/>
                </a:solidFill>
                <a:latin typeface="Arial"/>
                <a:ea typeface="Calibri"/>
                <a:cs typeface="Times New Roman"/>
              </a:rPr>
              <a:t>with the CAVA Community Engagement effort:</a:t>
            </a:r>
            <a:endParaRPr lang="en-US" sz="2400" b="1">
              <a:solidFill>
                <a:schemeClr val="accent2"/>
              </a:solidFill>
              <a:latin typeface="Arial"/>
              <a:ea typeface="Calibri" panose="020F0502020204030204" pitchFamily="34" charset="0"/>
              <a:cs typeface="Times New Roman" panose="02020603050405020304" pitchFamily="18" charset="0"/>
            </a:endParaRPr>
          </a:p>
          <a:p>
            <a:pPr marL="685800" lvl="1" indent="-342900"/>
            <a:r>
              <a:rPr lang="en-US" sz="2600" dirty="0">
                <a:latin typeface="Calibri"/>
                <a:ea typeface="Calibri"/>
                <a:cs typeface="Times New Roman"/>
              </a:rPr>
              <a:t>Increased awareness of and familiarity with climate </a:t>
            </a:r>
            <a:r>
              <a:rPr lang="en-US" sz="2600">
                <a:latin typeface="Calibri"/>
                <a:ea typeface="Calibri"/>
                <a:cs typeface="Times New Roman"/>
              </a:rPr>
              <a:t>change resilience and adaptation concepts</a:t>
            </a:r>
            <a:endParaRPr lang="en-US" sz="2600">
              <a:latin typeface="Calibri"/>
              <a:ea typeface="Calibri"/>
              <a:cs typeface="Calibri" panose="020F0502020204030204"/>
            </a:endParaRPr>
          </a:p>
          <a:p>
            <a:pPr marL="685800" lvl="1" indent="-342900"/>
            <a:r>
              <a:rPr lang="en-US" sz="2600" dirty="0">
                <a:latin typeface="Calibri"/>
                <a:ea typeface="Calibri"/>
                <a:cs typeface="Times New Roman"/>
              </a:rPr>
              <a:t>Increased understanding of how the impacts of climate change intersect with the primary focus of their work serving </a:t>
            </a:r>
            <a:r>
              <a:rPr lang="en-US" sz="2600">
                <a:latin typeface="Calibri"/>
                <a:ea typeface="Calibri"/>
                <a:cs typeface="Times New Roman"/>
              </a:rPr>
              <a:t>community (housing, health, economic development, etc.)</a:t>
            </a:r>
            <a:endParaRPr lang="en-US" sz="2600" dirty="0">
              <a:latin typeface="Calibri"/>
              <a:ea typeface="Calibri"/>
              <a:cs typeface="Times New Roman"/>
            </a:endParaRPr>
          </a:p>
          <a:p>
            <a:pPr marL="685800" lvl="1" indent="-342900"/>
            <a:r>
              <a:rPr lang="en-US" sz="2600" dirty="0">
                <a:latin typeface="Calibri"/>
                <a:ea typeface="Calibri"/>
                <a:cs typeface="Times New Roman"/>
              </a:rPr>
              <a:t>Benefits of building connections with other CBOs working within each RTAG region</a:t>
            </a:r>
            <a:endParaRPr lang="en-US" sz="2600">
              <a:ea typeface="Calibri"/>
              <a:cs typeface="Times New Roman"/>
            </a:endParaRPr>
          </a:p>
          <a:p>
            <a:pPr marL="685800" lvl="1" indent="-342900"/>
            <a:r>
              <a:rPr lang="en-US" sz="2600" dirty="0">
                <a:latin typeface="Calibri"/>
                <a:ea typeface="Calibri"/>
                <a:cs typeface="Times New Roman"/>
              </a:rPr>
              <a:t>Potential for improving relationship with PG&amp;E contingent on sustained engagement </a:t>
            </a:r>
          </a:p>
          <a:p>
            <a:pPr marL="685800" lvl="1" indent="-342900"/>
            <a:r>
              <a:rPr lang="en-US" sz="2600" b="1" dirty="0">
                <a:latin typeface="Calibri"/>
                <a:ea typeface="Calibri"/>
                <a:cs typeface="Times New Roman"/>
              </a:rPr>
              <a:t>However,</a:t>
            </a:r>
            <a:r>
              <a:rPr lang="en-US" sz="2600" dirty="0">
                <a:latin typeface="Calibri"/>
                <a:ea typeface="Calibri"/>
                <a:cs typeface="Times New Roman"/>
              </a:rPr>
              <a:t> RTAG efforts did not result in any direct positive impacts to community resilience</a:t>
            </a:r>
          </a:p>
        </p:txBody>
      </p:sp>
    </p:spTree>
    <p:extLst>
      <p:ext uri="{BB962C8B-B14F-4D97-AF65-F5344CB8AC3E}">
        <p14:creationId xmlns:p14="http://schemas.microsoft.com/office/powerpoint/2010/main" val="2249930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3A30-B667-271F-6073-41392D3AED61}"/>
              </a:ext>
            </a:extLst>
          </p:cNvPr>
          <p:cNvSpPr>
            <a:spLocks noGrp="1"/>
          </p:cNvSpPr>
          <p:nvPr>
            <p:ph type="title"/>
          </p:nvPr>
        </p:nvSpPr>
        <p:spPr/>
        <p:txBody>
          <a:bodyPr/>
          <a:lstStyle/>
          <a:p>
            <a:r>
              <a:rPr lang="en-US">
                <a:latin typeface="Arial"/>
                <a:ea typeface="MS PGothic"/>
                <a:cs typeface="Arial"/>
              </a:rPr>
              <a:t>PG&amp;E CAVA Community Engagement – Key Learnings</a:t>
            </a:r>
            <a:endParaRPr lang="en-US"/>
          </a:p>
        </p:txBody>
      </p:sp>
      <p:grpSp>
        <p:nvGrpSpPr>
          <p:cNvPr id="7" name="Group 6">
            <a:extLst>
              <a:ext uri="{FF2B5EF4-FFF2-40B4-BE49-F238E27FC236}">
                <a16:creationId xmlns:a16="http://schemas.microsoft.com/office/drawing/2014/main" id="{67703BBC-E1A4-4259-FECD-ACC486B0817F}"/>
              </a:ext>
            </a:extLst>
          </p:cNvPr>
          <p:cNvGrpSpPr/>
          <p:nvPr/>
        </p:nvGrpSpPr>
        <p:grpSpPr>
          <a:xfrm>
            <a:off x="5132921" y="1878727"/>
            <a:ext cx="6998056" cy="3457447"/>
            <a:chOff x="321749" y="1657819"/>
            <a:chExt cx="6998056" cy="3457447"/>
          </a:xfrm>
        </p:grpSpPr>
        <p:pic>
          <p:nvPicPr>
            <p:cNvPr id="5" name="Picture 2">
              <a:extLst>
                <a:ext uri="{FF2B5EF4-FFF2-40B4-BE49-F238E27FC236}">
                  <a16:creationId xmlns:a16="http://schemas.microsoft.com/office/drawing/2014/main" id="{96C93211-B34D-72B9-1359-30E77A818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49" y="1675237"/>
              <a:ext cx="6899275" cy="3440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82706DDA-B520-D68A-A8B8-5F5E9525D15C}"/>
                </a:ext>
              </a:extLst>
            </p:cNvPr>
            <p:cNvSpPr/>
            <p:nvPr/>
          </p:nvSpPr>
          <p:spPr>
            <a:xfrm>
              <a:off x="3052570" y="1657819"/>
              <a:ext cx="4267235" cy="102442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10" name="Table 9">
            <a:extLst>
              <a:ext uri="{FF2B5EF4-FFF2-40B4-BE49-F238E27FC236}">
                <a16:creationId xmlns:a16="http://schemas.microsoft.com/office/drawing/2014/main" id="{F2F9C395-8330-F306-AFFA-9CDA1AC7AE08}"/>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dirty="0"/>
                        <a:t>Challenge</a:t>
                      </a:r>
                    </a:p>
                  </a:txBody>
                  <a:tcPr/>
                </a:tc>
                <a:tc>
                  <a:txBody>
                    <a:bodyPr/>
                    <a:lstStyle/>
                    <a:p>
                      <a:r>
                        <a:rPr lang="en-US" dirty="0"/>
                        <a:t>Strategy</a:t>
                      </a:r>
                    </a:p>
                  </a:txBody>
                  <a:tcPr/>
                </a:tc>
                <a:extLst>
                  <a:ext uri="{0D108BD9-81ED-4DB2-BD59-A6C34878D82A}">
                    <a16:rowId xmlns:a16="http://schemas.microsoft.com/office/drawing/2014/main" val="356110611"/>
                  </a:ext>
                </a:extLst>
              </a:tr>
              <a:tr h="600023">
                <a:tc>
                  <a:txBody>
                    <a:bodyPr/>
                    <a:lstStyle/>
                    <a:p>
                      <a:r>
                        <a:rPr lang="en-US" sz="1200" dirty="0"/>
                        <a:t>Misalignment with existing regulatory/planning process</a:t>
                      </a:r>
                    </a:p>
                  </a:txBody>
                  <a:tcPr/>
                </a:tc>
                <a:tc>
                  <a:txBody>
                    <a:bodyPr/>
                    <a:lstStyle/>
                    <a:p>
                      <a:r>
                        <a:rPr lang="en-US" sz="1200" dirty="0">
                          <a:solidFill>
                            <a:srgbClr val="00B050"/>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dirty="0"/>
                        <a:t>Extremely long chain of impact for feedback</a:t>
                      </a:r>
                    </a:p>
                  </a:txBody>
                  <a:tcPr/>
                </a:tc>
                <a:tc>
                  <a:txBody>
                    <a:bodyPr/>
                    <a:lstStyle/>
                    <a:p>
                      <a:r>
                        <a:rPr lang="en-US" sz="1200" dirty="0">
                          <a:solidFill>
                            <a:srgbClr val="00B050"/>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dirty="0"/>
                        <a:t>Highly technical subject matter</a:t>
                      </a:r>
                    </a:p>
                  </a:txBody>
                  <a:tcPr/>
                </a:tc>
                <a:tc>
                  <a:txBody>
                    <a:bodyPr/>
                    <a:lstStyle/>
                    <a:p>
                      <a:r>
                        <a:rPr lang="en-US" sz="1200" dirty="0">
                          <a:solidFill>
                            <a:srgbClr val="00B050"/>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dirty="0"/>
                        <a:t>Extremely diverse DVC communities</a:t>
                      </a:r>
                    </a:p>
                  </a:txBody>
                  <a:tcPr/>
                </a:tc>
                <a:tc>
                  <a:txBody>
                    <a:bodyPr/>
                    <a:lstStyle/>
                    <a:p>
                      <a:r>
                        <a:rPr lang="en-US" sz="1200" dirty="0">
                          <a:solidFill>
                            <a:srgbClr val="00B050"/>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dirty="0"/>
                        <a:t>Mistrust of PG&amp;E</a:t>
                      </a:r>
                    </a:p>
                  </a:txBody>
                  <a:tcPr/>
                </a:tc>
                <a:tc>
                  <a:txBody>
                    <a:bodyPr/>
                    <a:lstStyle/>
                    <a:p>
                      <a:r>
                        <a:rPr lang="en-US" sz="1200" dirty="0">
                          <a:solidFill>
                            <a:srgbClr val="00B050"/>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dirty="0"/>
                        <a:t>Community resilience extends beyond PG&amp;E’s locus of control</a:t>
                      </a:r>
                    </a:p>
                  </a:txBody>
                  <a:tcPr/>
                </a:tc>
                <a:tc>
                  <a:txBody>
                    <a:bodyPr/>
                    <a:lstStyle/>
                    <a:p>
                      <a:r>
                        <a:rPr lang="en-US" sz="1200" dirty="0">
                          <a:solidFill>
                            <a:srgbClr val="00B050"/>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dirty="0"/>
                        <a:t>Lack of awareness of existing PG&amp;E support programs</a:t>
                      </a:r>
                    </a:p>
                  </a:txBody>
                  <a:tcPr/>
                </a:tc>
                <a:tc>
                  <a:txBody>
                    <a:bodyPr/>
                    <a:lstStyle/>
                    <a:p>
                      <a:r>
                        <a:rPr lang="en-US" sz="1200" dirty="0">
                          <a:solidFill>
                            <a:srgbClr val="00B050"/>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dirty="0"/>
                        <a:t>Local vs. policy definitions of vulnerability</a:t>
                      </a:r>
                    </a:p>
                  </a:txBody>
                  <a:tcPr/>
                </a:tc>
                <a:tc>
                  <a:txBody>
                    <a:bodyPr/>
                    <a:lstStyle/>
                    <a:p>
                      <a:r>
                        <a:rPr lang="en-US" sz="1200" dirty="0">
                          <a:solidFill>
                            <a:srgbClr val="00B050"/>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cxnSp>
        <p:nvCxnSpPr>
          <p:cNvPr id="12" name="Straight Arrow Connector 11">
            <a:extLst>
              <a:ext uri="{FF2B5EF4-FFF2-40B4-BE49-F238E27FC236}">
                <a16:creationId xmlns:a16="http://schemas.microsoft.com/office/drawing/2014/main" id="{72D929FD-3464-5AEA-0FC4-E779DC6E28E2}"/>
              </a:ext>
            </a:extLst>
          </p:cNvPr>
          <p:cNvCxnSpPr>
            <a:cxnSpLocks/>
          </p:cNvCxnSpPr>
          <p:nvPr/>
        </p:nvCxnSpPr>
        <p:spPr>
          <a:xfrm flipH="1">
            <a:off x="5015883" y="2089792"/>
            <a:ext cx="2847859"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6D72E78-ADC4-CC43-FFC3-C29C69BEE3B9}"/>
              </a:ext>
            </a:extLst>
          </p:cNvPr>
          <p:cNvSpPr txBox="1"/>
          <p:nvPr/>
        </p:nvSpPr>
        <p:spPr>
          <a:xfrm>
            <a:off x="6722301" y="5668027"/>
            <a:ext cx="508264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9C4"/>
                </a:solidFill>
                <a:effectLst/>
                <a:uLnTx/>
                <a:uFillTx/>
                <a:latin typeface="Arial" panose="020B0604020202020204" pitchFamily="34" charset="0"/>
                <a:ea typeface="+mn-ea"/>
                <a:cs typeface="Arial" panose="020B0604020202020204" pitchFamily="34" charset="0"/>
              </a:rPr>
              <a:t>See Appendix C of CAVA for the entirety of the Resilient Together initiative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832-0C2B-4BEC-8F24-9287F3BD8B12}"/>
              </a:ext>
            </a:extLst>
          </p:cNvPr>
          <p:cNvSpPr>
            <a:spLocks noGrp="1"/>
          </p:cNvSpPr>
          <p:nvPr>
            <p:ph type="ctrTitle"/>
          </p:nvPr>
        </p:nvSpPr>
        <p:spPr>
          <a:xfrm>
            <a:off x="1542083" y="2387759"/>
            <a:ext cx="9452974" cy="1919158"/>
          </a:xfrm>
        </p:spPr>
        <p:txBody>
          <a:bodyPr>
            <a:normAutofit fontScale="90000"/>
          </a:bodyPr>
          <a:lstStyle/>
          <a:p>
            <a:pPr marL="0" indent="0"/>
            <a:r>
              <a:rPr lang="en-US" sz="3600">
                <a:latin typeface="Calibri"/>
                <a:ea typeface="Calibri"/>
                <a:cs typeface="Times New Roman"/>
              </a:rPr>
              <a:t>Guiding Questions:</a:t>
            </a:r>
            <a:br>
              <a:rPr lang="en-US" sz="3600">
                <a:latin typeface="Calibri"/>
                <a:ea typeface="Calibri"/>
                <a:cs typeface="Times New Roman"/>
              </a:rPr>
            </a:br>
            <a:br>
              <a:rPr lang="en-US" sz="3600">
                <a:latin typeface="Calibri"/>
                <a:ea typeface="Calibri"/>
                <a:cs typeface="Times New Roman"/>
              </a:rPr>
            </a:br>
            <a:r>
              <a:rPr lang="en-US" sz="3100">
                <a:latin typeface="Calibri"/>
                <a:ea typeface="Calibri"/>
                <a:cs typeface="Times New Roman"/>
              </a:rPr>
              <a:t>What outcome are we intending to cause with CAVA community engagement?</a:t>
            </a:r>
            <a:br>
              <a:rPr lang="en-US" sz="3100">
                <a:latin typeface="Calibri"/>
                <a:ea typeface="Calibri"/>
                <a:cs typeface="Times New Roman"/>
              </a:rPr>
            </a:br>
            <a:br>
              <a:rPr lang="en-US" sz="3100">
                <a:latin typeface="Calibri"/>
                <a:ea typeface="Calibri"/>
                <a:cs typeface="Times New Roman"/>
              </a:rPr>
            </a:br>
            <a:r>
              <a:rPr lang="en-US" sz="3100">
                <a:latin typeface="Calibri"/>
                <a:ea typeface="Calibri"/>
                <a:cs typeface="Times New Roman"/>
              </a:rPr>
              <a:t>Does the current structure of CAVA community engagement align with our desired outcomes?</a:t>
            </a:r>
            <a:br>
              <a:rPr lang="en-US" sz="3100">
                <a:latin typeface="Calibri"/>
                <a:ea typeface="Calibri"/>
                <a:cs typeface="Times New Roman"/>
              </a:rPr>
            </a:br>
            <a:br>
              <a:rPr lang="en-US" sz="3100">
                <a:latin typeface="Calibri"/>
                <a:ea typeface="Calibri"/>
                <a:cs typeface="Times New Roman"/>
              </a:rPr>
            </a:br>
            <a:r>
              <a:rPr lang="en-US" sz="3100">
                <a:latin typeface="Calibri"/>
                <a:ea typeface="Calibri"/>
                <a:cs typeface="Times New Roman"/>
              </a:rPr>
              <a:t>How might we adjust CAVA community engagement requirements to best support the climate resilience of the communities we serve?</a:t>
            </a:r>
            <a:br>
              <a:rPr lang="en-US" sz="2000">
                <a:latin typeface="Calibri"/>
                <a:ea typeface="Calibri"/>
                <a:cs typeface="Times New Roman"/>
              </a:rPr>
            </a:br>
            <a:br>
              <a:rPr lang="en-US"/>
            </a:br>
            <a:endParaRPr lang="en-US"/>
          </a:p>
        </p:txBody>
      </p:sp>
    </p:spTree>
    <p:extLst>
      <p:ext uri="{BB962C8B-B14F-4D97-AF65-F5344CB8AC3E}">
        <p14:creationId xmlns:p14="http://schemas.microsoft.com/office/powerpoint/2010/main" val="228342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DB9E79-0580-3718-B6D5-503D00324074}"/>
              </a:ext>
            </a:extLst>
          </p:cNvPr>
          <p:cNvSpPr txBox="1"/>
          <p:nvPr/>
        </p:nvSpPr>
        <p:spPr>
          <a:xfrm>
            <a:off x="5942265" y="4632658"/>
            <a:ext cx="5502483" cy="1838632"/>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latin typeface="Arial"/>
                <a:ea typeface="MS PGothic"/>
                <a:cs typeface="Arial"/>
              </a:rPr>
              <a:t>1.1 Additional guidance regarding the purpose and intended outcomes for the CEP and DVC Consultation Process?</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fontScale="85000" lnSpcReduction="10000"/>
          </a:bodyPr>
          <a:lstStyle/>
          <a:p>
            <a:pPr marL="342900" lvl="1" indent="0">
              <a:buNone/>
            </a:pPr>
            <a:r>
              <a:rPr lang="en-US" sz="2000" dirty="0">
                <a:latin typeface="Arial" panose="020B0604020202020204" pitchFamily="34" charset="0"/>
                <a:ea typeface="Calibri"/>
                <a:cs typeface="Arial" panose="020B0604020202020204" pitchFamily="34" charset="0"/>
              </a:rPr>
              <a:t>“The purpose of the Community Engagement Plan shall be to identify and prioritize utility climate adaptation investments in DVCs.” 120</a:t>
            </a:r>
          </a:p>
          <a:p>
            <a:pPr marL="342900" lvl="1" indent="0">
              <a:buNone/>
            </a:pPr>
            <a:endParaRPr lang="en-US" sz="2000" dirty="0">
              <a:latin typeface="Arial" panose="020B0604020202020204" pitchFamily="34" charset="0"/>
              <a:ea typeface="Calibri"/>
              <a:cs typeface="Arial" panose="020B0604020202020204" pitchFamily="34" charset="0"/>
            </a:endParaRPr>
          </a:p>
          <a:p>
            <a:pPr marL="685800" lvl="1" indent="-342900"/>
            <a:r>
              <a:rPr lang="en-US" sz="2000" dirty="0">
                <a:latin typeface="Arial" panose="020B0604020202020204" pitchFamily="34" charset="0"/>
                <a:ea typeface="Calibri"/>
                <a:cs typeface="Arial" panose="020B0604020202020204" pitchFamily="34" charset="0"/>
              </a:rPr>
              <a:t>CAVA’s themselves are defined as assessments and only include “adaptation options,” rather than specific adaptation proposals that could the focus of engagement</a:t>
            </a:r>
          </a:p>
          <a:p>
            <a:pPr marL="342900" lvl="1" indent="0">
              <a:buNone/>
            </a:pPr>
            <a:endParaRPr lang="en-US" sz="2000" dirty="0">
              <a:latin typeface="Arial" panose="020B0604020202020204" pitchFamily="34" charset="0"/>
              <a:ea typeface="Calibri"/>
              <a:cs typeface="Arial" panose="020B0604020202020204" pitchFamily="34" charset="0"/>
            </a:endParaRPr>
          </a:p>
          <a:p>
            <a:pPr marL="685800" lvl="1" indent="-342900"/>
            <a:r>
              <a:rPr lang="en-US" sz="2000" dirty="0">
                <a:latin typeface="Arial" panose="020B0604020202020204" pitchFamily="34" charset="0"/>
                <a:ea typeface="Calibri"/>
                <a:cs typeface="Arial" panose="020B0604020202020204" pitchFamily="34" charset="0"/>
              </a:rPr>
              <a:t>Lack of clarity regarding the directive to prioritize investments in DVCs relative to other planning considerations (see next slide)</a:t>
            </a:r>
          </a:p>
          <a:p>
            <a:pPr marL="685800" lvl="1" indent="-342900"/>
            <a:endParaRPr lang="en-US" sz="2000" dirty="0">
              <a:latin typeface="Arial" panose="020B0604020202020204" pitchFamily="34" charset="0"/>
              <a:ea typeface="Calibri"/>
              <a:cs typeface="Arial" panose="020B0604020202020204" pitchFamily="34" charset="0"/>
            </a:endParaRPr>
          </a:p>
          <a:p>
            <a:pPr marL="342900" lvl="1" indent="0">
              <a:buNone/>
            </a:pPr>
            <a:r>
              <a:rPr lang="en-US" sz="2000" dirty="0">
                <a:latin typeface="Arial" panose="020B0604020202020204" pitchFamily="34" charset="0"/>
                <a:ea typeface="Calibri"/>
                <a:cs typeface="Arial" panose="020B0604020202020204" pitchFamily="34" charset="0"/>
              </a:rPr>
              <a:t>The Way Forward: </a:t>
            </a:r>
          </a:p>
          <a:p>
            <a:pPr marL="685800" lvl="1" indent="-342900"/>
            <a:r>
              <a:rPr lang="en-US" sz="2000" dirty="0">
                <a:latin typeface="Arial" panose="020B0604020202020204" pitchFamily="34" charset="0"/>
                <a:ea typeface="Calibri"/>
                <a:cs typeface="Arial" panose="020B0604020202020204" pitchFamily="34" charset="0"/>
              </a:rPr>
              <a:t>Move toward CEP process focused on tangible objectives that build community resilience.</a:t>
            </a:r>
          </a:p>
          <a:p>
            <a:pPr marL="685800" lvl="1" indent="-342900"/>
            <a:endParaRPr lang="en-US" sz="2000" dirty="0">
              <a:latin typeface="Arial" panose="020B0604020202020204" pitchFamily="34" charset="0"/>
              <a:ea typeface="Calibri"/>
              <a:cs typeface="Arial" panose="020B0604020202020204" pitchFamily="34" charset="0"/>
            </a:endParaRPr>
          </a:p>
          <a:p>
            <a:pPr marL="685800" lvl="1" indent="-342900"/>
            <a:r>
              <a:rPr lang="en-US" sz="2000" dirty="0">
                <a:latin typeface="Arial" panose="020B0604020202020204" pitchFamily="34" charset="0"/>
                <a:ea typeface="Calibri"/>
                <a:cs typeface="Arial" panose="020B0604020202020204" pitchFamily="34" charset="0"/>
              </a:rPr>
              <a:t>Clarify relationship of distributional equity outcomes to existing investment planning requirements.</a:t>
            </a:r>
            <a:endParaRPr lang="en-US" sz="1400" dirty="0">
              <a:latin typeface="Arial" panose="020B0604020202020204" pitchFamily="34" charset="0"/>
              <a:ea typeface="Calibri"/>
              <a:cs typeface="Arial" panose="020B0604020202020204" pitchFamily="34" charset="0"/>
            </a:endParaRPr>
          </a:p>
          <a:p>
            <a:pPr marL="685800" lvl="1" indent="-342900"/>
            <a:endParaRPr lang="en-US" sz="2000" dirty="0">
              <a:latin typeface="Arial" panose="020B0604020202020204" pitchFamily="34" charset="0"/>
              <a:ea typeface="Calibri"/>
              <a:cs typeface="Arial" panose="020B0604020202020204" pitchFamily="34" charset="0"/>
            </a:endParaRPr>
          </a:p>
          <a:p>
            <a:pPr marL="342900" lvl="1" indent="0">
              <a:buNone/>
            </a:pPr>
            <a:endParaRPr lang="en-US" sz="2000" dirty="0">
              <a:effectLst/>
              <a:latin typeface="Arial" panose="020B0604020202020204" pitchFamily="34" charset="0"/>
              <a:ea typeface="Calibri"/>
              <a:cs typeface="Arial" panose="020B0604020202020204" pitchFamily="34" charset="0"/>
            </a:endParaRPr>
          </a:p>
          <a:p>
            <a:pPr marL="685800" lvl="1" indent="-342900"/>
            <a:endParaRPr lang="en-US" sz="2000" dirty="0">
              <a:effectLst/>
              <a:latin typeface="Calibri"/>
              <a:ea typeface="Calibri"/>
              <a:cs typeface="Times New Roman"/>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1" dirty="0"/>
                        <a:t>Misalignment with existing regulatory/planning process</a:t>
                      </a:r>
                    </a:p>
                  </a:txBody>
                  <a:tcPr/>
                </a:tc>
                <a:tc>
                  <a:txBody>
                    <a:bodyPr/>
                    <a:lstStyle/>
                    <a:p>
                      <a:r>
                        <a:rPr lang="en-US" sz="1200" b="1">
                          <a:solidFill>
                            <a:srgbClr val="00B050"/>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1"/>
                        <a:t>Extremely long chain of impact for feedback</a:t>
                      </a:r>
                    </a:p>
                  </a:txBody>
                  <a:tcPr/>
                </a:tc>
                <a:tc>
                  <a:txBody>
                    <a:bodyPr/>
                    <a:lstStyle/>
                    <a:p>
                      <a:r>
                        <a:rPr lang="en-US" sz="1200" b="1">
                          <a:solidFill>
                            <a:srgbClr val="00B050"/>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a:solidFill>
                            <a:schemeClr val="tx2"/>
                          </a:solidFill>
                        </a:rPr>
                        <a:t>Highly technical subject matter</a:t>
                      </a:r>
                    </a:p>
                  </a:txBody>
                  <a:tcPr/>
                </a:tc>
                <a:tc>
                  <a:txBody>
                    <a:bodyPr/>
                    <a:lstStyle/>
                    <a:p>
                      <a:r>
                        <a:rPr lang="en-US" sz="1200">
                          <a:solidFill>
                            <a:schemeClr val="tx2"/>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a:solidFill>
                            <a:schemeClr val="tx2"/>
                          </a:solidFill>
                        </a:rPr>
                        <a:t>Extremely diverse DVC communities</a:t>
                      </a:r>
                    </a:p>
                  </a:txBody>
                  <a:tcPr/>
                </a:tc>
                <a:tc>
                  <a:txBody>
                    <a:bodyPr/>
                    <a:lstStyle/>
                    <a:p>
                      <a:r>
                        <a:rPr lang="en-US" sz="1200">
                          <a:solidFill>
                            <a:schemeClr val="tx2"/>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a:solidFill>
                            <a:schemeClr val="tx2"/>
                          </a:solidFill>
                        </a:rPr>
                        <a:t>Mistrust of PG&amp;E</a:t>
                      </a:r>
                    </a:p>
                  </a:txBody>
                  <a:tcPr/>
                </a:tc>
                <a:tc>
                  <a:txBody>
                    <a:bodyPr/>
                    <a:lstStyle/>
                    <a:p>
                      <a:r>
                        <a:rPr lang="en-US" sz="1200">
                          <a:solidFill>
                            <a:schemeClr val="tx2"/>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a:solidFill>
                            <a:schemeClr val="tx2"/>
                          </a:solidFill>
                        </a:rPr>
                        <a:t>Community resilience extends beyond PG&amp;E’s locus of control</a:t>
                      </a:r>
                    </a:p>
                  </a:txBody>
                  <a:tcPr/>
                </a:tc>
                <a:tc>
                  <a:txBody>
                    <a:bodyPr/>
                    <a:lstStyle/>
                    <a:p>
                      <a:r>
                        <a:rPr lang="en-US" sz="1200">
                          <a:solidFill>
                            <a:schemeClr val="tx2"/>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a:solidFill>
                            <a:schemeClr val="tx2"/>
                          </a:solidFill>
                        </a:rPr>
                        <a:t>Lack of awareness of existing PG&amp;E support programs</a:t>
                      </a:r>
                    </a:p>
                  </a:txBody>
                  <a:tcPr/>
                </a:tc>
                <a:tc>
                  <a:txBody>
                    <a:bodyPr/>
                    <a:lstStyle/>
                    <a:p>
                      <a:r>
                        <a:rPr lang="en-US" sz="1200">
                          <a:solidFill>
                            <a:schemeClr val="tx2"/>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a:solidFill>
                            <a:schemeClr val="tx2"/>
                          </a:solidFill>
                        </a:rPr>
                        <a:t>Local vs. policy definitions of vulnerability</a:t>
                      </a:r>
                    </a:p>
                  </a:txBody>
                  <a:tcPr/>
                </a:tc>
                <a:tc>
                  <a:txBody>
                    <a:bodyPr/>
                    <a:lstStyle/>
                    <a:p>
                      <a:r>
                        <a:rPr lang="en-US" sz="1200" dirty="0">
                          <a:solidFill>
                            <a:schemeClr val="tx2"/>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Tree>
    <p:extLst>
      <p:ext uri="{BB962C8B-B14F-4D97-AF65-F5344CB8AC3E}">
        <p14:creationId xmlns:p14="http://schemas.microsoft.com/office/powerpoint/2010/main" val="80325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DA529-C626-21DF-9FBD-806B56EC5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05FFD-BDE8-D9E2-07EB-6CE90A85D89D}"/>
              </a:ext>
            </a:extLst>
          </p:cNvPr>
          <p:cNvSpPr>
            <a:spLocks noGrp="1"/>
          </p:cNvSpPr>
          <p:nvPr>
            <p:ph type="title"/>
          </p:nvPr>
        </p:nvSpPr>
        <p:spPr/>
        <p:txBody>
          <a:bodyPr>
            <a:normAutofit/>
          </a:bodyPr>
          <a:lstStyle/>
          <a:p>
            <a:r>
              <a:rPr lang="en-US" sz="3500" dirty="0">
                <a:latin typeface="Arial"/>
                <a:ea typeface="MS PGothic"/>
                <a:cs typeface="Arial"/>
              </a:rPr>
              <a:t>RTAG Engagement's Long Chain of Impact </a:t>
            </a:r>
            <a:endParaRPr lang="en-US" sz="3500" dirty="0"/>
          </a:p>
        </p:txBody>
      </p:sp>
      <p:pic>
        <p:nvPicPr>
          <p:cNvPr id="16" name="Picture 15">
            <a:extLst>
              <a:ext uri="{FF2B5EF4-FFF2-40B4-BE49-F238E27FC236}">
                <a16:creationId xmlns:a16="http://schemas.microsoft.com/office/drawing/2014/main" id="{F1EACA80-C9B2-D04B-EE0A-5AE488421385}"/>
              </a:ext>
            </a:extLst>
          </p:cNvPr>
          <p:cNvPicPr>
            <a:picLocks noChangeAspect="1"/>
          </p:cNvPicPr>
          <p:nvPr/>
        </p:nvPicPr>
        <p:blipFill>
          <a:blip r:embed="rId3"/>
          <a:stretch>
            <a:fillRect/>
          </a:stretch>
        </p:blipFill>
        <p:spPr>
          <a:xfrm>
            <a:off x="2840126" y="2095898"/>
            <a:ext cx="1546449" cy="1845131"/>
          </a:xfrm>
          <a:prstGeom prst="rect">
            <a:avLst/>
          </a:prstGeom>
          <a:ln w="12700">
            <a:solidFill>
              <a:srgbClr val="000000"/>
            </a:solidFill>
          </a:ln>
          <a:effectLst>
            <a:outerShdw blurRad="76200" dir="18900000" sy="23000" kx="-1200000" algn="bl" rotWithShape="0">
              <a:prstClr val="black">
                <a:alpha val="20000"/>
              </a:prstClr>
            </a:outerShdw>
          </a:effectLst>
        </p:spPr>
      </p:pic>
      <p:sp>
        <p:nvSpPr>
          <p:cNvPr id="18" name="Rectangle 17">
            <a:extLst>
              <a:ext uri="{FF2B5EF4-FFF2-40B4-BE49-F238E27FC236}">
                <a16:creationId xmlns:a16="http://schemas.microsoft.com/office/drawing/2014/main" id="{23E74EC3-7F68-C756-7DA0-2089C57F440E}"/>
              </a:ext>
            </a:extLst>
          </p:cNvPr>
          <p:cNvSpPr/>
          <p:nvPr/>
        </p:nvSpPr>
        <p:spPr bwMode="gray">
          <a:xfrm>
            <a:off x="2694365" y="4116358"/>
            <a:ext cx="1828800" cy="4109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Risk Informed</a:t>
            </a:r>
          </a:p>
        </p:txBody>
      </p:sp>
      <p:sp>
        <p:nvSpPr>
          <p:cNvPr id="23" name="Arrow: Left-Right 22">
            <a:extLst>
              <a:ext uri="{FF2B5EF4-FFF2-40B4-BE49-F238E27FC236}">
                <a16:creationId xmlns:a16="http://schemas.microsoft.com/office/drawing/2014/main" id="{A891D10A-0308-BD63-EF63-EE2895E59996}"/>
              </a:ext>
            </a:extLst>
          </p:cNvPr>
          <p:cNvSpPr/>
          <p:nvPr/>
        </p:nvSpPr>
        <p:spPr bwMode="gray">
          <a:xfrm>
            <a:off x="4567067" y="4116938"/>
            <a:ext cx="1685422" cy="410966"/>
          </a:xfrm>
          <a:prstGeom prst="leftRightArrow">
            <a:avLst/>
          </a:prstGeom>
          <a:solidFill>
            <a:schemeClr val="accent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FD275F53-BD0B-6217-A5FA-0D8C75118E00}"/>
              </a:ext>
            </a:extLst>
          </p:cNvPr>
          <p:cNvSpPr/>
          <p:nvPr/>
        </p:nvSpPr>
        <p:spPr bwMode="gray">
          <a:xfrm>
            <a:off x="6716879" y="2898800"/>
            <a:ext cx="2138992" cy="2633160"/>
          </a:xfrm>
          <a:prstGeom prst="roundRect">
            <a:avLst/>
          </a:prstGeom>
          <a:solidFill>
            <a:schemeClr val="accent3"/>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Company Plan</a:t>
            </a:r>
          </a:p>
        </p:txBody>
      </p:sp>
      <p:sp>
        <p:nvSpPr>
          <p:cNvPr id="32" name="Rectangle 31">
            <a:extLst>
              <a:ext uri="{FF2B5EF4-FFF2-40B4-BE49-F238E27FC236}">
                <a16:creationId xmlns:a16="http://schemas.microsoft.com/office/drawing/2014/main" id="{E6114158-D033-FC91-B252-DBD237079529}"/>
              </a:ext>
            </a:extLst>
          </p:cNvPr>
          <p:cNvSpPr/>
          <p:nvPr/>
        </p:nvSpPr>
        <p:spPr bwMode="gray">
          <a:xfrm>
            <a:off x="2254371" y="1521739"/>
            <a:ext cx="2717957" cy="7140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libri" panose="020F0502020204030204"/>
                <a:ea typeface="+mn-ea"/>
                <a:cs typeface="+mn-cs"/>
              </a:rPr>
              <a:t>RAMP, Risk</a:t>
            </a:r>
          </a:p>
        </p:txBody>
      </p:sp>
      <p:sp>
        <p:nvSpPr>
          <p:cNvPr id="4" name="Arrow: Right 3">
            <a:extLst>
              <a:ext uri="{FF2B5EF4-FFF2-40B4-BE49-F238E27FC236}">
                <a16:creationId xmlns:a16="http://schemas.microsoft.com/office/drawing/2014/main" id="{A10F7E44-E959-7A34-E326-46BE1B4EFFFF}"/>
              </a:ext>
            </a:extLst>
          </p:cNvPr>
          <p:cNvSpPr/>
          <p:nvPr/>
        </p:nvSpPr>
        <p:spPr bwMode="gray">
          <a:xfrm>
            <a:off x="9127324" y="4114124"/>
            <a:ext cx="671621" cy="441543"/>
          </a:xfrm>
          <a:prstGeom prst="rightArrow">
            <a:avLst/>
          </a:prstGeom>
          <a:solidFill>
            <a:schemeClr val="accent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A6D3DC4-C791-693A-B41A-40B75F908ADD}"/>
              </a:ext>
            </a:extLst>
          </p:cNvPr>
          <p:cNvSpPr/>
          <p:nvPr/>
        </p:nvSpPr>
        <p:spPr bwMode="gray">
          <a:xfrm>
            <a:off x="10032570" y="3967022"/>
            <a:ext cx="1957162" cy="705882"/>
          </a:xfrm>
          <a:prstGeom prst="roundRect">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2027 GRC Filing</a:t>
            </a:r>
          </a:p>
        </p:txBody>
      </p:sp>
      <p:sp>
        <p:nvSpPr>
          <p:cNvPr id="9" name="Rectangle 8">
            <a:extLst>
              <a:ext uri="{FF2B5EF4-FFF2-40B4-BE49-F238E27FC236}">
                <a16:creationId xmlns:a16="http://schemas.microsoft.com/office/drawing/2014/main" id="{79451FEF-CEF7-88AD-A5C7-9A851CC424BA}"/>
              </a:ext>
            </a:extLst>
          </p:cNvPr>
          <p:cNvSpPr/>
          <p:nvPr/>
        </p:nvSpPr>
        <p:spPr bwMode="gray">
          <a:xfrm>
            <a:off x="6353955" y="5596970"/>
            <a:ext cx="2864839" cy="7140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Takes into consideration Climate, Affordability etc.</a:t>
            </a:r>
            <a:endParaRPr kumimoji="0" lang="en-US" sz="1400" b="0" i="0" u="none" strike="noStrike" kern="1200" cap="none" spc="0" normalizeH="0" baseline="0" noProof="0" dirty="0">
              <a:ln>
                <a:noFill/>
              </a:ln>
              <a:solidFill>
                <a:srgbClr val="000000"/>
              </a:solidFill>
              <a:effectLst/>
              <a:uLnTx/>
              <a:uFillTx/>
              <a:latin typeface="Calibri" panose="020F0502020204030204"/>
              <a:ea typeface="Calibri"/>
              <a:cs typeface="Calibri"/>
            </a:endParaRPr>
          </a:p>
        </p:txBody>
      </p:sp>
      <p:sp>
        <p:nvSpPr>
          <p:cNvPr id="12" name="TextBox 11">
            <a:extLst>
              <a:ext uri="{FF2B5EF4-FFF2-40B4-BE49-F238E27FC236}">
                <a16:creationId xmlns:a16="http://schemas.microsoft.com/office/drawing/2014/main" id="{834BD2C8-4DC3-70B3-0DF1-412C1D0F2CEE}"/>
              </a:ext>
            </a:extLst>
          </p:cNvPr>
          <p:cNvSpPr txBox="1"/>
          <p:nvPr/>
        </p:nvSpPr>
        <p:spPr>
          <a:xfrm>
            <a:off x="288808" y="1047906"/>
            <a:ext cx="11606257" cy="477054"/>
          </a:xfrm>
          <a:prstGeom prst="rect">
            <a:avLst/>
          </a:prstGeom>
          <a:solidFill>
            <a:schemeClr val="accent1">
              <a:lumMod val="5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CAVA is one element of a complex, multi-year planning process</a:t>
            </a:r>
            <a:endParaRPr kumimoji="0" lang="en-US" sz="2500" b="0"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sp>
        <p:nvSpPr>
          <p:cNvPr id="8" name="Rectangle 7">
            <a:extLst>
              <a:ext uri="{FF2B5EF4-FFF2-40B4-BE49-F238E27FC236}">
                <a16:creationId xmlns:a16="http://schemas.microsoft.com/office/drawing/2014/main" id="{E9A56B3B-36FD-22D0-5992-633339B79096}"/>
              </a:ext>
            </a:extLst>
          </p:cNvPr>
          <p:cNvSpPr/>
          <p:nvPr/>
        </p:nvSpPr>
        <p:spPr>
          <a:xfrm>
            <a:off x="2829923" y="4484412"/>
            <a:ext cx="1557685" cy="17900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CAVA</a:t>
            </a:r>
          </a:p>
        </p:txBody>
      </p:sp>
      <p:sp>
        <p:nvSpPr>
          <p:cNvPr id="10" name="Arrow: Right 9">
            <a:extLst>
              <a:ext uri="{FF2B5EF4-FFF2-40B4-BE49-F238E27FC236}">
                <a16:creationId xmlns:a16="http://schemas.microsoft.com/office/drawing/2014/main" id="{92DB223D-52B0-F762-80B6-F62D6D5F5A9D}"/>
              </a:ext>
            </a:extLst>
          </p:cNvPr>
          <p:cNvSpPr/>
          <p:nvPr/>
        </p:nvSpPr>
        <p:spPr bwMode="gray">
          <a:xfrm>
            <a:off x="2022744" y="5158687"/>
            <a:ext cx="671621" cy="441543"/>
          </a:xfrm>
          <a:prstGeom prst="rightArrow">
            <a:avLst/>
          </a:prstGeom>
          <a:solidFill>
            <a:schemeClr val="accent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1A3CE6A-C7C1-60EC-5286-AE0DAE83BE74}"/>
              </a:ext>
            </a:extLst>
          </p:cNvPr>
          <p:cNvSpPr/>
          <p:nvPr/>
        </p:nvSpPr>
        <p:spPr bwMode="gray">
          <a:xfrm>
            <a:off x="281360" y="4883818"/>
            <a:ext cx="1605826" cy="983832"/>
          </a:xfrm>
          <a:prstGeom prst="roundRect">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Community Engagement</a:t>
            </a:r>
          </a:p>
        </p:txBody>
      </p:sp>
      <p:sp>
        <p:nvSpPr>
          <p:cNvPr id="7" name="TextBox 6">
            <a:extLst>
              <a:ext uri="{FF2B5EF4-FFF2-40B4-BE49-F238E27FC236}">
                <a16:creationId xmlns:a16="http://schemas.microsoft.com/office/drawing/2014/main" id="{952C1890-3488-14F1-FCCE-30ECC7BC32A7}"/>
              </a:ext>
            </a:extLst>
          </p:cNvPr>
          <p:cNvSpPr txBox="1"/>
          <p:nvPr/>
        </p:nvSpPr>
        <p:spPr>
          <a:xfrm>
            <a:off x="726165" y="6455228"/>
            <a:ext cx="7319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9C4"/>
                </a:solidFill>
                <a:effectLst/>
                <a:uLnTx/>
                <a:uFillTx/>
                <a:latin typeface="Calibri" panose="020F0502020204030204"/>
                <a:ea typeface="Calibri"/>
                <a:cs typeface="Calibri"/>
              </a:rPr>
              <a:t>2023</a:t>
            </a: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E603D55-0849-233C-BF84-B0A43576A44F}"/>
              </a:ext>
            </a:extLst>
          </p:cNvPr>
          <p:cNvSpPr txBox="1"/>
          <p:nvPr/>
        </p:nvSpPr>
        <p:spPr>
          <a:xfrm>
            <a:off x="3250290" y="6455227"/>
            <a:ext cx="7319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9C4"/>
                </a:solidFill>
                <a:effectLst/>
                <a:uLnTx/>
                <a:uFillTx/>
                <a:latin typeface="Calibri" panose="020F0502020204030204"/>
                <a:ea typeface="Calibri"/>
                <a:cs typeface="Calibri"/>
              </a:rPr>
              <a:t>2024</a:t>
            </a: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77552A5-45F0-DE27-9698-930EF329DDA8}"/>
              </a:ext>
            </a:extLst>
          </p:cNvPr>
          <p:cNvSpPr txBox="1"/>
          <p:nvPr/>
        </p:nvSpPr>
        <p:spPr>
          <a:xfrm>
            <a:off x="7429384" y="6455227"/>
            <a:ext cx="7319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9C4"/>
                </a:solidFill>
                <a:effectLst/>
                <a:uLnTx/>
                <a:uFillTx/>
                <a:latin typeface="Calibri" panose="020F0502020204030204"/>
                <a:ea typeface="Calibri"/>
                <a:cs typeface="Calibri"/>
              </a:rPr>
              <a:t>2025</a:t>
            </a: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A588F7C-2CBF-1CEB-721E-26CBBC19776E}"/>
              </a:ext>
            </a:extLst>
          </p:cNvPr>
          <p:cNvSpPr txBox="1"/>
          <p:nvPr/>
        </p:nvSpPr>
        <p:spPr>
          <a:xfrm>
            <a:off x="10346415" y="6455227"/>
            <a:ext cx="13272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9C4"/>
                </a:solidFill>
                <a:effectLst/>
                <a:uLnTx/>
                <a:uFillTx/>
                <a:latin typeface="Calibri" panose="020F0502020204030204"/>
                <a:ea typeface="Calibri"/>
                <a:cs typeface="Calibri"/>
              </a:rPr>
              <a:t>2027-2030</a:t>
            </a: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60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FE9A9-D1D6-D8C8-F1BD-278D920095EB}"/>
              </a:ext>
            </a:extLst>
          </p:cNvPr>
          <p:cNvSpPr txBox="1"/>
          <p:nvPr/>
        </p:nvSpPr>
        <p:spPr>
          <a:xfrm>
            <a:off x="5125673" y="4513006"/>
            <a:ext cx="6501223" cy="170404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latin typeface="Arial"/>
                <a:ea typeface="MS PGothic"/>
                <a:cs typeface="Arial"/>
              </a:rPr>
              <a:t>1.2 Ways to reduce consultation fatigue and/or coordinate with other proceeding outreach processes? </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a:bodyPr>
          <a:lstStyle/>
          <a:p>
            <a:pPr marL="685800" lvl="1" indent="-342900"/>
            <a:endParaRPr lang="en-US" sz="2000">
              <a:latin typeface="Calibri"/>
              <a:ea typeface="Calibri"/>
              <a:cs typeface="Times New Roman"/>
            </a:endParaRPr>
          </a:p>
          <a:p>
            <a:pPr marL="685800" lvl="1" indent="-342900"/>
            <a:endParaRPr lang="en-US" sz="2000">
              <a:latin typeface="Calibri"/>
              <a:ea typeface="Calibri"/>
              <a:cs typeface="Times New Roman"/>
            </a:endParaRPr>
          </a:p>
          <a:p>
            <a:pPr marL="342900" lvl="1" indent="0">
              <a:buNone/>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0">
                          <a:solidFill>
                            <a:schemeClr val="tx2"/>
                          </a:solidFill>
                        </a:rPr>
                        <a:t>Misalignment with existing regulatory/planning process</a:t>
                      </a:r>
                    </a:p>
                  </a:txBody>
                  <a:tcPr/>
                </a:tc>
                <a:tc>
                  <a:txBody>
                    <a:bodyPr/>
                    <a:lstStyle/>
                    <a:p>
                      <a:r>
                        <a:rPr lang="en-US" sz="1200" b="0" dirty="0">
                          <a:solidFill>
                            <a:schemeClr val="tx2"/>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1"/>
                        <a:t>Extremely long chain of impact for feedback</a:t>
                      </a:r>
                    </a:p>
                  </a:txBody>
                  <a:tcPr/>
                </a:tc>
                <a:tc>
                  <a:txBody>
                    <a:bodyPr/>
                    <a:lstStyle/>
                    <a:p>
                      <a:r>
                        <a:rPr lang="en-US" sz="1200" b="1">
                          <a:solidFill>
                            <a:srgbClr val="00B050"/>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b="1"/>
                        <a:t>Highly technical subject matter</a:t>
                      </a:r>
                    </a:p>
                  </a:txBody>
                  <a:tcPr/>
                </a:tc>
                <a:tc>
                  <a:txBody>
                    <a:bodyPr/>
                    <a:lstStyle/>
                    <a:p>
                      <a:r>
                        <a:rPr lang="en-US" sz="1200" b="1">
                          <a:solidFill>
                            <a:srgbClr val="00B050"/>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dirty="0">
                          <a:solidFill>
                            <a:schemeClr val="tx2"/>
                          </a:solidFill>
                        </a:rPr>
                        <a:t>Extremely diverse DVC communities</a:t>
                      </a:r>
                    </a:p>
                  </a:txBody>
                  <a:tcPr/>
                </a:tc>
                <a:tc>
                  <a:txBody>
                    <a:bodyPr/>
                    <a:lstStyle/>
                    <a:p>
                      <a:r>
                        <a:rPr lang="en-US" sz="1200" dirty="0">
                          <a:solidFill>
                            <a:schemeClr val="tx2"/>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a:solidFill>
                            <a:schemeClr val="tx2"/>
                          </a:solidFill>
                        </a:rPr>
                        <a:t>Mistrust of PG&amp;E</a:t>
                      </a:r>
                    </a:p>
                  </a:txBody>
                  <a:tcPr/>
                </a:tc>
                <a:tc>
                  <a:txBody>
                    <a:bodyPr/>
                    <a:lstStyle/>
                    <a:p>
                      <a:r>
                        <a:rPr lang="en-US" sz="1200" dirty="0">
                          <a:solidFill>
                            <a:schemeClr val="tx2"/>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b="1"/>
                        <a:t>Community resilience extends beyond PG&amp;E’s locus of control</a:t>
                      </a:r>
                    </a:p>
                  </a:txBody>
                  <a:tcPr/>
                </a:tc>
                <a:tc>
                  <a:txBody>
                    <a:bodyPr/>
                    <a:lstStyle/>
                    <a:p>
                      <a:r>
                        <a:rPr lang="en-US" sz="1200" b="1">
                          <a:solidFill>
                            <a:srgbClr val="00B050"/>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a:solidFill>
                            <a:schemeClr val="tx2"/>
                          </a:solidFill>
                        </a:rPr>
                        <a:t>Lack of awareness of existing PG&amp;E support programs</a:t>
                      </a:r>
                    </a:p>
                  </a:txBody>
                  <a:tcPr/>
                </a:tc>
                <a:tc>
                  <a:txBody>
                    <a:bodyPr/>
                    <a:lstStyle/>
                    <a:p>
                      <a:r>
                        <a:rPr lang="en-US" sz="1200">
                          <a:solidFill>
                            <a:schemeClr val="tx2"/>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a:solidFill>
                            <a:schemeClr val="tx2"/>
                          </a:solidFill>
                        </a:rPr>
                        <a:t>Local vs. policy definitions of vulnerability</a:t>
                      </a:r>
                    </a:p>
                  </a:txBody>
                  <a:tcPr/>
                </a:tc>
                <a:tc>
                  <a:txBody>
                    <a:bodyPr/>
                    <a:lstStyle/>
                    <a:p>
                      <a:r>
                        <a:rPr lang="en-US" sz="1200" dirty="0">
                          <a:solidFill>
                            <a:schemeClr val="tx2"/>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
        <p:nvSpPr>
          <p:cNvPr id="5" name="TextBox 4">
            <a:extLst>
              <a:ext uri="{FF2B5EF4-FFF2-40B4-BE49-F238E27FC236}">
                <a16:creationId xmlns:a16="http://schemas.microsoft.com/office/drawing/2014/main" id="{34183A9C-FC31-7DCF-0FC8-5D12FC46BC28}"/>
              </a:ext>
            </a:extLst>
          </p:cNvPr>
          <p:cNvSpPr txBox="1"/>
          <p:nvPr/>
        </p:nvSpPr>
        <p:spPr>
          <a:xfrm>
            <a:off x="5125673" y="1316258"/>
            <a:ext cx="6865913"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direct chain of impact = more meaningful, fulfilling engagement (something gets done)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Coordination of engagement: local governments responsible for community resilience; PG&amp;E can and should be part of that conversation (e.g. San Jose Climate Action and Resilience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Across proceedings: ensuring meaningful engagement by connecting engagement to meaningful outcomes; utilizing expertise already shared by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Way Forward: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Align with the needs and efforts of local government resilience outreach; communities with different levels of resources will need different kinds of engagement from energy utilities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971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B3640-3EC5-9982-1D71-6BC511C26E30}"/>
              </a:ext>
            </a:extLst>
          </p:cNvPr>
          <p:cNvSpPr txBox="1"/>
          <p:nvPr/>
        </p:nvSpPr>
        <p:spPr>
          <a:xfrm>
            <a:off x="5125673" y="4601497"/>
            <a:ext cx="6299411" cy="1791135"/>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latin typeface="Arial"/>
                <a:ea typeface="MS PGothic"/>
                <a:cs typeface="Arial"/>
              </a:rPr>
              <a:t>1.3 Modifications to the definition of DVC adopted in 20-08-026 </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a:bodyPr>
          <a:lstStyle/>
          <a:p>
            <a:pPr marL="685800" lvl="1" indent="-342900"/>
            <a:endParaRPr lang="en-US" sz="2000">
              <a:latin typeface="Calibri"/>
              <a:ea typeface="Calibri"/>
              <a:cs typeface="Times New Roman"/>
            </a:endParaRPr>
          </a:p>
          <a:p>
            <a:pPr marL="685800" lvl="1" indent="-342900"/>
            <a:endParaRPr lang="en-US" sz="2000">
              <a:latin typeface="Calibri"/>
              <a:ea typeface="Calibri"/>
              <a:cs typeface="Times New Roman"/>
            </a:endParaRPr>
          </a:p>
          <a:p>
            <a:pPr marL="342900" lvl="1" indent="0">
              <a:buNone/>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0">
                          <a:solidFill>
                            <a:schemeClr val="tx2"/>
                          </a:solidFill>
                        </a:rPr>
                        <a:t>Misalignment with existing regulatory/planning process</a:t>
                      </a:r>
                    </a:p>
                  </a:txBody>
                  <a:tcPr/>
                </a:tc>
                <a:tc>
                  <a:txBody>
                    <a:bodyPr/>
                    <a:lstStyle/>
                    <a:p>
                      <a:r>
                        <a:rPr lang="en-US" sz="1200" b="0">
                          <a:solidFill>
                            <a:schemeClr val="tx2"/>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0">
                          <a:solidFill>
                            <a:schemeClr val="tx2"/>
                          </a:solidFill>
                        </a:rPr>
                        <a:t>Extremely long chain of impact for feedback</a:t>
                      </a:r>
                    </a:p>
                  </a:txBody>
                  <a:tcPr/>
                </a:tc>
                <a:tc>
                  <a:txBody>
                    <a:bodyPr/>
                    <a:lstStyle/>
                    <a:p>
                      <a:r>
                        <a:rPr lang="en-US" sz="1200" b="0">
                          <a:solidFill>
                            <a:schemeClr val="tx2"/>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b="0">
                          <a:solidFill>
                            <a:schemeClr val="tx2"/>
                          </a:solidFill>
                        </a:rPr>
                        <a:t>Highly technical subject matter</a:t>
                      </a:r>
                    </a:p>
                  </a:txBody>
                  <a:tcPr/>
                </a:tc>
                <a:tc>
                  <a:txBody>
                    <a:bodyPr/>
                    <a:lstStyle/>
                    <a:p>
                      <a:r>
                        <a:rPr lang="en-US" sz="1200" b="0" dirty="0">
                          <a:solidFill>
                            <a:schemeClr val="tx2"/>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b="1"/>
                        <a:t>Extremely diverse DVC communities</a:t>
                      </a:r>
                    </a:p>
                  </a:txBody>
                  <a:tcPr/>
                </a:tc>
                <a:tc>
                  <a:txBody>
                    <a:bodyPr/>
                    <a:lstStyle/>
                    <a:p>
                      <a:r>
                        <a:rPr lang="en-US" sz="1200" b="1">
                          <a:solidFill>
                            <a:srgbClr val="00B050"/>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b="0">
                          <a:solidFill>
                            <a:schemeClr val="tx2"/>
                          </a:solidFill>
                        </a:rPr>
                        <a:t>Mistrust of PG&amp;E</a:t>
                      </a:r>
                    </a:p>
                  </a:txBody>
                  <a:tcPr/>
                </a:tc>
                <a:tc>
                  <a:txBody>
                    <a:bodyPr/>
                    <a:lstStyle/>
                    <a:p>
                      <a:r>
                        <a:rPr lang="en-US" sz="1200" b="0">
                          <a:solidFill>
                            <a:schemeClr val="tx2"/>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b="0" dirty="0">
                          <a:solidFill>
                            <a:schemeClr val="tx2"/>
                          </a:solidFill>
                        </a:rPr>
                        <a:t>Community resilience extends beyond PG&amp;E’s locus of control</a:t>
                      </a:r>
                    </a:p>
                  </a:txBody>
                  <a:tcPr/>
                </a:tc>
                <a:tc>
                  <a:txBody>
                    <a:bodyPr/>
                    <a:lstStyle/>
                    <a:p>
                      <a:r>
                        <a:rPr lang="en-US" sz="1200" b="0">
                          <a:solidFill>
                            <a:schemeClr val="tx2"/>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b="0">
                          <a:solidFill>
                            <a:schemeClr val="tx2"/>
                          </a:solidFill>
                        </a:rPr>
                        <a:t>Lack of awareness of existing PG&amp;E support programs</a:t>
                      </a:r>
                    </a:p>
                  </a:txBody>
                  <a:tcPr/>
                </a:tc>
                <a:tc>
                  <a:txBody>
                    <a:bodyPr/>
                    <a:lstStyle/>
                    <a:p>
                      <a:r>
                        <a:rPr lang="en-US" sz="1200" b="0" dirty="0">
                          <a:solidFill>
                            <a:schemeClr val="tx2"/>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b="1"/>
                        <a:t>Local vs. policy definitions of vulnerability</a:t>
                      </a:r>
                    </a:p>
                  </a:txBody>
                  <a:tcPr/>
                </a:tc>
                <a:tc>
                  <a:txBody>
                    <a:bodyPr/>
                    <a:lstStyle/>
                    <a:p>
                      <a:r>
                        <a:rPr lang="en-US" sz="1200" b="1" dirty="0">
                          <a:solidFill>
                            <a:srgbClr val="00B050"/>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
        <p:nvSpPr>
          <p:cNvPr id="5" name="TextBox 4">
            <a:extLst>
              <a:ext uri="{FF2B5EF4-FFF2-40B4-BE49-F238E27FC236}">
                <a16:creationId xmlns:a16="http://schemas.microsoft.com/office/drawing/2014/main" id="{34183A9C-FC31-7DCF-0FC8-5D12FC46BC28}"/>
              </a:ext>
            </a:extLst>
          </p:cNvPr>
          <p:cNvSpPr txBox="1"/>
          <p:nvPr/>
        </p:nvSpPr>
        <p:spPr>
          <a:xfrm>
            <a:off x="5125673" y="1316258"/>
            <a:ext cx="6865913"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DVC designation “both too broad and too specific”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Almost 50% of PG&amp;E’s service area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Many RTAGs expanded the DVC definition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Virtually all communities in California exposed to more than one climate hazard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the desired outcome is to enhance local climate resilience, targeting based on the capacity of local government to build community resilience is one way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Way Forward: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Allow communities to define their own strengths and vulnerabilities via local adaptation planning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equity by scaffolding engagement to the appropriate level based on local government capacity/progress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8352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FE24F-153B-EAB2-C061-B5427D48EAA7}"/>
              </a:ext>
            </a:extLst>
          </p:cNvPr>
          <p:cNvSpPr txBox="1"/>
          <p:nvPr/>
        </p:nvSpPr>
        <p:spPr>
          <a:xfrm>
            <a:off x="5423637" y="4312710"/>
            <a:ext cx="6023051" cy="1229032"/>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vert="horz" lIns="91440" tIns="45720" rIns="91440" bIns="45720" rtlCol="0" anchor="ctr">
            <a:noAutofit/>
          </a:bodyPr>
          <a:lstStyle/>
          <a:p>
            <a:r>
              <a:rPr lang="en-US" sz="2000">
                <a:latin typeface="Arial"/>
                <a:ea typeface="MS PGothic"/>
                <a:cs typeface="Arial"/>
              </a:rPr>
              <a:t> 1.4 Additional guidance regarding consultation and collaboration with local governments during risk and vulnerability assessment processes? During adaptation proposal identification process? </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a:bodyPr>
          <a:lstStyle/>
          <a:p>
            <a:pPr marL="685800" lvl="1" indent="-342900"/>
            <a:endParaRPr lang="en-US" sz="2000" dirty="0">
              <a:latin typeface="Calibri"/>
              <a:ea typeface="Calibri"/>
              <a:cs typeface="Times New Roman"/>
            </a:endParaRPr>
          </a:p>
          <a:p>
            <a:pPr marL="685800" lvl="1" indent="-342900"/>
            <a:endParaRPr lang="en-US" sz="2000" dirty="0">
              <a:latin typeface="Calibri"/>
              <a:ea typeface="Calibri"/>
              <a:cs typeface="Times New Roman"/>
            </a:endParaRPr>
          </a:p>
          <a:p>
            <a:pPr marL="342900" lvl="1"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0">
                          <a:solidFill>
                            <a:schemeClr val="tx2"/>
                          </a:solidFill>
                        </a:rPr>
                        <a:t>Misalignment with existing regulatory/planning process</a:t>
                      </a:r>
                    </a:p>
                  </a:txBody>
                  <a:tcPr/>
                </a:tc>
                <a:tc>
                  <a:txBody>
                    <a:bodyPr/>
                    <a:lstStyle/>
                    <a:p>
                      <a:r>
                        <a:rPr lang="en-US" sz="1200" b="0" dirty="0">
                          <a:solidFill>
                            <a:schemeClr val="tx2"/>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1"/>
                        <a:t>Extremely long chain of impact for feedback</a:t>
                      </a:r>
                    </a:p>
                  </a:txBody>
                  <a:tcPr/>
                </a:tc>
                <a:tc>
                  <a:txBody>
                    <a:bodyPr/>
                    <a:lstStyle/>
                    <a:p>
                      <a:r>
                        <a:rPr lang="en-US" sz="1200" b="1">
                          <a:solidFill>
                            <a:srgbClr val="00B050"/>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b="0">
                          <a:solidFill>
                            <a:schemeClr val="tx2"/>
                          </a:solidFill>
                        </a:rPr>
                        <a:t>Highly technical subject matter</a:t>
                      </a:r>
                    </a:p>
                  </a:txBody>
                  <a:tcPr/>
                </a:tc>
                <a:tc>
                  <a:txBody>
                    <a:bodyPr/>
                    <a:lstStyle/>
                    <a:p>
                      <a:r>
                        <a:rPr lang="en-US" sz="1200" b="0">
                          <a:solidFill>
                            <a:schemeClr val="tx2"/>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b="0" dirty="0">
                          <a:solidFill>
                            <a:schemeClr val="tx2"/>
                          </a:solidFill>
                        </a:rPr>
                        <a:t>Extremely diverse DVC communities</a:t>
                      </a:r>
                    </a:p>
                  </a:txBody>
                  <a:tcPr/>
                </a:tc>
                <a:tc>
                  <a:txBody>
                    <a:bodyPr/>
                    <a:lstStyle/>
                    <a:p>
                      <a:r>
                        <a:rPr lang="en-US" sz="1200" b="0">
                          <a:solidFill>
                            <a:schemeClr val="tx2"/>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b="0">
                          <a:solidFill>
                            <a:schemeClr val="tx2"/>
                          </a:solidFill>
                        </a:rPr>
                        <a:t>Mistrust of PG&amp;E</a:t>
                      </a:r>
                    </a:p>
                  </a:txBody>
                  <a:tcPr/>
                </a:tc>
                <a:tc>
                  <a:txBody>
                    <a:bodyPr/>
                    <a:lstStyle/>
                    <a:p>
                      <a:r>
                        <a:rPr lang="en-US" sz="1200" b="0" dirty="0">
                          <a:solidFill>
                            <a:schemeClr val="tx2"/>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b="1"/>
                        <a:t>Community resilience extends beyond PG&amp;E’s locus of control</a:t>
                      </a:r>
                    </a:p>
                  </a:txBody>
                  <a:tcPr/>
                </a:tc>
                <a:tc>
                  <a:txBody>
                    <a:bodyPr/>
                    <a:lstStyle/>
                    <a:p>
                      <a:r>
                        <a:rPr lang="en-US" sz="1200" b="1">
                          <a:solidFill>
                            <a:srgbClr val="00B050"/>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b="0">
                          <a:solidFill>
                            <a:schemeClr val="tx2"/>
                          </a:solidFill>
                        </a:rPr>
                        <a:t>Lack of awareness of existing PG&amp;E support programs</a:t>
                      </a:r>
                    </a:p>
                  </a:txBody>
                  <a:tcPr/>
                </a:tc>
                <a:tc>
                  <a:txBody>
                    <a:bodyPr/>
                    <a:lstStyle/>
                    <a:p>
                      <a:r>
                        <a:rPr lang="en-US" sz="1200" b="0">
                          <a:solidFill>
                            <a:schemeClr val="tx2"/>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b="0">
                          <a:solidFill>
                            <a:schemeClr val="tx2"/>
                          </a:solidFill>
                        </a:rPr>
                        <a:t>Local vs. policy definitions of vulnerability</a:t>
                      </a:r>
                    </a:p>
                  </a:txBody>
                  <a:tcPr/>
                </a:tc>
                <a:tc>
                  <a:txBody>
                    <a:bodyPr/>
                    <a:lstStyle/>
                    <a:p>
                      <a:r>
                        <a:rPr lang="en-US" sz="1200" b="0" dirty="0">
                          <a:solidFill>
                            <a:schemeClr val="tx2"/>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
        <p:nvSpPr>
          <p:cNvPr id="5" name="TextBox 4">
            <a:extLst>
              <a:ext uri="{FF2B5EF4-FFF2-40B4-BE49-F238E27FC236}">
                <a16:creationId xmlns:a16="http://schemas.microsoft.com/office/drawing/2014/main" id="{34183A9C-FC31-7DCF-0FC8-5D12FC46BC28}"/>
              </a:ext>
            </a:extLst>
          </p:cNvPr>
          <p:cNvSpPr txBox="1"/>
          <p:nvPr/>
        </p:nvSpPr>
        <p:spPr>
          <a:xfrm>
            <a:off x="5417574" y="1316258"/>
            <a:ext cx="6574012"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Local governments play a key role in implementing community resilience. Engagement should include communities and local governments together.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Engagement should target projects in communities to ensure more specific and actionable outcomes.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is an opportunity cost of doing our own engagement rather than with local governments who are already working on resilience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Way Forward: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Center community engagement around partnered resilience projects with local governments that are mutually beneficial. </a:t>
            </a:r>
          </a:p>
        </p:txBody>
      </p:sp>
    </p:spTree>
    <p:extLst>
      <p:ext uri="{BB962C8B-B14F-4D97-AF65-F5344CB8AC3E}">
        <p14:creationId xmlns:p14="http://schemas.microsoft.com/office/powerpoint/2010/main" val="238967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8" y="-151069"/>
            <a:ext cx="10972800" cy="1325563"/>
          </a:xfrm>
        </p:spPr>
        <p:txBody>
          <a:bodyPr/>
          <a:lstStyle/>
          <a:p>
            <a:r>
              <a:rPr lang="en-US"/>
              <a:t>Restrooms &amp; Safety Procedures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8" y="1637721"/>
            <a:ext cx="10972799" cy="4133010"/>
          </a:xfrm>
        </p:spPr>
        <p:txBody>
          <a:bodyPr/>
          <a:lstStyle/>
          <a:p>
            <a:pPr>
              <a:lnSpc>
                <a:spcPct val="114000"/>
              </a:lnSpc>
              <a:spcBef>
                <a:spcPts val="0"/>
              </a:spcBef>
              <a:spcAft>
                <a:spcPts val="600"/>
              </a:spcAft>
            </a:pPr>
            <a:endParaRPr lang="en-US">
              <a:solidFill>
                <a:srgbClr val="000000"/>
              </a:solidFill>
            </a:endParaRPr>
          </a:p>
          <a:p>
            <a:pPr>
              <a:lnSpc>
                <a:spcPct val="114000"/>
              </a:lnSpc>
              <a:spcBef>
                <a:spcPts val="0"/>
              </a:spcBef>
              <a:spcAft>
                <a:spcPts val="600"/>
              </a:spcAft>
            </a:pPr>
            <a:r>
              <a:rPr lang="en-US">
                <a:solidFill>
                  <a:srgbClr val="000000"/>
                </a:solidFill>
              </a:rPr>
              <a:t>Restrooms located in Atrium</a:t>
            </a:r>
          </a:p>
          <a:p>
            <a:pPr>
              <a:lnSpc>
                <a:spcPct val="114000"/>
              </a:lnSpc>
              <a:spcBef>
                <a:spcPts val="0"/>
              </a:spcBef>
              <a:spcAft>
                <a:spcPts val="600"/>
              </a:spcAft>
            </a:pPr>
            <a:endParaRPr lang="en-US">
              <a:solidFill>
                <a:srgbClr val="000000"/>
              </a:solidFill>
            </a:endParaRPr>
          </a:p>
          <a:p>
            <a:pPr>
              <a:lnSpc>
                <a:spcPct val="114000"/>
              </a:lnSpc>
              <a:spcBef>
                <a:spcPts val="0"/>
              </a:spcBef>
              <a:spcAft>
                <a:spcPts val="600"/>
              </a:spcAft>
            </a:pPr>
            <a:r>
              <a:rPr lang="en-US">
                <a:solidFill>
                  <a:srgbClr val="000000"/>
                </a:solidFill>
              </a:rPr>
              <a:t>In event of evacuation, meet at Roosevelt Park</a:t>
            </a:r>
          </a:p>
          <a:p>
            <a:pPr lvl="1">
              <a:lnSpc>
                <a:spcPct val="114000"/>
              </a:lnSpc>
              <a:spcBef>
                <a:spcPts val="0"/>
              </a:spcBef>
              <a:spcAft>
                <a:spcPts val="600"/>
              </a:spcAft>
            </a:pPr>
            <a:r>
              <a:rPr lang="en-US">
                <a:solidFill>
                  <a:srgbClr val="000000"/>
                </a:solidFill>
              </a:rPr>
              <a:t>Across street, diagonal to building</a:t>
            </a:r>
          </a:p>
          <a:p>
            <a:pPr lvl="2">
              <a:lnSpc>
                <a:spcPct val="114000"/>
              </a:lnSpc>
              <a:spcBef>
                <a:spcPts val="0"/>
              </a:spcBef>
              <a:spcAft>
                <a:spcPts val="600"/>
              </a:spcAft>
            </a:pPr>
            <a:endParaRPr lang="en-US">
              <a:solidFill>
                <a:srgbClr val="000000"/>
              </a:solidFill>
            </a:endParaRPr>
          </a:p>
          <a:p>
            <a:pPr lvl="2">
              <a:lnSpc>
                <a:spcPct val="114000"/>
              </a:lnSpc>
              <a:spcBef>
                <a:spcPts val="0"/>
              </a:spcBef>
              <a:spcAft>
                <a:spcPts val="600"/>
              </a:spcAft>
            </a:pPr>
            <a:endParaRPr lang="en-US">
              <a:solidFill>
                <a:srgbClr val="000000"/>
              </a:solidFill>
            </a:endParaRPr>
          </a:p>
          <a:p>
            <a:pPr>
              <a:lnSpc>
                <a:spcPct val="114000"/>
              </a:lnSpc>
              <a:spcBef>
                <a:spcPts val="0"/>
              </a:spcBef>
              <a:spcAft>
                <a:spcPts val="600"/>
              </a:spcAft>
            </a:pPr>
            <a:endParaRPr lang="en-US">
              <a:solidFill>
                <a:srgbClr val="000000"/>
              </a:solidFill>
            </a:endParaRPr>
          </a:p>
        </p:txBody>
      </p:sp>
      <p:sp>
        <p:nvSpPr>
          <p:cNvPr id="5" name="Slide Number Placeholder 4">
            <a:extLst>
              <a:ext uri="{FF2B5EF4-FFF2-40B4-BE49-F238E27FC236}">
                <a16:creationId xmlns:a16="http://schemas.microsoft.com/office/drawing/2014/main" id="{0D0BAE34-9FD7-8362-1AEE-87FEEC9FD619}"/>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265611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t>Local Government Engagement</a:t>
            </a:r>
          </a:p>
        </p:txBody>
      </p:sp>
      <p:sp>
        <p:nvSpPr>
          <p:cNvPr id="3" name="Text Placeholder 2">
            <a:extLst>
              <a:ext uri="{FF2B5EF4-FFF2-40B4-BE49-F238E27FC236}">
                <a16:creationId xmlns:a16="http://schemas.microsoft.com/office/drawing/2014/main" id="{B126BAFA-5537-4392-9EFD-C3EC3A793588}"/>
              </a:ext>
            </a:extLst>
          </p:cNvPr>
          <p:cNvSpPr>
            <a:spLocks noGrp="1"/>
          </p:cNvSpPr>
          <p:nvPr>
            <p:ph type="body" idx="13"/>
          </p:nvPr>
        </p:nvSpPr>
        <p:spPr/>
        <p:txBody>
          <a:bodyPr>
            <a:noAutofit/>
          </a:bodyPr>
          <a:lstStyle/>
          <a:p>
            <a:r>
              <a:rPr lang="en-US" sz="2400"/>
              <a:t>We want to create more opportunities like our Ravenswood Project</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1453017" y="1753644"/>
            <a:ext cx="6103921" cy="4757735"/>
          </a:xfrm>
        </p:spPr>
        <p:txBody>
          <a:bodyPr>
            <a:normAutofit/>
          </a:bodyPr>
          <a:lstStyle/>
          <a:p>
            <a:r>
              <a:rPr lang="en-US">
                <a:effectLst/>
                <a:latin typeface="Calibri" panose="020F0502020204030204" pitchFamily="34" charset="0"/>
                <a:ea typeface="Calibri" panose="020F0502020204030204" pitchFamily="34" charset="0"/>
                <a:cs typeface="Times New Roman" panose="02020603050405020304" pitchFamily="18" charset="0"/>
              </a:rPr>
              <a:t>PG</a:t>
            </a:r>
            <a:r>
              <a:rPr lang="en-US">
                <a:latin typeface="Calibri" panose="020F0502020204030204" pitchFamily="34" charset="0"/>
                <a:ea typeface="Calibri" panose="020F0502020204030204" pitchFamily="34" charset="0"/>
                <a:cs typeface="Times New Roman" panose="02020603050405020304" pitchFamily="18" charset="0"/>
              </a:rPr>
              <a:t>&amp;E’s Ravenswood Substation is located on the San Francisco Bay in Menlo Park.</a:t>
            </a:r>
          </a:p>
          <a:p>
            <a:r>
              <a:rPr lang="en-US">
                <a:effectLst/>
                <a:latin typeface="Calibri" panose="020F0502020204030204" pitchFamily="34" charset="0"/>
                <a:ea typeface="Calibri" panose="020F0502020204030204" pitchFamily="34" charset="0"/>
                <a:cs typeface="Times New Roman" panose="02020603050405020304" pitchFamily="18" charset="0"/>
              </a:rPr>
              <a:t>The substation and coastal habitats around it ar</a:t>
            </a:r>
            <a:r>
              <a:rPr lang="en-US">
                <a:latin typeface="Calibri" panose="020F0502020204030204" pitchFamily="34" charset="0"/>
                <a:ea typeface="Calibri" panose="020F0502020204030204" pitchFamily="34" charset="0"/>
                <a:cs typeface="Times New Roman" panose="02020603050405020304" pitchFamily="18" charset="0"/>
              </a:rPr>
              <a:t>e vulnerable to tidal inundation.</a:t>
            </a:r>
          </a:p>
          <a:p>
            <a:r>
              <a:rPr lang="en-US">
                <a:effectLst/>
                <a:latin typeface="Calibri" panose="020F0502020204030204" pitchFamily="34" charset="0"/>
                <a:ea typeface="Calibri" panose="020F0502020204030204" pitchFamily="34" charset="0"/>
                <a:cs typeface="Times New Roman" panose="02020603050405020304" pitchFamily="18" charset="0"/>
              </a:rPr>
              <a:t>In 2020, PG&amp;E </a:t>
            </a:r>
            <a:r>
              <a:rPr lang="en-US">
                <a:latin typeface="Calibri" panose="020F0502020204030204" pitchFamily="34" charset="0"/>
                <a:ea typeface="Calibri" panose="020F0502020204030204" pitchFamily="34" charset="0"/>
                <a:cs typeface="Times New Roman" panose="02020603050405020304" pitchFamily="18" charset="0"/>
              </a:rPr>
              <a:t>partnered with the city of Menlo Park, Meta, and an NGO to apply for a FEMA BRIC grant to install flood protection</a:t>
            </a:r>
          </a:p>
          <a:p>
            <a:r>
              <a:rPr lang="en-US" b="1">
                <a:effectLst/>
                <a:latin typeface="Calibri" panose="020F0502020204030204" pitchFamily="34" charset="0"/>
                <a:ea typeface="Calibri" panose="020F0502020204030204" pitchFamily="34" charset="0"/>
                <a:cs typeface="Times New Roman" panose="02020603050405020304" pitchFamily="18" charset="0"/>
              </a:rPr>
              <a:t>Outcome =</a:t>
            </a:r>
            <a:r>
              <a:rPr lang="en-US">
                <a:effectLst/>
                <a:latin typeface="Calibri" panose="020F0502020204030204" pitchFamily="34" charset="0"/>
                <a:ea typeface="Calibri" panose="020F0502020204030204" pitchFamily="34" charset="0"/>
                <a:cs typeface="Times New Roman" panose="02020603050405020304" pitchFamily="18" charset="0"/>
              </a:rPr>
              <a:t> partnership combined capabilities of all parties made FEMA grant proposal more competitive</a:t>
            </a:r>
            <a:endParaRPr lang="en-US"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BC8D7E0B-50BB-436E-B436-1AEF1F281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84" y="1929608"/>
            <a:ext cx="4347702" cy="898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362F63-93EF-43CA-A722-965F85AE21A2}"/>
              </a:ext>
            </a:extLst>
          </p:cNvPr>
          <p:cNvPicPr>
            <a:picLocks noChangeAspect="1"/>
          </p:cNvPicPr>
          <p:nvPr/>
        </p:nvPicPr>
        <p:blipFill>
          <a:blip r:embed="rId4"/>
          <a:stretch>
            <a:fillRect/>
          </a:stretch>
        </p:blipFill>
        <p:spPr>
          <a:xfrm>
            <a:off x="7703365" y="3187262"/>
            <a:ext cx="4288221" cy="2858813"/>
          </a:xfrm>
          <a:prstGeom prst="rect">
            <a:avLst/>
          </a:prstGeom>
        </p:spPr>
      </p:pic>
      <p:sp>
        <p:nvSpPr>
          <p:cNvPr id="8" name="Rectangle: Rounded Corners 7">
            <a:extLst>
              <a:ext uri="{FF2B5EF4-FFF2-40B4-BE49-F238E27FC236}">
                <a16:creationId xmlns:a16="http://schemas.microsoft.com/office/drawing/2014/main" id="{8985C973-9D86-4F6C-A6E7-D3024AA9609D}"/>
              </a:ext>
            </a:extLst>
          </p:cNvPr>
          <p:cNvSpPr/>
          <p:nvPr/>
        </p:nvSpPr>
        <p:spPr>
          <a:xfrm>
            <a:off x="9550400" y="4500880"/>
            <a:ext cx="680720" cy="508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AD0C007-1989-4026-8922-B1EC0A74C76E}"/>
              </a:ext>
            </a:extLst>
          </p:cNvPr>
          <p:cNvSpPr txBox="1"/>
          <p:nvPr/>
        </p:nvSpPr>
        <p:spPr>
          <a:xfrm>
            <a:off x="10298224" y="4616380"/>
            <a:ext cx="881517" cy="276999"/>
          </a:xfrm>
          <a:prstGeom prst="rect">
            <a:avLst/>
          </a:prstGeom>
          <a:solidFill>
            <a:srgbClr val="FFFFFF">
              <a:alpha val="47843"/>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Calibri" panose="020F0502020204030204"/>
                <a:ea typeface="+mn-ea"/>
                <a:cs typeface="+mn-cs"/>
              </a:rPr>
              <a:t>Substation</a:t>
            </a:r>
          </a:p>
        </p:txBody>
      </p:sp>
    </p:spTree>
    <p:extLst>
      <p:ext uri="{BB962C8B-B14F-4D97-AF65-F5344CB8AC3E}">
        <p14:creationId xmlns:p14="http://schemas.microsoft.com/office/powerpoint/2010/main" val="3935242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D6E1BD-3A85-EDAC-B650-F221120C5ACE}"/>
              </a:ext>
            </a:extLst>
          </p:cNvPr>
          <p:cNvSpPr txBox="1"/>
          <p:nvPr/>
        </p:nvSpPr>
        <p:spPr>
          <a:xfrm>
            <a:off x="5125672" y="3429000"/>
            <a:ext cx="6865913" cy="1408471"/>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normAutofit/>
          </a:bodyPr>
          <a:lstStyle/>
          <a:p>
            <a:r>
              <a:rPr lang="en-US">
                <a:latin typeface="Arial"/>
                <a:ea typeface="MS PGothic"/>
                <a:cs typeface="Arial"/>
              </a:rPr>
              <a:t>1.5 Refinement of Tribal consultation processes specific to climate adaptation measures? </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a:bodyPr>
          <a:lstStyle/>
          <a:p>
            <a:pPr marL="685800" lvl="1" indent="-342900"/>
            <a:endParaRPr lang="en-US" sz="2000" dirty="0">
              <a:latin typeface="Calibri"/>
              <a:ea typeface="Calibri"/>
              <a:cs typeface="Times New Roman"/>
            </a:endParaRPr>
          </a:p>
          <a:p>
            <a:pPr marL="685800" lvl="1" indent="-342900"/>
            <a:endParaRPr lang="en-US" sz="2000" dirty="0">
              <a:latin typeface="Calibri"/>
              <a:ea typeface="Calibri"/>
              <a:cs typeface="Times New Roman"/>
            </a:endParaRPr>
          </a:p>
          <a:p>
            <a:pPr marL="342900" lvl="1"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0">
                          <a:solidFill>
                            <a:schemeClr val="tx2"/>
                          </a:solidFill>
                        </a:rPr>
                        <a:t>Misalignment with existing regulatory/planning process</a:t>
                      </a:r>
                    </a:p>
                  </a:txBody>
                  <a:tcPr/>
                </a:tc>
                <a:tc>
                  <a:txBody>
                    <a:bodyPr/>
                    <a:lstStyle/>
                    <a:p>
                      <a:r>
                        <a:rPr lang="en-US" sz="1200" b="0" dirty="0">
                          <a:solidFill>
                            <a:schemeClr val="tx2"/>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1"/>
                        <a:t>Extremely long chain of impact for feedback</a:t>
                      </a:r>
                    </a:p>
                  </a:txBody>
                  <a:tcPr/>
                </a:tc>
                <a:tc>
                  <a:txBody>
                    <a:bodyPr/>
                    <a:lstStyle/>
                    <a:p>
                      <a:r>
                        <a:rPr lang="en-US" sz="1200" b="1">
                          <a:solidFill>
                            <a:srgbClr val="00B050"/>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b="0">
                          <a:solidFill>
                            <a:schemeClr val="tx2"/>
                          </a:solidFill>
                        </a:rPr>
                        <a:t>Highly technical subject matter</a:t>
                      </a:r>
                    </a:p>
                  </a:txBody>
                  <a:tcPr/>
                </a:tc>
                <a:tc>
                  <a:txBody>
                    <a:bodyPr/>
                    <a:lstStyle/>
                    <a:p>
                      <a:r>
                        <a:rPr lang="en-US" sz="1200" b="0" dirty="0">
                          <a:solidFill>
                            <a:schemeClr val="tx2"/>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b="1"/>
                        <a:t>Extremely diverse DVC communities</a:t>
                      </a:r>
                    </a:p>
                  </a:txBody>
                  <a:tcPr/>
                </a:tc>
                <a:tc>
                  <a:txBody>
                    <a:bodyPr/>
                    <a:lstStyle/>
                    <a:p>
                      <a:r>
                        <a:rPr lang="en-US" sz="1200" b="1">
                          <a:solidFill>
                            <a:srgbClr val="00B050"/>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b="1"/>
                        <a:t>Mistrust of PG&amp;E</a:t>
                      </a:r>
                    </a:p>
                  </a:txBody>
                  <a:tcPr/>
                </a:tc>
                <a:tc>
                  <a:txBody>
                    <a:bodyPr/>
                    <a:lstStyle/>
                    <a:p>
                      <a:r>
                        <a:rPr lang="en-US" sz="1200" b="1">
                          <a:solidFill>
                            <a:srgbClr val="00B050"/>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b="0" dirty="0">
                          <a:solidFill>
                            <a:schemeClr val="tx2"/>
                          </a:solidFill>
                        </a:rPr>
                        <a:t>Community resilience extends beyond PG&amp;E’s locus of control</a:t>
                      </a:r>
                    </a:p>
                  </a:txBody>
                  <a:tcPr/>
                </a:tc>
                <a:tc>
                  <a:txBody>
                    <a:bodyPr/>
                    <a:lstStyle/>
                    <a:p>
                      <a:r>
                        <a:rPr lang="en-US" sz="1200" b="0">
                          <a:solidFill>
                            <a:schemeClr val="tx2"/>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b="0">
                          <a:solidFill>
                            <a:schemeClr val="tx2"/>
                          </a:solidFill>
                        </a:rPr>
                        <a:t>Lack of awareness of existing PG&amp;E support programs</a:t>
                      </a:r>
                    </a:p>
                  </a:txBody>
                  <a:tcPr/>
                </a:tc>
                <a:tc>
                  <a:txBody>
                    <a:bodyPr/>
                    <a:lstStyle/>
                    <a:p>
                      <a:r>
                        <a:rPr lang="en-US" sz="1200" b="0">
                          <a:solidFill>
                            <a:schemeClr val="tx2"/>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b="0">
                          <a:solidFill>
                            <a:schemeClr val="tx2"/>
                          </a:solidFill>
                        </a:rPr>
                        <a:t>Local vs. policy definitions of vulnerability</a:t>
                      </a:r>
                    </a:p>
                  </a:txBody>
                  <a:tcPr/>
                </a:tc>
                <a:tc>
                  <a:txBody>
                    <a:bodyPr/>
                    <a:lstStyle/>
                    <a:p>
                      <a:r>
                        <a:rPr lang="en-US" sz="1200" b="0" dirty="0">
                          <a:solidFill>
                            <a:schemeClr val="tx2"/>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
        <p:nvSpPr>
          <p:cNvPr id="5" name="TextBox 4">
            <a:extLst>
              <a:ext uri="{FF2B5EF4-FFF2-40B4-BE49-F238E27FC236}">
                <a16:creationId xmlns:a16="http://schemas.microsoft.com/office/drawing/2014/main" id="{34183A9C-FC31-7DCF-0FC8-5D12FC46BC28}"/>
              </a:ext>
            </a:extLst>
          </p:cNvPr>
          <p:cNvSpPr txBox="1"/>
          <p:nvPr/>
        </p:nvSpPr>
        <p:spPr>
          <a:xfrm>
            <a:off x="5125673" y="1316258"/>
            <a:ext cx="6865913"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Engagement with tribal governments needs to be separate from non-tribal communities and be targeted specifically to their government structure and needs.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Relationships with tribal governments need to be in parity with local governments and should not mimic CBO engagement.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Way Forward: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Engage with tribal governments on potential shared resilience projects, similar to how PG&amp;E intends to engage other governmental jurisdictions.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147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FF5BE1-1E7A-F68C-8683-E2A9C3F5DD32}"/>
              </a:ext>
            </a:extLst>
          </p:cNvPr>
          <p:cNvSpPr txBox="1"/>
          <p:nvPr/>
        </p:nvSpPr>
        <p:spPr>
          <a:xfrm>
            <a:off x="5125672" y="2688723"/>
            <a:ext cx="6501223" cy="1578477"/>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normAutofit/>
          </a:bodyPr>
          <a:lstStyle/>
          <a:p>
            <a:r>
              <a:rPr lang="en-US">
                <a:latin typeface="Arial"/>
                <a:ea typeface="MS PGothic"/>
                <a:cs typeface="Arial"/>
              </a:rPr>
              <a:t>1.6 Additional guidance regarding methods and scope for the determination of community adaptive capacity in CAVA analyses? </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a:bodyPr>
          <a:lstStyle/>
          <a:p>
            <a:pPr marL="685800" lvl="1" indent="-342900"/>
            <a:endParaRPr lang="en-US" sz="2000" dirty="0">
              <a:latin typeface="Calibri"/>
              <a:ea typeface="Calibri"/>
              <a:cs typeface="Times New Roman"/>
            </a:endParaRPr>
          </a:p>
          <a:p>
            <a:pPr marL="685800" lvl="1" indent="-342900"/>
            <a:endParaRPr lang="en-US" sz="2000" dirty="0">
              <a:latin typeface="Calibri"/>
              <a:ea typeface="Calibri"/>
              <a:cs typeface="Times New Roman"/>
            </a:endParaRPr>
          </a:p>
          <a:p>
            <a:pPr marL="342900" lvl="1"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0">
                          <a:solidFill>
                            <a:schemeClr val="tx2"/>
                          </a:solidFill>
                        </a:rPr>
                        <a:t>Misalignment with existing regulatory/planning process</a:t>
                      </a:r>
                    </a:p>
                  </a:txBody>
                  <a:tcPr/>
                </a:tc>
                <a:tc>
                  <a:txBody>
                    <a:bodyPr/>
                    <a:lstStyle/>
                    <a:p>
                      <a:r>
                        <a:rPr lang="en-US" sz="1200" b="0" dirty="0">
                          <a:solidFill>
                            <a:schemeClr val="tx2"/>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1"/>
                        <a:t>Extremely long chain of impact for feedback</a:t>
                      </a:r>
                    </a:p>
                  </a:txBody>
                  <a:tcPr/>
                </a:tc>
                <a:tc>
                  <a:txBody>
                    <a:bodyPr/>
                    <a:lstStyle/>
                    <a:p>
                      <a:r>
                        <a:rPr lang="en-US" sz="1200" b="1">
                          <a:solidFill>
                            <a:srgbClr val="00B050"/>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b="0">
                          <a:solidFill>
                            <a:schemeClr val="tx2"/>
                          </a:solidFill>
                        </a:rPr>
                        <a:t>Highly technical subject matter</a:t>
                      </a:r>
                    </a:p>
                  </a:txBody>
                  <a:tcPr/>
                </a:tc>
                <a:tc>
                  <a:txBody>
                    <a:bodyPr/>
                    <a:lstStyle/>
                    <a:p>
                      <a:r>
                        <a:rPr lang="en-US" sz="1200" b="0">
                          <a:solidFill>
                            <a:schemeClr val="tx2"/>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b="0">
                          <a:solidFill>
                            <a:schemeClr val="tx2"/>
                          </a:solidFill>
                        </a:rPr>
                        <a:t>Extremely diverse DVC communities</a:t>
                      </a:r>
                    </a:p>
                  </a:txBody>
                  <a:tcPr/>
                </a:tc>
                <a:tc>
                  <a:txBody>
                    <a:bodyPr/>
                    <a:lstStyle/>
                    <a:p>
                      <a:r>
                        <a:rPr lang="en-US" sz="1200" b="0">
                          <a:solidFill>
                            <a:schemeClr val="tx2"/>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b="0">
                          <a:solidFill>
                            <a:schemeClr val="tx2"/>
                          </a:solidFill>
                        </a:rPr>
                        <a:t>Mistrust of PG&amp;E</a:t>
                      </a:r>
                    </a:p>
                  </a:txBody>
                  <a:tcPr/>
                </a:tc>
                <a:tc>
                  <a:txBody>
                    <a:bodyPr/>
                    <a:lstStyle/>
                    <a:p>
                      <a:r>
                        <a:rPr lang="en-US" sz="1200" b="0">
                          <a:solidFill>
                            <a:schemeClr val="tx2"/>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b="0">
                          <a:solidFill>
                            <a:schemeClr val="tx2"/>
                          </a:solidFill>
                        </a:rPr>
                        <a:t>Community resilience extends beyond PG&amp;E’s locus of control</a:t>
                      </a:r>
                    </a:p>
                  </a:txBody>
                  <a:tcPr/>
                </a:tc>
                <a:tc>
                  <a:txBody>
                    <a:bodyPr/>
                    <a:lstStyle/>
                    <a:p>
                      <a:r>
                        <a:rPr lang="en-US" sz="1200" b="0">
                          <a:solidFill>
                            <a:schemeClr val="tx2"/>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b="0">
                          <a:solidFill>
                            <a:schemeClr val="tx2"/>
                          </a:solidFill>
                        </a:rPr>
                        <a:t>Lack of awareness of existing PG&amp;E support programs</a:t>
                      </a:r>
                    </a:p>
                  </a:txBody>
                  <a:tcPr/>
                </a:tc>
                <a:tc>
                  <a:txBody>
                    <a:bodyPr/>
                    <a:lstStyle/>
                    <a:p>
                      <a:r>
                        <a:rPr lang="en-US" sz="1200" b="0">
                          <a:solidFill>
                            <a:schemeClr val="tx2"/>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b="0">
                          <a:solidFill>
                            <a:schemeClr val="tx2"/>
                          </a:solidFill>
                        </a:rPr>
                        <a:t>Local vs. policy definitions of vulnerability</a:t>
                      </a:r>
                    </a:p>
                  </a:txBody>
                  <a:tcPr/>
                </a:tc>
                <a:tc>
                  <a:txBody>
                    <a:bodyPr/>
                    <a:lstStyle/>
                    <a:p>
                      <a:r>
                        <a:rPr lang="en-US" sz="1200" b="0" dirty="0">
                          <a:solidFill>
                            <a:schemeClr val="tx2"/>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
        <p:nvSpPr>
          <p:cNvPr id="5" name="TextBox 4">
            <a:extLst>
              <a:ext uri="{FF2B5EF4-FFF2-40B4-BE49-F238E27FC236}">
                <a16:creationId xmlns:a16="http://schemas.microsoft.com/office/drawing/2014/main" id="{34183A9C-FC31-7DCF-0FC8-5D12FC46BC28}"/>
              </a:ext>
            </a:extLst>
          </p:cNvPr>
          <p:cNvSpPr txBox="1"/>
          <p:nvPr/>
        </p:nvSpPr>
        <p:spPr>
          <a:xfrm>
            <a:off x="5125673" y="1316258"/>
            <a:ext cx="6865913"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more actionable to determine readiness of communities to partner on shared resilience projects rather than determining adaptive capacity.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Way Forward: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Determine readiness of different communities to inform targeted engagement.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Engagement should meet communities where they are and be based on their level of readiness. </a:t>
            </a:r>
          </a:p>
        </p:txBody>
      </p:sp>
    </p:spTree>
    <p:extLst>
      <p:ext uri="{BB962C8B-B14F-4D97-AF65-F5344CB8AC3E}">
        <p14:creationId xmlns:p14="http://schemas.microsoft.com/office/powerpoint/2010/main" val="3589386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t>Local Government Engagement</a:t>
            </a:r>
          </a:p>
        </p:txBody>
      </p:sp>
      <p:sp>
        <p:nvSpPr>
          <p:cNvPr id="3" name="Text Placeholder 2">
            <a:extLst>
              <a:ext uri="{FF2B5EF4-FFF2-40B4-BE49-F238E27FC236}">
                <a16:creationId xmlns:a16="http://schemas.microsoft.com/office/drawing/2014/main" id="{B126BAFA-5537-4392-9EFD-C3EC3A793588}"/>
              </a:ext>
            </a:extLst>
          </p:cNvPr>
          <p:cNvSpPr>
            <a:spLocks noGrp="1"/>
          </p:cNvSpPr>
          <p:nvPr>
            <p:ph type="body" idx="13"/>
          </p:nvPr>
        </p:nvSpPr>
        <p:spPr/>
        <p:txBody>
          <a:bodyPr>
            <a:noAutofit/>
          </a:bodyPr>
          <a:lstStyle/>
          <a:p>
            <a:r>
              <a:rPr lang="en-US" sz="2400"/>
              <a:t>Quantitative Adaptive Readiness Assessment</a:t>
            </a:r>
          </a:p>
        </p:txBody>
      </p:sp>
      <p:sp>
        <p:nvSpPr>
          <p:cNvPr id="7" name="Content Placeholder 2">
            <a:extLst>
              <a:ext uri="{FF2B5EF4-FFF2-40B4-BE49-F238E27FC236}">
                <a16:creationId xmlns:a16="http://schemas.microsoft.com/office/drawing/2014/main" id="{273B9E19-F59F-4DF8-9EC8-404745C0D6FD}"/>
              </a:ext>
            </a:extLst>
          </p:cNvPr>
          <p:cNvSpPr txBox="1">
            <a:spLocks/>
          </p:cNvSpPr>
          <p:nvPr/>
        </p:nvSpPr>
        <p:spPr>
          <a:xfrm>
            <a:off x="1453017" y="1668664"/>
            <a:ext cx="10140563" cy="4166455"/>
          </a:xfrm>
          <a:prstGeom prst="rect">
            <a:avLst/>
          </a:prstGeom>
        </p:spPr>
        <p:txBody>
          <a:bodyPr lIns="91440" tIns="45720" rIns="91440" bIns="45720" anchor="t">
            <a:normAutofit/>
          </a:bodyPr>
          <a:lstStyle>
            <a:lvl1pPr marL="171461" indent="-171461" algn="l" defTabSz="685845" rtl="0" eaLnBrk="1" latinLnBrk="0" hangingPunct="1">
              <a:lnSpc>
                <a:spcPct val="100000"/>
              </a:lnSpc>
              <a:spcBef>
                <a:spcPts val="45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514384" indent="-171461" algn="l" defTabSz="685845"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mn-lt"/>
                <a:ea typeface="+mn-ea"/>
                <a:cs typeface="+mn-cs"/>
              </a:defRPr>
            </a:lvl2pPr>
            <a:lvl3pPr marL="857306" indent="-171461" algn="l" defTabSz="685845"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mn-lt"/>
                <a:ea typeface="+mn-ea"/>
                <a:cs typeface="+mn-cs"/>
              </a:defRPr>
            </a:lvl3pPr>
            <a:lvl4pPr marL="1200229" indent="-171461" algn="l" defTabSz="685845"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mn-lt"/>
                <a:ea typeface="+mn-ea"/>
                <a:cs typeface="+mn-cs"/>
              </a:defRPr>
            </a:lvl4pPr>
            <a:lvl5pPr marL="1543152" indent="-171461" algn="l" defTabSz="685845"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mn-lt"/>
                <a:ea typeface="+mn-ea"/>
                <a:cs typeface="+mn-cs"/>
              </a:defRPr>
            </a:lvl5pPr>
            <a:lvl6pPr marL="1886073"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6"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19"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1"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77777">
                    <a:lumMod val="50000"/>
                  </a:srgbClr>
                </a:solidFill>
                <a:effectLst/>
                <a:uLnTx/>
                <a:uFillTx/>
                <a:latin typeface="Arial" panose="020B0604020202020204" pitchFamily="34" charset="0"/>
                <a:ea typeface="+mn-ea"/>
                <a:cs typeface="Arial" panose="020B0604020202020204" pitchFamily="34" charset="0"/>
              </a:rPr>
              <a:t>In addition to looking at risk and vulnerability, we need to understand who is ready to work with us on adaptation initiatives.</a:t>
            </a:r>
            <a:endParaRPr kumimoji="0" lang="en-US" sz="2400" b="0" i="0" u="none" strike="noStrike" kern="1200" cap="none" spc="0" normalizeH="0" baseline="0" noProof="0">
              <a:ln>
                <a:noFill/>
              </a:ln>
              <a:solidFill>
                <a:srgbClr val="777777">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77777">
                    <a:lumMod val="50000"/>
                  </a:srgbClr>
                </a:solidFill>
                <a:effectLst/>
                <a:uLnTx/>
                <a:uFillTx/>
                <a:latin typeface="Arial"/>
                <a:ea typeface="+mn-ea"/>
                <a:cs typeface="Arial"/>
              </a:rPr>
              <a:t>Quantitative framework to calculate a “readiness” score for communities.</a:t>
            </a:r>
          </a:p>
          <a:p>
            <a:pPr marL="514350" marR="0" lvl="1"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77777">
                    <a:lumMod val="50000"/>
                  </a:srgbClr>
                </a:solidFill>
                <a:effectLst/>
                <a:uLnTx/>
                <a:uFillTx/>
                <a:latin typeface="Calibri" panose="020F0502020204030204"/>
                <a:ea typeface="+mn-ea"/>
                <a:cs typeface="+mn-cs"/>
              </a:rPr>
              <a:t>Readiness = the capacity a society has to mobilize adaptation investments from private sectors and to target investments more effectively.</a:t>
            </a:r>
            <a:endParaRPr kumimoji="0" lang="en-US" sz="2000" b="0" i="0" u="none" strike="noStrike" kern="1200" cap="none" spc="0" normalizeH="0" baseline="0" noProof="0" dirty="0">
              <a:ln>
                <a:noFill/>
              </a:ln>
              <a:solidFill>
                <a:srgbClr val="777777">
                  <a:lumMod val="50000"/>
                </a:srgbClr>
              </a:solidFill>
              <a:effectLst/>
              <a:uLnTx/>
              <a:uFillTx/>
              <a:latin typeface="Calibri" panose="020F0502020204030204"/>
              <a:ea typeface="Calibri"/>
              <a:cs typeface="Calibri"/>
            </a:endParaRPr>
          </a:p>
          <a:p>
            <a:pPr marL="171450" marR="0" lvl="0"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77777">
                    <a:lumMod val="50000"/>
                  </a:srgbClr>
                </a:solidFill>
                <a:effectLst/>
                <a:uLnTx/>
                <a:uFillTx/>
                <a:latin typeface="Arial"/>
                <a:ea typeface="+mn-ea"/>
                <a:cs typeface="Arial"/>
              </a:rPr>
              <a:t>Communities categorized as small, mid-size, or large based on population.</a:t>
            </a:r>
          </a:p>
          <a:p>
            <a:pPr marL="171450" marR="0" lvl="0"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77777">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685845" rtl="0" eaLnBrk="1" fontAlgn="auto" latinLnBrk="0" hangingPunct="1">
              <a:lnSpc>
                <a:spcPct val="100000"/>
              </a:lnSpc>
              <a:spcBef>
                <a:spcPts val="45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77777">
                  <a:lumMod val="50000"/>
                </a:srgbClr>
              </a:solidFill>
              <a:effectLst/>
              <a:uLnTx/>
              <a:uFillTx/>
              <a:latin typeface="Arial" panose="020B0604020202020204" pitchFamily="34" charset="0"/>
              <a:ea typeface="+mn-ea"/>
              <a:cs typeface="Arial" panose="020B0604020202020204" pitchFamily="34" charset="0"/>
            </a:endParaRPr>
          </a:p>
        </p:txBody>
      </p:sp>
      <p:graphicFrame>
        <p:nvGraphicFramePr>
          <p:cNvPr id="8" name="Table 6">
            <a:extLst>
              <a:ext uri="{FF2B5EF4-FFF2-40B4-BE49-F238E27FC236}">
                <a16:creationId xmlns:a16="http://schemas.microsoft.com/office/drawing/2014/main" id="{47FB7494-36AB-4418-8640-05E4789DC1B0}"/>
              </a:ext>
            </a:extLst>
          </p:cNvPr>
          <p:cNvGraphicFramePr>
            <a:graphicFrameLocks noGrp="1"/>
          </p:cNvGraphicFramePr>
          <p:nvPr/>
        </p:nvGraphicFramePr>
        <p:xfrm>
          <a:off x="1193048" y="3874449"/>
          <a:ext cx="9997950" cy="2687320"/>
        </p:xfrm>
        <a:graphic>
          <a:graphicData uri="http://schemas.openxmlformats.org/drawingml/2006/table">
            <a:tbl>
              <a:tblPr firstRow="1" bandRow="1">
                <a:tableStyleId>{5C22544A-7EE6-4342-B048-85BDC9FD1C3A}</a:tableStyleId>
              </a:tblPr>
              <a:tblGrid>
                <a:gridCol w="3332650">
                  <a:extLst>
                    <a:ext uri="{9D8B030D-6E8A-4147-A177-3AD203B41FA5}">
                      <a16:colId xmlns:a16="http://schemas.microsoft.com/office/drawing/2014/main" val="3914422489"/>
                    </a:ext>
                  </a:extLst>
                </a:gridCol>
                <a:gridCol w="3332650">
                  <a:extLst>
                    <a:ext uri="{9D8B030D-6E8A-4147-A177-3AD203B41FA5}">
                      <a16:colId xmlns:a16="http://schemas.microsoft.com/office/drawing/2014/main" val="2969569449"/>
                    </a:ext>
                  </a:extLst>
                </a:gridCol>
                <a:gridCol w="3332650">
                  <a:extLst>
                    <a:ext uri="{9D8B030D-6E8A-4147-A177-3AD203B41FA5}">
                      <a16:colId xmlns:a16="http://schemas.microsoft.com/office/drawing/2014/main" val="1610591514"/>
                    </a:ext>
                  </a:extLst>
                </a:gridCol>
              </a:tblGrid>
              <a:tr h="370840">
                <a:tc>
                  <a:txBody>
                    <a:bodyPr/>
                    <a:lstStyle/>
                    <a:p>
                      <a:pPr algn="ctr"/>
                      <a:r>
                        <a:rPr lang="en-US" sz="1800"/>
                        <a:t>Economic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Governance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931833"/>
                  </a:ext>
                </a:extLst>
              </a:tr>
              <a:tr h="370840">
                <a:tc>
                  <a:txBody>
                    <a:bodyPr/>
                    <a:lstStyle/>
                    <a:p>
                      <a:pPr algn="ctr"/>
                      <a:r>
                        <a:rPr lang="en-US" sz="1600"/>
                        <a:t>City Debt </a:t>
                      </a:r>
                    </a:p>
                    <a:p>
                      <a:pPr algn="ctr"/>
                      <a:r>
                        <a:rPr lang="en-US" sz="1600"/>
                        <a:t>(Bond worthiness </a:t>
                      </a:r>
                      <a:r>
                        <a:rPr lang="en-US" sz="1600">
                          <a:hlinkClick r:id="rId3"/>
                        </a:rPr>
                        <a:t>database</a:t>
                      </a:r>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Civic Engagement</a:t>
                      </a:r>
                    </a:p>
                    <a:p>
                      <a:pPr algn="ctr"/>
                      <a:r>
                        <a:rPr lang="en-US" sz="1600"/>
                        <a:t>(Voter turnout database)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Public Corruption Convictions</a:t>
                      </a:r>
                    </a:p>
                    <a:p>
                      <a:pPr algn="ctr"/>
                      <a:r>
                        <a:rPr lang="en-US" sz="1600"/>
                        <a:t>(U.S. Attorney Office Database)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752666"/>
                  </a:ext>
                </a:extLst>
              </a:tr>
              <a:tr h="370840">
                <a:tc>
                  <a:txBody>
                    <a:bodyPr/>
                    <a:lstStyle/>
                    <a:p>
                      <a:pPr algn="ctr"/>
                      <a:r>
                        <a:rPr lang="en-US" sz="1600"/>
                        <a:t>Tax Incentives for Renewables</a:t>
                      </a:r>
                    </a:p>
                    <a:p>
                      <a:pPr algn="ctr"/>
                      <a:r>
                        <a:rPr lang="en-US" sz="1600"/>
                        <a:t>(State </a:t>
                      </a:r>
                      <a:r>
                        <a:rPr lang="en-US" sz="1600">
                          <a:hlinkClick r:id="rId4"/>
                        </a:rPr>
                        <a:t>database</a:t>
                      </a:r>
                      <a:r>
                        <a:rPr lang="en-US" sz="1600"/>
                        <a:t> on incentives)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Innovation</a:t>
                      </a:r>
                    </a:p>
                    <a:p>
                      <a:pPr algn="ctr"/>
                      <a:r>
                        <a:rPr lang="en-US" sz="1600"/>
                        <a:t>(Patent count per resident)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Population with Higher Education</a:t>
                      </a:r>
                    </a:p>
                    <a:p>
                      <a:pPr algn="ctr"/>
                      <a:r>
                        <a:rPr lang="en-US" sz="1600"/>
                        <a:t>(</a:t>
                      </a:r>
                      <a:r>
                        <a:rPr lang="en-US" sz="1600">
                          <a:hlinkClick r:id="rId5"/>
                        </a:rPr>
                        <a:t>Census</a:t>
                      </a:r>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5490636"/>
                  </a:ext>
                </a:extLst>
              </a:tr>
              <a:tr h="370840">
                <a:tc>
                  <a:txBody>
                    <a:bodyPr/>
                    <a:lstStyle/>
                    <a:p>
                      <a:pPr algn="ctr"/>
                      <a:r>
                        <a:rPr lang="en-US" sz="1600"/>
                        <a:t>Median Income</a:t>
                      </a:r>
                    </a:p>
                    <a:p>
                      <a:pPr algn="ctr"/>
                      <a:r>
                        <a:rPr lang="en-US" sz="1600"/>
                        <a:t>(</a:t>
                      </a:r>
                      <a:r>
                        <a:rPr lang="en-US" sz="1600">
                          <a:hlinkClick r:id="rId5"/>
                        </a:rPr>
                        <a:t>Census</a:t>
                      </a:r>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High School Dropout Rate</a:t>
                      </a:r>
                    </a:p>
                    <a:p>
                      <a:pPr algn="ctr"/>
                      <a:r>
                        <a:rPr lang="en-US" sz="1600"/>
                        <a:t>(</a:t>
                      </a:r>
                      <a:r>
                        <a:rPr lang="en-US" sz="1600">
                          <a:hlinkClick r:id="rId5"/>
                        </a:rPr>
                        <a:t>Census</a:t>
                      </a:r>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Climate Opinion</a:t>
                      </a:r>
                    </a:p>
                    <a:p>
                      <a:pPr algn="ctr"/>
                      <a:r>
                        <a:rPr lang="en-US" sz="1600"/>
                        <a:t>(Yale’s Climate Communication </a:t>
                      </a:r>
                      <a:r>
                        <a:rPr lang="en-US" sz="1600">
                          <a:hlinkClick r:id="rId6"/>
                        </a:rPr>
                        <a:t>Data</a:t>
                      </a:r>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6517489"/>
                  </a:ext>
                </a:extLst>
              </a:tr>
              <a:tr h="370840">
                <a:tc>
                  <a:txBody>
                    <a:bodyPr/>
                    <a:lstStyle/>
                    <a:p>
                      <a:pPr algn="ctr"/>
                      <a:r>
                        <a:rPr lang="en-US" sz="1600"/>
                        <a:t>Unemployment Rate</a:t>
                      </a:r>
                    </a:p>
                    <a:p>
                      <a:pPr algn="ctr"/>
                      <a:r>
                        <a:rPr lang="en-US" sz="1600"/>
                        <a:t>(</a:t>
                      </a:r>
                      <a:r>
                        <a:rPr lang="en-US" sz="1600">
                          <a:hlinkClick r:id="rId5"/>
                        </a:rPr>
                        <a:t>Census</a:t>
                      </a:r>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Adaptation Level</a:t>
                      </a:r>
                    </a:p>
                    <a:p>
                      <a:pPr algn="ctr"/>
                      <a:r>
                        <a:rPr lang="en-US" sz="1600"/>
                        <a:t>(Resilient California </a:t>
                      </a:r>
                      <a:r>
                        <a:rPr lang="en-US" sz="1600">
                          <a:hlinkClick r:id="rId7"/>
                        </a:rPr>
                        <a:t>Data</a:t>
                      </a:r>
                      <a:r>
                        <a:rPr lang="en-US" sz="16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950132"/>
                  </a:ext>
                </a:extLst>
              </a:tr>
            </a:tbl>
          </a:graphicData>
        </a:graphic>
      </p:graphicFrame>
    </p:spTree>
    <p:extLst>
      <p:ext uri="{BB962C8B-B14F-4D97-AF65-F5344CB8AC3E}">
        <p14:creationId xmlns:p14="http://schemas.microsoft.com/office/powerpoint/2010/main" val="185797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t>Local Government Engagement</a:t>
            </a:r>
          </a:p>
        </p:txBody>
      </p:sp>
      <p:sp>
        <p:nvSpPr>
          <p:cNvPr id="6" name="Text Placeholder 2">
            <a:extLst>
              <a:ext uri="{FF2B5EF4-FFF2-40B4-BE49-F238E27FC236}">
                <a16:creationId xmlns:a16="http://schemas.microsoft.com/office/drawing/2014/main" id="{8BBC39B6-9A39-4219-895C-E686233C34D2}"/>
              </a:ext>
            </a:extLst>
          </p:cNvPr>
          <p:cNvSpPr>
            <a:spLocks noGrp="1"/>
          </p:cNvSpPr>
          <p:nvPr>
            <p:ph type="body" idx="13"/>
          </p:nvPr>
        </p:nvSpPr>
        <p:spPr>
          <a:xfrm>
            <a:off x="1453017" y="1022881"/>
            <a:ext cx="10538569" cy="730763"/>
          </a:xfrm>
        </p:spPr>
        <p:txBody>
          <a:bodyPr>
            <a:noAutofit/>
          </a:bodyPr>
          <a:lstStyle/>
          <a:p>
            <a:r>
              <a:rPr lang="en-US" sz="2400"/>
              <a:t>Assessment shows geographic disparities in readiness</a:t>
            </a:r>
          </a:p>
        </p:txBody>
      </p:sp>
      <p:sp>
        <p:nvSpPr>
          <p:cNvPr id="7" name="Content Placeholder 2">
            <a:extLst>
              <a:ext uri="{FF2B5EF4-FFF2-40B4-BE49-F238E27FC236}">
                <a16:creationId xmlns:a16="http://schemas.microsoft.com/office/drawing/2014/main" id="{FA89A241-0F71-4ECE-BFBB-CC7F791A510B}"/>
              </a:ext>
            </a:extLst>
          </p:cNvPr>
          <p:cNvSpPr txBox="1">
            <a:spLocks/>
          </p:cNvSpPr>
          <p:nvPr/>
        </p:nvSpPr>
        <p:spPr>
          <a:xfrm>
            <a:off x="5045988" y="1753641"/>
            <a:ext cx="3011961" cy="4637165"/>
          </a:xfrm>
          <a:prstGeom prst="rect">
            <a:avLst/>
          </a:prstGeom>
          <a:solidFill>
            <a:schemeClr val="accent6">
              <a:lumMod val="20000"/>
              <a:lumOff val="80000"/>
            </a:schemeClr>
          </a:solidFill>
          <a:ln>
            <a:solidFill>
              <a:schemeClr val="tx2"/>
            </a:solidFill>
          </a:ln>
        </p:spPr>
        <p:txBody>
          <a:bodyPr lIns="91440" tIns="45720" rIns="91440" bIns="45720" anchor="t"/>
          <a:lstStyle>
            <a:lvl1pPr marL="171461" indent="-171461" algn="l" defTabSz="685845" rtl="0" eaLnBrk="1" latinLnBrk="0" hangingPunct="1">
              <a:lnSpc>
                <a:spcPct val="100000"/>
              </a:lnSpc>
              <a:spcBef>
                <a:spcPts val="45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514384" indent="-171461" algn="l" defTabSz="685845"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mn-lt"/>
                <a:ea typeface="+mn-ea"/>
                <a:cs typeface="+mn-cs"/>
              </a:defRPr>
            </a:lvl2pPr>
            <a:lvl3pPr marL="857306" indent="-171461" algn="l" defTabSz="685845"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mn-lt"/>
                <a:ea typeface="+mn-ea"/>
                <a:cs typeface="+mn-cs"/>
              </a:defRPr>
            </a:lvl3pPr>
            <a:lvl4pPr marL="1200229" indent="-171461" algn="l" defTabSz="685845"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mn-lt"/>
                <a:ea typeface="+mn-ea"/>
                <a:cs typeface="+mn-cs"/>
              </a:defRPr>
            </a:lvl4pPr>
            <a:lvl5pPr marL="1543152" indent="-171461" algn="l" defTabSz="685845"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mn-lt"/>
                <a:ea typeface="+mn-ea"/>
                <a:cs typeface="+mn-cs"/>
              </a:defRPr>
            </a:lvl5pPr>
            <a:lvl6pPr marL="1886073"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6"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19"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1"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45" rtl="0" eaLnBrk="1" fontAlgn="auto" latinLnBrk="0" hangingPunct="1">
              <a:lnSpc>
                <a:spcPct val="100000"/>
              </a:lnSpc>
              <a:spcBef>
                <a:spcPts val="4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77777">
                    <a:lumMod val="50000"/>
                  </a:srgbClr>
                </a:solidFill>
                <a:effectLst/>
                <a:uLnTx/>
                <a:uFillTx/>
                <a:latin typeface="Arial"/>
                <a:ea typeface="+mn-ea"/>
                <a:cs typeface="Arial"/>
              </a:rPr>
              <a:t>Medium Readiness</a:t>
            </a:r>
          </a:p>
          <a:p>
            <a:pPr marL="113665"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dirty="0">
                <a:ln>
                  <a:noFill/>
                </a:ln>
                <a:solidFill>
                  <a:srgbClr val="777777">
                    <a:lumMod val="50000"/>
                  </a:srgbClr>
                </a:solidFill>
                <a:effectLst/>
                <a:uLnTx/>
                <a:uFillTx/>
                <a:latin typeface="Calibri"/>
                <a:ea typeface="Calibri"/>
                <a:cs typeface="Times New Roman"/>
              </a:rPr>
              <a:t>Engagement Focus</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 laying the groundwork for future. For communities that are approaching readiness but need additional preparation, collaboration.</a:t>
            </a:r>
          </a:p>
          <a:p>
            <a:pPr marL="113665"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dirty="0">
                <a:ln>
                  <a:noFill/>
                </a:ln>
                <a:solidFill>
                  <a:srgbClr val="777777">
                    <a:lumMod val="50000"/>
                  </a:srgbClr>
                </a:solidFill>
                <a:effectLst/>
                <a:uLnTx/>
                <a:uFillTx/>
                <a:latin typeface="Calibri"/>
                <a:ea typeface="Calibri"/>
                <a:cs typeface="Times New Roman"/>
              </a:rPr>
              <a:t>Activities</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 Capacity-building, Initial Project Assessments</a:t>
            </a:r>
          </a:p>
          <a:p>
            <a:pPr marL="113665"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dirty="0">
                <a:ln>
                  <a:noFill/>
                </a:ln>
                <a:solidFill>
                  <a:srgbClr val="777777">
                    <a:lumMod val="50000"/>
                  </a:srgbClr>
                </a:solidFill>
                <a:effectLst/>
                <a:uLnTx/>
                <a:uFillTx/>
                <a:latin typeface="Calibri"/>
                <a:ea typeface="Calibri"/>
                <a:cs typeface="Times New Roman"/>
              </a:rPr>
              <a:t>Outcome</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 Establishing a foundation for future, more in-depth collaboration once these </a:t>
            </a:r>
            <a:r>
              <a:rPr kumimoji="0" lang="en-US" sz="1800" b="0" i="0" u="none" strike="noStrike" kern="1200" cap="none" spc="0" normalizeH="0" baseline="0" noProof="0">
                <a:ln>
                  <a:noFill/>
                </a:ln>
                <a:solidFill>
                  <a:srgbClr val="777777">
                    <a:lumMod val="50000"/>
                  </a:srgbClr>
                </a:solidFill>
                <a:effectLst/>
                <a:uLnTx/>
                <a:uFillTx/>
                <a:latin typeface="Calibri"/>
                <a:ea typeface="Calibri"/>
                <a:cs typeface="Times New Roman"/>
              </a:rPr>
              <a:t>communities</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 reach a higher level of readiness.</a:t>
            </a:r>
            <a:endParaRPr kumimoji="0" lang="en-US" sz="2800" b="0" i="0" u="none" strike="noStrike" kern="1200" cap="none" spc="0" normalizeH="0" baseline="0" noProof="0" dirty="0">
              <a:ln>
                <a:noFill/>
              </a:ln>
              <a:solidFill>
                <a:srgbClr val="777777">
                  <a:lumMod val="50000"/>
                </a:srgbClr>
              </a:solidFill>
              <a:effectLst/>
              <a:uLnTx/>
              <a:uFillTx/>
              <a:latin typeface="Calibri"/>
              <a:ea typeface="Calibri"/>
              <a:cs typeface="Times New Roman"/>
            </a:endParaRPr>
          </a:p>
        </p:txBody>
      </p:sp>
      <p:sp>
        <p:nvSpPr>
          <p:cNvPr id="9" name="Content Placeholder 2">
            <a:extLst>
              <a:ext uri="{FF2B5EF4-FFF2-40B4-BE49-F238E27FC236}">
                <a16:creationId xmlns:a16="http://schemas.microsoft.com/office/drawing/2014/main" id="{B7B693B5-0D4C-4D4E-A225-3AABF3C0C9FE}"/>
              </a:ext>
            </a:extLst>
          </p:cNvPr>
          <p:cNvSpPr txBox="1">
            <a:spLocks/>
          </p:cNvSpPr>
          <p:nvPr/>
        </p:nvSpPr>
        <p:spPr>
          <a:xfrm>
            <a:off x="1453017" y="1753640"/>
            <a:ext cx="3011961" cy="4637165"/>
          </a:xfrm>
          <a:prstGeom prst="rect">
            <a:avLst/>
          </a:prstGeom>
          <a:solidFill>
            <a:schemeClr val="accent6">
              <a:lumMod val="20000"/>
              <a:lumOff val="80000"/>
            </a:schemeClr>
          </a:solidFill>
          <a:ln>
            <a:solidFill>
              <a:schemeClr val="tx2"/>
            </a:solidFill>
          </a:ln>
        </p:spPr>
        <p:txBody>
          <a:bodyPr vert="horz" lIns="91440" tIns="45720" rIns="91440" bIns="45720" rtlCol="0" anchor="t">
            <a:normAutofit lnSpcReduction="10000"/>
          </a:bodyPr>
          <a:lstStyle>
            <a:lvl1pPr marL="171461" indent="-171461" algn="l" defTabSz="685845" rtl="0" eaLnBrk="1" latinLnBrk="0" hangingPunct="1">
              <a:lnSpc>
                <a:spcPct val="100000"/>
              </a:lnSpc>
              <a:spcBef>
                <a:spcPts val="45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514384" indent="-171461" algn="l" defTabSz="685845"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2pPr>
            <a:lvl3pPr marL="857306" indent="-171461" algn="l" defTabSz="685845"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Arial" panose="020B0604020202020204" pitchFamily="34" charset="0"/>
                <a:ea typeface="+mn-ea"/>
                <a:cs typeface="Arial" panose="020B0604020202020204" pitchFamily="34" charset="0"/>
              </a:defRPr>
            </a:lvl3pPr>
            <a:lvl4pPr marL="1200229" indent="-171461" algn="l" defTabSz="685845"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Arial" panose="020B0604020202020204" pitchFamily="34" charset="0"/>
                <a:ea typeface="+mn-ea"/>
                <a:cs typeface="Arial" panose="020B0604020202020204" pitchFamily="34" charset="0"/>
              </a:defRPr>
            </a:lvl4pPr>
            <a:lvl5pPr marL="1543152" indent="-171461" algn="l" defTabSz="685845"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Arial" panose="020B0604020202020204" pitchFamily="34" charset="0"/>
                <a:ea typeface="+mn-ea"/>
                <a:cs typeface="Arial" panose="020B0604020202020204" pitchFamily="34" charset="0"/>
              </a:defRPr>
            </a:lvl5pPr>
            <a:lvl6pPr marL="1886073"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6"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19"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1"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45" rtl="0" eaLnBrk="1" fontAlgn="auto" latinLnBrk="0" hangingPunct="1">
              <a:lnSpc>
                <a:spcPct val="100000"/>
              </a:lnSpc>
              <a:spcBef>
                <a:spcPts val="4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777777">
                    <a:lumMod val="50000"/>
                  </a:srgbClr>
                </a:solidFill>
                <a:effectLst/>
                <a:uLnTx/>
                <a:uFillTx/>
                <a:latin typeface="Arial"/>
                <a:ea typeface="+mn-ea"/>
                <a:cs typeface="Arial"/>
              </a:rPr>
              <a:t>Low Readiness</a:t>
            </a:r>
          </a:p>
          <a:p>
            <a:pPr marL="113665" marR="0" lvl="0" indent="0" algn="l" defTabSz="914400" rtl="0" eaLnBrk="1" fontAlgn="auto" latinLnBrk="0" hangingPunct="1">
              <a:lnSpc>
                <a:spcPct val="107000"/>
              </a:lnSpc>
              <a:spcBef>
                <a:spcPts val="0"/>
              </a:spcBef>
              <a:spcAft>
                <a:spcPts val="800"/>
              </a:spcAft>
              <a:buClrTx/>
              <a:buSzPts val="1000"/>
              <a:buFontTx/>
              <a:buNone/>
              <a:tabLst>
                <a:tab pos="914400" algn="l"/>
              </a:tabLst>
              <a:defRPr/>
            </a:pPr>
            <a:r>
              <a:rPr kumimoji="0" lang="en-US" sz="1800" b="1" i="0" u="none" strike="noStrike" kern="1200" cap="none" spc="0" normalizeH="0" baseline="0" noProof="0" dirty="0">
                <a:ln>
                  <a:noFill/>
                </a:ln>
                <a:solidFill>
                  <a:srgbClr val="3C3C3C"/>
                </a:solidFill>
                <a:effectLst/>
                <a:uLnTx/>
                <a:uFillTx/>
                <a:latin typeface="Calibri"/>
                <a:ea typeface="Calibri"/>
                <a:cs typeface="Times New Roman"/>
              </a:rPr>
              <a:t>Engagement Focus</a:t>
            </a:r>
            <a:r>
              <a:rPr kumimoji="0" lang="en-US" sz="1800" b="0" i="0" u="none" strike="noStrike" kern="1200" cap="none" spc="0" normalizeH="0" baseline="0" noProof="0" dirty="0">
                <a:ln>
                  <a:noFill/>
                </a:ln>
                <a:solidFill>
                  <a:srgbClr val="3C3C3C"/>
                </a:solidFill>
                <a:effectLst/>
                <a:uLnTx/>
                <a:uFillTx/>
                <a:latin typeface="Calibri"/>
                <a:ea typeface="Calibri"/>
                <a:cs typeface="Times New Roman"/>
              </a:rPr>
              <a:t>: </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providing substantial support to elevate their capacity for climate resilience.</a:t>
            </a:r>
          </a:p>
          <a:p>
            <a:pPr marL="113665" marR="0" lvl="0" indent="0" algn="l" defTabSz="914400" rtl="0" eaLnBrk="1" fontAlgn="auto" latinLnBrk="0" hangingPunct="1">
              <a:lnSpc>
                <a:spcPct val="107000"/>
              </a:lnSpc>
              <a:spcBef>
                <a:spcPts val="0"/>
              </a:spcBef>
              <a:spcAft>
                <a:spcPts val="800"/>
              </a:spcAft>
              <a:buClrTx/>
              <a:buSzPts val="1000"/>
              <a:buFontTx/>
              <a:buNone/>
              <a:tabLst>
                <a:tab pos="914400" algn="l"/>
              </a:tabLst>
              <a:defRPr/>
            </a:pPr>
            <a:r>
              <a:rPr kumimoji="0" lang="en-US" sz="1800" b="1" i="0" u="none" strike="noStrike" kern="1200" cap="none" spc="0" normalizeH="0" baseline="0" noProof="0" dirty="0">
                <a:ln>
                  <a:noFill/>
                </a:ln>
                <a:solidFill>
                  <a:srgbClr val="3C3C3C"/>
                </a:solidFill>
                <a:effectLst/>
                <a:uLnTx/>
                <a:uFillTx/>
                <a:latin typeface="Calibri"/>
                <a:ea typeface="Calibri"/>
                <a:cs typeface="Times New Roman"/>
              </a:rPr>
              <a:t>Activities</a:t>
            </a:r>
            <a:r>
              <a:rPr kumimoji="0" lang="en-US" sz="1800" b="0" i="0" u="none" strike="noStrike" kern="1200" cap="none" spc="0" normalizeH="0" baseline="0" noProof="0" dirty="0">
                <a:ln>
                  <a:noFill/>
                </a:ln>
                <a:solidFill>
                  <a:srgbClr val="3C3C3C"/>
                </a:solidFill>
                <a:effectLst/>
                <a:uLnTx/>
                <a:uFillTx/>
                <a:latin typeface="Calibri"/>
                <a:ea typeface="Calibri"/>
                <a:cs typeface="Times New Roman"/>
              </a:rPr>
              <a:t>: Capacity-building, technical assessments, resource allocation</a:t>
            </a:r>
          </a:p>
          <a:p>
            <a:pPr marL="113665" marR="0" lvl="0" indent="0" algn="l" defTabSz="914400" rtl="0" eaLnBrk="1" fontAlgn="auto" latinLnBrk="0" hangingPunct="1">
              <a:lnSpc>
                <a:spcPct val="107000"/>
              </a:lnSpc>
              <a:spcBef>
                <a:spcPts val="0"/>
              </a:spcBef>
              <a:spcAft>
                <a:spcPts val="800"/>
              </a:spcAft>
              <a:buClrTx/>
              <a:buSzPts val="1000"/>
              <a:buFontTx/>
              <a:buNone/>
              <a:tabLst>
                <a:tab pos="914400" algn="l"/>
              </a:tabLst>
              <a:defRPr/>
            </a:pPr>
            <a:r>
              <a:rPr kumimoji="0" lang="en-US" sz="1800" b="1" i="0" u="none" strike="noStrike" kern="1200" cap="none" spc="0" normalizeH="0" baseline="0" noProof="0" dirty="0">
                <a:ln>
                  <a:noFill/>
                </a:ln>
                <a:solidFill>
                  <a:srgbClr val="3C3C3C"/>
                </a:solidFill>
                <a:effectLst/>
                <a:uLnTx/>
                <a:uFillTx/>
                <a:latin typeface="Calibri"/>
                <a:ea typeface="Calibri"/>
                <a:cs typeface="Times New Roman"/>
              </a:rPr>
              <a:t>Outcome</a:t>
            </a:r>
            <a:r>
              <a:rPr kumimoji="0" lang="en-US" sz="1800" b="0" i="0" u="none" strike="noStrike" kern="1200" cap="none" spc="0" normalizeH="0" baseline="0" noProof="0" dirty="0">
                <a:ln>
                  <a:noFill/>
                </a:ln>
                <a:solidFill>
                  <a:srgbClr val="3C3C3C"/>
                </a:solidFill>
                <a:effectLst/>
                <a:uLnTx/>
                <a:uFillTx/>
                <a:latin typeface="Calibri"/>
                <a:ea typeface="Calibri"/>
                <a:cs typeface="Times New Roman"/>
              </a:rPr>
              <a:t>: </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Enable these communities to progress to a medium level of readiness, where they can begin to plan for and implement climate adaptation projects more independently.</a:t>
            </a:r>
            <a:endParaRPr kumimoji="0" lang="en-US" sz="2400" b="0" i="0" u="none" strike="noStrike" kern="1200" cap="none" spc="0" normalizeH="0" baseline="0" noProof="0" dirty="0">
              <a:ln>
                <a:noFill/>
              </a:ln>
              <a:solidFill>
                <a:srgbClr val="777777">
                  <a:lumMod val="50000"/>
                </a:srgbClr>
              </a:solidFill>
              <a:effectLst/>
              <a:uLnTx/>
              <a:uFillTx/>
              <a:latin typeface="Calibri"/>
              <a:ea typeface="Calibri"/>
              <a:cs typeface="Times New Roman"/>
            </a:endParaRPr>
          </a:p>
        </p:txBody>
      </p:sp>
      <p:sp>
        <p:nvSpPr>
          <p:cNvPr id="10" name="Content Placeholder 2">
            <a:extLst>
              <a:ext uri="{FF2B5EF4-FFF2-40B4-BE49-F238E27FC236}">
                <a16:creationId xmlns:a16="http://schemas.microsoft.com/office/drawing/2014/main" id="{B2E2BF6D-BDF7-4357-9EEC-F1D99E131AC9}"/>
              </a:ext>
            </a:extLst>
          </p:cNvPr>
          <p:cNvSpPr txBox="1">
            <a:spLocks/>
          </p:cNvSpPr>
          <p:nvPr/>
        </p:nvSpPr>
        <p:spPr>
          <a:xfrm>
            <a:off x="8638959" y="1753640"/>
            <a:ext cx="3011961" cy="4637165"/>
          </a:xfrm>
          <a:prstGeom prst="rect">
            <a:avLst/>
          </a:prstGeom>
          <a:solidFill>
            <a:schemeClr val="accent6">
              <a:lumMod val="20000"/>
              <a:lumOff val="80000"/>
            </a:schemeClr>
          </a:solidFill>
          <a:ln>
            <a:solidFill>
              <a:schemeClr val="tx2"/>
            </a:solidFill>
          </a:ln>
        </p:spPr>
        <p:txBody>
          <a:bodyPr vert="horz" lIns="91440" tIns="45720" rIns="91440" bIns="45720" rtlCol="0">
            <a:normAutofit lnSpcReduction="10000"/>
          </a:bodyPr>
          <a:lstStyle>
            <a:lvl1pPr marL="171461" indent="-171461" algn="l" defTabSz="685845" rtl="0" eaLnBrk="1" latinLnBrk="0" hangingPunct="1">
              <a:lnSpc>
                <a:spcPct val="100000"/>
              </a:lnSpc>
              <a:spcBef>
                <a:spcPts val="45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514384" indent="-171461" algn="l" defTabSz="685845"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2pPr>
            <a:lvl3pPr marL="857306" indent="-171461" algn="l" defTabSz="685845"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Arial" panose="020B0604020202020204" pitchFamily="34" charset="0"/>
                <a:ea typeface="+mn-ea"/>
                <a:cs typeface="Arial" panose="020B0604020202020204" pitchFamily="34" charset="0"/>
              </a:defRPr>
            </a:lvl3pPr>
            <a:lvl4pPr marL="1200229" indent="-171461" algn="l" defTabSz="685845"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Arial" panose="020B0604020202020204" pitchFamily="34" charset="0"/>
                <a:ea typeface="+mn-ea"/>
                <a:cs typeface="Arial" panose="020B0604020202020204" pitchFamily="34" charset="0"/>
              </a:defRPr>
            </a:lvl4pPr>
            <a:lvl5pPr marL="1543152" indent="-171461" algn="l" defTabSz="685845"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Arial" panose="020B0604020202020204" pitchFamily="34" charset="0"/>
                <a:ea typeface="+mn-ea"/>
                <a:cs typeface="Arial" panose="020B0604020202020204" pitchFamily="34" charset="0"/>
              </a:defRPr>
            </a:lvl5pPr>
            <a:lvl6pPr marL="1886073"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6"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19"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1"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45" rtl="0" eaLnBrk="1" fontAlgn="auto" latinLnBrk="0" hangingPunct="1">
              <a:lnSpc>
                <a:spcPct val="100000"/>
              </a:lnSpc>
              <a:spcBef>
                <a:spcPts val="45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777777">
                    <a:lumMod val="50000"/>
                  </a:srgbClr>
                </a:solidFill>
                <a:effectLst/>
                <a:uLnTx/>
                <a:uFillTx/>
                <a:latin typeface="Arial" panose="020B0604020202020204" pitchFamily="34" charset="0"/>
                <a:ea typeface="+mn-ea"/>
                <a:cs typeface="Arial" panose="020B0604020202020204" pitchFamily="34" charset="0"/>
              </a:rPr>
              <a:t>High Readiness</a:t>
            </a:r>
            <a:endParaRPr kumimoji="0" lang="en-US" sz="2400" b="0" i="0" u="none" strike="noStrike" kern="1200" cap="none" spc="0" normalizeH="0" baseline="0" noProof="0">
              <a:ln>
                <a:noFill/>
              </a:ln>
              <a:solidFill>
                <a:srgbClr val="777777">
                  <a:lumMod val="50000"/>
                </a:srgbClr>
              </a:solidFill>
              <a:effectLst/>
              <a:uLnTx/>
              <a:uFillTx/>
              <a:latin typeface="Arial" panose="020B0604020202020204" pitchFamily="34" charset="0"/>
              <a:ea typeface="+mn-ea"/>
              <a:cs typeface="Arial" panose="020B0604020202020204" pitchFamily="34" charset="0"/>
            </a:endParaRPr>
          </a:p>
          <a:p>
            <a:pPr marL="114277"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a:ln>
                  <a:noFill/>
                </a:ln>
                <a:solidFill>
                  <a:srgbClr val="77777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Engagement Focus</a:t>
            </a:r>
            <a:r>
              <a:rPr kumimoji="0" lang="en-US" sz="1800" b="0" i="0" u="none" strike="noStrike" kern="1200" cap="none" spc="0" normalizeH="0" baseline="0" noProof="0">
                <a:ln>
                  <a:noFill/>
                </a:ln>
                <a:solidFill>
                  <a:srgbClr val="77777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will resemble a partnership. These cities are well-prepared and capable of mobilizing resources for climate adaptation.</a:t>
            </a:r>
          </a:p>
          <a:p>
            <a:pPr marL="114277"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a:ln>
                  <a:noFill/>
                </a:ln>
                <a:solidFill>
                  <a:srgbClr val="77777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Activities</a:t>
            </a:r>
            <a:r>
              <a:rPr kumimoji="0" lang="en-US" sz="1800" b="0" i="0" u="none" strike="noStrike" kern="1200" cap="none" spc="0" normalizeH="0" baseline="0" noProof="0">
                <a:ln>
                  <a:noFill/>
                </a:ln>
                <a:solidFill>
                  <a:srgbClr val="77777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Information Sharing, Collaborative Projects, Joint Funding Applications</a:t>
            </a:r>
          </a:p>
          <a:p>
            <a:pPr marL="114277"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a:ln>
                  <a:noFill/>
                </a:ln>
                <a:solidFill>
                  <a:srgbClr val="77777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Outcome</a:t>
            </a:r>
            <a:r>
              <a:rPr kumimoji="0" lang="en-US" sz="1800" b="0" i="0" u="none" strike="noStrike" kern="1200" cap="none" spc="0" normalizeH="0" baseline="0" noProof="0">
                <a:ln>
                  <a:noFill/>
                </a:ln>
                <a:solidFill>
                  <a:srgbClr val="77777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 strong, cooperative relationship that enhances the climate resilience of both PG&amp;E and the city.</a:t>
            </a:r>
          </a:p>
        </p:txBody>
      </p:sp>
      <p:sp>
        <p:nvSpPr>
          <p:cNvPr id="11" name="Content Placeholder 2">
            <a:extLst>
              <a:ext uri="{FF2B5EF4-FFF2-40B4-BE49-F238E27FC236}">
                <a16:creationId xmlns:a16="http://schemas.microsoft.com/office/drawing/2014/main" id="{95DB1B89-4414-465D-89BB-E37E32866BFC}"/>
              </a:ext>
            </a:extLst>
          </p:cNvPr>
          <p:cNvSpPr txBox="1">
            <a:spLocks/>
          </p:cNvSpPr>
          <p:nvPr/>
        </p:nvSpPr>
        <p:spPr>
          <a:xfrm>
            <a:off x="8638958" y="1753639"/>
            <a:ext cx="3011961" cy="4637165"/>
          </a:xfrm>
          <a:prstGeom prst="rect">
            <a:avLst/>
          </a:prstGeom>
          <a:solidFill>
            <a:schemeClr val="accent3">
              <a:lumMod val="40000"/>
              <a:lumOff val="60000"/>
            </a:schemeClr>
          </a:solidFill>
          <a:ln>
            <a:solidFill>
              <a:schemeClr val="tx2"/>
            </a:solidFill>
          </a:ln>
        </p:spPr>
        <p:txBody>
          <a:bodyPr vert="horz" lIns="91440" tIns="45720" rIns="91440" bIns="45720" rtlCol="0" anchor="t">
            <a:normAutofit lnSpcReduction="10000"/>
          </a:bodyPr>
          <a:lstStyle>
            <a:lvl1pPr marL="171461" indent="-171461" algn="l" defTabSz="685845" rtl="0" eaLnBrk="1" latinLnBrk="0" hangingPunct="1">
              <a:lnSpc>
                <a:spcPct val="100000"/>
              </a:lnSpc>
              <a:spcBef>
                <a:spcPts val="450"/>
              </a:spcBef>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514384" indent="-171461" algn="l" defTabSz="685845"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2pPr>
            <a:lvl3pPr marL="857306" indent="-171461" algn="l" defTabSz="685845"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Arial" panose="020B0604020202020204" pitchFamily="34" charset="0"/>
                <a:ea typeface="+mn-ea"/>
                <a:cs typeface="Arial" panose="020B0604020202020204" pitchFamily="34" charset="0"/>
              </a:defRPr>
            </a:lvl3pPr>
            <a:lvl4pPr marL="1200229" indent="-171461" algn="l" defTabSz="685845"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Arial" panose="020B0604020202020204" pitchFamily="34" charset="0"/>
                <a:ea typeface="+mn-ea"/>
                <a:cs typeface="Arial" panose="020B0604020202020204" pitchFamily="34" charset="0"/>
              </a:defRPr>
            </a:lvl4pPr>
            <a:lvl5pPr marL="1543152" indent="-171461" algn="l" defTabSz="685845"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Arial" panose="020B0604020202020204" pitchFamily="34" charset="0"/>
                <a:ea typeface="+mn-ea"/>
                <a:cs typeface="Arial" panose="020B0604020202020204" pitchFamily="34" charset="0"/>
              </a:defRPr>
            </a:lvl5pPr>
            <a:lvl6pPr marL="1886073"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6"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19"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1" indent="-171461" algn="l" defTabSz="68584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45" rtl="0" eaLnBrk="1" fontAlgn="auto" latinLnBrk="0" hangingPunct="1">
              <a:lnSpc>
                <a:spcPct val="100000"/>
              </a:lnSpc>
              <a:spcBef>
                <a:spcPts val="4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77777">
                    <a:lumMod val="50000"/>
                  </a:srgbClr>
                </a:solidFill>
                <a:effectLst/>
                <a:uLnTx/>
                <a:uFillTx/>
                <a:latin typeface="Arial"/>
                <a:ea typeface="+mn-ea"/>
                <a:cs typeface="Arial"/>
              </a:rPr>
              <a:t>High Readiness</a:t>
            </a:r>
            <a:endParaRPr kumimoji="0" lang="en-US" sz="2400" b="0" i="0" u="none" strike="noStrike" kern="1200" cap="none" spc="0" normalizeH="0" baseline="0" noProof="0" dirty="0">
              <a:ln>
                <a:noFill/>
              </a:ln>
              <a:solidFill>
                <a:srgbClr val="777777">
                  <a:lumMod val="50000"/>
                </a:srgbClr>
              </a:solidFill>
              <a:effectLst/>
              <a:uLnTx/>
              <a:uFillTx/>
              <a:latin typeface="Arial"/>
              <a:ea typeface="+mn-ea"/>
              <a:cs typeface="Arial"/>
            </a:endParaRPr>
          </a:p>
          <a:p>
            <a:pPr marL="113665"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dirty="0">
                <a:ln>
                  <a:noFill/>
                </a:ln>
                <a:solidFill>
                  <a:srgbClr val="777777">
                    <a:lumMod val="50000"/>
                  </a:srgbClr>
                </a:solidFill>
                <a:effectLst/>
                <a:uLnTx/>
                <a:uFillTx/>
                <a:latin typeface="Calibri"/>
                <a:ea typeface="Calibri"/>
                <a:cs typeface="Times New Roman"/>
              </a:rPr>
              <a:t>Engagement Focus</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 will resemble a partnership. These communities are well-prepared and capable of mobilizing resources for climate adaptation.</a:t>
            </a:r>
          </a:p>
          <a:p>
            <a:pPr marL="113665"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dirty="0">
                <a:ln>
                  <a:noFill/>
                </a:ln>
                <a:solidFill>
                  <a:srgbClr val="777777">
                    <a:lumMod val="50000"/>
                  </a:srgbClr>
                </a:solidFill>
                <a:effectLst/>
                <a:uLnTx/>
                <a:uFillTx/>
                <a:latin typeface="Calibri"/>
                <a:ea typeface="Calibri"/>
                <a:cs typeface="Times New Roman"/>
              </a:rPr>
              <a:t>Activities</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 Information Sharing, Collaborative Projects, Joint Funding Applications</a:t>
            </a:r>
          </a:p>
          <a:p>
            <a:pPr marL="113665" marR="0" lvl="0" indent="0" algn="l" defTabSz="685845" rtl="0" eaLnBrk="1" fontAlgn="auto" latinLnBrk="0" hangingPunct="1">
              <a:lnSpc>
                <a:spcPct val="107000"/>
              </a:lnSpc>
              <a:spcBef>
                <a:spcPts val="0"/>
              </a:spcBef>
              <a:spcAft>
                <a:spcPts val="800"/>
              </a:spcAft>
              <a:buClrTx/>
              <a:buSzPts val="1000"/>
              <a:buFont typeface="Arial" panose="020B0604020202020204" pitchFamily="34" charset="0"/>
              <a:buNone/>
              <a:tabLst>
                <a:tab pos="914400" algn="l"/>
              </a:tabLst>
              <a:defRPr/>
            </a:pPr>
            <a:r>
              <a:rPr kumimoji="0" lang="en-US" sz="1800" b="1" i="0" u="none" strike="noStrike" kern="1200" cap="none" spc="0" normalizeH="0" baseline="0" noProof="0" dirty="0">
                <a:ln>
                  <a:noFill/>
                </a:ln>
                <a:solidFill>
                  <a:srgbClr val="777777">
                    <a:lumMod val="50000"/>
                  </a:srgbClr>
                </a:solidFill>
                <a:effectLst/>
                <a:uLnTx/>
                <a:uFillTx/>
                <a:latin typeface="Calibri"/>
                <a:ea typeface="Calibri"/>
                <a:cs typeface="Times New Roman"/>
              </a:rPr>
              <a:t>Outcome</a:t>
            </a:r>
            <a:r>
              <a:rPr kumimoji="0" lang="en-US" sz="1800" b="0" i="0" u="none" strike="noStrike" kern="1200" cap="none" spc="0" normalizeH="0" baseline="0" noProof="0" dirty="0">
                <a:ln>
                  <a:noFill/>
                </a:ln>
                <a:solidFill>
                  <a:srgbClr val="777777">
                    <a:lumMod val="50000"/>
                  </a:srgbClr>
                </a:solidFill>
                <a:effectLst/>
                <a:uLnTx/>
                <a:uFillTx/>
                <a:latin typeface="Calibri"/>
                <a:ea typeface="Calibri"/>
                <a:cs typeface="Times New Roman"/>
              </a:rPr>
              <a:t>: A strong, cooperative relationship that enhances the climate resilience of both PG&amp;E and the community.</a:t>
            </a:r>
          </a:p>
        </p:txBody>
      </p:sp>
    </p:spTree>
    <p:extLst>
      <p:ext uri="{BB962C8B-B14F-4D97-AF65-F5344CB8AC3E}">
        <p14:creationId xmlns:p14="http://schemas.microsoft.com/office/powerpoint/2010/main" val="4136681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6D0E36-A59E-33CF-0EFF-87E0DADCCF63}"/>
              </a:ext>
            </a:extLst>
          </p:cNvPr>
          <p:cNvSpPr txBox="1"/>
          <p:nvPr/>
        </p:nvSpPr>
        <p:spPr>
          <a:xfrm>
            <a:off x="5125673" y="3497895"/>
            <a:ext cx="6250250" cy="1270749"/>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noAutofit/>
          </a:bodyPr>
          <a:lstStyle/>
          <a:p>
            <a:r>
              <a:rPr lang="en-US" sz="2000">
                <a:latin typeface="Arial"/>
                <a:ea typeface="MS PGothic"/>
                <a:cs typeface="Arial"/>
              </a:rPr>
              <a:t>2 What are the impacts on environmental and social justice communities of action taken in this proceeding, including extent to which requirements impact achievement of any of the nine goals of the Commission's Environmental and Social Justice Action Plan?</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a:bodyPr>
          <a:lstStyle/>
          <a:p>
            <a:pPr marL="685800" lvl="1" indent="-342900"/>
            <a:endParaRPr lang="en-US" sz="2000">
              <a:latin typeface="Calibri"/>
              <a:ea typeface="Calibri"/>
              <a:cs typeface="Times New Roman"/>
            </a:endParaRPr>
          </a:p>
          <a:p>
            <a:pPr marL="685800" lvl="1" indent="-342900"/>
            <a:endParaRPr lang="en-US" sz="2000">
              <a:latin typeface="Calibri"/>
              <a:ea typeface="Calibri"/>
              <a:cs typeface="Times New Roman"/>
            </a:endParaRPr>
          </a:p>
          <a:p>
            <a:pPr marL="342900" lvl="1" indent="0">
              <a:buNone/>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0">
                          <a:solidFill>
                            <a:schemeClr val="tx2"/>
                          </a:solidFill>
                        </a:rPr>
                        <a:t>Misalignment with existing regulatory/planning process</a:t>
                      </a:r>
                    </a:p>
                  </a:txBody>
                  <a:tcPr/>
                </a:tc>
                <a:tc>
                  <a:txBody>
                    <a:bodyPr/>
                    <a:lstStyle/>
                    <a:p>
                      <a:r>
                        <a:rPr lang="en-US" sz="1200" b="0" dirty="0">
                          <a:solidFill>
                            <a:schemeClr val="tx2"/>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1"/>
                        <a:t>Extremely long chain of impact for feedback</a:t>
                      </a:r>
                    </a:p>
                  </a:txBody>
                  <a:tcPr/>
                </a:tc>
                <a:tc>
                  <a:txBody>
                    <a:bodyPr/>
                    <a:lstStyle/>
                    <a:p>
                      <a:r>
                        <a:rPr lang="en-US" sz="1200" b="1" dirty="0">
                          <a:solidFill>
                            <a:srgbClr val="00B050"/>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b="1"/>
                        <a:t>Highly technical subject matter</a:t>
                      </a:r>
                    </a:p>
                  </a:txBody>
                  <a:tcPr/>
                </a:tc>
                <a:tc>
                  <a:txBody>
                    <a:bodyPr/>
                    <a:lstStyle/>
                    <a:p>
                      <a:r>
                        <a:rPr lang="en-US" sz="1200" b="1">
                          <a:solidFill>
                            <a:srgbClr val="00B050"/>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b="0">
                          <a:solidFill>
                            <a:schemeClr val="tx2"/>
                          </a:solidFill>
                        </a:rPr>
                        <a:t>Extremely diverse DVC communities</a:t>
                      </a:r>
                    </a:p>
                  </a:txBody>
                  <a:tcPr/>
                </a:tc>
                <a:tc>
                  <a:txBody>
                    <a:bodyPr/>
                    <a:lstStyle/>
                    <a:p>
                      <a:r>
                        <a:rPr lang="en-US" sz="1200" b="0">
                          <a:solidFill>
                            <a:schemeClr val="tx2"/>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b="0" dirty="0">
                          <a:solidFill>
                            <a:schemeClr val="tx2"/>
                          </a:solidFill>
                        </a:rPr>
                        <a:t>Mistrust of PG&amp;E</a:t>
                      </a:r>
                    </a:p>
                  </a:txBody>
                  <a:tcPr/>
                </a:tc>
                <a:tc>
                  <a:txBody>
                    <a:bodyPr/>
                    <a:lstStyle/>
                    <a:p>
                      <a:r>
                        <a:rPr lang="en-US" sz="1200" b="0" dirty="0">
                          <a:solidFill>
                            <a:schemeClr val="tx2"/>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b="1"/>
                        <a:t>Community resilience extends beyond PG&amp;E’s locus of control</a:t>
                      </a:r>
                    </a:p>
                  </a:txBody>
                  <a:tcPr/>
                </a:tc>
                <a:tc>
                  <a:txBody>
                    <a:bodyPr/>
                    <a:lstStyle/>
                    <a:p>
                      <a:r>
                        <a:rPr lang="en-US" sz="1200" b="1">
                          <a:solidFill>
                            <a:srgbClr val="00B050"/>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b="1"/>
                        <a:t>Lack of awareness of existing PG&amp;E support programs</a:t>
                      </a:r>
                    </a:p>
                  </a:txBody>
                  <a:tcPr/>
                </a:tc>
                <a:tc>
                  <a:txBody>
                    <a:bodyPr/>
                    <a:lstStyle/>
                    <a:p>
                      <a:r>
                        <a:rPr lang="en-US" sz="1200" b="1">
                          <a:solidFill>
                            <a:srgbClr val="00B050"/>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b="0">
                          <a:solidFill>
                            <a:schemeClr val="tx2"/>
                          </a:solidFill>
                        </a:rPr>
                        <a:t>Local vs. policy definitions of vulnerability</a:t>
                      </a:r>
                    </a:p>
                  </a:txBody>
                  <a:tcPr/>
                </a:tc>
                <a:tc>
                  <a:txBody>
                    <a:bodyPr/>
                    <a:lstStyle/>
                    <a:p>
                      <a:r>
                        <a:rPr lang="en-US" sz="1200" b="0" dirty="0">
                          <a:solidFill>
                            <a:schemeClr val="tx2"/>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
        <p:nvSpPr>
          <p:cNvPr id="5" name="TextBox 4">
            <a:extLst>
              <a:ext uri="{FF2B5EF4-FFF2-40B4-BE49-F238E27FC236}">
                <a16:creationId xmlns:a16="http://schemas.microsoft.com/office/drawing/2014/main" id="{34183A9C-FC31-7DCF-0FC8-5D12FC46BC28}"/>
              </a:ext>
            </a:extLst>
          </p:cNvPr>
          <p:cNvSpPr txBox="1"/>
          <p:nvPr/>
        </p:nvSpPr>
        <p:spPr>
          <a:xfrm>
            <a:off x="5125673" y="1316258"/>
            <a:ext cx="6865913" cy="50475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Although RTAG member capacity increased and PG&amp;E was able to build new relationships, the material impacts to environmental and social justice communities from the CVA have been minimal.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Although our ESJ capabilities have expanded externally in recent years, it was not the result of this proceeding.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Way Forward: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Focus engagement on specific partnered resilience projects where community members can have a real impact in the near term.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Details on how PG&amp;E advances the nine goals of the Commission's Environmental and Social Justice Action Plan can be found in our CAVA (Appendix D, pg. 6-7)</a:t>
            </a:r>
          </a:p>
        </p:txBody>
      </p:sp>
    </p:spTree>
    <p:extLst>
      <p:ext uri="{BB962C8B-B14F-4D97-AF65-F5344CB8AC3E}">
        <p14:creationId xmlns:p14="http://schemas.microsoft.com/office/powerpoint/2010/main" val="4022114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2C4E31-DB1F-4CD1-F7D4-32224456C572}"/>
              </a:ext>
            </a:extLst>
          </p:cNvPr>
          <p:cNvSpPr txBox="1"/>
          <p:nvPr/>
        </p:nvSpPr>
        <p:spPr>
          <a:xfrm>
            <a:off x="5125673" y="3439916"/>
            <a:ext cx="6791024" cy="2193968"/>
          </a:xfrm>
          <a:prstGeom prst="rect">
            <a:avLst/>
          </a:prstGeom>
          <a:solidFill>
            <a:schemeClr val="accent5">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EAF497-AD03-40A9-855A-F1664F27AEF1}"/>
              </a:ext>
            </a:extLst>
          </p:cNvPr>
          <p:cNvSpPr>
            <a:spLocks noGrp="1"/>
          </p:cNvSpPr>
          <p:nvPr>
            <p:ph type="title"/>
          </p:nvPr>
        </p:nvSpPr>
        <p:spPr/>
        <p:txBody>
          <a:bodyPr/>
          <a:lstStyle/>
          <a:p>
            <a:r>
              <a:rPr lang="en-US">
                <a:latin typeface="Arial"/>
                <a:ea typeface="MS PGothic"/>
                <a:cs typeface="Arial"/>
              </a:rPr>
              <a:t>Funding</a:t>
            </a:r>
          </a:p>
        </p:txBody>
      </p:sp>
      <p:sp>
        <p:nvSpPr>
          <p:cNvPr id="6" name="Content Placeholder 5">
            <a:extLst>
              <a:ext uri="{FF2B5EF4-FFF2-40B4-BE49-F238E27FC236}">
                <a16:creationId xmlns:a16="http://schemas.microsoft.com/office/drawing/2014/main" id="{AF830E48-C409-4FDE-BA5F-D0FC657158F2}"/>
              </a:ext>
            </a:extLst>
          </p:cNvPr>
          <p:cNvSpPr>
            <a:spLocks noGrp="1"/>
          </p:cNvSpPr>
          <p:nvPr>
            <p:ph sz="quarter" idx="18"/>
          </p:nvPr>
        </p:nvSpPr>
        <p:spPr>
          <a:xfrm>
            <a:off x="5603845" y="1316258"/>
            <a:ext cx="6023051" cy="5155032"/>
          </a:xfrm>
        </p:spPr>
        <p:txBody>
          <a:bodyPr vert="horz" lIns="91440" tIns="45720" rIns="91440" bIns="45720" rtlCol="0" anchor="t">
            <a:normAutofit/>
          </a:bodyPr>
          <a:lstStyle/>
          <a:p>
            <a:pPr marL="685800" lvl="1" indent="-342900"/>
            <a:endParaRPr lang="en-US" sz="2000" dirty="0">
              <a:latin typeface="Calibri"/>
              <a:ea typeface="Calibri"/>
              <a:cs typeface="Times New Roman"/>
            </a:endParaRPr>
          </a:p>
          <a:p>
            <a:pPr marL="685800" lvl="1" indent="-342900"/>
            <a:endParaRPr lang="en-US" sz="2000" dirty="0">
              <a:latin typeface="Calibri"/>
              <a:ea typeface="Calibri"/>
              <a:cs typeface="Times New Roman"/>
            </a:endParaRPr>
          </a:p>
          <a:p>
            <a:pPr marL="342900" lvl="1"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5796126-6705-2266-E39E-7B7479488C03}"/>
              </a:ext>
            </a:extLst>
          </p:cNvPr>
          <p:cNvGraphicFramePr>
            <a:graphicFrameLocks noGrp="1"/>
          </p:cNvGraphicFramePr>
          <p:nvPr/>
        </p:nvGraphicFramePr>
        <p:xfrm>
          <a:off x="387058" y="1257942"/>
          <a:ext cx="4481076" cy="5271132"/>
        </p:xfrm>
        <a:graphic>
          <a:graphicData uri="http://schemas.openxmlformats.org/drawingml/2006/table">
            <a:tbl>
              <a:tblPr firstRow="1" bandRow="1">
                <a:tableStyleId>{5C22544A-7EE6-4342-B048-85BDC9FD1C3A}</a:tableStyleId>
              </a:tblPr>
              <a:tblGrid>
                <a:gridCol w="2240538">
                  <a:extLst>
                    <a:ext uri="{9D8B030D-6E8A-4147-A177-3AD203B41FA5}">
                      <a16:colId xmlns:a16="http://schemas.microsoft.com/office/drawing/2014/main" val="3170202596"/>
                    </a:ext>
                  </a:extLst>
                </a:gridCol>
                <a:gridCol w="2240538">
                  <a:extLst>
                    <a:ext uri="{9D8B030D-6E8A-4147-A177-3AD203B41FA5}">
                      <a16:colId xmlns:a16="http://schemas.microsoft.com/office/drawing/2014/main" val="2492877484"/>
                    </a:ext>
                  </a:extLst>
                </a:gridCol>
              </a:tblGrid>
              <a:tr h="310720">
                <a:tc>
                  <a:txBody>
                    <a:bodyPr/>
                    <a:lstStyle/>
                    <a:p>
                      <a:r>
                        <a:rPr lang="en-US"/>
                        <a:t>Challenge</a:t>
                      </a:r>
                    </a:p>
                  </a:txBody>
                  <a:tcPr/>
                </a:tc>
                <a:tc>
                  <a:txBody>
                    <a:bodyPr/>
                    <a:lstStyle/>
                    <a:p>
                      <a:r>
                        <a:rPr lang="en-US"/>
                        <a:t>Strategy</a:t>
                      </a:r>
                    </a:p>
                  </a:txBody>
                  <a:tcPr/>
                </a:tc>
                <a:extLst>
                  <a:ext uri="{0D108BD9-81ED-4DB2-BD59-A6C34878D82A}">
                    <a16:rowId xmlns:a16="http://schemas.microsoft.com/office/drawing/2014/main" val="356110611"/>
                  </a:ext>
                </a:extLst>
              </a:tr>
              <a:tr h="600023">
                <a:tc>
                  <a:txBody>
                    <a:bodyPr/>
                    <a:lstStyle/>
                    <a:p>
                      <a:r>
                        <a:rPr lang="en-US" sz="1200" b="0">
                          <a:solidFill>
                            <a:schemeClr val="tx2"/>
                          </a:solidFill>
                        </a:rPr>
                        <a:t>Misalignment with existing regulatory/planning process</a:t>
                      </a:r>
                    </a:p>
                  </a:txBody>
                  <a:tcPr/>
                </a:tc>
                <a:tc>
                  <a:txBody>
                    <a:bodyPr/>
                    <a:lstStyle/>
                    <a:p>
                      <a:r>
                        <a:rPr lang="en-US" sz="1200" b="0">
                          <a:solidFill>
                            <a:schemeClr val="tx2"/>
                          </a:solidFill>
                        </a:rPr>
                        <a:t>Transparency, significant internal socialization</a:t>
                      </a:r>
                    </a:p>
                  </a:txBody>
                  <a:tcPr/>
                </a:tc>
                <a:extLst>
                  <a:ext uri="{0D108BD9-81ED-4DB2-BD59-A6C34878D82A}">
                    <a16:rowId xmlns:a16="http://schemas.microsoft.com/office/drawing/2014/main" val="1573255597"/>
                  </a:ext>
                </a:extLst>
              </a:tr>
              <a:tr h="600023">
                <a:tc>
                  <a:txBody>
                    <a:bodyPr/>
                    <a:lstStyle/>
                    <a:p>
                      <a:r>
                        <a:rPr lang="en-US" sz="1200" b="0">
                          <a:solidFill>
                            <a:schemeClr val="tx2"/>
                          </a:solidFill>
                        </a:rPr>
                        <a:t>Extremely long chain of impact for feedback</a:t>
                      </a:r>
                    </a:p>
                  </a:txBody>
                  <a:tcPr/>
                </a:tc>
                <a:tc>
                  <a:txBody>
                    <a:bodyPr/>
                    <a:lstStyle/>
                    <a:p>
                      <a:r>
                        <a:rPr lang="en-US" sz="1200" b="0">
                          <a:solidFill>
                            <a:schemeClr val="tx2"/>
                          </a:solidFill>
                        </a:rPr>
                        <a:t>Transparency, compensation, significant internal socialization</a:t>
                      </a:r>
                    </a:p>
                  </a:txBody>
                  <a:tcPr/>
                </a:tc>
                <a:extLst>
                  <a:ext uri="{0D108BD9-81ED-4DB2-BD59-A6C34878D82A}">
                    <a16:rowId xmlns:a16="http://schemas.microsoft.com/office/drawing/2014/main" val="2032935427"/>
                  </a:ext>
                </a:extLst>
              </a:tr>
              <a:tr h="600023">
                <a:tc>
                  <a:txBody>
                    <a:bodyPr/>
                    <a:lstStyle/>
                    <a:p>
                      <a:r>
                        <a:rPr lang="en-US" sz="1200" b="0">
                          <a:solidFill>
                            <a:schemeClr val="tx2"/>
                          </a:solidFill>
                        </a:rPr>
                        <a:t>Highly technical subject matter</a:t>
                      </a:r>
                    </a:p>
                  </a:txBody>
                  <a:tcPr/>
                </a:tc>
                <a:tc>
                  <a:txBody>
                    <a:bodyPr/>
                    <a:lstStyle/>
                    <a:p>
                      <a:r>
                        <a:rPr lang="en-US" sz="1200" b="0">
                          <a:solidFill>
                            <a:schemeClr val="tx2"/>
                          </a:solidFill>
                        </a:rPr>
                        <a:t>Focus on lived experience and accessible language</a:t>
                      </a:r>
                    </a:p>
                  </a:txBody>
                  <a:tcPr/>
                </a:tc>
                <a:extLst>
                  <a:ext uri="{0D108BD9-81ED-4DB2-BD59-A6C34878D82A}">
                    <a16:rowId xmlns:a16="http://schemas.microsoft.com/office/drawing/2014/main" val="1313011760"/>
                  </a:ext>
                </a:extLst>
              </a:tr>
              <a:tr h="600023">
                <a:tc>
                  <a:txBody>
                    <a:bodyPr/>
                    <a:lstStyle/>
                    <a:p>
                      <a:r>
                        <a:rPr lang="en-US" sz="1200" b="0">
                          <a:solidFill>
                            <a:schemeClr val="tx2"/>
                          </a:solidFill>
                        </a:rPr>
                        <a:t>Extremely diverse DVC communities</a:t>
                      </a:r>
                    </a:p>
                  </a:txBody>
                  <a:tcPr/>
                </a:tc>
                <a:tc>
                  <a:txBody>
                    <a:bodyPr/>
                    <a:lstStyle/>
                    <a:p>
                      <a:r>
                        <a:rPr lang="en-US" sz="1200" b="0">
                          <a:solidFill>
                            <a:schemeClr val="tx2"/>
                          </a:solidFill>
                        </a:rPr>
                        <a:t>Reliance on local, trusted CBO leaders to design and execute culturally appropriate outreach</a:t>
                      </a:r>
                    </a:p>
                  </a:txBody>
                  <a:tcPr/>
                </a:tc>
                <a:extLst>
                  <a:ext uri="{0D108BD9-81ED-4DB2-BD59-A6C34878D82A}">
                    <a16:rowId xmlns:a16="http://schemas.microsoft.com/office/drawing/2014/main" val="3905946133"/>
                  </a:ext>
                </a:extLst>
              </a:tr>
              <a:tr h="600023">
                <a:tc>
                  <a:txBody>
                    <a:bodyPr/>
                    <a:lstStyle/>
                    <a:p>
                      <a:r>
                        <a:rPr lang="en-US" sz="1200" b="0">
                          <a:solidFill>
                            <a:schemeClr val="tx2"/>
                          </a:solidFill>
                        </a:rPr>
                        <a:t>Mistrust of PG&amp;E</a:t>
                      </a:r>
                    </a:p>
                  </a:txBody>
                  <a:tcPr/>
                </a:tc>
                <a:tc>
                  <a:txBody>
                    <a:bodyPr/>
                    <a:lstStyle/>
                    <a:p>
                      <a:r>
                        <a:rPr lang="en-US" sz="1200" b="0">
                          <a:solidFill>
                            <a:schemeClr val="tx2"/>
                          </a:solidFill>
                        </a:rPr>
                        <a:t>Transparency, deliberate relationship building process</a:t>
                      </a:r>
                    </a:p>
                  </a:txBody>
                  <a:tcPr/>
                </a:tc>
                <a:extLst>
                  <a:ext uri="{0D108BD9-81ED-4DB2-BD59-A6C34878D82A}">
                    <a16:rowId xmlns:a16="http://schemas.microsoft.com/office/drawing/2014/main" val="2330806188"/>
                  </a:ext>
                </a:extLst>
              </a:tr>
              <a:tr h="600023">
                <a:tc>
                  <a:txBody>
                    <a:bodyPr/>
                    <a:lstStyle/>
                    <a:p>
                      <a:r>
                        <a:rPr lang="en-US" sz="1200" b="0">
                          <a:solidFill>
                            <a:schemeClr val="tx2"/>
                          </a:solidFill>
                        </a:rPr>
                        <a:t>Community resilience extends beyond PG&amp;E’s locus of control</a:t>
                      </a:r>
                    </a:p>
                  </a:txBody>
                  <a:tcPr/>
                </a:tc>
                <a:tc>
                  <a:txBody>
                    <a:bodyPr/>
                    <a:lstStyle/>
                    <a:p>
                      <a:r>
                        <a:rPr lang="en-US" sz="1200" b="0">
                          <a:solidFill>
                            <a:schemeClr val="tx2"/>
                          </a:solidFill>
                        </a:rPr>
                        <a:t>Transparency, a commitment to honor input in the CAVA regardless</a:t>
                      </a:r>
                    </a:p>
                  </a:txBody>
                  <a:tcPr/>
                </a:tc>
                <a:extLst>
                  <a:ext uri="{0D108BD9-81ED-4DB2-BD59-A6C34878D82A}">
                    <a16:rowId xmlns:a16="http://schemas.microsoft.com/office/drawing/2014/main" val="2884585278"/>
                  </a:ext>
                </a:extLst>
              </a:tr>
              <a:tr h="600023">
                <a:tc>
                  <a:txBody>
                    <a:bodyPr/>
                    <a:lstStyle/>
                    <a:p>
                      <a:r>
                        <a:rPr lang="en-US" sz="1200" b="0">
                          <a:solidFill>
                            <a:schemeClr val="tx2"/>
                          </a:solidFill>
                        </a:rPr>
                        <a:t>Lack of awareness of existing PG&amp;E support programs</a:t>
                      </a:r>
                    </a:p>
                  </a:txBody>
                  <a:tcPr/>
                </a:tc>
                <a:tc>
                  <a:txBody>
                    <a:bodyPr/>
                    <a:lstStyle/>
                    <a:p>
                      <a:r>
                        <a:rPr lang="en-US" sz="1200" b="0">
                          <a:solidFill>
                            <a:schemeClr val="tx2"/>
                          </a:solidFill>
                        </a:rPr>
                        <a:t>Comparing recommendations to existing programs and outreach strategies</a:t>
                      </a:r>
                    </a:p>
                  </a:txBody>
                  <a:tcPr/>
                </a:tc>
                <a:extLst>
                  <a:ext uri="{0D108BD9-81ED-4DB2-BD59-A6C34878D82A}">
                    <a16:rowId xmlns:a16="http://schemas.microsoft.com/office/drawing/2014/main" val="2484831934"/>
                  </a:ext>
                </a:extLst>
              </a:tr>
              <a:tr h="600023">
                <a:tc>
                  <a:txBody>
                    <a:bodyPr/>
                    <a:lstStyle/>
                    <a:p>
                      <a:r>
                        <a:rPr lang="en-US" sz="1200" b="0">
                          <a:solidFill>
                            <a:schemeClr val="tx2"/>
                          </a:solidFill>
                        </a:rPr>
                        <a:t>Local vs. policy definitions of vulnerability</a:t>
                      </a:r>
                    </a:p>
                  </a:txBody>
                  <a:tcPr/>
                </a:tc>
                <a:tc>
                  <a:txBody>
                    <a:bodyPr/>
                    <a:lstStyle/>
                    <a:p>
                      <a:r>
                        <a:rPr lang="en-US" sz="1200" b="0" dirty="0">
                          <a:solidFill>
                            <a:schemeClr val="tx2"/>
                          </a:solidFill>
                        </a:rPr>
                        <a:t>Working with community experts to consider local vulnerability (i.e. farmworkers)</a:t>
                      </a:r>
                    </a:p>
                  </a:txBody>
                  <a:tcPr/>
                </a:tc>
                <a:extLst>
                  <a:ext uri="{0D108BD9-81ED-4DB2-BD59-A6C34878D82A}">
                    <a16:rowId xmlns:a16="http://schemas.microsoft.com/office/drawing/2014/main" val="3129191137"/>
                  </a:ext>
                </a:extLst>
              </a:tr>
            </a:tbl>
          </a:graphicData>
        </a:graphic>
      </p:graphicFrame>
      <p:sp>
        <p:nvSpPr>
          <p:cNvPr id="5" name="TextBox 4">
            <a:extLst>
              <a:ext uri="{FF2B5EF4-FFF2-40B4-BE49-F238E27FC236}">
                <a16:creationId xmlns:a16="http://schemas.microsoft.com/office/drawing/2014/main" id="{34183A9C-FC31-7DCF-0FC8-5D12FC46BC28}"/>
              </a:ext>
            </a:extLst>
          </p:cNvPr>
          <p:cNvSpPr txBox="1"/>
          <p:nvPr/>
        </p:nvSpPr>
        <p:spPr>
          <a:xfrm>
            <a:off x="5125673" y="1316258"/>
            <a:ext cx="6865913"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Affordability is an overriding consideration and dedicated funding expectations are needed for engagement and coordination beyond CAVAMA.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would like to continue to engage our RTAGs but have not been authorized to do so yet.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Way Forward: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Explicit expectations within CAVA compliance requirements that support ongoing engagement and linkages with local government resilience efforts.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CAVAMA still a viable method of tracking and recovering costs, but explicit authorizations needed to protect against inability to recover.</a:t>
            </a:r>
          </a:p>
        </p:txBody>
      </p:sp>
    </p:spTree>
    <p:extLst>
      <p:ext uri="{BB962C8B-B14F-4D97-AF65-F5344CB8AC3E}">
        <p14:creationId xmlns:p14="http://schemas.microsoft.com/office/powerpoint/2010/main" val="3651363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FCDA-F86C-3F2C-2BB8-4BC8E6B3FBD7}"/>
              </a:ext>
            </a:extLst>
          </p:cNvPr>
          <p:cNvSpPr>
            <a:spLocks noGrp="1"/>
          </p:cNvSpPr>
          <p:nvPr>
            <p:ph type="title"/>
          </p:nvPr>
        </p:nvSpPr>
        <p:spPr/>
        <p:txBody>
          <a:bodyPr/>
          <a:lstStyle/>
          <a:p>
            <a:r>
              <a:rPr lang="en-US" dirty="0">
                <a:latin typeface="Arial"/>
                <a:ea typeface="MS PGothic"/>
                <a:cs typeface="Arial"/>
              </a:rPr>
              <a:t>Summary of Lessons Learned</a:t>
            </a:r>
            <a:endParaRPr lang="en-US" dirty="0" err="1"/>
          </a:p>
        </p:txBody>
      </p:sp>
      <p:sp>
        <p:nvSpPr>
          <p:cNvPr id="7" name="Content Placeholder 6">
            <a:extLst>
              <a:ext uri="{FF2B5EF4-FFF2-40B4-BE49-F238E27FC236}">
                <a16:creationId xmlns:a16="http://schemas.microsoft.com/office/drawing/2014/main" id="{D1BE6C0A-7AF6-26D5-739C-C2BA8FD43347}"/>
              </a:ext>
            </a:extLst>
          </p:cNvPr>
          <p:cNvSpPr>
            <a:spLocks noGrp="1"/>
          </p:cNvSpPr>
          <p:nvPr>
            <p:ph idx="1"/>
          </p:nvPr>
        </p:nvSpPr>
        <p:spPr>
          <a:xfrm>
            <a:off x="1453022" y="1334381"/>
            <a:ext cx="10465556" cy="5026312"/>
          </a:xfrm>
        </p:spPr>
        <p:txBody>
          <a:bodyPr vert="horz" lIns="91440" tIns="45720" rIns="91440" bIns="45720" rtlCol="0" anchor="t">
            <a:noAutofit/>
          </a:bodyPr>
          <a:lstStyle/>
          <a:p>
            <a:pPr marL="171450" indent="-171450"/>
            <a:r>
              <a:rPr lang="en-US" sz="1800" dirty="0">
                <a:latin typeface="Arial"/>
                <a:cs typeface="Arial"/>
              </a:rPr>
              <a:t>The </a:t>
            </a:r>
            <a:r>
              <a:rPr lang="en-US" sz="1800" b="1" dirty="0">
                <a:latin typeface="Arial"/>
                <a:cs typeface="Arial"/>
              </a:rPr>
              <a:t>long-term, asset-focused</a:t>
            </a:r>
            <a:r>
              <a:rPr lang="en-US" sz="1800" dirty="0">
                <a:latin typeface="Arial"/>
                <a:cs typeface="Arial"/>
              </a:rPr>
              <a:t> nature of the CAVAs </a:t>
            </a:r>
            <a:r>
              <a:rPr lang="en-US" sz="1800" b="1" dirty="0">
                <a:latin typeface="Arial"/>
                <a:cs typeface="Arial"/>
              </a:rPr>
              <a:t>does not align well with community desires for immediate support and services</a:t>
            </a:r>
            <a:r>
              <a:rPr lang="en-US" sz="1800" dirty="0">
                <a:latin typeface="Arial"/>
                <a:cs typeface="Arial"/>
              </a:rPr>
              <a:t> regarding energy-related resilience. </a:t>
            </a:r>
          </a:p>
          <a:p>
            <a:pPr marL="171450" indent="-171450"/>
            <a:r>
              <a:rPr lang="en-US" sz="1800" dirty="0">
                <a:latin typeface="Arial"/>
                <a:cs typeface="Arial"/>
              </a:rPr>
              <a:t>Efforts should be made to </a:t>
            </a:r>
            <a:r>
              <a:rPr lang="en-US" sz="1800" b="1" dirty="0">
                <a:latin typeface="Arial"/>
                <a:cs typeface="Arial"/>
              </a:rPr>
              <a:t>limit the burden of community engagement requirements</a:t>
            </a:r>
            <a:r>
              <a:rPr lang="en-US" sz="1800" dirty="0">
                <a:latin typeface="Arial"/>
                <a:cs typeface="Arial"/>
              </a:rPr>
              <a:t> across proceedings on </a:t>
            </a:r>
            <a:r>
              <a:rPr lang="en-US" sz="1800" b="1" dirty="0">
                <a:latin typeface="Arial"/>
                <a:cs typeface="Arial"/>
              </a:rPr>
              <a:t>both utilities and community partners</a:t>
            </a:r>
            <a:r>
              <a:rPr lang="en-US" sz="1800" dirty="0">
                <a:latin typeface="Arial"/>
                <a:cs typeface="Arial"/>
              </a:rPr>
              <a:t>.</a:t>
            </a:r>
            <a:endParaRPr lang="en-US" sz="1800"/>
          </a:p>
          <a:p>
            <a:pPr marL="171450" indent="-171450"/>
            <a:r>
              <a:rPr lang="en-US" sz="1800" b="1" dirty="0">
                <a:latin typeface="Arial"/>
                <a:cs typeface="Arial"/>
              </a:rPr>
              <a:t>"All DVCs"  is both too broad, and also too narrow</a:t>
            </a:r>
            <a:r>
              <a:rPr lang="en-US" sz="1800" dirty="0">
                <a:latin typeface="Arial"/>
                <a:cs typeface="Arial"/>
              </a:rPr>
              <a:t>. Other methods of defining and targeting which communities require the most support regarding climate adaptation should be investigated. </a:t>
            </a:r>
            <a:endParaRPr lang="en-US" sz="1800"/>
          </a:p>
          <a:p>
            <a:pPr marL="171450" indent="-171450"/>
            <a:r>
              <a:rPr lang="en-US" sz="1800" b="1" dirty="0">
                <a:latin typeface="Arial"/>
                <a:cs typeface="Arial"/>
              </a:rPr>
              <a:t>Local governments play a key role in implementing</a:t>
            </a:r>
            <a:r>
              <a:rPr lang="en-US" sz="1800" dirty="0">
                <a:latin typeface="Arial"/>
                <a:cs typeface="Arial"/>
              </a:rPr>
              <a:t> community resilience. Engagement should include </a:t>
            </a:r>
            <a:r>
              <a:rPr lang="en-US" sz="1800" b="1" dirty="0">
                <a:latin typeface="Arial"/>
                <a:cs typeface="Arial"/>
              </a:rPr>
              <a:t>communities and local governments together</a:t>
            </a:r>
            <a:r>
              <a:rPr lang="en-US" sz="1800" dirty="0">
                <a:latin typeface="Arial"/>
                <a:cs typeface="Arial"/>
              </a:rPr>
              <a:t>. </a:t>
            </a:r>
            <a:endParaRPr lang="en-US" sz="1800" dirty="0"/>
          </a:p>
          <a:p>
            <a:pPr marL="171450" indent="-171450"/>
            <a:r>
              <a:rPr lang="en-US" sz="1800" dirty="0">
                <a:latin typeface="Arial"/>
                <a:cs typeface="Arial"/>
              </a:rPr>
              <a:t>Engagement should target </a:t>
            </a:r>
            <a:r>
              <a:rPr lang="en-US" sz="1800" b="1" dirty="0">
                <a:latin typeface="Arial"/>
                <a:cs typeface="Arial"/>
              </a:rPr>
              <a:t>projects in communities to ensure more specific and actionable outcomes</a:t>
            </a:r>
            <a:r>
              <a:rPr lang="en-US" sz="1800" dirty="0">
                <a:latin typeface="Arial"/>
                <a:cs typeface="Arial"/>
              </a:rPr>
              <a:t>. </a:t>
            </a:r>
            <a:endParaRPr lang="en-US" sz="1800"/>
          </a:p>
          <a:p>
            <a:pPr marL="171450" indent="-171450"/>
            <a:r>
              <a:rPr lang="en-US" sz="1800" b="1" dirty="0">
                <a:latin typeface="Arial"/>
                <a:cs typeface="Arial"/>
              </a:rPr>
              <a:t>Tribal engagement should be done separately</a:t>
            </a:r>
            <a:r>
              <a:rPr lang="en-US" sz="1800" dirty="0">
                <a:latin typeface="Arial"/>
                <a:cs typeface="Arial"/>
              </a:rPr>
              <a:t> than other engagement recognizing the unique nature of tribal governments.</a:t>
            </a:r>
            <a:endParaRPr lang="en-US" sz="1800"/>
          </a:p>
          <a:p>
            <a:pPr marL="171450" indent="-171450"/>
            <a:r>
              <a:rPr lang="en-US" sz="1800" dirty="0">
                <a:latin typeface="Arial"/>
                <a:cs typeface="Arial"/>
              </a:rPr>
              <a:t>It is most actionable to determine </a:t>
            </a:r>
            <a:r>
              <a:rPr lang="en-US" sz="1800" b="1" dirty="0">
                <a:latin typeface="Arial"/>
                <a:cs typeface="Arial"/>
              </a:rPr>
              <a:t>readiness of communities to partner on shared resilience projects</a:t>
            </a:r>
            <a:r>
              <a:rPr lang="en-US" sz="1800" dirty="0">
                <a:latin typeface="Arial"/>
                <a:cs typeface="Arial"/>
              </a:rPr>
              <a:t> rather than determining adaptive capacity. </a:t>
            </a:r>
          </a:p>
          <a:p>
            <a:pPr marL="171450" indent="-171450"/>
            <a:r>
              <a:rPr lang="en-US" sz="1800" dirty="0">
                <a:latin typeface="Arial"/>
                <a:cs typeface="Arial"/>
              </a:rPr>
              <a:t>Affordability is an overriding consideration and </a:t>
            </a:r>
            <a:r>
              <a:rPr lang="en-US" sz="1800" b="1" dirty="0">
                <a:latin typeface="Arial"/>
                <a:cs typeface="Arial"/>
              </a:rPr>
              <a:t>dedicated funding expectations are needed for engagement/coordination beyond CAVAMA</a:t>
            </a:r>
            <a:r>
              <a:rPr lang="en-US" sz="1800" dirty="0">
                <a:latin typeface="Arial"/>
                <a:cs typeface="Arial"/>
              </a:rPr>
              <a:t>. We would like to continue to engage our RTAGs but have not been authorized to do so at this time. </a:t>
            </a:r>
          </a:p>
          <a:p>
            <a:pPr marL="171450" indent="-171450"/>
            <a:endParaRPr lang="en-US"/>
          </a:p>
          <a:p>
            <a:pPr marL="171450" indent="-171450"/>
            <a:endParaRPr lang="en-US"/>
          </a:p>
          <a:p>
            <a:pPr marL="171450" indent="-171450"/>
            <a:endParaRPr lang="en-US"/>
          </a:p>
        </p:txBody>
      </p:sp>
      <p:sp>
        <p:nvSpPr>
          <p:cNvPr id="3" name="Slide Number Placeholder 2">
            <a:extLst>
              <a:ext uri="{FF2B5EF4-FFF2-40B4-BE49-F238E27FC236}">
                <a16:creationId xmlns:a16="http://schemas.microsoft.com/office/drawing/2014/main" id="{6FDAC084-AE15-BFC6-09D9-91C4F9F825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56432-4C90-4F05-B8D0-B4F6788E1284}" type="slidenum">
              <a:rPr kumimoji="0" lang="en-US" sz="675" b="0" i="0" u="none" strike="noStrike" kern="1200" cap="none" spc="0" normalizeH="0" baseline="0" noProof="0" smtClean="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675" b="0" i="0"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68006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dirty="0"/>
              <a:t>Climate Vulnerability Metrics Overview</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1363897-7E5E-3E0F-B890-ECF8481AE306}"/>
              </a:ext>
            </a:extLst>
          </p:cNvPr>
          <p:cNvSpPr>
            <a:spLocks noGrp="1"/>
          </p:cNvSpPr>
          <p:nvPr>
            <p:ph type="sldNum" sz="quarter" idx="12"/>
          </p:nvPr>
        </p:nvSpPr>
        <p:spPr/>
        <p:txBody>
          <a:bodyPr/>
          <a:lstStyle/>
          <a:p>
            <a:fld id="{1C4126A1-9282-4A82-AC02-A59AF4A969C8}" type="slidenum">
              <a:rPr lang="en-US" smtClean="0"/>
              <a:t>38</a:t>
            </a:fld>
            <a:endParaRPr lang="en-US"/>
          </a:p>
        </p:txBody>
      </p:sp>
    </p:spTree>
    <p:extLst>
      <p:ext uri="{BB962C8B-B14F-4D97-AF65-F5344CB8AC3E}">
        <p14:creationId xmlns:p14="http://schemas.microsoft.com/office/powerpoint/2010/main" val="328539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B2E51A-B3FF-23C0-911C-0F99E185B884}"/>
              </a:ext>
            </a:extLst>
          </p:cNvPr>
          <p:cNvSpPr/>
          <p:nvPr/>
        </p:nvSpPr>
        <p:spPr>
          <a:xfrm>
            <a:off x="434163" y="2040388"/>
            <a:ext cx="11323674" cy="2509284"/>
          </a:xfrm>
          <a:prstGeom prst="rect">
            <a:avLst/>
          </a:prstGeom>
          <a:solidFill>
            <a:schemeClr val="accent1">
              <a:lumMod val="75000"/>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600" y="710883"/>
            <a:ext cx="10607644" cy="2306637"/>
          </a:xfrm>
        </p:spPr>
        <p:txBody>
          <a:bodyPr/>
          <a:lstStyle/>
          <a:p>
            <a:pPr>
              <a:lnSpc>
                <a:spcPct val="114000"/>
              </a:lnSpc>
              <a:spcAft>
                <a:spcPts val="600"/>
              </a:spcAft>
            </a:pPr>
            <a:r>
              <a:rPr kumimoji="0" lang="en-US" sz="3600" b="1" i="0" u="none" strike="noStrike" kern="1200" cap="none" spc="0" normalizeH="0" baseline="0" noProof="0">
                <a:ln>
                  <a:noFill/>
                </a:ln>
                <a:solidFill>
                  <a:schemeClr val="bg1"/>
                </a:solidFill>
                <a:effectLst/>
                <a:uLnTx/>
                <a:uFillTx/>
                <a:latin typeface="Century Gothic" panose="020F0302020204030204"/>
                <a:ea typeface="+mj-ea"/>
                <a:cs typeface="+mj-cs"/>
              </a:rPr>
              <a:t>Community Engagement &amp; Equity Workshop</a:t>
            </a:r>
            <a:br>
              <a:rPr kumimoji="0" lang="en-US" sz="4400" b="1" i="0" u="none" strike="noStrike" kern="1200" cap="none" spc="0" normalizeH="0" baseline="0" noProof="0">
                <a:ln>
                  <a:noFill/>
                </a:ln>
                <a:solidFill>
                  <a:schemeClr val="bg1"/>
                </a:solidFill>
                <a:effectLst/>
                <a:uLnTx/>
                <a:uFillTx/>
                <a:latin typeface="Century Gothic" panose="020F0302020204030204"/>
                <a:ea typeface="+mj-ea"/>
                <a:cs typeface="+mj-cs"/>
              </a:rPr>
            </a:br>
            <a:r>
              <a:rPr kumimoji="0" lang="en-US" sz="2400" b="1" i="0" u="none" strike="noStrike" kern="1200" cap="none" spc="0" normalizeH="0" baseline="0" noProof="0">
                <a:ln>
                  <a:noFill/>
                </a:ln>
                <a:solidFill>
                  <a:schemeClr val="bg1"/>
                </a:solidFill>
                <a:effectLst/>
                <a:uLnTx/>
                <a:uFillTx/>
                <a:latin typeface="Century Gothic" panose="020F0302020204030204"/>
                <a:ea typeface="+mj-ea"/>
                <a:cs typeface="+mj-cs"/>
              </a:rPr>
              <a:t>Climate Adaptation Equity Metrics</a:t>
            </a:r>
            <a:endParaRPr lang="en-US">
              <a:solidFill>
                <a:schemeClr val="bg1"/>
              </a:solidFill>
            </a:endParaRP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p:txBody>
          <a:bodyPr/>
          <a:lstStyle/>
          <a:p>
            <a:r>
              <a:rPr lang="en-US">
                <a:solidFill>
                  <a:schemeClr val="bg1"/>
                </a:solidFill>
              </a:rPr>
              <a:t>Meghan Cook – CPUC Climate Adaptation Analyst</a:t>
            </a:r>
          </a:p>
          <a:p>
            <a:endParaRPr lang="en-US">
              <a:solidFill>
                <a:schemeClr val="bg1"/>
              </a:solidFill>
            </a:endParaRPr>
          </a:p>
          <a:p>
            <a:r>
              <a:rPr lang="en-US" sz="2000" i="1">
                <a:solidFill>
                  <a:schemeClr val="bg1"/>
                </a:solidFill>
              </a:rPr>
              <a:t>September 19, 2024</a:t>
            </a:r>
          </a:p>
        </p:txBody>
      </p:sp>
    </p:spTree>
    <p:extLst>
      <p:ext uri="{BB962C8B-B14F-4D97-AF65-F5344CB8AC3E}">
        <p14:creationId xmlns:p14="http://schemas.microsoft.com/office/powerpoint/2010/main" val="227935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8" y="-151069"/>
            <a:ext cx="10972800" cy="1325563"/>
          </a:xfrm>
        </p:spPr>
        <p:txBody>
          <a:bodyPr/>
          <a:lstStyle/>
          <a:p>
            <a:r>
              <a:rPr lang="en-US"/>
              <a:t>Webex Logistics</a:t>
            </a:r>
          </a:p>
        </p:txBody>
      </p:sp>
      <p:sp>
        <p:nvSpPr>
          <p:cNvPr id="6" name="Rectangle 5">
            <a:extLst>
              <a:ext uri="{FF2B5EF4-FFF2-40B4-BE49-F238E27FC236}">
                <a16:creationId xmlns:a16="http://schemas.microsoft.com/office/drawing/2014/main" id="{E62A9ACA-41DE-0C7C-548B-BBBDA2772D86}"/>
              </a:ext>
            </a:extLst>
          </p:cNvPr>
          <p:cNvSpPr/>
          <p:nvPr/>
        </p:nvSpPr>
        <p:spPr>
          <a:xfrm>
            <a:off x="315216" y="1654871"/>
            <a:ext cx="4667867" cy="3957943"/>
          </a:xfrm>
          <a:prstGeom prst="rect">
            <a:avLst/>
          </a:prstGeom>
        </p:spPr>
        <p:txBody>
          <a:bodyPr wrap="square" anchor="t">
            <a:spAutoFit/>
          </a:bodyPr>
          <a:lstStyle/>
          <a:p>
            <a:pPr marL="342891" marR="0" lvl="0" indent="-342891" algn="l" defTabSz="457189"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tx2"/>
                </a:solidFill>
                <a:effectLst/>
                <a:uLnTx/>
                <a:uFillTx/>
                <a:ea typeface="+mn-ea"/>
                <a:cs typeface="Calibri"/>
              </a:rPr>
              <a:t>Today's presentations (.pdf) and agenda are available on the </a:t>
            </a:r>
            <a:r>
              <a:rPr kumimoji="0" lang="en-US" sz="2000" b="0" i="0" u="none" strike="noStrike" kern="1200" cap="none" spc="0" normalizeH="0" baseline="0" noProof="0" err="1">
                <a:ln>
                  <a:noFill/>
                </a:ln>
                <a:solidFill>
                  <a:schemeClr val="tx2"/>
                </a:solidFill>
                <a:effectLst/>
                <a:uLnTx/>
                <a:uFillTx/>
                <a:ea typeface="+mn-ea"/>
                <a:cs typeface="Calibri"/>
              </a:rPr>
              <a:t>WebEx</a:t>
            </a:r>
            <a:r>
              <a:rPr kumimoji="0" lang="en-US" sz="2000" b="0" i="0" u="none" strike="noStrike" kern="1200" cap="none" spc="0" normalizeH="0" baseline="0" noProof="0">
                <a:ln>
                  <a:noFill/>
                </a:ln>
                <a:solidFill>
                  <a:schemeClr val="tx2"/>
                </a:solidFill>
                <a:effectLst/>
                <a:uLnTx/>
                <a:uFillTx/>
                <a:ea typeface="+mn-ea"/>
                <a:cs typeface="Calibri"/>
              </a:rPr>
              <a:t> link under “Event Material” type password “ADAPT24!” into the box and click “View Info”</a:t>
            </a:r>
          </a:p>
          <a:p>
            <a:pPr marL="342891" indent="-342891" defTabSz="457189">
              <a:lnSpc>
                <a:spcPct val="150000"/>
              </a:lnSpc>
              <a:buFont typeface="Arial" panose="020B0604020202020204" pitchFamily="34" charset="0"/>
              <a:buChar char="•"/>
              <a:defRPr/>
            </a:pPr>
            <a:r>
              <a:rPr lang="en-US" sz="2000">
                <a:solidFill>
                  <a:schemeClr val="tx2"/>
                </a:solidFill>
              </a:rPr>
              <a:t>Please note this meeting is being recorded</a:t>
            </a:r>
          </a:p>
        </p:txBody>
      </p:sp>
      <p:pic>
        <p:nvPicPr>
          <p:cNvPr id="7" name="Content Placeholder 5" descr="A picture containing equipment, ball, table, room&#10;&#10;Description automatically generated">
            <a:extLst>
              <a:ext uri="{FF2B5EF4-FFF2-40B4-BE49-F238E27FC236}">
                <a16:creationId xmlns:a16="http://schemas.microsoft.com/office/drawing/2014/main" id="{0CE1D150-C52F-67A2-36D6-52AC6E104B7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225" t="36847" r="56018" b="55059"/>
          <a:stretch/>
        </p:blipFill>
        <p:spPr>
          <a:xfrm>
            <a:off x="5000441" y="1715434"/>
            <a:ext cx="5970189" cy="863709"/>
          </a:xfrm>
        </p:spPr>
      </p:pic>
      <p:sp>
        <p:nvSpPr>
          <p:cNvPr id="8" name="TextBox 7">
            <a:extLst>
              <a:ext uri="{FF2B5EF4-FFF2-40B4-BE49-F238E27FC236}">
                <a16:creationId xmlns:a16="http://schemas.microsoft.com/office/drawing/2014/main" id="{A93A242B-D045-BFAA-13CE-DA992C5D42BF}"/>
              </a:ext>
            </a:extLst>
          </p:cNvPr>
          <p:cNvSpPr txBox="1"/>
          <p:nvPr/>
        </p:nvSpPr>
        <p:spPr>
          <a:xfrm>
            <a:off x="4411354" y="730704"/>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Mute/ Unmute</a:t>
            </a:r>
          </a:p>
        </p:txBody>
      </p:sp>
      <p:cxnSp>
        <p:nvCxnSpPr>
          <p:cNvPr id="9" name="Straight Arrow Connector 8">
            <a:extLst>
              <a:ext uri="{FF2B5EF4-FFF2-40B4-BE49-F238E27FC236}">
                <a16:creationId xmlns:a16="http://schemas.microsoft.com/office/drawing/2014/main" id="{B6025940-FE5D-803C-D408-4C76BE306086}"/>
              </a:ext>
            </a:extLst>
          </p:cNvPr>
          <p:cNvCxnSpPr/>
          <p:nvPr/>
        </p:nvCxnSpPr>
        <p:spPr>
          <a:xfrm>
            <a:off x="5364256" y="1100037"/>
            <a:ext cx="86627" cy="506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2A50EDB6-6A06-6FDF-153E-75C2B58220DC}"/>
              </a:ext>
            </a:extLst>
          </p:cNvPr>
          <p:cNvSpPr txBox="1"/>
          <p:nvPr/>
        </p:nvSpPr>
        <p:spPr>
          <a:xfrm>
            <a:off x="6575434" y="712931"/>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Participant List</a:t>
            </a:r>
          </a:p>
        </p:txBody>
      </p:sp>
      <p:cxnSp>
        <p:nvCxnSpPr>
          <p:cNvPr id="11" name="Straight Arrow Connector 10">
            <a:extLst>
              <a:ext uri="{FF2B5EF4-FFF2-40B4-BE49-F238E27FC236}">
                <a16:creationId xmlns:a16="http://schemas.microsoft.com/office/drawing/2014/main" id="{BB8805F2-D151-90F1-5029-8FC2283C7EA6}"/>
              </a:ext>
            </a:extLst>
          </p:cNvPr>
          <p:cNvCxnSpPr>
            <a:cxnSpLocks/>
          </p:cNvCxnSpPr>
          <p:nvPr/>
        </p:nvCxnSpPr>
        <p:spPr>
          <a:xfrm>
            <a:off x="7528335" y="1082264"/>
            <a:ext cx="0" cy="52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BBEA99C0-74D6-56B2-661C-860298299292}"/>
              </a:ext>
            </a:extLst>
          </p:cNvPr>
          <p:cNvSpPr txBox="1"/>
          <p:nvPr/>
        </p:nvSpPr>
        <p:spPr>
          <a:xfrm>
            <a:off x="8229374" y="711308"/>
            <a:ext cx="676979"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Chat</a:t>
            </a:r>
          </a:p>
        </p:txBody>
      </p:sp>
      <p:cxnSp>
        <p:nvCxnSpPr>
          <p:cNvPr id="13" name="Straight Arrow Connector 12">
            <a:extLst>
              <a:ext uri="{FF2B5EF4-FFF2-40B4-BE49-F238E27FC236}">
                <a16:creationId xmlns:a16="http://schemas.microsoft.com/office/drawing/2014/main" id="{AC41EB58-1D47-D9B2-95D8-34F6D2C2AFD5}"/>
              </a:ext>
            </a:extLst>
          </p:cNvPr>
          <p:cNvCxnSpPr>
            <a:cxnSpLocks/>
            <a:stCxn id="12" idx="2"/>
          </p:cNvCxnSpPr>
          <p:nvPr/>
        </p:nvCxnSpPr>
        <p:spPr>
          <a:xfrm flipH="1">
            <a:off x="8567061" y="1080640"/>
            <a:ext cx="803" cy="615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7152E69C-8F4E-75CF-8336-7B8F8215D07D}"/>
              </a:ext>
            </a:extLst>
          </p:cNvPr>
          <p:cNvSpPr txBox="1"/>
          <p:nvPr/>
        </p:nvSpPr>
        <p:spPr>
          <a:xfrm>
            <a:off x="8943250" y="711308"/>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Audio Options</a:t>
            </a:r>
          </a:p>
        </p:txBody>
      </p:sp>
      <p:cxnSp>
        <p:nvCxnSpPr>
          <p:cNvPr id="15" name="Straight Arrow Connector 14">
            <a:extLst>
              <a:ext uri="{FF2B5EF4-FFF2-40B4-BE49-F238E27FC236}">
                <a16:creationId xmlns:a16="http://schemas.microsoft.com/office/drawing/2014/main" id="{15B3B067-EABC-C558-A14C-ADF4603D1AC4}"/>
              </a:ext>
            </a:extLst>
          </p:cNvPr>
          <p:cNvCxnSpPr>
            <a:cxnSpLocks/>
            <a:stCxn id="14" idx="2"/>
          </p:cNvCxnSpPr>
          <p:nvPr/>
        </p:nvCxnSpPr>
        <p:spPr>
          <a:xfrm flipH="1">
            <a:off x="9463014" y="1080640"/>
            <a:ext cx="274320" cy="574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7543581-AFC2-699E-CA58-28700BEEFBB2}"/>
              </a:ext>
            </a:extLst>
          </p:cNvPr>
          <p:cNvCxnSpPr>
            <a:cxnSpLocks/>
          </p:cNvCxnSpPr>
          <p:nvPr/>
        </p:nvCxnSpPr>
        <p:spPr>
          <a:xfrm flipH="1">
            <a:off x="10696652" y="1072491"/>
            <a:ext cx="750771" cy="736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7" name="Picture 16">
            <a:extLst>
              <a:ext uri="{FF2B5EF4-FFF2-40B4-BE49-F238E27FC236}">
                <a16:creationId xmlns:a16="http://schemas.microsoft.com/office/drawing/2014/main" id="{BCF9E554-69AF-C2D5-9E26-BE28FB0C0CF3}"/>
              </a:ext>
            </a:extLst>
          </p:cNvPr>
          <p:cNvPicPr>
            <a:picLocks noChangeAspect="1"/>
          </p:cNvPicPr>
          <p:nvPr/>
        </p:nvPicPr>
        <p:blipFill>
          <a:blip r:embed="rId4"/>
          <a:stretch>
            <a:fillRect/>
          </a:stretch>
        </p:blipFill>
        <p:spPr>
          <a:xfrm>
            <a:off x="5704362" y="3091707"/>
            <a:ext cx="4668672" cy="552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6E7FF8AC-EE0E-02CB-FC86-A8987F2E6529}"/>
              </a:ext>
            </a:extLst>
          </p:cNvPr>
          <p:cNvSpPr txBox="1"/>
          <p:nvPr/>
        </p:nvSpPr>
        <p:spPr>
          <a:xfrm>
            <a:off x="8863434" y="2650759"/>
            <a:ext cx="1268517"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Raise Hand</a:t>
            </a:r>
          </a:p>
        </p:txBody>
      </p:sp>
      <p:cxnSp>
        <p:nvCxnSpPr>
          <p:cNvPr id="19" name="Straight Arrow Connector 18">
            <a:extLst>
              <a:ext uri="{FF2B5EF4-FFF2-40B4-BE49-F238E27FC236}">
                <a16:creationId xmlns:a16="http://schemas.microsoft.com/office/drawing/2014/main" id="{29C64BDF-595D-8E7E-8B12-ACBB1A10EFF6}"/>
              </a:ext>
            </a:extLst>
          </p:cNvPr>
          <p:cNvCxnSpPr>
            <a:cxnSpLocks/>
            <a:stCxn id="18" idx="2"/>
          </p:cNvCxnSpPr>
          <p:nvPr/>
        </p:nvCxnSpPr>
        <p:spPr>
          <a:xfrm>
            <a:off x="9497693" y="3020091"/>
            <a:ext cx="0" cy="2919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CEBFAD82-4F9E-DDE0-1728-A61314922F00}"/>
              </a:ext>
            </a:extLst>
          </p:cNvPr>
          <p:cNvSpPr txBox="1"/>
          <p:nvPr/>
        </p:nvSpPr>
        <p:spPr>
          <a:xfrm>
            <a:off x="10494522" y="703163"/>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Leave Meeting</a:t>
            </a:r>
          </a:p>
        </p:txBody>
      </p:sp>
      <p:sp>
        <p:nvSpPr>
          <p:cNvPr id="4" name="TextBox 3">
            <a:extLst>
              <a:ext uri="{FF2B5EF4-FFF2-40B4-BE49-F238E27FC236}">
                <a16:creationId xmlns:a16="http://schemas.microsoft.com/office/drawing/2014/main" id="{8B4B9558-D863-A0B7-7C96-A6D12E4E9F18}"/>
              </a:ext>
            </a:extLst>
          </p:cNvPr>
          <p:cNvSpPr txBox="1"/>
          <p:nvPr/>
        </p:nvSpPr>
        <p:spPr>
          <a:xfrm>
            <a:off x="4885447" y="3716192"/>
            <a:ext cx="6543539" cy="3370153"/>
          </a:xfrm>
          <a:prstGeom prst="rect">
            <a:avLst/>
          </a:prstGeom>
          <a:noFill/>
        </p:spPr>
        <p:txBody>
          <a:bodyPr wrap="square" rtlCol="0">
            <a:spAutoFit/>
          </a:bodyPr>
          <a:lstStyle/>
          <a:p>
            <a:pPr marL="342891" lvl="0" indent="-342891" defTabSz="457189">
              <a:lnSpc>
                <a:spcPct val="150000"/>
              </a:lnSpc>
              <a:buFont typeface="Arial" panose="020B0604020202020204" pitchFamily="34" charset="0"/>
              <a:buChar char="•"/>
              <a:defRPr/>
            </a:pPr>
            <a:r>
              <a:rPr lang="en-US" sz="2000">
                <a:solidFill>
                  <a:schemeClr val="tx2"/>
                </a:solidFill>
              </a:rPr>
              <a:t>Please submit questions for speakers in the Chat box or raise your hand to be unmuted by staff. </a:t>
            </a:r>
          </a:p>
          <a:p>
            <a:pPr marL="800091" lvl="1" indent="-342891" defTabSz="457189">
              <a:lnSpc>
                <a:spcPct val="150000"/>
              </a:lnSpc>
              <a:buFont typeface="Arial" panose="020B0604020202020204" pitchFamily="34" charset="0"/>
              <a:buChar char="•"/>
              <a:defRPr/>
            </a:pPr>
            <a:r>
              <a:rPr lang="en-US">
                <a:solidFill>
                  <a:schemeClr val="tx2"/>
                </a:solidFill>
              </a:rPr>
              <a:t>*3 to raise hand and *6 to unmute/mute over the phone</a:t>
            </a:r>
          </a:p>
          <a:p>
            <a:pPr marL="342891" lvl="0" indent="-342891" defTabSz="457189">
              <a:lnSpc>
                <a:spcPct val="150000"/>
              </a:lnSpc>
              <a:spcAft>
                <a:spcPts val="1800"/>
              </a:spcAft>
              <a:buFont typeface="Arial" panose="020B0604020202020204" pitchFamily="34" charset="0"/>
              <a:buChar char="•"/>
              <a:defRPr/>
            </a:pPr>
            <a:r>
              <a:rPr lang="en-US" sz="2000">
                <a:solidFill>
                  <a:schemeClr val="tx2"/>
                </a:solidFill>
              </a:rPr>
              <a:t>Questions will be read aloud by staff (Reminder: Mute back!)</a:t>
            </a:r>
            <a:endParaRPr lang="en-US" sz="2000">
              <a:solidFill>
                <a:schemeClr val="tx2"/>
              </a:solidFill>
              <a:cs typeface="Calibri"/>
            </a:endParaRPr>
          </a:p>
          <a:p>
            <a:pPr marL="285750" indent="-285750">
              <a:buFont typeface="Arial" panose="020B0604020202020204" pitchFamily="34" charset="0"/>
              <a:buChar char="•"/>
            </a:pPr>
            <a:endParaRPr lang="en-US"/>
          </a:p>
        </p:txBody>
      </p:sp>
      <p:sp>
        <p:nvSpPr>
          <p:cNvPr id="21" name="Slide Number Placeholder 20">
            <a:extLst>
              <a:ext uri="{FF2B5EF4-FFF2-40B4-BE49-F238E27FC236}">
                <a16:creationId xmlns:a16="http://schemas.microsoft.com/office/drawing/2014/main" id="{06F530E0-9263-FD32-92C0-0E040E3C7CB8}"/>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4262950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216194" y="-385528"/>
            <a:ext cx="10972800" cy="1325563"/>
          </a:xfrm>
        </p:spPr>
        <p:txBody>
          <a:bodyPr/>
          <a:lstStyle/>
          <a:p>
            <a:r>
              <a:rPr lang="en-US"/>
              <a:t>Assessing Impacts of CAVAs on ESJ Communities</a:t>
            </a:r>
            <a:endParaRPr lang="en-US" strike="sngStrike"/>
          </a:p>
        </p:txBody>
      </p:sp>
      <p:sp>
        <p:nvSpPr>
          <p:cNvPr id="4" name="Content Placeholder 2">
            <a:extLst>
              <a:ext uri="{FF2B5EF4-FFF2-40B4-BE49-F238E27FC236}">
                <a16:creationId xmlns:a16="http://schemas.microsoft.com/office/drawing/2014/main" id="{32F610C6-D645-3FFE-FC4A-09809F28B575}"/>
              </a:ext>
            </a:extLst>
          </p:cNvPr>
          <p:cNvSpPr txBox="1">
            <a:spLocks/>
          </p:cNvSpPr>
          <p:nvPr/>
        </p:nvSpPr>
        <p:spPr>
          <a:xfrm>
            <a:off x="393402" y="1360160"/>
            <a:ext cx="10660914" cy="4859887"/>
          </a:xfrm>
          <a:prstGeom prst="rect">
            <a:avLst/>
          </a:prstGeom>
          <a:noFill/>
        </p:spPr>
        <p:txBody>
          <a:bodyPr vert="horz" lIns="0" tIns="45720" rIns="91440" bIns="45720" rtlCol="0">
            <a:norm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2A3C50"/>
                </a:solidFill>
                <a:effectLst/>
                <a:uLnTx/>
                <a:uFillTx/>
                <a:latin typeface="Century Gothic" panose="020F0302020204030204"/>
                <a:ea typeface="+mn-ea"/>
                <a:cs typeface="+mn-cs"/>
              </a:rPr>
              <a:t>Purpose: </a:t>
            </a: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Identify Methodologies and Metrics that can quantify impacts and benefits of CAVA planning on ESJ Communities</a:t>
            </a:r>
          </a:p>
          <a:p>
            <a:pPr marL="233363" marR="0" lvl="0" indent="-233363"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2A3C50"/>
                </a:solidFill>
                <a:effectLst/>
                <a:uLnTx/>
                <a:uFillTx/>
                <a:latin typeface="Century Gothic" panose="020F0302020204030204"/>
                <a:ea typeface="+mn-ea"/>
                <a:cs typeface="+mn-cs"/>
              </a:rPr>
              <a:t>November 20 Workshop: </a:t>
            </a: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Deep-dive on Quantitative Methodologies </a:t>
            </a:r>
          </a:p>
          <a:p>
            <a:pPr marL="233363" marR="0" lvl="0" indent="-233363"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2A3C50"/>
                </a:solidFill>
                <a:effectLst/>
                <a:uLnTx/>
                <a:uFillTx/>
                <a:latin typeface="Century Gothic" panose="020F0302020204030204"/>
                <a:ea typeface="+mn-ea"/>
                <a:cs typeface="+mn-cs"/>
              </a:rPr>
              <a:t>Today: </a:t>
            </a:r>
          </a:p>
          <a:p>
            <a:pPr marL="623887" marR="0" lvl="1" indent="-342900" algn="l" defTabSz="914400" rtl="0" eaLnBrk="1" fontAlgn="auto" latinLnBrk="0" hangingPunct="1">
              <a:lnSpc>
                <a:spcPct val="150000"/>
              </a:lnSpc>
              <a:spcBef>
                <a:spcPts val="3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Overview of equity metrics to inform:</a:t>
            </a:r>
          </a:p>
          <a:p>
            <a:pPr marL="800100" marR="0" lvl="2" indent="-285750" algn="l" defTabSz="914400" rtl="0" eaLnBrk="1" fontAlgn="auto" latinLnBrk="0" hangingPunct="1">
              <a:lnSpc>
                <a:spcPct val="15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rPr>
              <a:t>Roundtable Discussion</a:t>
            </a:r>
          </a:p>
          <a:p>
            <a:pPr marL="800100" marR="0" lvl="2" indent="-285750" algn="l" defTabSz="914400" rtl="0" eaLnBrk="1" fontAlgn="auto" latinLnBrk="0" hangingPunct="1">
              <a:lnSpc>
                <a:spcPct val="150000"/>
              </a:lnSpc>
              <a:spcBef>
                <a:spcPts val="1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rPr>
              <a:t>Nov 20 Workshop</a:t>
            </a:r>
            <a:endParaRPr kumimoji="0" lang="en-US" sz="1800" b="0" i="0" u="none" strike="noStrike" kern="1200" cap="none" spc="0" normalizeH="0" baseline="0" noProof="0">
              <a:ln>
                <a:noFill/>
              </a:ln>
              <a:solidFill>
                <a:srgbClr val="FF0000"/>
              </a:solidFill>
              <a:effectLst/>
              <a:uLnTx/>
              <a:uFillTx/>
              <a:latin typeface="Century Gothic" panose="020F0302020204030204"/>
              <a:ea typeface="+mn-ea"/>
              <a:cs typeface="+mn-cs"/>
            </a:endParaRPr>
          </a:p>
          <a:p>
            <a:pPr marL="623887" marR="0" lvl="1" indent="-34290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Discussion of equity metrics for climate adaptation and why they matter</a:t>
            </a:r>
          </a:p>
        </p:txBody>
      </p:sp>
    </p:spTree>
    <p:extLst>
      <p:ext uri="{BB962C8B-B14F-4D97-AF65-F5344CB8AC3E}">
        <p14:creationId xmlns:p14="http://schemas.microsoft.com/office/powerpoint/2010/main" val="64758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352645" y="-190649"/>
            <a:ext cx="10972800" cy="1325563"/>
          </a:xfrm>
        </p:spPr>
        <p:txBody>
          <a:bodyPr/>
          <a:lstStyle/>
          <a:p>
            <a:r>
              <a:rPr lang="en-US" dirty="0"/>
              <a:t>Qualities of Equity Metrics in Climate Adaptation</a:t>
            </a:r>
          </a:p>
        </p:txBody>
      </p:sp>
      <p:sp>
        <p:nvSpPr>
          <p:cNvPr id="3" name="Content Placeholder 2">
            <a:extLst>
              <a:ext uri="{FF2B5EF4-FFF2-40B4-BE49-F238E27FC236}">
                <a16:creationId xmlns:a16="http://schemas.microsoft.com/office/drawing/2014/main" id="{2366585D-17A7-DB0B-BFCF-CBFA7C51DE30}"/>
              </a:ext>
            </a:extLst>
          </p:cNvPr>
          <p:cNvSpPr>
            <a:spLocks noGrp="1"/>
          </p:cNvSpPr>
          <p:nvPr>
            <p:ph sz="half" idx="1"/>
          </p:nvPr>
        </p:nvSpPr>
        <p:spPr>
          <a:xfrm>
            <a:off x="439478" y="1364514"/>
            <a:ext cx="10799135" cy="4813002"/>
          </a:xfrm>
        </p:spPr>
        <p:txBody>
          <a:bodyPr>
            <a:normAutofit fontScale="92500" lnSpcReduction="10000"/>
          </a:bodyPr>
          <a:lstStyle/>
          <a:p>
            <a:pPr>
              <a:lnSpc>
                <a:spcPct val="150000"/>
              </a:lnSpc>
              <a:defRPr/>
            </a:pPr>
            <a:r>
              <a:rPr lang="en-US" sz="2200" dirty="0">
                <a:solidFill>
                  <a:srgbClr val="2A3C50"/>
                </a:solidFill>
              </a:rPr>
              <a:t>Method for quantitatively measuring a community’s climate vulnerability or adaptive capacity to climate impacts</a:t>
            </a:r>
          </a:p>
          <a:p>
            <a:pPr lvl="1">
              <a:lnSpc>
                <a:spcPct val="150000"/>
              </a:lnSpc>
              <a:buFont typeface="Wingdings" panose="05000000000000000000" pitchFamily="2" charset="2"/>
              <a:buChar char="§"/>
              <a:defRPr/>
            </a:pPr>
            <a:r>
              <a:rPr lang="en-US" sz="1900" b="1" dirty="0">
                <a:solidFill>
                  <a:srgbClr val="2A3C50"/>
                </a:solidFill>
              </a:rPr>
              <a:t>Climate Vulnerability</a:t>
            </a:r>
            <a:r>
              <a:rPr lang="en-US" sz="1900" dirty="0">
                <a:solidFill>
                  <a:srgbClr val="2A3C50"/>
                </a:solidFill>
              </a:rPr>
              <a:t>: How likely/ how intensely a community may be affected by climate impacts such as fire, flooding, heat, etc.</a:t>
            </a:r>
          </a:p>
          <a:p>
            <a:pPr lvl="1">
              <a:lnSpc>
                <a:spcPct val="150000"/>
              </a:lnSpc>
              <a:buFont typeface="Wingdings" panose="05000000000000000000" pitchFamily="2" charset="2"/>
              <a:buChar char="§"/>
              <a:defRPr/>
            </a:pPr>
            <a:r>
              <a:rPr lang="en-US" sz="1900" b="1" dirty="0">
                <a:solidFill>
                  <a:srgbClr val="2A3C50"/>
                </a:solidFill>
              </a:rPr>
              <a:t>Adaptive Capacity</a:t>
            </a:r>
            <a:r>
              <a:rPr lang="en-US" sz="1900" dirty="0">
                <a:solidFill>
                  <a:srgbClr val="2A3C50"/>
                </a:solidFill>
              </a:rPr>
              <a:t>: A community’s ability to adapt to climate impacts either by preventing impacts or recovering from them</a:t>
            </a:r>
          </a:p>
          <a:p>
            <a:pPr>
              <a:lnSpc>
                <a:spcPct val="150000"/>
              </a:lnSpc>
              <a:defRPr/>
            </a:pPr>
            <a:r>
              <a:rPr lang="en-US" sz="2200" dirty="0">
                <a:solidFill>
                  <a:srgbClr val="2A3C50"/>
                </a:solidFill>
              </a:rPr>
              <a:t>Often a combination of different metrics and methods</a:t>
            </a:r>
          </a:p>
          <a:p>
            <a:pPr>
              <a:lnSpc>
                <a:spcPct val="150000"/>
              </a:lnSpc>
              <a:defRPr/>
            </a:pPr>
            <a:r>
              <a:rPr lang="en-US" sz="2200" dirty="0">
                <a:solidFill>
                  <a:srgbClr val="2A3C50"/>
                </a:solidFill>
              </a:rPr>
              <a:t>Different metrics are useful for different purposes</a:t>
            </a:r>
          </a:p>
          <a:p>
            <a:pPr>
              <a:lnSpc>
                <a:spcPct val="150000"/>
              </a:lnSpc>
              <a:defRPr/>
            </a:pPr>
            <a:r>
              <a:rPr lang="en-US" sz="2200" dirty="0">
                <a:solidFill>
                  <a:srgbClr val="2A3C50"/>
                </a:solidFill>
              </a:rPr>
              <a:t>CAVAs consider vulnerability of both communities and the energy infrastructure they rely on</a:t>
            </a:r>
          </a:p>
          <a:p>
            <a:endParaRPr lang="en-US" dirty="0"/>
          </a:p>
        </p:txBody>
      </p:sp>
    </p:spTree>
    <p:extLst>
      <p:ext uri="{BB962C8B-B14F-4D97-AF65-F5344CB8AC3E}">
        <p14:creationId xmlns:p14="http://schemas.microsoft.com/office/powerpoint/2010/main" val="3620788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8" y="-254305"/>
            <a:ext cx="10972800" cy="1325563"/>
          </a:xfrm>
        </p:spPr>
        <p:txBody>
          <a:bodyPr/>
          <a:lstStyle/>
          <a:p>
            <a:r>
              <a:rPr lang="en-US"/>
              <a:t>Equity Metrics &amp; the CAVA Process</a:t>
            </a:r>
          </a:p>
        </p:txBody>
      </p:sp>
      <p:sp>
        <p:nvSpPr>
          <p:cNvPr id="4" name="Content Placeholder 2">
            <a:extLst>
              <a:ext uri="{FF2B5EF4-FFF2-40B4-BE49-F238E27FC236}">
                <a16:creationId xmlns:a16="http://schemas.microsoft.com/office/drawing/2014/main" id="{32F610C6-D645-3FFE-FC4A-09809F28B575}"/>
              </a:ext>
            </a:extLst>
          </p:cNvPr>
          <p:cNvSpPr txBox="1">
            <a:spLocks/>
          </p:cNvSpPr>
          <p:nvPr/>
        </p:nvSpPr>
        <p:spPr>
          <a:xfrm>
            <a:off x="631728" y="1428191"/>
            <a:ext cx="10515600" cy="5039832"/>
          </a:xfrm>
          <a:prstGeom prst="rect">
            <a:avLst/>
          </a:prstGeom>
          <a:noFill/>
        </p:spPr>
        <p:txBody>
          <a:bodyPr vert="horz" lIns="0" tIns="45720" rIns="91440" bIns="45720" rtlCol="0">
            <a:norm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14000"/>
              </a:lnSpc>
              <a:spcBef>
                <a:spcPts val="100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CAVAs are informational reports intended to inform long-term planning decisions via an IOU’s General Rate Case or other Application</a:t>
            </a:r>
          </a:p>
          <a:p>
            <a:pPr marL="514350" marR="0" lvl="1" indent="-227013" algn="l" defTabSz="914400" rtl="0" eaLnBrk="1" fontAlgn="auto" latinLnBrk="0" hangingPunct="1">
              <a:lnSpc>
                <a:spcPct val="114000"/>
              </a:lnSpc>
              <a:spcBef>
                <a:spcPts val="50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rPr>
              <a:t>Can inform what projects / investments / programs are considered and how they are prioritized</a:t>
            </a:r>
          </a:p>
          <a:p>
            <a:pPr marL="233363" marR="0" lvl="0" indent="-233363" algn="l" defTabSz="914400" rtl="0" eaLnBrk="1" fontAlgn="auto" latinLnBrk="0" hangingPunct="1">
              <a:lnSpc>
                <a:spcPct val="114000"/>
              </a:lnSpc>
              <a:spcBef>
                <a:spcPts val="100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The existing process for incorporating equity into the CAVA process is qualitative</a:t>
            </a:r>
          </a:p>
          <a:p>
            <a:pPr marL="514350" marR="0" lvl="1" indent="-227013" algn="l" defTabSz="914400" rtl="0" eaLnBrk="1" fontAlgn="auto" latinLnBrk="0" hangingPunct="1">
              <a:lnSpc>
                <a:spcPct val="114000"/>
              </a:lnSpc>
              <a:spcBef>
                <a:spcPts val="5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rPr>
              <a:t>Community Engagement Plans</a:t>
            </a:r>
          </a:p>
          <a:p>
            <a:pPr marL="514350" marR="0" lvl="1" indent="-227013" algn="l" defTabSz="914400" rtl="0" eaLnBrk="1" fontAlgn="auto" latinLnBrk="0" hangingPunct="1">
              <a:lnSpc>
                <a:spcPct val="114000"/>
              </a:lnSpc>
              <a:spcBef>
                <a:spcPts val="50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rPr>
              <a:t>Public comment opportunities on CAVAs</a:t>
            </a:r>
          </a:p>
          <a:p>
            <a:pPr marL="233363" marR="0" lvl="0" indent="-233363"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Equity metrics can be incorporated into the analysis to provide a </a:t>
            </a:r>
            <a:r>
              <a:rPr kumimoji="0" lang="en-US" sz="2000" b="1" i="0" u="none" strike="noStrike" kern="1200" cap="none" spc="0" normalizeH="0" baseline="0" noProof="0">
                <a:ln>
                  <a:noFill/>
                </a:ln>
                <a:solidFill>
                  <a:srgbClr val="2A3C50"/>
                </a:solidFill>
                <a:effectLst/>
                <a:uLnTx/>
                <a:uFillTx/>
                <a:latin typeface="Century Gothic" panose="020F0302020204030204"/>
                <a:ea typeface="+mn-ea"/>
                <a:cs typeface="+mn-cs"/>
              </a:rPr>
              <a:t>quantitative</a:t>
            </a: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 equity lens for climate adaptation in IOU planning</a:t>
            </a:r>
          </a:p>
          <a:p>
            <a:pPr marL="514350" marR="0" lvl="1" indent="-227013"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endParaRPr>
          </a:p>
          <a:p>
            <a:pPr marL="514350" marR="0" lvl="1" indent="-227013"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19171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176976"/>
            <a:ext cx="10972800" cy="1325563"/>
          </a:xfrm>
        </p:spPr>
        <p:txBody>
          <a:bodyPr/>
          <a:lstStyle/>
          <a:p>
            <a:r>
              <a:rPr lang="en-US"/>
              <a:t>Equity Metrics May Include</a:t>
            </a:r>
          </a:p>
        </p:txBody>
      </p:sp>
      <p:sp>
        <p:nvSpPr>
          <p:cNvPr id="5" name="Content Placeholder 4">
            <a:extLst>
              <a:ext uri="{FF2B5EF4-FFF2-40B4-BE49-F238E27FC236}">
                <a16:creationId xmlns:a16="http://schemas.microsoft.com/office/drawing/2014/main" id="{528C4DC2-CF37-73D1-918D-468642FFC271}"/>
              </a:ext>
            </a:extLst>
          </p:cNvPr>
          <p:cNvSpPr>
            <a:spLocks noGrp="1"/>
          </p:cNvSpPr>
          <p:nvPr>
            <p:ph sz="half" idx="2"/>
          </p:nvPr>
        </p:nvSpPr>
        <p:spPr>
          <a:xfrm>
            <a:off x="609600" y="1471071"/>
            <a:ext cx="10791731" cy="4535639"/>
          </a:xfrm>
        </p:spPr>
        <p:txBody>
          <a:bodyPr>
            <a:normAutofit lnSpcReduction="10000"/>
          </a:bodyPr>
          <a:lstStyle/>
          <a:p>
            <a:pPr>
              <a:lnSpc>
                <a:spcPct val="113000"/>
              </a:lnSpc>
              <a:defRPr/>
            </a:pPr>
            <a:r>
              <a:rPr lang="en-US" sz="2000">
                <a:solidFill>
                  <a:srgbClr val="2A3C50"/>
                </a:solidFill>
              </a:rPr>
              <a:t>Household or census tract median income</a:t>
            </a:r>
          </a:p>
          <a:p>
            <a:pPr>
              <a:lnSpc>
                <a:spcPct val="113000"/>
              </a:lnSpc>
              <a:defRPr/>
            </a:pPr>
            <a:r>
              <a:rPr lang="en-US" sz="2000">
                <a:solidFill>
                  <a:srgbClr val="2A3C50"/>
                </a:solidFill>
              </a:rPr>
              <a:t>Proximity to resources</a:t>
            </a:r>
          </a:p>
          <a:p>
            <a:pPr>
              <a:lnSpc>
                <a:spcPct val="113000"/>
              </a:lnSpc>
              <a:defRPr/>
            </a:pPr>
            <a:r>
              <a:rPr lang="en-US" sz="2000">
                <a:solidFill>
                  <a:srgbClr val="2A3C50"/>
                </a:solidFill>
              </a:rPr>
              <a:t>Access to transportation</a:t>
            </a:r>
          </a:p>
          <a:p>
            <a:pPr>
              <a:lnSpc>
                <a:spcPct val="113000"/>
              </a:lnSpc>
              <a:defRPr/>
            </a:pPr>
            <a:r>
              <a:rPr lang="en-US" sz="2000">
                <a:solidFill>
                  <a:srgbClr val="2A3C50"/>
                </a:solidFill>
              </a:rPr>
              <a:t>Pollution burden</a:t>
            </a:r>
          </a:p>
          <a:p>
            <a:pPr>
              <a:lnSpc>
                <a:spcPct val="113000"/>
              </a:lnSpc>
              <a:defRPr/>
            </a:pPr>
            <a:r>
              <a:rPr lang="en-US" sz="2000">
                <a:solidFill>
                  <a:srgbClr val="2A3C50"/>
                </a:solidFill>
              </a:rPr>
              <a:t>Race or ethnicity</a:t>
            </a:r>
          </a:p>
          <a:p>
            <a:pPr>
              <a:lnSpc>
                <a:spcPct val="113000"/>
              </a:lnSpc>
              <a:defRPr/>
            </a:pPr>
            <a:r>
              <a:rPr lang="en-US" sz="2000">
                <a:solidFill>
                  <a:srgbClr val="2A3C50"/>
                </a:solidFill>
              </a:rPr>
              <a:t>Age</a:t>
            </a:r>
          </a:p>
          <a:p>
            <a:pPr>
              <a:lnSpc>
                <a:spcPct val="113000"/>
              </a:lnSpc>
              <a:defRPr/>
            </a:pPr>
            <a:r>
              <a:rPr lang="en-US" sz="2000">
                <a:solidFill>
                  <a:srgbClr val="2A3C50"/>
                </a:solidFill>
              </a:rPr>
              <a:t>Gender</a:t>
            </a:r>
          </a:p>
          <a:p>
            <a:pPr>
              <a:lnSpc>
                <a:spcPct val="113000"/>
              </a:lnSpc>
              <a:defRPr/>
            </a:pPr>
            <a:r>
              <a:rPr lang="en-US" sz="2000">
                <a:solidFill>
                  <a:srgbClr val="2A3C50"/>
                </a:solidFill>
              </a:rPr>
              <a:t>Physical ability/ health</a:t>
            </a:r>
          </a:p>
          <a:p>
            <a:pPr>
              <a:lnSpc>
                <a:spcPct val="113000"/>
              </a:lnSpc>
              <a:defRPr/>
            </a:pPr>
            <a:r>
              <a:rPr lang="en-US" sz="2000">
                <a:solidFill>
                  <a:srgbClr val="2A3C50"/>
                </a:solidFill>
              </a:rPr>
              <a:t>Language barriers</a:t>
            </a:r>
          </a:p>
          <a:p>
            <a:pPr>
              <a:lnSpc>
                <a:spcPct val="113000"/>
              </a:lnSpc>
              <a:defRPr/>
            </a:pPr>
            <a:r>
              <a:rPr lang="en-US" sz="2000">
                <a:solidFill>
                  <a:srgbClr val="2A3C50"/>
                </a:solidFill>
              </a:rPr>
              <a:t>Risk of a given climate event (flood, fire, heat, etc.)</a:t>
            </a:r>
          </a:p>
        </p:txBody>
      </p:sp>
    </p:spTree>
    <p:extLst>
      <p:ext uri="{BB962C8B-B14F-4D97-AF65-F5344CB8AC3E}">
        <p14:creationId xmlns:p14="http://schemas.microsoft.com/office/powerpoint/2010/main" val="584077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8" y="-151069"/>
            <a:ext cx="10972800" cy="1325563"/>
          </a:xfrm>
        </p:spPr>
        <p:txBody>
          <a:bodyPr/>
          <a:lstStyle/>
          <a:p>
            <a:r>
              <a:rPr lang="en-US"/>
              <a:t>Potential Outcomes of Using Equity Metrics</a:t>
            </a:r>
          </a:p>
        </p:txBody>
      </p:sp>
      <p:sp>
        <p:nvSpPr>
          <p:cNvPr id="4" name="Content Placeholder 2">
            <a:extLst>
              <a:ext uri="{FF2B5EF4-FFF2-40B4-BE49-F238E27FC236}">
                <a16:creationId xmlns:a16="http://schemas.microsoft.com/office/drawing/2014/main" id="{32F610C6-D645-3FFE-FC4A-09809F28B575}"/>
              </a:ext>
            </a:extLst>
          </p:cNvPr>
          <p:cNvSpPr txBox="1">
            <a:spLocks/>
          </p:cNvSpPr>
          <p:nvPr/>
        </p:nvSpPr>
        <p:spPr>
          <a:xfrm>
            <a:off x="609598" y="1707158"/>
            <a:ext cx="10515600" cy="3443683"/>
          </a:xfrm>
          <a:prstGeom prst="rect">
            <a:avLst/>
          </a:prstGeom>
          <a:noFill/>
        </p:spPr>
        <p:txBody>
          <a:bodyPr vert="horz" lIns="0" tIns="45720" rIns="91440" bIns="45720" rtlCol="0">
            <a:norm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14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Quantitative approach to incorporating equity into decision-making</a:t>
            </a:r>
          </a:p>
          <a:p>
            <a:pPr marL="514350" marR="0" lvl="1" indent="-227013" algn="l" defTabSz="914400" rtl="0" eaLnBrk="1" fontAlgn="auto" latinLnBrk="0" hangingPunct="1">
              <a:lnSpc>
                <a:spcPct val="114000"/>
              </a:lnSpc>
              <a:spcBef>
                <a:spcPts val="10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rPr>
              <a:t>Complementary to qualitative methods like community engagement</a:t>
            </a:r>
          </a:p>
          <a:p>
            <a:pPr marL="287337" marR="0" lvl="1"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endParaRPr>
          </a:p>
          <a:p>
            <a:pPr marL="233363" marR="0" lvl="0" indent="-233363" algn="l" defTabSz="914400" rtl="0" eaLnBrk="1" fontAlgn="auto" latinLnBrk="0" hangingPunct="1">
              <a:lnSpc>
                <a:spcPct val="114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rPr>
              <a:t>Approximate approach to measure vulnerability / adaptive capacity</a:t>
            </a:r>
          </a:p>
          <a:p>
            <a:pPr marL="514350" marR="0" lvl="1" indent="-227013" algn="l" defTabSz="914400" rtl="0" eaLnBrk="1" fontAlgn="auto" latinLnBrk="0" hangingPunct="1">
              <a:lnSpc>
                <a:spcPct val="114000"/>
              </a:lnSpc>
              <a:spcBef>
                <a:spcPts val="100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rPr>
              <a:t>Results may vary depending on what metrics are used or how they are weighted</a:t>
            </a:r>
          </a:p>
          <a:p>
            <a:pPr marL="514350" marR="0" lvl="1" indent="-227013" algn="l" defTabSz="914400" rtl="0" eaLnBrk="1" fontAlgn="auto" latinLnBrk="0" hangingPunct="1">
              <a:lnSpc>
                <a:spcPct val="114000"/>
              </a:lnSpc>
              <a:spcBef>
                <a:spcPts val="10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A3C50"/>
              </a:solidFill>
              <a:effectLst/>
              <a:uLnTx/>
              <a:uFillTx/>
              <a:latin typeface="Century Gothic" panose="020F0302020204030204"/>
              <a:ea typeface="+mn-ea"/>
              <a:cs typeface="+mn-cs"/>
            </a:endParaRPr>
          </a:p>
          <a:p>
            <a:pPr marL="0" marR="0" lvl="0"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endParaRPr>
          </a:p>
          <a:p>
            <a:pPr marL="233363" marR="0" lvl="0" indent="-233363" algn="l" defTabSz="914400" rtl="0" eaLnBrk="1" fontAlgn="auto" latinLnBrk="0" hangingPunct="1">
              <a:lnSpc>
                <a:spcPct val="114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endParaRPr>
          </a:p>
          <a:p>
            <a:pPr marL="514350" marR="0" lvl="1" indent="-227013" algn="l" defTabSz="914400" rtl="0" eaLnBrk="1" fontAlgn="auto" latinLnBrk="0" hangingPunct="1">
              <a:lnSpc>
                <a:spcPct val="114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endParaRPr>
          </a:p>
          <a:p>
            <a:pPr marL="514350" marR="0" lvl="1" indent="-227013" algn="l" defTabSz="914400" rtl="0" eaLnBrk="1" fontAlgn="auto" latinLnBrk="0" hangingPunct="1">
              <a:lnSpc>
                <a:spcPct val="114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2A3C5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59495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184298" y="-447721"/>
            <a:ext cx="10972800" cy="1325563"/>
          </a:xfrm>
        </p:spPr>
        <p:txBody>
          <a:bodyPr>
            <a:normAutofit/>
          </a:bodyPr>
          <a:lstStyle/>
          <a:p>
            <a:pPr algn="ctr"/>
            <a:r>
              <a:rPr lang="en-US" sz="3000"/>
              <a:t>Anticipated Technical Workshop Tools &amp; Methodologies</a:t>
            </a:r>
          </a:p>
        </p:txBody>
      </p:sp>
      <p:graphicFrame>
        <p:nvGraphicFramePr>
          <p:cNvPr id="3" name="Table 2">
            <a:extLst>
              <a:ext uri="{FF2B5EF4-FFF2-40B4-BE49-F238E27FC236}">
                <a16:creationId xmlns:a16="http://schemas.microsoft.com/office/drawing/2014/main" id="{C53A9F83-5F78-5C6F-1FC7-8A238F234094}"/>
              </a:ext>
            </a:extLst>
          </p:cNvPr>
          <p:cNvGraphicFramePr>
            <a:graphicFrameLocks noGrp="1"/>
          </p:cNvGraphicFramePr>
          <p:nvPr/>
        </p:nvGraphicFramePr>
        <p:xfrm>
          <a:off x="492842" y="1128563"/>
          <a:ext cx="11206315" cy="4549566"/>
        </p:xfrm>
        <a:graphic>
          <a:graphicData uri="http://schemas.openxmlformats.org/drawingml/2006/table">
            <a:tbl>
              <a:tblPr firstRow="1" firstCol="1" bandRow="1">
                <a:tableStyleId>{5C22544A-7EE6-4342-B048-85BDC9FD1C3A}</a:tableStyleId>
              </a:tblPr>
              <a:tblGrid>
                <a:gridCol w="3275500">
                  <a:extLst>
                    <a:ext uri="{9D8B030D-6E8A-4147-A177-3AD203B41FA5}">
                      <a16:colId xmlns:a16="http://schemas.microsoft.com/office/drawing/2014/main" val="2083540383"/>
                    </a:ext>
                  </a:extLst>
                </a:gridCol>
                <a:gridCol w="4744566">
                  <a:extLst>
                    <a:ext uri="{9D8B030D-6E8A-4147-A177-3AD203B41FA5}">
                      <a16:colId xmlns:a16="http://schemas.microsoft.com/office/drawing/2014/main" val="230741087"/>
                    </a:ext>
                  </a:extLst>
                </a:gridCol>
                <a:gridCol w="3186249">
                  <a:extLst>
                    <a:ext uri="{9D8B030D-6E8A-4147-A177-3AD203B41FA5}">
                      <a16:colId xmlns:a16="http://schemas.microsoft.com/office/drawing/2014/main" val="2734448575"/>
                    </a:ext>
                  </a:extLst>
                </a:gridCol>
              </a:tblGrid>
              <a:tr h="552754">
                <a:tc>
                  <a:txBody>
                    <a:bodyPr/>
                    <a:lstStyle/>
                    <a:p>
                      <a:pPr marL="0" marR="0" algn="ctr">
                        <a:lnSpc>
                          <a:spcPct val="107000"/>
                        </a:lnSpc>
                        <a:spcBef>
                          <a:spcPts val="0"/>
                        </a:spcBef>
                        <a:spcAft>
                          <a:spcPts val="0"/>
                        </a:spcAft>
                      </a:pPr>
                      <a:r>
                        <a:rPr lang="en-US" sz="1700" kern="100">
                          <a:effectLst/>
                          <a:latin typeface="+mn-lt"/>
                          <a:ea typeface="Calibri" panose="020F0502020204030204" pitchFamily="34" charset="0"/>
                          <a:cs typeface="Arial" panose="020B0604020202020204" pitchFamily="34" charset="0"/>
                        </a:rPr>
                        <a:t>Tool / Methodology</a:t>
                      </a:r>
                    </a:p>
                  </a:txBody>
                  <a:tcPr marL="68580" marR="68580" marT="0" marB="0" anchor="ctr"/>
                </a:tc>
                <a:tc>
                  <a:txBody>
                    <a:bodyPr/>
                    <a:lstStyle/>
                    <a:p>
                      <a:pPr marL="0" marR="0" algn="ctr">
                        <a:lnSpc>
                          <a:spcPct val="107000"/>
                        </a:lnSpc>
                        <a:spcBef>
                          <a:spcPts val="0"/>
                        </a:spcBef>
                        <a:spcAft>
                          <a:spcPts val="0"/>
                        </a:spcAft>
                      </a:pPr>
                      <a:r>
                        <a:rPr lang="en-US" sz="1700" kern="100">
                          <a:effectLst/>
                          <a:latin typeface="+mn-lt"/>
                          <a:ea typeface="Calibri" panose="020F0502020204030204" pitchFamily="34" charset="0"/>
                          <a:cs typeface="Arial" panose="020B0604020202020204" pitchFamily="34" charset="0"/>
                        </a:rPr>
                        <a:t>Description</a:t>
                      </a:r>
                    </a:p>
                  </a:txBody>
                  <a:tcPr marL="68580" marR="68580" marT="0" marB="0" anchor="ctr"/>
                </a:tc>
                <a:tc>
                  <a:txBody>
                    <a:bodyPr/>
                    <a:lstStyle/>
                    <a:p>
                      <a:pPr marL="0" marR="0" algn="ctr">
                        <a:lnSpc>
                          <a:spcPct val="107000"/>
                        </a:lnSpc>
                        <a:spcBef>
                          <a:spcPts val="0"/>
                        </a:spcBef>
                        <a:spcAft>
                          <a:spcPts val="0"/>
                        </a:spcAft>
                      </a:pPr>
                      <a:r>
                        <a:rPr lang="en-US" sz="1700" kern="100" dirty="0">
                          <a:effectLst/>
                          <a:latin typeface="+mn-lt"/>
                          <a:ea typeface="Calibri" panose="020F0502020204030204" pitchFamily="34" charset="0"/>
                          <a:cs typeface="Arial" panose="020B0604020202020204" pitchFamily="34" charset="0"/>
                        </a:rPr>
                        <a:t>Developer</a:t>
                      </a:r>
                    </a:p>
                  </a:txBody>
                  <a:tcPr marL="68580" marR="68580" marT="0" marB="0" anchor="ctr"/>
                </a:tc>
                <a:extLst>
                  <a:ext uri="{0D108BD9-81ED-4DB2-BD59-A6C34878D82A}">
                    <a16:rowId xmlns:a16="http://schemas.microsoft.com/office/drawing/2014/main" val="3957583374"/>
                  </a:ext>
                </a:extLst>
              </a:tr>
              <a:tr h="1542016">
                <a:tc>
                  <a:txBody>
                    <a:bodyPr/>
                    <a:lstStyle/>
                    <a:p>
                      <a:pPr marL="0" marR="0">
                        <a:lnSpc>
                          <a:spcPct val="107000"/>
                        </a:lnSpc>
                        <a:spcBef>
                          <a:spcPts val="0"/>
                        </a:spcBef>
                        <a:spcAft>
                          <a:spcPts val="0"/>
                        </a:spcAft>
                      </a:pPr>
                      <a:r>
                        <a:rPr lang="en-US" sz="1700" kern="100">
                          <a:solidFill>
                            <a:schemeClr val="tx1"/>
                          </a:solidFill>
                          <a:effectLst/>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ReNCAT</a:t>
                      </a:r>
                      <a:r>
                        <a:rPr lang="en-US" sz="1700" kern="100">
                          <a:solidFill>
                            <a:schemeClr val="tx1"/>
                          </a:solidFill>
                          <a:effectLst/>
                          <a:latin typeface="+mn-lt"/>
                          <a:ea typeface="Calibri" panose="020F0502020204030204" pitchFamily="34" charset="0"/>
                          <a:cs typeface="Arial" panose="020B0604020202020204" pitchFamily="34" charset="0"/>
                        </a:rPr>
                        <a:t> (Resilient Node Cluster Analysis Tool)</a:t>
                      </a:r>
                    </a:p>
                  </a:txBody>
                  <a:tcPr marL="68580" marR="68580" marT="0" marB="0" anchor="ctr"/>
                </a:tc>
                <a:tc>
                  <a:txBody>
                    <a:bodyPr/>
                    <a:lstStyle/>
                    <a:p>
                      <a:pPr marL="0" marR="0">
                        <a:lnSpc>
                          <a:spcPct val="114000"/>
                        </a:lnSpc>
                        <a:spcBef>
                          <a:spcPts val="300"/>
                        </a:spcBef>
                        <a:spcAft>
                          <a:spcPts val="300"/>
                        </a:spcAft>
                      </a:pPr>
                      <a:endParaRPr lang="en-US" sz="1600" kern="100" dirty="0">
                        <a:effectLst/>
                        <a:latin typeface="+mn-lt"/>
                        <a:ea typeface="Calibri" panose="020F0502020204030204" pitchFamily="34" charset="0"/>
                        <a:cs typeface="Arial" panose="020B0604020202020204" pitchFamily="34" charset="0"/>
                      </a:endParaRPr>
                    </a:p>
                    <a:p>
                      <a:pPr marL="0" marR="0">
                        <a:lnSpc>
                          <a:spcPct val="114000"/>
                        </a:lnSpc>
                        <a:spcBef>
                          <a:spcPts val="300"/>
                        </a:spcBef>
                        <a:spcAft>
                          <a:spcPts val="300"/>
                        </a:spcAft>
                      </a:pPr>
                      <a:r>
                        <a:rPr lang="en-US" sz="1600" kern="100" dirty="0">
                          <a:effectLst/>
                          <a:latin typeface="+mn-lt"/>
                          <a:ea typeface="Calibri" panose="020F0502020204030204" pitchFamily="34" charset="0"/>
                          <a:cs typeface="Arial" panose="020B0604020202020204" pitchFamily="34" charset="0"/>
                        </a:rPr>
                        <a:t>Application that maps community climate risk of and resiliency during outage events to inform where infrastructure or other adaptation measures are most needed. </a:t>
                      </a:r>
                      <a:br>
                        <a:rPr lang="en-US" sz="1600" kern="100" dirty="0">
                          <a:effectLst/>
                          <a:latin typeface="+mn-lt"/>
                          <a:ea typeface="Calibri" panose="020F0502020204030204" pitchFamily="34" charset="0"/>
                          <a:cs typeface="Arial" panose="020B0604020202020204" pitchFamily="34" charset="0"/>
                        </a:rPr>
                      </a:br>
                      <a:r>
                        <a:rPr lang="en-US" sz="1600" b="1" kern="100" dirty="0">
                          <a:solidFill>
                            <a:schemeClr val="tx2"/>
                          </a:solidFill>
                          <a:effectLst/>
                          <a:latin typeface="+mn-lt"/>
                          <a:ea typeface="Calibri" panose="020F0502020204030204" pitchFamily="34" charset="0"/>
                          <a:cs typeface="Arial" panose="020B0604020202020204" pitchFamily="34" charset="0"/>
                        </a:rPr>
                        <a:t>See: SCE/Sandia </a:t>
                      </a:r>
                      <a:r>
                        <a:rPr lang="en-US" sz="1600" b="1" kern="100" dirty="0">
                          <a:solidFill>
                            <a:schemeClr val="tx2"/>
                          </a:solidFill>
                          <a:effectLst/>
                          <a:latin typeface="+mn-lt"/>
                          <a:ea typeface="Calibri" panose="020F0502020204030204" pitchFamily="34" charset="0"/>
                          <a:cs typeface="Arial" panose="020B0604020202020204" pitchFamily="34" charset="0"/>
                          <a:hlinkClick r:id="rId4"/>
                        </a:rPr>
                        <a:t>workshop</a:t>
                      </a:r>
                      <a:r>
                        <a:rPr lang="en-US" sz="1600" b="1" kern="100" dirty="0">
                          <a:solidFill>
                            <a:schemeClr val="tx2"/>
                          </a:solidFill>
                          <a:effectLst/>
                          <a:latin typeface="+mn-lt"/>
                          <a:ea typeface="Calibri" panose="020F0502020204030204" pitchFamily="34" charset="0"/>
                          <a:cs typeface="Arial" panose="020B0604020202020204" pitchFamily="34" charset="0"/>
                        </a:rPr>
                        <a:t> of CAVA/</a:t>
                      </a:r>
                      <a:r>
                        <a:rPr lang="en-US" sz="1600" b="1" kern="100" dirty="0" err="1">
                          <a:solidFill>
                            <a:schemeClr val="tx2"/>
                          </a:solidFill>
                          <a:effectLst/>
                          <a:latin typeface="+mn-lt"/>
                          <a:ea typeface="Calibri" panose="020F0502020204030204" pitchFamily="34" charset="0"/>
                          <a:cs typeface="Arial" panose="020B0604020202020204" pitchFamily="34" charset="0"/>
                        </a:rPr>
                        <a:t>ReNCAT</a:t>
                      </a:r>
                      <a:r>
                        <a:rPr lang="en-US" sz="1600" b="1" kern="100" dirty="0">
                          <a:solidFill>
                            <a:schemeClr val="tx2"/>
                          </a:solidFill>
                          <a:effectLst/>
                          <a:latin typeface="+mn-lt"/>
                          <a:ea typeface="Calibri" panose="020F0502020204030204" pitchFamily="34" charset="0"/>
                          <a:cs typeface="Arial" panose="020B0604020202020204" pitchFamily="34" charset="0"/>
                        </a:rPr>
                        <a:t> pilot held November 2023.</a:t>
                      </a:r>
                    </a:p>
                    <a:p>
                      <a:pPr marL="0" marR="0">
                        <a:lnSpc>
                          <a:spcPct val="114000"/>
                        </a:lnSpc>
                        <a:spcBef>
                          <a:spcPts val="300"/>
                        </a:spcBef>
                        <a:spcAft>
                          <a:spcPts val="300"/>
                        </a:spcAft>
                      </a:pPr>
                      <a:endParaRPr lang="en-US" sz="16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4000"/>
                        </a:lnSpc>
                        <a:spcBef>
                          <a:spcPts val="300"/>
                        </a:spcBef>
                        <a:spcAft>
                          <a:spcPts val="300"/>
                        </a:spcAft>
                      </a:pPr>
                      <a:r>
                        <a:rPr lang="en-US" sz="1600" kern="100">
                          <a:effectLst/>
                          <a:latin typeface="+mn-lt"/>
                        </a:rPr>
                        <a:t>Sandia National Lab</a:t>
                      </a:r>
                      <a:endParaRPr lang="en-US" sz="16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16010"/>
                  </a:ext>
                </a:extLst>
              </a:tr>
              <a:tr h="1644772">
                <a:tc>
                  <a:txBody>
                    <a:bodyPr/>
                    <a:lstStyle/>
                    <a:p>
                      <a:pPr marL="0" marR="0">
                        <a:lnSpc>
                          <a:spcPct val="107000"/>
                        </a:lnSpc>
                        <a:spcBef>
                          <a:spcPts val="0"/>
                        </a:spcBef>
                        <a:spcAft>
                          <a:spcPts val="600"/>
                        </a:spcAft>
                      </a:pPr>
                      <a:r>
                        <a:rPr lang="en-US" sz="1700" kern="100">
                          <a:solidFill>
                            <a:schemeClr val="tx1"/>
                          </a:solidFill>
                          <a:effectLst/>
                          <a:latin typeface="+mn-lt"/>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Research, Database on Current State of U.S. Energy Equity Regulation and Legislation</a:t>
                      </a:r>
                      <a:endParaRPr lang="en-US" sz="17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4000"/>
                        </a:lnSpc>
                        <a:spcBef>
                          <a:spcPts val="300"/>
                        </a:spcBef>
                        <a:spcAft>
                          <a:spcPts val="300"/>
                        </a:spcAft>
                      </a:pPr>
                      <a:r>
                        <a:rPr lang="en-US" sz="1600" kern="100">
                          <a:effectLst/>
                          <a:latin typeface="+mn-lt"/>
                          <a:ea typeface="Calibri" panose="020F0502020204030204" pitchFamily="34" charset="0"/>
                          <a:cs typeface="Arial" panose="020B0604020202020204" pitchFamily="34" charset="0"/>
                        </a:rPr>
                        <a:t>Examines state energy equity actions from January 2020 to July 2022. Developed database of results.</a:t>
                      </a:r>
                    </a:p>
                  </a:txBody>
                  <a:tcPr marL="68580" marR="68580" marT="0" marB="0" anchor="ctr"/>
                </a:tc>
                <a:tc>
                  <a:txBody>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lang="en-US" sz="1600" kern="100" dirty="0">
                          <a:effectLst/>
                          <a:latin typeface="+mn-lt"/>
                        </a:rPr>
                        <a:t>Lawrence Berkeley National Lab (LBNL) &amp; Pacific Northwest National Lab (PNNL)</a:t>
                      </a:r>
                      <a:endParaRPr lang="en-US" sz="1600" kern="1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4560625"/>
                  </a:ext>
                </a:extLst>
              </a:tr>
            </a:tbl>
          </a:graphicData>
        </a:graphic>
      </p:graphicFrame>
    </p:spTree>
    <p:extLst>
      <p:ext uri="{BB962C8B-B14F-4D97-AF65-F5344CB8AC3E}">
        <p14:creationId xmlns:p14="http://schemas.microsoft.com/office/powerpoint/2010/main" val="638425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1BB742-8AC8-CF31-0AA5-3214E6A687A8}"/>
              </a:ext>
            </a:extLst>
          </p:cNvPr>
          <p:cNvSpPr>
            <a:spLocks noGrp="1"/>
          </p:cNvSpPr>
          <p:nvPr>
            <p:ph type="title"/>
          </p:nvPr>
        </p:nvSpPr>
        <p:spPr>
          <a:xfrm>
            <a:off x="152400" y="-136321"/>
            <a:ext cx="10972800" cy="1325563"/>
          </a:xfrm>
        </p:spPr>
        <p:txBody>
          <a:bodyPr>
            <a:normAutofit/>
          </a:bodyPr>
          <a:lstStyle/>
          <a:p>
            <a:pPr algn="ctr"/>
            <a:r>
              <a:rPr lang="en-US" sz="3000"/>
              <a:t>Anticipated Technical Workshop Tools &amp; Methodologies</a:t>
            </a:r>
          </a:p>
        </p:txBody>
      </p:sp>
      <p:graphicFrame>
        <p:nvGraphicFramePr>
          <p:cNvPr id="7" name="Table 6">
            <a:extLst>
              <a:ext uri="{FF2B5EF4-FFF2-40B4-BE49-F238E27FC236}">
                <a16:creationId xmlns:a16="http://schemas.microsoft.com/office/drawing/2014/main" id="{E8DDD33B-6F89-8AC9-21E0-D7C21CF797E1}"/>
              </a:ext>
            </a:extLst>
          </p:cNvPr>
          <p:cNvGraphicFramePr>
            <a:graphicFrameLocks noGrp="1"/>
          </p:cNvGraphicFramePr>
          <p:nvPr/>
        </p:nvGraphicFramePr>
        <p:xfrm>
          <a:off x="609600" y="1825625"/>
          <a:ext cx="11206315" cy="3729793"/>
        </p:xfrm>
        <a:graphic>
          <a:graphicData uri="http://schemas.openxmlformats.org/drawingml/2006/table">
            <a:tbl>
              <a:tblPr firstRow="1" firstCol="1" bandRow="1">
                <a:tableStyleId>{5C22544A-7EE6-4342-B048-85BDC9FD1C3A}</a:tableStyleId>
              </a:tblPr>
              <a:tblGrid>
                <a:gridCol w="3275500">
                  <a:extLst>
                    <a:ext uri="{9D8B030D-6E8A-4147-A177-3AD203B41FA5}">
                      <a16:colId xmlns:a16="http://schemas.microsoft.com/office/drawing/2014/main" val="3056102820"/>
                    </a:ext>
                  </a:extLst>
                </a:gridCol>
                <a:gridCol w="4744566">
                  <a:extLst>
                    <a:ext uri="{9D8B030D-6E8A-4147-A177-3AD203B41FA5}">
                      <a16:colId xmlns:a16="http://schemas.microsoft.com/office/drawing/2014/main" val="1085862195"/>
                    </a:ext>
                  </a:extLst>
                </a:gridCol>
                <a:gridCol w="3186249">
                  <a:extLst>
                    <a:ext uri="{9D8B030D-6E8A-4147-A177-3AD203B41FA5}">
                      <a16:colId xmlns:a16="http://schemas.microsoft.com/office/drawing/2014/main" val="4019936833"/>
                    </a:ext>
                  </a:extLst>
                </a:gridCol>
              </a:tblGrid>
              <a:tr h="836231">
                <a:tc>
                  <a:txBody>
                    <a:bodyPr/>
                    <a:lstStyle/>
                    <a:p>
                      <a:pPr marL="0" marR="0" algn="ctr">
                        <a:lnSpc>
                          <a:spcPct val="107000"/>
                        </a:lnSpc>
                        <a:spcBef>
                          <a:spcPts val="0"/>
                        </a:spcBef>
                        <a:spcAft>
                          <a:spcPts val="0"/>
                        </a:spcAft>
                      </a:pPr>
                      <a:r>
                        <a:rPr lang="en-US" sz="1700" kern="100">
                          <a:effectLst/>
                          <a:latin typeface="+mn-lt"/>
                          <a:ea typeface="Calibri" panose="020F0502020204030204" pitchFamily="34" charset="0"/>
                          <a:cs typeface="Arial" panose="020B0604020202020204" pitchFamily="34" charset="0"/>
                        </a:rPr>
                        <a:t>Tool / Methodology</a:t>
                      </a:r>
                    </a:p>
                  </a:txBody>
                  <a:tcPr marL="68580" marR="68580" marT="0" marB="0" anchor="ctr"/>
                </a:tc>
                <a:tc>
                  <a:txBody>
                    <a:bodyPr/>
                    <a:lstStyle/>
                    <a:p>
                      <a:pPr marL="0" marR="0" algn="ctr">
                        <a:lnSpc>
                          <a:spcPct val="107000"/>
                        </a:lnSpc>
                        <a:spcBef>
                          <a:spcPts val="0"/>
                        </a:spcBef>
                        <a:spcAft>
                          <a:spcPts val="0"/>
                        </a:spcAft>
                      </a:pPr>
                      <a:r>
                        <a:rPr lang="en-US" sz="1700" kern="100">
                          <a:effectLst/>
                          <a:latin typeface="+mn-lt"/>
                          <a:ea typeface="Calibri" panose="020F0502020204030204" pitchFamily="34" charset="0"/>
                          <a:cs typeface="Arial" panose="020B0604020202020204" pitchFamily="34" charset="0"/>
                        </a:rPr>
                        <a:t>Description</a:t>
                      </a:r>
                    </a:p>
                  </a:txBody>
                  <a:tcPr marL="68580" marR="68580" marT="0" marB="0" anchor="ctr"/>
                </a:tc>
                <a:tc>
                  <a:txBody>
                    <a:bodyPr/>
                    <a:lstStyle/>
                    <a:p>
                      <a:pPr marL="0" marR="0" algn="ctr">
                        <a:lnSpc>
                          <a:spcPct val="107000"/>
                        </a:lnSpc>
                        <a:spcBef>
                          <a:spcPts val="0"/>
                        </a:spcBef>
                        <a:spcAft>
                          <a:spcPts val="0"/>
                        </a:spcAft>
                      </a:pPr>
                      <a:r>
                        <a:rPr lang="en-US" sz="1700" kern="100" dirty="0">
                          <a:effectLst/>
                          <a:latin typeface="+mn-lt"/>
                          <a:ea typeface="Calibri" panose="020F0502020204030204" pitchFamily="34" charset="0"/>
                          <a:cs typeface="Arial" panose="020B0604020202020204" pitchFamily="34" charset="0"/>
                        </a:rPr>
                        <a:t>Developer</a:t>
                      </a:r>
                    </a:p>
                  </a:txBody>
                  <a:tcPr marL="68580" marR="68580" marT="0" marB="0" anchor="ctr"/>
                </a:tc>
                <a:extLst>
                  <a:ext uri="{0D108BD9-81ED-4DB2-BD59-A6C34878D82A}">
                    <a16:rowId xmlns:a16="http://schemas.microsoft.com/office/drawing/2014/main" val="474220335"/>
                  </a:ext>
                </a:extLst>
              </a:tr>
              <a:tr h="1122332">
                <a:tc>
                  <a:txBody>
                    <a:bodyPr/>
                    <a:lstStyle/>
                    <a:p>
                      <a:pPr marL="0" marR="0">
                        <a:lnSpc>
                          <a:spcPct val="107000"/>
                        </a:lnSpc>
                        <a:spcBef>
                          <a:spcPts val="0"/>
                        </a:spcBef>
                        <a:spcAft>
                          <a:spcPts val="0"/>
                        </a:spcAft>
                      </a:pPr>
                      <a:r>
                        <a:rPr lang="en-US" sz="1700" kern="100">
                          <a:solidFill>
                            <a:schemeClr val="tx1"/>
                          </a:solidFill>
                          <a:effectLst/>
                          <a:latin typeface="+mn-l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Climate </a:t>
                      </a:r>
                      <a:r>
                        <a:rPr lang="en-US" sz="1700" kern="100" err="1">
                          <a:solidFill>
                            <a:schemeClr val="tx1"/>
                          </a:solidFill>
                          <a:effectLst/>
                          <a:latin typeface="+mn-l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READi</a:t>
                      </a:r>
                      <a:r>
                        <a:rPr lang="en-US" sz="1700" kern="100">
                          <a:solidFill>
                            <a:schemeClr val="tx1"/>
                          </a:solidFill>
                          <a:effectLst/>
                          <a:latin typeface="+mn-l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Texas Case Study</a:t>
                      </a:r>
                      <a:endParaRPr lang="en-US" sz="17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4000"/>
                        </a:lnSpc>
                        <a:spcBef>
                          <a:spcPts val="300"/>
                        </a:spcBef>
                        <a:spcAft>
                          <a:spcPts val="300"/>
                        </a:spcAft>
                      </a:pPr>
                      <a:endParaRPr lang="en-US" sz="1600" kern="100">
                        <a:effectLst/>
                        <a:latin typeface="+mn-lt"/>
                        <a:ea typeface="Calibri" panose="020F0502020204030204" pitchFamily="34" charset="0"/>
                        <a:cs typeface="Arial" panose="020B0604020202020204" pitchFamily="34" charset="0"/>
                      </a:endParaRPr>
                    </a:p>
                    <a:p>
                      <a:pPr marL="0" marR="0">
                        <a:lnSpc>
                          <a:spcPct val="114000"/>
                        </a:lnSpc>
                        <a:spcBef>
                          <a:spcPts val="300"/>
                        </a:spcBef>
                        <a:spcAft>
                          <a:spcPts val="300"/>
                        </a:spcAft>
                      </a:pPr>
                      <a:r>
                        <a:rPr lang="en-US" sz="1600" kern="100">
                          <a:effectLst/>
                          <a:latin typeface="+mn-lt"/>
                          <a:ea typeface="Calibri" panose="020F0502020204030204" pitchFamily="34" charset="0"/>
                          <a:cs typeface="Arial" panose="020B0604020202020204" pitchFamily="34" charset="0"/>
                        </a:rPr>
                        <a:t>A tool to manage climate risk in the power system. Texas Case study incorporates potential equity metrics into the Climate </a:t>
                      </a:r>
                      <a:r>
                        <a:rPr lang="en-US" sz="1600" kern="100" err="1">
                          <a:effectLst/>
                          <a:latin typeface="+mn-lt"/>
                          <a:ea typeface="Calibri" panose="020F0502020204030204" pitchFamily="34" charset="0"/>
                          <a:cs typeface="Arial" panose="020B0604020202020204" pitchFamily="34" charset="0"/>
                        </a:rPr>
                        <a:t>READi</a:t>
                      </a:r>
                      <a:r>
                        <a:rPr lang="en-US" sz="1600" kern="100">
                          <a:effectLst/>
                          <a:latin typeface="+mn-lt"/>
                          <a:ea typeface="Calibri" panose="020F0502020204030204" pitchFamily="34" charset="0"/>
                          <a:cs typeface="Arial" panose="020B0604020202020204" pitchFamily="34" charset="0"/>
                        </a:rPr>
                        <a:t> tool.</a:t>
                      </a:r>
                    </a:p>
                    <a:p>
                      <a:pPr marL="0" marR="0">
                        <a:lnSpc>
                          <a:spcPct val="114000"/>
                        </a:lnSpc>
                        <a:spcBef>
                          <a:spcPts val="300"/>
                        </a:spcBef>
                        <a:spcAft>
                          <a:spcPts val="300"/>
                        </a:spcAft>
                      </a:pPr>
                      <a:endParaRPr lang="en-US" sz="16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4000"/>
                        </a:lnSpc>
                        <a:spcBef>
                          <a:spcPts val="300"/>
                        </a:spcBef>
                        <a:spcAft>
                          <a:spcPts val="300"/>
                        </a:spcAft>
                      </a:pPr>
                      <a:r>
                        <a:rPr lang="en-US" sz="1600" kern="100">
                          <a:effectLst/>
                          <a:latin typeface="+mn-lt"/>
                        </a:rPr>
                        <a:t>Electric Power Research Institute (EPRI)</a:t>
                      </a:r>
                      <a:endParaRPr lang="en-US" sz="16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30466681"/>
                  </a:ext>
                </a:extLst>
              </a:tr>
              <a:tr h="1097528">
                <a:tc>
                  <a:txBody>
                    <a:bodyPr/>
                    <a:lstStyle/>
                    <a:p>
                      <a:pPr marL="0" marR="0">
                        <a:lnSpc>
                          <a:spcPct val="107000"/>
                        </a:lnSpc>
                        <a:spcBef>
                          <a:spcPts val="0"/>
                        </a:spcBef>
                        <a:spcAft>
                          <a:spcPts val="0"/>
                        </a:spcAft>
                      </a:pPr>
                      <a:r>
                        <a:rPr lang="en-US" sz="1700" kern="100">
                          <a:solidFill>
                            <a:schemeClr val="tx1"/>
                          </a:solidFill>
                          <a:effectLst/>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Vulnerable Communities Platform</a:t>
                      </a:r>
                      <a:endParaRPr lang="en-US" sz="17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4000"/>
                        </a:lnSpc>
                        <a:spcBef>
                          <a:spcPts val="300"/>
                        </a:spcBef>
                        <a:spcAft>
                          <a:spcPts val="300"/>
                        </a:spcAft>
                      </a:pPr>
                      <a:r>
                        <a:rPr lang="en-US" sz="1600" kern="100">
                          <a:effectLst/>
                          <a:latin typeface="+mn-lt"/>
                          <a:ea typeface="Calibri" panose="020F0502020204030204" pitchFamily="34" charset="0"/>
                          <a:cs typeface="Arial" panose="020B0604020202020204" pitchFamily="34" charset="0"/>
                        </a:rPr>
                        <a:t>Aggregate of many layers of California community climate vulnerability spatial data.</a:t>
                      </a:r>
                    </a:p>
                  </a:txBody>
                  <a:tcPr marL="68580" marR="68580" marT="0" marB="0" anchor="ctr"/>
                </a:tc>
                <a:tc>
                  <a:txBody>
                    <a:bodyPr/>
                    <a:lstStyle/>
                    <a:p>
                      <a:pPr marL="0" marR="0">
                        <a:lnSpc>
                          <a:spcPct val="114000"/>
                        </a:lnSpc>
                        <a:spcBef>
                          <a:spcPts val="300"/>
                        </a:spcBef>
                        <a:spcAft>
                          <a:spcPts val="300"/>
                        </a:spcAft>
                      </a:pPr>
                      <a:r>
                        <a:rPr lang="en-US" sz="1600" kern="100" dirty="0">
                          <a:effectLst/>
                          <a:latin typeface="+mn-lt"/>
                          <a:ea typeface="Calibri" panose="020F0502020204030204" pitchFamily="34" charset="0"/>
                          <a:cs typeface="Arial" panose="020B0604020202020204" pitchFamily="34" charset="0"/>
                        </a:rPr>
                        <a:t>California Governor’s Office of Planning and Research (OPR)</a:t>
                      </a:r>
                    </a:p>
                  </a:txBody>
                  <a:tcPr marL="68580" marR="68580" marT="0" marB="0" anchor="ctr"/>
                </a:tc>
                <a:extLst>
                  <a:ext uri="{0D108BD9-81ED-4DB2-BD59-A6C34878D82A}">
                    <a16:rowId xmlns:a16="http://schemas.microsoft.com/office/drawing/2014/main" val="338720219"/>
                  </a:ext>
                </a:extLst>
              </a:tr>
            </a:tbl>
          </a:graphicData>
        </a:graphic>
      </p:graphicFrame>
    </p:spTree>
    <p:extLst>
      <p:ext uri="{BB962C8B-B14F-4D97-AF65-F5344CB8AC3E}">
        <p14:creationId xmlns:p14="http://schemas.microsoft.com/office/powerpoint/2010/main" val="537885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Century Gothic" panose="020F0302020204030204"/>
                <a:ea typeface="+mj-ea"/>
                <a:cs typeface="+mj-cs"/>
              </a:rPr>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57176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dirty="0"/>
              <a:t>ESJ Round Table</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1363897-7E5E-3E0F-B890-ECF8481AE306}"/>
              </a:ext>
            </a:extLst>
          </p:cNvPr>
          <p:cNvSpPr>
            <a:spLocks noGrp="1"/>
          </p:cNvSpPr>
          <p:nvPr>
            <p:ph type="sldNum" sz="quarter" idx="12"/>
          </p:nvPr>
        </p:nvSpPr>
        <p:spPr/>
        <p:txBody>
          <a:bodyPr/>
          <a:lstStyle/>
          <a:p>
            <a:fld id="{1C4126A1-9282-4A82-AC02-A59AF4A969C8}" type="slidenum">
              <a:rPr lang="en-US" smtClean="0"/>
              <a:t>48</a:t>
            </a:fld>
            <a:endParaRPr lang="en-US"/>
          </a:p>
        </p:txBody>
      </p:sp>
    </p:spTree>
    <p:extLst>
      <p:ext uri="{BB962C8B-B14F-4D97-AF65-F5344CB8AC3E}">
        <p14:creationId xmlns:p14="http://schemas.microsoft.com/office/powerpoint/2010/main" val="1427622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E113-91AC-7D7F-C2C5-F883F5792086}"/>
              </a:ext>
            </a:extLst>
          </p:cNvPr>
          <p:cNvSpPr>
            <a:spLocks noGrp="1"/>
          </p:cNvSpPr>
          <p:nvPr>
            <p:ph type="title"/>
          </p:nvPr>
        </p:nvSpPr>
        <p:spPr>
          <a:xfrm>
            <a:off x="495300" y="155575"/>
            <a:ext cx="10972800" cy="1325563"/>
          </a:xfrm>
        </p:spPr>
        <p:txBody>
          <a:bodyPr/>
          <a:lstStyle/>
          <a:p>
            <a:r>
              <a:rPr lang="en-US"/>
              <a:t>CAVA Process</a:t>
            </a:r>
          </a:p>
        </p:txBody>
      </p:sp>
      <p:graphicFrame>
        <p:nvGraphicFramePr>
          <p:cNvPr id="9" name="Content Placeholder 8">
            <a:extLst>
              <a:ext uri="{FF2B5EF4-FFF2-40B4-BE49-F238E27FC236}">
                <a16:creationId xmlns:a16="http://schemas.microsoft.com/office/drawing/2014/main" id="{9F694DA5-50F5-B81B-7A7B-15B003079F1C}"/>
              </a:ext>
            </a:extLst>
          </p:cNvPr>
          <p:cNvGraphicFramePr>
            <a:graphicFrameLocks noGrp="1"/>
          </p:cNvGraphicFramePr>
          <p:nvPr>
            <p:ph sz="half" idx="1"/>
          </p:nvPr>
        </p:nvGraphicFramePr>
        <p:xfrm>
          <a:off x="788068" y="1362743"/>
          <a:ext cx="1061586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82FFCB5-9D8D-8B8A-9C32-0F5EA3E4F25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5019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543338" y="-329973"/>
            <a:ext cx="10972800" cy="1325563"/>
          </a:xfrm>
        </p:spPr>
        <p:txBody>
          <a:bodyPr/>
          <a:lstStyle/>
          <a:p>
            <a:r>
              <a:rPr lang="en-US">
                <a:solidFill>
                  <a:srgbClr val="2A3C50"/>
                </a:solidFill>
              </a:rPr>
              <a:t>Purpose of Workshop Series</a:t>
            </a:r>
          </a:p>
        </p:txBody>
      </p:sp>
      <p:sp>
        <p:nvSpPr>
          <p:cNvPr id="4" name="Content Placeholder 2">
            <a:extLst>
              <a:ext uri="{FF2B5EF4-FFF2-40B4-BE49-F238E27FC236}">
                <a16:creationId xmlns:a16="http://schemas.microsoft.com/office/drawing/2014/main" id="{32F610C6-D645-3FFE-FC4A-09809F28B575}"/>
              </a:ext>
            </a:extLst>
          </p:cNvPr>
          <p:cNvSpPr txBox="1">
            <a:spLocks/>
          </p:cNvSpPr>
          <p:nvPr/>
        </p:nvSpPr>
        <p:spPr>
          <a:xfrm>
            <a:off x="685800" y="1411583"/>
            <a:ext cx="10515600" cy="4351338"/>
          </a:xfrm>
          <a:prstGeom prst="rect">
            <a:avLst/>
          </a:prstGeom>
          <a:noFill/>
        </p:spPr>
        <p:txBody>
          <a:bodyPr vert="horz" lIns="0" tIns="45720" rIns="91440" bIns="45720" rtlCol="0" anchor="t">
            <a:normAutofit fontScale="92500"/>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600" b="1">
                <a:solidFill>
                  <a:srgbClr val="000000"/>
                </a:solidFill>
              </a:rPr>
              <a:t>Goal: 1) </a:t>
            </a:r>
            <a:r>
              <a:rPr lang="en-US">
                <a:solidFill>
                  <a:srgbClr val="000000"/>
                </a:solidFill>
              </a:rPr>
              <a:t>Gather input to refine existing requirements for utility Community Engagement for Climate Adaptation Vulnerability Assessments (CAVAs) for energy infrastructure; </a:t>
            </a:r>
            <a:r>
              <a:rPr lang="en-US" b="1">
                <a:solidFill>
                  <a:srgbClr val="000000"/>
                </a:solidFill>
              </a:rPr>
              <a:t>2) </a:t>
            </a:r>
            <a:r>
              <a:rPr lang="en-US">
                <a:solidFill>
                  <a:srgbClr val="000000"/>
                </a:solidFill>
              </a:rPr>
              <a:t>discuss methods to measure equity impacts of CAVAs within climate adaptation planning</a:t>
            </a:r>
          </a:p>
          <a:p>
            <a:pPr marL="0" indent="0">
              <a:lnSpc>
                <a:spcPct val="150000"/>
              </a:lnSpc>
              <a:spcAft>
                <a:spcPts val="600"/>
              </a:spcAft>
              <a:buNone/>
            </a:pPr>
            <a:r>
              <a:rPr lang="en-US" sz="2600" b="1">
                <a:solidFill>
                  <a:srgbClr val="000000"/>
                </a:solidFill>
              </a:rPr>
              <a:t>Outcome: </a:t>
            </a:r>
            <a:r>
              <a:rPr lang="en-US">
                <a:solidFill>
                  <a:srgbClr val="000000"/>
                </a:solidFill>
              </a:rPr>
              <a:t>Stakeholder input will help inform a future CPUC Decision to improve Equity guidance and impacts, anticipated in 2025</a:t>
            </a:r>
          </a:p>
          <a:p>
            <a:pPr marL="0" indent="0">
              <a:lnSpc>
                <a:spcPct val="150000"/>
              </a:lnSpc>
              <a:buNone/>
            </a:pPr>
            <a:r>
              <a:rPr lang="en-US" sz="2600" b="1">
                <a:solidFill>
                  <a:srgbClr val="000000"/>
                </a:solidFill>
              </a:rPr>
              <a:t>Focus: </a:t>
            </a:r>
            <a:r>
              <a:rPr lang="en-US">
                <a:solidFill>
                  <a:srgbClr val="000000"/>
                </a:solidFill>
              </a:rPr>
              <a:t>Long-term planning related to extreme climate impacts on energy infrastructure / utility operations</a:t>
            </a:r>
          </a:p>
        </p:txBody>
      </p:sp>
      <p:sp>
        <p:nvSpPr>
          <p:cNvPr id="5" name="Slide Number Placeholder 4">
            <a:extLst>
              <a:ext uri="{FF2B5EF4-FFF2-40B4-BE49-F238E27FC236}">
                <a16:creationId xmlns:a16="http://schemas.microsoft.com/office/drawing/2014/main" id="{D7101A72-3948-FC1B-C88F-4FC2E4621EF8}"/>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3254064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9" y="11532"/>
            <a:ext cx="10972800" cy="1325563"/>
          </a:xfrm>
        </p:spPr>
        <p:txBody>
          <a:bodyPr>
            <a:normAutofit/>
          </a:bodyPr>
          <a:lstStyle/>
          <a:p>
            <a:r>
              <a:rPr lang="en-US" sz="2800" dirty="0">
                <a:solidFill>
                  <a:srgbClr val="2A3C50"/>
                </a:solidFill>
              </a:rPr>
              <a:t>Definition: Disadvantaged and Vulnerable Community (DVC) </a:t>
            </a:r>
            <a:endParaRPr lang="en-US" sz="2800" dirty="0"/>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570038"/>
            <a:ext cx="10972799" cy="4492998"/>
          </a:xfrm>
        </p:spPr>
        <p:txBody>
          <a:bodyPr>
            <a:normAutofit/>
          </a:bodyPr>
          <a:lstStyle/>
          <a:p>
            <a:pPr>
              <a:lnSpc>
                <a:spcPct val="150000"/>
              </a:lnSpc>
            </a:pPr>
            <a:r>
              <a:rPr lang="en-US" sz="2400" dirty="0">
                <a:solidFill>
                  <a:srgbClr val="2A3C50"/>
                </a:solidFill>
              </a:rPr>
              <a:t>Defined within the Climate Adaptation Proceeding as communities that consist of: </a:t>
            </a:r>
          </a:p>
          <a:p>
            <a:pPr lvl="1">
              <a:lnSpc>
                <a:spcPct val="150000"/>
              </a:lnSpc>
              <a:buFont typeface="Wingdings" panose="05000000000000000000" pitchFamily="2" charset="2"/>
              <a:buChar char="§"/>
            </a:pPr>
            <a:r>
              <a:rPr lang="en-US" sz="2200" dirty="0">
                <a:solidFill>
                  <a:srgbClr val="2A3C50"/>
                </a:solidFill>
              </a:rPr>
              <a:t>25% highest scoring census tracts in </a:t>
            </a:r>
            <a:r>
              <a:rPr lang="en-US" sz="2200" dirty="0" err="1">
                <a:solidFill>
                  <a:srgbClr val="2A3C50"/>
                </a:solidFill>
              </a:rPr>
              <a:t>CalEnviroScreen</a:t>
            </a:r>
            <a:endParaRPr lang="en-US" sz="2200" dirty="0">
              <a:solidFill>
                <a:srgbClr val="2A3C50"/>
              </a:solidFill>
            </a:endParaRPr>
          </a:p>
          <a:p>
            <a:pPr lvl="1">
              <a:lnSpc>
                <a:spcPct val="150000"/>
              </a:lnSpc>
              <a:buFont typeface="Wingdings" panose="05000000000000000000" pitchFamily="2" charset="2"/>
              <a:buChar char="§"/>
            </a:pPr>
            <a:r>
              <a:rPr lang="en-US" sz="2200" dirty="0">
                <a:solidFill>
                  <a:srgbClr val="2A3C50"/>
                </a:solidFill>
              </a:rPr>
              <a:t>Census tracts with highest 5% pollution burden in </a:t>
            </a:r>
            <a:r>
              <a:rPr lang="en-US" sz="2200" dirty="0" err="1">
                <a:solidFill>
                  <a:srgbClr val="2A3C50"/>
                </a:solidFill>
              </a:rPr>
              <a:t>CalEnviroScreen</a:t>
            </a:r>
            <a:endParaRPr lang="en-US" sz="2200" dirty="0">
              <a:solidFill>
                <a:srgbClr val="2A3C50"/>
              </a:solidFill>
            </a:endParaRPr>
          </a:p>
          <a:p>
            <a:pPr lvl="1">
              <a:lnSpc>
                <a:spcPct val="150000"/>
              </a:lnSpc>
              <a:buFont typeface="Wingdings" panose="05000000000000000000" pitchFamily="2" charset="2"/>
              <a:buChar char="§"/>
            </a:pPr>
            <a:r>
              <a:rPr lang="en-US" sz="2200" dirty="0">
                <a:solidFill>
                  <a:srgbClr val="2A3C50"/>
                </a:solidFill>
              </a:rPr>
              <a:t>Census tracts with median household income at less than 60% of state median income</a:t>
            </a:r>
          </a:p>
          <a:p>
            <a:pPr lvl="1">
              <a:lnSpc>
                <a:spcPct val="150000"/>
              </a:lnSpc>
              <a:buFont typeface="Wingdings" panose="05000000000000000000" pitchFamily="2" charset="2"/>
              <a:buChar char="§"/>
            </a:pPr>
            <a:r>
              <a:rPr lang="en-US" sz="2200" dirty="0">
                <a:solidFill>
                  <a:srgbClr val="2A3C50"/>
                </a:solidFill>
              </a:rPr>
              <a:t>All California Tribal lands </a:t>
            </a:r>
            <a:endParaRPr lang="en-US" sz="2400" dirty="0">
              <a:solidFill>
                <a:srgbClr val="2A3C50"/>
              </a:solidFill>
              <a:latin typeface="Century Gothic" panose="020F0302020204030204"/>
            </a:endParaRPr>
          </a:p>
          <a:p>
            <a:endParaRPr lang="en-US" dirty="0"/>
          </a:p>
        </p:txBody>
      </p:sp>
      <p:sp>
        <p:nvSpPr>
          <p:cNvPr id="5" name="Slide Number Placeholder 4">
            <a:extLst>
              <a:ext uri="{FF2B5EF4-FFF2-40B4-BE49-F238E27FC236}">
                <a16:creationId xmlns:a16="http://schemas.microsoft.com/office/drawing/2014/main" id="{3DF72B4A-24D0-A7E4-0881-65EDD70DAB3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00643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9" y="11532"/>
            <a:ext cx="10972800" cy="1325563"/>
          </a:xfrm>
        </p:spPr>
        <p:txBody>
          <a:bodyPr>
            <a:normAutofit/>
          </a:bodyPr>
          <a:lstStyle/>
          <a:p>
            <a:r>
              <a:rPr lang="en-US" sz="2800" dirty="0">
                <a:solidFill>
                  <a:srgbClr val="2A3C50"/>
                </a:solidFill>
              </a:rPr>
              <a:t>Equity Metrics</a:t>
            </a:r>
            <a:endParaRPr lang="en-US" sz="2800" dirty="0"/>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570038"/>
            <a:ext cx="10972799" cy="4492998"/>
          </a:xfrm>
        </p:spPr>
        <p:txBody>
          <a:bodyPr>
            <a:normAutofit/>
          </a:bodyPr>
          <a:lstStyle/>
          <a:p>
            <a:pPr marL="290513" indent="-231775">
              <a:lnSpc>
                <a:spcPct val="150000"/>
              </a:lnSpc>
              <a:spcBef>
                <a:spcPts val="500"/>
              </a:spcBef>
              <a:buFont typeface="Wingdings" panose="05000000000000000000" pitchFamily="2" charset="2"/>
              <a:buChar char="§"/>
              <a:defRPr/>
            </a:pPr>
            <a:r>
              <a:rPr kumimoji="0" lang="en-US" sz="2000" b="1" i="0" u="none" strike="noStrike" kern="1200" cap="none" spc="0" normalizeH="0" baseline="0" noProof="0" dirty="0">
                <a:ln>
                  <a:noFill/>
                </a:ln>
                <a:solidFill>
                  <a:srgbClr val="2A3C50"/>
                </a:solidFill>
                <a:effectLst/>
                <a:uLnTx/>
                <a:uFillTx/>
                <a:latin typeface="Century Gothic" panose="020F0302020204030204"/>
                <a:ea typeface="+mn-ea"/>
                <a:cs typeface="+mn-cs"/>
              </a:rPr>
              <a:t>Climate Vulnerability</a:t>
            </a:r>
            <a:r>
              <a:rPr kumimoji="0" lang="en-US" sz="2000" b="0" i="0" u="none" strike="noStrike" kern="1200" cap="none" spc="0" normalizeH="0" baseline="0" noProof="0" dirty="0">
                <a:ln>
                  <a:noFill/>
                </a:ln>
                <a:solidFill>
                  <a:srgbClr val="2A3C50"/>
                </a:solidFill>
                <a:effectLst/>
                <a:uLnTx/>
                <a:uFillTx/>
                <a:latin typeface="Century Gothic" panose="020F0302020204030204"/>
                <a:ea typeface="+mn-ea"/>
                <a:cs typeface="+mn-cs"/>
              </a:rPr>
              <a:t>: How likely/ how intensely a community may be affected by climate impacts such as fire, flooding, heat, etc.</a:t>
            </a:r>
          </a:p>
          <a:p>
            <a:pPr marL="290513" indent="-231775">
              <a:lnSpc>
                <a:spcPct val="150000"/>
              </a:lnSpc>
              <a:spcBef>
                <a:spcPts val="500"/>
              </a:spcBef>
              <a:buFont typeface="Wingdings" panose="05000000000000000000" pitchFamily="2" charset="2"/>
              <a:buChar char="§"/>
              <a:defRPr/>
            </a:pPr>
            <a:endParaRPr kumimoji="0" lang="en-US" sz="2000" b="0" i="0" u="none" strike="noStrike" kern="1200" cap="none" spc="0" normalizeH="0" baseline="0" noProof="0" dirty="0">
              <a:ln>
                <a:noFill/>
              </a:ln>
              <a:solidFill>
                <a:srgbClr val="2A3C50"/>
              </a:solidFill>
              <a:effectLst/>
              <a:uLnTx/>
              <a:uFillTx/>
              <a:latin typeface="Century Gothic" panose="020F0302020204030204"/>
              <a:ea typeface="+mn-ea"/>
              <a:cs typeface="+mn-cs"/>
            </a:endParaRPr>
          </a:p>
          <a:p>
            <a:pPr marL="290513" indent="-231775">
              <a:lnSpc>
                <a:spcPct val="150000"/>
              </a:lnSpc>
              <a:spcBef>
                <a:spcPts val="500"/>
              </a:spcBef>
              <a:buFont typeface="Wingdings" panose="05000000000000000000" pitchFamily="2" charset="2"/>
              <a:buChar char="§"/>
              <a:defRPr/>
            </a:pPr>
            <a:r>
              <a:rPr kumimoji="0" lang="en-US" sz="2000" b="1" i="0" u="none" strike="noStrike" kern="1200" cap="none" spc="0" normalizeH="0" baseline="0" noProof="0" dirty="0">
                <a:ln>
                  <a:noFill/>
                </a:ln>
                <a:solidFill>
                  <a:srgbClr val="2A3C50"/>
                </a:solidFill>
                <a:effectLst/>
                <a:uLnTx/>
                <a:uFillTx/>
                <a:latin typeface="Century Gothic" panose="020F0302020204030204"/>
                <a:ea typeface="+mn-ea"/>
                <a:cs typeface="+mn-cs"/>
              </a:rPr>
              <a:t>Adaptive Capacity</a:t>
            </a:r>
            <a:r>
              <a:rPr kumimoji="0" lang="en-US" sz="2000" b="0" i="0" u="none" strike="noStrike" kern="1200" cap="none" spc="0" normalizeH="0" baseline="0" noProof="0" dirty="0">
                <a:ln>
                  <a:noFill/>
                </a:ln>
                <a:solidFill>
                  <a:srgbClr val="2A3C50"/>
                </a:solidFill>
                <a:effectLst/>
                <a:uLnTx/>
                <a:uFillTx/>
                <a:latin typeface="Century Gothic" panose="020F0302020204030204"/>
                <a:ea typeface="+mn-ea"/>
                <a:cs typeface="+mn-cs"/>
              </a:rPr>
              <a:t>: A community’s ability to adapt to climate impacts either by preventing impacts or recovering from them</a:t>
            </a:r>
          </a:p>
          <a:p>
            <a:endParaRPr lang="en-US" dirty="0"/>
          </a:p>
        </p:txBody>
      </p:sp>
      <p:sp>
        <p:nvSpPr>
          <p:cNvPr id="5" name="Slide Number Placeholder 4">
            <a:extLst>
              <a:ext uri="{FF2B5EF4-FFF2-40B4-BE49-F238E27FC236}">
                <a16:creationId xmlns:a16="http://schemas.microsoft.com/office/drawing/2014/main" id="{3DF72B4A-24D0-A7E4-0881-65EDD70DAB3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36036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99562773-12CA-E7E6-9DB7-7E5DAE68CBBC}"/>
              </a:ext>
            </a:extLst>
          </p:cNvPr>
          <p:cNvSpPr>
            <a:spLocks noGrp="1"/>
          </p:cNvSpPr>
          <p:nvPr>
            <p:ph type="sldNum" sz="quarter" idx="12"/>
          </p:nvPr>
        </p:nvSpPr>
        <p:spPr/>
        <p:txBody>
          <a:bodyPr/>
          <a:lstStyle/>
          <a:p>
            <a:fld id="{1C4126A1-9282-4A82-AC02-A59AF4A969C8}" type="slidenum">
              <a:rPr lang="en-US" smtClean="0"/>
              <a:t>52</a:t>
            </a:fld>
            <a:endParaRPr lang="en-US"/>
          </a:p>
        </p:txBody>
      </p:sp>
    </p:spTree>
    <p:extLst>
      <p:ext uri="{BB962C8B-B14F-4D97-AF65-F5344CB8AC3E}">
        <p14:creationId xmlns:p14="http://schemas.microsoft.com/office/powerpoint/2010/main" val="3135911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331304" y="-260309"/>
            <a:ext cx="10972800" cy="1325563"/>
          </a:xfrm>
        </p:spPr>
        <p:txBody>
          <a:bodyPr/>
          <a:lstStyle/>
          <a:p>
            <a:r>
              <a:rPr lang="en-US"/>
              <a:t>Next Steps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601" y="1414571"/>
            <a:ext cx="10972799" cy="4893464"/>
          </a:xfrm>
        </p:spPr>
        <p:txBody>
          <a:bodyPr vert="horz" lIns="0" tIns="45720" rIns="91440" bIns="45720" rtlCol="0" anchor="t">
            <a:normAutofit fontScale="92500"/>
          </a:bodyPr>
          <a:lstStyle/>
          <a:p>
            <a:pPr marL="233045" indent="-233045">
              <a:lnSpc>
                <a:spcPct val="124000"/>
              </a:lnSpc>
              <a:spcAft>
                <a:spcPts val="300"/>
              </a:spcAft>
            </a:pPr>
            <a:r>
              <a:rPr lang="en-US" sz="2000" b="1" dirty="0"/>
              <a:t>October 11: </a:t>
            </a:r>
            <a:r>
              <a:rPr lang="en-US" sz="2000" dirty="0"/>
              <a:t>September 19 workshop comments due</a:t>
            </a:r>
            <a:endParaRPr lang="en-US" sz="2000" dirty="0">
              <a:highlight>
                <a:srgbClr val="FFFF00"/>
              </a:highlight>
            </a:endParaRPr>
          </a:p>
          <a:p>
            <a:pPr lvl="1" indent="-226695">
              <a:lnSpc>
                <a:spcPct val="124000"/>
              </a:lnSpc>
              <a:buFont typeface="Wingdings" panose="05000000000000000000" pitchFamily="2" charset="2"/>
              <a:buChar char="Ø"/>
            </a:pPr>
            <a:r>
              <a:rPr lang="en-US" sz="1800" dirty="0"/>
              <a:t>Submit via email: Meghan.cook@cpuc.ca.gov</a:t>
            </a:r>
          </a:p>
          <a:p>
            <a:pPr marL="0" indent="0">
              <a:lnSpc>
                <a:spcPct val="124000"/>
              </a:lnSpc>
              <a:buNone/>
            </a:pPr>
            <a:endParaRPr lang="en-US" sz="2000" dirty="0"/>
          </a:p>
          <a:p>
            <a:pPr marL="233045" indent="-233045">
              <a:lnSpc>
                <a:spcPct val="124000"/>
              </a:lnSpc>
            </a:pPr>
            <a:r>
              <a:rPr lang="en-US" sz="2000" b="1" dirty="0"/>
              <a:t>October 25:</a:t>
            </a:r>
            <a:r>
              <a:rPr lang="en-US" sz="2000" b="1" dirty="0">
                <a:solidFill>
                  <a:srgbClr val="FF0000"/>
                </a:solidFill>
              </a:rPr>
              <a:t> </a:t>
            </a:r>
            <a:r>
              <a:rPr lang="en-US" sz="2000" dirty="0"/>
              <a:t>Southern California Workshop – </a:t>
            </a:r>
            <a:r>
              <a:rPr lang="en-US" sz="2000" dirty="0">
                <a:solidFill>
                  <a:schemeClr val="tx1"/>
                </a:solidFill>
              </a:rPr>
              <a:t>[Irvine, Quail Community Center]</a:t>
            </a:r>
          </a:p>
          <a:p>
            <a:pPr marL="233045" indent="-233045">
              <a:lnSpc>
                <a:spcPct val="124000"/>
              </a:lnSpc>
            </a:pPr>
            <a:endParaRPr lang="en-US" sz="2000" dirty="0">
              <a:highlight>
                <a:srgbClr val="FFFF00"/>
              </a:highlight>
            </a:endParaRPr>
          </a:p>
          <a:p>
            <a:pPr marL="233045" indent="-233045">
              <a:lnSpc>
                <a:spcPct val="124000"/>
              </a:lnSpc>
            </a:pPr>
            <a:r>
              <a:rPr lang="en-US" sz="2000" b="1" dirty="0">
                <a:solidFill>
                  <a:schemeClr val="tx1"/>
                </a:solidFill>
              </a:rPr>
              <a:t>November 20: </a:t>
            </a:r>
            <a:r>
              <a:rPr lang="en-US" sz="2000" dirty="0">
                <a:solidFill>
                  <a:schemeClr val="tx1"/>
                </a:solidFill>
              </a:rPr>
              <a:t>Technical Workshop on Equity Metrics – CPUC Headquarters, San Francisco</a:t>
            </a:r>
          </a:p>
          <a:p>
            <a:pPr marL="233045" indent="-233045">
              <a:lnSpc>
                <a:spcPct val="124000"/>
              </a:lnSpc>
            </a:pPr>
            <a:endParaRPr lang="en-US" sz="2000" dirty="0">
              <a:solidFill>
                <a:schemeClr val="tx1"/>
              </a:solidFill>
            </a:endParaRPr>
          </a:p>
          <a:p>
            <a:pPr marL="233045" indent="-233045">
              <a:lnSpc>
                <a:spcPct val="124000"/>
              </a:lnSpc>
            </a:pPr>
            <a:r>
              <a:rPr lang="en-US" sz="2000" b="1" dirty="0">
                <a:solidFill>
                  <a:schemeClr val="tx1"/>
                </a:solidFill>
              </a:rPr>
              <a:t>Early 2025: </a:t>
            </a:r>
            <a:r>
              <a:rPr lang="en-US" sz="2000" dirty="0">
                <a:solidFill>
                  <a:schemeClr val="tx1"/>
                </a:solidFill>
              </a:rPr>
              <a:t>Staff Proposal - anticipated to be issued for Comment</a:t>
            </a:r>
          </a:p>
          <a:p>
            <a:pPr marL="233045" indent="-233045">
              <a:lnSpc>
                <a:spcPct val="124000"/>
              </a:lnSpc>
            </a:pPr>
            <a:endParaRPr lang="en-US" sz="2000" dirty="0">
              <a:solidFill>
                <a:schemeClr val="tx1"/>
              </a:solidFill>
            </a:endParaRPr>
          </a:p>
          <a:p>
            <a:pPr marL="233045" indent="-233045">
              <a:lnSpc>
                <a:spcPct val="124000"/>
              </a:lnSpc>
            </a:pPr>
            <a:r>
              <a:rPr lang="en-US" sz="2000" b="1" dirty="0">
                <a:solidFill>
                  <a:schemeClr val="tx1"/>
                </a:solidFill>
              </a:rPr>
              <a:t>Mid 2025: </a:t>
            </a:r>
            <a:r>
              <a:rPr lang="en-US" sz="2000" dirty="0">
                <a:solidFill>
                  <a:schemeClr val="tx1"/>
                </a:solidFill>
              </a:rPr>
              <a:t>Proposed Decision - anticipated </a:t>
            </a:r>
            <a:endParaRPr lang="en-US" sz="1800" dirty="0">
              <a:solidFill>
                <a:schemeClr val="tx1"/>
              </a:solidFill>
            </a:endParaRPr>
          </a:p>
          <a:p>
            <a:pPr lvl="1" indent="-226695">
              <a:lnSpc>
                <a:spcPct val="124000"/>
              </a:lnSpc>
            </a:pPr>
            <a:endParaRPr lang="en-US" sz="1800" dirty="0"/>
          </a:p>
          <a:p>
            <a:pPr marL="233045" indent="-233045">
              <a:lnSpc>
                <a:spcPct val="124000"/>
              </a:lnSpc>
            </a:pPr>
            <a:endParaRPr lang="en-US" sz="1800" dirty="0"/>
          </a:p>
        </p:txBody>
      </p:sp>
      <p:sp>
        <p:nvSpPr>
          <p:cNvPr id="5" name="Slide Number Placeholder 4">
            <a:extLst>
              <a:ext uri="{FF2B5EF4-FFF2-40B4-BE49-F238E27FC236}">
                <a16:creationId xmlns:a16="http://schemas.microsoft.com/office/drawing/2014/main" id="{B7C3D38B-4CAF-CB1A-48D4-FE1E9BF3D4C9}"/>
              </a:ext>
            </a:extLst>
          </p:cNvPr>
          <p:cNvSpPr>
            <a:spLocks noGrp="1"/>
          </p:cNvSpPr>
          <p:nvPr>
            <p:ph type="sldNum" sz="quarter" idx="12"/>
          </p:nvPr>
        </p:nvSpPr>
        <p:spPr/>
        <p:txBody>
          <a:bodyPr/>
          <a:lstStyle/>
          <a:p>
            <a:fld id="{1C4126A1-9282-4A82-AC02-A59AF4A969C8}" type="slidenum">
              <a:rPr lang="en-US" smtClean="0"/>
              <a:t>53</a:t>
            </a:fld>
            <a:endParaRPr lang="en-US"/>
          </a:p>
        </p:txBody>
      </p:sp>
    </p:spTree>
    <p:extLst>
      <p:ext uri="{BB962C8B-B14F-4D97-AF65-F5344CB8AC3E}">
        <p14:creationId xmlns:p14="http://schemas.microsoft.com/office/powerpoint/2010/main" val="2320057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939209" y="464238"/>
            <a:ext cx="10972800" cy="1325563"/>
          </a:xfrm>
        </p:spPr>
        <p:txBody>
          <a:bodyPr>
            <a:normAutofit/>
          </a:bodyPr>
          <a:lstStyle/>
          <a:p>
            <a:r>
              <a:rPr lang="en-US"/>
              <a:t>How to Participate</a:t>
            </a:r>
            <a:br>
              <a:rPr lang="en-US"/>
            </a:br>
            <a:endParaRPr lang="en-US"/>
          </a:p>
        </p:txBody>
      </p:sp>
      <p:sp>
        <p:nvSpPr>
          <p:cNvPr id="4" name="Content Placeholder 2">
            <a:extLst>
              <a:ext uri="{FF2B5EF4-FFF2-40B4-BE49-F238E27FC236}">
                <a16:creationId xmlns:a16="http://schemas.microsoft.com/office/drawing/2014/main" id="{32F610C6-D645-3FFE-FC4A-09809F28B575}"/>
              </a:ext>
            </a:extLst>
          </p:cNvPr>
          <p:cNvSpPr txBox="1">
            <a:spLocks/>
          </p:cNvSpPr>
          <p:nvPr/>
        </p:nvSpPr>
        <p:spPr>
          <a:xfrm>
            <a:off x="737191" y="1631478"/>
            <a:ext cx="10515600" cy="4351338"/>
          </a:xfrm>
          <a:prstGeom prst="rect">
            <a:avLst/>
          </a:prstGeom>
          <a:noFill/>
        </p:spPr>
        <p:txBody>
          <a:bodyPr vert="horz" lIns="0" tIns="45720" rIns="91440" bIns="45720" rtlCol="0" anchor="t">
            <a:norm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045" indent="-233045"/>
            <a:r>
              <a:rPr lang="en-US" sz="1900" dirty="0">
                <a:ea typeface="+mn-lt"/>
                <a:cs typeface="+mn-lt"/>
              </a:rPr>
              <a:t>Staff will use the mailing list you received this Notice for upcoming follow-up; </a:t>
            </a:r>
          </a:p>
          <a:p>
            <a:pPr lvl="1" indent="-226695"/>
            <a:r>
              <a:rPr lang="en-US" sz="1800" dirty="0">
                <a:ea typeface="+mn-lt"/>
                <a:cs typeface="+mn-lt"/>
              </a:rPr>
              <a:t>If we don’t have your email, sign-up at the check-in table</a:t>
            </a:r>
            <a:endParaRPr lang="en-US" sz="1800" dirty="0"/>
          </a:p>
          <a:p>
            <a:pPr marL="287655" lvl="1" indent="0">
              <a:buNone/>
            </a:pPr>
            <a:endParaRPr lang="en-US" sz="1800" dirty="0">
              <a:ea typeface="+mn-lt"/>
              <a:cs typeface="+mn-lt"/>
            </a:endParaRPr>
          </a:p>
          <a:p>
            <a:pPr marL="233045" indent="-233045"/>
            <a:r>
              <a:rPr lang="en-US" sz="1900" dirty="0">
                <a:ea typeface="+mn-lt"/>
                <a:cs typeface="+mn-lt"/>
              </a:rPr>
              <a:t>The full docket card for each proceeding can be accessed through the </a:t>
            </a:r>
            <a:r>
              <a:rPr lang="en-US" sz="1900" dirty="0">
                <a:ea typeface="+mn-lt"/>
                <a:cs typeface="+mn-lt"/>
                <a:hlinkClick r:id="rId3"/>
              </a:rPr>
              <a:t>CPUC docket card search tool</a:t>
            </a:r>
            <a:r>
              <a:rPr lang="en-US" sz="1900" dirty="0">
                <a:ea typeface="+mn-lt"/>
                <a:cs typeface="+mn-lt"/>
              </a:rPr>
              <a:t>. </a:t>
            </a:r>
          </a:p>
          <a:p>
            <a:pPr lvl="1" indent="-226695"/>
            <a:r>
              <a:rPr lang="en-US" sz="1800" dirty="0">
                <a:ea typeface="+mn-lt"/>
                <a:cs typeface="+mn-lt"/>
              </a:rPr>
              <a:t>Enter the proceeding number (R1804019) without any periods or dashes to search. </a:t>
            </a:r>
          </a:p>
          <a:p>
            <a:pPr lvl="1" indent="-226695"/>
            <a:r>
              <a:rPr lang="en-US" sz="1800" dirty="0">
                <a:ea typeface="+mn-lt"/>
                <a:cs typeface="+mn-lt"/>
              </a:rPr>
              <a:t>Final decisions can also be located on the CPUC website using this </a:t>
            </a:r>
            <a:r>
              <a:rPr lang="en-US" sz="1800" dirty="0">
                <a:ea typeface="+mn-lt"/>
                <a:cs typeface="+mn-lt"/>
                <a:hlinkClick r:id="rId4"/>
              </a:rPr>
              <a:t>decision search tool.</a:t>
            </a:r>
            <a:endParaRPr lang="en-US" sz="1800">
              <a:ea typeface="+mn-lt"/>
              <a:cs typeface="+mn-lt"/>
            </a:endParaRPr>
          </a:p>
          <a:p>
            <a:pPr marL="287655" lvl="1" indent="0">
              <a:buNone/>
            </a:pPr>
            <a:endParaRPr lang="en-US" sz="1800" dirty="0">
              <a:ea typeface="+mn-lt"/>
              <a:cs typeface="+mn-lt"/>
            </a:endParaRPr>
          </a:p>
          <a:p>
            <a:pPr marL="233045" indent="-233045"/>
            <a:r>
              <a:rPr lang="en-US" sz="1900" dirty="0">
                <a:ea typeface="+mn-lt"/>
                <a:cs typeface="+mn-lt"/>
              </a:rPr>
              <a:t>The CPUC’s </a:t>
            </a:r>
            <a:r>
              <a:rPr lang="en-US" sz="1900" dirty="0">
                <a:ea typeface="+mn-lt"/>
                <a:cs typeface="+mn-lt"/>
                <a:hlinkClick r:id="rId5"/>
              </a:rPr>
              <a:t>Public Advisor's Office</a:t>
            </a:r>
            <a:r>
              <a:rPr lang="en-US" sz="1900" dirty="0">
                <a:ea typeface="+mn-lt"/>
                <a:cs typeface="+mn-lt"/>
              </a:rPr>
              <a:t> provides procedural information and advice to individuals and groups who want to formally participate in proceedings.</a:t>
            </a:r>
          </a:p>
        </p:txBody>
      </p:sp>
      <p:sp>
        <p:nvSpPr>
          <p:cNvPr id="6" name="Slide Number Placeholder 5">
            <a:extLst>
              <a:ext uri="{FF2B5EF4-FFF2-40B4-BE49-F238E27FC236}">
                <a16:creationId xmlns:a16="http://schemas.microsoft.com/office/drawing/2014/main" id="{97F817F9-B8B3-AECC-06F9-BFC932F54E31}"/>
              </a:ext>
            </a:extLst>
          </p:cNvPr>
          <p:cNvSpPr>
            <a:spLocks noGrp="1"/>
          </p:cNvSpPr>
          <p:nvPr>
            <p:ph type="sldNum" sz="quarter" idx="12"/>
          </p:nvPr>
        </p:nvSpPr>
        <p:spPr/>
        <p:txBody>
          <a:bodyPr/>
          <a:lstStyle/>
          <a:p>
            <a:fld id="{1C4126A1-9282-4A82-AC02-A59AF4A969C8}" type="slidenum">
              <a:rPr lang="en-US" smtClean="0"/>
              <a:t>54</a:t>
            </a:fld>
            <a:endParaRPr lang="en-US"/>
          </a:p>
        </p:txBody>
      </p:sp>
    </p:spTree>
    <p:extLst>
      <p:ext uri="{BB962C8B-B14F-4D97-AF65-F5344CB8AC3E}">
        <p14:creationId xmlns:p14="http://schemas.microsoft.com/office/powerpoint/2010/main" val="235346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Closing Remarks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5F80B2BC-A24F-7509-9C49-DD0DB6DFBA40}"/>
              </a:ext>
            </a:extLst>
          </p:cNvPr>
          <p:cNvSpPr>
            <a:spLocks noGrp="1"/>
          </p:cNvSpPr>
          <p:nvPr>
            <p:ph type="sldNum" sz="quarter" idx="12"/>
          </p:nvPr>
        </p:nvSpPr>
        <p:spPr/>
        <p:txBody>
          <a:bodyPr/>
          <a:lstStyle/>
          <a:p>
            <a:fld id="{1C4126A1-9282-4A82-AC02-A59AF4A969C8}" type="slidenum">
              <a:rPr lang="en-US" smtClean="0"/>
              <a:t>55</a:t>
            </a:fld>
            <a:endParaRPr lang="en-US"/>
          </a:p>
        </p:txBody>
      </p:sp>
    </p:spTree>
    <p:extLst>
      <p:ext uri="{BB962C8B-B14F-4D97-AF65-F5344CB8AC3E}">
        <p14:creationId xmlns:p14="http://schemas.microsoft.com/office/powerpoint/2010/main" val="952663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8" y="2833436"/>
            <a:ext cx="7342032" cy="1846847"/>
          </a:xfrm>
          <a:prstGeom prst="rect">
            <a:avLst/>
          </a:prstGeom>
        </p:spPr>
        <p:txBody>
          <a:bodyPr>
            <a:normAutofit fontScale="92500" lnSpcReduction="10000"/>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3600" i="0" u="none" strike="noStrike" kern="1200" cap="none" spc="0" normalizeH="0" baseline="0" noProof="0">
                <a:ln>
                  <a:noFill/>
                </a:ln>
                <a:solidFill>
                  <a:srgbClr val="FFFFFF"/>
                </a:solidFill>
                <a:effectLst/>
                <a:uLnTx/>
                <a:uFillTx/>
                <a:latin typeface="Century Gothic" panose="020F0302020204030204"/>
                <a:ea typeface="+mj-ea"/>
                <a:cs typeface="+mj-cs"/>
              </a:rPr>
              <a:t>For more information:</a:t>
            </a:r>
          </a:p>
          <a:p>
            <a:pPr marL="571500" marR="0" lvl="0" indent="-571500" algn="l" defTabSz="914400" rtl="0" eaLnBrk="1" fontAlgn="b" latinLnBrk="0" hangingPunct="1">
              <a:lnSpc>
                <a:spcPct val="110000"/>
              </a:lnSpc>
              <a:spcBef>
                <a:spcPct val="0"/>
              </a:spcBef>
              <a:spcAft>
                <a:spcPts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FFFFFF"/>
                </a:solidFill>
                <a:effectLst/>
                <a:uLnTx/>
                <a:uFillTx/>
                <a:latin typeface="Century Gothic" panose="020F0302020204030204"/>
                <a:ea typeface="+mj-ea"/>
                <a:cs typeface="+mj-cs"/>
              </a:rPr>
              <a:t>Visit:</a:t>
            </a:r>
            <a:r>
              <a:rPr lang="en-US" sz="2000" b="0">
                <a:solidFill>
                  <a:srgbClr val="FFFFFF"/>
                </a:solidFill>
                <a:latin typeface="Century Gothic" panose="020F0302020204030204"/>
              </a:rPr>
              <a:t> </a:t>
            </a:r>
            <a:r>
              <a:rPr kumimoji="0" lang="en-US" sz="2000" b="0" i="0" u="none" strike="noStrike" kern="1200" cap="none" spc="0" normalizeH="0" baseline="0" noProof="0">
                <a:ln>
                  <a:noFill/>
                </a:ln>
                <a:solidFill>
                  <a:srgbClr val="FFFFFF"/>
                </a:solidFill>
                <a:effectLst/>
                <a:uLnTx/>
                <a:uFillTx/>
                <a:latin typeface="Century Gothic" panose="020F0302020204030204"/>
                <a:ea typeface="+mj-ea"/>
                <a:cs typeface="+mj-cs"/>
              </a:rPr>
              <a:t>www.cpuc.ca.gov/industries-and-topics/electrical-energy/climate-change</a:t>
            </a:r>
          </a:p>
          <a:p>
            <a:pPr marR="0" lvl="0" algn="l" defTabSz="914400" rtl="0" eaLnBrk="1" fontAlgn="b" latinLnBrk="0" hangingPunct="1">
              <a:lnSpc>
                <a:spcPct val="110000"/>
              </a:lnSpc>
              <a:spcBef>
                <a:spcPct val="0"/>
              </a:spcBef>
              <a:spcAft>
                <a:spcPts val="0"/>
              </a:spcAft>
              <a:buClrTx/>
              <a:buSzTx/>
              <a:tabLst/>
              <a:defRPr/>
            </a:pPr>
            <a:endParaRPr kumimoji="0" lang="en-US" sz="2000" b="0" i="0" u="none" strike="noStrike" kern="1200" cap="none" spc="0" normalizeH="0" baseline="0" noProof="0">
              <a:ln>
                <a:noFill/>
              </a:ln>
              <a:solidFill>
                <a:srgbClr val="FFFFFF"/>
              </a:solidFill>
              <a:effectLst/>
              <a:uLnTx/>
              <a:uFillTx/>
              <a:latin typeface="Century Gothic" panose="020F0302020204030204"/>
              <a:ea typeface="+mj-ea"/>
              <a:cs typeface="+mj-cs"/>
            </a:endParaRPr>
          </a:p>
          <a:p>
            <a:pPr marL="571500" marR="0" lvl="0" indent="-571500" algn="l" defTabSz="914400" rtl="0" eaLnBrk="1" fontAlgn="b" latinLnBrk="0" hangingPunct="1">
              <a:lnSpc>
                <a:spcPct val="110000"/>
              </a:lnSpc>
              <a:spcBef>
                <a:spcPct val="0"/>
              </a:spcBef>
              <a:spcAft>
                <a:spcPts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FFFFFF"/>
                </a:solidFill>
                <a:effectLst/>
                <a:uLnTx/>
                <a:uFillTx/>
                <a:latin typeface="Century Gothic" panose="020F0302020204030204"/>
                <a:ea typeface="+mj-ea"/>
                <a:cs typeface="+mj-cs"/>
              </a:rPr>
              <a:t>Email: </a:t>
            </a:r>
            <a:r>
              <a:rPr kumimoji="0" lang="en-US" sz="2000" b="0" i="0" u="none" strike="noStrike" kern="1200" cap="none" spc="0" normalizeH="0" baseline="0" noProof="0">
                <a:ln>
                  <a:noFill/>
                </a:ln>
                <a:solidFill>
                  <a:srgbClr val="FFFFFF"/>
                </a:solidFill>
                <a:effectLst/>
                <a:uLnTx/>
                <a:uFillTx/>
                <a:latin typeface="Century Gothic" panose="020F0302020204030204"/>
                <a:ea typeface="+mj-ea"/>
                <a:cs typeface="+mj-cs"/>
              </a:rPr>
              <a:t>Meghan Cook at meghan.cook@cpuc.ca.gov</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064BC16A-0297-F032-0F66-1904E0515B2D}"/>
              </a:ext>
            </a:extLst>
          </p:cNvPr>
          <p:cNvSpPr>
            <a:spLocks noGrp="1"/>
          </p:cNvSpPr>
          <p:nvPr>
            <p:ph type="sldNum" sz="quarter" idx="12"/>
          </p:nvPr>
        </p:nvSpPr>
        <p:spPr/>
        <p:txBody>
          <a:bodyPr/>
          <a:lstStyle/>
          <a:p>
            <a:fld id="{1C4126A1-9282-4A82-AC02-A59AF4A969C8}" type="slidenum">
              <a:rPr lang="en-US" smtClean="0"/>
              <a:t>56</a:t>
            </a:fld>
            <a:endParaRPr lang="en-US"/>
          </a:p>
        </p:txBody>
      </p:sp>
    </p:spTree>
    <p:extLst>
      <p:ext uri="{BB962C8B-B14F-4D97-AF65-F5344CB8AC3E}">
        <p14:creationId xmlns:p14="http://schemas.microsoft.com/office/powerpoint/2010/main" val="2871387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390" y="214349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2E45D27F-1F2E-23E5-D10E-98DD76E9D75E}"/>
              </a:ext>
            </a:extLst>
          </p:cNvPr>
          <p:cNvSpPr>
            <a:spLocks noGrp="1"/>
          </p:cNvSpPr>
          <p:nvPr>
            <p:ph type="sldNum" sz="quarter" idx="12"/>
          </p:nvPr>
        </p:nvSpPr>
        <p:spPr/>
        <p:txBody>
          <a:bodyPr/>
          <a:lstStyle/>
          <a:p>
            <a:fld id="{1C4126A1-9282-4A82-AC02-A59AF4A969C8}" type="slidenum">
              <a:rPr lang="en-US" smtClean="0"/>
              <a:t>57</a:t>
            </a:fld>
            <a:endParaRPr lang="en-US"/>
          </a:p>
        </p:txBody>
      </p:sp>
    </p:spTree>
    <p:extLst>
      <p:ext uri="{BB962C8B-B14F-4D97-AF65-F5344CB8AC3E}">
        <p14:creationId xmlns:p14="http://schemas.microsoft.com/office/powerpoint/2010/main" val="2462472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Appendix</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21363897-7E5E-3E0F-B890-ECF8481AE306}"/>
              </a:ext>
            </a:extLst>
          </p:cNvPr>
          <p:cNvSpPr>
            <a:spLocks noGrp="1"/>
          </p:cNvSpPr>
          <p:nvPr>
            <p:ph type="sldNum" sz="quarter" idx="12"/>
          </p:nvPr>
        </p:nvSpPr>
        <p:spPr/>
        <p:txBody>
          <a:bodyPr/>
          <a:lstStyle/>
          <a:p>
            <a:fld id="{1C4126A1-9282-4A82-AC02-A59AF4A969C8}" type="slidenum">
              <a:rPr lang="en-US" smtClean="0"/>
              <a:t>58</a:t>
            </a:fld>
            <a:endParaRPr lang="en-US"/>
          </a:p>
        </p:txBody>
      </p:sp>
    </p:spTree>
    <p:extLst>
      <p:ext uri="{BB962C8B-B14F-4D97-AF65-F5344CB8AC3E}">
        <p14:creationId xmlns:p14="http://schemas.microsoft.com/office/powerpoint/2010/main" val="3339300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0"/>
            <a:ext cx="10972800" cy="1325563"/>
          </a:xfrm>
        </p:spPr>
        <p:txBody>
          <a:bodyPr/>
          <a:lstStyle/>
          <a:p>
            <a:r>
              <a:rPr lang="en-US" dirty="0"/>
              <a:t>Glossary of Terms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600" y="1872876"/>
            <a:ext cx="10972799" cy="4133010"/>
          </a:xfrm>
        </p:spPr>
        <p:txBody>
          <a:bodyPr>
            <a:normAutofit/>
          </a:bodyPr>
          <a:lstStyle/>
          <a:p>
            <a:pPr>
              <a:lnSpc>
                <a:spcPct val="114000"/>
              </a:lnSpc>
            </a:pPr>
            <a:r>
              <a:rPr lang="en-US" sz="2000" b="1">
                <a:solidFill>
                  <a:srgbClr val="2A3C50"/>
                </a:solidFill>
              </a:rPr>
              <a:t>Investor-Owned Utility (IOU) </a:t>
            </a:r>
            <a:r>
              <a:rPr lang="en-US" sz="2000">
                <a:solidFill>
                  <a:srgbClr val="2A3C50"/>
                </a:solidFill>
              </a:rPr>
              <a:t>– Utilities regulated by the CPUC. In this context, we are referring to the large electric IOUs:</a:t>
            </a:r>
          </a:p>
          <a:p>
            <a:pPr lvl="1">
              <a:lnSpc>
                <a:spcPct val="114000"/>
              </a:lnSpc>
            </a:pPr>
            <a:r>
              <a:rPr lang="en-US">
                <a:solidFill>
                  <a:srgbClr val="2A3C50"/>
                </a:solidFill>
              </a:rPr>
              <a:t> Southern California Edison (SCE), Pacific Gas &amp; Electric (PG&amp;E), San Diego Gas &amp; Electric (SDG&amp;E), and Southern California Gas (SCG)</a:t>
            </a:r>
          </a:p>
          <a:p>
            <a:pPr marL="287337" lvl="1" indent="0">
              <a:lnSpc>
                <a:spcPct val="114000"/>
              </a:lnSpc>
              <a:buNone/>
            </a:pPr>
            <a:endParaRPr lang="en-US">
              <a:solidFill>
                <a:srgbClr val="2A3C50"/>
              </a:solidFill>
            </a:endParaRPr>
          </a:p>
          <a:p>
            <a:pPr>
              <a:lnSpc>
                <a:spcPct val="114000"/>
              </a:lnSpc>
            </a:pPr>
            <a:r>
              <a:rPr lang="en-US" sz="2000" b="1">
                <a:solidFill>
                  <a:srgbClr val="2A3C50"/>
                </a:solidFill>
              </a:rPr>
              <a:t>General Rate Case (GRC) </a:t>
            </a:r>
            <a:r>
              <a:rPr lang="en-US" sz="2000">
                <a:solidFill>
                  <a:srgbClr val="2A3C50"/>
                </a:solidFill>
              </a:rPr>
              <a:t>– Proceedings used to address the costs of operating and maintaining the utility system and the allocation of those costs among customer classes. An IOU submits a proposal which the CPUC reviews, and then makes a decision on for the IOU’s budget for the next four years.</a:t>
            </a:r>
          </a:p>
          <a:p>
            <a:pPr>
              <a:lnSpc>
                <a:spcPct val="114000"/>
              </a:lnSpc>
            </a:pPr>
            <a:endParaRPr lang="en-US" sz="2000">
              <a:solidFill>
                <a:srgbClr val="2A3C50"/>
              </a:solidFill>
              <a:latin typeface="Century Gothic" panose="020F0302020204030204"/>
            </a:endParaRPr>
          </a:p>
          <a:p>
            <a:pPr>
              <a:lnSpc>
                <a:spcPct val="114000"/>
              </a:lnSpc>
            </a:pPr>
            <a:endParaRPr lang="en-US" sz="2000"/>
          </a:p>
        </p:txBody>
      </p:sp>
      <p:sp>
        <p:nvSpPr>
          <p:cNvPr id="5" name="Slide Number Placeholder 4">
            <a:extLst>
              <a:ext uri="{FF2B5EF4-FFF2-40B4-BE49-F238E27FC236}">
                <a16:creationId xmlns:a16="http://schemas.microsoft.com/office/drawing/2014/main" id="{5F1AF04D-1BD9-2C7F-392F-A4DC55C7CBCD}"/>
              </a:ext>
            </a:extLst>
          </p:cNvPr>
          <p:cNvSpPr>
            <a:spLocks noGrp="1"/>
          </p:cNvSpPr>
          <p:nvPr>
            <p:ph type="sldNum" sz="quarter" idx="12"/>
          </p:nvPr>
        </p:nvSpPr>
        <p:spPr/>
        <p:txBody>
          <a:bodyPr/>
          <a:lstStyle/>
          <a:p>
            <a:fld id="{1C4126A1-9282-4A82-AC02-A59AF4A969C8}" type="slidenum">
              <a:rPr lang="en-US" smtClean="0"/>
              <a:t>59</a:t>
            </a:fld>
            <a:endParaRPr lang="en-US"/>
          </a:p>
        </p:txBody>
      </p:sp>
    </p:spTree>
    <p:extLst>
      <p:ext uri="{BB962C8B-B14F-4D97-AF65-F5344CB8AC3E}">
        <p14:creationId xmlns:p14="http://schemas.microsoft.com/office/powerpoint/2010/main" val="267561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431798" y="0"/>
            <a:ext cx="10972800" cy="852488"/>
          </a:xfrm>
        </p:spPr>
        <p:txBody>
          <a:bodyPr/>
          <a:lstStyle/>
          <a:p>
            <a:r>
              <a:rPr lang="en-US"/>
              <a:t>Today’s Agenda </a:t>
            </a:r>
            <a:endParaRPr lang="en-US" sz="2600"/>
          </a:p>
        </p:txBody>
      </p:sp>
      <p:graphicFrame>
        <p:nvGraphicFramePr>
          <p:cNvPr id="8" name="Table 7">
            <a:extLst>
              <a:ext uri="{FF2B5EF4-FFF2-40B4-BE49-F238E27FC236}">
                <a16:creationId xmlns:a16="http://schemas.microsoft.com/office/drawing/2014/main" id="{43CA4917-9747-B6D3-1B4D-362F9DB6F593}"/>
              </a:ext>
            </a:extLst>
          </p:cNvPr>
          <p:cNvGraphicFramePr>
            <a:graphicFrameLocks noGrp="1"/>
          </p:cNvGraphicFramePr>
          <p:nvPr>
            <p:extLst>
              <p:ext uri="{D42A27DB-BD31-4B8C-83A1-F6EECF244321}">
                <p14:modId xmlns:p14="http://schemas.microsoft.com/office/powerpoint/2010/main" val="3142690435"/>
              </p:ext>
            </p:extLst>
          </p:nvPr>
        </p:nvGraphicFramePr>
        <p:xfrm>
          <a:off x="885789" y="988033"/>
          <a:ext cx="10064817" cy="5303519"/>
        </p:xfrm>
        <a:graphic>
          <a:graphicData uri="http://schemas.openxmlformats.org/drawingml/2006/table">
            <a:tbl>
              <a:tblPr firstRow="1" firstCol="1" bandRow="1">
                <a:tableStyleId>{5C22544A-7EE6-4342-B048-85BDC9FD1C3A}</a:tableStyleId>
              </a:tblPr>
              <a:tblGrid>
                <a:gridCol w="1347717">
                  <a:extLst>
                    <a:ext uri="{9D8B030D-6E8A-4147-A177-3AD203B41FA5}">
                      <a16:colId xmlns:a16="http://schemas.microsoft.com/office/drawing/2014/main" val="1873035078"/>
                    </a:ext>
                  </a:extLst>
                </a:gridCol>
                <a:gridCol w="4842330">
                  <a:extLst>
                    <a:ext uri="{9D8B030D-6E8A-4147-A177-3AD203B41FA5}">
                      <a16:colId xmlns:a16="http://schemas.microsoft.com/office/drawing/2014/main" val="3651741362"/>
                    </a:ext>
                  </a:extLst>
                </a:gridCol>
                <a:gridCol w="3874770">
                  <a:extLst>
                    <a:ext uri="{9D8B030D-6E8A-4147-A177-3AD203B41FA5}">
                      <a16:colId xmlns:a16="http://schemas.microsoft.com/office/drawing/2014/main" val="1035289375"/>
                    </a:ext>
                  </a:extLst>
                </a:gridCol>
              </a:tblGrid>
              <a:tr h="265496">
                <a:tc>
                  <a:txBody>
                    <a:bodyPr/>
                    <a:lstStyle/>
                    <a:p>
                      <a:pPr marL="0" marR="0" algn="ctr">
                        <a:lnSpc>
                          <a:spcPct val="107000"/>
                        </a:lnSpc>
                        <a:spcBef>
                          <a:spcPts val="0"/>
                        </a:spcBef>
                        <a:spcAft>
                          <a:spcPts val="0"/>
                        </a:spcAft>
                      </a:pPr>
                      <a:r>
                        <a:rPr lang="en-US" sz="1500" kern="100">
                          <a:effectLst/>
                        </a:rPr>
                        <a:t>Time</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ctr">
                        <a:lnSpc>
                          <a:spcPct val="107000"/>
                        </a:lnSpc>
                        <a:spcBef>
                          <a:spcPts val="0"/>
                        </a:spcBef>
                        <a:spcAft>
                          <a:spcPts val="0"/>
                        </a:spcAft>
                      </a:pPr>
                      <a:r>
                        <a:rPr lang="en-US" sz="1500" kern="100">
                          <a:effectLst/>
                        </a:rPr>
                        <a:t>Content</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tc>
                  <a:txBody>
                    <a:bodyPr/>
                    <a:lstStyle/>
                    <a:p>
                      <a:pPr marL="0" marR="0" algn="ctr">
                        <a:lnSpc>
                          <a:spcPct val="107000"/>
                        </a:lnSpc>
                        <a:spcBef>
                          <a:spcPts val="0"/>
                        </a:spcBef>
                        <a:spcAft>
                          <a:spcPts val="0"/>
                        </a:spcAft>
                      </a:pPr>
                      <a:r>
                        <a:rPr lang="en-US" sz="1500" kern="100">
                          <a:effectLst/>
                        </a:rPr>
                        <a:t>Presenters/Participants</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50000"/>
                      </a:schemeClr>
                    </a:solidFill>
                  </a:tcPr>
                </a:tc>
                <a:extLst>
                  <a:ext uri="{0D108BD9-81ED-4DB2-BD59-A6C34878D82A}">
                    <a16:rowId xmlns:a16="http://schemas.microsoft.com/office/drawing/2014/main" val="2012277280"/>
                  </a:ext>
                </a:extLst>
              </a:tr>
              <a:tr h="265496">
                <a:tc gridSpan="3">
                  <a:txBody>
                    <a:bodyPr/>
                    <a:lstStyle/>
                    <a:p>
                      <a:pPr marL="0" marR="0">
                        <a:lnSpc>
                          <a:spcPct val="107000"/>
                        </a:lnSpc>
                        <a:spcBef>
                          <a:spcPts val="0"/>
                        </a:spcBef>
                        <a:spcAft>
                          <a:spcPts val="0"/>
                        </a:spcAft>
                      </a:pPr>
                      <a:r>
                        <a:rPr lang="en-US" sz="1500" kern="100">
                          <a:effectLst/>
                        </a:rPr>
                        <a:t>Introductory Information</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1436753"/>
                  </a:ext>
                </a:extLst>
              </a:tr>
              <a:tr h="265696">
                <a:tc>
                  <a:txBody>
                    <a:bodyPr/>
                    <a:lstStyle/>
                    <a:p>
                      <a:pPr marL="0" marR="0">
                        <a:lnSpc>
                          <a:spcPct val="107000"/>
                        </a:lnSpc>
                        <a:spcBef>
                          <a:spcPts val="0"/>
                        </a:spcBef>
                        <a:spcAft>
                          <a:spcPts val="0"/>
                        </a:spcAft>
                      </a:pPr>
                      <a:r>
                        <a:rPr lang="en-US" sz="1500" kern="100">
                          <a:effectLst/>
                        </a:rPr>
                        <a:t>10:00 AM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effectLst/>
                        </a:rPr>
                        <a:t>Welcome</a:t>
                      </a:r>
                      <a:endParaRPr lang="en-US" sz="15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kern="100">
                          <a:effectLst/>
                        </a:rPr>
                        <a:t>Meghan Cook - CPUC</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996268"/>
                  </a:ext>
                </a:extLst>
              </a:tr>
              <a:tr h="265696">
                <a:tc>
                  <a:txBody>
                    <a:bodyPr/>
                    <a:lstStyle/>
                    <a:p>
                      <a:pPr marL="0" marR="0">
                        <a:lnSpc>
                          <a:spcPct val="107000"/>
                        </a:lnSpc>
                        <a:spcBef>
                          <a:spcPts val="0"/>
                        </a:spcBef>
                        <a:spcAft>
                          <a:spcPts val="0"/>
                        </a:spcAft>
                      </a:pPr>
                      <a:r>
                        <a:rPr lang="en-US" sz="1500" kern="100">
                          <a:effectLst/>
                          <a:latin typeface="+mn-lt"/>
                          <a:ea typeface="Calibri"/>
                          <a:cs typeface="Arial"/>
                        </a:rPr>
                        <a:t>10:10 AM</a:t>
                      </a:r>
                    </a:p>
                  </a:txBody>
                  <a:tcPr marL="68580" marR="68580" marT="0" marB="0" anchor="ctr"/>
                </a:tc>
                <a:tc>
                  <a:txBody>
                    <a:bodyPr/>
                    <a:lstStyle/>
                    <a:p>
                      <a:pPr marL="0" marR="0">
                        <a:lnSpc>
                          <a:spcPct val="107000"/>
                        </a:lnSpc>
                        <a:spcBef>
                          <a:spcPts val="0"/>
                        </a:spcBef>
                        <a:spcAft>
                          <a:spcPts val="0"/>
                        </a:spcAft>
                      </a:pPr>
                      <a:r>
                        <a:rPr lang="en-US" sz="1500" b="1" kern="100">
                          <a:effectLst/>
                          <a:latin typeface="+mn-lt"/>
                          <a:ea typeface="Calibri"/>
                          <a:cs typeface="Arial"/>
                        </a:rPr>
                        <a:t>Commissioner Opening Remarks</a:t>
                      </a:r>
                    </a:p>
                  </a:txBody>
                  <a:tcPr marL="68580" marR="68580" marT="0" marB="0" anchor="ctr"/>
                </a:tc>
                <a:tc>
                  <a:txBody>
                    <a:bodyPr/>
                    <a:lstStyle/>
                    <a:p>
                      <a:pPr marL="0" marR="0">
                        <a:lnSpc>
                          <a:spcPct val="107000"/>
                        </a:lnSpc>
                        <a:spcBef>
                          <a:spcPts val="0"/>
                        </a:spcBef>
                        <a:spcAft>
                          <a:spcPts val="0"/>
                        </a:spcAft>
                      </a:pPr>
                      <a:r>
                        <a:rPr lang="en-US" sz="1500" kern="100">
                          <a:effectLst/>
                          <a:latin typeface="+mn-lt"/>
                          <a:ea typeface="Calibri"/>
                          <a:cs typeface="Arial"/>
                        </a:rPr>
                        <a:t>Commissioner Houck</a:t>
                      </a:r>
                    </a:p>
                  </a:txBody>
                  <a:tcPr marL="68580" marR="68580" marT="0" marB="0" anchor="ctr"/>
                </a:tc>
                <a:extLst>
                  <a:ext uri="{0D108BD9-81ED-4DB2-BD59-A6C34878D82A}">
                    <a16:rowId xmlns:a16="http://schemas.microsoft.com/office/drawing/2014/main" val="55631534"/>
                  </a:ext>
                </a:extLst>
              </a:tr>
              <a:tr h="265696">
                <a:tc>
                  <a:txBody>
                    <a:bodyPr/>
                    <a:lstStyle/>
                    <a:p>
                      <a:pPr marL="0" marR="0">
                        <a:lnSpc>
                          <a:spcPct val="107000"/>
                        </a:lnSpc>
                        <a:spcBef>
                          <a:spcPts val="0"/>
                        </a:spcBef>
                        <a:spcAft>
                          <a:spcPts val="0"/>
                        </a:spcAft>
                      </a:pPr>
                      <a:r>
                        <a:rPr lang="en-US" sz="1500" kern="100">
                          <a:effectLst/>
                        </a:rPr>
                        <a:t>10:30 AM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effectLst/>
                        </a:rPr>
                        <a:t>Introduction &amp; Background</a:t>
                      </a:r>
                      <a:endParaRPr lang="en-US" sz="15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kern="100">
                          <a:effectLst/>
                        </a:rPr>
                        <a:t>Meghan Cook - CPUC</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8161093"/>
                  </a:ext>
                </a:extLst>
              </a:tr>
              <a:tr h="265496">
                <a:tc gridSpan="3">
                  <a:txBody>
                    <a:bodyPr/>
                    <a:lstStyle/>
                    <a:p>
                      <a:pPr marL="0" marR="0">
                        <a:lnSpc>
                          <a:spcPct val="107000"/>
                        </a:lnSpc>
                        <a:spcBef>
                          <a:spcPts val="0"/>
                        </a:spcBef>
                        <a:spcAft>
                          <a:spcPts val="0"/>
                        </a:spcAft>
                      </a:pPr>
                      <a:r>
                        <a:rPr lang="en-US" sz="1500" kern="100">
                          <a:effectLst/>
                        </a:rPr>
                        <a:t>Lessons Learned: IOU Presentations &amp; Panel – Coordinated Local Gov’t Perspective</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7970495"/>
                  </a:ext>
                </a:extLst>
              </a:tr>
              <a:tr h="857553">
                <a:tc>
                  <a:txBody>
                    <a:bodyPr/>
                    <a:lstStyle/>
                    <a:p>
                      <a:pPr marL="0" marR="0">
                        <a:lnSpc>
                          <a:spcPct val="107000"/>
                        </a:lnSpc>
                        <a:spcBef>
                          <a:spcPts val="0"/>
                        </a:spcBef>
                        <a:spcAft>
                          <a:spcPts val="0"/>
                        </a:spcAft>
                      </a:pPr>
                      <a:r>
                        <a:rPr lang="en-US" sz="1500" kern="100">
                          <a:effectLst/>
                        </a:rPr>
                        <a:t>11:00 AM</a:t>
                      </a:r>
                    </a:p>
                    <a:p>
                      <a:pPr marL="0" marR="0">
                        <a:lnSpc>
                          <a:spcPct val="107000"/>
                        </a:lnSpc>
                        <a:spcBef>
                          <a:spcPts val="0"/>
                        </a:spcBef>
                        <a:spcAft>
                          <a:spcPts val="0"/>
                        </a:spcAft>
                      </a:pPr>
                      <a:endParaRPr lang="en-US" sz="1500" kern="100">
                        <a:effectLst/>
                      </a:endParaRPr>
                    </a:p>
                    <a:p>
                      <a:pPr marL="0" marR="0">
                        <a:lnSpc>
                          <a:spcPct val="107000"/>
                        </a:lnSpc>
                        <a:spcBef>
                          <a:spcPts val="0"/>
                        </a:spcBef>
                        <a:spcAft>
                          <a:spcPts val="0"/>
                        </a:spcAft>
                      </a:pPr>
                      <a:r>
                        <a:rPr lang="en-US" sz="1500" kern="100">
                          <a:effectLst/>
                        </a:rPr>
                        <a:t>11:15 AM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solidFill>
                            <a:schemeClr val="tx1"/>
                          </a:solidFill>
                          <a:effectLst/>
                        </a:rPr>
                        <a:t>PG&amp;E Presentation </a:t>
                      </a:r>
                      <a:r>
                        <a:rPr lang="en-US" sz="1500" kern="100">
                          <a:solidFill>
                            <a:schemeClr val="tx1"/>
                          </a:solidFill>
                          <a:effectLst/>
                        </a:rPr>
                        <a:t>– 30 minutes</a:t>
                      </a:r>
                    </a:p>
                    <a:p>
                      <a:pPr marL="342900" marR="0" lvl="0" indent="-342900">
                        <a:lnSpc>
                          <a:spcPct val="107000"/>
                        </a:lnSpc>
                        <a:spcBef>
                          <a:spcPts val="0"/>
                        </a:spcBef>
                        <a:spcAft>
                          <a:spcPts val="0"/>
                        </a:spcAft>
                        <a:buFont typeface="Symbol" panose="05050102010706020507" pitchFamily="18" charset="2"/>
                        <a:buChar char=""/>
                      </a:pPr>
                      <a:r>
                        <a:rPr lang="en-US" sz="1500" kern="100">
                          <a:solidFill>
                            <a:schemeClr val="tx1"/>
                          </a:solidFill>
                          <a:effectLst/>
                        </a:rPr>
                        <a:t>Lessons learned from previous CEP</a:t>
                      </a:r>
                    </a:p>
                    <a:p>
                      <a:pPr marL="0" marR="0">
                        <a:lnSpc>
                          <a:spcPct val="107000"/>
                        </a:lnSpc>
                        <a:spcBef>
                          <a:spcPts val="0"/>
                        </a:spcBef>
                        <a:spcAft>
                          <a:spcPts val="0"/>
                        </a:spcAft>
                      </a:pPr>
                      <a:r>
                        <a:rPr lang="en-US" sz="1500" kern="100">
                          <a:solidFill>
                            <a:schemeClr val="tx1"/>
                          </a:solidFill>
                          <a:effectLst/>
                        </a:rPr>
                        <a:t>Facilitated Discussion/ Q&amp;A</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500" kern="100">
                          <a:solidFill>
                            <a:schemeClr val="tx1"/>
                          </a:solidFill>
                          <a:effectLst/>
                        </a:rPr>
                        <a:t>PG&amp;E + Advisory Group Members &amp; Local Government</a:t>
                      </a:r>
                      <a:endParaRPr lang="en-US" sz="1500" strike="sngStrike"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18639250"/>
                  </a:ext>
                </a:extLst>
              </a:tr>
              <a:tr h="265696">
                <a:tc>
                  <a:txBody>
                    <a:bodyPr/>
                    <a:lstStyle/>
                    <a:p>
                      <a:pPr marL="0" marR="0">
                        <a:lnSpc>
                          <a:spcPct val="107000"/>
                        </a:lnSpc>
                        <a:spcBef>
                          <a:spcPts val="0"/>
                        </a:spcBef>
                        <a:spcAft>
                          <a:spcPts val="0"/>
                        </a:spcAft>
                      </a:pPr>
                      <a:r>
                        <a:rPr lang="en-US" sz="1500" kern="100">
                          <a:effectLst/>
                        </a:rPr>
                        <a:t>Noon</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solidFill>
                            <a:schemeClr val="tx1"/>
                          </a:solidFill>
                          <a:effectLst/>
                        </a:rPr>
                        <a:t>Lunch</a:t>
                      </a:r>
                      <a:endParaRPr lang="en-US" sz="1500" b="1"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endParaRPr lang="en-US" sz="1500"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56333284"/>
                  </a:ext>
                </a:extLst>
              </a:tr>
              <a:tr h="265496">
                <a:tc gridSpan="3">
                  <a:txBody>
                    <a:bodyPr/>
                    <a:lstStyle/>
                    <a:p>
                      <a:pPr marL="0" marR="0">
                        <a:lnSpc>
                          <a:spcPct val="107000"/>
                        </a:lnSpc>
                        <a:spcBef>
                          <a:spcPts val="0"/>
                        </a:spcBef>
                        <a:spcAft>
                          <a:spcPts val="0"/>
                        </a:spcAft>
                      </a:pPr>
                      <a:r>
                        <a:rPr lang="en-US" sz="1500" kern="100">
                          <a:effectLst/>
                        </a:rPr>
                        <a:t>Climate Vulnerability Metrics Overview</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0481426"/>
                  </a:ext>
                </a:extLst>
              </a:tr>
              <a:tr h="533794">
                <a:tc>
                  <a:txBody>
                    <a:bodyPr/>
                    <a:lstStyle/>
                    <a:p>
                      <a:pPr marL="0" marR="0">
                        <a:lnSpc>
                          <a:spcPct val="107000"/>
                        </a:lnSpc>
                        <a:spcBef>
                          <a:spcPts val="0"/>
                        </a:spcBef>
                        <a:spcAft>
                          <a:spcPts val="0"/>
                        </a:spcAft>
                      </a:pPr>
                      <a:r>
                        <a:rPr lang="en-US" sz="1500" kern="100">
                          <a:effectLst/>
                        </a:rPr>
                        <a:t>1:15 PM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solidFill>
                            <a:schemeClr val="tx1"/>
                          </a:solidFill>
                          <a:effectLst/>
                        </a:rPr>
                        <a:t>Overview of Climate Equity Metrics, Tools, &amp; Methodologies</a:t>
                      </a:r>
                    </a:p>
                  </a:txBody>
                  <a:tcPr marL="68580" marR="68580" marT="0" marB="0" anchor="ctr"/>
                </a:tc>
                <a:tc>
                  <a:txBody>
                    <a:bodyPr/>
                    <a:lstStyle/>
                    <a:p>
                      <a:pPr marL="0" marR="0">
                        <a:lnSpc>
                          <a:spcPct val="107000"/>
                        </a:lnSpc>
                        <a:spcBef>
                          <a:spcPts val="0"/>
                        </a:spcBef>
                        <a:spcAft>
                          <a:spcPts val="0"/>
                        </a:spcAft>
                      </a:pPr>
                      <a:r>
                        <a:rPr lang="en-US" sz="1500" strike="noStrike" kern="100">
                          <a:solidFill>
                            <a:schemeClr val="tx1"/>
                          </a:solidFill>
                          <a:effectLst/>
                          <a:latin typeface="+mn-lt"/>
                          <a:ea typeface="Calibri"/>
                          <a:cs typeface="Arial"/>
                        </a:rPr>
                        <a:t>Meghan Cook </a:t>
                      </a:r>
                      <a:r>
                        <a:rPr lang="en-US" sz="1000" b="0" i="0" u="none" strike="noStrike" kern="100" noProof="0">
                          <a:solidFill>
                            <a:schemeClr val="tx1"/>
                          </a:solidFill>
                          <a:effectLst/>
                          <a:latin typeface="Century Gothic"/>
                        </a:rPr>
                        <a:t>– </a:t>
                      </a:r>
                      <a:r>
                        <a:rPr lang="en-US" sz="1500" strike="noStrike" kern="100">
                          <a:solidFill>
                            <a:schemeClr val="tx1"/>
                          </a:solidFill>
                          <a:effectLst/>
                          <a:latin typeface="+mn-lt"/>
                          <a:ea typeface="Calibri"/>
                          <a:cs typeface="Arial"/>
                        </a:rPr>
                        <a:t>CPUC</a:t>
                      </a:r>
                      <a:endParaRPr lang="en-US" sz="1500" strike="noStrike" kern="100">
                        <a:solidFill>
                          <a:srgbClr val="C00000"/>
                        </a:solidFill>
                        <a:effectLst/>
                        <a:latin typeface="+mn-lt"/>
                        <a:ea typeface="Calibri"/>
                        <a:cs typeface="Arial"/>
                      </a:endParaRPr>
                    </a:p>
                  </a:txBody>
                  <a:tcPr marL="68580" marR="68580" marT="0" marB="0" anchor="ctr"/>
                </a:tc>
                <a:extLst>
                  <a:ext uri="{0D108BD9-81ED-4DB2-BD59-A6C34878D82A}">
                    <a16:rowId xmlns:a16="http://schemas.microsoft.com/office/drawing/2014/main" val="1637811780"/>
                  </a:ext>
                </a:extLst>
              </a:tr>
              <a:tr h="265696">
                <a:tc>
                  <a:txBody>
                    <a:bodyPr/>
                    <a:lstStyle/>
                    <a:p>
                      <a:pPr marL="0" marR="0">
                        <a:lnSpc>
                          <a:spcPct val="107000"/>
                        </a:lnSpc>
                        <a:spcBef>
                          <a:spcPts val="0"/>
                        </a:spcBef>
                        <a:spcAft>
                          <a:spcPts val="0"/>
                        </a:spcAft>
                      </a:pPr>
                      <a:r>
                        <a:rPr lang="en-US" sz="1500" kern="100">
                          <a:effectLst/>
                        </a:rPr>
                        <a:t>2:15 PM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solidFill>
                            <a:schemeClr val="tx1"/>
                          </a:solidFill>
                          <a:effectLst/>
                        </a:rPr>
                        <a:t>15 Minute Break</a:t>
                      </a:r>
                      <a:endParaRPr lang="en-US" sz="1500" b="1"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endParaRPr lang="en-US" sz="1500"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5230858"/>
                  </a:ext>
                </a:extLst>
              </a:tr>
              <a:tr h="265696">
                <a:tc gridSpan="3">
                  <a:txBody>
                    <a:bodyPr/>
                    <a:lstStyle/>
                    <a:p>
                      <a:pPr marL="0" marR="0">
                        <a:lnSpc>
                          <a:spcPct val="107000"/>
                        </a:lnSpc>
                        <a:spcBef>
                          <a:spcPts val="0"/>
                        </a:spcBef>
                        <a:spcAft>
                          <a:spcPts val="0"/>
                        </a:spcAft>
                      </a:pPr>
                      <a:r>
                        <a:rPr lang="en-US" sz="1500" kern="100">
                          <a:effectLst/>
                        </a:rPr>
                        <a:t>ESJ Roundtable Discussion: Equity Principles + Climate Vulnerability Metrics</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0977697"/>
                  </a:ext>
                </a:extLst>
              </a:tr>
              <a:tr h="772421">
                <a:tc>
                  <a:txBody>
                    <a:bodyPr/>
                    <a:lstStyle/>
                    <a:p>
                      <a:pPr marL="0" marR="0">
                        <a:lnSpc>
                          <a:spcPct val="107000"/>
                        </a:lnSpc>
                        <a:spcBef>
                          <a:spcPts val="0"/>
                        </a:spcBef>
                        <a:spcAft>
                          <a:spcPts val="0"/>
                        </a:spcAft>
                      </a:pPr>
                      <a:r>
                        <a:rPr lang="en-US" sz="1500" kern="100">
                          <a:effectLst/>
                        </a:rPr>
                        <a:t>2:30 PM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solidFill>
                            <a:schemeClr val="tx1"/>
                          </a:solidFill>
                          <a:effectLst/>
                        </a:rPr>
                        <a:t>Facilitated ESJ Roundtable Discussion on: </a:t>
                      </a:r>
                    </a:p>
                    <a:p>
                      <a:pPr marL="342900" marR="0" indent="-342900">
                        <a:lnSpc>
                          <a:spcPct val="107000"/>
                        </a:lnSpc>
                        <a:spcBef>
                          <a:spcPts val="0"/>
                        </a:spcBef>
                        <a:spcAft>
                          <a:spcPts val="0"/>
                        </a:spcAft>
                        <a:buAutoNum type="arabicParenR"/>
                      </a:pPr>
                      <a:r>
                        <a:rPr lang="en-US" sz="1500" kern="100">
                          <a:solidFill>
                            <a:schemeClr val="tx1"/>
                          </a:solidFill>
                          <a:effectLst/>
                        </a:rPr>
                        <a:t>Community Engagement &amp; Capacity Building</a:t>
                      </a:r>
                    </a:p>
                    <a:p>
                      <a:pPr marL="342900" marR="0" indent="-342900">
                        <a:lnSpc>
                          <a:spcPct val="107000"/>
                        </a:lnSpc>
                        <a:spcBef>
                          <a:spcPts val="0"/>
                        </a:spcBef>
                        <a:spcAft>
                          <a:spcPts val="0"/>
                        </a:spcAft>
                        <a:buAutoNum type="arabicParenR"/>
                      </a:pPr>
                      <a:r>
                        <a:rPr lang="en-US" sz="1500" kern="100">
                          <a:solidFill>
                            <a:schemeClr val="tx1"/>
                          </a:solidFill>
                          <a:effectLst/>
                        </a:rPr>
                        <a:t>CAVA Demonstrated Impacts &amp; Metrics</a:t>
                      </a:r>
                      <a:endParaRPr lang="en-US" sz="1500"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nSpc>
                          <a:spcPct val="107000"/>
                        </a:lnSpc>
                        <a:spcBef>
                          <a:spcPts val="0"/>
                        </a:spcBef>
                        <a:spcAft>
                          <a:spcPts val="0"/>
                        </a:spcAft>
                        <a:buFont typeface="Arial" panose="020B0604020202020204" pitchFamily="34" charset="0"/>
                        <a:buNone/>
                      </a:pPr>
                      <a:r>
                        <a:rPr lang="en-US" sz="1500" strike="noStrike" kern="100">
                          <a:solidFill>
                            <a:schemeClr val="tx1"/>
                          </a:solidFill>
                          <a:effectLst/>
                        </a:rPr>
                        <a:t>Community, Local Government, and Tribal Perspectives</a:t>
                      </a:r>
                    </a:p>
                  </a:txBody>
                  <a:tcPr marL="68580" marR="68580" marT="0" marB="0" anchor="ctr"/>
                </a:tc>
                <a:extLst>
                  <a:ext uri="{0D108BD9-81ED-4DB2-BD59-A6C34878D82A}">
                    <a16:rowId xmlns:a16="http://schemas.microsoft.com/office/drawing/2014/main" val="324854003"/>
                  </a:ext>
                </a:extLst>
              </a:tr>
              <a:tr h="248498">
                <a:tc>
                  <a:txBody>
                    <a:bodyPr/>
                    <a:lstStyle/>
                    <a:p>
                      <a:pPr marL="0" marR="0">
                        <a:lnSpc>
                          <a:spcPct val="107000"/>
                        </a:lnSpc>
                        <a:spcBef>
                          <a:spcPts val="0"/>
                        </a:spcBef>
                        <a:spcAft>
                          <a:spcPts val="0"/>
                        </a:spcAft>
                      </a:pPr>
                      <a:r>
                        <a:rPr lang="en-US" sz="1500" kern="100">
                          <a:effectLst/>
                        </a:rPr>
                        <a:t>4:00 PM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solidFill>
                            <a:schemeClr val="tx1"/>
                          </a:solidFill>
                          <a:effectLst/>
                        </a:rPr>
                        <a:t>Next Steps &amp; Closing Remarks</a:t>
                      </a:r>
                      <a:endParaRPr lang="en-US" sz="1500" b="1"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kern="100">
                          <a:solidFill>
                            <a:schemeClr val="tx1"/>
                          </a:solidFill>
                          <a:effectLst/>
                        </a:rPr>
                        <a:t>CPUC</a:t>
                      </a:r>
                      <a:endParaRPr lang="en-US" sz="1500" strike="sngStrike" kern="100">
                        <a:solidFill>
                          <a:schemeClr val="tx1"/>
                        </a:solidFill>
                        <a:effectLst/>
                      </a:endParaRPr>
                    </a:p>
                  </a:txBody>
                  <a:tcPr marL="68580" marR="68580" marT="0" marB="0"/>
                </a:tc>
                <a:extLst>
                  <a:ext uri="{0D108BD9-81ED-4DB2-BD59-A6C34878D82A}">
                    <a16:rowId xmlns:a16="http://schemas.microsoft.com/office/drawing/2014/main" val="778645001"/>
                  </a:ext>
                </a:extLst>
              </a:tr>
              <a:tr h="235093">
                <a:tc>
                  <a:txBody>
                    <a:bodyPr/>
                    <a:lstStyle/>
                    <a:p>
                      <a:pPr marL="0" marR="0">
                        <a:lnSpc>
                          <a:spcPct val="107000"/>
                        </a:lnSpc>
                        <a:spcBef>
                          <a:spcPts val="0"/>
                        </a:spcBef>
                        <a:spcAft>
                          <a:spcPts val="0"/>
                        </a:spcAft>
                      </a:pPr>
                      <a:r>
                        <a:rPr lang="en-US" sz="1500" kern="100">
                          <a:effectLst/>
                        </a:rPr>
                        <a:t>4:15 PM</a:t>
                      </a:r>
                      <a:endParaRPr lang="en-US" sz="15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00">
                          <a:solidFill>
                            <a:schemeClr val="tx1"/>
                          </a:solidFill>
                          <a:effectLst/>
                        </a:rPr>
                        <a:t>End of Workshop</a:t>
                      </a:r>
                      <a:endParaRPr lang="en-US" sz="1500" b="1"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endParaRPr lang="en-US" sz="1500"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7830694"/>
                  </a:ext>
                </a:extLst>
              </a:tr>
            </a:tbl>
          </a:graphicData>
        </a:graphic>
      </p:graphicFrame>
      <p:sp>
        <p:nvSpPr>
          <p:cNvPr id="4" name="Slide Number Placeholder 3">
            <a:extLst>
              <a:ext uri="{FF2B5EF4-FFF2-40B4-BE49-F238E27FC236}">
                <a16:creationId xmlns:a16="http://schemas.microsoft.com/office/drawing/2014/main" id="{80A085BB-DAED-5A06-0850-45EB2990F6FF}"/>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882485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9" y="11532"/>
            <a:ext cx="10972800" cy="1325563"/>
          </a:xfrm>
        </p:spPr>
        <p:txBody>
          <a:bodyPr/>
          <a:lstStyle/>
          <a:p>
            <a:r>
              <a:rPr lang="en-US"/>
              <a:t>Glossary of Terms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690688"/>
            <a:ext cx="10972799" cy="4492998"/>
          </a:xfrm>
        </p:spPr>
        <p:txBody>
          <a:bodyPr>
            <a:normAutofit/>
          </a:bodyPr>
          <a:lstStyle/>
          <a:p>
            <a:pPr>
              <a:lnSpc>
                <a:spcPct val="150000"/>
              </a:lnSpc>
            </a:pPr>
            <a:r>
              <a:rPr lang="en-US" sz="2000" b="1">
                <a:solidFill>
                  <a:srgbClr val="2A3C50"/>
                </a:solidFill>
              </a:rPr>
              <a:t>Climate Adaptation Vulnerability Assessment (CAVA) </a:t>
            </a:r>
            <a:r>
              <a:rPr lang="en-US" sz="2000">
                <a:solidFill>
                  <a:srgbClr val="2A3C50"/>
                </a:solidFill>
              </a:rPr>
              <a:t>– An analysis of the climate vulnerabilities of all an IOU’s assets and operations and potential options to mitigate those vulnerabilities.</a:t>
            </a:r>
          </a:p>
          <a:p>
            <a:pPr lvl="1">
              <a:lnSpc>
                <a:spcPct val="150000"/>
              </a:lnSpc>
              <a:buFont typeface="Wingdings" panose="05000000000000000000" pitchFamily="2" charset="2"/>
              <a:buChar char="§"/>
            </a:pPr>
            <a:r>
              <a:rPr lang="en-US" sz="1800">
                <a:solidFill>
                  <a:srgbClr val="2A3C50"/>
                </a:solidFill>
              </a:rPr>
              <a:t>Large document (~1000 pages) completed by each IOU and submitted to the CPUC every four years.</a:t>
            </a:r>
          </a:p>
          <a:p>
            <a:pPr lvl="1">
              <a:lnSpc>
                <a:spcPct val="150000"/>
              </a:lnSpc>
              <a:buFont typeface="Wingdings" panose="05000000000000000000" pitchFamily="2" charset="2"/>
              <a:buChar char="§"/>
            </a:pPr>
            <a:r>
              <a:rPr lang="en-US" sz="1800">
                <a:solidFill>
                  <a:srgbClr val="2A3C50"/>
                </a:solidFill>
              </a:rPr>
              <a:t>This informational document is intended to inform long-term climate adaptation investment decisions within an IOU’s GRC.</a:t>
            </a:r>
          </a:p>
          <a:p>
            <a:endParaRPr lang="en-US" sz="2000">
              <a:solidFill>
                <a:srgbClr val="2A3C50"/>
              </a:solidFill>
              <a:latin typeface="Century Gothic" panose="020F0302020204030204"/>
            </a:endParaRPr>
          </a:p>
          <a:p>
            <a:endParaRPr lang="en-US" sz="2000"/>
          </a:p>
        </p:txBody>
      </p:sp>
      <p:sp>
        <p:nvSpPr>
          <p:cNvPr id="5" name="Slide Number Placeholder 4">
            <a:extLst>
              <a:ext uri="{FF2B5EF4-FFF2-40B4-BE49-F238E27FC236}">
                <a16:creationId xmlns:a16="http://schemas.microsoft.com/office/drawing/2014/main" id="{42EB8D4B-7082-642A-B2ED-8642B4271B9A}"/>
              </a:ext>
            </a:extLst>
          </p:cNvPr>
          <p:cNvSpPr>
            <a:spLocks noGrp="1"/>
          </p:cNvSpPr>
          <p:nvPr>
            <p:ph type="sldNum" sz="quarter" idx="12"/>
          </p:nvPr>
        </p:nvSpPr>
        <p:spPr/>
        <p:txBody>
          <a:bodyPr/>
          <a:lstStyle/>
          <a:p>
            <a:fld id="{1C4126A1-9282-4A82-AC02-A59AF4A969C8}" type="slidenum">
              <a:rPr lang="en-US" smtClean="0"/>
              <a:t>60</a:t>
            </a:fld>
            <a:endParaRPr lang="en-US"/>
          </a:p>
        </p:txBody>
      </p:sp>
    </p:spTree>
    <p:extLst>
      <p:ext uri="{BB962C8B-B14F-4D97-AF65-F5344CB8AC3E}">
        <p14:creationId xmlns:p14="http://schemas.microsoft.com/office/powerpoint/2010/main" val="3303405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9" y="11532"/>
            <a:ext cx="10972800" cy="1325563"/>
          </a:xfrm>
        </p:spPr>
        <p:txBody>
          <a:bodyPr/>
          <a:lstStyle/>
          <a:p>
            <a:r>
              <a:rPr lang="en-US"/>
              <a:t>Glossary of Terms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570038"/>
            <a:ext cx="10972799" cy="4492998"/>
          </a:xfrm>
        </p:spPr>
        <p:txBody>
          <a:bodyPr>
            <a:normAutofit/>
          </a:bodyPr>
          <a:lstStyle/>
          <a:p>
            <a:pPr>
              <a:lnSpc>
                <a:spcPct val="150000"/>
              </a:lnSpc>
            </a:pPr>
            <a:r>
              <a:rPr lang="en-US" sz="2400" b="1">
                <a:solidFill>
                  <a:srgbClr val="2A3C50"/>
                </a:solidFill>
              </a:rPr>
              <a:t>Disadvantaged and Vulnerable Community (DVC) </a:t>
            </a:r>
            <a:r>
              <a:rPr lang="en-US" sz="2400">
                <a:solidFill>
                  <a:srgbClr val="2A3C50"/>
                </a:solidFill>
              </a:rPr>
              <a:t>– Defined within the Climate Adaptation Proceeding as communities that consist of: </a:t>
            </a:r>
          </a:p>
          <a:p>
            <a:pPr lvl="1">
              <a:lnSpc>
                <a:spcPct val="150000"/>
              </a:lnSpc>
              <a:buFont typeface="Wingdings" panose="05000000000000000000" pitchFamily="2" charset="2"/>
              <a:buChar char="§"/>
            </a:pPr>
            <a:r>
              <a:rPr lang="en-US" sz="2200">
                <a:solidFill>
                  <a:srgbClr val="2A3C50"/>
                </a:solidFill>
              </a:rPr>
              <a:t>25% highest scoring census tracts in CalEnviroScreen</a:t>
            </a:r>
          </a:p>
          <a:p>
            <a:pPr lvl="1">
              <a:lnSpc>
                <a:spcPct val="150000"/>
              </a:lnSpc>
              <a:buFont typeface="Wingdings" panose="05000000000000000000" pitchFamily="2" charset="2"/>
              <a:buChar char="§"/>
            </a:pPr>
            <a:r>
              <a:rPr lang="en-US" sz="2200">
                <a:solidFill>
                  <a:srgbClr val="2A3C50"/>
                </a:solidFill>
              </a:rPr>
              <a:t>Census tracts with highest 5% pollution burden in CalEnviroScreen</a:t>
            </a:r>
          </a:p>
          <a:p>
            <a:pPr lvl="1">
              <a:lnSpc>
                <a:spcPct val="150000"/>
              </a:lnSpc>
              <a:buFont typeface="Wingdings" panose="05000000000000000000" pitchFamily="2" charset="2"/>
              <a:buChar char="§"/>
            </a:pPr>
            <a:r>
              <a:rPr lang="en-US" sz="2200">
                <a:solidFill>
                  <a:srgbClr val="2A3C50"/>
                </a:solidFill>
              </a:rPr>
              <a:t>Census tracts with median household income at less than 60% of state median income</a:t>
            </a:r>
          </a:p>
          <a:p>
            <a:pPr lvl="1">
              <a:lnSpc>
                <a:spcPct val="150000"/>
              </a:lnSpc>
              <a:buFont typeface="Wingdings" panose="05000000000000000000" pitchFamily="2" charset="2"/>
              <a:buChar char="§"/>
            </a:pPr>
            <a:r>
              <a:rPr lang="en-US" sz="2200">
                <a:solidFill>
                  <a:srgbClr val="2A3C50"/>
                </a:solidFill>
              </a:rPr>
              <a:t>All California Tribal lands </a:t>
            </a:r>
            <a:endParaRPr lang="en-US" sz="2400">
              <a:solidFill>
                <a:srgbClr val="2A3C50"/>
              </a:solidFill>
              <a:latin typeface="Century Gothic" panose="020F0302020204030204"/>
            </a:endParaRPr>
          </a:p>
          <a:p>
            <a:endParaRPr lang="en-US"/>
          </a:p>
        </p:txBody>
      </p:sp>
      <p:sp>
        <p:nvSpPr>
          <p:cNvPr id="5" name="Slide Number Placeholder 4">
            <a:extLst>
              <a:ext uri="{FF2B5EF4-FFF2-40B4-BE49-F238E27FC236}">
                <a16:creationId xmlns:a16="http://schemas.microsoft.com/office/drawing/2014/main" id="{3DF72B4A-24D0-A7E4-0881-65EDD70DAB3B}"/>
              </a:ext>
            </a:extLst>
          </p:cNvPr>
          <p:cNvSpPr>
            <a:spLocks noGrp="1"/>
          </p:cNvSpPr>
          <p:nvPr>
            <p:ph type="sldNum" sz="quarter" idx="12"/>
          </p:nvPr>
        </p:nvSpPr>
        <p:spPr/>
        <p:txBody>
          <a:bodyPr/>
          <a:lstStyle/>
          <a:p>
            <a:fld id="{1C4126A1-9282-4A82-AC02-A59AF4A969C8}" type="slidenum">
              <a:rPr lang="en-US" smtClean="0"/>
              <a:t>61</a:t>
            </a:fld>
            <a:endParaRPr lang="en-US"/>
          </a:p>
        </p:txBody>
      </p:sp>
    </p:spTree>
    <p:extLst>
      <p:ext uri="{BB962C8B-B14F-4D97-AF65-F5344CB8AC3E}">
        <p14:creationId xmlns:p14="http://schemas.microsoft.com/office/powerpoint/2010/main" val="1166990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9" y="268872"/>
            <a:ext cx="10972800" cy="1325563"/>
          </a:xfrm>
        </p:spPr>
        <p:txBody>
          <a:bodyPr/>
          <a:lstStyle/>
          <a:p>
            <a:r>
              <a:rPr lang="en-US"/>
              <a:t>Glossary of Terms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690688"/>
            <a:ext cx="10972799" cy="4492998"/>
          </a:xfrm>
        </p:spPr>
        <p:txBody>
          <a:bodyPr>
            <a:normAutofit/>
          </a:bodyPr>
          <a:lstStyle/>
          <a:p>
            <a:pPr>
              <a:lnSpc>
                <a:spcPct val="150000"/>
              </a:lnSpc>
            </a:pPr>
            <a:r>
              <a:rPr kumimoji="0" lang="en-US" sz="2400" b="1" i="0" u="none" strike="noStrike" kern="1200" cap="none" spc="0" normalizeH="0" baseline="0" noProof="0">
                <a:ln>
                  <a:noFill/>
                </a:ln>
                <a:solidFill>
                  <a:srgbClr val="2A3C50"/>
                </a:solidFill>
                <a:effectLst/>
                <a:uLnTx/>
                <a:uFillTx/>
                <a:latin typeface="Century Gothic" panose="020F0302020204030204"/>
                <a:ea typeface="+mn-ea"/>
                <a:cs typeface="+mn-cs"/>
              </a:rPr>
              <a:t>Community Engagement Plan (CEP) </a:t>
            </a:r>
            <a:r>
              <a:rPr kumimoji="0" lang="en-US" sz="2400" b="0" i="0" u="none" strike="noStrike" kern="1200" cap="none" spc="0" normalizeH="0" baseline="0" noProof="0">
                <a:ln>
                  <a:noFill/>
                </a:ln>
                <a:solidFill>
                  <a:srgbClr val="2A3C50"/>
                </a:solidFill>
                <a:effectLst/>
                <a:uLnTx/>
                <a:uFillTx/>
                <a:latin typeface="Century Gothic" panose="020F0302020204030204"/>
                <a:ea typeface="+mn-ea"/>
                <a:cs typeface="+mn-cs"/>
              </a:rPr>
              <a:t>–This shorter more qualitative document (~50-80 pages) outlines an IOU’s plans to engage communities, particularly DVC communities, prior, during, and after their CAVA analysis. </a:t>
            </a:r>
          </a:p>
          <a:p>
            <a:pPr lvl="1">
              <a:lnSpc>
                <a:spcPct val="150000"/>
              </a:lnSpc>
              <a:buFont typeface="Wingdings" panose="05000000000000000000" pitchFamily="2" charset="2"/>
              <a:buChar char="§"/>
            </a:pPr>
            <a:r>
              <a:rPr lang="en-US" sz="2200">
                <a:solidFill>
                  <a:srgbClr val="2A3C50"/>
                </a:solidFill>
              </a:rPr>
              <a:t>Submitted by each IOU one year prior to submitting their CAVA. </a:t>
            </a:r>
            <a:endParaRPr kumimoji="0" lang="en-US" sz="2200" b="0" i="0" u="none" strike="noStrike" kern="1200" cap="none" spc="0" normalizeH="0" baseline="0" noProof="0">
              <a:ln>
                <a:noFill/>
              </a:ln>
              <a:solidFill>
                <a:srgbClr val="2A3C50"/>
              </a:solidFill>
              <a:effectLst/>
              <a:uLnTx/>
              <a:uFillTx/>
              <a:latin typeface="Century Gothic" panose="020F0302020204030204"/>
              <a:ea typeface="+mn-ea"/>
              <a:cs typeface="+mn-cs"/>
            </a:endParaRPr>
          </a:p>
          <a:p>
            <a:endParaRPr lang="en-US" sz="2400">
              <a:solidFill>
                <a:srgbClr val="2A3C50"/>
              </a:solidFill>
              <a:latin typeface="Century Gothic" panose="020F0302020204030204"/>
            </a:endParaRPr>
          </a:p>
          <a:p>
            <a:endParaRPr lang="en-US"/>
          </a:p>
        </p:txBody>
      </p:sp>
      <p:sp>
        <p:nvSpPr>
          <p:cNvPr id="5" name="Slide Number Placeholder 4">
            <a:extLst>
              <a:ext uri="{FF2B5EF4-FFF2-40B4-BE49-F238E27FC236}">
                <a16:creationId xmlns:a16="http://schemas.microsoft.com/office/drawing/2014/main" id="{80380C27-802F-0C09-0FBE-2E39F183B806}"/>
              </a:ext>
            </a:extLst>
          </p:cNvPr>
          <p:cNvSpPr>
            <a:spLocks noGrp="1"/>
          </p:cNvSpPr>
          <p:nvPr>
            <p:ph type="sldNum" sz="quarter" idx="12"/>
          </p:nvPr>
        </p:nvSpPr>
        <p:spPr/>
        <p:txBody>
          <a:bodyPr/>
          <a:lstStyle/>
          <a:p>
            <a:fld id="{1C4126A1-9282-4A82-AC02-A59AF4A969C8}" type="slidenum">
              <a:rPr lang="en-US" smtClean="0"/>
              <a:t>62</a:t>
            </a:fld>
            <a:endParaRPr lang="en-US"/>
          </a:p>
        </p:txBody>
      </p:sp>
    </p:spTree>
    <p:extLst>
      <p:ext uri="{BB962C8B-B14F-4D97-AF65-F5344CB8AC3E}">
        <p14:creationId xmlns:p14="http://schemas.microsoft.com/office/powerpoint/2010/main" val="1688552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9" y="-282575"/>
            <a:ext cx="10972800" cy="1325563"/>
          </a:xfrm>
        </p:spPr>
        <p:txBody>
          <a:bodyPr/>
          <a:lstStyle/>
          <a:p>
            <a:r>
              <a:rPr lang="en-US"/>
              <a:t>Proceeding History – Phase 1</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558800" y="1495552"/>
            <a:ext cx="10972799" cy="4568698"/>
          </a:xfrm>
        </p:spPr>
        <p:txBody>
          <a:bodyPr>
            <a:normAutofit/>
          </a:bodyPr>
          <a:lstStyle/>
          <a:p>
            <a:pPr>
              <a:lnSpc>
                <a:spcPct val="114000"/>
              </a:lnSpc>
              <a:spcAft>
                <a:spcPts val="300"/>
              </a:spcAft>
            </a:pPr>
            <a:r>
              <a:rPr lang="en-US" sz="2000" b="1"/>
              <a:t>November 2019, Decision (D.) 19-10-054</a:t>
            </a:r>
          </a:p>
          <a:p>
            <a:pPr lvl="1">
              <a:lnSpc>
                <a:spcPct val="114000"/>
              </a:lnSpc>
              <a:spcAft>
                <a:spcPts val="600"/>
              </a:spcAft>
              <a:buFont typeface="Wingdings" panose="05000000000000000000" pitchFamily="2" charset="2"/>
              <a:buChar char="§"/>
            </a:pPr>
            <a:r>
              <a:rPr lang="en-US" sz="1800"/>
              <a:t>Defines climate adaptation for electric IOUs</a:t>
            </a:r>
          </a:p>
          <a:p>
            <a:pPr lvl="1">
              <a:lnSpc>
                <a:spcPct val="114000"/>
              </a:lnSpc>
              <a:buFont typeface="Wingdings" panose="05000000000000000000" pitchFamily="2" charset="2"/>
              <a:buChar char="§"/>
            </a:pPr>
            <a:r>
              <a:rPr lang="en-US" sz="1800"/>
              <a:t>Ordered large IOUs to use specific climate scenarios and projections from California Statewide Climate Assessment when analyzing climate risk for investments and operations</a:t>
            </a:r>
          </a:p>
          <a:p>
            <a:pPr marL="287337" lvl="1" indent="0">
              <a:lnSpc>
                <a:spcPct val="114000"/>
              </a:lnSpc>
              <a:buNone/>
            </a:pPr>
            <a:endParaRPr lang="en-US" sz="1800"/>
          </a:p>
          <a:p>
            <a:pPr>
              <a:lnSpc>
                <a:spcPct val="114000"/>
              </a:lnSpc>
              <a:spcAft>
                <a:spcPts val="300"/>
              </a:spcAft>
            </a:pPr>
            <a:r>
              <a:rPr lang="en-US" sz="2000" b="1"/>
              <a:t>September 2020, D. 20-08-046</a:t>
            </a:r>
          </a:p>
          <a:p>
            <a:pPr lvl="1">
              <a:lnSpc>
                <a:spcPct val="114000"/>
              </a:lnSpc>
              <a:spcAft>
                <a:spcPts val="600"/>
              </a:spcAft>
              <a:buFont typeface="Wingdings" panose="05000000000000000000" pitchFamily="2" charset="2"/>
              <a:buChar char="§"/>
            </a:pPr>
            <a:r>
              <a:rPr lang="en-US" sz="1800"/>
              <a:t> Defines DVC for purposes of the proceeding</a:t>
            </a:r>
          </a:p>
          <a:p>
            <a:pPr lvl="2">
              <a:lnSpc>
                <a:spcPct val="114000"/>
              </a:lnSpc>
              <a:spcAft>
                <a:spcPts val="600"/>
              </a:spcAft>
              <a:buFont typeface="Wingdings" panose="05000000000000000000" pitchFamily="2" charset="2"/>
              <a:buChar char="Ø"/>
            </a:pPr>
            <a:r>
              <a:rPr lang="en-US" sz="1600"/>
              <a:t>Requires IOUs to prepare and submit CAVA every 4 years</a:t>
            </a:r>
          </a:p>
          <a:p>
            <a:pPr lvl="2">
              <a:lnSpc>
                <a:spcPct val="114000"/>
              </a:lnSpc>
              <a:spcAft>
                <a:spcPts val="600"/>
              </a:spcAft>
              <a:buFont typeface="Wingdings" panose="05000000000000000000" pitchFamily="2" charset="2"/>
              <a:buChar char="Ø"/>
            </a:pPr>
            <a:r>
              <a:rPr lang="en-US" sz="1600"/>
              <a:t>Requires IOUs to prepare and file a CEP for DVCs one year before submitting their CAVA</a:t>
            </a:r>
          </a:p>
          <a:p>
            <a:pPr lvl="3">
              <a:lnSpc>
                <a:spcPct val="114000"/>
              </a:lnSpc>
            </a:pPr>
            <a:r>
              <a:rPr lang="en-US" sz="1400"/>
              <a:t>And to conduct and file surveys of the effectiveness of their CEP one year after filing their CAVA</a:t>
            </a:r>
          </a:p>
          <a:p>
            <a:pPr lvl="1">
              <a:lnSpc>
                <a:spcPct val="114000"/>
              </a:lnSpc>
            </a:pPr>
            <a:endParaRPr lang="en-US" sz="1800"/>
          </a:p>
          <a:p>
            <a:pPr lvl="1">
              <a:lnSpc>
                <a:spcPct val="114000"/>
              </a:lnSpc>
            </a:pPr>
            <a:endParaRPr lang="en-US" sz="1800"/>
          </a:p>
          <a:p>
            <a:pPr>
              <a:lnSpc>
                <a:spcPct val="114000"/>
              </a:lnSpc>
            </a:pPr>
            <a:endParaRPr lang="en-US" sz="2000"/>
          </a:p>
        </p:txBody>
      </p:sp>
      <p:sp>
        <p:nvSpPr>
          <p:cNvPr id="5" name="Slide Number Placeholder 4">
            <a:extLst>
              <a:ext uri="{FF2B5EF4-FFF2-40B4-BE49-F238E27FC236}">
                <a16:creationId xmlns:a16="http://schemas.microsoft.com/office/drawing/2014/main" id="{B95CA2F3-6AC9-379E-98D2-B8406EA9CA47}"/>
              </a:ext>
            </a:extLst>
          </p:cNvPr>
          <p:cNvSpPr>
            <a:spLocks noGrp="1"/>
          </p:cNvSpPr>
          <p:nvPr>
            <p:ph type="sldNum" sz="quarter" idx="12"/>
          </p:nvPr>
        </p:nvSpPr>
        <p:spPr/>
        <p:txBody>
          <a:bodyPr/>
          <a:lstStyle/>
          <a:p>
            <a:fld id="{1C4126A1-9282-4A82-AC02-A59AF4A969C8}" type="slidenum">
              <a:rPr lang="en-US" smtClean="0"/>
              <a:t>63</a:t>
            </a:fld>
            <a:endParaRPr lang="en-US"/>
          </a:p>
        </p:txBody>
      </p:sp>
    </p:spTree>
    <p:extLst>
      <p:ext uri="{BB962C8B-B14F-4D97-AF65-F5344CB8AC3E}">
        <p14:creationId xmlns:p14="http://schemas.microsoft.com/office/powerpoint/2010/main" val="3798470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361950" y="-130175"/>
            <a:ext cx="10972800" cy="1325563"/>
          </a:xfrm>
        </p:spPr>
        <p:txBody>
          <a:bodyPr/>
          <a:lstStyle/>
          <a:p>
            <a:r>
              <a:rPr lang="en-US"/>
              <a:t>Proceeding History </a:t>
            </a:r>
            <a:r>
              <a:rPr lang="en-US" sz="2600"/>
              <a:t>– </a:t>
            </a:r>
            <a:r>
              <a:rPr lang="en-US"/>
              <a:t>Phase 2</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514349" y="1599826"/>
            <a:ext cx="10972799" cy="4572374"/>
          </a:xfrm>
        </p:spPr>
        <p:txBody>
          <a:bodyPr>
            <a:normAutofit/>
          </a:bodyPr>
          <a:lstStyle/>
          <a:p>
            <a:pPr>
              <a:lnSpc>
                <a:spcPct val="114000"/>
              </a:lnSpc>
            </a:pPr>
            <a:r>
              <a:rPr lang="en-US" b="1"/>
              <a:t>August 2024, D. 24-08-005</a:t>
            </a:r>
          </a:p>
          <a:p>
            <a:pPr lvl="1">
              <a:lnSpc>
                <a:spcPct val="114000"/>
              </a:lnSpc>
              <a:buFont typeface="Wingdings" panose="05000000000000000000" pitchFamily="2" charset="2"/>
              <a:buChar char="§"/>
            </a:pPr>
            <a:r>
              <a:rPr lang="en-US"/>
              <a:t>Updates climate science &amp; analysis requirements for CAVAs to align with best available science</a:t>
            </a:r>
          </a:p>
          <a:p>
            <a:pPr lvl="2">
              <a:lnSpc>
                <a:spcPct val="114000"/>
              </a:lnSpc>
              <a:spcAft>
                <a:spcPts val="600"/>
              </a:spcAft>
              <a:buFont typeface="Wingdings" panose="05000000000000000000" pitchFamily="2" charset="2"/>
              <a:buChar char="Ø"/>
            </a:pPr>
            <a:r>
              <a:rPr lang="en-US"/>
              <a:t>Adopts new baseline climate scenario and degree-based approach to climate modeling</a:t>
            </a:r>
          </a:p>
          <a:p>
            <a:pPr lvl="2">
              <a:lnSpc>
                <a:spcPct val="114000"/>
              </a:lnSpc>
              <a:spcAft>
                <a:spcPts val="600"/>
              </a:spcAft>
              <a:buFont typeface="Wingdings" panose="05000000000000000000" pitchFamily="2" charset="2"/>
              <a:buChar char="Ø"/>
            </a:pPr>
            <a:r>
              <a:rPr lang="en-US"/>
              <a:t>Orders IOUs to update requirements as Climate Assessments update best practices</a:t>
            </a:r>
          </a:p>
          <a:p>
            <a:pPr lvl="1">
              <a:lnSpc>
                <a:spcPct val="114000"/>
              </a:lnSpc>
              <a:spcAft>
                <a:spcPts val="600"/>
              </a:spcAft>
              <a:buFont typeface="Wingdings" panose="05000000000000000000" pitchFamily="2" charset="2"/>
              <a:buChar char="§"/>
            </a:pPr>
            <a:r>
              <a:rPr lang="en-US"/>
              <a:t>Establishes these requirements as best practice for climate modeling across proceedings</a:t>
            </a:r>
          </a:p>
          <a:p>
            <a:pPr lvl="1">
              <a:lnSpc>
                <a:spcPct val="114000"/>
              </a:lnSpc>
              <a:spcAft>
                <a:spcPts val="600"/>
              </a:spcAft>
              <a:buFont typeface="Wingdings" panose="05000000000000000000" pitchFamily="2" charset="2"/>
              <a:buChar char="§"/>
            </a:pPr>
            <a:r>
              <a:rPr lang="en-US"/>
              <a:t>Requires IOUs to publicly present CAVAs prior to submitting to the CPUC</a:t>
            </a:r>
          </a:p>
          <a:p>
            <a:pPr lvl="1">
              <a:lnSpc>
                <a:spcPct val="114000"/>
              </a:lnSpc>
              <a:spcAft>
                <a:spcPts val="600"/>
              </a:spcAft>
              <a:buFont typeface="Wingdings" panose="05000000000000000000" pitchFamily="2" charset="2"/>
              <a:buChar char="§"/>
            </a:pPr>
            <a:r>
              <a:rPr lang="en-US"/>
              <a:t>Adopts guidance for adaptation investment requests Included in GRC or free-standing applications</a:t>
            </a:r>
          </a:p>
          <a:p>
            <a:pPr marL="287337" lvl="1" indent="0">
              <a:lnSpc>
                <a:spcPct val="114000"/>
              </a:lnSpc>
              <a:buNone/>
            </a:pPr>
            <a:endParaRPr lang="en-US"/>
          </a:p>
          <a:p>
            <a:pPr lvl="1">
              <a:lnSpc>
                <a:spcPct val="114000"/>
              </a:lnSpc>
            </a:pPr>
            <a:endParaRPr lang="en-US"/>
          </a:p>
          <a:p>
            <a:pPr>
              <a:lnSpc>
                <a:spcPct val="114000"/>
              </a:lnSpc>
            </a:pPr>
            <a:endParaRPr lang="en-US"/>
          </a:p>
        </p:txBody>
      </p:sp>
      <p:sp>
        <p:nvSpPr>
          <p:cNvPr id="5" name="Slide Number Placeholder 4">
            <a:extLst>
              <a:ext uri="{FF2B5EF4-FFF2-40B4-BE49-F238E27FC236}">
                <a16:creationId xmlns:a16="http://schemas.microsoft.com/office/drawing/2014/main" id="{586C37C6-49BA-CCE4-F3FD-F82C61EEDD8F}"/>
              </a:ext>
            </a:extLst>
          </p:cNvPr>
          <p:cNvSpPr>
            <a:spLocks noGrp="1"/>
          </p:cNvSpPr>
          <p:nvPr>
            <p:ph type="sldNum" sz="quarter" idx="12"/>
          </p:nvPr>
        </p:nvSpPr>
        <p:spPr/>
        <p:txBody>
          <a:bodyPr/>
          <a:lstStyle/>
          <a:p>
            <a:fld id="{1C4126A1-9282-4A82-AC02-A59AF4A969C8}" type="slidenum">
              <a:rPr lang="en-US" smtClean="0"/>
              <a:t>64</a:t>
            </a:fld>
            <a:endParaRPr lang="en-US"/>
          </a:p>
        </p:txBody>
      </p:sp>
    </p:spTree>
    <p:extLst>
      <p:ext uri="{BB962C8B-B14F-4D97-AF65-F5344CB8AC3E}">
        <p14:creationId xmlns:p14="http://schemas.microsoft.com/office/powerpoint/2010/main" val="1045477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254666" y="-183366"/>
            <a:ext cx="10972800" cy="1325563"/>
          </a:xfrm>
        </p:spPr>
        <p:txBody>
          <a:bodyPr/>
          <a:lstStyle/>
          <a:p>
            <a:r>
              <a:rPr lang="en-US"/>
              <a:t>CAVA &amp; CEP Submission Timeline</a:t>
            </a:r>
          </a:p>
        </p:txBody>
      </p:sp>
      <p:graphicFrame>
        <p:nvGraphicFramePr>
          <p:cNvPr id="4" name="Table 3">
            <a:extLst>
              <a:ext uri="{FF2B5EF4-FFF2-40B4-BE49-F238E27FC236}">
                <a16:creationId xmlns:a16="http://schemas.microsoft.com/office/drawing/2014/main" id="{0C0FF849-F84C-B9D0-3AED-A8114D034A81}"/>
              </a:ext>
            </a:extLst>
          </p:cNvPr>
          <p:cNvGraphicFramePr>
            <a:graphicFrameLocks noGrp="1"/>
          </p:cNvGraphicFramePr>
          <p:nvPr>
            <p:extLst>
              <p:ext uri="{D42A27DB-BD31-4B8C-83A1-F6EECF244321}">
                <p14:modId xmlns:p14="http://schemas.microsoft.com/office/powerpoint/2010/main" val="6653779"/>
              </p:ext>
            </p:extLst>
          </p:nvPr>
        </p:nvGraphicFramePr>
        <p:xfrm>
          <a:off x="191166" y="1800978"/>
          <a:ext cx="11682667" cy="3724325"/>
        </p:xfrm>
        <a:graphic>
          <a:graphicData uri="http://schemas.openxmlformats.org/drawingml/2006/table">
            <a:tbl>
              <a:tblPr firstRow="1" bandRow="1">
                <a:tableStyleId>{5C22544A-7EE6-4342-B048-85BDC9FD1C3A}</a:tableStyleId>
              </a:tblPr>
              <a:tblGrid>
                <a:gridCol w="982722">
                  <a:extLst>
                    <a:ext uri="{9D8B030D-6E8A-4147-A177-3AD203B41FA5}">
                      <a16:colId xmlns:a16="http://schemas.microsoft.com/office/drawing/2014/main" val="1067770496"/>
                    </a:ext>
                  </a:extLst>
                </a:gridCol>
                <a:gridCol w="735035">
                  <a:extLst>
                    <a:ext uri="{9D8B030D-6E8A-4147-A177-3AD203B41FA5}">
                      <a16:colId xmlns:a16="http://schemas.microsoft.com/office/drawing/2014/main" val="1785918916"/>
                    </a:ext>
                  </a:extLst>
                </a:gridCol>
                <a:gridCol w="1036432">
                  <a:extLst>
                    <a:ext uri="{9D8B030D-6E8A-4147-A177-3AD203B41FA5}">
                      <a16:colId xmlns:a16="http://schemas.microsoft.com/office/drawing/2014/main" val="2858849907"/>
                    </a:ext>
                  </a:extLst>
                </a:gridCol>
                <a:gridCol w="911268">
                  <a:extLst>
                    <a:ext uri="{9D8B030D-6E8A-4147-A177-3AD203B41FA5}">
                      <a16:colId xmlns:a16="http://schemas.microsoft.com/office/drawing/2014/main" val="3785748923"/>
                    </a:ext>
                  </a:extLst>
                </a:gridCol>
                <a:gridCol w="1069120">
                  <a:extLst>
                    <a:ext uri="{9D8B030D-6E8A-4147-A177-3AD203B41FA5}">
                      <a16:colId xmlns:a16="http://schemas.microsoft.com/office/drawing/2014/main" val="3081256204"/>
                    </a:ext>
                  </a:extLst>
                </a:gridCol>
                <a:gridCol w="1063755">
                  <a:extLst>
                    <a:ext uri="{9D8B030D-6E8A-4147-A177-3AD203B41FA5}">
                      <a16:colId xmlns:a16="http://schemas.microsoft.com/office/drawing/2014/main" val="169471752"/>
                    </a:ext>
                  </a:extLst>
                </a:gridCol>
                <a:gridCol w="1065451">
                  <a:extLst>
                    <a:ext uri="{9D8B030D-6E8A-4147-A177-3AD203B41FA5}">
                      <a16:colId xmlns:a16="http://schemas.microsoft.com/office/drawing/2014/main" val="680214156"/>
                    </a:ext>
                  </a:extLst>
                </a:gridCol>
                <a:gridCol w="1103502">
                  <a:extLst>
                    <a:ext uri="{9D8B030D-6E8A-4147-A177-3AD203B41FA5}">
                      <a16:colId xmlns:a16="http://schemas.microsoft.com/office/drawing/2014/main" val="164740469"/>
                    </a:ext>
                  </a:extLst>
                </a:gridCol>
                <a:gridCol w="1103502">
                  <a:extLst>
                    <a:ext uri="{9D8B030D-6E8A-4147-A177-3AD203B41FA5}">
                      <a16:colId xmlns:a16="http://schemas.microsoft.com/office/drawing/2014/main" val="2221040187"/>
                    </a:ext>
                  </a:extLst>
                </a:gridCol>
                <a:gridCol w="963173">
                  <a:extLst>
                    <a:ext uri="{9D8B030D-6E8A-4147-A177-3AD203B41FA5}">
                      <a16:colId xmlns:a16="http://schemas.microsoft.com/office/drawing/2014/main" val="1788035945"/>
                    </a:ext>
                  </a:extLst>
                </a:gridCol>
                <a:gridCol w="917187">
                  <a:extLst>
                    <a:ext uri="{9D8B030D-6E8A-4147-A177-3AD203B41FA5}">
                      <a16:colId xmlns:a16="http://schemas.microsoft.com/office/drawing/2014/main" val="3746602611"/>
                    </a:ext>
                  </a:extLst>
                </a:gridCol>
                <a:gridCol w="731520">
                  <a:extLst>
                    <a:ext uri="{9D8B030D-6E8A-4147-A177-3AD203B41FA5}">
                      <a16:colId xmlns:a16="http://schemas.microsoft.com/office/drawing/2014/main" val="1458843619"/>
                    </a:ext>
                  </a:extLst>
                </a:gridCol>
              </a:tblGrid>
              <a:tr h="382658">
                <a:tc>
                  <a:txBody>
                    <a:bodyPr/>
                    <a:lstStyle/>
                    <a:p>
                      <a:endParaRPr lang="en-US" sz="1600"/>
                    </a:p>
                  </a:txBody>
                  <a:tcPr/>
                </a:tc>
                <a:tc>
                  <a:txBody>
                    <a:bodyPr/>
                    <a:lstStyle/>
                    <a:p>
                      <a:r>
                        <a:rPr lang="en-US" sz="1600"/>
                        <a:t>2021</a:t>
                      </a:r>
                    </a:p>
                  </a:txBody>
                  <a:tcPr/>
                </a:tc>
                <a:tc>
                  <a:txBody>
                    <a:bodyPr/>
                    <a:lstStyle/>
                    <a:p>
                      <a:r>
                        <a:rPr lang="en-US" sz="1600"/>
                        <a:t>2022</a:t>
                      </a:r>
                    </a:p>
                  </a:txBody>
                  <a:tcPr/>
                </a:tc>
                <a:tc>
                  <a:txBody>
                    <a:bodyPr/>
                    <a:lstStyle/>
                    <a:p>
                      <a:r>
                        <a:rPr lang="en-US" sz="1600"/>
                        <a:t>2023</a:t>
                      </a:r>
                    </a:p>
                  </a:txBody>
                  <a:tcPr/>
                </a:tc>
                <a:tc>
                  <a:txBody>
                    <a:bodyPr/>
                    <a:lstStyle/>
                    <a:p>
                      <a:r>
                        <a:rPr lang="en-US" sz="1600"/>
                        <a:t>2024</a:t>
                      </a:r>
                    </a:p>
                  </a:txBody>
                  <a:tcPr>
                    <a:lnR w="12700" cap="flat" cmpd="sng" algn="ctr">
                      <a:solidFill>
                        <a:schemeClr val="tx1"/>
                      </a:solidFill>
                      <a:prstDash val="solid"/>
                      <a:round/>
                      <a:headEnd type="none" w="med" len="med"/>
                      <a:tailEnd type="none" w="med" len="med"/>
                    </a:lnR>
                  </a:tcPr>
                </a:tc>
                <a:tc>
                  <a:txBody>
                    <a:bodyPr/>
                    <a:lstStyle/>
                    <a:p>
                      <a:r>
                        <a:rPr lang="en-US" sz="1600"/>
                        <a:t>2025</a:t>
                      </a:r>
                    </a:p>
                  </a:txBody>
                  <a:tcPr>
                    <a:lnL w="12700" cap="flat" cmpd="sng" algn="ctr">
                      <a:solidFill>
                        <a:schemeClr val="tx1"/>
                      </a:solidFill>
                      <a:prstDash val="solid"/>
                      <a:round/>
                      <a:headEnd type="none" w="med" len="med"/>
                      <a:tailEnd type="none" w="med" len="med"/>
                    </a:lnL>
                  </a:tcPr>
                </a:tc>
                <a:tc>
                  <a:txBody>
                    <a:bodyPr/>
                    <a:lstStyle/>
                    <a:p>
                      <a:r>
                        <a:rPr lang="en-US" sz="1600"/>
                        <a:t>2026</a:t>
                      </a:r>
                    </a:p>
                  </a:txBody>
                  <a:tcPr/>
                </a:tc>
                <a:tc>
                  <a:txBody>
                    <a:bodyPr/>
                    <a:lstStyle/>
                    <a:p>
                      <a:r>
                        <a:rPr lang="en-US" sz="1600"/>
                        <a:t>2027</a:t>
                      </a:r>
                    </a:p>
                  </a:txBody>
                  <a:tcPr/>
                </a:tc>
                <a:tc>
                  <a:txBody>
                    <a:bodyPr/>
                    <a:lstStyle/>
                    <a:p>
                      <a:r>
                        <a:rPr lang="en-US" sz="1600"/>
                        <a:t>2028</a:t>
                      </a:r>
                    </a:p>
                  </a:txBody>
                  <a:tcPr/>
                </a:tc>
                <a:tc>
                  <a:txBody>
                    <a:bodyPr/>
                    <a:lstStyle/>
                    <a:p>
                      <a:r>
                        <a:rPr lang="en-US" sz="1600"/>
                        <a:t>2029</a:t>
                      </a:r>
                    </a:p>
                  </a:txBody>
                  <a:tcPr/>
                </a:tc>
                <a:tc>
                  <a:txBody>
                    <a:bodyPr/>
                    <a:lstStyle/>
                    <a:p>
                      <a:r>
                        <a:rPr lang="en-US" sz="1600"/>
                        <a:t>2030</a:t>
                      </a:r>
                    </a:p>
                  </a:txBody>
                  <a:tcPr/>
                </a:tc>
                <a:tc>
                  <a:txBody>
                    <a:bodyPr/>
                    <a:lstStyle/>
                    <a:p>
                      <a:r>
                        <a:rPr lang="en-US" sz="1600"/>
                        <a:t>2031</a:t>
                      </a:r>
                    </a:p>
                  </a:txBody>
                  <a:tcPr/>
                </a:tc>
                <a:extLst>
                  <a:ext uri="{0D108BD9-81ED-4DB2-BD59-A6C34878D82A}">
                    <a16:rowId xmlns:a16="http://schemas.microsoft.com/office/drawing/2014/main" val="3762781121"/>
                  </a:ext>
                </a:extLst>
              </a:tr>
              <a:tr h="862359">
                <a:tc>
                  <a:txBody>
                    <a:bodyPr/>
                    <a:lstStyle/>
                    <a:p>
                      <a:r>
                        <a:rPr lang="en-US" sz="1600" b="1"/>
                        <a:t>SCE</a:t>
                      </a:r>
                    </a:p>
                  </a:txBody>
                  <a:tcPr/>
                </a:tc>
                <a:tc>
                  <a:txBody>
                    <a:bodyPr/>
                    <a:lstStyle/>
                    <a:p>
                      <a:r>
                        <a:rPr lang="en-US" sz="1600"/>
                        <a:t>CEP</a:t>
                      </a:r>
                    </a:p>
                  </a:txBody>
                  <a:tcPr/>
                </a:tc>
                <a:tc>
                  <a:txBody>
                    <a:bodyPr/>
                    <a:lstStyle/>
                    <a:p>
                      <a:r>
                        <a:rPr lang="en-US" sz="1600"/>
                        <a:t>CAVA &amp; RAMP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&amp; GRC</a:t>
                      </a:r>
                    </a:p>
                    <a:p>
                      <a:endParaRPr lang="en-US" sz="1600"/>
                    </a:p>
                  </a:txBody>
                  <a:tcPr/>
                </a:tc>
                <a:tc>
                  <a:txBody>
                    <a:bodyPr/>
                    <a:lstStyle/>
                    <a:p>
                      <a:endParaRPr lang="en-US" sz="1600"/>
                    </a:p>
                  </a:txBody>
                  <a:tcPr>
                    <a:lnR w="12700" cap="flat" cmpd="sng" algn="ctr">
                      <a:solidFill>
                        <a:schemeClr val="tx1"/>
                      </a:solidFill>
                      <a:prstDash val="solid"/>
                      <a:round/>
                      <a:headEnd type="none" w="med" len="med"/>
                      <a:tailEnd type="none" w="med" len="med"/>
                    </a:lnR>
                  </a:tcPr>
                </a:tc>
                <a:tc>
                  <a:txBody>
                    <a:bodyPr/>
                    <a:lstStyle/>
                    <a:p>
                      <a:r>
                        <a:rPr lang="en-US" sz="1600"/>
                        <a:t>CEP</a:t>
                      </a:r>
                    </a:p>
                  </a:txBody>
                  <a:tcPr>
                    <a:lnL w="12700" cap="flat" cmpd="sng" algn="ctr">
                      <a:solidFill>
                        <a:schemeClr val="tx1"/>
                      </a:solidFill>
                      <a:prstDash val="solid"/>
                      <a:round/>
                      <a:headEnd type="none" w="med" len="med"/>
                      <a:tailEnd type="none" w="med" len="med"/>
                    </a:lnL>
                  </a:tcPr>
                </a:tc>
                <a:tc>
                  <a:txBody>
                    <a:bodyPr/>
                    <a:lstStyle/>
                    <a:p>
                      <a:r>
                        <a:rPr lang="en-US" sz="1600"/>
                        <a:t>CAVA &amp; RAMP</a:t>
                      </a:r>
                    </a:p>
                  </a:txBody>
                  <a:tcPr/>
                </a:tc>
                <a:tc>
                  <a:txBody>
                    <a:bodyPr/>
                    <a:lstStyle/>
                    <a:p>
                      <a:r>
                        <a:rPr lang="en-US" sz="1600"/>
                        <a:t>Survey &amp; GRC</a:t>
                      </a:r>
                    </a:p>
                  </a:txBody>
                  <a:tcPr/>
                </a:tc>
                <a:tc>
                  <a:txBody>
                    <a:bodyPr/>
                    <a:lstStyle/>
                    <a:p>
                      <a:r>
                        <a:rPr lang="en-US" sz="1600"/>
                        <a:t>CEP</a:t>
                      </a:r>
                    </a:p>
                  </a:txBody>
                  <a:tcPr/>
                </a:tc>
                <a:tc>
                  <a:txBody>
                    <a:bodyPr/>
                    <a:lstStyle/>
                    <a:p>
                      <a:r>
                        <a:rPr lang="en-US" sz="1600"/>
                        <a:t>CAVA</a:t>
                      </a:r>
                    </a:p>
                  </a:txBody>
                  <a:tcPr/>
                </a:tc>
                <a:tc>
                  <a:txBody>
                    <a:bodyPr/>
                    <a:lstStyle/>
                    <a:p>
                      <a:r>
                        <a:rPr lang="en-US" sz="1600"/>
                        <a:t>RAMP &amp; Survey</a:t>
                      </a:r>
                    </a:p>
                  </a:txBody>
                  <a:tcPr/>
                </a:tc>
                <a:tc>
                  <a:txBody>
                    <a:bodyPr/>
                    <a:lstStyle/>
                    <a:p>
                      <a:r>
                        <a:rPr lang="en-US" sz="1600"/>
                        <a:t>GRC</a:t>
                      </a:r>
                    </a:p>
                  </a:txBody>
                  <a:tcPr/>
                </a:tc>
                <a:extLst>
                  <a:ext uri="{0D108BD9-81ED-4DB2-BD59-A6C34878D82A}">
                    <a16:rowId xmlns:a16="http://schemas.microsoft.com/office/drawing/2014/main" val="2789133508"/>
                  </a:ext>
                </a:extLst>
              </a:tr>
              <a:tr h="589548">
                <a:tc>
                  <a:txBody>
                    <a:bodyPr/>
                    <a:lstStyle/>
                    <a:p>
                      <a:r>
                        <a:rPr lang="en-US" sz="1600" b="1"/>
                        <a:t>PG&amp;E</a:t>
                      </a:r>
                    </a:p>
                  </a:txBody>
                  <a:tcPr/>
                </a:tc>
                <a:tc>
                  <a:txBody>
                    <a:bodyPr/>
                    <a:lstStyle/>
                    <a:p>
                      <a:endParaRPr lang="en-US" sz="1600"/>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CEP</a:t>
                      </a:r>
                    </a:p>
                    <a:p>
                      <a:endParaRPr lang="en-US" sz="1600"/>
                    </a:p>
                  </a:txBody>
                  <a:tcPr/>
                </a:tc>
                <a:tc>
                  <a:txBody>
                    <a:bodyPr/>
                    <a:lstStyle/>
                    <a:p>
                      <a:r>
                        <a:rPr lang="en-US" sz="1600"/>
                        <a:t>CAVA &amp; RAMP</a:t>
                      </a:r>
                    </a:p>
                  </a:txBody>
                  <a:tcPr>
                    <a:lnR w="12700" cap="flat" cmpd="sng" algn="ctr">
                      <a:solidFill>
                        <a:schemeClr val="tx1"/>
                      </a:solidFill>
                      <a:prstDash val="solid"/>
                      <a:round/>
                      <a:headEnd type="none" w="med" len="med"/>
                      <a:tailEnd type="none" w="med" len="med"/>
                    </a:lnR>
                  </a:tcPr>
                </a:tc>
                <a:tc>
                  <a:txBody>
                    <a:bodyPr/>
                    <a:lstStyle/>
                    <a:p>
                      <a:r>
                        <a:rPr lang="en-US" sz="1600"/>
                        <a:t>Survey</a:t>
                      </a:r>
                    </a:p>
                    <a:p>
                      <a:r>
                        <a:rPr lang="en-US" sz="1600"/>
                        <a:t>&amp; GRC</a:t>
                      </a:r>
                    </a:p>
                  </a:txBody>
                  <a:tcPr>
                    <a:lnL w="12700" cap="flat" cmpd="sng" algn="ctr">
                      <a:solidFill>
                        <a:schemeClr val="tx1"/>
                      </a:solidFill>
                      <a:prstDash val="solid"/>
                      <a:round/>
                      <a:headEnd type="none" w="med" len="med"/>
                      <a:tailEnd type="none" w="med" len="med"/>
                    </a:lnL>
                  </a:tcPr>
                </a:tc>
                <a:tc>
                  <a:txBody>
                    <a:bodyPr/>
                    <a:lstStyle/>
                    <a:p>
                      <a:r>
                        <a:rPr lang="en-US" sz="1600"/>
                        <a:t>CEP*</a:t>
                      </a:r>
                    </a:p>
                  </a:txBody>
                  <a:tcPr/>
                </a:tc>
                <a:tc>
                  <a:txBody>
                    <a:bodyPr/>
                    <a:lstStyle/>
                    <a:p>
                      <a:r>
                        <a:rPr lang="en-US" sz="1600"/>
                        <a:t>CAVA*</a:t>
                      </a:r>
                    </a:p>
                  </a:txBody>
                  <a:tcPr/>
                </a:tc>
                <a:tc>
                  <a:txBody>
                    <a:bodyPr/>
                    <a:lstStyle/>
                    <a:p>
                      <a:r>
                        <a:rPr lang="en-US" sz="1600"/>
                        <a:t>RAMP &amp; Survey</a:t>
                      </a:r>
                    </a:p>
                  </a:txBody>
                  <a:tcPr/>
                </a:tc>
                <a:tc>
                  <a:txBody>
                    <a:bodyPr/>
                    <a:lstStyle/>
                    <a:p>
                      <a:r>
                        <a:rPr lang="en-US" sz="1600"/>
                        <a:t>GRC</a:t>
                      </a:r>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866487009"/>
                  </a:ext>
                </a:extLst>
              </a:tr>
              <a:tr h="660478">
                <a:tc>
                  <a:txBody>
                    <a:bodyPr/>
                    <a:lstStyle/>
                    <a:p>
                      <a:r>
                        <a:rPr lang="en-US" sz="1600" b="1"/>
                        <a:t>SDG&amp;E</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r>
                        <a:rPr lang="en-US" sz="1600"/>
                        <a:t>CEP</a:t>
                      </a:r>
                    </a:p>
                  </a:txBody>
                  <a:tcPr>
                    <a:lnR w="12700" cap="flat" cmpd="sng" algn="ctr">
                      <a:solidFill>
                        <a:schemeClr val="tx1"/>
                      </a:solidFill>
                      <a:prstDash val="solid"/>
                      <a:round/>
                      <a:headEnd type="none" w="med" len="med"/>
                      <a:tailEnd type="none" w="med" len="med"/>
                    </a:lnR>
                  </a:tcPr>
                </a:tc>
                <a:tc>
                  <a:txBody>
                    <a:bodyPr/>
                    <a:lstStyle/>
                    <a:p>
                      <a:r>
                        <a:rPr lang="en-US" sz="1600"/>
                        <a:t>CAVA &amp; RAMP</a:t>
                      </a:r>
                    </a:p>
                  </a:txBody>
                  <a:tcPr>
                    <a:lnL w="12700" cap="flat" cmpd="sng" algn="ctr">
                      <a:solidFill>
                        <a:schemeClr val="tx1"/>
                      </a:solidFill>
                      <a:prstDash val="solid"/>
                      <a:round/>
                      <a:headEnd type="none" w="med" len="med"/>
                      <a:tailEnd type="none" w="med" len="med"/>
                    </a:lnL>
                  </a:tcPr>
                </a:tc>
                <a:tc>
                  <a:txBody>
                    <a:bodyPr/>
                    <a:lstStyle/>
                    <a:p>
                      <a:r>
                        <a:rPr lang="en-US" sz="1600"/>
                        <a:t>Survey</a:t>
                      </a:r>
                    </a:p>
                    <a:p>
                      <a:r>
                        <a:rPr lang="en-US" sz="1600"/>
                        <a:t>&amp; GRC</a:t>
                      </a:r>
                    </a:p>
                  </a:txBody>
                  <a:tcPr/>
                </a:tc>
                <a:tc>
                  <a:txBody>
                    <a:bodyPr/>
                    <a:lstStyle/>
                    <a:p>
                      <a:r>
                        <a:rPr lang="en-US" sz="1600"/>
                        <a:t>CEP</a:t>
                      </a:r>
                    </a:p>
                  </a:txBody>
                  <a:tcPr/>
                </a:tc>
                <a:tc>
                  <a:txBody>
                    <a:bodyPr/>
                    <a:lstStyle/>
                    <a:p>
                      <a:r>
                        <a:rPr lang="en-US" sz="1600"/>
                        <a:t>CAVA</a:t>
                      </a:r>
                    </a:p>
                  </a:txBody>
                  <a:tcPr/>
                </a:tc>
                <a:tc>
                  <a:txBody>
                    <a:bodyPr/>
                    <a:lstStyle/>
                    <a:p>
                      <a:r>
                        <a:rPr lang="en-US" sz="1600"/>
                        <a:t>RAMP &amp; Survey</a:t>
                      </a:r>
                    </a:p>
                  </a:txBody>
                  <a:tcPr/>
                </a:tc>
                <a:tc>
                  <a:txBody>
                    <a:bodyPr/>
                    <a:lstStyle/>
                    <a:p>
                      <a:r>
                        <a:rPr lang="en-US" sz="1600"/>
                        <a:t>GRC</a:t>
                      </a:r>
                    </a:p>
                  </a:txBody>
                  <a:tcPr/>
                </a:tc>
                <a:tc>
                  <a:txBody>
                    <a:bodyPr/>
                    <a:lstStyle/>
                    <a:p>
                      <a:endParaRPr lang="en-US" sz="1600"/>
                    </a:p>
                  </a:txBody>
                  <a:tcPr/>
                </a:tc>
                <a:extLst>
                  <a:ext uri="{0D108BD9-81ED-4DB2-BD59-A6C34878D82A}">
                    <a16:rowId xmlns:a16="http://schemas.microsoft.com/office/drawing/2014/main" val="4149868738"/>
                  </a:ext>
                </a:extLst>
              </a:tr>
              <a:tr h="382658">
                <a:tc>
                  <a:txBody>
                    <a:bodyPr/>
                    <a:lstStyle/>
                    <a:p>
                      <a:r>
                        <a:rPr lang="en-US" sz="1600" b="1"/>
                        <a:t>SCG</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r>
                        <a:rPr lang="en-US" sz="1600"/>
                        <a:t>CEP</a:t>
                      </a:r>
                    </a:p>
                  </a:txBody>
                  <a:tcPr>
                    <a:lnR w="12700" cap="flat" cmpd="sng" algn="ctr">
                      <a:solidFill>
                        <a:schemeClr val="tx1"/>
                      </a:solidFill>
                      <a:prstDash val="solid"/>
                      <a:round/>
                      <a:headEnd type="none" w="med" len="med"/>
                      <a:tailEnd type="none" w="med" len="med"/>
                    </a:lnR>
                  </a:tcPr>
                </a:tc>
                <a:tc>
                  <a:txBody>
                    <a:bodyPr/>
                    <a:lstStyle/>
                    <a:p>
                      <a:r>
                        <a:rPr lang="en-US" sz="1600"/>
                        <a:t>CAVA &amp; RAMP</a:t>
                      </a:r>
                    </a:p>
                  </a:txBody>
                  <a:tcPr>
                    <a:lnL w="12700" cap="flat" cmpd="sng" algn="ctr">
                      <a:solidFill>
                        <a:schemeClr val="tx1"/>
                      </a:solidFill>
                      <a:prstDash val="solid"/>
                      <a:round/>
                      <a:headEnd type="none" w="med" len="med"/>
                      <a:tailEnd type="none" w="med" len="med"/>
                    </a:lnL>
                  </a:tcPr>
                </a:tc>
                <a:tc>
                  <a:txBody>
                    <a:bodyPr/>
                    <a:lstStyle/>
                    <a:p>
                      <a:r>
                        <a:rPr lang="en-US" sz="1600"/>
                        <a:t>Survey</a:t>
                      </a:r>
                    </a:p>
                    <a:p>
                      <a:r>
                        <a:rPr lang="en-US" sz="1600"/>
                        <a:t>&amp; GRC</a:t>
                      </a:r>
                    </a:p>
                  </a:txBody>
                  <a:tcPr/>
                </a:tc>
                <a:tc>
                  <a:txBody>
                    <a:bodyPr/>
                    <a:lstStyle/>
                    <a:p>
                      <a:r>
                        <a:rPr lang="en-US" sz="1600"/>
                        <a:t>CEP</a:t>
                      </a:r>
                    </a:p>
                  </a:txBody>
                  <a:tcPr/>
                </a:tc>
                <a:tc>
                  <a:txBody>
                    <a:bodyPr/>
                    <a:lstStyle/>
                    <a:p>
                      <a:r>
                        <a:rPr lang="en-US" sz="1600"/>
                        <a:t>CAVA</a:t>
                      </a:r>
                    </a:p>
                  </a:txBody>
                  <a:tcPr/>
                </a:tc>
                <a:tc>
                  <a:txBody>
                    <a:bodyPr/>
                    <a:lstStyle/>
                    <a:p>
                      <a:r>
                        <a:rPr lang="en-US" sz="1600"/>
                        <a:t>RAMP &amp; Survey</a:t>
                      </a:r>
                    </a:p>
                    <a:p>
                      <a:endParaRPr lang="en-US" sz="1600"/>
                    </a:p>
                  </a:txBody>
                  <a:tcPr/>
                </a:tc>
                <a:tc>
                  <a:txBody>
                    <a:bodyPr/>
                    <a:lstStyle/>
                    <a:p>
                      <a:r>
                        <a:rPr lang="en-US" sz="1600"/>
                        <a:t>GRC</a:t>
                      </a:r>
                    </a:p>
                  </a:txBody>
                  <a:tcPr/>
                </a:tc>
                <a:tc>
                  <a:txBody>
                    <a:bodyPr/>
                    <a:lstStyle/>
                    <a:p>
                      <a:endParaRPr lang="en-US" sz="1600"/>
                    </a:p>
                  </a:txBody>
                  <a:tcPr/>
                </a:tc>
                <a:extLst>
                  <a:ext uri="{0D108BD9-81ED-4DB2-BD59-A6C34878D82A}">
                    <a16:rowId xmlns:a16="http://schemas.microsoft.com/office/drawing/2014/main" val="881083944"/>
                  </a:ext>
                </a:extLst>
              </a:tr>
            </a:tbl>
          </a:graphicData>
        </a:graphic>
      </p:graphicFrame>
      <p:sp>
        <p:nvSpPr>
          <p:cNvPr id="7" name="TextBox 6">
            <a:extLst>
              <a:ext uri="{FF2B5EF4-FFF2-40B4-BE49-F238E27FC236}">
                <a16:creationId xmlns:a16="http://schemas.microsoft.com/office/drawing/2014/main" id="{E8858690-C924-236B-4B8F-E315F8A0FCCB}"/>
              </a:ext>
            </a:extLst>
          </p:cNvPr>
          <p:cNvSpPr txBox="1"/>
          <p:nvPr/>
        </p:nvSpPr>
        <p:spPr>
          <a:xfrm>
            <a:off x="458525" y="5656953"/>
            <a:ext cx="81932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entury Gothic" panose="020F0302020204030204"/>
                <a:ea typeface="+mn-ea"/>
                <a:cs typeface="+mn-cs"/>
              </a:rPr>
              <a:t>*Note that CAVAs and CEPs move up one year starting in 2026 with PG&amp;E as per D.24-08-005</a:t>
            </a:r>
          </a:p>
        </p:txBody>
      </p:sp>
      <p:sp>
        <p:nvSpPr>
          <p:cNvPr id="5" name="Slide Number Placeholder 4">
            <a:extLst>
              <a:ext uri="{FF2B5EF4-FFF2-40B4-BE49-F238E27FC236}">
                <a16:creationId xmlns:a16="http://schemas.microsoft.com/office/drawing/2014/main" id="{8332DF5A-9AD2-D299-F120-4032F40344DF}"/>
              </a:ext>
            </a:extLst>
          </p:cNvPr>
          <p:cNvSpPr>
            <a:spLocks noGrp="1"/>
          </p:cNvSpPr>
          <p:nvPr>
            <p:ph type="sldNum" sz="quarter" idx="12"/>
          </p:nvPr>
        </p:nvSpPr>
        <p:spPr/>
        <p:txBody>
          <a:bodyPr/>
          <a:lstStyle/>
          <a:p>
            <a:fld id="{1C4126A1-9282-4A82-AC02-A59AF4A969C8}" type="slidenum">
              <a:rPr lang="en-US" smtClean="0"/>
              <a:t>65</a:t>
            </a:fld>
            <a:endParaRPr lang="en-US"/>
          </a:p>
        </p:txBody>
      </p:sp>
    </p:spTree>
    <p:extLst>
      <p:ext uri="{BB962C8B-B14F-4D97-AF65-F5344CB8AC3E}">
        <p14:creationId xmlns:p14="http://schemas.microsoft.com/office/powerpoint/2010/main" val="85415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8" y="-151069"/>
            <a:ext cx="10972800" cy="1325563"/>
          </a:xfrm>
        </p:spPr>
        <p:txBody>
          <a:bodyPr/>
          <a:lstStyle/>
          <a:p>
            <a:r>
              <a:rPr lang="en-US"/>
              <a:t>Community Agreements</a:t>
            </a:r>
          </a:p>
        </p:txBody>
      </p:sp>
      <p:sp>
        <p:nvSpPr>
          <p:cNvPr id="4" name="Content Placeholder 2">
            <a:extLst>
              <a:ext uri="{FF2B5EF4-FFF2-40B4-BE49-F238E27FC236}">
                <a16:creationId xmlns:a16="http://schemas.microsoft.com/office/drawing/2014/main" id="{32F610C6-D645-3FFE-FC4A-09809F28B575}"/>
              </a:ext>
            </a:extLst>
          </p:cNvPr>
          <p:cNvSpPr txBox="1">
            <a:spLocks/>
          </p:cNvSpPr>
          <p:nvPr/>
        </p:nvSpPr>
        <p:spPr>
          <a:xfrm>
            <a:off x="838198" y="1430256"/>
            <a:ext cx="10515600" cy="4351338"/>
          </a:xfrm>
          <a:prstGeom prst="rect">
            <a:avLst/>
          </a:prstGeom>
          <a:noFill/>
        </p:spPr>
        <p:txBody>
          <a:bodyPr vert="horz" lIns="0" tIns="45720" rIns="91440" bIns="45720" rtlCol="0" anchor="t">
            <a:normAutofit fontScale="92500" lnSpcReduction="10000"/>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045" indent="-233045">
              <a:lnSpc>
                <a:spcPct val="150000"/>
              </a:lnSpc>
            </a:pPr>
            <a:r>
              <a:rPr lang="en-US">
                <a:solidFill>
                  <a:schemeClr val="tx1"/>
                </a:solidFill>
              </a:rPr>
              <a:t>Workshop is structured to stimulate an honest dialogue and engage different perspectives</a:t>
            </a:r>
          </a:p>
          <a:p>
            <a:pPr marL="623570" lvl="1" indent="-342900">
              <a:lnSpc>
                <a:spcPct val="150000"/>
              </a:lnSpc>
              <a:buFont typeface="Wingdings" panose="05000000000000000000" pitchFamily="2" charset="2"/>
              <a:buChar char="§"/>
            </a:pPr>
            <a:r>
              <a:rPr lang="en-US">
                <a:solidFill>
                  <a:schemeClr val="tx1"/>
                </a:solidFill>
              </a:rPr>
              <a:t>Keep comments friendly and respectful</a:t>
            </a:r>
          </a:p>
          <a:p>
            <a:pPr marL="623570" lvl="1" indent="-342900">
              <a:lnSpc>
                <a:spcPct val="150000"/>
              </a:lnSpc>
              <a:buFont typeface="Wingdings" panose="05000000000000000000" pitchFamily="2" charset="2"/>
              <a:buChar char="§"/>
            </a:pPr>
            <a:r>
              <a:rPr lang="en-US">
                <a:solidFill>
                  <a:schemeClr val="tx1"/>
                </a:solidFill>
              </a:rPr>
              <a:t>Be present (as few additional screens as possible)</a:t>
            </a:r>
          </a:p>
          <a:p>
            <a:pPr marL="623887" lvl="1" indent="-342900">
              <a:lnSpc>
                <a:spcPct val="150000"/>
              </a:lnSpc>
              <a:buFont typeface="Wingdings" panose="05000000000000000000" pitchFamily="2" charset="2"/>
              <a:buChar char="§"/>
            </a:pPr>
            <a:r>
              <a:rPr lang="en-US">
                <a:solidFill>
                  <a:schemeClr val="tx1"/>
                </a:solidFill>
              </a:rPr>
              <a:t>Assume best intentions but be mindful of impact</a:t>
            </a:r>
          </a:p>
          <a:p>
            <a:pPr marL="623887" lvl="1" indent="-342900">
              <a:lnSpc>
                <a:spcPct val="150000"/>
              </a:lnSpc>
              <a:buFont typeface="Wingdings" panose="05000000000000000000" pitchFamily="2" charset="2"/>
              <a:buChar char="§"/>
            </a:pPr>
            <a:r>
              <a:rPr lang="en-US">
                <a:solidFill>
                  <a:schemeClr val="tx1"/>
                </a:solidFill>
              </a:rPr>
              <a:t>One person speak at a time</a:t>
            </a:r>
          </a:p>
          <a:p>
            <a:pPr marL="623887" lvl="1" indent="-342900">
              <a:lnSpc>
                <a:spcPct val="150000"/>
              </a:lnSpc>
              <a:buFont typeface="Wingdings" panose="05000000000000000000" pitchFamily="2" charset="2"/>
              <a:buChar char="§"/>
            </a:pPr>
            <a:r>
              <a:rPr lang="en-US">
                <a:solidFill>
                  <a:schemeClr val="tx1"/>
                </a:solidFill>
              </a:rPr>
              <a:t>Be considerate of allowing those with less privilege to do more of the talking</a:t>
            </a:r>
          </a:p>
          <a:p>
            <a:pPr marL="623887" lvl="1" indent="-342900">
              <a:lnSpc>
                <a:spcPct val="150000"/>
              </a:lnSpc>
              <a:buFont typeface="Wingdings" panose="05000000000000000000" pitchFamily="2" charset="2"/>
              <a:buChar char="§"/>
            </a:pPr>
            <a:r>
              <a:rPr lang="en-US">
                <a:solidFill>
                  <a:schemeClr val="tx1"/>
                </a:solidFill>
              </a:rPr>
              <a:t>Half thoughts are welcome</a:t>
            </a:r>
          </a:p>
          <a:p>
            <a:pPr marL="233045" indent="-233045">
              <a:lnSpc>
                <a:spcPct val="150000"/>
              </a:lnSpc>
            </a:pPr>
            <a:r>
              <a:rPr lang="en-US">
                <a:solidFill>
                  <a:schemeClr val="tx1"/>
                </a:solidFill>
              </a:rPr>
              <a:t>Chat feature is only for Q&amp;A or technical issues</a:t>
            </a:r>
          </a:p>
        </p:txBody>
      </p:sp>
      <p:sp>
        <p:nvSpPr>
          <p:cNvPr id="5" name="Slide Number Placeholder 4">
            <a:extLst>
              <a:ext uri="{FF2B5EF4-FFF2-40B4-BE49-F238E27FC236}">
                <a16:creationId xmlns:a16="http://schemas.microsoft.com/office/drawing/2014/main" id="{B0D582C1-123D-4D0A-7AEE-34B447B49C8F}"/>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262381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Commissioner Remarks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lstStyle/>
          <a:p>
            <a:r>
              <a:rPr lang="en-US"/>
              <a:t>Commissioner Darcie L. Houck</a:t>
            </a:r>
          </a:p>
        </p:txBody>
      </p:sp>
      <p:sp>
        <p:nvSpPr>
          <p:cNvPr id="5" name="Slide Number Placeholder 4">
            <a:extLst>
              <a:ext uri="{FF2B5EF4-FFF2-40B4-BE49-F238E27FC236}">
                <a16:creationId xmlns:a16="http://schemas.microsoft.com/office/drawing/2014/main" id="{8F04A9C4-9BA6-599C-1D13-D929DE2043C3}"/>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340125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Background: Climate Adaptation Proceeding</a:t>
            </a:r>
          </a:p>
        </p:txBody>
      </p:sp>
      <p:sp>
        <p:nvSpPr>
          <p:cNvPr id="5" name="Slide Number Placeholder 4">
            <a:extLst>
              <a:ext uri="{FF2B5EF4-FFF2-40B4-BE49-F238E27FC236}">
                <a16:creationId xmlns:a16="http://schemas.microsoft.com/office/drawing/2014/main" id="{8241192F-C7B4-4E69-D98D-4BD1D9640AB3}"/>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386114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1.xml><?xml version="1.0" encoding="utf-8"?>
<p:tagLst xmlns:a="http://schemas.openxmlformats.org/drawingml/2006/main" xmlns:r="http://schemas.openxmlformats.org/officeDocument/2006/relationships" xmlns:p="http://schemas.openxmlformats.org/presentationml/2006/main">
  <p:tag name="AS_UNIQUEID" val="34309"/>
</p:tagLst>
</file>

<file path=ppt/tags/tag12.xml><?xml version="1.0" encoding="utf-8"?>
<p:tagLst xmlns:a="http://schemas.openxmlformats.org/drawingml/2006/main" xmlns:r="http://schemas.openxmlformats.org/officeDocument/2006/relationships" xmlns:p="http://schemas.openxmlformats.org/presentationml/2006/main">
  <p:tag name="AS_UNIQUEID" val="30865"/>
</p:tagLst>
</file>

<file path=ppt/tags/tag13.xml><?xml version="1.0" encoding="utf-8"?>
<p:tagLst xmlns:a="http://schemas.openxmlformats.org/drawingml/2006/main" xmlns:r="http://schemas.openxmlformats.org/officeDocument/2006/relationships" xmlns:p="http://schemas.openxmlformats.org/presentationml/2006/main">
  <p:tag name="AS_UNIQUEID" val="30868"/>
</p:tagLst>
</file>

<file path=ppt/tags/tag14.xml><?xml version="1.0" encoding="utf-8"?>
<p:tagLst xmlns:a="http://schemas.openxmlformats.org/drawingml/2006/main" xmlns:r="http://schemas.openxmlformats.org/officeDocument/2006/relationships" xmlns:p="http://schemas.openxmlformats.org/presentationml/2006/main">
  <p:tag name="AS_UNIQUEID" val="30868"/>
</p:tagLst>
</file>

<file path=ppt/tags/tag15.xml><?xml version="1.0" encoding="utf-8"?>
<p:tagLst xmlns:a="http://schemas.openxmlformats.org/drawingml/2006/main" xmlns:r="http://schemas.openxmlformats.org/officeDocument/2006/relationships" xmlns:p="http://schemas.openxmlformats.org/presentationml/2006/main">
  <p:tag name="AS_UNIQUEID" val="30871"/>
</p:tagLst>
</file>

<file path=ppt/tags/tag16.xml><?xml version="1.0" encoding="utf-8"?>
<p:tagLst xmlns:a="http://schemas.openxmlformats.org/drawingml/2006/main" xmlns:r="http://schemas.openxmlformats.org/officeDocument/2006/relationships" xmlns:p="http://schemas.openxmlformats.org/presentationml/2006/main">
  <p:tag name="AS_UNIQUEID" val="30872"/>
</p:tagLst>
</file>

<file path=ppt/tags/tag17.xml><?xml version="1.0" encoding="utf-8"?>
<p:tagLst xmlns:a="http://schemas.openxmlformats.org/drawingml/2006/main" xmlns:r="http://schemas.openxmlformats.org/officeDocument/2006/relationships" xmlns:p="http://schemas.openxmlformats.org/presentationml/2006/main">
  <p:tag name="AS_UNIQUEID" val="30876"/>
</p:tagLst>
</file>

<file path=ppt/tags/tag18.xml><?xml version="1.0" encoding="utf-8"?>
<p:tagLst xmlns:a="http://schemas.openxmlformats.org/drawingml/2006/main" xmlns:r="http://schemas.openxmlformats.org/officeDocument/2006/relationships" xmlns:p="http://schemas.openxmlformats.org/presentationml/2006/main">
  <p:tag name="AS_UNIQUEID" val="30877"/>
</p:tagLst>
</file>

<file path=ppt/tags/tag19.xml><?xml version="1.0" encoding="utf-8"?>
<p:tagLst xmlns:a="http://schemas.openxmlformats.org/drawingml/2006/main" xmlns:r="http://schemas.openxmlformats.org/officeDocument/2006/relationships" xmlns:p="http://schemas.openxmlformats.org/presentationml/2006/main">
  <p:tag name="AS_UNIQUEID" val="3088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mO1pxFnQeAiER8FrHdQyw"/>
</p:tagLst>
</file>

<file path=ppt/tags/tag20.xml><?xml version="1.0" encoding="utf-8"?>
<p:tagLst xmlns:a="http://schemas.openxmlformats.org/drawingml/2006/main" xmlns:r="http://schemas.openxmlformats.org/officeDocument/2006/relationships" xmlns:p="http://schemas.openxmlformats.org/presentationml/2006/main">
  <p:tag name="AS_UNIQUEID" val="30882"/>
</p:tagLst>
</file>

<file path=ppt/tags/tag21.xml><?xml version="1.0" encoding="utf-8"?>
<p:tagLst xmlns:a="http://schemas.openxmlformats.org/drawingml/2006/main" xmlns:r="http://schemas.openxmlformats.org/officeDocument/2006/relationships" xmlns:p="http://schemas.openxmlformats.org/presentationml/2006/main">
  <p:tag name="AS_UNIQUEID" val="30887"/>
</p:tagLst>
</file>

<file path=ppt/tags/tag22.xml><?xml version="1.0" encoding="utf-8"?>
<p:tagLst xmlns:a="http://schemas.openxmlformats.org/drawingml/2006/main" xmlns:r="http://schemas.openxmlformats.org/officeDocument/2006/relationships" xmlns:p="http://schemas.openxmlformats.org/presentationml/2006/main">
  <p:tag name="AS_UNIQUEID" val="30900"/>
</p:tagLst>
</file>

<file path=ppt/tags/tag23.xml><?xml version="1.0" encoding="utf-8"?>
<p:tagLst xmlns:a="http://schemas.openxmlformats.org/drawingml/2006/main" xmlns:r="http://schemas.openxmlformats.org/officeDocument/2006/relationships" xmlns:p="http://schemas.openxmlformats.org/presentationml/2006/main">
  <p:tag name="AS_UNIQUEID" val="30891"/>
</p:tagLst>
</file>

<file path=ppt/tags/tag24.xml><?xml version="1.0" encoding="utf-8"?>
<p:tagLst xmlns:a="http://schemas.openxmlformats.org/drawingml/2006/main" xmlns:r="http://schemas.openxmlformats.org/officeDocument/2006/relationships" xmlns:p="http://schemas.openxmlformats.org/presentationml/2006/main">
  <p:tag name="AS_UNIQUEID" val="30903"/>
</p:tagLst>
</file>

<file path=ppt/tags/tag25.xml><?xml version="1.0" encoding="utf-8"?>
<p:tagLst xmlns:a="http://schemas.openxmlformats.org/drawingml/2006/main" xmlns:r="http://schemas.openxmlformats.org/officeDocument/2006/relationships" xmlns:p="http://schemas.openxmlformats.org/presentationml/2006/main">
  <p:tag name="AS_UNIQUEID" val="31062"/>
  <p:tag name="BTFPLAYOUTENABLED" val="1"/>
</p:tagLst>
</file>

<file path=ppt/tags/tag26.xml><?xml version="1.0" encoding="utf-8"?>
<p:tagLst xmlns:a="http://schemas.openxmlformats.org/drawingml/2006/main" xmlns:r="http://schemas.openxmlformats.org/officeDocument/2006/relationships" xmlns:p="http://schemas.openxmlformats.org/presentationml/2006/main">
  <p:tag name="AS_UNIQUEID" val="30910"/>
</p:tagLst>
</file>

<file path=ppt/tags/tag27.xml><?xml version="1.0" encoding="utf-8"?>
<p:tagLst xmlns:a="http://schemas.openxmlformats.org/drawingml/2006/main" xmlns:r="http://schemas.openxmlformats.org/officeDocument/2006/relationships" xmlns:p="http://schemas.openxmlformats.org/presentationml/2006/main">
  <p:tag name="AS_UNIQUEID" val="34286"/>
</p:tagLst>
</file>

<file path=ppt/tags/tag28.xml><?xml version="1.0" encoding="utf-8"?>
<p:tagLst xmlns:a="http://schemas.openxmlformats.org/drawingml/2006/main" xmlns:r="http://schemas.openxmlformats.org/officeDocument/2006/relationships" xmlns:p="http://schemas.openxmlformats.org/presentationml/2006/main">
  <p:tag name="AS_UNIQUEID" val="34287"/>
</p:tagLst>
</file>

<file path=ppt/tags/tag29.xml><?xml version="1.0" encoding="utf-8"?>
<p:tagLst xmlns:a="http://schemas.openxmlformats.org/drawingml/2006/main" xmlns:r="http://schemas.openxmlformats.org/officeDocument/2006/relationships" xmlns:p="http://schemas.openxmlformats.org/presentationml/2006/main">
  <p:tag name="AS_UNIQUEID" val="3428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S_UNIQUEID" val="30869"/>
</p:tagLst>
</file>

<file path=ppt/tags/tag31.xml><?xml version="1.0" encoding="utf-8"?>
<p:tagLst xmlns:a="http://schemas.openxmlformats.org/drawingml/2006/main" xmlns:r="http://schemas.openxmlformats.org/officeDocument/2006/relationships" xmlns:p="http://schemas.openxmlformats.org/presentationml/2006/main">
  <p:tag name="AS_UNIQUEID" val="34289"/>
</p:tagLst>
</file>

<file path=ppt/tags/tag32.xml><?xml version="1.0" encoding="utf-8"?>
<p:tagLst xmlns:a="http://schemas.openxmlformats.org/drawingml/2006/main" xmlns:r="http://schemas.openxmlformats.org/officeDocument/2006/relationships" xmlns:p="http://schemas.openxmlformats.org/presentationml/2006/main">
  <p:tag name="AS_UNIQUEID" val="30886"/>
</p:tagLst>
</file>

<file path=ppt/tags/tag33.xml><?xml version="1.0" encoding="utf-8"?>
<p:tagLst xmlns:a="http://schemas.openxmlformats.org/drawingml/2006/main" xmlns:r="http://schemas.openxmlformats.org/officeDocument/2006/relationships" xmlns:p="http://schemas.openxmlformats.org/presentationml/2006/main">
  <p:tag name="AS_UNIQUEID" val="34290"/>
</p:tagLst>
</file>

<file path=ppt/tags/tag34.xml><?xml version="1.0" encoding="utf-8"?>
<p:tagLst xmlns:a="http://schemas.openxmlformats.org/drawingml/2006/main" xmlns:r="http://schemas.openxmlformats.org/officeDocument/2006/relationships" xmlns:p="http://schemas.openxmlformats.org/presentationml/2006/main">
  <p:tag name="AS_UNIQUEID" val="34291"/>
</p:tagLst>
</file>

<file path=ppt/tags/tag35.xml><?xml version="1.0" encoding="utf-8"?>
<p:tagLst xmlns:a="http://schemas.openxmlformats.org/drawingml/2006/main" xmlns:r="http://schemas.openxmlformats.org/officeDocument/2006/relationships" xmlns:p="http://schemas.openxmlformats.org/presentationml/2006/main">
  <p:tag name="AS_UNIQUEID" val="31068"/>
  <p:tag name="BTFPLAYOUTENABLED" val="1"/>
</p:tagLst>
</file>

<file path=ppt/tags/tag36.xml><?xml version="1.0" encoding="utf-8"?>
<p:tagLst xmlns:a="http://schemas.openxmlformats.org/drawingml/2006/main" xmlns:r="http://schemas.openxmlformats.org/officeDocument/2006/relationships" xmlns:p="http://schemas.openxmlformats.org/presentationml/2006/main">
  <p:tag name="AS_UNIQUEID" val="34292"/>
</p:tagLst>
</file>

<file path=ppt/tags/tag37.xml><?xml version="1.0" encoding="utf-8"?>
<p:tagLst xmlns:a="http://schemas.openxmlformats.org/drawingml/2006/main" xmlns:r="http://schemas.openxmlformats.org/officeDocument/2006/relationships" xmlns:p="http://schemas.openxmlformats.org/presentationml/2006/main">
  <p:tag name="AS_UNIQUEID" val="34293"/>
</p:tagLst>
</file>

<file path=ppt/tags/tag38.xml><?xml version="1.0" encoding="utf-8"?>
<p:tagLst xmlns:a="http://schemas.openxmlformats.org/drawingml/2006/main" xmlns:r="http://schemas.openxmlformats.org/officeDocument/2006/relationships" xmlns:p="http://schemas.openxmlformats.org/presentationml/2006/main">
  <p:tag name="AS_UNIQUEID" val="34294"/>
</p:tagLst>
</file>

<file path=ppt/tags/tag39.xml><?xml version="1.0" encoding="utf-8"?>
<p:tagLst xmlns:a="http://schemas.openxmlformats.org/drawingml/2006/main" xmlns:r="http://schemas.openxmlformats.org/officeDocument/2006/relationships" xmlns:p="http://schemas.openxmlformats.org/presentationml/2006/main">
  <p:tag name="AS_UNIQUEID" val="3429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S_UNIQUEID" val="34296"/>
</p:tagLst>
</file>

<file path=ppt/tags/tag41.xml><?xml version="1.0" encoding="utf-8"?>
<p:tagLst xmlns:a="http://schemas.openxmlformats.org/drawingml/2006/main" xmlns:r="http://schemas.openxmlformats.org/officeDocument/2006/relationships" xmlns:p="http://schemas.openxmlformats.org/presentationml/2006/main">
  <p:tag name="AS_UNIQUEID" val="34297"/>
</p:tagLst>
</file>

<file path=ppt/tags/tag42.xml><?xml version="1.0" encoding="utf-8"?>
<p:tagLst xmlns:a="http://schemas.openxmlformats.org/drawingml/2006/main" xmlns:r="http://schemas.openxmlformats.org/officeDocument/2006/relationships" xmlns:p="http://schemas.openxmlformats.org/presentationml/2006/main">
  <p:tag name="AS_UNIQUEID" val="34298"/>
</p:tagLst>
</file>

<file path=ppt/tags/tag43.xml><?xml version="1.0" encoding="utf-8"?>
<p:tagLst xmlns:a="http://schemas.openxmlformats.org/drawingml/2006/main" xmlns:r="http://schemas.openxmlformats.org/officeDocument/2006/relationships" xmlns:p="http://schemas.openxmlformats.org/presentationml/2006/main">
  <p:tag name="AS_UNIQUEID" val="34299"/>
</p:tagLst>
</file>

<file path=ppt/tags/tag44.xml><?xml version="1.0" encoding="utf-8"?>
<p:tagLst xmlns:a="http://schemas.openxmlformats.org/drawingml/2006/main" xmlns:r="http://schemas.openxmlformats.org/officeDocument/2006/relationships" xmlns:p="http://schemas.openxmlformats.org/presentationml/2006/main">
  <p:tag name="AS_UNIQUEID" val="30891"/>
</p:tagLst>
</file>

<file path=ppt/tags/tag45.xml><?xml version="1.0" encoding="utf-8"?>
<p:tagLst xmlns:a="http://schemas.openxmlformats.org/drawingml/2006/main" xmlns:r="http://schemas.openxmlformats.org/officeDocument/2006/relationships" xmlns:p="http://schemas.openxmlformats.org/presentationml/2006/main">
  <p:tag name="AS_UNIQUEID" val="31056"/>
  <p:tag name="BTFPLAYOUTENABLED" val="1"/>
</p:tagLst>
</file>

<file path=ppt/tags/tag46.xml><?xml version="1.0" encoding="utf-8"?>
<p:tagLst xmlns:a="http://schemas.openxmlformats.org/drawingml/2006/main" xmlns:r="http://schemas.openxmlformats.org/officeDocument/2006/relationships" xmlns:p="http://schemas.openxmlformats.org/presentationml/2006/main">
  <p:tag name="AS_UNIQUEID" val="30895"/>
</p:tagLst>
</file>

<file path=ppt/tags/tag47.xml><?xml version="1.0" encoding="utf-8"?>
<p:tagLst xmlns:a="http://schemas.openxmlformats.org/drawingml/2006/main" xmlns:r="http://schemas.openxmlformats.org/officeDocument/2006/relationships" xmlns:p="http://schemas.openxmlformats.org/presentationml/2006/main">
  <p:tag name="AS_UNIQUEID" val="30901"/>
</p:tagLst>
</file>

<file path=ppt/tags/tag48.xml><?xml version="1.0" encoding="utf-8"?>
<p:tagLst xmlns:a="http://schemas.openxmlformats.org/drawingml/2006/main" xmlns:r="http://schemas.openxmlformats.org/officeDocument/2006/relationships" xmlns:p="http://schemas.openxmlformats.org/presentationml/2006/main">
  <p:tag name="AS_UNIQUEID" val="30902"/>
</p:tagLst>
</file>

<file path=ppt/tags/tag49.xml><?xml version="1.0" encoding="utf-8"?>
<p:tagLst xmlns:a="http://schemas.openxmlformats.org/drawingml/2006/main" xmlns:r="http://schemas.openxmlformats.org/officeDocument/2006/relationships" xmlns:p="http://schemas.openxmlformats.org/presentationml/2006/main">
  <p:tag name="AS_UNIQUEID" val="30903"/>
</p:tagLst>
</file>

<file path=ppt/tags/tag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50.xml><?xml version="1.0" encoding="utf-8"?>
<p:tagLst xmlns:a="http://schemas.openxmlformats.org/drawingml/2006/main" xmlns:r="http://schemas.openxmlformats.org/officeDocument/2006/relationships" xmlns:p="http://schemas.openxmlformats.org/presentationml/2006/main">
  <p:tag name="AS_UNIQUEID" val="31059"/>
  <p:tag name="BTFPLAYOUTENABLED" val="1"/>
</p:tagLst>
</file>

<file path=ppt/tags/tag51.xml><?xml version="1.0" encoding="utf-8"?>
<p:tagLst xmlns:a="http://schemas.openxmlformats.org/drawingml/2006/main" xmlns:r="http://schemas.openxmlformats.org/officeDocument/2006/relationships" xmlns:p="http://schemas.openxmlformats.org/presentationml/2006/main">
  <p:tag name="AS_UNIQUEID" val="30899"/>
</p:tagLst>
</file>

<file path=ppt/tags/tag52.xml><?xml version="1.0" encoding="utf-8"?>
<p:tagLst xmlns:a="http://schemas.openxmlformats.org/drawingml/2006/main" xmlns:r="http://schemas.openxmlformats.org/officeDocument/2006/relationships" xmlns:p="http://schemas.openxmlformats.org/presentationml/2006/main">
  <p:tag name="AS_UNIQUEID" val="30901"/>
</p:tagLst>
</file>

<file path=ppt/tags/tag53.xml><?xml version="1.0" encoding="utf-8"?>
<p:tagLst xmlns:a="http://schemas.openxmlformats.org/drawingml/2006/main" xmlns:r="http://schemas.openxmlformats.org/officeDocument/2006/relationships" xmlns:p="http://schemas.openxmlformats.org/presentationml/2006/main">
  <p:tag name="AS_UNIQUEID" val="30902"/>
</p:tagLst>
</file>

<file path=ppt/tags/tag54.xml><?xml version="1.0" encoding="utf-8"?>
<p:tagLst xmlns:a="http://schemas.openxmlformats.org/drawingml/2006/main" xmlns:r="http://schemas.openxmlformats.org/officeDocument/2006/relationships" xmlns:p="http://schemas.openxmlformats.org/presentationml/2006/main">
  <p:tag name="AS_UNIQUEID" val="31060"/>
</p:tagLst>
</file>

<file path=ppt/tags/tag55.xml><?xml version="1.0" encoding="utf-8"?>
<p:tagLst xmlns:a="http://schemas.openxmlformats.org/drawingml/2006/main" xmlns:r="http://schemas.openxmlformats.org/officeDocument/2006/relationships" xmlns:p="http://schemas.openxmlformats.org/presentationml/2006/main">
  <p:tag name="AS_UNIQUEID" val="31061"/>
</p:tagLst>
</file>

<file path=ppt/tags/tag56.xml><?xml version="1.0" encoding="utf-8"?>
<p:tagLst xmlns:a="http://schemas.openxmlformats.org/drawingml/2006/main" xmlns:r="http://schemas.openxmlformats.org/officeDocument/2006/relationships" xmlns:p="http://schemas.openxmlformats.org/presentationml/2006/main">
  <p:tag name="AS_UNIQUEID" val="31057"/>
</p:tagLst>
</file>

<file path=ppt/tags/tag57.xml><?xml version="1.0" encoding="utf-8"?>
<p:tagLst xmlns:a="http://schemas.openxmlformats.org/drawingml/2006/main" xmlns:r="http://schemas.openxmlformats.org/officeDocument/2006/relationships" xmlns:p="http://schemas.openxmlformats.org/presentationml/2006/main">
  <p:tag name="AS_UNIQUEID" val="31058"/>
</p:tagLst>
</file>

<file path=ppt/tags/tag58.xml><?xml version="1.0" encoding="utf-8"?>
<p:tagLst xmlns:a="http://schemas.openxmlformats.org/drawingml/2006/main" xmlns:r="http://schemas.openxmlformats.org/officeDocument/2006/relationships" xmlns:p="http://schemas.openxmlformats.org/presentationml/2006/main">
  <p:tag name="AS_UNIQUEID" val="31069"/>
</p:tagLst>
</file>

<file path=ppt/tags/tag59.xml><?xml version="1.0" encoding="utf-8"?>
<p:tagLst xmlns:a="http://schemas.openxmlformats.org/drawingml/2006/main" xmlns:r="http://schemas.openxmlformats.org/officeDocument/2006/relationships" xmlns:p="http://schemas.openxmlformats.org/presentationml/2006/main">
  <p:tag name="AS_UNIQUEID" val="31070"/>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60.xml><?xml version="1.0" encoding="utf-8"?>
<p:tagLst xmlns:a="http://schemas.openxmlformats.org/drawingml/2006/main" xmlns:r="http://schemas.openxmlformats.org/officeDocument/2006/relationships" xmlns:p="http://schemas.openxmlformats.org/presentationml/2006/main">
  <p:tag name="AS_UNIQUEID" val="30891"/>
</p:tagLst>
</file>

<file path=ppt/tags/tag61.xml><?xml version="1.0" encoding="utf-8"?>
<p:tagLst xmlns:a="http://schemas.openxmlformats.org/drawingml/2006/main" xmlns:r="http://schemas.openxmlformats.org/officeDocument/2006/relationships" xmlns:p="http://schemas.openxmlformats.org/presentationml/2006/main">
  <p:tag name="AS_UNIQUEID" val="30867"/>
</p:tagLst>
</file>

<file path=ppt/tags/tag62.xml><?xml version="1.0" encoding="utf-8"?>
<p:tagLst xmlns:a="http://schemas.openxmlformats.org/drawingml/2006/main" xmlns:r="http://schemas.openxmlformats.org/officeDocument/2006/relationships" xmlns:p="http://schemas.openxmlformats.org/presentationml/2006/main">
  <p:tag name="AS_UNIQUEID" val="30903"/>
</p:tagLst>
</file>

<file path=ppt/tags/tag63.xml><?xml version="1.0" encoding="utf-8"?>
<p:tagLst xmlns:a="http://schemas.openxmlformats.org/drawingml/2006/main" xmlns:r="http://schemas.openxmlformats.org/officeDocument/2006/relationships" xmlns:p="http://schemas.openxmlformats.org/presentationml/2006/main">
  <p:tag name="AS_UNIQUEID" val="31065"/>
  <p:tag name="BTFPLAYOUTENABLED" val="1"/>
</p:tagLst>
</file>

<file path=ppt/tags/tag64.xml><?xml version="1.0" encoding="utf-8"?>
<p:tagLst xmlns:a="http://schemas.openxmlformats.org/drawingml/2006/main" xmlns:r="http://schemas.openxmlformats.org/officeDocument/2006/relationships" xmlns:p="http://schemas.openxmlformats.org/presentationml/2006/main">
  <p:tag name="AS_UNIQUEID" val="31066"/>
</p:tagLst>
</file>

<file path=ppt/tags/tag65.xml><?xml version="1.0" encoding="utf-8"?>
<p:tagLst xmlns:a="http://schemas.openxmlformats.org/drawingml/2006/main" xmlns:r="http://schemas.openxmlformats.org/officeDocument/2006/relationships" xmlns:p="http://schemas.openxmlformats.org/presentationml/2006/main">
  <p:tag name="AS_UNIQUEID" val="31067"/>
</p:tagLst>
</file>

<file path=ppt/tags/tag66.xml><?xml version="1.0" encoding="utf-8"?>
<p:tagLst xmlns:a="http://schemas.openxmlformats.org/drawingml/2006/main" xmlns:r="http://schemas.openxmlformats.org/officeDocument/2006/relationships" xmlns:p="http://schemas.openxmlformats.org/presentationml/2006/main">
  <p:tag name="AS_UNIQUEID" val="31063"/>
</p:tagLst>
</file>

<file path=ppt/tags/tag67.xml><?xml version="1.0" encoding="utf-8"?>
<p:tagLst xmlns:a="http://schemas.openxmlformats.org/drawingml/2006/main" xmlns:r="http://schemas.openxmlformats.org/officeDocument/2006/relationships" xmlns:p="http://schemas.openxmlformats.org/presentationml/2006/main">
  <p:tag name="AS_UNIQUEID" val="31064"/>
</p:tagLst>
</file>

<file path=ppt/tags/tag68.xml><?xml version="1.0" encoding="utf-8"?>
<p:tagLst xmlns:a="http://schemas.openxmlformats.org/drawingml/2006/main" xmlns:r="http://schemas.openxmlformats.org/officeDocument/2006/relationships" xmlns:p="http://schemas.openxmlformats.org/presentationml/2006/main">
  <p:tag name="AS_UNIQUEID" val="34310"/>
</p:tagLst>
</file>

<file path=ppt/tags/tag69.xml><?xml version="1.0" encoding="utf-8"?>
<p:tagLst xmlns:a="http://schemas.openxmlformats.org/drawingml/2006/main" xmlns:r="http://schemas.openxmlformats.org/officeDocument/2006/relationships" xmlns:p="http://schemas.openxmlformats.org/presentationml/2006/main">
  <p:tag name="AS_UNIQUEID" val="34311"/>
</p:tagLst>
</file>

<file path=ppt/tags/tag7.xml><?xml version="1.0" encoding="utf-8"?>
<p:tagLst xmlns:a="http://schemas.openxmlformats.org/drawingml/2006/main" xmlns:r="http://schemas.openxmlformats.org/officeDocument/2006/relationships" xmlns:p="http://schemas.openxmlformats.org/presentationml/2006/main">
  <p:tag name="BTFPLAYOUTENABLED" val="0"/>
  <p:tag name="BTFPLAYOUTCOLUMNS" val="6"/>
</p:tagLst>
</file>

<file path=ppt/tags/tag70.xml><?xml version="1.0" encoding="utf-8"?>
<p:tagLst xmlns:a="http://schemas.openxmlformats.org/drawingml/2006/main" xmlns:r="http://schemas.openxmlformats.org/officeDocument/2006/relationships" xmlns:p="http://schemas.openxmlformats.org/presentationml/2006/main">
  <p:tag name="AS_UNIQUEID" val="34312"/>
</p:tagLst>
</file>

<file path=ppt/tags/tag71.xml><?xml version="1.0" encoding="utf-8"?>
<p:tagLst xmlns:a="http://schemas.openxmlformats.org/drawingml/2006/main" xmlns:r="http://schemas.openxmlformats.org/officeDocument/2006/relationships" xmlns:p="http://schemas.openxmlformats.org/presentationml/2006/main">
  <p:tag name="AS_UNIQUEID" val="34313"/>
</p:tagLst>
</file>

<file path=ppt/tags/tag72.xml><?xml version="1.0" encoding="utf-8"?>
<p:tagLst xmlns:a="http://schemas.openxmlformats.org/drawingml/2006/main" xmlns:r="http://schemas.openxmlformats.org/officeDocument/2006/relationships" xmlns:p="http://schemas.openxmlformats.org/presentationml/2006/main">
  <p:tag name="AS_UNIQUEID" val="30861"/>
</p:tagLst>
</file>

<file path=ppt/tags/tag73.xml><?xml version="1.0" encoding="utf-8"?>
<p:tagLst xmlns:a="http://schemas.openxmlformats.org/drawingml/2006/main" xmlns:r="http://schemas.openxmlformats.org/officeDocument/2006/relationships" xmlns:p="http://schemas.openxmlformats.org/presentationml/2006/main">
  <p:tag name="AS_UNIQUEID" val="30862"/>
</p:tagLst>
</file>

<file path=ppt/tags/tag74.xml><?xml version="1.0" encoding="utf-8"?>
<p:tagLst xmlns:a="http://schemas.openxmlformats.org/drawingml/2006/main" xmlns:r="http://schemas.openxmlformats.org/officeDocument/2006/relationships" xmlns:p="http://schemas.openxmlformats.org/presentationml/2006/main">
  <p:tag name="AS_UNIQUEID" val="30863"/>
</p:tagLst>
</file>

<file path=ppt/tags/tag8.xml><?xml version="1.0" encoding="utf-8"?>
<p:tagLst xmlns:a="http://schemas.openxmlformats.org/drawingml/2006/main" xmlns:r="http://schemas.openxmlformats.org/officeDocument/2006/relationships" xmlns:p="http://schemas.openxmlformats.org/presentationml/2006/main">
  <p:tag name="BTFPLAYOUTENABLED" val="0"/>
  <p:tag name="BTFPLAYOUTCOLUMNS" val="6"/>
</p:tagLst>
</file>

<file path=ppt/tags/tag9.xml><?xml version="1.0" encoding="utf-8"?>
<p:tagLst xmlns:a="http://schemas.openxmlformats.org/drawingml/2006/main" xmlns:r="http://schemas.openxmlformats.org/officeDocument/2006/relationships" xmlns:p="http://schemas.openxmlformats.org/presentationml/2006/main">
  <p:tag name="BTFPLAYOUTENABLED" val="0"/>
  <p:tag name="BTFPLAYOUTCOLUMNS" val="6"/>
</p:tagLst>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99AF4E60-237D-4144-9772-A5987632BA81}"/>
    </a:ext>
  </a:extLst>
</a:theme>
</file>

<file path=ppt/theme/theme2.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6F770E2C-9E48-44F0-9381-F07287BABA22}"/>
    </a:ext>
  </a:extLst>
</a:theme>
</file>

<file path=ppt/theme/theme3.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ppt/theme/theme4.xml><?xml version="1.0" encoding="utf-8"?>
<a:theme xmlns:a="http://schemas.openxmlformats.org/drawingml/2006/main" name="PG&amp;E">
  <a:themeElements>
    <a:clrScheme name="PGE - Custom">
      <a:dk1>
        <a:srgbClr val="0089C4"/>
      </a:dk1>
      <a:lt1>
        <a:sysClr val="window" lastClr="FFFFFF"/>
      </a:lt1>
      <a:dk2>
        <a:srgbClr val="777777"/>
      </a:dk2>
      <a:lt2>
        <a:srgbClr val="BBBBBB"/>
      </a:lt2>
      <a:accent1>
        <a:srgbClr val="0089C4"/>
      </a:accent1>
      <a:accent2>
        <a:srgbClr val="FFA100"/>
      </a:accent2>
      <a:accent3>
        <a:srgbClr val="70A489"/>
      </a:accent3>
      <a:accent4>
        <a:srgbClr val="CAB575"/>
      </a:accent4>
      <a:accent5>
        <a:srgbClr val="44C8F5"/>
      </a:accent5>
      <a:accent6>
        <a:srgbClr val="FFC766"/>
      </a:accent6>
      <a:hlink>
        <a:srgbClr val="0089C4"/>
      </a:hlink>
      <a:folHlink>
        <a:srgbClr val="696C4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G&amp;E" id="{2B42EE76-022E-47ED-AECE-958A6087EE4D}" vid="{B4645474-3FA7-4DD1-9700-7FE325D2AD24}"/>
    </a:ext>
  </a:extLst>
</a:theme>
</file>

<file path=ppt/theme/theme5.xml><?xml version="1.0" encoding="utf-8"?>
<a:theme xmlns:a="http://schemas.openxmlformats.org/drawingml/2006/main" name="1_P6TG_16.9_ECM">
  <a:themeElements>
    <a:clrScheme name="P6TG_16.9_ECM">
      <a:dk1>
        <a:srgbClr val="000000"/>
      </a:dk1>
      <a:lt1>
        <a:srgbClr val="FFFFFF"/>
      </a:lt1>
      <a:dk2>
        <a:srgbClr val="FFFFFF"/>
      </a:dk2>
      <a:lt2>
        <a:srgbClr val="ABE1FA"/>
      </a:lt2>
      <a:accent1>
        <a:srgbClr val="0089C4"/>
      </a:accent1>
      <a:accent2>
        <a:srgbClr val="00A7C2"/>
      </a:accent2>
      <a:accent3>
        <a:srgbClr val="FFA100"/>
      </a:accent3>
      <a:accent4>
        <a:srgbClr val="00465C"/>
      </a:accent4>
      <a:accent5>
        <a:srgbClr val="A3A86B"/>
      </a:accent5>
      <a:accent6>
        <a:srgbClr val="CAB575"/>
      </a:accent6>
      <a:hlink>
        <a:srgbClr val="FF6633"/>
      </a:hlink>
      <a:folHlink>
        <a:srgbClr val="B6E3DC"/>
      </a:folHlink>
    </a:clrScheme>
    <a:fontScheme name="P6TG_16.9_EC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FFFFFF"/>
        </a:solidFill>
        <a:ln w="19050" cap="flat" cmpd="sng" algn="ctr">
          <a:solidFill>
            <a:srgbClr val="00465C"/>
          </a:solidFill>
          <a:prstDash val="solid"/>
          <a:miter lim="800000"/>
          <a:headEnd type="none" w="med" len="med"/>
          <a:tailEnd type="none" w="med" len="med"/>
        </a:ln>
        <a:effectLst/>
      </a:spPr>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defPPr marL="0" indent="0" algn="l">
          <a:spcBef>
            <a:spcPts val="0"/>
          </a:spcBef>
          <a:buNone/>
          <a:defRPr sz="1000" b="1" dirty="0" smtClean="0">
            <a:solidFill>
              <a:srgbClr val="00465C"/>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P6TG_16.9_ECM_SampleFile_vF.pptx" id="{3CD17C3F-3C0F-4950-8107-EFDD2E63F282}" vid="{E47DCABB-7AFF-47B2-A152-C3302B84F31F}"/>
    </a:ext>
  </a:extLst>
</a:theme>
</file>

<file path=ppt/theme/theme6.xml><?xml version="1.0" encoding="utf-8"?>
<a:theme xmlns:a="http://schemas.openxmlformats.org/drawingml/2006/main" name="1_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99AF4E60-237D-4144-9772-A5987632BA81}"/>
    </a:ext>
  </a:extLst>
</a:theme>
</file>

<file path=ppt/theme/theme7.xml><?xml version="1.0" encoding="utf-8"?>
<a:theme xmlns:a="http://schemas.openxmlformats.org/drawingml/2006/main" name="1_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7051</Words>
  <Application>Microsoft Office PowerPoint</Application>
  <PresentationFormat>Widescreen</PresentationFormat>
  <Paragraphs>896</Paragraphs>
  <Slides>65</Slides>
  <Notes>36</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65</vt:i4>
      </vt:variant>
    </vt:vector>
  </HeadingPairs>
  <TitlesOfParts>
    <vt:vector size="82" baseType="lpstr">
      <vt:lpstr>Aptos</vt:lpstr>
      <vt:lpstr>Arial</vt:lpstr>
      <vt:lpstr>Avenir Next LT Pro</vt:lpstr>
      <vt:lpstr>Calibri</vt:lpstr>
      <vt:lpstr>Century Gothic</vt:lpstr>
      <vt:lpstr>Courier New</vt:lpstr>
      <vt:lpstr>Symbol</vt:lpstr>
      <vt:lpstr>Times New Roman</vt:lpstr>
      <vt:lpstr>Wingdings</vt:lpstr>
      <vt:lpstr>CPUC White</vt:lpstr>
      <vt:lpstr>CPUC Gold</vt:lpstr>
      <vt:lpstr>CPUC Blue</vt:lpstr>
      <vt:lpstr>PG&amp;E</vt:lpstr>
      <vt:lpstr>1_P6TG_16.9_ECM</vt:lpstr>
      <vt:lpstr>1_CPUC White</vt:lpstr>
      <vt:lpstr>1_CPUC Blue</vt:lpstr>
      <vt:lpstr>think-cell Slide</vt:lpstr>
      <vt:lpstr>Community Engagement &amp; Equity Workshop Climate Adaptation Proceeding (R.18-04-019)</vt:lpstr>
      <vt:lpstr>Welcome &amp; Introduction</vt:lpstr>
      <vt:lpstr>Restrooms &amp; Safety Procedures</vt:lpstr>
      <vt:lpstr>Webex Logistics</vt:lpstr>
      <vt:lpstr>Purpose of Workshop Series</vt:lpstr>
      <vt:lpstr>Today’s Agenda </vt:lpstr>
      <vt:lpstr>Community Agreements</vt:lpstr>
      <vt:lpstr>Commissioner Remarks</vt:lpstr>
      <vt:lpstr>Background: Climate Adaptation Proceeding</vt:lpstr>
      <vt:lpstr>Climate Adaptation Proceeding - (R.) 18-04-019 </vt:lpstr>
      <vt:lpstr>CAVA Process</vt:lpstr>
      <vt:lpstr>Recent CAVA Decision - D. 24-08-005</vt:lpstr>
      <vt:lpstr>Today’s Goals</vt:lpstr>
      <vt:lpstr>Your Role – Provide Feedback</vt:lpstr>
      <vt:lpstr>PowerPoint Presentation</vt:lpstr>
      <vt:lpstr>Lessons Learned</vt:lpstr>
      <vt:lpstr>PG&amp;E CAVA Community Engagement: Lessons Learned and Next Steps</vt:lpstr>
      <vt:lpstr>Objective and Overview</vt:lpstr>
      <vt:lpstr>PowerPoint Presentation</vt:lpstr>
      <vt:lpstr>PG&amp;E CAVA Community Engagement – Approach to 5 Regions</vt:lpstr>
      <vt:lpstr>PG&amp;E CAVA Community Engagement – Key Findings</vt:lpstr>
      <vt:lpstr>PG&amp;E CAVA Community Engagement – Material Outcomes</vt:lpstr>
      <vt:lpstr>PG&amp;E CAVA Community Engagement – Key Learnings</vt:lpstr>
      <vt:lpstr>Guiding Questions:  What outcome are we intending to cause with CAVA community engagement?  Does the current structure of CAVA community engagement align with our desired outcomes?  How might we adjust CAVA community engagement requirements to best support the climate resilience of the communities we serve?  </vt:lpstr>
      <vt:lpstr>1.1 Additional guidance regarding the purpose and intended outcomes for the CEP and DVC Consultation Process?</vt:lpstr>
      <vt:lpstr>RTAG Engagement's Long Chain of Impact </vt:lpstr>
      <vt:lpstr>1.2 Ways to reduce consultation fatigue and/or coordinate with other proceeding outreach processes? </vt:lpstr>
      <vt:lpstr>1.3 Modifications to the definition of DVC adopted in 20-08-026 </vt:lpstr>
      <vt:lpstr> 1.4 Additional guidance regarding consultation and collaboration with local governments during risk and vulnerability assessment processes? During adaptation proposal identification process? </vt:lpstr>
      <vt:lpstr>Local Government Engagement</vt:lpstr>
      <vt:lpstr>1.5 Refinement of Tribal consultation processes specific to climate adaptation measures? </vt:lpstr>
      <vt:lpstr>1.6 Additional guidance regarding methods and scope for the determination of community adaptive capacity in CAVA analyses? </vt:lpstr>
      <vt:lpstr>Local Government Engagement</vt:lpstr>
      <vt:lpstr>Local Government Engagement</vt:lpstr>
      <vt:lpstr>2 What are the impacts on environmental and social justice communities of action taken in this proceeding, including extent to which requirements impact achievement of any of the nine goals of the Commission's Environmental and Social Justice Action Plan?</vt:lpstr>
      <vt:lpstr>Funding</vt:lpstr>
      <vt:lpstr>Summary of Lessons Learned</vt:lpstr>
      <vt:lpstr>Climate Vulnerability Metrics Overview</vt:lpstr>
      <vt:lpstr>Community Engagement &amp; Equity Workshop Climate Adaptation Equity Metrics</vt:lpstr>
      <vt:lpstr>Assessing Impacts of CAVAs on ESJ Communities</vt:lpstr>
      <vt:lpstr>Qualities of Equity Metrics in Climate Adaptation</vt:lpstr>
      <vt:lpstr>Equity Metrics &amp; the CAVA Process</vt:lpstr>
      <vt:lpstr>Equity Metrics May Include</vt:lpstr>
      <vt:lpstr>Potential Outcomes of Using Equity Metrics</vt:lpstr>
      <vt:lpstr>Anticipated Technical Workshop Tools &amp; Methodologies</vt:lpstr>
      <vt:lpstr>Anticipated Technical Workshop Tools &amp; Methodologies</vt:lpstr>
      <vt:lpstr>PowerPoint Presentation</vt:lpstr>
      <vt:lpstr>ESJ Round Table</vt:lpstr>
      <vt:lpstr>CAVA Process</vt:lpstr>
      <vt:lpstr>Definition: Disadvantaged and Vulnerable Community (DVC) </vt:lpstr>
      <vt:lpstr>Equity Metrics</vt:lpstr>
      <vt:lpstr>Next Steps</vt:lpstr>
      <vt:lpstr>Next Steps</vt:lpstr>
      <vt:lpstr>How to Participate </vt:lpstr>
      <vt:lpstr>Closing Remarks</vt:lpstr>
      <vt:lpstr>PowerPoint Presentation</vt:lpstr>
      <vt:lpstr>PowerPoint Presentation</vt:lpstr>
      <vt:lpstr>Appendix</vt:lpstr>
      <vt:lpstr>Glossary of Terms</vt:lpstr>
      <vt:lpstr>Glossary of Terms</vt:lpstr>
      <vt:lpstr>Glossary of Terms</vt:lpstr>
      <vt:lpstr>Glossary of Terms</vt:lpstr>
      <vt:lpstr>Proceeding History – Phase 1</vt:lpstr>
      <vt:lpstr>Proceeding History – Phase 2</vt:lpstr>
      <vt:lpstr>CAVA &amp; CEP Submission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&amp; Equity Workshop Climate Adaptation Proceeding (R.18-04-019)</dc:title>
  <dc:creator>Cook, Meghan</dc:creator>
  <cp:lastModifiedBy>Cook, Meghan</cp:lastModifiedBy>
  <cp:revision>37</cp:revision>
  <dcterms:created xsi:type="dcterms:W3CDTF">2024-09-05T16:55:17Z</dcterms:created>
  <dcterms:modified xsi:type="dcterms:W3CDTF">2024-09-19T00:43:42Z</dcterms:modified>
</cp:coreProperties>
</file>