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474" r:id="rId3"/>
    <p:sldId id="259" r:id="rId4"/>
    <p:sldId id="260" r:id="rId5"/>
    <p:sldId id="261" r:id="rId6"/>
    <p:sldId id="262" r:id="rId7"/>
    <p:sldId id="263" r:id="rId8"/>
    <p:sldId id="512" r:id="rId9"/>
    <p:sldId id="514" r:id="rId10"/>
    <p:sldId id="355" r:id="rId11"/>
    <p:sldId id="276" r:id="rId12"/>
    <p:sldId id="301" r:id="rId13"/>
    <p:sldId id="515" r:id="rId14"/>
    <p:sldId id="516" r:id="rId15"/>
    <p:sldId id="517" r:id="rId16"/>
    <p:sldId id="518" r:id="rId17"/>
    <p:sldId id="519" r:id="rId18"/>
    <p:sldId id="520" r:id="rId19"/>
    <p:sldId id="521" r:id="rId20"/>
    <p:sldId id="522" r:id="rId21"/>
    <p:sldId id="523" r:id="rId22"/>
    <p:sldId id="524" r:id="rId23"/>
    <p:sldId id="533" r:id="rId24"/>
    <p:sldId id="526" r:id="rId25"/>
    <p:sldId id="527" r:id="rId26"/>
    <p:sldId id="528" r:id="rId27"/>
    <p:sldId id="529" r:id="rId28"/>
    <p:sldId id="530" r:id="rId29"/>
    <p:sldId id="531" r:id="rId30"/>
    <p:sldId id="532" r:id="rId31"/>
    <p:sldId id="513" r:id="rId32"/>
    <p:sldId id="348" r:id="rId33"/>
    <p:sldId id="290" r:id="rId34"/>
  </p:sldIdLst>
  <p:sldSz cx="9144000" cy="6858000" type="screen4x3"/>
  <p:notesSz cx="7137400" cy="9423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8" autoAdjust="0"/>
    <p:restoredTop sz="94660"/>
  </p:normalViewPr>
  <p:slideViewPr>
    <p:cSldViewPr>
      <p:cViewPr varScale="1">
        <p:scale>
          <a:sx n="72" d="100"/>
          <a:sy n="72" d="100"/>
        </p:scale>
        <p:origin x="152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92873" cy="471170"/>
          </a:xfrm>
          <a:prstGeom prst="rect">
            <a:avLst/>
          </a:prstGeom>
        </p:spPr>
        <p:txBody>
          <a:bodyPr vert="horz" lIns="94614" tIns="47307" rIns="94614" bIns="47307" rtlCol="0"/>
          <a:lstStyle>
            <a:lvl1pPr algn="l">
              <a:defRPr sz="1200"/>
            </a:lvl1pPr>
          </a:lstStyle>
          <a:p>
            <a:endParaRPr lang="en-US" dirty="0"/>
          </a:p>
        </p:txBody>
      </p:sp>
      <p:sp>
        <p:nvSpPr>
          <p:cNvPr id="3" name="Date Placeholder 2"/>
          <p:cNvSpPr>
            <a:spLocks noGrp="1"/>
          </p:cNvSpPr>
          <p:nvPr>
            <p:ph type="dt" idx="1"/>
          </p:nvPr>
        </p:nvSpPr>
        <p:spPr>
          <a:xfrm>
            <a:off x="4042877" y="0"/>
            <a:ext cx="3092873" cy="471170"/>
          </a:xfrm>
          <a:prstGeom prst="rect">
            <a:avLst/>
          </a:prstGeom>
        </p:spPr>
        <p:txBody>
          <a:bodyPr vert="horz" lIns="94614" tIns="47307" rIns="94614" bIns="47307" rtlCol="0"/>
          <a:lstStyle>
            <a:lvl1pPr algn="r">
              <a:defRPr sz="1200"/>
            </a:lvl1pPr>
          </a:lstStyle>
          <a:p>
            <a:fld id="{A45DA01E-BBC5-4B22-9109-4CFAF2E38C3B}" type="datetimeFigureOut">
              <a:rPr lang="en-US" smtClean="0"/>
              <a:t>11/15/2021</a:t>
            </a:fld>
            <a:endParaRPr lang="en-US" dirty="0"/>
          </a:p>
        </p:txBody>
      </p:sp>
      <p:sp>
        <p:nvSpPr>
          <p:cNvPr id="4" name="Slide Image Placeholder 3"/>
          <p:cNvSpPr>
            <a:spLocks noGrp="1" noRot="1" noChangeAspect="1"/>
          </p:cNvSpPr>
          <p:nvPr>
            <p:ph type="sldImg" idx="2"/>
          </p:nvPr>
        </p:nvSpPr>
        <p:spPr>
          <a:xfrm>
            <a:off x="1214438" y="706438"/>
            <a:ext cx="4710112" cy="3533775"/>
          </a:xfrm>
          <a:prstGeom prst="rect">
            <a:avLst/>
          </a:prstGeom>
          <a:noFill/>
          <a:ln w="12700">
            <a:solidFill>
              <a:prstClr val="black"/>
            </a:solidFill>
          </a:ln>
        </p:spPr>
        <p:txBody>
          <a:bodyPr vert="horz" lIns="94614" tIns="47307" rIns="94614" bIns="47307" rtlCol="0" anchor="ctr"/>
          <a:lstStyle/>
          <a:p>
            <a:endParaRPr lang="en-US" dirty="0"/>
          </a:p>
        </p:txBody>
      </p:sp>
      <p:sp>
        <p:nvSpPr>
          <p:cNvPr id="5" name="Notes Placeholder 4"/>
          <p:cNvSpPr>
            <a:spLocks noGrp="1"/>
          </p:cNvSpPr>
          <p:nvPr>
            <p:ph type="body" sz="quarter" idx="3"/>
          </p:nvPr>
        </p:nvSpPr>
        <p:spPr>
          <a:xfrm>
            <a:off x="713741" y="4476115"/>
            <a:ext cx="5709920" cy="4240530"/>
          </a:xfrm>
          <a:prstGeom prst="rect">
            <a:avLst/>
          </a:prstGeom>
        </p:spPr>
        <p:txBody>
          <a:bodyPr vert="horz" lIns="94614" tIns="47307" rIns="94614" bIns="473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50595"/>
            <a:ext cx="3092873" cy="471170"/>
          </a:xfrm>
          <a:prstGeom prst="rect">
            <a:avLst/>
          </a:prstGeom>
        </p:spPr>
        <p:txBody>
          <a:bodyPr vert="horz" lIns="94614" tIns="47307" rIns="94614" bIns="473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42877" y="8950595"/>
            <a:ext cx="3092873" cy="471170"/>
          </a:xfrm>
          <a:prstGeom prst="rect">
            <a:avLst/>
          </a:prstGeom>
        </p:spPr>
        <p:txBody>
          <a:bodyPr vert="horz" lIns="94614" tIns="47307" rIns="94614" bIns="47307" rtlCol="0" anchor="b"/>
          <a:lstStyle>
            <a:lvl1pPr algn="r">
              <a:defRPr sz="1200"/>
            </a:lvl1pPr>
          </a:lstStyle>
          <a:p>
            <a:fld id="{354B8E7B-0848-4D0B-91F7-E5DE0E2802D2}" type="slidenum">
              <a:rPr lang="en-US" smtClean="0"/>
              <a:t>‹#›</a:t>
            </a:fld>
            <a:endParaRPr lang="en-US" dirty="0"/>
          </a:p>
        </p:txBody>
      </p:sp>
    </p:spTree>
    <p:extLst>
      <p:ext uri="{BB962C8B-B14F-4D97-AF65-F5344CB8AC3E}">
        <p14:creationId xmlns:p14="http://schemas.microsoft.com/office/powerpoint/2010/main" val="270478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B8E7B-0848-4D0B-91F7-E5DE0E2802D2}" type="slidenum">
              <a:rPr lang="en-US" smtClean="0"/>
              <a:t>11</a:t>
            </a:fld>
            <a:endParaRPr lang="en-US" dirty="0"/>
          </a:p>
        </p:txBody>
      </p:sp>
    </p:spTree>
    <p:extLst>
      <p:ext uri="{BB962C8B-B14F-4D97-AF65-F5344CB8AC3E}">
        <p14:creationId xmlns:p14="http://schemas.microsoft.com/office/powerpoint/2010/main" val="2274821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4358" indent="-290136" eaLnBrk="0" hangingPunct="0">
              <a:defRPr>
                <a:solidFill>
                  <a:schemeClr val="tx1"/>
                </a:solidFill>
                <a:latin typeface="Arial" charset="0"/>
              </a:defRPr>
            </a:lvl2pPr>
            <a:lvl3pPr marL="1160551" indent="-232110" eaLnBrk="0" hangingPunct="0">
              <a:defRPr>
                <a:solidFill>
                  <a:schemeClr val="tx1"/>
                </a:solidFill>
                <a:latin typeface="Arial" charset="0"/>
              </a:defRPr>
            </a:lvl3pPr>
            <a:lvl4pPr marL="1624768" indent="-232110" eaLnBrk="0" hangingPunct="0">
              <a:defRPr>
                <a:solidFill>
                  <a:schemeClr val="tx1"/>
                </a:solidFill>
                <a:latin typeface="Arial" charset="0"/>
              </a:defRPr>
            </a:lvl4pPr>
            <a:lvl5pPr marL="2088989" indent="-232110" eaLnBrk="0" hangingPunct="0">
              <a:defRPr>
                <a:solidFill>
                  <a:schemeClr val="tx1"/>
                </a:solidFill>
                <a:latin typeface="Arial" charset="0"/>
              </a:defRPr>
            </a:lvl5pPr>
            <a:lvl6pPr marL="2553208" indent="-232110" algn="ctr" eaLnBrk="0" fontAlgn="base" hangingPunct="0">
              <a:spcBef>
                <a:spcPct val="0"/>
              </a:spcBef>
              <a:spcAft>
                <a:spcPct val="0"/>
              </a:spcAft>
              <a:defRPr>
                <a:solidFill>
                  <a:schemeClr val="tx1"/>
                </a:solidFill>
                <a:latin typeface="Arial" charset="0"/>
              </a:defRPr>
            </a:lvl6pPr>
            <a:lvl7pPr marL="3017428" indent="-232110" algn="ctr" eaLnBrk="0" fontAlgn="base" hangingPunct="0">
              <a:spcBef>
                <a:spcPct val="0"/>
              </a:spcBef>
              <a:spcAft>
                <a:spcPct val="0"/>
              </a:spcAft>
              <a:defRPr>
                <a:solidFill>
                  <a:schemeClr val="tx1"/>
                </a:solidFill>
                <a:latin typeface="Arial" charset="0"/>
              </a:defRPr>
            </a:lvl7pPr>
            <a:lvl8pPr marL="3481650" indent="-232110" algn="ctr" eaLnBrk="0" fontAlgn="base" hangingPunct="0">
              <a:spcBef>
                <a:spcPct val="0"/>
              </a:spcBef>
              <a:spcAft>
                <a:spcPct val="0"/>
              </a:spcAft>
              <a:defRPr>
                <a:solidFill>
                  <a:schemeClr val="tx1"/>
                </a:solidFill>
                <a:latin typeface="Arial" charset="0"/>
              </a:defRPr>
            </a:lvl8pPr>
            <a:lvl9pPr marL="3945868" indent="-232110" algn="ctr" eaLnBrk="0" fontAlgn="base" hangingPunct="0">
              <a:spcBef>
                <a:spcPct val="0"/>
              </a:spcBef>
              <a:spcAft>
                <a:spcPct val="0"/>
              </a:spcAft>
              <a:defRPr>
                <a:solidFill>
                  <a:schemeClr val="tx1"/>
                </a:solidFill>
                <a:latin typeface="Arial" charset="0"/>
              </a:defRPr>
            </a:lvl9pPr>
          </a:lstStyle>
          <a:p>
            <a:pPr eaLnBrk="1" hangingPunct="1"/>
            <a:fld id="{509B09BD-A7CF-4B82-AA61-9CA21A6AD9E3}" type="slidenum">
              <a:rPr lang="en-US">
                <a:solidFill>
                  <a:prstClr val="black"/>
                </a:solidFill>
              </a:rPr>
              <a:pPr eaLnBrk="1" hangingPunct="1"/>
              <a:t>13</a:t>
            </a:fld>
            <a:endParaRPr lang="en-US" dirty="0">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B8E7B-0848-4D0B-91F7-E5DE0E2802D2}" type="slidenum">
              <a:rPr lang="en-US" smtClean="0"/>
              <a:t>32</a:t>
            </a:fld>
            <a:endParaRPr lang="en-US" dirty="0"/>
          </a:p>
        </p:txBody>
      </p:sp>
    </p:spTree>
    <p:extLst>
      <p:ext uri="{BB962C8B-B14F-4D97-AF65-F5344CB8AC3E}">
        <p14:creationId xmlns:p14="http://schemas.microsoft.com/office/powerpoint/2010/main" val="2274821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AB95730E-3C35-46BA-BFA2-CD0377FC77E2}" type="slidenum">
              <a:rPr lang="en-US">
                <a:solidFill>
                  <a:srgbClr val="000000"/>
                </a:solidFill>
              </a:rPr>
              <a:pPr>
                <a:defRPr/>
              </a:pPr>
              <a:t>‹#›</a:t>
            </a:fld>
            <a:r>
              <a:rPr lang="en-US" dirty="0">
                <a:solidFill>
                  <a:srgbClr val="000000"/>
                </a:solidFill>
              </a:rPr>
              <a:t> </a:t>
            </a:r>
          </a:p>
        </p:txBody>
      </p:sp>
      <p:sp>
        <p:nvSpPr>
          <p:cNvPr id="6" name="Rectangle 8"/>
          <p:cNvSpPr>
            <a:spLocks noGrp="1" noChangeArrowheads="1"/>
          </p:cNvSpPr>
          <p:nvPr>
            <p:ph type="sldNum" sz="quarter" idx="12"/>
          </p:nvPr>
        </p:nvSpPr>
        <p:spPr>
          <a:ln/>
        </p:spPr>
        <p:txBody>
          <a:bodyPr/>
          <a:lstStyle>
            <a:lvl1pPr>
              <a:defRPr/>
            </a:lvl1pPr>
          </a:lstStyle>
          <a:p>
            <a:pPr>
              <a:defRPr/>
            </a:pPr>
            <a:fld id="{FB22E26A-F6B5-4C2E-95CA-3337CD4FD9C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6570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E639469C-187A-4457-9430-1F687D2C77FC}" type="slidenum">
              <a:rPr lang="en-US">
                <a:solidFill>
                  <a:srgbClr val="000000"/>
                </a:solidFill>
              </a:rPr>
              <a:pPr>
                <a:defRPr/>
              </a:pPr>
              <a:t>‹#›</a:t>
            </a:fld>
            <a:r>
              <a:rPr lang="en-US" dirty="0">
                <a:solidFill>
                  <a:srgbClr val="000000"/>
                </a:solidFill>
              </a:rPr>
              <a:t> </a:t>
            </a:r>
          </a:p>
        </p:txBody>
      </p:sp>
      <p:sp>
        <p:nvSpPr>
          <p:cNvPr id="6" name="Rectangle 8"/>
          <p:cNvSpPr>
            <a:spLocks noGrp="1" noChangeArrowheads="1"/>
          </p:cNvSpPr>
          <p:nvPr>
            <p:ph type="sldNum" sz="quarter" idx="12"/>
          </p:nvPr>
        </p:nvSpPr>
        <p:spPr>
          <a:ln/>
        </p:spPr>
        <p:txBody>
          <a:bodyPr/>
          <a:lstStyle>
            <a:lvl1pPr>
              <a:defRPr/>
            </a:lvl1pPr>
          </a:lstStyle>
          <a:p>
            <a:pPr>
              <a:defRPr/>
            </a:pPr>
            <a:fld id="{D6D5E1C7-33F4-41C4-9EE8-DA9ECD5E7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38595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EB27DFD0-281C-4814-B04B-80C29FA99AD6}" type="slidenum">
              <a:rPr lang="en-US">
                <a:solidFill>
                  <a:srgbClr val="000000"/>
                </a:solidFill>
              </a:rPr>
              <a:pPr>
                <a:defRPr/>
              </a:pPr>
              <a:t>‹#›</a:t>
            </a:fld>
            <a:r>
              <a:rPr lang="en-US" dirty="0">
                <a:solidFill>
                  <a:srgbClr val="000000"/>
                </a:solidFill>
              </a:rPr>
              <a:t> </a:t>
            </a:r>
          </a:p>
        </p:txBody>
      </p:sp>
      <p:sp>
        <p:nvSpPr>
          <p:cNvPr id="6" name="Rectangle 8"/>
          <p:cNvSpPr>
            <a:spLocks noGrp="1" noChangeArrowheads="1"/>
          </p:cNvSpPr>
          <p:nvPr>
            <p:ph type="sldNum" sz="quarter" idx="12"/>
          </p:nvPr>
        </p:nvSpPr>
        <p:spPr>
          <a:ln/>
        </p:spPr>
        <p:txBody>
          <a:bodyPr/>
          <a:lstStyle>
            <a:lvl1pPr>
              <a:defRPr/>
            </a:lvl1pPr>
          </a:lstStyle>
          <a:p>
            <a:pPr>
              <a:defRPr/>
            </a:pPr>
            <a:fld id="{DE838ABF-1090-4F32-8FEE-7D04EB7BAE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62786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a:t>Click to edit Master title style</a:t>
            </a:r>
          </a:p>
        </p:txBody>
      </p:sp>
      <p:sp>
        <p:nvSpPr>
          <p:cNvPr id="3" name="Text Placeholder 2"/>
          <p:cNvSpPr>
            <a:spLocks noGrp="1"/>
          </p:cNvSpPr>
          <p:nvPr>
            <p:ph type="body" sz="half" idx="1"/>
          </p:nvPr>
        </p:nvSpPr>
        <p:spPr>
          <a:xfrm>
            <a:off x="457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24194DDF-33ED-47CB-93AE-3DBBB0526BA0}" type="slidenum">
              <a:rPr lang="en-US">
                <a:solidFill>
                  <a:srgbClr val="000000"/>
                </a:solidFill>
              </a:rPr>
              <a:pPr>
                <a:defRPr/>
              </a:pPr>
              <a:t>‹#›</a:t>
            </a:fld>
            <a:r>
              <a:rPr lang="en-US" dirty="0">
                <a:solidFill>
                  <a:srgbClr val="000000"/>
                </a:solidFill>
              </a:rPr>
              <a:t> </a:t>
            </a:r>
          </a:p>
        </p:txBody>
      </p:sp>
      <p:sp>
        <p:nvSpPr>
          <p:cNvPr id="7" name="Rectangle 8"/>
          <p:cNvSpPr>
            <a:spLocks noGrp="1" noChangeArrowheads="1"/>
          </p:cNvSpPr>
          <p:nvPr>
            <p:ph type="sldNum" sz="quarter" idx="12"/>
          </p:nvPr>
        </p:nvSpPr>
        <p:spPr>
          <a:ln/>
        </p:spPr>
        <p:txBody>
          <a:bodyPr/>
          <a:lstStyle>
            <a:lvl1pPr>
              <a:defRPr/>
            </a:lvl1pPr>
          </a:lstStyle>
          <a:p>
            <a:pPr>
              <a:defRPr/>
            </a:pPr>
            <a:fld id="{B26AAFD5-7143-4661-B110-DBAF08C379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170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253BF613-671C-4EC1-8A01-E0D75D556AF4}" type="slidenum">
              <a:rPr lang="en-US">
                <a:solidFill>
                  <a:srgbClr val="000000"/>
                </a:solidFill>
              </a:rPr>
              <a:pPr>
                <a:defRPr/>
              </a:pPr>
              <a:t>‹#›</a:t>
            </a:fld>
            <a:r>
              <a:rPr lang="en-US" dirty="0">
                <a:solidFill>
                  <a:srgbClr val="000000"/>
                </a:solidFill>
              </a:rPr>
              <a:t> </a:t>
            </a:r>
          </a:p>
        </p:txBody>
      </p:sp>
      <p:sp>
        <p:nvSpPr>
          <p:cNvPr id="6" name="Rectangle 8"/>
          <p:cNvSpPr>
            <a:spLocks noGrp="1" noChangeArrowheads="1"/>
          </p:cNvSpPr>
          <p:nvPr>
            <p:ph type="sldNum" sz="quarter" idx="12"/>
          </p:nvPr>
        </p:nvSpPr>
        <p:spPr>
          <a:ln/>
        </p:spPr>
        <p:txBody>
          <a:bodyPr/>
          <a:lstStyle>
            <a:lvl1pPr>
              <a:defRPr/>
            </a:lvl1pPr>
          </a:lstStyle>
          <a:p>
            <a:pPr>
              <a:defRPr/>
            </a:pPr>
            <a:fld id="{E2EE17C9-3D4B-4D2A-A8D6-F922A6A5370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37560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6878672C-5544-4AA9-B38D-D960BAFE5160}" type="slidenum">
              <a:rPr lang="en-US">
                <a:solidFill>
                  <a:srgbClr val="000000"/>
                </a:solidFill>
              </a:rPr>
              <a:pPr>
                <a:defRPr/>
              </a:pPr>
              <a:t>‹#›</a:t>
            </a:fld>
            <a:r>
              <a:rPr lang="en-US" dirty="0">
                <a:solidFill>
                  <a:srgbClr val="000000"/>
                </a:solidFill>
              </a:rPr>
              <a:t> </a:t>
            </a:r>
          </a:p>
        </p:txBody>
      </p:sp>
      <p:sp>
        <p:nvSpPr>
          <p:cNvPr id="6" name="Rectangle 8"/>
          <p:cNvSpPr>
            <a:spLocks noGrp="1" noChangeArrowheads="1"/>
          </p:cNvSpPr>
          <p:nvPr>
            <p:ph type="sldNum" sz="quarter" idx="12"/>
          </p:nvPr>
        </p:nvSpPr>
        <p:spPr>
          <a:ln/>
        </p:spPr>
        <p:txBody>
          <a:bodyPr/>
          <a:lstStyle>
            <a:lvl1pPr>
              <a:defRPr/>
            </a:lvl1pPr>
          </a:lstStyle>
          <a:p>
            <a:pPr>
              <a:defRPr/>
            </a:pPr>
            <a:fld id="{41C42773-DA1D-4015-9AC3-F08A7D6450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59276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031E1CED-5D53-4DF1-89FB-F76CCE2C1DA9}" type="slidenum">
              <a:rPr lang="en-US">
                <a:solidFill>
                  <a:srgbClr val="000000"/>
                </a:solidFill>
              </a:rPr>
              <a:pPr>
                <a:defRPr/>
              </a:pPr>
              <a:t>‹#›</a:t>
            </a:fld>
            <a:r>
              <a:rPr lang="en-US" dirty="0">
                <a:solidFill>
                  <a:srgbClr val="000000"/>
                </a:solidFill>
              </a:rPr>
              <a:t> </a:t>
            </a:r>
          </a:p>
        </p:txBody>
      </p:sp>
      <p:sp>
        <p:nvSpPr>
          <p:cNvPr id="7" name="Rectangle 8"/>
          <p:cNvSpPr>
            <a:spLocks noGrp="1" noChangeArrowheads="1"/>
          </p:cNvSpPr>
          <p:nvPr>
            <p:ph type="sldNum" sz="quarter" idx="12"/>
          </p:nvPr>
        </p:nvSpPr>
        <p:spPr>
          <a:ln/>
        </p:spPr>
        <p:txBody>
          <a:bodyPr/>
          <a:lstStyle>
            <a:lvl1pPr>
              <a:defRPr/>
            </a:lvl1pPr>
          </a:lstStyle>
          <a:p>
            <a:pPr>
              <a:defRPr/>
            </a:pPr>
            <a:fld id="{0A038C76-5985-47FC-9638-9C2AA6252BD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759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fld id="{2C02512C-AA98-4617-A668-4403E4584F7F}" type="slidenum">
              <a:rPr lang="en-US">
                <a:solidFill>
                  <a:srgbClr val="000000"/>
                </a:solidFill>
              </a:rPr>
              <a:pPr>
                <a:defRPr/>
              </a:pPr>
              <a:t>‹#›</a:t>
            </a:fld>
            <a:r>
              <a:rPr lang="en-US" dirty="0">
                <a:solidFill>
                  <a:srgbClr val="000000"/>
                </a:solidFill>
              </a:rPr>
              <a:t> </a:t>
            </a:r>
          </a:p>
        </p:txBody>
      </p:sp>
      <p:sp>
        <p:nvSpPr>
          <p:cNvPr id="9" name="Rectangle 8"/>
          <p:cNvSpPr>
            <a:spLocks noGrp="1" noChangeArrowheads="1"/>
          </p:cNvSpPr>
          <p:nvPr>
            <p:ph type="sldNum" sz="quarter" idx="12"/>
          </p:nvPr>
        </p:nvSpPr>
        <p:spPr>
          <a:ln/>
        </p:spPr>
        <p:txBody>
          <a:bodyPr/>
          <a:lstStyle>
            <a:lvl1pPr>
              <a:defRPr/>
            </a:lvl1pPr>
          </a:lstStyle>
          <a:p>
            <a:pPr>
              <a:defRPr/>
            </a:pPr>
            <a:fld id="{F9B5870A-D630-4BFE-A909-77610A3654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8201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AED5E93C-6382-4AE3-9184-2AC31804CE0B}" type="slidenum">
              <a:rPr lang="en-US">
                <a:solidFill>
                  <a:srgbClr val="000000"/>
                </a:solidFill>
              </a:rPr>
              <a:pPr>
                <a:defRPr/>
              </a:pPr>
              <a:t>‹#›</a:t>
            </a:fld>
            <a:r>
              <a:rPr lang="en-US" dirty="0">
                <a:solidFill>
                  <a:srgbClr val="000000"/>
                </a:solidFill>
              </a:rPr>
              <a:t> </a:t>
            </a:r>
          </a:p>
        </p:txBody>
      </p:sp>
      <p:sp>
        <p:nvSpPr>
          <p:cNvPr id="5" name="Rectangle 8"/>
          <p:cNvSpPr>
            <a:spLocks noGrp="1" noChangeArrowheads="1"/>
          </p:cNvSpPr>
          <p:nvPr>
            <p:ph type="sldNum" sz="quarter" idx="12"/>
          </p:nvPr>
        </p:nvSpPr>
        <p:spPr>
          <a:ln/>
        </p:spPr>
        <p:txBody>
          <a:bodyPr/>
          <a:lstStyle>
            <a:lvl1pPr>
              <a:defRPr/>
            </a:lvl1pPr>
          </a:lstStyle>
          <a:p>
            <a:pPr>
              <a:defRPr/>
            </a:pPr>
            <a:fld id="{ED5DB911-2C8A-4B5C-B30B-BC01F05C202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9556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fld id="{D3B7C576-6EC7-42FF-AF22-3E00351105CF}" type="slidenum">
              <a:rPr lang="en-US">
                <a:solidFill>
                  <a:srgbClr val="000000"/>
                </a:solidFill>
              </a:rPr>
              <a:pPr>
                <a:defRPr/>
              </a:pPr>
              <a:t>‹#›</a:t>
            </a:fld>
            <a:r>
              <a:rPr lang="en-US" dirty="0">
                <a:solidFill>
                  <a:srgbClr val="000000"/>
                </a:solidFill>
              </a:rPr>
              <a:t> </a:t>
            </a:r>
          </a:p>
        </p:txBody>
      </p:sp>
      <p:sp>
        <p:nvSpPr>
          <p:cNvPr id="4" name="Rectangle 8"/>
          <p:cNvSpPr>
            <a:spLocks noGrp="1" noChangeArrowheads="1"/>
          </p:cNvSpPr>
          <p:nvPr>
            <p:ph type="sldNum" sz="quarter" idx="12"/>
          </p:nvPr>
        </p:nvSpPr>
        <p:spPr>
          <a:ln/>
        </p:spPr>
        <p:txBody>
          <a:bodyPr/>
          <a:lstStyle>
            <a:lvl1pPr>
              <a:defRPr/>
            </a:lvl1pPr>
          </a:lstStyle>
          <a:p>
            <a:pPr>
              <a:defRPr/>
            </a:pPr>
            <a:fld id="{30AED733-FBBA-41C1-A6D2-AA3FDC67FA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0531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24215A66-9644-4E24-AFB3-4FBB5B4F78B4}" type="slidenum">
              <a:rPr lang="en-US">
                <a:solidFill>
                  <a:srgbClr val="000000"/>
                </a:solidFill>
              </a:rPr>
              <a:pPr>
                <a:defRPr/>
              </a:pPr>
              <a:t>‹#›</a:t>
            </a:fld>
            <a:r>
              <a:rPr lang="en-US" dirty="0">
                <a:solidFill>
                  <a:srgbClr val="000000"/>
                </a:solidFill>
              </a:rPr>
              <a:t> </a:t>
            </a:r>
          </a:p>
        </p:txBody>
      </p:sp>
      <p:sp>
        <p:nvSpPr>
          <p:cNvPr id="7" name="Rectangle 8"/>
          <p:cNvSpPr>
            <a:spLocks noGrp="1" noChangeArrowheads="1"/>
          </p:cNvSpPr>
          <p:nvPr>
            <p:ph type="sldNum" sz="quarter" idx="12"/>
          </p:nvPr>
        </p:nvSpPr>
        <p:spPr>
          <a:ln/>
        </p:spPr>
        <p:txBody>
          <a:bodyPr/>
          <a:lstStyle>
            <a:lvl1pPr>
              <a:defRPr/>
            </a:lvl1pPr>
          </a:lstStyle>
          <a:p>
            <a:pPr>
              <a:defRPr/>
            </a:pPr>
            <a:fld id="{316DC7D2-1902-4B1F-927F-618DA8147E8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359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B3E86FE9-AD99-449A-9148-A9CDC61069A8}" type="slidenum">
              <a:rPr lang="en-US">
                <a:solidFill>
                  <a:srgbClr val="000000"/>
                </a:solidFill>
              </a:rPr>
              <a:pPr>
                <a:defRPr/>
              </a:pPr>
              <a:t>‹#›</a:t>
            </a:fld>
            <a:r>
              <a:rPr lang="en-US" dirty="0">
                <a:solidFill>
                  <a:srgbClr val="000000"/>
                </a:solidFill>
              </a:rPr>
              <a:t> </a:t>
            </a:r>
          </a:p>
        </p:txBody>
      </p:sp>
      <p:sp>
        <p:nvSpPr>
          <p:cNvPr id="7" name="Rectangle 8"/>
          <p:cNvSpPr>
            <a:spLocks noGrp="1" noChangeArrowheads="1"/>
          </p:cNvSpPr>
          <p:nvPr>
            <p:ph type="sldNum" sz="quarter" idx="12"/>
          </p:nvPr>
        </p:nvSpPr>
        <p:spPr>
          <a:ln/>
        </p:spPr>
        <p:txBody>
          <a:bodyPr/>
          <a:lstStyle>
            <a:lvl1pPr>
              <a:defRPr/>
            </a:lvl1pPr>
          </a:lstStyle>
          <a:p>
            <a:pPr>
              <a:defRPr/>
            </a:pPr>
            <a:fld id="{E9E3EC6E-79B5-4786-A3DF-BFC8C82792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6314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background_officialState_v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838200"/>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2057400"/>
            <a:ext cx="8229600" cy="406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172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lvl1pPr>
          </a:lstStyle>
          <a:p>
            <a:pPr fontAlgn="base">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81000" y="6248400"/>
            <a:ext cx="3886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lvl1pPr>
          </a:lstStyle>
          <a:p>
            <a:pPr fontAlgn="base">
              <a:spcAft>
                <a:spcPct val="0"/>
              </a:spcAft>
              <a:defRPr/>
            </a:pPr>
            <a:fld id="{AA3E4BD5-110B-40AA-9766-776A2DB1CB89}" type="slidenum">
              <a:rPr lang="en-US">
                <a:solidFill>
                  <a:srgbClr val="000000"/>
                </a:solidFill>
              </a:rPr>
              <a:pPr fontAlgn="base">
                <a:spcAft>
                  <a:spcPct val="0"/>
                </a:spcAft>
                <a:defRPr/>
              </a:pPr>
              <a:t>‹#›</a:t>
            </a:fld>
            <a:r>
              <a:rPr lang="en-US" dirty="0">
                <a:solidFill>
                  <a:srgbClr val="000000"/>
                </a:solidFill>
              </a:rPr>
              <a:t> </a:t>
            </a:r>
          </a:p>
        </p:txBody>
      </p:sp>
      <p:sp>
        <p:nvSpPr>
          <p:cNvPr id="1032" name="Rectangle 8"/>
          <p:cNvSpPr>
            <a:spLocks noGrp="1" noChangeArrowheads="1"/>
          </p:cNvSpPr>
          <p:nvPr>
            <p:ph type="sldNum" sz="quarter" idx="4"/>
          </p:nvPr>
        </p:nvSpPr>
        <p:spPr bwMode="auto">
          <a:xfrm>
            <a:off x="4419600" y="6248400"/>
            <a:ext cx="1676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lvl1pPr>
          </a:lstStyle>
          <a:p>
            <a:pPr fontAlgn="base">
              <a:spcAft>
                <a:spcPct val="0"/>
              </a:spcAft>
              <a:defRPr/>
            </a:pPr>
            <a:fld id="{60F80D4C-43EB-48DF-AAC4-E62E1ABB1392}"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346100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cpuc.c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rsac.fra.dot.gov/meetings/20130829.php" TargetMode="External"/><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rsac.fra.dot.gov/meetings/20130829.php"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rsac.fra.dot.gov/meetings/20130829.php"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rsac.fra.dot.gov/meetings/20130829.php"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rsac.fra.dot.gov/meetings/20130829.php"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www.cpuc.ca.gov/"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10668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3200" b="1" dirty="0">
                <a:solidFill>
                  <a:srgbClr val="3333FF"/>
                </a:solidFill>
              </a:rPr>
              <a:t>CPUC Public Agenda 3321</a:t>
            </a:r>
            <a:br>
              <a:rPr lang="en-US" sz="3200" b="1" dirty="0">
                <a:solidFill>
                  <a:srgbClr val="3333FF"/>
                </a:solidFill>
              </a:rPr>
            </a:br>
            <a:r>
              <a:rPr lang="en-US" sz="3200" b="1" dirty="0">
                <a:solidFill>
                  <a:srgbClr val="3333FF"/>
                </a:solidFill>
              </a:rPr>
              <a:t>Thursday, September 5, 2013, 9:30 a.m.</a:t>
            </a:r>
            <a:br>
              <a:rPr lang="en-US" sz="3200" b="1" dirty="0">
                <a:solidFill>
                  <a:srgbClr val="3333FF"/>
                </a:solidFill>
              </a:rPr>
            </a:br>
            <a:r>
              <a:rPr lang="en-US" sz="3200" b="1" dirty="0">
                <a:solidFill>
                  <a:srgbClr val="3333FF"/>
                </a:solidFill>
              </a:rPr>
              <a:t>San Francisco, CA</a:t>
            </a:r>
          </a:p>
        </p:txBody>
      </p:sp>
      <p:pic>
        <p:nvPicPr>
          <p:cNvPr id="17411" name="Picture 3" descr="PUC_Color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799" y="2286000"/>
            <a:ext cx="1554163"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4"/>
          <p:cNvSpPr>
            <a:spLocks noChangeArrowheads="1"/>
          </p:cNvSpPr>
          <p:nvPr/>
        </p:nvSpPr>
        <p:spPr bwMode="auto">
          <a:xfrm>
            <a:off x="192947" y="3805238"/>
            <a:ext cx="8839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lnSpc>
                <a:spcPct val="80000"/>
              </a:lnSpc>
              <a:spcBef>
                <a:spcPct val="20000"/>
              </a:spcBef>
              <a:spcAft>
                <a:spcPct val="0"/>
              </a:spcAft>
            </a:pPr>
            <a:br>
              <a:rPr lang="en-US" sz="1600" b="1" dirty="0">
                <a:solidFill>
                  <a:srgbClr val="000000"/>
                </a:solidFill>
              </a:rPr>
            </a:br>
            <a:r>
              <a:rPr lang="en-US" sz="1600" b="1" dirty="0">
                <a:solidFill>
                  <a:srgbClr val="000000"/>
                </a:solidFill>
              </a:rPr>
              <a:t> </a:t>
            </a:r>
            <a:r>
              <a:rPr lang="en-US" sz="2800" b="1" dirty="0">
                <a:solidFill>
                  <a:srgbClr val="000000"/>
                </a:solidFill>
              </a:rPr>
              <a:t>Commissioners:</a:t>
            </a:r>
          </a:p>
          <a:p>
            <a:pPr marL="342900" indent="-342900" algn="ctr" fontAlgn="base">
              <a:lnSpc>
                <a:spcPct val="90000"/>
              </a:lnSpc>
              <a:spcBef>
                <a:spcPct val="15000"/>
              </a:spcBef>
              <a:spcAft>
                <a:spcPct val="0"/>
              </a:spcAft>
            </a:pPr>
            <a:r>
              <a:rPr lang="en-US" sz="2400" b="1" dirty="0">
                <a:solidFill>
                  <a:srgbClr val="000000"/>
                </a:solidFill>
              </a:rPr>
              <a:t>    Michael R. Peevey    </a:t>
            </a:r>
          </a:p>
          <a:p>
            <a:pPr marL="342900" indent="-342900" algn="ctr" fontAlgn="base">
              <a:lnSpc>
                <a:spcPct val="90000"/>
              </a:lnSpc>
              <a:spcBef>
                <a:spcPct val="15000"/>
              </a:spcBef>
              <a:spcAft>
                <a:spcPct val="0"/>
              </a:spcAft>
            </a:pPr>
            <a:r>
              <a:rPr lang="en-US" sz="2400" b="1" dirty="0">
                <a:solidFill>
                  <a:srgbClr val="000000"/>
                </a:solidFill>
              </a:rPr>
              <a:t>    Michel Peter Florio</a:t>
            </a:r>
          </a:p>
          <a:p>
            <a:pPr marL="342900" indent="-342900" algn="ctr" fontAlgn="base">
              <a:lnSpc>
                <a:spcPct val="90000"/>
              </a:lnSpc>
              <a:spcBef>
                <a:spcPct val="15000"/>
              </a:spcBef>
              <a:spcAft>
                <a:spcPct val="0"/>
              </a:spcAft>
            </a:pPr>
            <a:r>
              <a:rPr lang="en-US" sz="2400" b="1" dirty="0">
                <a:solidFill>
                  <a:srgbClr val="000000"/>
                </a:solidFill>
              </a:rPr>
              <a:t>Catherine J.K. Sandoval</a:t>
            </a:r>
          </a:p>
          <a:p>
            <a:pPr marL="342900" indent="-342900" algn="ctr" fontAlgn="base">
              <a:lnSpc>
                <a:spcPct val="90000"/>
              </a:lnSpc>
              <a:spcBef>
                <a:spcPct val="15000"/>
              </a:spcBef>
              <a:spcAft>
                <a:spcPct val="0"/>
              </a:spcAft>
            </a:pPr>
            <a:r>
              <a:rPr lang="en-US" sz="2400" b="1" dirty="0">
                <a:solidFill>
                  <a:srgbClr val="000000"/>
                </a:solidFill>
              </a:rPr>
              <a:t>     Mark J. Ferron</a:t>
            </a:r>
            <a:br>
              <a:rPr lang="en-US" sz="2400" b="1" dirty="0">
                <a:solidFill>
                  <a:srgbClr val="000000"/>
                </a:solidFill>
              </a:rPr>
            </a:br>
            <a:r>
              <a:rPr lang="en-US" sz="2400" b="1" dirty="0">
                <a:solidFill>
                  <a:srgbClr val="000000"/>
                </a:solidFill>
              </a:rPr>
              <a:t>Carla J. Peterman</a:t>
            </a:r>
          </a:p>
          <a:p>
            <a:pPr marL="342900" indent="-342900" algn="ctr" fontAlgn="base">
              <a:lnSpc>
                <a:spcPct val="90000"/>
              </a:lnSpc>
              <a:spcBef>
                <a:spcPct val="15000"/>
              </a:spcBef>
              <a:spcAft>
                <a:spcPct val="0"/>
              </a:spcAft>
            </a:pPr>
            <a:endParaRPr lang="en-US" sz="1600" b="1" dirty="0">
              <a:solidFill>
                <a:srgbClr val="000000"/>
              </a:solidFill>
            </a:endParaRPr>
          </a:p>
          <a:p>
            <a:pPr marL="342900" indent="-342900" algn="ctr" fontAlgn="base">
              <a:lnSpc>
                <a:spcPct val="80000"/>
              </a:lnSpc>
              <a:spcBef>
                <a:spcPct val="20000"/>
              </a:spcBef>
              <a:spcAft>
                <a:spcPct val="0"/>
              </a:spcAft>
            </a:pPr>
            <a:r>
              <a:rPr lang="en-US" sz="1600" b="1" dirty="0">
                <a:solidFill>
                  <a:srgbClr val="000000"/>
                </a:solidFill>
              </a:rPr>
              <a:t>       </a:t>
            </a:r>
            <a:r>
              <a:rPr lang="en-US" sz="1600" b="1" dirty="0">
                <a:solidFill>
                  <a:srgbClr val="000000"/>
                </a:solidFill>
                <a:hlinkClick r:id="rId4"/>
              </a:rPr>
              <a:t>www.cpuc.ca.gov</a:t>
            </a:r>
            <a:r>
              <a:rPr lang="en-US" sz="1600" b="1" dirty="0">
                <a:solidFill>
                  <a:srgbClr val="000000"/>
                </a:solidFill>
              </a:rPr>
              <a:t> </a:t>
            </a:r>
          </a:p>
        </p:txBody>
      </p:sp>
    </p:spTree>
    <p:extLst>
      <p:ext uri="{BB962C8B-B14F-4D97-AF65-F5344CB8AC3E}">
        <p14:creationId xmlns:p14="http://schemas.microsoft.com/office/powerpoint/2010/main" val="145201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685800"/>
            <a:ext cx="9144000" cy="838200"/>
          </a:xfrm>
        </p:spPr>
        <p:txBody>
          <a:bodyPr/>
          <a:lstStyle/>
          <a:p>
            <a:pPr eaLnBrk="1" hangingPunct="1"/>
            <a:r>
              <a:rPr lang="en-US" sz="3000" dirty="0">
                <a:solidFill>
                  <a:srgbClr val="3333FF"/>
                </a:solidFill>
              </a:rPr>
              <a:t>Commissioners’ Reports</a:t>
            </a:r>
          </a:p>
        </p:txBody>
      </p:sp>
      <p:graphicFrame>
        <p:nvGraphicFramePr>
          <p:cNvPr id="2749443" name="Group 3"/>
          <p:cNvGraphicFramePr>
            <a:graphicFrameLocks noGrp="1"/>
          </p:cNvGraphicFramePr>
          <p:nvPr/>
        </p:nvGraphicFramePr>
        <p:xfrm>
          <a:off x="9525000" y="4876800"/>
          <a:ext cx="457200" cy="854075"/>
        </p:xfrm>
        <a:graphic>
          <a:graphicData uri="http://schemas.openxmlformats.org/drawingml/2006/table">
            <a:tbl>
              <a:tblPr/>
              <a:tblGrid>
                <a:gridCol w="457200">
                  <a:extLst>
                    <a:ext uri="{9D8B030D-6E8A-4147-A177-3AD203B41FA5}">
                      <a16:colId xmlns:a16="http://schemas.microsoft.com/office/drawing/2014/main" val="20000"/>
                    </a:ext>
                  </a:extLst>
                </a:gridCol>
              </a:tblGrid>
              <a:tr h="4575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54" marB="45754" anchor="ct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965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T="45754" marB="45754"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6870" name="Text Box 10"/>
          <p:cNvSpPr txBox="1">
            <a:spLocks noChangeArrowheads="1"/>
          </p:cNvSpPr>
          <p:nvPr/>
        </p:nvSpPr>
        <p:spPr bwMode="auto">
          <a:xfrm>
            <a:off x="381000" y="1828800"/>
            <a:ext cx="84582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lnSpc>
                <a:spcPct val="80000"/>
              </a:lnSpc>
              <a:spcBef>
                <a:spcPct val="20000"/>
              </a:spcBef>
              <a:spcAft>
                <a:spcPct val="0"/>
              </a:spcAft>
              <a:defRPr b="1">
                <a:solidFill>
                  <a:schemeClr val="tx1"/>
                </a:solidFill>
                <a:latin typeface="Arial" charset="0"/>
              </a:defRPr>
            </a:lvl6pPr>
            <a:lvl7pPr marL="2971800" indent="-228600" eaLnBrk="0" fontAlgn="base" hangingPunct="0">
              <a:lnSpc>
                <a:spcPct val="80000"/>
              </a:lnSpc>
              <a:spcBef>
                <a:spcPct val="20000"/>
              </a:spcBef>
              <a:spcAft>
                <a:spcPct val="0"/>
              </a:spcAft>
              <a:defRPr b="1">
                <a:solidFill>
                  <a:schemeClr val="tx1"/>
                </a:solidFill>
                <a:latin typeface="Arial" charset="0"/>
              </a:defRPr>
            </a:lvl7pPr>
            <a:lvl8pPr marL="3429000" indent="-228600" eaLnBrk="0" fontAlgn="base" hangingPunct="0">
              <a:lnSpc>
                <a:spcPct val="80000"/>
              </a:lnSpc>
              <a:spcBef>
                <a:spcPct val="20000"/>
              </a:spcBef>
              <a:spcAft>
                <a:spcPct val="0"/>
              </a:spcAft>
              <a:defRPr b="1">
                <a:solidFill>
                  <a:schemeClr val="tx1"/>
                </a:solidFill>
                <a:latin typeface="Arial" charset="0"/>
              </a:defRPr>
            </a:lvl8pPr>
            <a:lvl9pPr marL="3886200" indent="-228600" eaLnBrk="0" fontAlgn="base" hangingPunct="0">
              <a:lnSpc>
                <a:spcPct val="80000"/>
              </a:lnSpc>
              <a:spcBef>
                <a:spcPct val="20000"/>
              </a:spcBef>
              <a:spcAft>
                <a:spcPct val="0"/>
              </a:spcAft>
              <a:defRPr b="1">
                <a:solidFill>
                  <a:schemeClr val="tx1"/>
                </a:solidFill>
                <a:latin typeface="Arial" charset="0"/>
              </a:defRPr>
            </a:lvl9pPr>
          </a:lstStyle>
          <a:p>
            <a:pPr algn="ctr" eaLnBrk="1" fontAlgn="base" hangingPunct="1">
              <a:spcBef>
                <a:spcPct val="50000"/>
              </a:spcBef>
              <a:spcAft>
                <a:spcPct val="0"/>
              </a:spcAft>
            </a:pPr>
            <a:endParaRPr lang="en-US" sz="2500" dirty="0">
              <a:solidFill>
                <a:srgbClr val="000000"/>
              </a:solidFill>
            </a:endParaRPr>
          </a:p>
        </p:txBody>
      </p:sp>
      <p:pic>
        <p:nvPicPr>
          <p:cNvPr id="36872" name="Picture 12" descr="MichaelPeevey_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362200"/>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13" descr="MIKE FLORIO-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08168"/>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14" descr="Catherine Sandoval_PPT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518654"/>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15" descr="Mark Ferron_PPTSiz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934437"/>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C:\Users\jp4\AppData\Local\Microsoft\Windows\Temporary Internet Files\Content.Outlook\QQZIZRYC\Peterman_thumbnai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3934437"/>
            <a:ext cx="16764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1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838200"/>
            <a:ext cx="9144000" cy="838200"/>
          </a:xfrm>
        </p:spPr>
        <p:txBody>
          <a:bodyPr/>
          <a:lstStyle/>
          <a:p>
            <a:pPr eaLnBrk="1" hangingPunct="1"/>
            <a:r>
              <a:rPr lang="en-US" sz="3000" dirty="0">
                <a:solidFill>
                  <a:srgbClr val="3333FF"/>
                </a:solidFill>
              </a:rPr>
              <a:t>Management Reports</a:t>
            </a:r>
          </a:p>
        </p:txBody>
      </p:sp>
      <p:pic>
        <p:nvPicPr>
          <p:cNvPr id="37891" name="Picture 3" descr="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33600"/>
            <a:ext cx="5629275"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452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066800"/>
            <a:ext cx="8229600" cy="990600"/>
          </a:xfrm>
        </p:spPr>
        <p:txBody>
          <a:bodyPr/>
          <a:lstStyle/>
          <a:p>
            <a:pPr eaLnBrk="1" hangingPunct="1"/>
            <a:r>
              <a:rPr lang="en-US" sz="3600" dirty="0">
                <a:solidFill>
                  <a:srgbClr val="3333FF"/>
                </a:solidFill>
              </a:rPr>
              <a:t>Regular Agenda – Management Reports and Resolutions</a:t>
            </a:r>
          </a:p>
        </p:txBody>
      </p:sp>
      <p:sp>
        <p:nvSpPr>
          <p:cNvPr id="40963" name="Rectangle 3"/>
          <p:cNvSpPr>
            <a:spLocks noGrp="1" noChangeArrowheads="1"/>
          </p:cNvSpPr>
          <p:nvPr>
            <p:ph type="body" idx="1"/>
          </p:nvPr>
        </p:nvSpPr>
        <p:spPr>
          <a:xfrm>
            <a:off x="152400" y="2743200"/>
            <a:ext cx="8839200" cy="1981200"/>
          </a:xfrm>
        </p:spPr>
        <p:txBody>
          <a:bodyPr/>
          <a:lstStyle/>
          <a:p>
            <a:pPr marL="0" indent="0" eaLnBrk="1" hangingPunct="1">
              <a:lnSpc>
                <a:spcPct val="90000"/>
              </a:lnSpc>
              <a:buFontTx/>
              <a:buNone/>
            </a:pPr>
            <a:r>
              <a:rPr lang="en-US" sz="2800" b="1" dirty="0"/>
              <a:t>Item #51 [12268] </a:t>
            </a:r>
          </a:p>
          <a:p>
            <a:pPr marL="0" indent="0" eaLnBrk="1" hangingPunct="1">
              <a:lnSpc>
                <a:spcPct val="90000"/>
              </a:lnSpc>
              <a:buFontTx/>
              <a:buNone/>
            </a:pPr>
            <a:endParaRPr lang="en-US" sz="2800" b="1" dirty="0"/>
          </a:p>
          <a:p>
            <a:pPr marL="0" indent="0" eaLnBrk="1" hangingPunct="1">
              <a:lnSpc>
                <a:spcPct val="90000"/>
              </a:lnSpc>
              <a:buFontTx/>
              <a:buNone/>
            </a:pPr>
            <a:r>
              <a:rPr lang="en-US" sz="2800" b="1" dirty="0"/>
              <a:t>Report and Discussion by Safety and Enforcement Division on Recent Safety Program Activities </a:t>
            </a:r>
          </a:p>
          <a:p>
            <a:pPr marL="0" indent="0" eaLnBrk="1" hangingPunct="1">
              <a:lnSpc>
                <a:spcPct val="90000"/>
              </a:lnSpc>
              <a:buFontTx/>
              <a:buNone/>
            </a:pPr>
            <a:r>
              <a:rPr lang="en-US" sz="2800" b="1" dirty="0"/>
              <a:t>------------------------------------------------------------------------</a:t>
            </a:r>
          </a:p>
          <a:p>
            <a:pPr marL="0" indent="0" eaLnBrk="1" hangingPunct="1">
              <a:lnSpc>
                <a:spcPct val="90000"/>
              </a:lnSpc>
              <a:buFontTx/>
              <a:buNone/>
            </a:pPr>
            <a:endParaRPr lang="en-US" sz="2800" b="1" dirty="0"/>
          </a:p>
          <a:p>
            <a:pPr marL="0" indent="0" eaLnBrk="1" hangingPunct="1">
              <a:lnSpc>
                <a:spcPct val="90000"/>
              </a:lnSpc>
              <a:buFontTx/>
              <a:buNone/>
            </a:pPr>
            <a:endParaRPr lang="en-US" sz="2800" b="1" dirty="0"/>
          </a:p>
        </p:txBody>
      </p:sp>
      <p:sp>
        <p:nvSpPr>
          <p:cNvPr id="40964" name="Line 4"/>
          <p:cNvSpPr>
            <a:spLocks noChangeShapeType="1"/>
          </p:cNvSpPr>
          <p:nvPr/>
        </p:nvSpPr>
        <p:spPr bwMode="auto">
          <a:xfrm>
            <a:off x="228600" y="3505200"/>
            <a:ext cx="86106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Tree>
    <p:extLst>
      <p:ext uri="{BB962C8B-B14F-4D97-AF65-F5344CB8AC3E}">
        <p14:creationId xmlns:p14="http://schemas.microsoft.com/office/powerpoint/2010/main" val="4242452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19050" y="993748"/>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2400" b="1" dirty="0">
                <a:solidFill>
                  <a:srgbClr val="3333FF"/>
                </a:solidFill>
              </a:rPr>
              <a:t>Rail Safety Staff Activities: </a:t>
            </a:r>
          </a:p>
          <a:p>
            <a:pPr algn="ctr" fontAlgn="base">
              <a:spcBef>
                <a:spcPct val="0"/>
              </a:spcBef>
              <a:spcAft>
                <a:spcPct val="0"/>
              </a:spcAft>
            </a:pPr>
            <a:r>
              <a:rPr lang="en-US" sz="2400" b="1" dirty="0">
                <a:solidFill>
                  <a:srgbClr val="3333FF"/>
                </a:solidFill>
              </a:rPr>
              <a:t>Federal Rulemaking Follow-up to the </a:t>
            </a:r>
          </a:p>
          <a:p>
            <a:pPr algn="ctr" fontAlgn="base">
              <a:spcBef>
                <a:spcPct val="0"/>
              </a:spcBef>
              <a:spcAft>
                <a:spcPct val="0"/>
              </a:spcAft>
            </a:pPr>
            <a:r>
              <a:rPr lang="en-US" sz="2400" b="1" dirty="0">
                <a:solidFill>
                  <a:srgbClr val="3333FF"/>
                </a:solidFill>
              </a:rPr>
              <a:t>Lac-</a:t>
            </a:r>
            <a:r>
              <a:rPr lang="en-US" sz="2400" b="1" dirty="0" err="1">
                <a:solidFill>
                  <a:srgbClr val="3333FF"/>
                </a:solidFill>
              </a:rPr>
              <a:t>Mégantic</a:t>
            </a:r>
            <a:r>
              <a:rPr lang="en-US" sz="2400" b="1" dirty="0">
                <a:solidFill>
                  <a:srgbClr val="3333FF"/>
                </a:solidFill>
              </a:rPr>
              <a:t> Crude-Oil Train Tragedy </a:t>
            </a:r>
          </a:p>
        </p:txBody>
      </p:sp>
      <p:sp>
        <p:nvSpPr>
          <p:cNvPr id="2052" name="Rectangle 8"/>
          <p:cNvSpPr>
            <a:spLocks noChangeArrowheads="1"/>
          </p:cNvSpPr>
          <p:nvPr/>
        </p:nvSpPr>
        <p:spPr bwMode="auto">
          <a:xfrm>
            <a:off x="152400" y="4953000"/>
            <a:ext cx="8839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lnSpc>
                <a:spcPct val="80000"/>
              </a:lnSpc>
              <a:spcBef>
                <a:spcPct val="20000"/>
              </a:spcBef>
              <a:spcAft>
                <a:spcPct val="0"/>
              </a:spcAft>
            </a:pPr>
            <a:br>
              <a:rPr lang="en-US" sz="1600" b="1" dirty="0">
                <a:solidFill>
                  <a:srgbClr val="000000"/>
                </a:solidFill>
              </a:rPr>
            </a:br>
            <a:r>
              <a:rPr lang="en-US" sz="2000" b="1" dirty="0">
                <a:solidFill>
                  <a:srgbClr val="000000"/>
                </a:solidFill>
              </a:rPr>
              <a:t>Paul W. King, PhD</a:t>
            </a:r>
          </a:p>
          <a:p>
            <a:pPr marL="342900" indent="-342900" algn="ctr" fontAlgn="base">
              <a:lnSpc>
                <a:spcPct val="80000"/>
              </a:lnSpc>
              <a:spcBef>
                <a:spcPct val="20000"/>
              </a:spcBef>
              <a:spcAft>
                <a:spcPct val="50000"/>
              </a:spcAft>
            </a:pPr>
            <a:r>
              <a:rPr lang="en-US" sz="2000" b="1" i="1" dirty="0">
                <a:solidFill>
                  <a:srgbClr val="000000"/>
                </a:solidFill>
              </a:rPr>
              <a:t>Deputy Director, Office of Rail Safety</a:t>
            </a:r>
          </a:p>
          <a:p>
            <a:pPr marL="342900" indent="-342900" algn="ctr" fontAlgn="base">
              <a:lnSpc>
                <a:spcPct val="80000"/>
              </a:lnSpc>
              <a:spcBef>
                <a:spcPct val="20000"/>
              </a:spcBef>
              <a:spcAft>
                <a:spcPct val="50000"/>
              </a:spcAft>
            </a:pPr>
            <a:r>
              <a:rPr lang="en-US" sz="2400" b="1" dirty="0">
                <a:solidFill>
                  <a:srgbClr val="000000"/>
                </a:solidFill>
              </a:rPr>
              <a:t>Safety and Enforcement Division</a:t>
            </a:r>
          </a:p>
          <a:p>
            <a:pPr marL="342900" indent="-342900" algn="ctr" fontAlgn="base">
              <a:lnSpc>
                <a:spcPct val="80000"/>
              </a:lnSpc>
              <a:spcBef>
                <a:spcPct val="20000"/>
              </a:spcBef>
              <a:spcAft>
                <a:spcPct val="25000"/>
              </a:spcAft>
            </a:pPr>
            <a:r>
              <a:rPr lang="en-US" sz="1400" b="1" dirty="0">
                <a:solidFill>
                  <a:srgbClr val="000000"/>
                </a:solidFill>
              </a:rPr>
              <a:t>September  5,  2013</a:t>
            </a:r>
          </a:p>
        </p:txBody>
      </p:sp>
      <p:sp>
        <p:nvSpPr>
          <p:cNvPr id="2053" name="Rectangle 9"/>
          <p:cNvSpPr>
            <a:spLocks noChangeArrowheads="1"/>
          </p:cNvSpPr>
          <p:nvPr/>
        </p:nvSpPr>
        <p:spPr bwMode="auto">
          <a:xfrm>
            <a:off x="457200" y="6248400"/>
            <a:ext cx="3048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dirty="0">
              <a:solidFill>
                <a:srgbClr val="000000"/>
              </a:solidFill>
            </a:endParaRPr>
          </a:p>
        </p:txBody>
      </p:sp>
      <p:pic>
        <p:nvPicPr>
          <p:cNvPr id="1026" name="Picture 2" descr="d:\ejh\Desktop\Triangl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078" y="2060548"/>
            <a:ext cx="3173122" cy="2863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459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914400"/>
            <a:ext cx="7620000" cy="533400"/>
          </a:xfrm>
        </p:spPr>
        <p:txBody>
          <a:bodyPr>
            <a:noAutofit/>
          </a:bodyPr>
          <a:lstStyle/>
          <a:p>
            <a:r>
              <a:rPr lang="en-US" sz="2800" b="1" dirty="0">
                <a:solidFill>
                  <a:srgbClr val="0000FF"/>
                </a:solidFill>
                <a:latin typeface="Arial" pitchFamily="34" charset="0"/>
                <a:cs typeface="Arial" pitchFamily="34" charset="0"/>
              </a:rPr>
              <a:t>Presentation Overview</a:t>
            </a:r>
          </a:p>
        </p:txBody>
      </p:sp>
      <p:sp>
        <p:nvSpPr>
          <p:cNvPr id="3" name="Content Placeholder 2"/>
          <p:cNvSpPr>
            <a:spLocks noGrp="1"/>
          </p:cNvSpPr>
          <p:nvPr>
            <p:ph idx="4294967295"/>
          </p:nvPr>
        </p:nvSpPr>
        <p:spPr>
          <a:xfrm>
            <a:off x="1524000" y="2438400"/>
            <a:ext cx="6019800" cy="3200400"/>
          </a:xfrm>
        </p:spPr>
        <p:txBody>
          <a:bodyPr>
            <a:normAutofit fontScale="92500" lnSpcReduction="10000"/>
          </a:bodyPr>
          <a:lstStyle/>
          <a:p>
            <a:pPr>
              <a:spcBef>
                <a:spcPts val="1200"/>
              </a:spcBef>
            </a:pPr>
            <a:r>
              <a:rPr lang="en-US" sz="2400" dirty="0"/>
              <a:t>Review of Hazardous Materials Rail Accidents.</a:t>
            </a:r>
          </a:p>
          <a:p>
            <a:pPr>
              <a:spcBef>
                <a:spcPts val="1200"/>
              </a:spcBef>
            </a:pPr>
            <a:r>
              <a:rPr lang="en-US" sz="2400" dirty="0"/>
              <a:t>Crude Oil and Ethanol Rail Shipments.</a:t>
            </a:r>
          </a:p>
          <a:p>
            <a:pPr>
              <a:spcBef>
                <a:spcPts val="1200"/>
              </a:spcBef>
            </a:pPr>
            <a:r>
              <a:rPr lang="en-US" sz="2400" dirty="0"/>
              <a:t>Federal Railroad Administration (FRA) Emergency Order 28.</a:t>
            </a:r>
          </a:p>
          <a:p>
            <a:pPr>
              <a:spcBef>
                <a:spcPts val="1200"/>
              </a:spcBef>
            </a:pPr>
            <a:r>
              <a:rPr lang="en-US" sz="2400" dirty="0"/>
              <a:t>FRA Railroad Safety Advisory Committee (RSAC) Emergency Meeting.</a:t>
            </a:r>
          </a:p>
          <a:p>
            <a:pPr>
              <a:spcBef>
                <a:spcPts val="1200"/>
              </a:spcBef>
            </a:pPr>
            <a:r>
              <a:rPr lang="en-US" sz="2400" dirty="0"/>
              <a:t>Tasks Accepted by RSAC. </a:t>
            </a:r>
          </a:p>
          <a:p>
            <a:pPr>
              <a:spcBef>
                <a:spcPts val="1200"/>
              </a:spcBef>
            </a:pPr>
            <a:endParaRPr lang="en-US" sz="2400" dirty="0"/>
          </a:p>
        </p:txBody>
      </p:sp>
    </p:spTree>
    <p:extLst>
      <p:ext uri="{BB962C8B-B14F-4D97-AF65-F5344CB8AC3E}">
        <p14:creationId xmlns:p14="http://schemas.microsoft.com/office/powerpoint/2010/main" val="4218727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4371" y="3962400"/>
            <a:ext cx="3135529" cy="2091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bwMode="auto">
          <a:xfrm>
            <a:off x="609600" y="914400"/>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a:lstStyle>
          <a:p>
            <a:r>
              <a:rPr lang="en-US" sz="2000" kern="0" dirty="0">
                <a:solidFill>
                  <a:srgbClr val="0000FF"/>
                </a:solidFill>
                <a:ea typeface="+mn-ea"/>
                <a:cs typeface="+mn-cs"/>
              </a:rPr>
              <a:t>Review of Hazardous Material Rail Accidents</a:t>
            </a:r>
            <a:endParaRPr lang="en-US" sz="2800" kern="0" dirty="0">
              <a:solidFill>
                <a:srgbClr val="0000FF"/>
              </a:solidFill>
              <a:latin typeface="Arial" pitchFamily="34" charset="0"/>
              <a:cs typeface="Arial" pitchFamily="34" charset="0"/>
            </a:endParaRPr>
          </a:p>
        </p:txBody>
      </p:sp>
      <p:sp>
        <p:nvSpPr>
          <p:cNvPr id="7" name="Rectangle 6"/>
          <p:cNvSpPr/>
          <p:nvPr/>
        </p:nvSpPr>
        <p:spPr>
          <a:xfrm>
            <a:off x="209550" y="1569720"/>
            <a:ext cx="3915874" cy="4626908"/>
          </a:xfrm>
          <a:prstGeom prst="rect">
            <a:avLst/>
          </a:prstGeom>
        </p:spPr>
        <p:txBody>
          <a:bodyPr wrap="square">
            <a:spAutoFit/>
          </a:bodyPr>
          <a:lstStyle/>
          <a:p>
            <a:pPr algn="ctr"/>
            <a:r>
              <a:rPr lang="en-US" sz="2400" b="1" dirty="0"/>
              <a:t>Lac-</a:t>
            </a:r>
            <a:r>
              <a:rPr lang="en-US" sz="2400" b="1" dirty="0" err="1"/>
              <a:t>Megantic</a:t>
            </a:r>
            <a:r>
              <a:rPr lang="en-US" sz="2400" b="1" dirty="0"/>
              <a:t>, Canada</a:t>
            </a:r>
          </a:p>
          <a:p>
            <a:pPr marL="285750" indent="-285750">
              <a:buFont typeface="Arial" pitchFamily="34" charset="0"/>
              <a:buChar char="•"/>
            </a:pPr>
            <a:endParaRPr lang="en-US" sz="2000" dirty="0"/>
          </a:p>
          <a:p>
            <a:pPr marL="342900" indent="-342900">
              <a:spcAft>
                <a:spcPts val="1000"/>
              </a:spcAft>
              <a:buFont typeface="Arial" pitchFamily="34" charset="0"/>
              <a:buChar char="•"/>
            </a:pPr>
            <a:r>
              <a:rPr lang="en-US" kern="0" dirty="0"/>
              <a:t>Unattended  72-car crude-oil train.</a:t>
            </a:r>
          </a:p>
          <a:p>
            <a:pPr marL="342900" indent="-342900">
              <a:spcAft>
                <a:spcPts val="1000"/>
              </a:spcAft>
              <a:buFont typeface="Arial" pitchFamily="34" charset="0"/>
              <a:buChar char="•"/>
            </a:pPr>
            <a:r>
              <a:rPr lang="en-US" kern="0" dirty="0"/>
              <a:t>Rolled uncontrolled into downtown, July 6, 2013. </a:t>
            </a:r>
          </a:p>
          <a:p>
            <a:pPr marL="285750" indent="-285750">
              <a:buFont typeface="Arial" pitchFamily="34" charset="0"/>
              <a:buChar char="•"/>
            </a:pPr>
            <a:r>
              <a:rPr lang="en-US" dirty="0"/>
              <a:t> 63 tank cars derailed</a:t>
            </a:r>
          </a:p>
          <a:p>
            <a:endParaRPr lang="en-US" dirty="0"/>
          </a:p>
          <a:p>
            <a:pPr marL="285750" indent="-285750">
              <a:buFont typeface="Arial" pitchFamily="34" charset="0"/>
              <a:buChar char="•"/>
            </a:pPr>
            <a:r>
              <a:rPr lang="en-US" dirty="0"/>
              <a:t> 1.5 million gallons light crude spilled and ignited.</a:t>
            </a:r>
          </a:p>
          <a:p>
            <a:endParaRPr lang="en-US" dirty="0"/>
          </a:p>
          <a:p>
            <a:pPr marL="285750" indent="-285750">
              <a:buFont typeface="Arial" pitchFamily="34" charset="0"/>
              <a:buChar char="•"/>
            </a:pPr>
            <a:r>
              <a:rPr lang="en-US" dirty="0"/>
              <a:t> 47 fatalities from the explosion and fire.</a:t>
            </a:r>
          </a:p>
          <a:p>
            <a:endParaRPr lang="en-US" dirty="0"/>
          </a:p>
          <a:p>
            <a:pPr marL="285750" indent="-285750">
              <a:buFont typeface="Arial" pitchFamily="34" charset="0"/>
              <a:buChar char="•"/>
            </a:pPr>
            <a:r>
              <a:rPr lang="en-US" dirty="0"/>
              <a:t> Dozens of buildings destroyed.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371" y="1607820"/>
            <a:ext cx="3167392" cy="210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421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292" y="1471610"/>
            <a:ext cx="4923707" cy="5813899"/>
          </a:xfrm>
          <a:prstGeom prst="rect">
            <a:avLst/>
          </a:prstGeom>
        </p:spPr>
        <p:txBody>
          <a:bodyPr wrap="square">
            <a:spAutoFit/>
          </a:bodyPr>
          <a:lstStyle/>
          <a:p>
            <a:pPr>
              <a:spcAft>
                <a:spcPts val="1200"/>
              </a:spcAft>
            </a:pPr>
            <a:r>
              <a:rPr lang="en-US" sz="2000" dirty="0"/>
              <a:t>Ethanol shipment rail accidents:</a:t>
            </a:r>
          </a:p>
          <a:p>
            <a:pPr marL="342900" marR="0" lvl="0" indent="-342900">
              <a:lnSpc>
                <a:spcPct val="115000"/>
              </a:lnSpc>
              <a:spcBef>
                <a:spcPts val="0"/>
              </a:spcBef>
              <a:spcAft>
                <a:spcPts val="0"/>
              </a:spcAft>
              <a:buFont typeface="Symbol"/>
              <a:buChar char=""/>
            </a:pPr>
            <a:r>
              <a:rPr lang="en-US" dirty="0">
                <a:latin typeface="Arial" pitchFamily="34" charset="0"/>
                <a:ea typeface="Calibri"/>
                <a:cs typeface="Arial" pitchFamily="34" charset="0"/>
              </a:rPr>
              <a:t>June 2009, Cherry Valley, IL, 19 loaded ethanol tank cars derailed. </a:t>
            </a:r>
          </a:p>
          <a:p>
            <a:pPr marL="742950" marR="0" lvl="1" indent="-285750">
              <a:lnSpc>
                <a:spcPct val="115000"/>
              </a:lnSpc>
              <a:spcBef>
                <a:spcPts val="0"/>
              </a:spcBef>
              <a:spcAft>
                <a:spcPts val="0"/>
              </a:spcAft>
              <a:buFont typeface="Calibri" pitchFamily="34" charset="0"/>
              <a:buChar char="◦"/>
            </a:pPr>
            <a:r>
              <a:rPr lang="en-US" dirty="0">
                <a:latin typeface="Arial" pitchFamily="34" charset="0"/>
                <a:ea typeface="Calibri"/>
                <a:cs typeface="Arial" pitchFamily="34" charset="0"/>
              </a:rPr>
              <a:t>Thirteen ethanol cars caught fire, some exploded. </a:t>
            </a:r>
          </a:p>
          <a:p>
            <a:pPr marL="742950" marR="0" lvl="1" indent="-285750">
              <a:lnSpc>
                <a:spcPct val="115000"/>
              </a:lnSpc>
              <a:spcBef>
                <a:spcPts val="0"/>
              </a:spcBef>
              <a:spcAft>
                <a:spcPts val="0"/>
              </a:spcAft>
              <a:buFont typeface="Calibri" pitchFamily="34" charset="0"/>
              <a:buChar char="◦"/>
            </a:pPr>
            <a:r>
              <a:rPr lang="en-US" dirty="0">
                <a:latin typeface="Arial" pitchFamily="34" charset="0"/>
                <a:ea typeface="Calibri"/>
                <a:cs typeface="Arial" pitchFamily="34" charset="0"/>
              </a:rPr>
              <a:t>One fatality, nine reported injuries. </a:t>
            </a:r>
          </a:p>
          <a:p>
            <a:pPr marL="742950" marR="0" lvl="1" indent="-285750">
              <a:lnSpc>
                <a:spcPct val="115000"/>
              </a:lnSpc>
              <a:spcBef>
                <a:spcPts val="0"/>
              </a:spcBef>
              <a:spcAft>
                <a:spcPts val="0"/>
              </a:spcAft>
              <a:buFont typeface="Calibri" pitchFamily="34" charset="0"/>
              <a:buChar char="◦"/>
            </a:pPr>
            <a:r>
              <a:rPr lang="en-US" dirty="0">
                <a:latin typeface="Arial" pitchFamily="34" charset="0"/>
                <a:ea typeface="Calibri"/>
                <a:cs typeface="Arial" pitchFamily="34" charset="0"/>
              </a:rPr>
              <a:t>600 residences, 1⁄2- mile radius, evacuated.</a:t>
            </a:r>
          </a:p>
          <a:p>
            <a:pPr marL="742950" marR="0" lvl="1" indent="-285750">
              <a:lnSpc>
                <a:spcPct val="115000"/>
              </a:lnSpc>
              <a:spcBef>
                <a:spcPts val="0"/>
              </a:spcBef>
              <a:spcAft>
                <a:spcPts val="0"/>
              </a:spcAft>
              <a:buFont typeface="Calibri" pitchFamily="34" charset="0"/>
              <a:buChar char="◦"/>
            </a:pPr>
            <a:r>
              <a:rPr lang="en-US" dirty="0">
                <a:latin typeface="Arial" pitchFamily="34" charset="0"/>
                <a:ea typeface="Calibri"/>
                <a:cs typeface="Arial" pitchFamily="34" charset="0"/>
              </a:rPr>
              <a:t>Cause: track structure washout.</a:t>
            </a:r>
          </a:p>
          <a:p>
            <a:pPr marL="742950" marR="0" lvl="1" indent="-285750">
              <a:lnSpc>
                <a:spcPct val="115000"/>
              </a:lnSpc>
              <a:spcBef>
                <a:spcPts val="0"/>
              </a:spcBef>
              <a:spcAft>
                <a:spcPts val="0"/>
              </a:spcAft>
              <a:buFont typeface="Calibri" pitchFamily="34" charset="0"/>
              <a:buChar char="◦"/>
            </a:pPr>
            <a:endParaRPr lang="en-US" dirty="0">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dirty="0">
                <a:latin typeface="Arial" pitchFamily="34" charset="0"/>
                <a:ea typeface="Calibri"/>
                <a:cs typeface="Arial" pitchFamily="34" charset="0"/>
              </a:rPr>
              <a:t>February 2011, Arcadia, OH, 33 loaded ethanol tank cars derailed. </a:t>
            </a:r>
          </a:p>
          <a:p>
            <a:pPr marL="742950" marR="0" lvl="1" indent="-285750">
              <a:lnSpc>
                <a:spcPct val="115000"/>
              </a:lnSpc>
              <a:spcBef>
                <a:spcPts val="0"/>
              </a:spcBef>
              <a:spcAft>
                <a:spcPts val="0"/>
              </a:spcAft>
              <a:buFont typeface="Calibri" pitchFamily="34" charset="0"/>
              <a:buChar char="◦"/>
            </a:pPr>
            <a:r>
              <a:rPr lang="en-US" dirty="0">
                <a:latin typeface="Arial" pitchFamily="34" charset="0"/>
                <a:ea typeface="Calibri"/>
                <a:cs typeface="Arial" pitchFamily="34" charset="0"/>
              </a:rPr>
              <a:t>Explosions, major fire, one-mile radius evacuation.</a:t>
            </a:r>
          </a:p>
          <a:p>
            <a:pPr marL="742950" marR="0" lvl="1" indent="-285750">
              <a:lnSpc>
                <a:spcPct val="115000"/>
              </a:lnSpc>
              <a:spcBef>
                <a:spcPts val="0"/>
              </a:spcBef>
              <a:spcAft>
                <a:spcPts val="0"/>
              </a:spcAft>
              <a:buFont typeface="Calibri" pitchFamily="34" charset="0"/>
              <a:buChar char="◦"/>
            </a:pPr>
            <a:r>
              <a:rPr lang="en-US" dirty="0">
                <a:latin typeface="Arial" pitchFamily="34" charset="0"/>
                <a:ea typeface="Calibri"/>
                <a:cs typeface="Arial" pitchFamily="34" charset="0"/>
              </a:rPr>
              <a:t>Cause: Broken rail. </a:t>
            </a:r>
          </a:p>
          <a:p>
            <a:pPr marL="285750" indent="-285750">
              <a:spcAft>
                <a:spcPts val="600"/>
              </a:spcAft>
              <a:buFont typeface="Arial" pitchFamily="34" charset="0"/>
              <a:buChar char="•"/>
            </a:pPr>
            <a:endParaRPr lang="en-US" sz="1400" dirty="0"/>
          </a:p>
          <a:p>
            <a:pPr marL="285750" indent="-285750">
              <a:spcAft>
                <a:spcPts val="600"/>
              </a:spcAft>
              <a:buFont typeface="Arial" pitchFamily="34" charset="0"/>
              <a:buChar char="•"/>
            </a:pPr>
            <a:endParaRPr lang="en-US" sz="1400" dirty="0"/>
          </a:p>
          <a:p>
            <a:pPr marL="285750" indent="-285750">
              <a:spcAft>
                <a:spcPts val="600"/>
              </a:spcAft>
              <a:buFont typeface="Arial" pitchFamily="34" charset="0"/>
              <a:buChar char="•"/>
            </a:pPr>
            <a:endParaRPr lang="en-US" sz="1400" dirty="0"/>
          </a:p>
        </p:txBody>
      </p:sp>
      <p:sp>
        <p:nvSpPr>
          <p:cNvPr id="5" name="Title 1"/>
          <p:cNvSpPr txBox="1">
            <a:spLocks/>
          </p:cNvSpPr>
          <p:nvPr/>
        </p:nvSpPr>
        <p:spPr bwMode="auto">
          <a:xfrm>
            <a:off x="609600" y="914400"/>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a:lstStyle>
          <a:p>
            <a:r>
              <a:rPr lang="en-US" sz="2000" kern="0" dirty="0">
                <a:solidFill>
                  <a:srgbClr val="0000FF"/>
                </a:solidFill>
                <a:ea typeface="+mn-ea"/>
                <a:cs typeface="+mn-cs"/>
              </a:rPr>
              <a:t>Hazardous Material Rail Accidents (cont.)</a:t>
            </a:r>
            <a:endParaRPr lang="en-US" sz="2800" kern="0" dirty="0">
              <a:solidFill>
                <a:srgbClr val="0000FF"/>
              </a:solidFill>
              <a:latin typeface="Arial" pitchFamily="34" charset="0"/>
              <a:cs typeface="Arial" pitchFamily="34" charset="0"/>
            </a:endParaRPr>
          </a:p>
        </p:txBody>
      </p:sp>
      <p:pic>
        <p:nvPicPr>
          <p:cNvPr id="5122" name="Picture 2" descr="D:\pwk\My Documents\1 RSAC\Photos for 9-5-13 presentation\Cherry Valley Ill 6-19-09 ethanol train derail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350" y="1905000"/>
            <a:ext cx="2624106" cy="19812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pwk\My Documents\1 RSAC\Photos for 9-5-13 presentation\Arcadia OH 2-6-11 ethanol train derailment --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350" y="449580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756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243" y="1905000"/>
            <a:ext cx="4533181" cy="5033686"/>
          </a:xfrm>
          <a:prstGeom prst="rect">
            <a:avLst/>
          </a:prstGeom>
        </p:spPr>
        <p:txBody>
          <a:bodyPr wrap="square">
            <a:spAutoFit/>
          </a:bodyPr>
          <a:lstStyle/>
          <a:p>
            <a:pPr marL="342900" marR="0" lvl="0" indent="-342900">
              <a:lnSpc>
                <a:spcPct val="115000"/>
              </a:lnSpc>
              <a:spcBef>
                <a:spcPts val="0"/>
              </a:spcBef>
              <a:spcAft>
                <a:spcPts val="0"/>
              </a:spcAft>
              <a:buFont typeface="Symbol"/>
              <a:buChar char=""/>
            </a:pPr>
            <a:r>
              <a:rPr lang="en-US" dirty="0">
                <a:latin typeface="Arial" pitchFamily="34" charset="0"/>
                <a:ea typeface="Calibri"/>
                <a:cs typeface="Arial" pitchFamily="34" charset="0"/>
              </a:rPr>
              <a:t>October 2011, </a:t>
            </a:r>
            <a:r>
              <a:rPr lang="en-US" dirty="0" err="1">
                <a:latin typeface="Arial" pitchFamily="34" charset="0"/>
                <a:ea typeface="Calibri"/>
                <a:cs typeface="Arial" pitchFamily="34" charset="0"/>
              </a:rPr>
              <a:t>Tiskilwa</a:t>
            </a:r>
            <a:r>
              <a:rPr lang="en-US" dirty="0">
                <a:latin typeface="Arial" pitchFamily="34" charset="0"/>
                <a:ea typeface="Calibri"/>
                <a:cs typeface="Arial" pitchFamily="34" charset="0"/>
              </a:rPr>
              <a:t>, IL, 10 loaded ethanol tank cars derailed.</a:t>
            </a:r>
          </a:p>
          <a:p>
            <a:pPr marL="742950" marR="0" lvl="1" indent="-285750">
              <a:lnSpc>
                <a:spcPct val="115000"/>
              </a:lnSpc>
              <a:spcBef>
                <a:spcPts val="0"/>
              </a:spcBef>
              <a:spcAft>
                <a:spcPts val="0"/>
              </a:spcAft>
              <a:buFont typeface="Calibri" pitchFamily="34" charset="0"/>
              <a:buChar char="◦"/>
            </a:pPr>
            <a:r>
              <a:rPr lang="en-US" dirty="0">
                <a:latin typeface="Arial" pitchFamily="34" charset="0"/>
                <a:ea typeface="Calibri"/>
                <a:cs typeface="Arial" pitchFamily="34" charset="0"/>
              </a:rPr>
              <a:t>Explosions, fire, town evacuated.</a:t>
            </a:r>
          </a:p>
          <a:p>
            <a:pPr marL="742950" marR="0" lvl="1" indent="-285750">
              <a:lnSpc>
                <a:spcPct val="115000"/>
              </a:lnSpc>
              <a:spcBef>
                <a:spcPts val="0"/>
              </a:spcBef>
              <a:spcAft>
                <a:spcPts val="0"/>
              </a:spcAft>
              <a:buFont typeface="Calibri" pitchFamily="34" charset="0"/>
              <a:buChar char="◦"/>
            </a:pPr>
            <a:r>
              <a:rPr lang="en-US" dirty="0">
                <a:latin typeface="Arial" pitchFamily="34" charset="0"/>
                <a:ea typeface="Calibri"/>
                <a:cs typeface="Arial" pitchFamily="34" charset="0"/>
              </a:rPr>
              <a:t>Cause: broken rail.</a:t>
            </a:r>
          </a:p>
          <a:p>
            <a:pPr marR="0" lvl="1">
              <a:lnSpc>
                <a:spcPct val="115000"/>
              </a:lnSpc>
              <a:spcBef>
                <a:spcPts val="0"/>
              </a:spcBef>
              <a:spcAft>
                <a:spcPts val="0"/>
              </a:spcAft>
            </a:pPr>
            <a:r>
              <a:rPr lang="en-US" dirty="0">
                <a:latin typeface="Arial" pitchFamily="34" charset="0"/>
                <a:ea typeface="Calibri"/>
                <a:cs typeface="Arial" pitchFamily="34" charset="0"/>
              </a:rPr>
              <a:t> </a:t>
            </a:r>
          </a:p>
          <a:p>
            <a:pPr marR="0" lvl="1">
              <a:lnSpc>
                <a:spcPct val="115000"/>
              </a:lnSpc>
              <a:spcBef>
                <a:spcPts val="0"/>
              </a:spcBef>
              <a:spcAft>
                <a:spcPts val="0"/>
              </a:spcAft>
            </a:pPr>
            <a:endParaRPr lang="en-US" dirty="0">
              <a:latin typeface="Arial" pitchFamily="34" charset="0"/>
              <a:ea typeface="Calibri"/>
              <a:cs typeface="Arial" pitchFamily="34" charset="0"/>
            </a:endParaRPr>
          </a:p>
          <a:p>
            <a:pPr marR="0" lvl="1">
              <a:lnSpc>
                <a:spcPct val="115000"/>
              </a:lnSpc>
              <a:spcBef>
                <a:spcPts val="0"/>
              </a:spcBef>
              <a:spcAft>
                <a:spcPts val="0"/>
              </a:spcAft>
            </a:pPr>
            <a:endParaRPr lang="en-US" dirty="0">
              <a:latin typeface="Arial" pitchFamily="34" charset="0"/>
              <a:ea typeface="Calibri"/>
              <a:cs typeface="Arial" pitchFamily="34" charset="0"/>
            </a:endParaRPr>
          </a:p>
          <a:p>
            <a:pPr marR="0" lvl="1">
              <a:lnSpc>
                <a:spcPct val="115000"/>
              </a:lnSpc>
              <a:spcBef>
                <a:spcPts val="0"/>
              </a:spcBef>
              <a:spcAft>
                <a:spcPts val="0"/>
              </a:spcAft>
            </a:pPr>
            <a:endParaRPr lang="en-US" dirty="0">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dirty="0">
                <a:latin typeface="Arial" pitchFamily="34" charset="0"/>
                <a:ea typeface="Calibri"/>
                <a:cs typeface="Arial" pitchFamily="34" charset="0"/>
              </a:rPr>
              <a:t>July 2012, Columbus, OH, 13 loaded ethanol cars derailed.</a:t>
            </a:r>
          </a:p>
          <a:p>
            <a:pPr marL="800100" lvl="1" indent="-342900">
              <a:lnSpc>
                <a:spcPct val="115000"/>
              </a:lnSpc>
              <a:buFont typeface="Arial" pitchFamily="34" charset="0"/>
              <a:buChar char="◦"/>
            </a:pPr>
            <a:r>
              <a:rPr lang="en-US" dirty="0">
                <a:latin typeface="Arial" pitchFamily="34" charset="0"/>
                <a:ea typeface="Calibri"/>
                <a:cs typeface="Arial" pitchFamily="34" charset="0"/>
              </a:rPr>
              <a:t>Explosions, fire, one-mile radius evacuation.</a:t>
            </a:r>
          </a:p>
          <a:p>
            <a:pPr marL="800100" lvl="1" indent="-342900">
              <a:lnSpc>
                <a:spcPct val="115000"/>
              </a:lnSpc>
              <a:buFont typeface="Arial" pitchFamily="34" charset="0"/>
              <a:buChar char="◦"/>
            </a:pPr>
            <a:endParaRPr lang="en-US" dirty="0">
              <a:latin typeface="Arial" pitchFamily="34" charset="0"/>
              <a:ea typeface="Calibri"/>
              <a:cs typeface="Arial" pitchFamily="34" charset="0"/>
            </a:endParaRPr>
          </a:p>
          <a:p>
            <a:pPr marL="285750" indent="-285750">
              <a:spcAft>
                <a:spcPts val="600"/>
              </a:spcAft>
              <a:buFont typeface="Arial" pitchFamily="34" charset="0"/>
              <a:buChar char="•"/>
            </a:pPr>
            <a:endParaRPr lang="en-US" sz="1400" dirty="0"/>
          </a:p>
          <a:p>
            <a:pPr marL="285750" indent="-285750">
              <a:spcAft>
                <a:spcPts val="600"/>
              </a:spcAft>
              <a:buFont typeface="Arial" pitchFamily="34" charset="0"/>
              <a:buChar char="•"/>
            </a:pPr>
            <a:endParaRPr lang="en-US" sz="1400" dirty="0"/>
          </a:p>
          <a:p>
            <a:pPr marL="285750" indent="-285750">
              <a:spcAft>
                <a:spcPts val="600"/>
              </a:spcAft>
              <a:buFont typeface="Arial" pitchFamily="34" charset="0"/>
              <a:buChar char="•"/>
            </a:pPr>
            <a:endParaRPr lang="en-US" sz="1400" dirty="0"/>
          </a:p>
        </p:txBody>
      </p:sp>
      <p:sp>
        <p:nvSpPr>
          <p:cNvPr id="5" name="Title 1"/>
          <p:cNvSpPr txBox="1">
            <a:spLocks/>
          </p:cNvSpPr>
          <p:nvPr/>
        </p:nvSpPr>
        <p:spPr bwMode="auto">
          <a:xfrm>
            <a:off x="609600" y="914400"/>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a:lstStyle>
          <a:p>
            <a:r>
              <a:rPr lang="en-US" sz="2000" kern="0" dirty="0">
                <a:solidFill>
                  <a:srgbClr val="0000FF"/>
                </a:solidFill>
                <a:ea typeface="+mn-ea"/>
                <a:cs typeface="+mn-cs"/>
              </a:rPr>
              <a:t>Hazardous Material Rail Accidents (cont.)</a:t>
            </a:r>
            <a:endParaRPr lang="en-US" sz="2800" kern="0" dirty="0">
              <a:solidFill>
                <a:srgbClr val="0000FF"/>
              </a:solidFill>
              <a:latin typeface="Arial" pitchFamily="34" charset="0"/>
              <a:cs typeface="Arial" pitchFamily="34" charset="0"/>
            </a:endParaRPr>
          </a:p>
        </p:txBody>
      </p:sp>
      <p:pic>
        <p:nvPicPr>
          <p:cNvPr id="6146" name="Picture 2" descr="D:\pwk\My Documents\1 RSAC\Photos for 9-5-13 presentation\Tislilwa IL 10-7-11 ethanol train derail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438276"/>
            <a:ext cx="1789113" cy="192382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pwk\My Documents\1 RSAC\Photos for 9-5-13 presentation\Columbus OH 7-11-12 ethanol train derailme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0688" y="3794270"/>
            <a:ext cx="1774825" cy="266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420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514600"/>
            <a:ext cx="4533181" cy="3759491"/>
          </a:xfrm>
          <a:prstGeom prst="rect">
            <a:avLst/>
          </a:prstGeom>
        </p:spPr>
        <p:txBody>
          <a:bodyPr wrap="square">
            <a:spAutoFit/>
          </a:bodyPr>
          <a:lstStyle/>
          <a:p>
            <a:pPr marL="342900" marR="0" lvl="0" indent="-342900">
              <a:lnSpc>
                <a:spcPct val="115000"/>
              </a:lnSpc>
              <a:spcBef>
                <a:spcPts val="0"/>
              </a:spcBef>
              <a:spcAft>
                <a:spcPts val="0"/>
              </a:spcAft>
              <a:buFont typeface="Symbol"/>
              <a:buChar char=""/>
            </a:pPr>
            <a:r>
              <a:rPr lang="en-US" dirty="0">
                <a:latin typeface="Calibri"/>
                <a:ea typeface="Calibri"/>
                <a:cs typeface="Times New Roman"/>
              </a:rPr>
              <a:t>August 2012, near </a:t>
            </a:r>
            <a:r>
              <a:rPr lang="en-US" dirty="0" err="1">
                <a:latin typeface="Calibri"/>
                <a:ea typeface="Calibri"/>
                <a:cs typeface="Times New Roman"/>
              </a:rPr>
              <a:t>Plevna</a:t>
            </a:r>
            <a:r>
              <a:rPr lang="en-US" dirty="0">
                <a:latin typeface="Calibri"/>
                <a:ea typeface="Calibri"/>
                <a:cs typeface="Times New Roman"/>
              </a:rPr>
              <a:t>, MT, 17 loaded ethanol tank cars derailed. </a:t>
            </a:r>
          </a:p>
          <a:p>
            <a:pPr marL="742950" marR="0" lvl="1" indent="-285750">
              <a:lnSpc>
                <a:spcPct val="115000"/>
              </a:lnSpc>
              <a:spcBef>
                <a:spcPts val="0"/>
              </a:spcBef>
              <a:spcAft>
                <a:spcPts val="0"/>
              </a:spcAft>
              <a:buFont typeface="Calibri" pitchFamily="34" charset="0"/>
              <a:buChar char="◦"/>
            </a:pPr>
            <a:r>
              <a:rPr lang="en-US" dirty="0">
                <a:latin typeface="Calibri"/>
                <a:ea typeface="Calibri"/>
                <a:cs typeface="Times New Roman"/>
              </a:rPr>
              <a:t>Explosions, fire, evacuation of the immediate area. </a:t>
            </a:r>
          </a:p>
          <a:p>
            <a:pPr marL="742950" marR="0" lvl="1" indent="-285750">
              <a:lnSpc>
                <a:spcPct val="115000"/>
              </a:lnSpc>
              <a:spcBef>
                <a:spcPts val="0"/>
              </a:spcBef>
              <a:spcAft>
                <a:spcPts val="0"/>
              </a:spcAft>
              <a:buFont typeface="Calibri" pitchFamily="34" charset="0"/>
              <a:buChar char="◦"/>
            </a:pPr>
            <a:r>
              <a:rPr lang="en-US" dirty="0">
                <a:latin typeface="Calibri"/>
                <a:ea typeface="Calibri"/>
                <a:cs typeface="Times New Roman"/>
              </a:rPr>
              <a:t>Cause: Track alignment (buckled or </a:t>
            </a:r>
            <a:r>
              <a:rPr lang="en-US" dirty="0" err="1">
                <a:latin typeface="Calibri"/>
                <a:ea typeface="Calibri"/>
                <a:cs typeface="Times New Roman"/>
              </a:rPr>
              <a:t>sunkink</a:t>
            </a:r>
            <a:r>
              <a:rPr lang="en-US" dirty="0">
                <a:latin typeface="Calibri"/>
                <a:ea typeface="Calibri"/>
                <a:cs typeface="Times New Roman"/>
              </a:rPr>
              <a:t>).</a:t>
            </a:r>
          </a:p>
          <a:p>
            <a:pPr marR="0" lvl="1">
              <a:lnSpc>
                <a:spcPct val="115000"/>
              </a:lnSpc>
              <a:spcBef>
                <a:spcPts val="0"/>
              </a:spcBef>
              <a:spcAft>
                <a:spcPts val="0"/>
              </a:spcAft>
            </a:pPr>
            <a:endParaRPr lang="en-US" dirty="0">
              <a:latin typeface="Arial" pitchFamily="34" charset="0"/>
              <a:ea typeface="Calibri"/>
              <a:cs typeface="Arial" pitchFamily="34" charset="0"/>
            </a:endParaRPr>
          </a:p>
          <a:p>
            <a:pPr marR="0" lvl="1">
              <a:lnSpc>
                <a:spcPct val="115000"/>
              </a:lnSpc>
              <a:spcBef>
                <a:spcPts val="0"/>
              </a:spcBef>
              <a:spcAft>
                <a:spcPts val="0"/>
              </a:spcAft>
            </a:pPr>
            <a:endParaRPr lang="en-US" dirty="0">
              <a:latin typeface="Arial" pitchFamily="34" charset="0"/>
              <a:ea typeface="Calibri"/>
              <a:cs typeface="Arial" pitchFamily="34" charset="0"/>
            </a:endParaRPr>
          </a:p>
          <a:p>
            <a:pPr marR="0" lvl="1">
              <a:lnSpc>
                <a:spcPct val="115000"/>
              </a:lnSpc>
              <a:spcBef>
                <a:spcPts val="0"/>
              </a:spcBef>
              <a:spcAft>
                <a:spcPts val="0"/>
              </a:spcAft>
            </a:pPr>
            <a:endParaRPr lang="en-US" dirty="0">
              <a:latin typeface="Arial" pitchFamily="34" charset="0"/>
              <a:ea typeface="Calibri"/>
              <a:cs typeface="Arial" pitchFamily="34" charset="0"/>
            </a:endParaRPr>
          </a:p>
          <a:p>
            <a:pPr marL="285750" indent="-285750">
              <a:spcAft>
                <a:spcPts val="600"/>
              </a:spcAft>
              <a:buFont typeface="Arial" pitchFamily="34" charset="0"/>
              <a:buChar char="•"/>
            </a:pPr>
            <a:endParaRPr lang="en-US" sz="1400" dirty="0"/>
          </a:p>
          <a:p>
            <a:pPr marL="285750" indent="-285750">
              <a:spcAft>
                <a:spcPts val="600"/>
              </a:spcAft>
              <a:buFont typeface="Arial" pitchFamily="34" charset="0"/>
              <a:buChar char="•"/>
            </a:pPr>
            <a:endParaRPr lang="en-US" sz="1400" dirty="0"/>
          </a:p>
          <a:p>
            <a:pPr marL="285750" indent="-285750">
              <a:spcAft>
                <a:spcPts val="600"/>
              </a:spcAft>
              <a:buFont typeface="Arial" pitchFamily="34" charset="0"/>
              <a:buChar char="•"/>
            </a:pPr>
            <a:endParaRPr lang="en-US" sz="1400" dirty="0"/>
          </a:p>
        </p:txBody>
      </p:sp>
      <p:sp>
        <p:nvSpPr>
          <p:cNvPr id="5" name="Title 1"/>
          <p:cNvSpPr txBox="1">
            <a:spLocks/>
          </p:cNvSpPr>
          <p:nvPr/>
        </p:nvSpPr>
        <p:spPr bwMode="auto">
          <a:xfrm>
            <a:off x="609600" y="914400"/>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a:lstStyle>
          <a:p>
            <a:r>
              <a:rPr lang="en-US" sz="2000" kern="0" dirty="0">
                <a:solidFill>
                  <a:srgbClr val="0000FF"/>
                </a:solidFill>
                <a:ea typeface="+mn-ea"/>
                <a:cs typeface="+mn-cs"/>
              </a:rPr>
              <a:t>Hazardous Material Rail Accidents (cont.)</a:t>
            </a:r>
            <a:endParaRPr lang="en-US" sz="2800" kern="0" dirty="0">
              <a:solidFill>
                <a:srgbClr val="0000FF"/>
              </a:solidFill>
              <a:latin typeface="Arial" pitchFamily="34" charset="0"/>
              <a:cs typeface="Arial" pitchFamily="34" charset="0"/>
            </a:endParaRPr>
          </a:p>
        </p:txBody>
      </p:sp>
      <p:pic>
        <p:nvPicPr>
          <p:cNvPr id="10242" name="Picture 2" descr="D:\pwk\My Documents\1 RSAC\Photos for 9-5-13 presentation\Plevna Montana ethanol train explosion  8-5-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362200"/>
            <a:ext cx="3467100" cy="2380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264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09600" y="914400"/>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a:lstStyle>
          <a:p>
            <a:r>
              <a:rPr lang="en-US" sz="2400" kern="0" dirty="0">
                <a:solidFill>
                  <a:srgbClr val="0000FF"/>
                </a:solidFill>
                <a:latin typeface="Arial" pitchFamily="34" charset="0"/>
                <a:cs typeface="Arial" pitchFamily="34" charset="0"/>
              </a:rPr>
              <a:t>Crude Oil and Ethanol Rail Shipments</a:t>
            </a:r>
          </a:p>
        </p:txBody>
      </p:sp>
      <p:sp>
        <p:nvSpPr>
          <p:cNvPr id="3" name="Rectangle 2"/>
          <p:cNvSpPr/>
          <p:nvPr/>
        </p:nvSpPr>
        <p:spPr>
          <a:xfrm>
            <a:off x="1676400" y="4876800"/>
            <a:ext cx="5391150" cy="1508105"/>
          </a:xfrm>
          <a:prstGeom prst="rect">
            <a:avLst/>
          </a:prstGeom>
        </p:spPr>
        <p:txBody>
          <a:bodyPr wrap="square">
            <a:spAutoFit/>
          </a:bodyPr>
          <a:lstStyle/>
          <a:p>
            <a:pPr marL="285750" lvl="0" indent="-285750">
              <a:spcAft>
                <a:spcPts val="1200"/>
              </a:spcAft>
              <a:buFont typeface="Arial" pitchFamily="34" charset="0"/>
              <a:buChar char="•"/>
            </a:pPr>
            <a:r>
              <a:rPr lang="en-US" dirty="0"/>
              <a:t>400,000 barrels out of the North Dakota </a:t>
            </a:r>
            <a:r>
              <a:rPr lang="en-US" dirty="0" err="1"/>
              <a:t>Bakken</a:t>
            </a:r>
            <a:r>
              <a:rPr lang="en-US" dirty="0"/>
              <a:t> oil fields each day. </a:t>
            </a:r>
            <a:endParaRPr lang="en-US" sz="1600" dirty="0"/>
          </a:p>
          <a:p>
            <a:pPr marL="285750" lvl="0" indent="-285750">
              <a:spcAft>
                <a:spcPts val="1200"/>
              </a:spcAft>
              <a:buFont typeface="Arial" pitchFamily="34" charset="0"/>
              <a:buChar char="•"/>
            </a:pPr>
            <a:r>
              <a:rPr lang="en-US" dirty="0"/>
              <a:t>71% by train, up from 25% in January 2012.  </a:t>
            </a:r>
            <a:endParaRPr lang="en-US" sz="1600" dirty="0"/>
          </a:p>
          <a:p>
            <a:pPr marL="285750" lvl="0" indent="-285750">
              <a:spcAft>
                <a:spcPts val="1200"/>
              </a:spcAft>
              <a:buFont typeface="Arial" pitchFamily="34" charset="0"/>
              <a:buChar char="•"/>
            </a:pPr>
            <a:r>
              <a:rPr lang="en-US" dirty="0"/>
              <a:t>20% by pipeline, down from 61% in 2011.  </a:t>
            </a:r>
            <a:endParaRPr lang="en-US" sz="1600"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33714"/>
            <a:ext cx="4800600" cy="305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22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762000"/>
            <a:ext cx="8229600" cy="990600"/>
          </a:xfrm>
        </p:spPr>
        <p:txBody>
          <a:bodyPr/>
          <a:lstStyle/>
          <a:p>
            <a:pPr eaLnBrk="1" hangingPunct="1"/>
            <a:r>
              <a:rPr lang="en-US" sz="3600" dirty="0"/>
              <a:t>Safety and Emergency Information</a:t>
            </a:r>
          </a:p>
        </p:txBody>
      </p:sp>
      <p:sp>
        <p:nvSpPr>
          <p:cNvPr id="31747" name="Rectangle 3"/>
          <p:cNvSpPr>
            <a:spLocks noGrp="1" noChangeArrowheads="1"/>
          </p:cNvSpPr>
          <p:nvPr>
            <p:ph type="body" idx="1"/>
          </p:nvPr>
        </p:nvSpPr>
        <p:spPr>
          <a:xfrm>
            <a:off x="457200" y="1905000"/>
            <a:ext cx="8229600" cy="4068763"/>
          </a:xfrm>
        </p:spPr>
        <p:txBody>
          <a:bodyPr/>
          <a:lstStyle/>
          <a:p>
            <a:pPr eaLnBrk="1" hangingPunct="1"/>
            <a:r>
              <a:rPr lang="en-US" sz="1600" dirty="0"/>
              <a:t>The restrooms are located at the far end of the lobby outside of the security screening area.</a:t>
            </a:r>
          </a:p>
          <a:p>
            <a:pPr eaLnBrk="1" hangingPunct="1"/>
            <a:endParaRPr lang="en-US" sz="1600" dirty="0"/>
          </a:p>
          <a:p>
            <a:pPr eaLnBrk="1" hangingPunct="1"/>
            <a:r>
              <a:rPr lang="en-US" sz="1600" dirty="0"/>
              <a:t>In the event of an emergency, please calmly proceed out of the exits. There are four exits total. Two exits are in the rear and two exits are on either side of the public speakers area. </a:t>
            </a:r>
          </a:p>
          <a:p>
            <a:pPr eaLnBrk="1" hangingPunct="1"/>
            <a:endParaRPr lang="en-US" sz="1600" dirty="0"/>
          </a:p>
          <a:p>
            <a:pPr eaLnBrk="1" hangingPunct="1"/>
            <a:r>
              <a:rPr lang="en-US" sz="1600" dirty="0"/>
              <a:t>In the event of an emergency and the building needs to be evacuated, if you use the back exit, please head out through the courtyard and down the front stairs across McAllister.</a:t>
            </a:r>
          </a:p>
          <a:p>
            <a:pPr eaLnBrk="1" hangingPunct="1"/>
            <a:endParaRPr lang="en-US" sz="1600" dirty="0"/>
          </a:p>
          <a:p>
            <a:pPr eaLnBrk="1" hangingPunct="1"/>
            <a:r>
              <a:rPr lang="en-US" sz="1600" dirty="0"/>
              <a:t>If you use the side exits you will end up on Golden Gate Ave. Please proceed around the front of the building to Van Ness Ave and continue on down to the assembly point.</a:t>
            </a:r>
          </a:p>
          <a:p>
            <a:pPr eaLnBrk="1" hangingPunct="1"/>
            <a:endParaRPr lang="en-US" sz="1600" dirty="0"/>
          </a:p>
          <a:p>
            <a:pPr eaLnBrk="1" hangingPunct="1"/>
            <a:r>
              <a:rPr lang="en-US" sz="1600" dirty="0"/>
              <a:t>Our assembly point is between the War Memorial Building and the Opera Building (House) which is on Van Ness Ave, located between McAllister and Grove.  </a:t>
            </a:r>
          </a:p>
          <a:p>
            <a:pPr eaLnBrk="1" hangingPunct="1"/>
            <a:endParaRPr lang="en-US" sz="1600" dirty="0"/>
          </a:p>
        </p:txBody>
      </p:sp>
    </p:spTree>
    <p:extLst>
      <p:ext uri="{BB962C8B-B14F-4D97-AF65-F5344CB8AC3E}">
        <p14:creationId xmlns:p14="http://schemas.microsoft.com/office/powerpoint/2010/main" val="4062762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09600" y="914400"/>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a:lstStyle>
          <a:p>
            <a:r>
              <a:rPr lang="en-US" sz="2400" kern="0" dirty="0">
                <a:solidFill>
                  <a:srgbClr val="0000FF"/>
                </a:solidFill>
                <a:latin typeface="Arial" pitchFamily="34" charset="0"/>
                <a:cs typeface="Arial" pitchFamily="34" charset="0"/>
              </a:rPr>
              <a:t>Crude Oil and Ethanol Rail Shipments</a:t>
            </a:r>
          </a:p>
        </p:txBody>
      </p:sp>
      <p:sp>
        <p:nvSpPr>
          <p:cNvPr id="3" name="Rectangle 2"/>
          <p:cNvSpPr/>
          <p:nvPr/>
        </p:nvSpPr>
        <p:spPr>
          <a:xfrm>
            <a:off x="304800" y="1842462"/>
            <a:ext cx="4114800" cy="3754874"/>
          </a:xfrm>
          <a:prstGeom prst="rect">
            <a:avLst/>
          </a:prstGeom>
        </p:spPr>
        <p:txBody>
          <a:bodyPr wrap="square">
            <a:spAutoFit/>
          </a:bodyPr>
          <a:lstStyle/>
          <a:p>
            <a:pPr lvl="0">
              <a:spcAft>
                <a:spcPts val="1200"/>
              </a:spcAft>
            </a:pPr>
            <a:r>
              <a:rPr lang="en-US" dirty="0"/>
              <a:t>Rail shipping is very competitive with pipelines:</a:t>
            </a:r>
          </a:p>
          <a:p>
            <a:pPr marL="285750" lvl="0" indent="-285750">
              <a:spcAft>
                <a:spcPts val="1200"/>
              </a:spcAft>
              <a:buFont typeface="Arial" pitchFamily="34" charset="0"/>
              <a:buChar char="•"/>
            </a:pPr>
            <a:r>
              <a:rPr lang="en-US" dirty="0"/>
              <a:t>No need for long-term contracts.</a:t>
            </a:r>
          </a:p>
          <a:p>
            <a:pPr marL="285750" lvl="0" indent="-285750">
              <a:spcAft>
                <a:spcPts val="1200"/>
              </a:spcAft>
              <a:buFont typeface="Arial" pitchFamily="34" charset="0"/>
              <a:buChar char="•"/>
            </a:pPr>
            <a:r>
              <a:rPr lang="en-US" dirty="0"/>
              <a:t>No need to wait for pipelines to be built.  </a:t>
            </a:r>
            <a:endParaRPr lang="en-US" sz="1600" dirty="0"/>
          </a:p>
          <a:p>
            <a:pPr marL="285750" lvl="0" indent="-285750">
              <a:spcAft>
                <a:spcPts val="1200"/>
              </a:spcAft>
              <a:buFont typeface="Arial" pitchFamily="34" charset="0"/>
              <a:buChar char="•"/>
            </a:pPr>
            <a:r>
              <a:rPr lang="en-US" dirty="0"/>
              <a:t>Pipes connect point A to point B, refiners can access nearly any market in the U.S. by rail.  </a:t>
            </a:r>
            <a:endParaRPr lang="en-US" sz="1600" dirty="0"/>
          </a:p>
          <a:p>
            <a:pPr marL="285750" lvl="0" indent="-285750">
              <a:spcAft>
                <a:spcPts val="1200"/>
              </a:spcAft>
              <a:buFont typeface="Arial" pitchFamily="34" charset="0"/>
              <a:buChar char="•"/>
            </a:pPr>
            <a:r>
              <a:rPr lang="en-US" dirty="0"/>
              <a:t>Pipeline companies have started rail projects, including terminal to be built  in Bakersfield.  </a:t>
            </a:r>
            <a:endParaRPr lang="en-US" sz="16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879600"/>
            <a:ext cx="3889375"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908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897" y="1447801"/>
            <a:ext cx="7203103" cy="487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bwMode="auto">
          <a:xfrm>
            <a:off x="609600" y="914400"/>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a:lstStyle>
          <a:p>
            <a:r>
              <a:rPr lang="en-US" sz="2400" kern="0" dirty="0">
                <a:solidFill>
                  <a:srgbClr val="0000FF"/>
                </a:solidFill>
                <a:latin typeface="Arial" pitchFamily="34" charset="0"/>
                <a:cs typeface="Arial" pitchFamily="34" charset="0"/>
              </a:rPr>
              <a:t>Crude Oil and Ethanol Rail Shipments</a:t>
            </a:r>
          </a:p>
        </p:txBody>
      </p:sp>
      <p:sp>
        <p:nvSpPr>
          <p:cNvPr id="5" name="Title 1"/>
          <p:cNvSpPr txBox="1">
            <a:spLocks/>
          </p:cNvSpPr>
          <p:nvPr/>
        </p:nvSpPr>
        <p:spPr bwMode="auto">
          <a:xfrm>
            <a:off x="1447800" y="6057900"/>
            <a:ext cx="640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a:lstStyle>
          <a:p>
            <a:pPr algn="l"/>
            <a:r>
              <a:rPr lang="en-US" sz="1200" b="0" i="1" kern="0" dirty="0">
                <a:solidFill>
                  <a:schemeClr val="tx1"/>
                </a:solidFill>
                <a:latin typeface="Arial" pitchFamily="34" charset="0"/>
                <a:cs typeface="Arial" pitchFamily="34" charset="0"/>
              </a:rPr>
              <a:t>Source: Federal Railroad Administration, </a:t>
            </a:r>
            <a:r>
              <a:rPr lang="en-US" sz="1200" b="0" i="1" kern="0" dirty="0">
                <a:solidFill>
                  <a:schemeClr val="tx1"/>
                </a:solidFill>
                <a:latin typeface="Arial" pitchFamily="34" charset="0"/>
                <a:cs typeface="Arial" pitchFamily="34" charset="0"/>
                <a:hlinkClick r:id="rId3"/>
              </a:rPr>
              <a:t>https://rsac.fra.dot.gov/meetings/20130829.php</a:t>
            </a:r>
            <a:r>
              <a:rPr lang="en-US" sz="1200" b="0" i="1" kern="0" dirty="0">
                <a:solidFill>
                  <a:schemeClr val="tx1"/>
                </a:solidFill>
                <a:latin typeface="Arial" pitchFamily="34" charset="0"/>
                <a:cs typeface="Arial" pitchFamily="34" charset="0"/>
              </a:rPr>
              <a:t>  </a:t>
            </a:r>
          </a:p>
        </p:txBody>
      </p:sp>
    </p:spTree>
    <p:extLst>
      <p:ext uri="{BB962C8B-B14F-4D97-AF65-F5344CB8AC3E}">
        <p14:creationId xmlns:p14="http://schemas.microsoft.com/office/powerpoint/2010/main" val="1773796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093" y="1828800"/>
            <a:ext cx="7085013" cy="38862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609599" y="914400"/>
            <a:ext cx="7620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a:lstStyle>
          <a:p>
            <a:r>
              <a:rPr lang="en-US" sz="2000" kern="0" dirty="0">
                <a:solidFill>
                  <a:srgbClr val="0000FF"/>
                </a:solidFill>
                <a:ea typeface="+mn-ea"/>
                <a:cs typeface="+mn-cs"/>
              </a:rPr>
              <a:t>North Dakota Oil-train Loading Facility</a:t>
            </a:r>
            <a:endParaRPr lang="en-US" sz="2800" kern="0" dirty="0">
              <a:solidFill>
                <a:srgbClr val="0000FF"/>
              </a:solidFill>
              <a:latin typeface="Arial" pitchFamily="34" charset="0"/>
              <a:cs typeface="Arial" pitchFamily="34" charset="0"/>
            </a:endParaRPr>
          </a:p>
        </p:txBody>
      </p:sp>
      <p:sp>
        <p:nvSpPr>
          <p:cNvPr id="6" name="Title 1"/>
          <p:cNvSpPr txBox="1">
            <a:spLocks/>
          </p:cNvSpPr>
          <p:nvPr/>
        </p:nvSpPr>
        <p:spPr bwMode="auto">
          <a:xfrm>
            <a:off x="1447800" y="6057900"/>
            <a:ext cx="640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a:lstStyle>
          <a:p>
            <a:pPr algn="l"/>
            <a:r>
              <a:rPr lang="en-US" sz="1200" b="0" i="1" kern="0" dirty="0">
                <a:solidFill>
                  <a:schemeClr val="tx1"/>
                </a:solidFill>
                <a:latin typeface="Arial" pitchFamily="34" charset="0"/>
                <a:cs typeface="Arial" pitchFamily="34" charset="0"/>
              </a:rPr>
              <a:t>Source: Federal Railroad Administration, </a:t>
            </a:r>
            <a:r>
              <a:rPr lang="en-US" sz="1200" b="0" i="1" kern="0" dirty="0">
                <a:solidFill>
                  <a:schemeClr val="tx1"/>
                </a:solidFill>
                <a:latin typeface="Arial" pitchFamily="34" charset="0"/>
                <a:cs typeface="Arial" pitchFamily="34" charset="0"/>
                <a:hlinkClick r:id="rId3"/>
              </a:rPr>
              <a:t>https://rsac.fra.dot.gov/meetings/20130829.php</a:t>
            </a:r>
            <a:r>
              <a:rPr lang="en-US" sz="1200" b="0" i="1" kern="0" dirty="0">
                <a:solidFill>
                  <a:schemeClr val="tx1"/>
                </a:solidFill>
                <a:latin typeface="Arial" pitchFamily="34" charset="0"/>
                <a:cs typeface="Arial" pitchFamily="34" charset="0"/>
              </a:rPr>
              <a:t>  </a:t>
            </a:r>
          </a:p>
        </p:txBody>
      </p:sp>
    </p:spTree>
    <p:extLst>
      <p:ext uri="{BB962C8B-B14F-4D97-AF65-F5344CB8AC3E}">
        <p14:creationId xmlns:p14="http://schemas.microsoft.com/office/powerpoint/2010/main" val="715269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492E3D3-5FB4-431F-B8EA-0298BAAF7176}" type="slidenum">
              <a:rPr lang="en-US" smtClean="0">
                <a:solidFill>
                  <a:srgbClr val="000000"/>
                </a:solidFill>
              </a:rPr>
              <a:pPr>
                <a:defRPr/>
              </a:pPr>
              <a:t>23</a:t>
            </a:fld>
            <a:endParaRPr lang="en-US">
              <a:solidFill>
                <a:srgbClr val="000000"/>
              </a:solidFill>
            </a:endParaRPr>
          </a:p>
        </p:txBody>
      </p:sp>
      <p:sp>
        <p:nvSpPr>
          <p:cNvPr id="3" name="Rectangle 2"/>
          <p:cNvSpPr/>
          <p:nvPr/>
        </p:nvSpPr>
        <p:spPr>
          <a:xfrm>
            <a:off x="1114425" y="1676400"/>
            <a:ext cx="6781800" cy="4493538"/>
          </a:xfrm>
          <a:prstGeom prst="rect">
            <a:avLst/>
          </a:prstGeom>
        </p:spPr>
        <p:txBody>
          <a:bodyPr wrap="square">
            <a:spAutoFit/>
          </a:bodyPr>
          <a:lstStyle/>
          <a:p>
            <a:pPr>
              <a:spcAft>
                <a:spcPts val="1200"/>
              </a:spcAft>
            </a:pPr>
            <a:r>
              <a:rPr lang="en-US" dirty="0">
                <a:solidFill>
                  <a:srgbClr val="000000"/>
                </a:solidFill>
              </a:rPr>
              <a:t>Emergency Order (EO) 28 applies to any train with:</a:t>
            </a:r>
          </a:p>
          <a:p>
            <a:pPr>
              <a:spcAft>
                <a:spcPts val="1200"/>
              </a:spcAft>
            </a:pPr>
            <a:r>
              <a:rPr lang="en-US" dirty="0">
                <a:solidFill>
                  <a:srgbClr val="000000"/>
                </a:solidFill>
              </a:rPr>
              <a:t>(1) Five or more tank car loads of poisonous by inhalation materials, including anhydrous ammonia and ammonia solutions; or</a:t>
            </a:r>
          </a:p>
          <a:p>
            <a:pPr>
              <a:spcAft>
                <a:spcPts val="1200"/>
              </a:spcAft>
            </a:pPr>
            <a:r>
              <a:rPr lang="en-US" dirty="0">
                <a:solidFill>
                  <a:srgbClr val="000000"/>
                </a:solidFill>
              </a:rPr>
              <a:t>(2) Twenty rail car loads of any one or any combination of materials including:</a:t>
            </a:r>
          </a:p>
          <a:p>
            <a:pPr marL="742950" lvl="1" indent="-285750">
              <a:spcAft>
                <a:spcPts val="1200"/>
              </a:spcAft>
              <a:buFont typeface="Arial" pitchFamily="34" charset="0"/>
              <a:buChar char="•"/>
            </a:pPr>
            <a:r>
              <a:rPr lang="en-US" dirty="0">
                <a:solidFill>
                  <a:srgbClr val="000000"/>
                </a:solidFill>
              </a:rPr>
              <a:t>Poisonous by inhalation materials, including anhydrous ammonia and ammonia solutions.</a:t>
            </a:r>
          </a:p>
          <a:p>
            <a:pPr marL="742950" lvl="1" indent="-285750">
              <a:spcAft>
                <a:spcPts val="1200"/>
              </a:spcAft>
              <a:buFont typeface="Arial" pitchFamily="34" charset="0"/>
              <a:buChar char="•"/>
            </a:pPr>
            <a:r>
              <a:rPr lang="en-US" dirty="0">
                <a:solidFill>
                  <a:srgbClr val="000000"/>
                </a:solidFill>
              </a:rPr>
              <a:t>Flammable gas.</a:t>
            </a:r>
          </a:p>
          <a:p>
            <a:pPr marL="742950" lvl="1" indent="-285750">
              <a:spcAft>
                <a:spcPts val="1200"/>
              </a:spcAft>
              <a:buFont typeface="Arial" pitchFamily="34" charset="0"/>
              <a:buChar char="•"/>
            </a:pPr>
            <a:r>
              <a:rPr lang="en-US" dirty="0">
                <a:solidFill>
                  <a:srgbClr val="000000"/>
                </a:solidFill>
              </a:rPr>
              <a:t>Class 3 flammable liquid. </a:t>
            </a:r>
          </a:p>
          <a:p>
            <a:pPr marL="742950" lvl="1" indent="-285750">
              <a:spcAft>
                <a:spcPts val="1200"/>
              </a:spcAft>
              <a:buFont typeface="Arial" pitchFamily="34" charset="0"/>
              <a:buChar char="•"/>
            </a:pPr>
            <a:r>
              <a:rPr lang="en-US" dirty="0">
                <a:solidFill>
                  <a:srgbClr val="000000"/>
                </a:solidFill>
              </a:rPr>
              <a:t>Combustible liquid. </a:t>
            </a:r>
          </a:p>
          <a:p>
            <a:pPr marL="742950" lvl="1" indent="-285750">
              <a:spcAft>
                <a:spcPts val="1200"/>
              </a:spcAft>
              <a:buFont typeface="Arial" pitchFamily="34" charset="0"/>
              <a:buChar char="•"/>
            </a:pPr>
            <a:r>
              <a:rPr lang="en-US" dirty="0">
                <a:solidFill>
                  <a:srgbClr val="000000"/>
                </a:solidFill>
              </a:rPr>
              <a:t>Class 1.1 or 1.2 explosive.</a:t>
            </a:r>
          </a:p>
        </p:txBody>
      </p:sp>
      <p:sp>
        <p:nvSpPr>
          <p:cNvPr id="4" name="Title 1"/>
          <p:cNvSpPr txBox="1">
            <a:spLocks/>
          </p:cNvSpPr>
          <p:nvPr/>
        </p:nvSpPr>
        <p:spPr bwMode="auto">
          <a:xfrm>
            <a:off x="1447800" y="6057900"/>
            <a:ext cx="640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a:lstStyle>
          <a:p>
            <a:pPr algn="l"/>
            <a:r>
              <a:rPr lang="en-US" sz="1200" b="0" i="1" kern="0" dirty="0">
                <a:solidFill>
                  <a:srgbClr val="000000"/>
                </a:solidFill>
                <a:cs typeface="Arial" pitchFamily="34" charset="0"/>
              </a:rPr>
              <a:t>Source: FRA Emergency Order, Appendix A</a:t>
            </a:r>
          </a:p>
        </p:txBody>
      </p:sp>
      <p:sp>
        <p:nvSpPr>
          <p:cNvPr id="5" name="Title 1"/>
          <p:cNvSpPr txBox="1">
            <a:spLocks/>
          </p:cNvSpPr>
          <p:nvPr/>
        </p:nvSpPr>
        <p:spPr bwMode="auto">
          <a:xfrm>
            <a:off x="609600" y="914400"/>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a:lstStyle>
          <a:p>
            <a:r>
              <a:rPr lang="en-US" sz="2000" kern="0" dirty="0">
                <a:solidFill>
                  <a:srgbClr val="0000FF"/>
                </a:solidFill>
              </a:rPr>
              <a:t>Federal Railroad Administration (FRA) Emergency Order 28</a:t>
            </a:r>
          </a:p>
          <a:p>
            <a:r>
              <a:rPr lang="en-US" sz="1800" b="0" kern="0" dirty="0">
                <a:solidFill>
                  <a:srgbClr val="000000"/>
                </a:solidFill>
              </a:rPr>
              <a:t>Issued August 7, effective September 1</a:t>
            </a:r>
          </a:p>
        </p:txBody>
      </p:sp>
    </p:spTree>
    <p:extLst>
      <p:ext uri="{BB962C8B-B14F-4D97-AF65-F5344CB8AC3E}">
        <p14:creationId xmlns:p14="http://schemas.microsoft.com/office/powerpoint/2010/main" val="3332364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828800"/>
            <a:ext cx="6781800" cy="3087512"/>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a:pPr>
            <a:r>
              <a:rPr lang="en-US" dirty="0">
                <a:latin typeface="Calibri"/>
                <a:ea typeface="Calibri"/>
                <a:cs typeface="Times New Roman"/>
              </a:rPr>
              <a:t>No trains left unattended on mainline track or mainline siding outside of a yard or terminal, until: </a:t>
            </a:r>
            <a:endParaRPr lang="en-US" sz="1400" dirty="0">
              <a:latin typeface="Calibri"/>
              <a:ea typeface="Calibri"/>
              <a:cs typeface="Times New Roman"/>
            </a:endParaRPr>
          </a:p>
          <a:p>
            <a:pPr marL="800100" lvl="1" indent="-342900">
              <a:lnSpc>
                <a:spcPct val="115000"/>
              </a:lnSpc>
              <a:buFont typeface="Symbol"/>
              <a:buChar char=""/>
            </a:pPr>
            <a:r>
              <a:rPr lang="en-US" dirty="0">
                <a:latin typeface="Calibri"/>
                <a:ea typeface="Calibri"/>
                <a:cs typeface="Times New Roman"/>
              </a:rPr>
              <a:t>Railroad develops, adopts, complies with a plan identifying specific locations and circumstances. </a:t>
            </a:r>
            <a:endParaRPr lang="en-US" sz="1400" dirty="0">
              <a:latin typeface="Calibri"/>
              <a:ea typeface="Calibri"/>
              <a:cs typeface="Times New Roman"/>
            </a:endParaRPr>
          </a:p>
          <a:p>
            <a:pPr marL="800100" lvl="1" indent="-342900">
              <a:lnSpc>
                <a:spcPct val="115000"/>
              </a:lnSpc>
              <a:buFont typeface="Symbol"/>
              <a:buChar char=""/>
            </a:pPr>
            <a:r>
              <a:rPr lang="en-US" dirty="0">
                <a:latin typeface="Calibri"/>
                <a:ea typeface="Calibri"/>
                <a:cs typeface="Times New Roman"/>
              </a:rPr>
              <a:t>Plan must provide safety justification for allowing unattended train. </a:t>
            </a:r>
            <a:endParaRPr lang="en-US" sz="1400" dirty="0">
              <a:latin typeface="Calibri"/>
              <a:ea typeface="Calibri"/>
              <a:cs typeface="Times New Roman"/>
            </a:endParaRPr>
          </a:p>
          <a:p>
            <a:pPr marL="800100" lvl="1" indent="-342900">
              <a:lnSpc>
                <a:spcPct val="115000"/>
              </a:lnSpc>
              <a:buFont typeface="Symbol"/>
              <a:buChar char=""/>
            </a:pPr>
            <a:r>
              <a:rPr lang="en-US" dirty="0">
                <a:latin typeface="Calibri"/>
                <a:ea typeface="Calibri"/>
                <a:cs typeface="Times New Roman"/>
              </a:rPr>
              <a:t>Plan must be provided to FRA.</a:t>
            </a:r>
            <a:endParaRPr lang="en-US" sz="1400" dirty="0">
              <a:latin typeface="Calibri"/>
              <a:ea typeface="Calibri"/>
              <a:cs typeface="Times New Roman"/>
            </a:endParaRPr>
          </a:p>
          <a:p>
            <a:pPr marL="800100" lvl="1" indent="-342900">
              <a:lnSpc>
                <a:spcPct val="115000"/>
              </a:lnSpc>
              <a:spcAft>
                <a:spcPts val="1000"/>
              </a:spcAft>
              <a:buFont typeface="Symbol"/>
              <a:buChar char=""/>
            </a:pPr>
            <a:r>
              <a:rPr lang="en-US" dirty="0">
                <a:latin typeface="Calibri"/>
                <a:ea typeface="Calibri"/>
                <a:cs typeface="Times New Roman"/>
              </a:rPr>
              <a:t>If plan deemed insufficient, no unattended trains. </a:t>
            </a:r>
            <a:endParaRPr lang="en-US" sz="1400" dirty="0">
              <a:latin typeface="Calibri"/>
              <a:ea typeface="Calibri"/>
              <a:cs typeface="Times New Roman"/>
            </a:endParaRPr>
          </a:p>
          <a:p>
            <a:pPr>
              <a:lnSpc>
                <a:spcPct val="115000"/>
              </a:lnSpc>
              <a:spcAft>
                <a:spcPts val="1000"/>
              </a:spcAft>
            </a:pPr>
            <a:endParaRPr lang="en-US" dirty="0"/>
          </a:p>
        </p:txBody>
      </p:sp>
      <p:sp>
        <p:nvSpPr>
          <p:cNvPr id="4" name="Title 1"/>
          <p:cNvSpPr txBox="1">
            <a:spLocks/>
          </p:cNvSpPr>
          <p:nvPr/>
        </p:nvSpPr>
        <p:spPr bwMode="auto">
          <a:xfrm>
            <a:off x="1447800" y="6057900"/>
            <a:ext cx="640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a:lstStyle>
          <a:p>
            <a:pPr lvl="0" algn="l" eaLnBrk="1" fontAlgn="auto" hangingPunct="1">
              <a:spcBef>
                <a:spcPts val="0"/>
              </a:spcBef>
              <a:spcAft>
                <a:spcPts val="0"/>
              </a:spcAft>
            </a:pPr>
            <a:r>
              <a:rPr lang="en-US" sz="1200" b="0" i="1" kern="0" dirty="0">
                <a:solidFill>
                  <a:schemeClr val="tx1"/>
                </a:solidFill>
                <a:latin typeface="Arial" pitchFamily="34" charset="0"/>
                <a:cs typeface="Arial" pitchFamily="34" charset="0"/>
              </a:rPr>
              <a:t>Source: FRA Emergency Order, Appendix A.</a:t>
            </a:r>
            <a:r>
              <a:rPr lang="en-US" sz="1200" b="0" i="1" kern="0" dirty="0">
                <a:solidFill>
                  <a:srgbClr val="000000"/>
                </a:solidFill>
                <a:latin typeface="Arial" pitchFamily="34" charset="0"/>
                <a:ea typeface="+mn-ea"/>
                <a:cs typeface="Arial" pitchFamily="34" charset="0"/>
              </a:rPr>
              <a:t> Abbreviated summary. For compliance purposes, see </a:t>
            </a:r>
            <a:r>
              <a:rPr lang="en-US" sz="1200" b="0" i="1" kern="0" dirty="0">
                <a:solidFill>
                  <a:srgbClr val="000000"/>
                </a:solidFill>
                <a:latin typeface="Arial" pitchFamily="34" charset="0"/>
                <a:ea typeface="+mn-ea"/>
                <a:cs typeface="Arial" pitchFamily="34" charset="0"/>
                <a:hlinkClick r:id="rId2"/>
              </a:rPr>
              <a:t>https://rsac.fra.dot.gov/meetings/20130829.php</a:t>
            </a:r>
            <a:r>
              <a:rPr lang="en-US" sz="1200" b="0" i="1" kern="0" dirty="0">
                <a:solidFill>
                  <a:srgbClr val="000000"/>
                </a:solidFill>
                <a:latin typeface="Arial" pitchFamily="34" charset="0"/>
                <a:ea typeface="+mn-ea"/>
                <a:cs typeface="Arial" pitchFamily="34" charset="0"/>
              </a:rPr>
              <a:t> </a:t>
            </a:r>
          </a:p>
          <a:p>
            <a:pPr algn="l"/>
            <a:r>
              <a:rPr lang="en-US" sz="1200" b="0" i="1" kern="0" dirty="0">
                <a:solidFill>
                  <a:schemeClr val="tx1"/>
                </a:solidFill>
                <a:latin typeface="Arial" pitchFamily="34" charset="0"/>
                <a:cs typeface="Arial" pitchFamily="34" charset="0"/>
              </a:rPr>
              <a:t> </a:t>
            </a:r>
          </a:p>
        </p:txBody>
      </p:sp>
      <p:sp>
        <p:nvSpPr>
          <p:cNvPr id="5" name="Title 1"/>
          <p:cNvSpPr txBox="1">
            <a:spLocks/>
          </p:cNvSpPr>
          <p:nvPr/>
        </p:nvSpPr>
        <p:spPr bwMode="auto">
          <a:xfrm>
            <a:off x="609600" y="914400"/>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a:lstStyle>
          <a:p>
            <a:r>
              <a:rPr lang="en-US" sz="2000" kern="0" dirty="0">
                <a:solidFill>
                  <a:srgbClr val="0000FF"/>
                </a:solidFill>
                <a:ea typeface="+mn-ea"/>
                <a:cs typeface="+mn-cs"/>
              </a:rPr>
              <a:t>Emergency Order 28 (cont.)</a:t>
            </a:r>
          </a:p>
        </p:txBody>
      </p:sp>
    </p:spTree>
    <p:extLst>
      <p:ext uri="{BB962C8B-B14F-4D97-AF65-F5344CB8AC3E}">
        <p14:creationId xmlns:p14="http://schemas.microsoft.com/office/powerpoint/2010/main" val="4064859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1600200"/>
            <a:ext cx="6781800" cy="4680256"/>
          </a:xfrm>
          <a:prstGeom prst="rect">
            <a:avLst/>
          </a:prstGeom>
        </p:spPr>
        <p:txBody>
          <a:bodyPr wrap="square">
            <a:spAutoFit/>
          </a:bodyPr>
          <a:lstStyle/>
          <a:p>
            <a:pPr>
              <a:lnSpc>
                <a:spcPct val="115000"/>
              </a:lnSpc>
              <a:spcAft>
                <a:spcPts val="1000"/>
              </a:spcAft>
            </a:pPr>
            <a:r>
              <a:rPr lang="en-US" dirty="0">
                <a:latin typeface="Calibri"/>
                <a:ea typeface="Calibri"/>
                <a:cs typeface="Times New Roman"/>
              </a:rPr>
              <a:t>2. Railroads shall develop processes for securing unattended trains on a mainline track or mainline siding outside of a yard or terminal including: </a:t>
            </a:r>
            <a:endParaRPr lang="en-US" sz="1400" dirty="0">
              <a:latin typeface="Calibri"/>
              <a:ea typeface="Calibri"/>
              <a:cs typeface="Times New Roman"/>
            </a:endParaRPr>
          </a:p>
          <a:p>
            <a:pPr marL="342900" marR="0" lvl="0" indent="-342900">
              <a:lnSpc>
                <a:spcPct val="115000"/>
              </a:lnSpc>
              <a:spcBef>
                <a:spcPts val="0"/>
              </a:spcBef>
              <a:spcAft>
                <a:spcPts val="0"/>
              </a:spcAft>
              <a:buFont typeface="+mj-lt"/>
              <a:buAutoNum type="alphaLcPeriod"/>
            </a:pPr>
            <a:r>
              <a:rPr lang="en-US" dirty="0">
                <a:latin typeface="Calibri"/>
                <a:ea typeface="Calibri"/>
                <a:cs typeface="Times New Roman"/>
              </a:rPr>
              <a:t>Controlling locomotive cab must be locked or the reverser on the controlling locomotive must be removed and secured. </a:t>
            </a:r>
            <a:endParaRPr lang="en-US" sz="1400" dirty="0">
              <a:latin typeface="Calibri"/>
              <a:ea typeface="Calibri"/>
              <a:cs typeface="Times New Roman"/>
            </a:endParaRPr>
          </a:p>
          <a:p>
            <a:pPr marL="342900" marR="0" lvl="0" indent="-342900">
              <a:lnSpc>
                <a:spcPct val="115000"/>
              </a:lnSpc>
              <a:spcBef>
                <a:spcPts val="0"/>
              </a:spcBef>
              <a:spcAft>
                <a:spcPts val="0"/>
              </a:spcAft>
              <a:buFont typeface="+mj-lt"/>
              <a:buAutoNum type="alphaLcPeriod"/>
            </a:pPr>
            <a:r>
              <a:rPr lang="en-US" dirty="0">
                <a:latin typeface="Calibri"/>
                <a:ea typeface="Calibri"/>
                <a:cs typeface="Times New Roman"/>
              </a:rPr>
              <a:t>Employees must communicate to the train dispatcher: </a:t>
            </a:r>
            <a:endParaRPr lang="en-US" sz="1400" dirty="0">
              <a:latin typeface="Calibri"/>
              <a:ea typeface="Calibri"/>
              <a:cs typeface="Times New Roman"/>
            </a:endParaRPr>
          </a:p>
          <a:p>
            <a:pPr marL="1257300" lvl="2" indent="-342900">
              <a:lnSpc>
                <a:spcPct val="115000"/>
              </a:lnSpc>
              <a:buFont typeface="Symbol"/>
              <a:buChar char=""/>
            </a:pPr>
            <a:r>
              <a:rPr lang="en-US" dirty="0">
                <a:latin typeface="Calibri"/>
                <a:ea typeface="Calibri"/>
                <a:cs typeface="Times New Roman"/>
              </a:rPr>
              <a:t>the number of hand brakes applied, </a:t>
            </a:r>
            <a:endParaRPr lang="en-US" sz="1400" dirty="0">
              <a:latin typeface="Calibri"/>
              <a:ea typeface="Calibri"/>
              <a:cs typeface="Times New Roman"/>
            </a:endParaRPr>
          </a:p>
          <a:p>
            <a:pPr marL="1257300" lvl="2" indent="-342900">
              <a:lnSpc>
                <a:spcPct val="115000"/>
              </a:lnSpc>
              <a:buFont typeface="Symbol"/>
              <a:buChar char=""/>
            </a:pPr>
            <a:r>
              <a:rPr lang="en-US" dirty="0">
                <a:latin typeface="Calibri"/>
                <a:ea typeface="Calibri"/>
                <a:cs typeface="Times New Roman"/>
              </a:rPr>
              <a:t>the tonnage and length of the train or vehicle, </a:t>
            </a:r>
            <a:endParaRPr lang="en-US" sz="1400" dirty="0">
              <a:latin typeface="Calibri"/>
              <a:ea typeface="Calibri"/>
              <a:cs typeface="Times New Roman"/>
            </a:endParaRPr>
          </a:p>
          <a:p>
            <a:pPr marL="1257300" lvl="2" indent="-342900">
              <a:lnSpc>
                <a:spcPct val="115000"/>
              </a:lnSpc>
              <a:buFont typeface="Symbol"/>
              <a:buChar char=""/>
            </a:pPr>
            <a:r>
              <a:rPr lang="en-US" dirty="0">
                <a:latin typeface="Calibri"/>
                <a:ea typeface="Calibri"/>
                <a:cs typeface="Times New Roman"/>
              </a:rPr>
              <a:t>the grade and terrain features of the track, any relevant weather conditions, </a:t>
            </a:r>
            <a:endParaRPr lang="en-US" sz="1400" dirty="0">
              <a:latin typeface="Calibri"/>
              <a:ea typeface="Calibri"/>
              <a:cs typeface="Times New Roman"/>
            </a:endParaRPr>
          </a:p>
          <a:p>
            <a:pPr marL="1257300" lvl="2" indent="-342900">
              <a:lnSpc>
                <a:spcPct val="115000"/>
              </a:lnSpc>
              <a:buFont typeface="Symbol"/>
              <a:buChar char=""/>
            </a:pPr>
            <a:r>
              <a:rPr lang="en-US" dirty="0">
                <a:latin typeface="Calibri"/>
                <a:ea typeface="Calibri"/>
                <a:cs typeface="Times New Roman"/>
              </a:rPr>
              <a:t>the type of equipment being secured; </a:t>
            </a:r>
            <a:endParaRPr lang="en-US" sz="1400" dirty="0">
              <a:latin typeface="Calibri"/>
              <a:ea typeface="Calibri"/>
              <a:cs typeface="Times New Roman"/>
            </a:endParaRPr>
          </a:p>
          <a:p>
            <a:pPr marL="457200" marR="0">
              <a:lnSpc>
                <a:spcPct val="115000"/>
              </a:lnSpc>
              <a:spcBef>
                <a:spcPts val="0"/>
              </a:spcBef>
              <a:spcAft>
                <a:spcPts val="0"/>
              </a:spcAft>
            </a:pPr>
            <a:r>
              <a:rPr lang="en-US" dirty="0">
                <a:latin typeface="Calibri"/>
                <a:ea typeface="Calibri"/>
                <a:cs typeface="Times New Roman"/>
              </a:rPr>
              <a:t>Train dispatchers must record the information provided. </a:t>
            </a:r>
            <a:endParaRPr lang="en-US" sz="1400" dirty="0">
              <a:latin typeface="Calibri"/>
              <a:ea typeface="Calibri"/>
              <a:cs typeface="Times New Roman"/>
            </a:endParaRPr>
          </a:p>
          <a:p>
            <a:pPr marL="457200" marR="0">
              <a:lnSpc>
                <a:spcPct val="115000"/>
              </a:lnSpc>
              <a:spcBef>
                <a:spcPts val="0"/>
              </a:spcBef>
              <a:spcAft>
                <a:spcPts val="1000"/>
              </a:spcAft>
            </a:pPr>
            <a:r>
              <a:rPr lang="en-US" dirty="0">
                <a:latin typeface="Calibri"/>
                <a:ea typeface="Calibri"/>
                <a:cs typeface="Times New Roman"/>
              </a:rPr>
              <a:t>Train dispatchers or other qualified railroad employees must verify and confirm securement complies.  </a:t>
            </a:r>
            <a:endParaRPr lang="en-US" dirty="0"/>
          </a:p>
        </p:txBody>
      </p:sp>
      <p:sp>
        <p:nvSpPr>
          <p:cNvPr id="4" name="Title 1"/>
          <p:cNvSpPr txBox="1">
            <a:spLocks/>
          </p:cNvSpPr>
          <p:nvPr/>
        </p:nvSpPr>
        <p:spPr bwMode="auto">
          <a:xfrm>
            <a:off x="1066800" y="6057900"/>
            <a:ext cx="7086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a:lstStyle>
          <a:p>
            <a:pPr algn="l"/>
            <a:r>
              <a:rPr lang="en-US" sz="1200" b="0" i="1" kern="0" dirty="0">
                <a:solidFill>
                  <a:schemeClr val="tx1"/>
                </a:solidFill>
                <a:latin typeface="Arial" pitchFamily="34" charset="0"/>
                <a:cs typeface="Arial" pitchFamily="34" charset="0"/>
              </a:rPr>
              <a:t>Abbreviated summary. For compliance purposes, see </a:t>
            </a:r>
            <a:r>
              <a:rPr lang="en-US" sz="1200" b="0" i="1" kern="0" dirty="0">
                <a:solidFill>
                  <a:schemeClr val="tx1"/>
                </a:solidFill>
                <a:latin typeface="Arial" pitchFamily="34" charset="0"/>
                <a:cs typeface="Arial" pitchFamily="34" charset="0"/>
                <a:hlinkClick r:id="rId2"/>
              </a:rPr>
              <a:t>https://rsac.fra.dot.gov/meetings/20130829.php</a:t>
            </a:r>
            <a:r>
              <a:rPr lang="en-US" sz="1200" b="0" i="1" kern="0" dirty="0">
                <a:solidFill>
                  <a:schemeClr val="tx1"/>
                </a:solidFill>
                <a:latin typeface="Arial" pitchFamily="34" charset="0"/>
                <a:cs typeface="Arial" pitchFamily="34" charset="0"/>
              </a:rPr>
              <a:t> </a:t>
            </a:r>
          </a:p>
        </p:txBody>
      </p:sp>
      <p:sp>
        <p:nvSpPr>
          <p:cNvPr id="5" name="Title 1"/>
          <p:cNvSpPr txBox="1">
            <a:spLocks/>
          </p:cNvSpPr>
          <p:nvPr/>
        </p:nvSpPr>
        <p:spPr bwMode="auto">
          <a:xfrm>
            <a:off x="609600" y="914400"/>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a:lstStyle>
          <a:p>
            <a:r>
              <a:rPr lang="en-US" sz="2000" kern="0" dirty="0">
                <a:solidFill>
                  <a:srgbClr val="0000FF"/>
                </a:solidFill>
                <a:ea typeface="+mn-ea"/>
                <a:cs typeface="+mn-cs"/>
              </a:rPr>
              <a:t>Emergency Order 28 (cont.)</a:t>
            </a:r>
          </a:p>
        </p:txBody>
      </p:sp>
    </p:spTree>
    <p:extLst>
      <p:ext uri="{BB962C8B-B14F-4D97-AF65-F5344CB8AC3E}">
        <p14:creationId xmlns:p14="http://schemas.microsoft.com/office/powerpoint/2010/main" val="4214496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828800"/>
            <a:ext cx="6781800" cy="3558923"/>
          </a:xfrm>
          <a:prstGeom prst="rect">
            <a:avLst/>
          </a:prstGeom>
        </p:spPr>
        <p:txBody>
          <a:bodyPr wrap="square">
            <a:spAutoFit/>
          </a:bodyPr>
          <a:lstStyle/>
          <a:p>
            <a:pPr>
              <a:lnSpc>
                <a:spcPct val="115000"/>
              </a:lnSpc>
              <a:spcAft>
                <a:spcPts val="1000"/>
              </a:spcAft>
            </a:pPr>
            <a:r>
              <a:rPr lang="en-US" dirty="0">
                <a:latin typeface="Calibri"/>
                <a:ea typeface="Calibri"/>
                <a:cs typeface="Times New Roman"/>
              </a:rPr>
              <a:t>3. Railroads must:</a:t>
            </a:r>
          </a:p>
          <a:p>
            <a:pPr marL="742950" lvl="1" indent="-285750">
              <a:lnSpc>
                <a:spcPct val="115000"/>
              </a:lnSpc>
              <a:spcAft>
                <a:spcPts val="1000"/>
              </a:spcAft>
              <a:buFont typeface="Arial" pitchFamily="34" charset="0"/>
              <a:buChar char="•"/>
            </a:pPr>
            <a:r>
              <a:rPr lang="en-US" dirty="0">
                <a:latin typeface="Calibri"/>
                <a:ea typeface="Calibri"/>
                <a:cs typeface="Times New Roman"/>
              </a:rPr>
              <a:t>Adjust, as necessary, procedures and processes determining number of hand brakes to be set and </a:t>
            </a:r>
          </a:p>
          <a:p>
            <a:pPr marL="742950" lvl="1" indent="-285750">
              <a:lnSpc>
                <a:spcPct val="115000"/>
              </a:lnSpc>
              <a:spcAft>
                <a:spcPts val="1000"/>
              </a:spcAft>
              <a:buFont typeface="Arial" pitchFamily="34" charset="0"/>
              <a:buChar char="•"/>
            </a:pPr>
            <a:r>
              <a:rPr lang="en-US" dirty="0">
                <a:latin typeface="Calibri"/>
                <a:ea typeface="Calibri"/>
                <a:cs typeface="Times New Roman"/>
              </a:rPr>
              <a:t>Ensure means of verifying appropriateness. </a:t>
            </a:r>
            <a:endParaRPr lang="en-US" sz="1400" dirty="0">
              <a:latin typeface="Calibri"/>
              <a:ea typeface="Calibri"/>
              <a:cs typeface="Times New Roman"/>
            </a:endParaRPr>
          </a:p>
          <a:p>
            <a:pPr>
              <a:lnSpc>
                <a:spcPct val="115000"/>
              </a:lnSpc>
              <a:spcAft>
                <a:spcPts val="1000"/>
              </a:spcAft>
            </a:pPr>
            <a:r>
              <a:rPr lang="en-US" dirty="0">
                <a:latin typeface="Calibri"/>
                <a:ea typeface="Calibri"/>
                <a:cs typeface="Times New Roman"/>
              </a:rPr>
              <a:t>4. Job briefing must include securement operating rules and practices. </a:t>
            </a:r>
            <a:endParaRPr lang="en-US" sz="1400" dirty="0">
              <a:latin typeface="Calibri"/>
              <a:ea typeface="Calibri"/>
              <a:cs typeface="Times New Roman"/>
            </a:endParaRPr>
          </a:p>
          <a:p>
            <a:pPr>
              <a:lnSpc>
                <a:spcPct val="115000"/>
              </a:lnSpc>
              <a:spcAft>
                <a:spcPts val="1000"/>
              </a:spcAft>
            </a:pPr>
            <a:r>
              <a:rPr lang="en-US" dirty="0">
                <a:latin typeface="Calibri"/>
                <a:ea typeface="Calibri"/>
                <a:cs typeface="Times New Roman"/>
              </a:rPr>
              <a:t>5. Qualified railroad employee must inspect train that any emergency responder has been on, under, or between – to ensure that train is properly secured. </a:t>
            </a:r>
            <a:endParaRPr lang="en-US" sz="1400" dirty="0">
              <a:latin typeface="Calibri"/>
              <a:ea typeface="Calibri"/>
              <a:cs typeface="Times New Roman"/>
            </a:endParaRPr>
          </a:p>
          <a:p>
            <a:r>
              <a:rPr lang="en-US" dirty="0">
                <a:latin typeface="Calibri"/>
                <a:ea typeface="Calibri"/>
                <a:cs typeface="Times New Roman"/>
              </a:rPr>
              <a:t>6. Notice of E.O. 28 shall be provided to all relevant employees.</a:t>
            </a:r>
            <a:endParaRPr lang="en-US" dirty="0"/>
          </a:p>
        </p:txBody>
      </p:sp>
      <p:sp>
        <p:nvSpPr>
          <p:cNvPr id="5" name="Title 1"/>
          <p:cNvSpPr txBox="1">
            <a:spLocks/>
          </p:cNvSpPr>
          <p:nvPr/>
        </p:nvSpPr>
        <p:spPr bwMode="auto">
          <a:xfrm>
            <a:off x="609600" y="914400"/>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a:lstStyle>
          <a:p>
            <a:r>
              <a:rPr lang="en-US" sz="2000" kern="0" dirty="0">
                <a:solidFill>
                  <a:srgbClr val="0000FF"/>
                </a:solidFill>
                <a:ea typeface="+mn-ea"/>
                <a:cs typeface="+mn-cs"/>
              </a:rPr>
              <a:t>Emergency Order 28 (cont.)</a:t>
            </a:r>
          </a:p>
        </p:txBody>
      </p:sp>
      <p:sp>
        <p:nvSpPr>
          <p:cNvPr id="6" name="Title 1"/>
          <p:cNvSpPr txBox="1">
            <a:spLocks/>
          </p:cNvSpPr>
          <p:nvPr/>
        </p:nvSpPr>
        <p:spPr bwMode="auto">
          <a:xfrm>
            <a:off x="1066800" y="6057900"/>
            <a:ext cx="7086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a:lstStyle>
          <a:p>
            <a:pPr algn="l"/>
            <a:r>
              <a:rPr lang="en-US" sz="1200" b="0" i="1" kern="0" dirty="0">
                <a:solidFill>
                  <a:schemeClr val="tx1"/>
                </a:solidFill>
                <a:latin typeface="Arial" pitchFamily="34" charset="0"/>
                <a:cs typeface="Arial" pitchFamily="34" charset="0"/>
              </a:rPr>
              <a:t>Abbreviated summary. For compliance purposes, see </a:t>
            </a:r>
            <a:r>
              <a:rPr lang="en-US" sz="1200" b="0" i="1" kern="0" dirty="0">
                <a:solidFill>
                  <a:schemeClr val="tx1"/>
                </a:solidFill>
                <a:latin typeface="Arial" pitchFamily="34" charset="0"/>
                <a:cs typeface="Arial" pitchFamily="34" charset="0"/>
                <a:hlinkClick r:id="rId2"/>
              </a:rPr>
              <a:t>https://rsac.fra.dot.gov/meetings/20130829.php</a:t>
            </a:r>
            <a:r>
              <a:rPr lang="en-US" sz="1200" b="0" i="1" kern="0" dirty="0">
                <a:solidFill>
                  <a:schemeClr val="tx1"/>
                </a:solidFill>
                <a:latin typeface="Arial" pitchFamily="34" charset="0"/>
                <a:cs typeface="Arial" pitchFamily="34" charset="0"/>
              </a:rPr>
              <a:t> </a:t>
            </a:r>
          </a:p>
        </p:txBody>
      </p:sp>
    </p:spTree>
    <p:extLst>
      <p:ext uri="{BB962C8B-B14F-4D97-AF65-F5344CB8AC3E}">
        <p14:creationId xmlns:p14="http://schemas.microsoft.com/office/powerpoint/2010/main" val="671360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09600" y="914400"/>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a:lstStyle>
          <a:p>
            <a:r>
              <a:rPr lang="en-US" sz="2000" kern="0" dirty="0">
                <a:solidFill>
                  <a:srgbClr val="0000FF"/>
                </a:solidFill>
                <a:ea typeface="+mn-ea"/>
                <a:cs typeface="+mn-cs"/>
              </a:rPr>
              <a:t>Railroad Safety Advisory Committee</a:t>
            </a:r>
          </a:p>
        </p:txBody>
      </p:sp>
      <p:sp>
        <p:nvSpPr>
          <p:cNvPr id="6" name="Content Placeholder 2"/>
          <p:cNvSpPr txBox="1">
            <a:spLocks/>
          </p:cNvSpPr>
          <p:nvPr/>
        </p:nvSpPr>
        <p:spPr bwMode="auto">
          <a:xfrm>
            <a:off x="609600" y="1600200"/>
            <a:ext cx="6400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spcBef>
                <a:spcPts val="1200"/>
              </a:spcBef>
              <a:buFont typeface="Arial" pitchFamily="34" charset="0"/>
              <a:buChar char="•"/>
            </a:pPr>
            <a:r>
              <a:rPr lang="en-US" sz="1800" kern="0" dirty="0"/>
              <a:t>Sponsored by Federal Railroad Administration</a:t>
            </a:r>
          </a:p>
          <a:p>
            <a:pPr lvl="1">
              <a:spcBef>
                <a:spcPts val="1200"/>
              </a:spcBef>
              <a:buFont typeface="Arial" pitchFamily="34" charset="0"/>
              <a:buChar char="•"/>
            </a:pPr>
            <a:r>
              <a:rPr lang="en-US" sz="1800" kern="0" dirty="0"/>
              <a:t>Consists of about 50 members</a:t>
            </a:r>
          </a:p>
          <a:p>
            <a:pPr lvl="1">
              <a:spcBef>
                <a:spcPts val="1200"/>
              </a:spcBef>
              <a:buFont typeface="Arial" pitchFamily="34" charset="0"/>
              <a:buChar char="•"/>
            </a:pPr>
            <a:r>
              <a:rPr lang="en-US" sz="1800" kern="0" dirty="0"/>
              <a:t>Railroad industry, unions, shippers, states.</a:t>
            </a:r>
          </a:p>
          <a:p>
            <a:pPr lvl="2">
              <a:spcBef>
                <a:spcPts val="1200"/>
              </a:spcBef>
              <a:buFont typeface="Arial" pitchFamily="34" charset="0"/>
              <a:buChar char="•"/>
            </a:pPr>
            <a:r>
              <a:rPr lang="en-US" sz="1400" kern="0" dirty="0"/>
              <a:t>Association of State Rail Safety Managers (ASRSM) – one representative.</a:t>
            </a:r>
          </a:p>
          <a:p>
            <a:pPr lvl="1">
              <a:spcBef>
                <a:spcPts val="1200"/>
              </a:spcBef>
              <a:buFont typeface="Arial" pitchFamily="34" charset="0"/>
              <a:buChar char="•"/>
            </a:pPr>
            <a:r>
              <a:rPr lang="en-US" sz="1800" kern="0" dirty="0"/>
              <a:t>Purpose: To strive for consensus in recommending regulations to the Federal Railroad Administration.</a:t>
            </a:r>
          </a:p>
          <a:p>
            <a:pPr lvl="1">
              <a:spcBef>
                <a:spcPts val="1200"/>
              </a:spcBef>
              <a:buFont typeface="Arial" pitchFamily="34" charset="0"/>
              <a:buChar char="•"/>
            </a:pPr>
            <a:r>
              <a:rPr lang="en-US" sz="1800" kern="0" dirty="0"/>
              <a:t>49</a:t>
            </a:r>
            <a:r>
              <a:rPr lang="en-US" sz="1800" kern="0" baseline="30000" dirty="0"/>
              <a:t>th</a:t>
            </a:r>
            <a:r>
              <a:rPr lang="en-US" sz="1800" kern="0" dirty="0"/>
              <a:t> meeting, August 29, 2013.</a:t>
            </a:r>
          </a:p>
          <a:p>
            <a:pPr lvl="1">
              <a:spcBef>
                <a:spcPts val="1200"/>
              </a:spcBef>
              <a:buFont typeface="Arial" pitchFamily="34" charset="0"/>
              <a:buChar char="•"/>
            </a:pPr>
            <a:r>
              <a:rPr lang="en-US" sz="1800" kern="0" dirty="0"/>
              <a:t>Emergency meeting to consider issues arising from the Lac-</a:t>
            </a:r>
            <a:r>
              <a:rPr lang="en-US" sz="1800" kern="0" dirty="0" err="1"/>
              <a:t>Megantic</a:t>
            </a:r>
            <a:r>
              <a:rPr lang="en-US" sz="1800" kern="0" dirty="0"/>
              <a:t> tragedy.</a:t>
            </a:r>
          </a:p>
          <a:p>
            <a:pPr lvl="1">
              <a:spcBef>
                <a:spcPts val="1200"/>
              </a:spcBef>
              <a:buFont typeface="Arial" pitchFamily="34" charset="0"/>
              <a:buChar char="•"/>
            </a:pPr>
            <a:r>
              <a:rPr lang="en-US" sz="1800" kern="0" dirty="0"/>
              <a:t>ASRSM appointed SED Deputy Director as RSAC representative.</a:t>
            </a:r>
          </a:p>
          <a:p>
            <a:pPr lvl="1">
              <a:spcBef>
                <a:spcPts val="1200"/>
              </a:spcBef>
              <a:buFont typeface="Arial" pitchFamily="34" charset="0"/>
              <a:buChar char="◦"/>
            </a:pPr>
            <a:endParaRPr lang="en-US" sz="1800" kern="0" dirty="0"/>
          </a:p>
          <a:p>
            <a:pPr lvl="1">
              <a:spcBef>
                <a:spcPts val="1200"/>
              </a:spcBef>
            </a:pPr>
            <a:endParaRPr lang="en-US" sz="1800" kern="0" dirty="0"/>
          </a:p>
          <a:p>
            <a:pPr>
              <a:spcBef>
                <a:spcPts val="1200"/>
              </a:spcBef>
            </a:pPr>
            <a:endParaRPr lang="en-US" sz="2400" kern="0" dirty="0"/>
          </a:p>
        </p:txBody>
      </p:sp>
    </p:spTree>
    <p:extLst>
      <p:ext uri="{BB962C8B-B14F-4D97-AF65-F5344CB8AC3E}">
        <p14:creationId xmlns:p14="http://schemas.microsoft.com/office/powerpoint/2010/main" val="3734010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09600" y="914400"/>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a:lstStyle>
          <a:p>
            <a:r>
              <a:rPr lang="en-US" sz="2000" kern="0" dirty="0">
                <a:solidFill>
                  <a:srgbClr val="0000FF"/>
                </a:solidFill>
                <a:ea typeface="+mn-ea"/>
                <a:cs typeface="+mn-cs"/>
              </a:rPr>
              <a:t>Railroad Safety Advisory Committee (RSAC) Tasks</a:t>
            </a:r>
          </a:p>
        </p:txBody>
      </p:sp>
      <p:sp>
        <p:nvSpPr>
          <p:cNvPr id="6" name="Content Placeholder 2"/>
          <p:cNvSpPr txBox="1">
            <a:spLocks/>
          </p:cNvSpPr>
          <p:nvPr/>
        </p:nvSpPr>
        <p:spPr bwMode="auto">
          <a:xfrm>
            <a:off x="609600" y="1600200"/>
            <a:ext cx="6400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1200"/>
              </a:spcBef>
              <a:buNone/>
            </a:pPr>
            <a:r>
              <a:rPr lang="en-US" sz="2400" kern="0" dirty="0"/>
              <a:t>Task # 13-02: Hazardous materials issues.</a:t>
            </a:r>
          </a:p>
          <a:p>
            <a:pPr marL="0" indent="0">
              <a:spcBef>
                <a:spcPts val="1200"/>
              </a:spcBef>
              <a:buNone/>
            </a:pPr>
            <a:r>
              <a:rPr lang="en-US" sz="2400" kern="0" dirty="0"/>
              <a:t>Review and recommend regulatory changes for:</a:t>
            </a:r>
          </a:p>
          <a:p>
            <a:pPr lvl="1">
              <a:spcBef>
                <a:spcPts val="1200"/>
              </a:spcBef>
              <a:buFont typeface="Arial" pitchFamily="34" charset="0"/>
              <a:buChar char="◦"/>
            </a:pPr>
            <a:r>
              <a:rPr lang="en-US" sz="1800" kern="0" dirty="0"/>
              <a:t>Classification, quantity thresholds for hazardous materials.</a:t>
            </a:r>
          </a:p>
          <a:p>
            <a:pPr lvl="1">
              <a:spcBef>
                <a:spcPts val="1200"/>
              </a:spcBef>
              <a:buFont typeface="Arial" pitchFamily="34" charset="0"/>
              <a:buChar char="◦"/>
            </a:pPr>
            <a:r>
              <a:rPr lang="en-US" sz="1800" kern="0" dirty="0"/>
              <a:t>Operating rules for handling hazardous materials.</a:t>
            </a:r>
          </a:p>
          <a:p>
            <a:pPr lvl="1">
              <a:spcBef>
                <a:spcPts val="1200"/>
              </a:spcBef>
              <a:buFont typeface="Arial" pitchFamily="34" charset="0"/>
              <a:buChar char="◦"/>
            </a:pPr>
            <a:r>
              <a:rPr lang="en-US" sz="1800" kern="0" dirty="0"/>
              <a:t>Route analyses and security plans.</a:t>
            </a:r>
          </a:p>
          <a:p>
            <a:pPr lvl="1">
              <a:spcBef>
                <a:spcPts val="1200"/>
              </a:spcBef>
              <a:buFont typeface="Arial" pitchFamily="34" charset="0"/>
              <a:buChar char="◦"/>
            </a:pPr>
            <a:r>
              <a:rPr lang="en-US" sz="1800" kern="0" dirty="0"/>
              <a:t>Hazardous materials testing for proper classification.</a:t>
            </a:r>
          </a:p>
          <a:p>
            <a:pPr lvl="1">
              <a:spcBef>
                <a:spcPts val="1200"/>
              </a:spcBef>
              <a:buFont typeface="Arial" pitchFamily="34" charset="0"/>
              <a:buChar char="◦"/>
            </a:pPr>
            <a:r>
              <a:rPr lang="en-US" sz="1800" kern="0" dirty="0"/>
              <a:t>Tank car marking and shipping paper information.</a:t>
            </a:r>
          </a:p>
          <a:p>
            <a:pPr lvl="1">
              <a:spcBef>
                <a:spcPts val="1200"/>
              </a:spcBef>
              <a:buFont typeface="Arial" pitchFamily="34" charset="0"/>
              <a:buChar char="◦"/>
            </a:pPr>
            <a:r>
              <a:rPr lang="en-US" sz="1800" kern="0" dirty="0"/>
              <a:t>Quantity thresholds for applying regulations.</a:t>
            </a:r>
          </a:p>
          <a:p>
            <a:pPr lvl="1">
              <a:spcBef>
                <a:spcPts val="1200"/>
              </a:spcBef>
              <a:buFont typeface="Arial" pitchFamily="34" charset="0"/>
              <a:buChar char="◦"/>
            </a:pPr>
            <a:r>
              <a:rPr lang="en-US" sz="1800" kern="0" dirty="0"/>
              <a:t>Risk assessment for unattended trains.</a:t>
            </a:r>
          </a:p>
          <a:p>
            <a:pPr lvl="1">
              <a:spcBef>
                <a:spcPts val="1200"/>
              </a:spcBef>
              <a:buFont typeface="Arial" pitchFamily="34" charset="0"/>
              <a:buChar char="◦"/>
            </a:pPr>
            <a:endParaRPr lang="en-US" sz="1800" kern="0" dirty="0"/>
          </a:p>
          <a:p>
            <a:pPr lvl="1">
              <a:spcBef>
                <a:spcPts val="1200"/>
              </a:spcBef>
            </a:pPr>
            <a:endParaRPr lang="en-US" sz="1800" kern="0" dirty="0"/>
          </a:p>
          <a:p>
            <a:pPr>
              <a:spcBef>
                <a:spcPts val="1200"/>
              </a:spcBef>
            </a:pPr>
            <a:endParaRPr lang="en-US" sz="2400" kern="0" dirty="0"/>
          </a:p>
        </p:txBody>
      </p:sp>
    </p:spTree>
    <p:extLst>
      <p:ext uri="{BB962C8B-B14F-4D97-AF65-F5344CB8AC3E}">
        <p14:creationId xmlns:p14="http://schemas.microsoft.com/office/powerpoint/2010/main" val="271728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09600" y="914400"/>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a:lstStyle>
          <a:p>
            <a:r>
              <a:rPr lang="en-US" sz="2000" kern="0" dirty="0">
                <a:solidFill>
                  <a:srgbClr val="0000FF"/>
                </a:solidFill>
                <a:ea typeface="+mn-ea"/>
                <a:cs typeface="+mn-cs"/>
              </a:rPr>
              <a:t>RSAC Tasks (cont.)</a:t>
            </a:r>
          </a:p>
        </p:txBody>
      </p:sp>
      <p:sp>
        <p:nvSpPr>
          <p:cNvPr id="6" name="Content Placeholder 2"/>
          <p:cNvSpPr txBox="1">
            <a:spLocks/>
          </p:cNvSpPr>
          <p:nvPr/>
        </p:nvSpPr>
        <p:spPr bwMode="auto">
          <a:xfrm>
            <a:off x="609600" y="1600200"/>
            <a:ext cx="6400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1200"/>
              </a:spcBef>
              <a:buNone/>
            </a:pPr>
            <a:r>
              <a:rPr lang="en-US" sz="2400" kern="0" dirty="0"/>
              <a:t>Task # 13-03, 13-04 (combined): Train securement.</a:t>
            </a:r>
          </a:p>
          <a:p>
            <a:pPr marL="0" indent="0">
              <a:spcBef>
                <a:spcPts val="1200"/>
              </a:spcBef>
              <a:buNone/>
            </a:pPr>
            <a:r>
              <a:rPr lang="en-US" sz="2400" kern="0" dirty="0"/>
              <a:t>Review and recommend regulatory changes for:</a:t>
            </a:r>
          </a:p>
          <a:p>
            <a:pPr lvl="1">
              <a:spcBef>
                <a:spcPts val="1200"/>
              </a:spcBef>
              <a:buFont typeface="Arial" pitchFamily="34" charset="0"/>
              <a:buChar char="◦"/>
            </a:pPr>
            <a:r>
              <a:rPr lang="en-US" sz="1800" kern="0" dirty="0"/>
              <a:t>Appropriate processes for determining securement sufficiency.</a:t>
            </a:r>
          </a:p>
          <a:p>
            <a:pPr lvl="1">
              <a:spcBef>
                <a:spcPts val="1200"/>
              </a:spcBef>
              <a:buFont typeface="Arial" pitchFamily="34" charset="0"/>
              <a:buChar char="◦"/>
            </a:pPr>
            <a:r>
              <a:rPr lang="en-US" sz="1800" kern="0" dirty="0"/>
              <a:t>Securement technical guidance.</a:t>
            </a:r>
          </a:p>
          <a:p>
            <a:pPr lvl="1">
              <a:spcBef>
                <a:spcPts val="1200"/>
              </a:spcBef>
              <a:buFont typeface="Arial" pitchFamily="34" charset="0"/>
              <a:buChar char="◦"/>
            </a:pPr>
            <a:r>
              <a:rPr lang="en-US" sz="1800" kern="0" dirty="0"/>
              <a:t>Risk assessment.</a:t>
            </a:r>
          </a:p>
          <a:p>
            <a:pPr lvl="1">
              <a:spcBef>
                <a:spcPts val="1200"/>
              </a:spcBef>
              <a:buFont typeface="Arial" pitchFamily="34" charset="0"/>
              <a:buChar char="◦"/>
            </a:pPr>
            <a:r>
              <a:rPr lang="en-US" sz="1800" kern="0" dirty="0"/>
              <a:t>Operational testing programs.</a:t>
            </a:r>
          </a:p>
          <a:p>
            <a:pPr lvl="1">
              <a:spcBef>
                <a:spcPts val="1200"/>
              </a:spcBef>
              <a:buFont typeface="Arial" pitchFamily="34" charset="0"/>
              <a:buChar char="◦"/>
            </a:pPr>
            <a:r>
              <a:rPr lang="en-US" sz="1800" kern="0" dirty="0"/>
              <a:t>Testing conditions, records.</a:t>
            </a:r>
          </a:p>
          <a:p>
            <a:pPr lvl="1">
              <a:spcBef>
                <a:spcPts val="1200"/>
              </a:spcBef>
              <a:buFont typeface="Arial" pitchFamily="34" charset="0"/>
              <a:buChar char="◦"/>
            </a:pPr>
            <a:endParaRPr lang="en-US" sz="1800" kern="0" dirty="0"/>
          </a:p>
          <a:p>
            <a:pPr lvl="1">
              <a:spcBef>
                <a:spcPts val="1200"/>
              </a:spcBef>
              <a:buFont typeface="Arial" pitchFamily="34" charset="0"/>
              <a:buChar char="◦"/>
            </a:pPr>
            <a:endParaRPr lang="en-US" sz="1800" kern="0" dirty="0"/>
          </a:p>
          <a:p>
            <a:pPr lvl="1">
              <a:spcBef>
                <a:spcPts val="1200"/>
              </a:spcBef>
            </a:pPr>
            <a:endParaRPr lang="en-US" sz="1800" kern="0" dirty="0"/>
          </a:p>
          <a:p>
            <a:pPr>
              <a:spcBef>
                <a:spcPts val="1200"/>
              </a:spcBef>
            </a:pPr>
            <a:endParaRPr lang="en-US" sz="2400" kern="0" dirty="0"/>
          </a:p>
        </p:txBody>
      </p:sp>
    </p:spTree>
    <p:extLst>
      <p:ext uri="{BB962C8B-B14F-4D97-AF65-F5344CB8AC3E}">
        <p14:creationId xmlns:p14="http://schemas.microsoft.com/office/powerpoint/2010/main" val="925822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0" y="381000"/>
            <a:ext cx="9144000" cy="1470025"/>
          </a:xfrm>
        </p:spPr>
        <p:txBody>
          <a:bodyPr/>
          <a:lstStyle/>
          <a:p>
            <a:pPr algn="l" eaLnBrk="1" hangingPunct="1"/>
            <a:r>
              <a:rPr lang="en-US" sz="4000" dirty="0">
                <a:solidFill>
                  <a:srgbClr val="3333FF"/>
                </a:solidFill>
              </a:rPr>
              <a:t>	Public Comment</a:t>
            </a:r>
          </a:p>
        </p:txBody>
      </p:sp>
      <p:sp>
        <p:nvSpPr>
          <p:cNvPr id="19459" name="Rectangle 3"/>
          <p:cNvSpPr>
            <a:spLocks noGrp="1" noChangeArrowheads="1"/>
          </p:cNvSpPr>
          <p:nvPr>
            <p:ph type="subTitle" idx="1"/>
          </p:nvPr>
        </p:nvSpPr>
        <p:spPr>
          <a:xfrm>
            <a:off x="304800" y="1600200"/>
            <a:ext cx="8382000" cy="4114800"/>
          </a:xfrm>
        </p:spPr>
        <p:txBody>
          <a:bodyPr/>
          <a:lstStyle/>
          <a:p>
            <a:pPr algn="l" eaLnBrk="1" hangingPunct="1">
              <a:lnSpc>
                <a:spcPct val="95000"/>
              </a:lnSpc>
              <a:buFontTx/>
              <a:buChar char="•"/>
            </a:pPr>
            <a:r>
              <a:rPr lang="en-US" sz="1600" dirty="0"/>
              <a:t> Per Resolution ALJ-252, any member of the public who wishes to address the CPUC about matters before the Commission must sign up with the Public Advisor’s Office table before the meeting begins. If an individual has signed up using the electronic system on the Commission’s website, they must check in with the Public Advisor’s Office on the day of the meeting, by the sign-up deadline.</a:t>
            </a:r>
          </a:p>
          <a:p>
            <a:pPr algn="l" eaLnBrk="1" hangingPunct="1">
              <a:lnSpc>
                <a:spcPct val="95000"/>
              </a:lnSpc>
              <a:buFontTx/>
              <a:buChar char="•"/>
            </a:pPr>
            <a:endParaRPr lang="en-US" sz="1600" dirty="0"/>
          </a:p>
          <a:p>
            <a:pPr algn="l" eaLnBrk="1" hangingPunct="1">
              <a:lnSpc>
                <a:spcPct val="95000"/>
              </a:lnSpc>
              <a:buFontTx/>
              <a:buChar char="•"/>
            </a:pPr>
            <a:r>
              <a:rPr lang="en-US" sz="1600" dirty="0"/>
              <a:t> Once called, each speaker has up to 3 minutes at the discretion of the Commission President, depending on the number of speakers the time limit may be reduced to 1 minute.</a:t>
            </a:r>
          </a:p>
          <a:p>
            <a:pPr algn="l" eaLnBrk="1" hangingPunct="1">
              <a:lnSpc>
                <a:spcPct val="95000"/>
              </a:lnSpc>
              <a:buFontTx/>
              <a:buChar char="•"/>
            </a:pPr>
            <a:endParaRPr lang="en-US" sz="1600" dirty="0"/>
          </a:p>
          <a:p>
            <a:pPr algn="l" eaLnBrk="1" hangingPunct="1">
              <a:lnSpc>
                <a:spcPct val="80000"/>
              </a:lnSpc>
              <a:buFontTx/>
              <a:buChar char="•"/>
            </a:pPr>
            <a:r>
              <a:rPr lang="en-US" sz="1600" dirty="0"/>
              <a:t> A sign will be posted when 1 minute remains.</a:t>
            </a:r>
            <a:br>
              <a:rPr lang="en-US" sz="1600" dirty="0"/>
            </a:br>
            <a:endParaRPr lang="en-US" sz="1600" dirty="0"/>
          </a:p>
          <a:p>
            <a:pPr algn="l" eaLnBrk="1" hangingPunct="1">
              <a:lnSpc>
                <a:spcPct val="80000"/>
              </a:lnSpc>
              <a:buFontTx/>
              <a:buChar char="•"/>
            </a:pPr>
            <a:r>
              <a:rPr lang="en-US" sz="1600" dirty="0"/>
              <a:t> A bell will ring when time has expired.</a:t>
            </a:r>
          </a:p>
          <a:p>
            <a:pPr algn="l" eaLnBrk="1" hangingPunct="1">
              <a:lnSpc>
                <a:spcPct val="80000"/>
              </a:lnSpc>
              <a:buFontTx/>
              <a:buChar char="•"/>
            </a:pPr>
            <a:endParaRPr lang="en-US" sz="1600" dirty="0"/>
          </a:p>
          <a:p>
            <a:pPr algn="l" eaLnBrk="1" hangingPunct="1">
              <a:lnSpc>
                <a:spcPct val="80000"/>
              </a:lnSpc>
              <a:buFontTx/>
              <a:buChar char="•"/>
            </a:pPr>
            <a:r>
              <a:rPr lang="en-US" sz="1600" dirty="0"/>
              <a:t> At the end of the Public Comment Section, the Commission President will ask if there are any additional individuals who wish to speak. Individuals who wish to speak but did not sign up by the deadline, will be granted a maximum of one minute to make their comments.</a:t>
            </a:r>
          </a:p>
          <a:p>
            <a:pPr algn="l" eaLnBrk="1" hangingPunct="1">
              <a:lnSpc>
                <a:spcPct val="80000"/>
              </a:lnSpc>
              <a:buFontTx/>
              <a:buChar char="•"/>
            </a:pPr>
            <a:endParaRPr lang="en-US" sz="1600" dirty="0"/>
          </a:p>
          <a:p>
            <a:pPr algn="l" eaLnBrk="1" hangingPunct="1">
              <a:lnSpc>
                <a:spcPct val="90000"/>
              </a:lnSpc>
              <a:buFont typeface="Wingdings" pitchFamily="2" charset="2"/>
              <a:buNone/>
            </a:pPr>
            <a:r>
              <a:rPr lang="en-US" sz="1600" b="1" dirty="0"/>
              <a:t>The following items are NOT subject to Public Comment:</a:t>
            </a:r>
          </a:p>
          <a:p>
            <a:pPr lvl="1" algn="l" eaLnBrk="1" hangingPunct="1">
              <a:lnSpc>
                <a:spcPct val="90000"/>
              </a:lnSpc>
              <a:buFont typeface="Wingdings" pitchFamily="2" charset="2"/>
              <a:buChar char="Ø"/>
            </a:pPr>
            <a:r>
              <a:rPr lang="en-US" sz="1600" dirty="0"/>
              <a:t>Item: 6, 26, 30, 39 &amp; 41</a:t>
            </a:r>
          </a:p>
          <a:p>
            <a:pPr lvl="1" algn="l" eaLnBrk="1" hangingPunct="1">
              <a:lnSpc>
                <a:spcPct val="90000"/>
              </a:lnSpc>
              <a:buFont typeface="Wingdings" pitchFamily="2" charset="2"/>
              <a:buChar char="Ø"/>
            </a:pPr>
            <a:r>
              <a:rPr lang="en-US" sz="1600" dirty="0"/>
              <a:t>All items on the Closed Session Agenda</a:t>
            </a:r>
          </a:p>
        </p:txBody>
      </p:sp>
      <p:pic>
        <p:nvPicPr>
          <p:cNvPr id="19460" name="Picture 4" descr="MCj023303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0"/>
            <a:ext cx="2209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618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09600" y="914400"/>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a:lstStyle>
          <a:p>
            <a:r>
              <a:rPr lang="en-US" sz="2000" kern="0" dirty="0">
                <a:solidFill>
                  <a:srgbClr val="0000FF"/>
                </a:solidFill>
                <a:ea typeface="+mn-ea"/>
                <a:cs typeface="+mn-cs"/>
              </a:rPr>
              <a:t>RSAC Tasks (cont.)</a:t>
            </a:r>
          </a:p>
        </p:txBody>
      </p:sp>
      <p:sp>
        <p:nvSpPr>
          <p:cNvPr id="6" name="Content Placeholder 2"/>
          <p:cNvSpPr txBox="1">
            <a:spLocks/>
          </p:cNvSpPr>
          <p:nvPr/>
        </p:nvSpPr>
        <p:spPr bwMode="auto">
          <a:xfrm>
            <a:off x="1219200" y="2133600"/>
            <a:ext cx="64008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1200"/>
              </a:spcBef>
              <a:buNone/>
            </a:pPr>
            <a:r>
              <a:rPr lang="en-US" sz="2400" kern="0" dirty="0"/>
              <a:t>Task # 13-05: Crew size issues.</a:t>
            </a:r>
          </a:p>
          <a:p>
            <a:pPr marL="0" indent="0">
              <a:spcBef>
                <a:spcPts val="1200"/>
              </a:spcBef>
              <a:buNone/>
            </a:pPr>
            <a:r>
              <a:rPr lang="en-US" sz="2400" kern="0" dirty="0"/>
              <a:t>Review and report on:</a:t>
            </a:r>
          </a:p>
          <a:p>
            <a:pPr lvl="1">
              <a:spcBef>
                <a:spcPts val="1200"/>
              </a:spcBef>
              <a:buFont typeface="Arial" pitchFamily="34" charset="0"/>
              <a:buChar char="◦"/>
            </a:pPr>
            <a:r>
              <a:rPr lang="en-US" sz="1800" kern="0" dirty="0"/>
              <a:t>Crew size, redundancy, safety benefit.</a:t>
            </a:r>
          </a:p>
          <a:p>
            <a:pPr lvl="1">
              <a:spcBef>
                <a:spcPts val="1200"/>
              </a:spcBef>
              <a:buFont typeface="Arial" pitchFamily="34" charset="0"/>
              <a:buChar char="◦"/>
            </a:pPr>
            <a:r>
              <a:rPr lang="en-US" sz="1800" kern="0" dirty="0"/>
              <a:t>Performance and crew size.</a:t>
            </a:r>
          </a:p>
          <a:p>
            <a:pPr lvl="1">
              <a:spcBef>
                <a:spcPts val="1200"/>
              </a:spcBef>
              <a:buFont typeface="Arial" pitchFamily="34" charset="0"/>
              <a:buChar char="◦"/>
            </a:pPr>
            <a:r>
              <a:rPr lang="en-US" sz="1800" kern="0" dirty="0"/>
              <a:t>Cost/benefit of crew redundancy.</a:t>
            </a:r>
          </a:p>
          <a:p>
            <a:pPr lvl="1">
              <a:spcBef>
                <a:spcPts val="1200"/>
              </a:spcBef>
              <a:buFont typeface="Arial" pitchFamily="34" charset="0"/>
              <a:buChar char="◦"/>
            </a:pPr>
            <a:r>
              <a:rPr lang="en-US" sz="1800" kern="0" dirty="0"/>
              <a:t>Regulations for crew size.</a:t>
            </a:r>
          </a:p>
          <a:p>
            <a:pPr lvl="1">
              <a:spcBef>
                <a:spcPts val="1200"/>
              </a:spcBef>
              <a:buFont typeface="Arial" pitchFamily="34" charset="0"/>
              <a:buChar char="◦"/>
            </a:pPr>
            <a:endParaRPr lang="en-US" sz="1800" kern="0" dirty="0"/>
          </a:p>
          <a:p>
            <a:pPr lvl="1">
              <a:spcBef>
                <a:spcPts val="1200"/>
              </a:spcBef>
              <a:buFont typeface="Arial" pitchFamily="34" charset="0"/>
              <a:buChar char="◦"/>
            </a:pPr>
            <a:endParaRPr lang="en-US" sz="1800" kern="0" dirty="0"/>
          </a:p>
          <a:p>
            <a:pPr lvl="1">
              <a:spcBef>
                <a:spcPts val="1200"/>
              </a:spcBef>
            </a:pPr>
            <a:endParaRPr lang="en-US" sz="1800" kern="0" dirty="0"/>
          </a:p>
          <a:p>
            <a:pPr>
              <a:spcBef>
                <a:spcPts val="1200"/>
              </a:spcBef>
            </a:pPr>
            <a:endParaRPr lang="en-US" sz="2400" kern="0" dirty="0"/>
          </a:p>
        </p:txBody>
      </p:sp>
    </p:spTree>
    <p:extLst>
      <p:ext uri="{BB962C8B-B14F-4D97-AF65-F5344CB8AC3E}">
        <p14:creationId xmlns:p14="http://schemas.microsoft.com/office/powerpoint/2010/main" val="3534871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066800"/>
            <a:ext cx="8229600" cy="990600"/>
          </a:xfrm>
        </p:spPr>
        <p:txBody>
          <a:bodyPr/>
          <a:lstStyle/>
          <a:p>
            <a:pPr eaLnBrk="1" hangingPunct="1"/>
            <a:r>
              <a:rPr lang="en-US" sz="3600" dirty="0">
                <a:solidFill>
                  <a:srgbClr val="3333FF"/>
                </a:solidFill>
              </a:rPr>
              <a:t>Regular Agenda – Management Reports and Resolutions</a:t>
            </a:r>
          </a:p>
        </p:txBody>
      </p:sp>
      <p:sp>
        <p:nvSpPr>
          <p:cNvPr id="40963" name="Rectangle 3"/>
          <p:cNvSpPr>
            <a:spLocks noGrp="1" noChangeArrowheads="1"/>
          </p:cNvSpPr>
          <p:nvPr>
            <p:ph type="body" idx="1"/>
          </p:nvPr>
        </p:nvSpPr>
        <p:spPr>
          <a:xfrm>
            <a:off x="152400" y="2743200"/>
            <a:ext cx="8839200" cy="1981200"/>
          </a:xfrm>
        </p:spPr>
        <p:txBody>
          <a:bodyPr/>
          <a:lstStyle/>
          <a:p>
            <a:pPr marL="0" indent="0" eaLnBrk="1" hangingPunct="1">
              <a:lnSpc>
                <a:spcPct val="90000"/>
              </a:lnSpc>
              <a:buFontTx/>
              <a:buNone/>
            </a:pPr>
            <a:r>
              <a:rPr lang="en-US" sz="2800" b="1" dirty="0"/>
              <a:t>Item #51 [12268] </a:t>
            </a:r>
          </a:p>
          <a:p>
            <a:pPr marL="0" indent="0" eaLnBrk="1" hangingPunct="1">
              <a:lnSpc>
                <a:spcPct val="90000"/>
              </a:lnSpc>
              <a:buFontTx/>
              <a:buNone/>
            </a:pPr>
            <a:endParaRPr lang="en-US" sz="2800" b="1" dirty="0"/>
          </a:p>
          <a:p>
            <a:pPr marL="0" indent="0" eaLnBrk="1" hangingPunct="1">
              <a:lnSpc>
                <a:spcPct val="90000"/>
              </a:lnSpc>
              <a:buFontTx/>
              <a:buNone/>
            </a:pPr>
            <a:r>
              <a:rPr lang="en-US" sz="2800" b="1" dirty="0"/>
              <a:t>Report and Discussion by Safety and Enforcement Division on Recent Safety Program Activities </a:t>
            </a:r>
          </a:p>
          <a:p>
            <a:pPr marL="0" indent="0" eaLnBrk="1" hangingPunct="1">
              <a:lnSpc>
                <a:spcPct val="90000"/>
              </a:lnSpc>
              <a:buFontTx/>
              <a:buNone/>
            </a:pPr>
            <a:r>
              <a:rPr lang="en-US" sz="2800" b="1" dirty="0"/>
              <a:t>------------------------------------------------------------------------</a:t>
            </a:r>
          </a:p>
          <a:p>
            <a:pPr marL="0" indent="0" eaLnBrk="1" hangingPunct="1">
              <a:lnSpc>
                <a:spcPct val="90000"/>
              </a:lnSpc>
              <a:buFontTx/>
              <a:buNone/>
            </a:pPr>
            <a:endParaRPr lang="en-US" sz="2800" b="1" dirty="0"/>
          </a:p>
          <a:p>
            <a:pPr marL="0" indent="0" eaLnBrk="1" hangingPunct="1">
              <a:lnSpc>
                <a:spcPct val="90000"/>
              </a:lnSpc>
              <a:buFontTx/>
              <a:buNone/>
            </a:pPr>
            <a:endParaRPr lang="en-US" sz="2800" b="1" dirty="0"/>
          </a:p>
        </p:txBody>
      </p:sp>
      <p:sp>
        <p:nvSpPr>
          <p:cNvPr id="40964" name="Line 4"/>
          <p:cNvSpPr>
            <a:spLocks noChangeShapeType="1"/>
          </p:cNvSpPr>
          <p:nvPr/>
        </p:nvSpPr>
        <p:spPr bwMode="auto">
          <a:xfrm>
            <a:off x="228600" y="3505200"/>
            <a:ext cx="86106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Tree>
    <p:extLst>
      <p:ext uri="{BB962C8B-B14F-4D97-AF65-F5344CB8AC3E}">
        <p14:creationId xmlns:p14="http://schemas.microsoft.com/office/powerpoint/2010/main" val="4103213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838200"/>
            <a:ext cx="9144000" cy="838200"/>
          </a:xfrm>
        </p:spPr>
        <p:txBody>
          <a:bodyPr/>
          <a:lstStyle/>
          <a:p>
            <a:pPr eaLnBrk="1" hangingPunct="1"/>
            <a:r>
              <a:rPr lang="en-US" sz="3000" dirty="0">
                <a:solidFill>
                  <a:srgbClr val="3333FF"/>
                </a:solidFill>
              </a:rPr>
              <a:t>Management Reports</a:t>
            </a:r>
          </a:p>
        </p:txBody>
      </p:sp>
      <p:pic>
        <p:nvPicPr>
          <p:cNvPr id="37891" name="Picture 3" descr="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33600"/>
            <a:ext cx="5629275"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771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219200"/>
            <a:ext cx="9144000" cy="838200"/>
          </a:xfrm>
        </p:spPr>
        <p:txBody>
          <a:bodyPr/>
          <a:lstStyle/>
          <a:p>
            <a:pPr eaLnBrk="1" hangingPunct="1"/>
            <a:r>
              <a:rPr lang="en-US" sz="3600" dirty="0">
                <a:solidFill>
                  <a:srgbClr val="3333FF"/>
                </a:solidFill>
              </a:rPr>
              <a:t>The CPUC Thanks You</a:t>
            </a:r>
            <a:br>
              <a:rPr lang="en-US" sz="3600" dirty="0">
                <a:solidFill>
                  <a:srgbClr val="3333FF"/>
                </a:solidFill>
              </a:rPr>
            </a:br>
            <a:r>
              <a:rPr lang="en-US" sz="3600" dirty="0">
                <a:solidFill>
                  <a:srgbClr val="3333FF"/>
                </a:solidFill>
              </a:rPr>
              <a:t>For Attending Today’s Meeting</a:t>
            </a:r>
          </a:p>
        </p:txBody>
      </p:sp>
      <p:sp>
        <p:nvSpPr>
          <p:cNvPr id="43011" name="Text Box 3"/>
          <p:cNvSpPr txBox="1">
            <a:spLocks noChangeArrowheads="1"/>
          </p:cNvSpPr>
          <p:nvPr/>
        </p:nvSpPr>
        <p:spPr bwMode="auto">
          <a:xfrm>
            <a:off x="762000" y="2438400"/>
            <a:ext cx="78486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lnSpc>
                <a:spcPct val="80000"/>
              </a:lnSpc>
              <a:spcBef>
                <a:spcPct val="20000"/>
              </a:spcBef>
              <a:spcAft>
                <a:spcPct val="0"/>
              </a:spcAft>
              <a:defRPr b="1">
                <a:solidFill>
                  <a:schemeClr val="tx1"/>
                </a:solidFill>
                <a:latin typeface="Arial" charset="0"/>
              </a:defRPr>
            </a:lvl6pPr>
            <a:lvl7pPr marL="2971800" indent="-228600" eaLnBrk="0" fontAlgn="base" hangingPunct="0">
              <a:lnSpc>
                <a:spcPct val="80000"/>
              </a:lnSpc>
              <a:spcBef>
                <a:spcPct val="20000"/>
              </a:spcBef>
              <a:spcAft>
                <a:spcPct val="0"/>
              </a:spcAft>
              <a:defRPr b="1">
                <a:solidFill>
                  <a:schemeClr val="tx1"/>
                </a:solidFill>
                <a:latin typeface="Arial" charset="0"/>
              </a:defRPr>
            </a:lvl7pPr>
            <a:lvl8pPr marL="3429000" indent="-228600" eaLnBrk="0" fontAlgn="base" hangingPunct="0">
              <a:lnSpc>
                <a:spcPct val="80000"/>
              </a:lnSpc>
              <a:spcBef>
                <a:spcPct val="20000"/>
              </a:spcBef>
              <a:spcAft>
                <a:spcPct val="0"/>
              </a:spcAft>
              <a:defRPr b="1">
                <a:solidFill>
                  <a:schemeClr val="tx1"/>
                </a:solidFill>
                <a:latin typeface="Arial" charset="0"/>
              </a:defRPr>
            </a:lvl8pPr>
            <a:lvl9pPr marL="3886200" indent="-228600" eaLnBrk="0" fontAlgn="base" hangingPunct="0">
              <a:lnSpc>
                <a:spcPct val="80000"/>
              </a:lnSpc>
              <a:spcBef>
                <a:spcPct val="20000"/>
              </a:spcBef>
              <a:spcAft>
                <a:spcPct val="0"/>
              </a:spcAft>
              <a:defRPr b="1">
                <a:solidFill>
                  <a:schemeClr val="tx1"/>
                </a:solidFill>
                <a:latin typeface="Arial" charset="0"/>
              </a:defRPr>
            </a:lvl9pPr>
          </a:lstStyle>
          <a:p>
            <a:pPr algn="ctr" eaLnBrk="1" fontAlgn="base" hangingPunct="1">
              <a:spcBef>
                <a:spcPct val="0"/>
              </a:spcBef>
              <a:spcAft>
                <a:spcPct val="0"/>
              </a:spcAft>
            </a:pPr>
            <a:r>
              <a:rPr lang="en-US" sz="3200" dirty="0">
                <a:solidFill>
                  <a:srgbClr val="000000"/>
                </a:solidFill>
              </a:rPr>
              <a:t>The Public Meeting is adjourned.</a:t>
            </a:r>
          </a:p>
          <a:p>
            <a:pPr algn="ctr" eaLnBrk="1" fontAlgn="base" hangingPunct="1">
              <a:spcBef>
                <a:spcPct val="0"/>
              </a:spcBef>
              <a:spcAft>
                <a:spcPct val="0"/>
              </a:spcAft>
            </a:pPr>
            <a:endParaRPr lang="en-US" sz="3200" dirty="0">
              <a:solidFill>
                <a:srgbClr val="000000"/>
              </a:solidFill>
            </a:endParaRPr>
          </a:p>
          <a:p>
            <a:pPr algn="ctr" eaLnBrk="1" fontAlgn="base" hangingPunct="1">
              <a:spcBef>
                <a:spcPct val="0"/>
              </a:spcBef>
              <a:spcAft>
                <a:spcPct val="0"/>
              </a:spcAft>
            </a:pPr>
            <a:r>
              <a:rPr lang="en-US" sz="2400" dirty="0">
                <a:solidFill>
                  <a:srgbClr val="000000"/>
                </a:solidFill>
              </a:rPr>
              <a:t>The next Public Meeting will be:</a:t>
            </a:r>
          </a:p>
          <a:p>
            <a:pPr algn="ctr" eaLnBrk="1" fontAlgn="base" hangingPunct="1">
              <a:spcBef>
                <a:spcPct val="0"/>
              </a:spcBef>
              <a:spcAft>
                <a:spcPct val="0"/>
              </a:spcAft>
            </a:pPr>
            <a:endParaRPr lang="en-US" sz="3200" dirty="0">
              <a:solidFill>
                <a:srgbClr val="000000"/>
              </a:solidFill>
            </a:endParaRPr>
          </a:p>
          <a:p>
            <a:pPr algn="ctr" eaLnBrk="1" fontAlgn="base" hangingPunct="1">
              <a:spcBef>
                <a:spcPct val="0"/>
              </a:spcBef>
              <a:spcAft>
                <a:spcPct val="0"/>
              </a:spcAft>
            </a:pPr>
            <a:r>
              <a:rPr lang="en-US" sz="3600" dirty="0">
                <a:solidFill>
                  <a:srgbClr val="000000"/>
                </a:solidFill>
              </a:rPr>
              <a:t>September 19, 2013, at 9:30 a.m.</a:t>
            </a:r>
          </a:p>
          <a:p>
            <a:pPr algn="ctr" eaLnBrk="1" fontAlgn="base" hangingPunct="1">
              <a:spcBef>
                <a:spcPct val="0"/>
              </a:spcBef>
              <a:spcAft>
                <a:spcPct val="0"/>
              </a:spcAft>
            </a:pPr>
            <a:r>
              <a:rPr lang="en-US" sz="3600" dirty="0">
                <a:solidFill>
                  <a:srgbClr val="000000"/>
                </a:solidFill>
              </a:rPr>
              <a:t>in San Francisco, CA</a:t>
            </a:r>
            <a:endParaRPr lang="en-US" sz="3600" b="0" dirty="0">
              <a:solidFill>
                <a:srgbClr val="000000"/>
              </a:solidFill>
            </a:endParaRPr>
          </a:p>
        </p:txBody>
      </p:sp>
      <p:pic>
        <p:nvPicPr>
          <p:cNvPr id="43012" name="Picture 4" descr="MMj0283988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876800"/>
            <a:ext cx="18288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141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381000"/>
            <a:ext cx="9144000" cy="1470025"/>
          </a:xfrm>
        </p:spPr>
        <p:txBody>
          <a:bodyPr/>
          <a:lstStyle/>
          <a:p>
            <a:pPr algn="l" eaLnBrk="1" hangingPunct="1"/>
            <a:r>
              <a:rPr lang="en-US" sz="4000" dirty="0">
                <a:solidFill>
                  <a:srgbClr val="3333FF"/>
                </a:solidFill>
              </a:rPr>
              <a:t>	Public Comment</a:t>
            </a:r>
          </a:p>
        </p:txBody>
      </p:sp>
      <p:sp>
        <p:nvSpPr>
          <p:cNvPr id="20483" name="Rectangle 3"/>
          <p:cNvSpPr>
            <a:spLocks noGrp="1" noChangeArrowheads="1"/>
          </p:cNvSpPr>
          <p:nvPr>
            <p:ph type="subTitle" idx="1"/>
          </p:nvPr>
        </p:nvSpPr>
        <p:spPr>
          <a:xfrm>
            <a:off x="304800" y="1600200"/>
            <a:ext cx="8382000" cy="4114800"/>
          </a:xfrm>
        </p:spPr>
        <p:txBody>
          <a:bodyPr/>
          <a:lstStyle/>
          <a:p>
            <a:pPr algn="l" eaLnBrk="1" hangingPunct="1">
              <a:lnSpc>
                <a:spcPct val="95000"/>
              </a:lnSpc>
              <a:buFontTx/>
              <a:buChar char="•"/>
            </a:pPr>
            <a:r>
              <a:rPr lang="en-US" sz="1500" dirty="0"/>
              <a:t>  Per Resolution ALJ-252, any member of the public who wishes to address the CPUC about matters before the Commission must sign up with the Public Advisor’s Office table before the meeting begins. If an individual has signed up using the electronic system on the Commission’s website, they must check in with the Public Advisor’s Office on the day of the meeting, by the sign-up deadline.</a:t>
            </a:r>
          </a:p>
          <a:p>
            <a:pPr algn="l" eaLnBrk="1" hangingPunct="1">
              <a:lnSpc>
                <a:spcPct val="95000"/>
              </a:lnSpc>
              <a:buFontTx/>
              <a:buChar char="•"/>
            </a:pPr>
            <a:endParaRPr lang="en-US" sz="1500" dirty="0"/>
          </a:p>
          <a:p>
            <a:pPr algn="l" eaLnBrk="1" hangingPunct="1">
              <a:lnSpc>
                <a:spcPct val="95000"/>
              </a:lnSpc>
              <a:buFontTx/>
              <a:buChar char="•"/>
            </a:pPr>
            <a:r>
              <a:rPr lang="en-US" sz="1500" dirty="0"/>
              <a:t> Once called, each speaker has up to 2 minutes to address the Commission.</a:t>
            </a:r>
          </a:p>
          <a:p>
            <a:pPr algn="l" eaLnBrk="1" hangingPunct="1">
              <a:lnSpc>
                <a:spcPct val="95000"/>
              </a:lnSpc>
              <a:buFontTx/>
              <a:buChar char="•"/>
            </a:pPr>
            <a:endParaRPr lang="en-US" sz="1500" dirty="0"/>
          </a:p>
          <a:p>
            <a:pPr algn="l" eaLnBrk="1" hangingPunct="1">
              <a:lnSpc>
                <a:spcPct val="95000"/>
              </a:lnSpc>
              <a:buFontTx/>
              <a:buChar char="•"/>
            </a:pPr>
            <a:r>
              <a:rPr lang="en-US" sz="1500" dirty="0"/>
              <a:t> A sign will be posted when 1 minute remains.</a:t>
            </a:r>
            <a:br>
              <a:rPr lang="en-US" sz="1500" dirty="0"/>
            </a:br>
            <a:endParaRPr lang="en-US" sz="1500" dirty="0"/>
          </a:p>
          <a:p>
            <a:pPr algn="l" eaLnBrk="1" hangingPunct="1">
              <a:lnSpc>
                <a:spcPct val="95000"/>
              </a:lnSpc>
              <a:buFontTx/>
              <a:buChar char="•"/>
            </a:pPr>
            <a:r>
              <a:rPr lang="en-US" sz="1500" dirty="0"/>
              <a:t> A bell will ring when time has expired.</a:t>
            </a:r>
          </a:p>
          <a:p>
            <a:pPr algn="l" eaLnBrk="1" hangingPunct="1">
              <a:lnSpc>
                <a:spcPct val="95000"/>
              </a:lnSpc>
              <a:buFontTx/>
              <a:buChar char="•"/>
            </a:pPr>
            <a:endParaRPr lang="en-US" sz="1500" dirty="0"/>
          </a:p>
          <a:p>
            <a:pPr algn="l" eaLnBrk="1" hangingPunct="1">
              <a:lnSpc>
                <a:spcPct val="95000"/>
              </a:lnSpc>
              <a:buFontTx/>
              <a:buChar char="•"/>
            </a:pPr>
            <a:r>
              <a:rPr lang="en-US" sz="1500" dirty="0"/>
              <a:t> At the end of the Public Comment Section, the Commission President will ask if there are any additional individuals who wish to speak. Individuals who wish to speak but did not sign up by the deadline, will be granted a maximum of one minute to make their comments.</a:t>
            </a:r>
          </a:p>
          <a:p>
            <a:pPr algn="l" eaLnBrk="1" hangingPunct="1">
              <a:lnSpc>
                <a:spcPct val="95000"/>
              </a:lnSpc>
              <a:buFontTx/>
              <a:buChar char="•"/>
            </a:pPr>
            <a:endParaRPr lang="en-US" sz="1500" dirty="0"/>
          </a:p>
          <a:p>
            <a:pPr algn="l" eaLnBrk="1" hangingPunct="1">
              <a:lnSpc>
                <a:spcPct val="95000"/>
              </a:lnSpc>
              <a:buFontTx/>
              <a:buChar char="•"/>
            </a:pPr>
            <a:endParaRPr lang="en-US" sz="1500" dirty="0"/>
          </a:p>
          <a:p>
            <a:pPr algn="l" eaLnBrk="1" hangingPunct="1">
              <a:lnSpc>
                <a:spcPct val="80000"/>
              </a:lnSpc>
              <a:buFont typeface="Wingdings" pitchFamily="2" charset="2"/>
              <a:buNone/>
            </a:pPr>
            <a:r>
              <a:rPr lang="en-US" sz="1500" b="1" dirty="0"/>
              <a:t>The following items are NOT subject to Public Comment:</a:t>
            </a:r>
          </a:p>
          <a:p>
            <a:pPr lvl="1" algn="l" eaLnBrk="1" hangingPunct="1">
              <a:lnSpc>
                <a:spcPct val="90000"/>
              </a:lnSpc>
              <a:buFont typeface="Wingdings" pitchFamily="2" charset="2"/>
              <a:buChar char="Ø"/>
            </a:pPr>
            <a:r>
              <a:rPr lang="en-US" sz="1500" dirty="0"/>
              <a:t>Item: </a:t>
            </a:r>
            <a:r>
              <a:rPr lang="en-US" sz="1400" dirty="0"/>
              <a:t>6, 26, 30, 39 &amp; 41 </a:t>
            </a:r>
          </a:p>
          <a:p>
            <a:pPr lvl="1" algn="l" eaLnBrk="1" hangingPunct="1">
              <a:lnSpc>
                <a:spcPct val="90000"/>
              </a:lnSpc>
              <a:buFont typeface="Wingdings" pitchFamily="2" charset="2"/>
              <a:buChar char="Ø"/>
            </a:pPr>
            <a:r>
              <a:rPr lang="en-US" sz="1500" dirty="0"/>
              <a:t>All items on the Closed Session Agenda</a:t>
            </a:r>
          </a:p>
        </p:txBody>
      </p:sp>
      <p:pic>
        <p:nvPicPr>
          <p:cNvPr id="20484" name="Picture 4" descr="MCj023303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0"/>
            <a:ext cx="2209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402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0" y="381000"/>
            <a:ext cx="9144000" cy="1470025"/>
          </a:xfrm>
        </p:spPr>
        <p:txBody>
          <a:bodyPr/>
          <a:lstStyle/>
          <a:p>
            <a:pPr algn="l" eaLnBrk="1" hangingPunct="1"/>
            <a:r>
              <a:rPr lang="en-US" sz="4000" dirty="0">
                <a:solidFill>
                  <a:srgbClr val="3333FF"/>
                </a:solidFill>
              </a:rPr>
              <a:t>	Public Comment</a:t>
            </a:r>
          </a:p>
        </p:txBody>
      </p:sp>
      <p:sp>
        <p:nvSpPr>
          <p:cNvPr id="21507" name="Rectangle 3"/>
          <p:cNvSpPr>
            <a:spLocks noGrp="1" noChangeArrowheads="1"/>
          </p:cNvSpPr>
          <p:nvPr>
            <p:ph type="subTitle" idx="1"/>
          </p:nvPr>
        </p:nvSpPr>
        <p:spPr>
          <a:xfrm>
            <a:off x="304800" y="1676400"/>
            <a:ext cx="8534400" cy="4114800"/>
          </a:xfrm>
        </p:spPr>
        <p:txBody>
          <a:bodyPr/>
          <a:lstStyle/>
          <a:p>
            <a:pPr algn="l" eaLnBrk="1" hangingPunct="1">
              <a:lnSpc>
                <a:spcPct val="95000"/>
              </a:lnSpc>
              <a:buFontTx/>
              <a:buChar char="•"/>
            </a:pPr>
            <a:r>
              <a:rPr lang="en-US" sz="1600" dirty="0"/>
              <a:t> Per Resolution ALJ-252, any member of the public who wishes to address the CPUC about matters before the Commission must sign up with the Public Advisor’s Office table before the meeting begins. If an individual has signed up using the electronic system on the Commission’s website, they must check in with the Public Advisor’s Office on the day of the meeting, by the sign-up deadline.</a:t>
            </a:r>
          </a:p>
          <a:p>
            <a:pPr algn="l" eaLnBrk="1" hangingPunct="1">
              <a:lnSpc>
                <a:spcPct val="95000"/>
              </a:lnSpc>
              <a:buFontTx/>
              <a:buChar char="•"/>
            </a:pPr>
            <a:endParaRPr lang="en-US" sz="1600" dirty="0"/>
          </a:p>
          <a:p>
            <a:pPr algn="l" eaLnBrk="1" hangingPunct="1">
              <a:lnSpc>
                <a:spcPct val="95000"/>
              </a:lnSpc>
              <a:buFontTx/>
              <a:buChar char="•"/>
            </a:pPr>
            <a:r>
              <a:rPr lang="en-US" sz="1600" dirty="0"/>
              <a:t> Once called, each speaker has up to 1 minute to address the Commission.</a:t>
            </a:r>
            <a:br>
              <a:rPr lang="en-US" sz="1600" dirty="0"/>
            </a:br>
            <a:endParaRPr lang="en-US" sz="1600" dirty="0"/>
          </a:p>
          <a:p>
            <a:pPr algn="l" eaLnBrk="1" hangingPunct="1">
              <a:lnSpc>
                <a:spcPct val="95000"/>
              </a:lnSpc>
              <a:buFontTx/>
              <a:buChar char="•"/>
            </a:pPr>
            <a:r>
              <a:rPr lang="en-US" sz="1600" dirty="0"/>
              <a:t> A bell will ring when time has expired.</a:t>
            </a:r>
          </a:p>
          <a:p>
            <a:pPr algn="l" eaLnBrk="1" hangingPunct="1">
              <a:lnSpc>
                <a:spcPct val="95000"/>
              </a:lnSpc>
              <a:buFontTx/>
              <a:buChar char="•"/>
            </a:pPr>
            <a:endParaRPr lang="en-US" sz="1600" dirty="0"/>
          </a:p>
          <a:p>
            <a:pPr algn="l" eaLnBrk="1" hangingPunct="1">
              <a:lnSpc>
                <a:spcPct val="95000"/>
              </a:lnSpc>
              <a:buFontTx/>
              <a:buChar char="•"/>
            </a:pPr>
            <a:r>
              <a:rPr lang="en-US" sz="1600" dirty="0"/>
              <a:t> At the end of the Public Comment Section, the Commission President will ask if there are any additional individuals who wish to speak. Individuals who wish to speak but did not sign up by the deadline, will be granted a maximum of one minute to make their comments.</a:t>
            </a:r>
          </a:p>
          <a:p>
            <a:pPr algn="l" eaLnBrk="1" hangingPunct="1">
              <a:lnSpc>
                <a:spcPct val="95000"/>
              </a:lnSpc>
              <a:buFontTx/>
              <a:buChar char="•"/>
            </a:pPr>
            <a:endParaRPr lang="en-US" sz="1600" dirty="0"/>
          </a:p>
          <a:p>
            <a:pPr algn="l" eaLnBrk="1" hangingPunct="1">
              <a:lnSpc>
                <a:spcPct val="80000"/>
              </a:lnSpc>
              <a:buFontTx/>
              <a:buChar char="•"/>
            </a:pPr>
            <a:endParaRPr lang="en-US" sz="1600" dirty="0"/>
          </a:p>
          <a:p>
            <a:pPr algn="l" eaLnBrk="1" hangingPunct="1">
              <a:lnSpc>
                <a:spcPct val="90000"/>
              </a:lnSpc>
              <a:buFontTx/>
              <a:buChar char="•"/>
            </a:pPr>
            <a:r>
              <a:rPr lang="en-US" sz="1600" b="1" dirty="0"/>
              <a:t>The following items are NOT subject to Public Comment:</a:t>
            </a:r>
          </a:p>
          <a:p>
            <a:pPr lvl="1" algn="l" eaLnBrk="1" hangingPunct="1">
              <a:lnSpc>
                <a:spcPct val="90000"/>
              </a:lnSpc>
              <a:buFont typeface="Wingdings" pitchFamily="2" charset="2"/>
              <a:buChar char="Ø"/>
            </a:pPr>
            <a:r>
              <a:rPr lang="en-US" sz="1600" dirty="0"/>
              <a:t>Item: 6, 26, 30, 39 &amp; 41</a:t>
            </a:r>
          </a:p>
          <a:p>
            <a:pPr lvl="1" algn="l" eaLnBrk="1" hangingPunct="1">
              <a:lnSpc>
                <a:spcPct val="90000"/>
              </a:lnSpc>
              <a:buFont typeface="Wingdings" pitchFamily="2" charset="2"/>
              <a:buChar char="Ø"/>
            </a:pPr>
            <a:r>
              <a:rPr lang="en-US" sz="1600" dirty="0"/>
              <a:t>All items on the Closed Session Agenda</a:t>
            </a:r>
          </a:p>
        </p:txBody>
      </p:sp>
      <p:pic>
        <p:nvPicPr>
          <p:cNvPr id="21508" name="Picture 4" descr="MCj023303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0"/>
            <a:ext cx="2209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4079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609600"/>
            <a:ext cx="9144000" cy="838200"/>
          </a:xfrm>
        </p:spPr>
        <p:txBody>
          <a:bodyPr/>
          <a:lstStyle/>
          <a:p>
            <a:pPr algn="l" eaLnBrk="1" hangingPunct="1"/>
            <a:r>
              <a:rPr lang="en-US" sz="3600" dirty="0">
                <a:solidFill>
                  <a:srgbClr val="3333FF"/>
                </a:solidFill>
              </a:rPr>
              <a:t>	</a:t>
            </a:r>
            <a:r>
              <a:rPr lang="en-US" sz="3200" dirty="0">
                <a:solidFill>
                  <a:srgbClr val="3333FF"/>
                </a:solidFill>
              </a:rPr>
              <a:t>Agenda Changes</a:t>
            </a:r>
          </a:p>
        </p:txBody>
      </p:sp>
      <p:sp>
        <p:nvSpPr>
          <p:cNvPr id="22531" name="Text Box 3"/>
          <p:cNvSpPr txBox="1">
            <a:spLocks noChangeArrowheads="1"/>
          </p:cNvSpPr>
          <p:nvPr/>
        </p:nvSpPr>
        <p:spPr bwMode="auto">
          <a:xfrm>
            <a:off x="79332" y="1343416"/>
            <a:ext cx="8836068" cy="6948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lnSpc>
                <a:spcPct val="80000"/>
              </a:lnSpc>
              <a:spcBef>
                <a:spcPct val="20000"/>
              </a:spcBef>
              <a:spcAft>
                <a:spcPct val="0"/>
              </a:spcAft>
              <a:defRPr b="1">
                <a:solidFill>
                  <a:schemeClr val="tx1"/>
                </a:solidFill>
                <a:latin typeface="Arial" charset="0"/>
              </a:defRPr>
            </a:lvl6pPr>
            <a:lvl7pPr marL="2971800" indent="-228600" eaLnBrk="0" fontAlgn="base" hangingPunct="0">
              <a:lnSpc>
                <a:spcPct val="80000"/>
              </a:lnSpc>
              <a:spcBef>
                <a:spcPct val="20000"/>
              </a:spcBef>
              <a:spcAft>
                <a:spcPct val="0"/>
              </a:spcAft>
              <a:defRPr b="1">
                <a:solidFill>
                  <a:schemeClr val="tx1"/>
                </a:solidFill>
                <a:latin typeface="Arial" charset="0"/>
              </a:defRPr>
            </a:lvl7pPr>
            <a:lvl8pPr marL="3429000" indent="-228600" eaLnBrk="0" fontAlgn="base" hangingPunct="0">
              <a:lnSpc>
                <a:spcPct val="80000"/>
              </a:lnSpc>
              <a:spcBef>
                <a:spcPct val="20000"/>
              </a:spcBef>
              <a:spcAft>
                <a:spcPct val="0"/>
              </a:spcAft>
              <a:defRPr b="1">
                <a:solidFill>
                  <a:schemeClr val="tx1"/>
                </a:solidFill>
                <a:latin typeface="Arial" charset="0"/>
              </a:defRPr>
            </a:lvl8pPr>
            <a:lvl9pPr marL="3886200" indent="-228600" eaLnBrk="0" fontAlgn="base" hangingPunct="0">
              <a:lnSpc>
                <a:spcPct val="80000"/>
              </a:lnSpc>
              <a:spcBef>
                <a:spcPct val="20000"/>
              </a:spcBef>
              <a:spcAft>
                <a:spcPct val="0"/>
              </a:spcAft>
              <a:defRPr b="1">
                <a:solidFill>
                  <a:schemeClr val="tx1"/>
                </a:solidFill>
                <a:latin typeface="Arial" charset="0"/>
              </a:defRPr>
            </a:lvl9pPr>
          </a:lstStyle>
          <a:p>
            <a:pPr eaLnBrk="1" fontAlgn="base" hangingPunct="1">
              <a:spcBef>
                <a:spcPct val="0"/>
              </a:spcBef>
              <a:spcAft>
                <a:spcPct val="0"/>
              </a:spcAft>
              <a:buFontTx/>
              <a:buChar char="•"/>
            </a:pPr>
            <a:r>
              <a:rPr lang="en-US" sz="1500" b="0" dirty="0">
                <a:solidFill>
                  <a:srgbClr val="000000"/>
                </a:solidFill>
              </a:rPr>
              <a:t> Items shown on the Consent Agenda will be taken up and voted on as a group in one of the first items of business of each CPUC meeting. </a:t>
            </a:r>
          </a:p>
          <a:p>
            <a:pPr eaLnBrk="1" fontAlgn="base" hangingPunct="1">
              <a:lnSpc>
                <a:spcPct val="80000"/>
              </a:lnSpc>
              <a:spcBef>
                <a:spcPct val="0"/>
              </a:spcBef>
              <a:spcAft>
                <a:spcPct val="0"/>
              </a:spcAft>
              <a:buFontTx/>
              <a:buChar char="•"/>
            </a:pPr>
            <a:endParaRPr lang="en-US" sz="1500" b="0" dirty="0">
              <a:solidFill>
                <a:srgbClr val="000000"/>
              </a:solidFill>
            </a:endParaRPr>
          </a:p>
          <a:p>
            <a:pPr eaLnBrk="1" fontAlgn="base" hangingPunct="1">
              <a:spcBef>
                <a:spcPct val="0"/>
              </a:spcBef>
              <a:spcAft>
                <a:spcPct val="0"/>
              </a:spcAft>
              <a:buFontTx/>
              <a:buChar char="•"/>
            </a:pPr>
            <a:r>
              <a:rPr lang="en-US" sz="1500" b="0" dirty="0">
                <a:solidFill>
                  <a:srgbClr val="000000"/>
                </a:solidFill>
              </a:rPr>
              <a:t> Items on Today’s Consent Agenda are: </a:t>
            </a:r>
            <a:r>
              <a:rPr lang="en-US" sz="1500" u="sng" dirty="0">
                <a:solidFill>
                  <a:srgbClr val="000000"/>
                </a:solidFill>
              </a:rPr>
              <a:t>1, 6, 7, 8, 9, 10, 11, 15, 16, 17, 18, 19, 20, 22, 23, 24, 26, 28, 29, 30, 31, 32, 33, 34, 35, 36, 37, 38, 39, 40, 41, 42, 43, 44, 45 &amp; 46 </a:t>
            </a:r>
          </a:p>
          <a:p>
            <a:pPr eaLnBrk="1" fontAlgn="base" hangingPunct="1">
              <a:spcBef>
                <a:spcPct val="0"/>
              </a:spcBef>
              <a:spcAft>
                <a:spcPct val="0"/>
              </a:spcAft>
              <a:buFontTx/>
              <a:buChar char="•"/>
            </a:pPr>
            <a:endParaRPr lang="en-US" sz="1500" b="0" u="sng" dirty="0">
              <a:solidFill>
                <a:srgbClr val="000000"/>
              </a:solidFill>
            </a:endParaRPr>
          </a:p>
          <a:p>
            <a:pPr eaLnBrk="1" fontAlgn="base" hangingPunct="1">
              <a:spcBef>
                <a:spcPct val="0"/>
              </a:spcBef>
              <a:spcAft>
                <a:spcPct val="0"/>
              </a:spcAft>
              <a:buFontTx/>
              <a:buChar char="•"/>
            </a:pPr>
            <a:r>
              <a:rPr lang="en-US" sz="1500" b="0" dirty="0">
                <a:solidFill>
                  <a:srgbClr val="000000"/>
                </a:solidFill>
              </a:rPr>
              <a:t> Any Commissioner, with consent of the other Commissioners, may request an item from the Regular Agenda be moved to the Consent Agenda prior to the meeting.</a:t>
            </a:r>
          </a:p>
          <a:p>
            <a:pPr eaLnBrk="1" fontAlgn="base" hangingPunct="1">
              <a:spcBef>
                <a:spcPct val="0"/>
              </a:spcBef>
              <a:spcAft>
                <a:spcPct val="0"/>
              </a:spcAft>
            </a:pPr>
            <a:r>
              <a:rPr lang="en-US" sz="1500" b="0" dirty="0">
                <a:solidFill>
                  <a:srgbClr val="000000"/>
                </a:solidFill>
              </a:rPr>
              <a:t>Items: </a:t>
            </a:r>
            <a:r>
              <a:rPr lang="en-US" sz="1500" u="sng" dirty="0">
                <a:solidFill>
                  <a:srgbClr val="000000"/>
                </a:solidFill>
              </a:rPr>
              <a:t>49</a:t>
            </a:r>
            <a:r>
              <a:rPr lang="en-US" sz="1500" b="0" dirty="0">
                <a:solidFill>
                  <a:srgbClr val="000000"/>
                </a:solidFill>
              </a:rPr>
              <a:t> from the Regular Agenda has been added to the Consent Agenda.</a:t>
            </a:r>
          </a:p>
          <a:p>
            <a:pPr eaLnBrk="1" fontAlgn="base" hangingPunct="1">
              <a:spcBef>
                <a:spcPct val="0"/>
              </a:spcBef>
              <a:spcAft>
                <a:spcPct val="0"/>
              </a:spcAft>
            </a:pPr>
            <a:endParaRPr lang="en-US" sz="1500" b="0" dirty="0">
              <a:solidFill>
                <a:srgbClr val="000000"/>
              </a:solidFill>
            </a:endParaRPr>
          </a:p>
          <a:p>
            <a:pPr eaLnBrk="1" fontAlgn="base" hangingPunct="1">
              <a:lnSpc>
                <a:spcPct val="95000"/>
              </a:lnSpc>
              <a:spcBef>
                <a:spcPct val="0"/>
              </a:spcBef>
              <a:spcAft>
                <a:spcPct val="0"/>
              </a:spcAft>
              <a:buFontTx/>
              <a:buChar char="•"/>
            </a:pPr>
            <a:r>
              <a:rPr lang="en-US" sz="1500" b="0" dirty="0">
                <a:solidFill>
                  <a:srgbClr val="000000"/>
                </a:solidFill>
              </a:rPr>
              <a:t> Any Commissioner may request an item be removed from the Consent Agenda for discussion on the Regular Agenda prior to the meeting. </a:t>
            </a:r>
          </a:p>
          <a:p>
            <a:pPr eaLnBrk="1" fontAlgn="base" hangingPunct="1">
              <a:lnSpc>
                <a:spcPct val="95000"/>
              </a:lnSpc>
              <a:spcBef>
                <a:spcPct val="0"/>
              </a:spcBef>
              <a:spcAft>
                <a:spcPct val="0"/>
              </a:spcAft>
            </a:pPr>
            <a:r>
              <a:rPr lang="en-US" sz="1500" b="0" dirty="0">
                <a:solidFill>
                  <a:srgbClr val="000000"/>
                </a:solidFill>
              </a:rPr>
              <a:t>Item: </a:t>
            </a:r>
            <a:r>
              <a:rPr lang="en-US" sz="1500" u="sng" dirty="0">
                <a:solidFill>
                  <a:srgbClr val="000000"/>
                </a:solidFill>
              </a:rPr>
              <a:t>None</a:t>
            </a:r>
            <a:r>
              <a:rPr lang="en-US" sz="1500" b="0" dirty="0">
                <a:solidFill>
                  <a:srgbClr val="000000"/>
                </a:solidFill>
              </a:rPr>
              <a:t> have been moved to the Regular Agenda.</a:t>
            </a:r>
          </a:p>
          <a:p>
            <a:pPr eaLnBrk="1" fontAlgn="base" hangingPunct="1">
              <a:lnSpc>
                <a:spcPct val="95000"/>
              </a:lnSpc>
              <a:spcBef>
                <a:spcPct val="0"/>
              </a:spcBef>
              <a:spcAft>
                <a:spcPct val="0"/>
              </a:spcAft>
            </a:pPr>
            <a:endParaRPr lang="en-US" sz="1500" b="0" dirty="0">
              <a:solidFill>
                <a:srgbClr val="000000"/>
              </a:solidFill>
            </a:endParaRPr>
          </a:p>
          <a:p>
            <a:pPr eaLnBrk="1" fontAlgn="base" hangingPunct="1">
              <a:lnSpc>
                <a:spcPct val="90000"/>
              </a:lnSpc>
              <a:spcBef>
                <a:spcPct val="0"/>
              </a:spcBef>
              <a:spcAft>
                <a:spcPct val="0"/>
              </a:spcAft>
            </a:pPr>
            <a:r>
              <a:rPr lang="en-US" sz="1500" b="0" dirty="0">
                <a:solidFill>
                  <a:srgbClr val="000000"/>
                </a:solidFill>
              </a:rPr>
              <a:t>	</a:t>
            </a:r>
          </a:p>
          <a:p>
            <a:pPr eaLnBrk="1" fontAlgn="base" hangingPunct="1">
              <a:lnSpc>
                <a:spcPct val="75000"/>
              </a:lnSpc>
              <a:spcBef>
                <a:spcPct val="0"/>
              </a:spcBef>
              <a:spcAft>
                <a:spcPct val="0"/>
              </a:spcAft>
              <a:buFontTx/>
              <a:buChar char="•"/>
            </a:pPr>
            <a:r>
              <a:rPr lang="en-US" sz="1500" b="0" dirty="0">
                <a:solidFill>
                  <a:srgbClr val="000000"/>
                </a:solidFill>
              </a:rPr>
              <a:t> Item: </a:t>
            </a:r>
            <a:r>
              <a:rPr lang="en-US" sz="1500" u="sng" dirty="0">
                <a:solidFill>
                  <a:srgbClr val="000000"/>
                </a:solidFill>
              </a:rPr>
              <a:t>None</a:t>
            </a:r>
            <a:r>
              <a:rPr lang="en-US" sz="1500" dirty="0">
                <a:solidFill>
                  <a:srgbClr val="000000"/>
                </a:solidFill>
              </a:rPr>
              <a:t> </a:t>
            </a:r>
            <a:r>
              <a:rPr lang="en-US" sz="1500" b="0" dirty="0">
                <a:solidFill>
                  <a:srgbClr val="000000"/>
                </a:solidFill>
              </a:rPr>
              <a:t>have been withdrawn.</a:t>
            </a:r>
          </a:p>
          <a:p>
            <a:pPr eaLnBrk="1" fontAlgn="base" hangingPunct="1">
              <a:lnSpc>
                <a:spcPct val="75000"/>
              </a:lnSpc>
              <a:spcBef>
                <a:spcPct val="0"/>
              </a:spcBef>
              <a:spcAft>
                <a:spcPct val="0"/>
              </a:spcAft>
            </a:pPr>
            <a:endParaRPr lang="en-US" sz="1500" b="0" dirty="0">
              <a:solidFill>
                <a:srgbClr val="000000"/>
              </a:solidFill>
            </a:endParaRPr>
          </a:p>
          <a:p>
            <a:pPr eaLnBrk="1" fontAlgn="base" hangingPunct="1">
              <a:lnSpc>
                <a:spcPct val="75000"/>
              </a:lnSpc>
              <a:spcBef>
                <a:spcPct val="0"/>
              </a:spcBef>
              <a:spcAft>
                <a:spcPct val="0"/>
              </a:spcAft>
            </a:pPr>
            <a:endParaRPr lang="en-US" sz="1500" b="0" dirty="0">
              <a:solidFill>
                <a:srgbClr val="000000"/>
              </a:solidFill>
            </a:endParaRPr>
          </a:p>
          <a:p>
            <a:pPr eaLnBrk="1" fontAlgn="base" hangingPunct="1">
              <a:lnSpc>
                <a:spcPct val="90000"/>
              </a:lnSpc>
              <a:spcBef>
                <a:spcPct val="0"/>
              </a:spcBef>
              <a:spcAft>
                <a:spcPct val="0"/>
              </a:spcAft>
              <a:buFontTx/>
              <a:buChar char="•"/>
            </a:pPr>
            <a:r>
              <a:rPr lang="en-US" sz="1500" b="0" dirty="0">
                <a:solidFill>
                  <a:srgbClr val="000000"/>
                </a:solidFill>
              </a:rPr>
              <a:t> The following items have been held to future Commission Meetings:	</a:t>
            </a:r>
          </a:p>
          <a:p>
            <a:pPr eaLnBrk="1" fontAlgn="base" hangingPunct="1">
              <a:lnSpc>
                <a:spcPct val="90000"/>
              </a:lnSpc>
              <a:spcBef>
                <a:spcPct val="0"/>
              </a:spcBef>
              <a:spcAft>
                <a:spcPct val="0"/>
              </a:spcAft>
              <a:buFontTx/>
              <a:buChar char="•"/>
            </a:pPr>
            <a:endParaRPr lang="en-US" sz="1500" b="0" dirty="0">
              <a:solidFill>
                <a:srgbClr val="000000"/>
              </a:solidFill>
            </a:endParaRPr>
          </a:p>
          <a:p>
            <a:pPr eaLnBrk="1" fontAlgn="base" hangingPunct="1">
              <a:lnSpc>
                <a:spcPct val="90000"/>
              </a:lnSpc>
              <a:spcBef>
                <a:spcPct val="0"/>
              </a:spcBef>
              <a:spcAft>
                <a:spcPct val="0"/>
              </a:spcAft>
              <a:buFontTx/>
              <a:buChar char="•"/>
            </a:pPr>
            <a:endParaRPr lang="en-US" sz="1500" b="0" dirty="0">
              <a:solidFill>
                <a:srgbClr val="000000"/>
              </a:solidFill>
            </a:endParaRPr>
          </a:p>
          <a:p>
            <a:pPr eaLnBrk="1" fontAlgn="base" hangingPunct="1">
              <a:lnSpc>
                <a:spcPct val="55000"/>
              </a:lnSpc>
              <a:spcBef>
                <a:spcPct val="0"/>
              </a:spcBef>
              <a:spcAft>
                <a:spcPct val="0"/>
              </a:spcAft>
            </a:pPr>
            <a:r>
              <a:rPr lang="en-US" sz="1500" b="0" dirty="0">
                <a:solidFill>
                  <a:srgbClr val="000000"/>
                </a:solidFill>
              </a:rPr>
              <a:t>	Held to 9/19/13:  </a:t>
            </a:r>
            <a:r>
              <a:rPr lang="en-US" sz="1500" u="sng" dirty="0">
                <a:solidFill>
                  <a:srgbClr val="000000"/>
                </a:solidFill>
              </a:rPr>
              <a:t>4, 5, 12, 13, 14, 21, 25, 27 &amp; 47  </a:t>
            </a:r>
          </a:p>
          <a:p>
            <a:pPr eaLnBrk="1" fontAlgn="base" hangingPunct="1">
              <a:lnSpc>
                <a:spcPct val="55000"/>
              </a:lnSpc>
              <a:spcBef>
                <a:spcPct val="0"/>
              </a:spcBef>
              <a:spcAft>
                <a:spcPct val="0"/>
              </a:spcAft>
            </a:pPr>
            <a:endParaRPr lang="en-US" sz="1500" u="sng" dirty="0">
              <a:solidFill>
                <a:srgbClr val="000000"/>
              </a:solidFill>
            </a:endParaRPr>
          </a:p>
          <a:p>
            <a:pPr eaLnBrk="1" fontAlgn="base" hangingPunct="1">
              <a:lnSpc>
                <a:spcPct val="55000"/>
              </a:lnSpc>
              <a:spcBef>
                <a:spcPct val="0"/>
              </a:spcBef>
              <a:spcAft>
                <a:spcPct val="0"/>
              </a:spcAft>
            </a:pPr>
            <a:endParaRPr lang="en-US" sz="1500" u="sng" dirty="0">
              <a:solidFill>
                <a:srgbClr val="000000"/>
              </a:solidFill>
            </a:endParaRPr>
          </a:p>
          <a:p>
            <a:pPr eaLnBrk="1" fontAlgn="base" hangingPunct="1">
              <a:lnSpc>
                <a:spcPct val="55000"/>
              </a:lnSpc>
              <a:spcBef>
                <a:spcPct val="0"/>
              </a:spcBef>
              <a:spcAft>
                <a:spcPct val="0"/>
              </a:spcAft>
            </a:pPr>
            <a:r>
              <a:rPr lang="en-US" sz="1500" dirty="0">
                <a:solidFill>
                  <a:srgbClr val="000000"/>
                </a:solidFill>
              </a:rPr>
              <a:t>	</a:t>
            </a:r>
            <a:r>
              <a:rPr lang="en-US" sz="1500" b="0" dirty="0">
                <a:solidFill>
                  <a:srgbClr val="000000"/>
                </a:solidFill>
              </a:rPr>
              <a:t>Held to 10/3/13:  </a:t>
            </a:r>
            <a:r>
              <a:rPr lang="en-US" sz="1500" u="sng" dirty="0">
                <a:solidFill>
                  <a:srgbClr val="000000"/>
                </a:solidFill>
              </a:rPr>
              <a:t>3</a:t>
            </a:r>
          </a:p>
          <a:p>
            <a:pPr eaLnBrk="1" fontAlgn="base" hangingPunct="1">
              <a:lnSpc>
                <a:spcPct val="55000"/>
              </a:lnSpc>
              <a:spcBef>
                <a:spcPct val="0"/>
              </a:spcBef>
              <a:spcAft>
                <a:spcPct val="0"/>
              </a:spcAft>
            </a:pPr>
            <a:r>
              <a:rPr lang="en-US" sz="1500" b="0" dirty="0">
                <a:solidFill>
                  <a:srgbClr val="000000"/>
                </a:solidFill>
              </a:rPr>
              <a:t>	</a:t>
            </a:r>
          </a:p>
          <a:p>
            <a:pPr eaLnBrk="1" fontAlgn="base" hangingPunct="1">
              <a:lnSpc>
                <a:spcPct val="55000"/>
              </a:lnSpc>
              <a:spcBef>
                <a:spcPct val="0"/>
              </a:spcBef>
              <a:spcAft>
                <a:spcPct val="0"/>
              </a:spcAft>
            </a:pPr>
            <a:endParaRPr lang="en-US" sz="1500" b="0" dirty="0">
              <a:solidFill>
                <a:srgbClr val="000000"/>
              </a:solidFill>
            </a:endParaRPr>
          </a:p>
          <a:p>
            <a:pPr eaLnBrk="1" fontAlgn="base" hangingPunct="1">
              <a:lnSpc>
                <a:spcPct val="55000"/>
              </a:lnSpc>
              <a:spcBef>
                <a:spcPct val="0"/>
              </a:spcBef>
              <a:spcAft>
                <a:spcPct val="0"/>
              </a:spcAft>
            </a:pPr>
            <a:r>
              <a:rPr lang="en-US" sz="1500" b="0" dirty="0">
                <a:solidFill>
                  <a:srgbClr val="000000"/>
                </a:solidFill>
              </a:rPr>
              <a:t>	Held to 10/17/13: </a:t>
            </a:r>
            <a:r>
              <a:rPr lang="en-US" sz="1500" u="sng" dirty="0">
                <a:solidFill>
                  <a:srgbClr val="000000"/>
                </a:solidFill>
              </a:rPr>
              <a:t>2</a:t>
            </a:r>
            <a:r>
              <a:rPr lang="en-US" sz="1500" dirty="0">
                <a:solidFill>
                  <a:srgbClr val="000000"/>
                </a:solidFill>
              </a:rPr>
              <a:t>			</a:t>
            </a:r>
            <a:endParaRPr lang="en-US" sz="1500" u="sng" dirty="0">
              <a:solidFill>
                <a:srgbClr val="000000"/>
              </a:solidFill>
            </a:endParaRPr>
          </a:p>
          <a:p>
            <a:pPr eaLnBrk="1" fontAlgn="base" hangingPunct="1">
              <a:lnSpc>
                <a:spcPct val="55000"/>
              </a:lnSpc>
              <a:spcBef>
                <a:spcPct val="0"/>
              </a:spcBef>
              <a:spcAft>
                <a:spcPct val="0"/>
              </a:spcAft>
            </a:pPr>
            <a:r>
              <a:rPr lang="en-US" sz="1500" dirty="0">
                <a:solidFill>
                  <a:srgbClr val="000000"/>
                </a:solidFill>
              </a:rPr>
              <a:t>		            </a:t>
            </a:r>
            <a:endParaRPr lang="en-US" sz="1500" u="sng" dirty="0">
              <a:solidFill>
                <a:srgbClr val="000000"/>
              </a:solidFill>
            </a:endParaRPr>
          </a:p>
          <a:p>
            <a:pPr eaLnBrk="1" fontAlgn="base" hangingPunct="1">
              <a:lnSpc>
                <a:spcPct val="55000"/>
              </a:lnSpc>
              <a:spcBef>
                <a:spcPct val="0"/>
              </a:spcBef>
              <a:spcAft>
                <a:spcPct val="0"/>
              </a:spcAft>
            </a:pPr>
            <a:endParaRPr lang="en-US" sz="1500" u="sng" dirty="0">
              <a:solidFill>
                <a:srgbClr val="000000"/>
              </a:solidFill>
            </a:endParaRPr>
          </a:p>
          <a:p>
            <a:pPr eaLnBrk="1" fontAlgn="base" hangingPunct="1">
              <a:lnSpc>
                <a:spcPct val="55000"/>
              </a:lnSpc>
              <a:spcBef>
                <a:spcPct val="0"/>
              </a:spcBef>
              <a:spcAft>
                <a:spcPct val="0"/>
              </a:spcAft>
            </a:pPr>
            <a:r>
              <a:rPr lang="en-US" sz="1500" dirty="0">
                <a:solidFill>
                  <a:srgbClr val="000000"/>
                </a:solidFill>
              </a:rPr>
              <a:t>	</a:t>
            </a:r>
            <a:endParaRPr lang="en-US" sz="1500" u="sng" dirty="0">
              <a:solidFill>
                <a:srgbClr val="000000"/>
              </a:solidFill>
            </a:endParaRPr>
          </a:p>
          <a:p>
            <a:pPr eaLnBrk="1" fontAlgn="base" hangingPunct="1">
              <a:lnSpc>
                <a:spcPct val="95000"/>
              </a:lnSpc>
              <a:spcBef>
                <a:spcPct val="0"/>
              </a:spcBef>
              <a:spcAft>
                <a:spcPct val="0"/>
              </a:spcAft>
            </a:pPr>
            <a:r>
              <a:rPr lang="en-US" sz="1500" b="0" dirty="0">
                <a:solidFill>
                  <a:srgbClr val="000000"/>
                </a:solidFill>
              </a:rPr>
              <a:t>	</a:t>
            </a:r>
            <a:r>
              <a:rPr lang="en-US" sz="1500" dirty="0">
                <a:solidFill>
                  <a:srgbClr val="000000"/>
                </a:solidFill>
              </a:rPr>
              <a:t>	</a:t>
            </a:r>
            <a:endParaRPr lang="en-US" sz="1500" u="sng" dirty="0">
              <a:solidFill>
                <a:srgbClr val="000000"/>
              </a:solidFill>
            </a:endParaRPr>
          </a:p>
          <a:p>
            <a:pPr eaLnBrk="1" fontAlgn="base" hangingPunct="1">
              <a:lnSpc>
                <a:spcPct val="95000"/>
              </a:lnSpc>
              <a:spcBef>
                <a:spcPct val="0"/>
              </a:spcBef>
              <a:spcAft>
                <a:spcPct val="0"/>
              </a:spcAft>
            </a:pPr>
            <a:r>
              <a:rPr lang="en-US" sz="1500" dirty="0">
                <a:solidFill>
                  <a:srgbClr val="000000"/>
                </a:solidFill>
              </a:rPr>
              <a:t>		</a:t>
            </a:r>
            <a:endParaRPr lang="en-US" sz="1500" b="0" dirty="0">
              <a:solidFill>
                <a:srgbClr val="000000"/>
              </a:solidFill>
            </a:endParaRPr>
          </a:p>
          <a:p>
            <a:pPr eaLnBrk="1" fontAlgn="base" hangingPunct="1">
              <a:lnSpc>
                <a:spcPct val="95000"/>
              </a:lnSpc>
              <a:spcBef>
                <a:spcPct val="0"/>
              </a:spcBef>
              <a:spcAft>
                <a:spcPct val="0"/>
              </a:spcAft>
            </a:pPr>
            <a:endParaRPr lang="en-US" sz="1500" b="0" dirty="0">
              <a:solidFill>
                <a:srgbClr val="000000"/>
              </a:solidFill>
            </a:endParaRPr>
          </a:p>
          <a:p>
            <a:pPr eaLnBrk="1" fontAlgn="base" hangingPunct="1">
              <a:lnSpc>
                <a:spcPct val="95000"/>
              </a:lnSpc>
              <a:spcBef>
                <a:spcPct val="0"/>
              </a:spcBef>
              <a:spcAft>
                <a:spcPct val="0"/>
              </a:spcAft>
            </a:pPr>
            <a:endParaRPr lang="en-US" sz="1500" b="0" dirty="0">
              <a:solidFill>
                <a:srgbClr val="000000"/>
              </a:solidFill>
            </a:endParaRPr>
          </a:p>
          <a:p>
            <a:pPr eaLnBrk="1" fontAlgn="base" hangingPunct="1">
              <a:lnSpc>
                <a:spcPct val="95000"/>
              </a:lnSpc>
              <a:spcBef>
                <a:spcPct val="0"/>
              </a:spcBef>
              <a:spcAft>
                <a:spcPct val="0"/>
              </a:spcAft>
            </a:pPr>
            <a:r>
              <a:rPr lang="en-US" sz="1500" b="0" dirty="0">
                <a:solidFill>
                  <a:srgbClr val="000000"/>
                </a:solidFill>
              </a:rPr>
              <a:t>	</a:t>
            </a:r>
            <a:r>
              <a:rPr lang="en-US" sz="1500" dirty="0">
                <a:solidFill>
                  <a:srgbClr val="000000"/>
                </a:solidFill>
              </a:rPr>
              <a:t>	</a:t>
            </a:r>
            <a:endParaRPr lang="en-US" sz="1500" b="0" dirty="0">
              <a:solidFill>
                <a:srgbClr val="000000"/>
              </a:solidFill>
            </a:endParaRPr>
          </a:p>
        </p:txBody>
      </p:sp>
      <p:pic>
        <p:nvPicPr>
          <p:cNvPr id="22532" name="Picture 4" descr="MCj040426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0"/>
            <a:ext cx="228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90378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990600"/>
            <a:ext cx="9144000" cy="914400"/>
          </a:xfrm>
        </p:spPr>
        <p:txBody>
          <a:bodyPr/>
          <a:lstStyle/>
          <a:p>
            <a:pPr algn="l" eaLnBrk="1" hangingPunct="1"/>
            <a:r>
              <a:rPr lang="en-US" sz="3000" dirty="0">
                <a:solidFill>
                  <a:srgbClr val="3333FF"/>
                </a:solidFill>
              </a:rPr>
              <a:t>	</a:t>
            </a:r>
            <a:r>
              <a:rPr lang="en-US" sz="3600" dirty="0">
                <a:solidFill>
                  <a:srgbClr val="3333FF"/>
                </a:solidFill>
              </a:rPr>
              <a:t>Regular Agenda</a:t>
            </a:r>
          </a:p>
        </p:txBody>
      </p:sp>
      <p:sp>
        <p:nvSpPr>
          <p:cNvPr id="23555" name="Text Box 3"/>
          <p:cNvSpPr txBox="1">
            <a:spLocks noChangeArrowheads="1"/>
          </p:cNvSpPr>
          <p:nvPr/>
        </p:nvSpPr>
        <p:spPr bwMode="auto">
          <a:xfrm>
            <a:off x="457200" y="2133600"/>
            <a:ext cx="8229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lnSpc>
                <a:spcPct val="80000"/>
              </a:lnSpc>
              <a:spcBef>
                <a:spcPct val="20000"/>
              </a:spcBef>
              <a:spcAft>
                <a:spcPct val="0"/>
              </a:spcAft>
              <a:defRPr b="1">
                <a:solidFill>
                  <a:schemeClr val="tx1"/>
                </a:solidFill>
                <a:latin typeface="Arial" charset="0"/>
              </a:defRPr>
            </a:lvl6pPr>
            <a:lvl7pPr marL="2971800" indent="-228600" eaLnBrk="0" fontAlgn="base" hangingPunct="0">
              <a:lnSpc>
                <a:spcPct val="80000"/>
              </a:lnSpc>
              <a:spcBef>
                <a:spcPct val="20000"/>
              </a:spcBef>
              <a:spcAft>
                <a:spcPct val="0"/>
              </a:spcAft>
              <a:defRPr b="1">
                <a:solidFill>
                  <a:schemeClr val="tx1"/>
                </a:solidFill>
                <a:latin typeface="Arial" charset="0"/>
              </a:defRPr>
            </a:lvl7pPr>
            <a:lvl8pPr marL="3429000" indent="-228600" eaLnBrk="0" fontAlgn="base" hangingPunct="0">
              <a:lnSpc>
                <a:spcPct val="80000"/>
              </a:lnSpc>
              <a:spcBef>
                <a:spcPct val="20000"/>
              </a:spcBef>
              <a:spcAft>
                <a:spcPct val="0"/>
              </a:spcAft>
              <a:defRPr b="1">
                <a:solidFill>
                  <a:schemeClr val="tx1"/>
                </a:solidFill>
                <a:latin typeface="Arial" charset="0"/>
              </a:defRPr>
            </a:lvl8pPr>
            <a:lvl9pPr marL="3886200" indent="-228600" eaLnBrk="0" fontAlgn="base" hangingPunct="0">
              <a:lnSpc>
                <a:spcPct val="80000"/>
              </a:lnSpc>
              <a:spcBef>
                <a:spcPct val="20000"/>
              </a:spcBef>
              <a:spcAft>
                <a:spcPct val="0"/>
              </a:spcAft>
              <a:defRPr b="1">
                <a:solidFill>
                  <a:schemeClr val="tx1"/>
                </a:solidFill>
                <a:latin typeface="Arial" charset="0"/>
              </a:defRPr>
            </a:lvl9pPr>
          </a:lstStyle>
          <a:p>
            <a:pPr eaLnBrk="1" fontAlgn="base" hangingPunct="1">
              <a:spcBef>
                <a:spcPct val="0"/>
              </a:spcBef>
              <a:spcAft>
                <a:spcPct val="0"/>
              </a:spcAft>
              <a:buFontTx/>
              <a:buChar char="•"/>
            </a:pPr>
            <a:r>
              <a:rPr lang="en-US" sz="2000" b="0" dirty="0">
                <a:solidFill>
                  <a:srgbClr val="000000"/>
                </a:solidFill>
              </a:rPr>
              <a:t> Each item on the Regular Agenda (and its alternate if any) will be introduced by the assigned Commissioner or CPUC staff and discussed before it is moved for a vote.</a:t>
            </a:r>
          </a:p>
          <a:p>
            <a:pPr eaLnBrk="1" fontAlgn="base" hangingPunct="1">
              <a:spcBef>
                <a:spcPct val="0"/>
              </a:spcBef>
              <a:spcAft>
                <a:spcPct val="0"/>
              </a:spcAft>
            </a:pPr>
            <a:endParaRPr lang="en-US" sz="2000" b="0" dirty="0">
              <a:solidFill>
                <a:srgbClr val="000000"/>
              </a:solidFill>
            </a:endParaRPr>
          </a:p>
          <a:p>
            <a:pPr eaLnBrk="1" fontAlgn="base" hangingPunct="1">
              <a:spcBef>
                <a:spcPct val="0"/>
              </a:spcBef>
              <a:spcAft>
                <a:spcPct val="0"/>
              </a:spcAft>
              <a:buFontTx/>
              <a:buChar char="•"/>
            </a:pPr>
            <a:r>
              <a:rPr lang="en-US" sz="2000" b="0" dirty="0">
                <a:solidFill>
                  <a:srgbClr val="000000"/>
                </a:solidFill>
              </a:rPr>
              <a:t> For each agenda item, a summary of the proposed action is included on the agenda; the CPUC’s decision may, however, differ from that proposed.</a:t>
            </a:r>
          </a:p>
          <a:p>
            <a:pPr eaLnBrk="1" fontAlgn="base" hangingPunct="1">
              <a:spcBef>
                <a:spcPct val="0"/>
              </a:spcBef>
              <a:spcAft>
                <a:spcPct val="0"/>
              </a:spcAft>
            </a:pPr>
            <a:endParaRPr lang="en-US" sz="2000" b="0" dirty="0">
              <a:solidFill>
                <a:srgbClr val="000000"/>
              </a:solidFill>
            </a:endParaRPr>
          </a:p>
          <a:p>
            <a:pPr eaLnBrk="1" fontAlgn="base" hangingPunct="1">
              <a:spcBef>
                <a:spcPct val="0"/>
              </a:spcBef>
              <a:spcAft>
                <a:spcPct val="0"/>
              </a:spcAft>
              <a:buFontTx/>
              <a:buChar char="•"/>
            </a:pPr>
            <a:r>
              <a:rPr lang="en-US" sz="2000" b="0" dirty="0">
                <a:solidFill>
                  <a:srgbClr val="000000"/>
                </a:solidFill>
              </a:rPr>
              <a:t> The complete text of every Proposed Decision or Draft Resolution is available for download on the CPUC’s website: </a:t>
            </a:r>
            <a:r>
              <a:rPr lang="en-US" sz="2000" b="0" dirty="0">
                <a:solidFill>
                  <a:srgbClr val="000000"/>
                </a:solidFill>
                <a:hlinkClick r:id="rId2"/>
              </a:rPr>
              <a:t>www.cpuc.ca.gov</a:t>
            </a:r>
            <a:r>
              <a:rPr lang="en-US" sz="2000" b="0" dirty="0">
                <a:solidFill>
                  <a:srgbClr val="000000"/>
                </a:solidFill>
              </a:rPr>
              <a:t>.</a:t>
            </a:r>
          </a:p>
          <a:p>
            <a:pPr eaLnBrk="1" fontAlgn="base" hangingPunct="1">
              <a:spcBef>
                <a:spcPct val="0"/>
              </a:spcBef>
              <a:spcAft>
                <a:spcPct val="0"/>
              </a:spcAft>
            </a:pPr>
            <a:endParaRPr lang="en-US" sz="2000" b="0" dirty="0">
              <a:solidFill>
                <a:srgbClr val="000000"/>
              </a:solidFill>
            </a:endParaRPr>
          </a:p>
          <a:p>
            <a:pPr eaLnBrk="1" fontAlgn="base" hangingPunct="1">
              <a:spcBef>
                <a:spcPct val="0"/>
              </a:spcBef>
              <a:spcAft>
                <a:spcPct val="0"/>
              </a:spcAft>
              <a:buFontTx/>
              <a:buChar char="•"/>
            </a:pPr>
            <a:r>
              <a:rPr lang="en-US" sz="2000" b="0" dirty="0">
                <a:solidFill>
                  <a:srgbClr val="000000"/>
                </a:solidFill>
              </a:rPr>
              <a:t> Late changes to agenda items are available on the Escutia Table.</a:t>
            </a:r>
          </a:p>
        </p:txBody>
      </p:sp>
    </p:spTree>
    <p:extLst>
      <p:ext uri="{BB962C8B-B14F-4D97-AF65-F5344CB8AC3E}">
        <p14:creationId xmlns:p14="http://schemas.microsoft.com/office/powerpoint/2010/main" val="23944140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8879" y="457200"/>
            <a:ext cx="8923350" cy="990600"/>
          </a:xfrm>
        </p:spPr>
        <p:txBody>
          <a:bodyPr/>
          <a:lstStyle/>
          <a:p>
            <a:pPr eaLnBrk="1" hangingPunct="1"/>
            <a:r>
              <a:rPr lang="en-US" sz="2800" dirty="0">
                <a:solidFill>
                  <a:srgbClr val="3333FF"/>
                </a:solidFill>
              </a:rPr>
              <a:t>Regular Agenda – Energy Orders</a:t>
            </a:r>
          </a:p>
        </p:txBody>
      </p:sp>
      <p:sp>
        <p:nvSpPr>
          <p:cNvPr id="40963" name="Rectangle 3"/>
          <p:cNvSpPr>
            <a:spLocks noGrp="1" noChangeArrowheads="1"/>
          </p:cNvSpPr>
          <p:nvPr>
            <p:ph type="body" idx="1"/>
          </p:nvPr>
        </p:nvSpPr>
        <p:spPr>
          <a:xfrm>
            <a:off x="191621" y="1219200"/>
            <a:ext cx="8724900" cy="2209800"/>
          </a:xfrm>
        </p:spPr>
        <p:txBody>
          <a:bodyPr/>
          <a:lstStyle/>
          <a:p>
            <a:pPr marL="0" indent="0">
              <a:buNone/>
            </a:pPr>
            <a:r>
              <a:rPr lang="en-US" sz="1800" b="1" dirty="0"/>
              <a:t>Item #48 [12281] Efficiency Savings and Performance Incentive Mechanism</a:t>
            </a:r>
          </a:p>
          <a:p>
            <a:pPr marL="0" indent="0">
              <a:buNone/>
            </a:pPr>
            <a:endParaRPr lang="en-US" sz="1800" b="1" dirty="0"/>
          </a:p>
          <a:p>
            <a:pPr marL="0" indent="0">
              <a:buNone/>
            </a:pPr>
            <a:r>
              <a:rPr lang="en-US" sz="1800" b="1" dirty="0"/>
              <a:t>R12-01-005 Order Instituting Rulemaking to Reform the Commission’s Energy Efficiency Risk/Reward Incentive Mechanism.</a:t>
            </a:r>
          </a:p>
          <a:p>
            <a:pPr marL="0" indent="0">
              <a:buNone/>
            </a:pPr>
            <a:endParaRPr lang="en-US" sz="1800" b="1" dirty="0"/>
          </a:p>
          <a:p>
            <a:pPr marL="0" indent="0">
              <a:spcBef>
                <a:spcPts val="0"/>
              </a:spcBef>
              <a:buNone/>
            </a:pPr>
            <a:r>
              <a:rPr lang="en-US" sz="1800" b="1" dirty="0" err="1"/>
              <a:t>Ratesetting</a:t>
            </a:r>
            <a:r>
              <a:rPr lang="en-US" sz="1800" b="1" dirty="0"/>
              <a:t>                                                              Comr. </a:t>
            </a:r>
            <a:r>
              <a:rPr lang="en-US" sz="1800" b="1" dirty="0" err="1"/>
              <a:t>Ferron</a:t>
            </a:r>
            <a:r>
              <a:rPr lang="en-US" sz="1800" b="1" dirty="0"/>
              <a:t>/ Judge </a:t>
            </a:r>
            <a:r>
              <a:rPr lang="en-US" sz="1800" b="1" dirty="0" err="1"/>
              <a:t>Pulsifer</a:t>
            </a:r>
            <a:endParaRPr lang="en-US" sz="1800" b="1" dirty="0"/>
          </a:p>
          <a:p>
            <a:pPr marL="0" indent="0">
              <a:spcBef>
                <a:spcPts val="0"/>
              </a:spcBef>
              <a:buNone/>
            </a:pPr>
            <a:r>
              <a:rPr lang="en-US" sz="1800" b="1" dirty="0"/>
              <a:t>---------------------------------------------------------------------------------------------------------------</a:t>
            </a:r>
          </a:p>
          <a:p>
            <a:pPr marL="0" indent="0">
              <a:buNone/>
            </a:pPr>
            <a:endParaRPr lang="en-US" sz="1800" b="1" dirty="0"/>
          </a:p>
          <a:p>
            <a:pPr marL="0" indent="0" eaLnBrk="1" hangingPunct="1">
              <a:lnSpc>
                <a:spcPct val="90000"/>
              </a:lnSpc>
              <a:buFontTx/>
              <a:buNone/>
            </a:pPr>
            <a:endParaRPr lang="en-US" sz="1800" b="1" dirty="0"/>
          </a:p>
        </p:txBody>
      </p:sp>
      <p:sp>
        <p:nvSpPr>
          <p:cNvPr id="2" name="TextBox 1"/>
          <p:cNvSpPr txBox="1"/>
          <p:nvPr/>
        </p:nvSpPr>
        <p:spPr>
          <a:xfrm>
            <a:off x="240606" y="3347598"/>
            <a:ext cx="8763000" cy="3539430"/>
          </a:xfrm>
          <a:prstGeom prst="rect">
            <a:avLst/>
          </a:prstGeom>
          <a:noFill/>
        </p:spPr>
        <p:txBody>
          <a:bodyPr wrap="square" rtlCol="0">
            <a:spAutoFit/>
          </a:bodyPr>
          <a:lstStyle/>
          <a:p>
            <a:r>
              <a:rPr lang="en-US" sz="1400" b="1" dirty="0"/>
              <a:t>PROPOSED OUTCOME:     </a:t>
            </a:r>
          </a:p>
          <a:p>
            <a:pPr marL="285750" indent="-285750">
              <a:buFont typeface="Arial" pitchFamily="34" charset="0"/>
              <a:buChar char="•"/>
            </a:pPr>
            <a:r>
              <a:rPr lang="en-US" sz="1400" dirty="0"/>
              <a:t>Adopts a reformed incentive program to promote greater achievement of energy efficiency (EE) goals through programs. </a:t>
            </a:r>
          </a:p>
          <a:p>
            <a:pPr marL="285750" indent="-285750">
              <a:buFont typeface="Arial" pitchFamily="34" charset="0"/>
              <a:buChar char="•"/>
            </a:pPr>
            <a:r>
              <a:rPr lang="en-US" sz="1400" dirty="0"/>
              <a:t>This Efficiency Savings and Performance Incentive mechanism shall apply to EE program activity covering the 2013-2014 program cycle for the investor-owned energy utilities, Pacific Gas and Electric Company, Southern California Edison Company, San Diego Gas &amp; Electric Company, and Southern California Gas Company. </a:t>
            </a:r>
          </a:p>
          <a:p>
            <a:pPr marL="285750" indent="-285750">
              <a:buFont typeface="Arial" pitchFamily="34" charset="0"/>
              <a:buChar char="•"/>
            </a:pPr>
            <a:r>
              <a:rPr lang="en-US" sz="1400" dirty="0"/>
              <a:t>Closes the proceeding. </a:t>
            </a:r>
          </a:p>
          <a:p>
            <a:pPr marL="285750" indent="-285750">
              <a:buFont typeface="Arial" pitchFamily="34" charset="0"/>
              <a:buChar char="•"/>
            </a:pPr>
            <a:endParaRPr lang="en-US" sz="1400" dirty="0"/>
          </a:p>
          <a:p>
            <a:r>
              <a:rPr lang="en-US" sz="1400" b="1" dirty="0"/>
              <a:t>SAFETY CONSIDERATIONS: </a:t>
            </a:r>
          </a:p>
          <a:p>
            <a:pPr marL="285750" indent="-285750">
              <a:buFont typeface="Arial" pitchFamily="34" charset="0"/>
              <a:buChar char="•"/>
            </a:pPr>
            <a:r>
              <a:rPr lang="en-US" sz="1400" dirty="0"/>
              <a:t> By offering incentives for EE, reduced energy consumption will reduce safety risks as a function of energy use. </a:t>
            </a:r>
          </a:p>
          <a:p>
            <a:pPr marL="285750" indent="-285750">
              <a:buFont typeface="Arial" pitchFamily="34" charset="0"/>
              <a:buChar char="•"/>
            </a:pPr>
            <a:endParaRPr lang="en-US" sz="1400" b="1" dirty="0"/>
          </a:p>
          <a:p>
            <a:r>
              <a:rPr lang="en-US" sz="1400" b="1" dirty="0"/>
              <a:t>ESTIMATED COST: </a:t>
            </a:r>
          </a:p>
          <a:p>
            <a:pPr marL="285750" indent="-285750">
              <a:buFont typeface="Arial" pitchFamily="34" charset="0"/>
              <a:buChar char="•"/>
            </a:pPr>
            <a:r>
              <a:rPr lang="en-US" sz="1400" dirty="0"/>
              <a:t>The potential for incentive earnings available over the 2013-2014 cycle will be capped at </a:t>
            </a:r>
            <a:br>
              <a:rPr lang="en-US" sz="1400" dirty="0"/>
            </a:br>
            <a:r>
              <a:rPr lang="en-US" sz="1400" dirty="0"/>
              <a:t>maximum earnings potential of $159 million.</a:t>
            </a:r>
          </a:p>
        </p:txBody>
      </p:sp>
      <p:sp>
        <p:nvSpPr>
          <p:cNvPr id="9" name="Line 4"/>
          <p:cNvSpPr>
            <a:spLocks noChangeShapeType="1"/>
          </p:cNvSpPr>
          <p:nvPr/>
        </p:nvSpPr>
        <p:spPr bwMode="auto">
          <a:xfrm>
            <a:off x="481213" y="1752600"/>
            <a:ext cx="8281787"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Tree>
    <p:extLst>
      <p:ext uri="{BB962C8B-B14F-4D97-AF65-F5344CB8AC3E}">
        <p14:creationId xmlns:p14="http://schemas.microsoft.com/office/powerpoint/2010/main" val="3790714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34685" y="609600"/>
            <a:ext cx="8923350" cy="990600"/>
          </a:xfrm>
        </p:spPr>
        <p:txBody>
          <a:bodyPr/>
          <a:lstStyle/>
          <a:p>
            <a:pPr eaLnBrk="1" hangingPunct="1"/>
            <a:r>
              <a:rPr lang="en-US" sz="2600" dirty="0">
                <a:solidFill>
                  <a:srgbClr val="3333FF"/>
                </a:solidFill>
              </a:rPr>
              <a:t>Regular Agenda – Transportation/Rail Safety Orders</a:t>
            </a:r>
          </a:p>
        </p:txBody>
      </p:sp>
      <p:sp>
        <p:nvSpPr>
          <p:cNvPr id="40963" name="Rectangle 3"/>
          <p:cNvSpPr>
            <a:spLocks noGrp="1" noChangeArrowheads="1"/>
          </p:cNvSpPr>
          <p:nvPr>
            <p:ph type="body" idx="1"/>
          </p:nvPr>
        </p:nvSpPr>
        <p:spPr>
          <a:xfrm>
            <a:off x="240606" y="1600200"/>
            <a:ext cx="8724900" cy="2209800"/>
          </a:xfrm>
        </p:spPr>
        <p:txBody>
          <a:bodyPr/>
          <a:lstStyle/>
          <a:p>
            <a:pPr marL="0" indent="0">
              <a:buNone/>
            </a:pPr>
            <a:r>
              <a:rPr lang="en-US" sz="1800" b="1" dirty="0"/>
              <a:t>Item #50 [12291] Rules and Regulations to Regulate New Online Enabled Transportation Services</a:t>
            </a:r>
          </a:p>
          <a:p>
            <a:pPr marL="0" indent="0">
              <a:buNone/>
            </a:pPr>
            <a:endParaRPr lang="en-US" sz="1800" b="1" dirty="0"/>
          </a:p>
          <a:p>
            <a:pPr marL="0" indent="0">
              <a:buNone/>
            </a:pPr>
            <a:r>
              <a:rPr lang="en-US" sz="1800" b="1" dirty="0"/>
              <a:t>R12-12-011 Order Instituting Rulemaking on Regulations Relating to Passenger Carriers, Ridesharing, and New Online-Enabled Transportation Services.</a:t>
            </a:r>
          </a:p>
          <a:p>
            <a:pPr marL="0" indent="0">
              <a:buNone/>
            </a:pPr>
            <a:endParaRPr lang="en-US" sz="1800" b="1" dirty="0"/>
          </a:p>
          <a:p>
            <a:pPr marL="0" indent="0">
              <a:spcBef>
                <a:spcPts val="0"/>
              </a:spcBef>
              <a:buNone/>
            </a:pPr>
            <a:r>
              <a:rPr lang="en-US" sz="1800" b="1" dirty="0"/>
              <a:t>Quasi-Legislative                                                     Comr. </a:t>
            </a:r>
            <a:r>
              <a:rPr lang="en-US" sz="1800" b="1" dirty="0" err="1"/>
              <a:t>Peevey</a:t>
            </a:r>
            <a:r>
              <a:rPr lang="en-US" sz="1800" b="1" dirty="0"/>
              <a:t>/ Judge Mason</a:t>
            </a:r>
          </a:p>
          <a:p>
            <a:pPr marL="0" indent="0">
              <a:spcBef>
                <a:spcPts val="0"/>
              </a:spcBef>
              <a:buNone/>
            </a:pPr>
            <a:r>
              <a:rPr lang="en-US" sz="1800" b="1" dirty="0"/>
              <a:t>---------------------------------------------------------------------------------------------------------------</a:t>
            </a:r>
          </a:p>
          <a:p>
            <a:pPr marL="0" indent="0">
              <a:buNone/>
            </a:pPr>
            <a:endParaRPr lang="en-US" sz="1800" b="1" dirty="0"/>
          </a:p>
          <a:p>
            <a:pPr marL="0" indent="0" eaLnBrk="1" hangingPunct="1">
              <a:lnSpc>
                <a:spcPct val="90000"/>
              </a:lnSpc>
              <a:buFontTx/>
              <a:buNone/>
            </a:pPr>
            <a:endParaRPr lang="en-US" sz="1800" b="1" dirty="0"/>
          </a:p>
        </p:txBody>
      </p:sp>
      <p:sp>
        <p:nvSpPr>
          <p:cNvPr id="2" name="TextBox 1"/>
          <p:cNvSpPr txBox="1"/>
          <p:nvPr/>
        </p:nvSpPr>
        <p:spPr>
          <a:xfrm>
            <a:off x="266006" y="4267199"/>
            <a:ext cx="8792029" cy="2462213"/>
          </a:xfrm>
          <a:prstGeom prst="rect">
            <a:avLst/>
          </a:prstGeom>
          <a:noFill/>
        </p:spPr>
        <p:txBody>
          <a:bodyPr wrap="square" rtlCol="0">
            <a:spAutoFit/>
          </a:bodyPr>
          <a:lstStyle/>
          <a:p>
            <a:r>
              <a:rPr lang="en-US" sz="1400" b="1" dirty="0"/>
              <a:t>PROPOSED OUTCOME: </a:t>
            </a:r>
          </a:p>
          <a:p>
            <a:pPr marL="285750" indent="-285750">
              <a:buFont typeface="Arial" pitchFamily="34" charset="0"/>
              <a:buChar char="•"/>
            </a:pPr>
            <a:r>
              <a:rPr lang="en-US" sz="1400" dirty="0"/>
              <a:t>Finds that Transportation Network Companies (TNC) are charter-party carriers subject to the Commission’s Jurisdiction. </a:t>
            </a:r>
          </a:p>
          <a:p>
            <a:pPr marL="285750" indent="-285750">
              <a:buFont typeface="Arial" pitchFamily="34" charset="0"/>
              <a:buChar char="•"/>
            </a:pPr>
            <a:r>
              <a:rPr lang="en-US" sz="1400" dirty="0"/>
              <a:t>For example, </a:t>
            </a:r>
            <a:r>
              <a:rPr lang="en-US" sz="1400" dirty="0" err="1"/>
              <a:t>Lyft</a:t>
            </a:r>
            <a:r>
              <a:rPr lang="en-US" sz="1400" dirty="0"/>
              <a:t>, </a:t>
            </a:r>
            <a:r>
              <a:rPr lang="en-US" sz="1400" dirty="0" err="1"/>
              <a:t>SideCar</a:t>
            </a:r>
            <a:r>
              <a:rPr lang="en-US" sz="1400" dirty="0"/>
              <a:t>, and </a:t>
            </a:r>
            <a:r>
              <a:rPr lang="en-US" sz="1400" dirty="0" err="1"/>
              <a:t>UberX</a:t>
            </a:r>
            <a:r>
              <a:rPr lang="en-US" sz="1400" dirty="0"/>
              <a:t> are found to be TNCs. </a:t>
            </a:r>
          </a:p>
          <a:p>
            <a:pPr marL="285750" indent="-285750">
              <a:buFont typeface="Arial" pitchFamily="34" charset="0"/>
              <a:buChar char="•"/>
            </a:pPr>
            <a:r>
              <a:rPr lang="en-US" sz="1400" dirty="0"/>
              <a:t>Commission’s existing Transportation Charter Party rules still apply to all limousines. </a:t>
            </a:r>
          </a:p>
          <a:p>
            <a:pPr marL="285750" indent="-285750">
              <a:buFont typeface="Arial" pitchFamily="34" charset="0"/>
              <a:buChar char="•"/>
            </a:pPr>
            <a:endParaRPr lang="en-US" sz="1400" b="1" dirty="0"/>
          </a:p>
          <a:p>
            <a:r>
              <a:rPr lang="en-US" sz="1400" b="1" dirty="0"/>
              <a:t>SAFETY CONSIDERATIONS: </a:t>
            </a:r>
          </a:p>
          <a:p>
            <a:pPr marL="285750" indent="-285750">
              <a:buFont typeface="Arial" pitchFamily="34" charset="0"/>
              <a:buChar char="•"/>
            </a:pPr>
            <a:r>
              <a:rPr lang="en-US" sz="1400" dirty="0"/>
              <a:t>Compliance with the Commission’s rules and regulations should ensure public safety. </a:t>
            </a:r>
          </a:p>
          <a:p>
            <a:endParaRPr lang="en-US" sz="1400" b="1" dirty="0"/>
          </a:p>
          <a:p>
            <a:r>
              <a:rPr lang="en-US" sz="1400" b="1" dirty="0"/>
              <a:t>ESTIMATED COST:</a:t>
            </a:r>
          </a:p>
          <a:p>
            <a:pPr marL="285750" indent="-285750">
              <a:buFont typeface="Arial" pitchFamily="34" charset="0"/>
              <a:buChar char="•"/>
            </a:pPr>
            <a:r>
              <a:rPr lang="en-US" sz="1400" dirty="0"/>
              <a:t>None.</a:t>
            </a:r>
          </a:p>
        </p:txBody>
      </p:sp>
      <p:sp>
        <p:nvSpPr>
          <p:cNvPr id="9" name="Line 4"/>
          <p:cNvSpPr>
            <a:spLocks noChangeShapeType="1"/>
          </p:cNvSpPr>
          <p:nvPr/>
        </p:nvSpPr>
        <p:spPr bwMode="auto">
          <a:xfrm>
            <a:off x="380999" y="2409371"/>
            <a:ext cx="8281787"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Tree>
    <p:extLst>
      <p:ext uri="{BB962C8B-B14F-4D97-AF65-F5344CB8AC3E}">
        <p14:creationId xmlns:p14="http://schemas.microsoft.com/office/powerpoint/2010/main" val="365096714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6766</TotalTime>
  <Words>2744</Words>
  <Application>Microsoft Office PowerPoint</Application>
  <PresentationFormat>On-screen Show (4:3)</PresentationFormat>
  <Paragraphs>305</Paragraphs>
  <Slides>33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Symbol</vt:lpstr>
      <vt:lpstr>Wingdings</vt:lpstr>
      <vt:lpstr>Default Design</vt:lpstr>
      <vt:lpstr>PowerPoint Presentation</vt:lpstr>
      <vt:lpstr>Safety and Emergency Information</vt:lpstr>
      <vt:lpstr> Public Comment</vt:lpstr>
      <vt:lpstr> Public Comment</vt:lpstr>
      <vt:lpstr> Public Comment</vt:lpstr>
      <vt:lpstr> Agenda Changes</vt:lpstr>
      <vt:lpstr> Regular Agenda</vt:lpstr>
      <vt:lpstr>Regular Agenda – Energy Orders</vt:lpstr>
      <vt:lpstr>Regular Agenda – Transportation/Rail Safety Orders</vt:lpstr>
      <vt:lpstr>Commissioners’ Reports</vt:lpstr>
      <vt:lpstr>Management Reports</vt:lpstr>
      <vt:lpstr>Regular Agenda – Management Reports and Resolutions</vt:lpstr>
      <vt:lpstr>PowerPoint Presentation</vt:lpstr>
      <vt:lpstr>Presentation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Regular Agenda – Management Reports and Resolutions</vt:lpstr>
      <vt:lpstr>Management Reports</vt:lpstr>
      <vt:lpstr>The CPUC Thanks You For Attending Today’s Meeting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Perez, Jennifer</dc:creator>
  <cp:lastModifiedBy>Elder, Jaime</cp:lastModifiedBy>
  <cp:revision>251</cp:revision>
  <cp:lastPrinted>2013-09-05T20:12:56Z</cp:lastPrinted>
  <dcterms:created xsi:type="dcterms:W3CDTF">2012-09-26T21:47:39Z</dcterms:created>
  <dcterms:modified xsi:type="dcterms:W3CDTF">2021-11-15T18:57:47Z</dcterms:modified>
</cp:coreProperties>
</file>