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5" r:id="rId2"/>
    <p:sldMasterId id="2147483792" r:id="rId3"/>
  </p:sldMasterIdLst>
  <p:notesMasterIdLst>
    <p:notesMasterId r:id="rId50"/>
  </p:notesMasterIdLst>
  <p:sldIdLst>
    <p:sldId id="257" r:id="rId4"/>
    <p:sldId id="573" r:id="rId5"/>
    <p:sldId id="259" r:id="rId6"/>
    <p:sldId id="260" r:id="rId7"/>
    <p:sldId id="261" r:id="rId8"/>
    <p:sldId id="839" r:id="rId9"/>
    <p:sldId id="847" r:id="rId10"/>
    <p:sldId id="262" r:id="rId11"/>
    <p:sldId id="263" r:id="rId12"/>
    <p:sldId id="822" r:id="rId13"/>
    <p:sldId id="823" r:id="rId14"/>
    <p:sldId id="824" r:id="rId15"/>
    <p:sldId id="825" r:id="rId16"/>
    <p:sldId id="826" r:id="rId17"/>
    <p:sldId id="827" r:id="rId18"/>
    <p:sldId id="828" r:id="rId19"/>
    <p:sldId id="829" r:id="rId20"/>
    <p:sldId id="820" r:id="rId21"/>
    <p:sldId id="821" r:id="rId22"/>
    <p:sldId id="830" r:id="rId23"/>
    <p:sldId id="831" r:id="rId24"/>
    <p:sldId id="812" r:id="rId25"/>
    <p:sldId id="813" r:id="rId26"/>
    <p:sldId id="819" r:id="rId27"/>
    <p:sldId id="834" r:id="rId28"/>
    <p:sldId id="841" r:id="rId29"/>
    <p:sldId id="838" r:id="rId30"/>
    <p:sldId id="761" r:id="rId31"/>
    <p:sldId id="850" r:id="rId32"/>
    <p:sldId id="851" r:id="rId33"/>
    <p:sldId id="852" r:id="rId34"/>
    <p:sldId id="853" r:id="rId35"/>
    <p:sldId id="854" r:id="rId36"/>
    <p:sldId id="855" r:id="rId37"/>
    <p:sldId id="856" r:id="rId38"/>
    <p:sldId id="276" r:id="rId39"/>
    <p:sldId id="808" r:id="rId40"/>
    <p:sldId id="840" r:id="rId41"/>
    <p:sldId id="842" r:id="rId42"/>
    <p:sldId id="843" r:id="rId43"/>
    <p:sldId id="844" r:id="rId44"/>
    <p:sldId id="845" r:id="rId45"/>
    <p:sldId id="846" r:id="rId46"/>
    <p:sldId id="849" r:id="rId47"/>
    <p:sldId id="848" r:id="rId48"/>
    <p:sldId id="290" r:id="rId4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6" autoAdjust="0"/>
    <p:restoredTop sz="94660"/>
  </p:normalViewPr>
  <p:slideViewPr>
    <p:cSldViewPr>
      <p:cViewPr varScale="1">
        <p:scale>
          <a:sx n="72" d="100"/>
          <a:sy n="72" d="100"/>
        </p:scale>
        <p:origin x="155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6833" cy="464185"/>
          </a:xfrm>
          <a:prstGeom prst="rect">
            <a:avLst/>
          </a:prstGeom>
        </p:spPr>
        <p:txBody>
          <a:bodyPr vert="horz" lIns="93171" tIns="46585" rIns="93171" bIns="46585" rtlCol="0"/>
          <a:lstStyle>
            <a:lvl1pPr algn="l">
              <a:defRPr sz="1200"/>
            </a:lvl1pPr>
          </a:lstStyle>
          <a:p>
            <a:endParaRPr lang="en-US" dirty="0"/>
          </a:p>
        </p:txBody>
      </p:sp>
      <p:sp>
        <p:nvSpPr>
          <p:cNvPr id="3" name="Date Placeholder 2"/>
          <p:cNvSpPr>
            <a:spLocks noGrp="1"/>
          </p:cNvSpPr>
          <p:nvPr>
            <p:ph type="dt" idx="1"/>
          </p:nvPr>
        </p:nvSpPr>
        <p:spPr>
          <a:xfrm>
            <a:off x="3956552" y="0"/>
            <a:ext cx="3026833" cy="464185"/>
          </a:xfrm>
          <a:prstGeom prst="rect">
            <a:avLst/>
          </a:prstGeom>
        </p:spPr>
        <p:txBody>
          <a:bodyPr vert="horz" lIns="93171" tIns="46585" rIns="93171" bIns="46585" rtlCol="0"/>
          <a:lstStyle>
            <a:lvl1pPr algn="r">
              <a:defRPr sz="1200"/>
            </a:lvl1pPr>
          </a:lstStyle>
          <a:p>
            <a:fld id="{A45DA01E-BBC5-4B22-9109-4CFAF2E38C3B}" type="datetimeFigureOut">
              <a:rPr lang="en-US" smtClean="0"/>
              <a:t>11/15/2021</a:t>
            </a:fld>
            <a:endParaRPr lang="en-US" dirty="0"/>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3171" tIns="46585" rIns="93171" bIns="46585" rtlCol="0" anchor="ctr"/>
          <a:lstStyle/>
          <a:p>
            <a:endParaRPr lang="en-US" dirty="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3171" tIns="46585" rIns="93171"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17904"/>
            <a:ext cx="3026833" cy="464185"/>
          </a:xfrm>
          <a:prstGeom prst="rect">
            <a:avLst/>
          </a:prstGeom>
        </p:spPr>
        <p:txBody>
          <a:bodyPr vert="horz" lIns="93171" tIns="46585" rIns="93171"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3171" tIns="46585" rIns="93171" bIns="46585" rtlCol="0" anchor="b"/>
          <a:lstStyle>
            <a:lvl1pPr algn="r">
              <a:defRPr sz="1200"/>
            </a:lvl1pPr>
          </a:lstStyle>
          <a:p>
            <a:fld id="{354B8E7B-0848-4D0B-91F7-E5DE0E2802D2}" type="slidenum">
              <a:rPr lang="en-US" smtClean="0"/>
              <a:t>‹#›</a:t>
            </a:fld>
            <a:endParaRPr lang="en-US" dirty="0"/>
          </a:p>
        </p:txBody>
      </p:sp>
    </p:spTree>
    <p:extLst>
      <p:ext uri="{BB962C8B-B14F-4D97-AF65-F5344CB8AC3E}">
        <p14:creationId xmlns:p14="http://schemas.microsoft.com/office/powerpoint/2010/main" val="270478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BFEAF-CBA8-4CD1-AF09-743DCA244516}" type="slidenum">
              <a:rPr lang="en-US" smtClean="0"/>
              <a:t>43</a:t>
            </a:fld>
            <a:endParaRPr lang="en-US" dirty="0"/>
          </a:p>
        </p:txBody>
      </p:sp>
    </p:spTree>
    <p:extLst>
      <p:ext uri="{BB962C8B-B14F-4D97-AF65-F5344CB8AC3E}">
        <p14:creationId xmlns:p14="http://schemas.microsoft.com/office/powerpoint/2010/main" val="415262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45</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8898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97" eaLnBrk="0" hangingPunct="0">
              <a:defRPr sz="3200" b="1">
                <a:solidFill>
                  <a:schemeClr val="accent2"/>
                </a:solidFill>
                <a:latin typeface="Arial" charset="0"/>
                <a:ea typeface="ＭＳ Ｐゴシック" charset="0"/>
                <a:cs typeface="ＭＳ Ｐゴシック" charset="0"/>
              </a:defRPr>
            </a:lvl1pPr>
            <a:lvl2pPr marL="741143" indent="-285055" defTabSz="929597" eaLnBrk="0" hangingPunct="0">
              <a:defRPr sz="3200" b="1">
                <a:solidFill>
                  <a:schemeClr val="accent2"/>
                </a:solidFill>
                <a:latin typeface="Arial" charset="0"/>
                <a:ea typeface="ＭＳ Ｐゴシック" charset="0"/>
              </a:defRPr>
            </a:lvl2pPr>
            <a:lvl3pPr marL="1140220" indent="-228044" defTabSz="929597" eaLnBrk="0" hangingPunct="0">
              <a:defRPr sz="3200" b="1">
                <a:solidFill>
                  <a:schemeClr val="accent2"/>
                </a:solidFill>
                <a:latin typeface="Arial" charset="0"/>
                <a:ea typeface="ＭＳ Ｐゴシック" charset="0"/>
              </a:defRPr>
            </a:lvl3pPr>
            <a:lvl4pPr marL="1596309" indent="-228044" defTabSz="929597" eaLnBrk="0" hangingPunct="0">
              <a:defRPr sz="3200" b="1">
                <a:solidFill>
                  <a:schemeClr val="accent2"/>
                </a:solidFill>
                <a:latin typeface="Arial" charset="0"/>
                <a:ea typeface="ＭＳ Ｐゴシック" charset="0"/>
              </a:defRPr>
            </a:lvl4pPr>
            <a:lvl5pPr marL="2052398" indent="-228044" defTabSz="929597" eaLnBrk="0" hangingPunct="0">
              <a:defRPr sz="3200" b="1">
                <a:solidFill>
                  <a:schemeClr val="accent2"/>
                </a:solidFill>
                <a:latin typeface="Arial" charset="0"/>
                <a:ea typeface="ＭＳ Ｐゴシック" charset="0"/>
              </a:defRPr>
            </a:lvl5pPr>
            <a:lvl6pPr marL="2508485" indent="-228044" algn="ctr" defTabSz="929597" eaLnBrk="0" fontAlgn="base" hangingPunct="0">
              <a:spcBef>
                <a:spcPct val="0"/>
              </a:spcBef>
              <a:spcAft>
                <a:spcPct val="0"/>
              </a:spcAft>
              <a:defRPr sz="3200" b="1">
                <a:solidFill>
                  <a:schemeClr val="accent2"/>
                </a:solidFill>
                <a:latin typeface="Arial" charset="0"/>
                <a:ea typeface="ＭＳ Ｐゴシック" charset="0"/>
              </a:defRPr>
            </a:lvl6pPr>
            <a:lvl7pPr marL="2964574" indent="-228044" algn="ctr" defTabSz="929597" eaLnBrk="0" fontAlgn="base" hangingPunct="0">
              <a:spcBef>
                <a:spcPct val="0"/>
              </a:spcBef>
              <a:spcAft>
                <a:spcPct val="0"/>
              </a:spcAft>
              <a:defRPr sz="3200" b="1">
                <a:solidFill>
                  <a:schemeClr val="accent2"/>
                </a:solidFill>
                <a:latin typeface="Arial" charset="0"/>
                <a:ea typeface="ＭＳ Ｐゴシック" charset="0"/>
              </a:defRPr>
            </a:lvl7pPr>
            <a:lvl8pPr marL="3420662" indent="-228044" algn="ctr" defTabSz="929597" eaLnBrk="0" fontAlgn="base" hangingPunct="0">
              <a:spcBef>
                <a:spcPct val="0"/>
              </a:spcBef>
              <a:spcAft>
                <a:spcPct val="0"/>
              </a:spcAft>
              <a:defRPr sz="3200" b="1">
                <a:solidFill>
                  <a:schemeClr val="accent2"/>
                </a:solidFill>
                <a:latin typeface="Arial" charset="0"/>
                <a:ea typeface="ＭＳ Ｐゴシック" charset="0"/>
              </a:defRPr>
            </a:lvl8pPr>
            <a:lvl9pPr marL="3876750" indent="-228044" algn="ctr" defTabSz="929597" eaLnBrk="0" fontAlgn="base" hangingPunct="0">
              <a:spcBef>
                <a:spcPct val="0"/>
              </a:spcBef>
              <a:spcAft>
                <a:spcPct val="0"/>
              </a:spcAft>
              <a:defRPr sz="3200" b="1">
                <a:solidFill>
                  <a:schemeClr val="accent2"/>
                </a:solidFill>
                <a:latin typeface="Arial" charset="0"/>
                <a:ea typeface="ＭＳ Ｐゴシック" charset="0"/>
              </a:defRPr>
            </a:lvl9pPr>
          </a:lstStyle>
          <a:p>
            <a:pPr eaLnBrk="1" hangingPunct="1"/>
            <a:fld id="{B0D62D02-458D-5345-BA8B-059C9D3F860A}" type="slidenum">
              <a:rPr lang="zh-CN" altLang="en-US" sz="1200" b="0">
                <a:solidFill>
                  <a:schemeClr val="tx1"/>
                </a:solidFill>
                <a:ea typeface="宋体" charset="0"/>
                <a:cs typeface="宋体" charset="0"/>
              </a:rPr>
              <a:pPr eaLnBrk="1" hangingPunct="1"/>
              <a:t>29</a:t>
            </a:fld>
            <a:endParaRPr lang="en-US" altLang="zh-CN" sz="1200" b="0">
              <a:solidFill>
                <a:schemeClr val="tx1"/>
              </a:solidFill>
              <a:ea typeface="宋体" charset="0"/>
              <a:cs typeface="宋体" charset="0"/>
            </a:endParaRPr>
          </a:p>
        </p:txBody>
      </p:sp>
    </p:spTree>
    <p:extLst>
      <p:ext uri="{BB962C8B-B14F-4D97-AF65-F5344CB8AC3E}">
        <p14:creationId xmlns:p14="http://schemas.microsoft.com/office/powerpoint/2010/main" val="126360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78898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B8E7B-0848-4D0B-91F7-E5DE0E2802D2}" type="slidenum">
              <a:rPr lang="en-US" smtClean="0"/>
              <a:t>36</a:t>
            </a:fld>
            <a:endParaRPr lang="en-US" dirty="0"/>
          </a:p>
        </p:txBody>
      </p:sp>
    </p:spTree>
    <p:extLst>
      <p:ext uri="{BB962C8B-B14F-4D97-AF65-F5344CB8AC3E}">
        <p14:creationId xmlns:p14="http://schemas.microsoft.com/office/powerpoint/2010/main" val="227482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BFEAF-CBA8-4CD1-AF09-743DCA244516}" type="slidenum">
              <a:rPr lang="en-US" smtClean="0"/>
              <a:t>39</a:t>
            </a:fld>
            <a:endParaRPr lang="en-US" dirty="0"/>
          </a:p>
        </p:txBody>
      </p:sp>
    </p:spTree>
    <p:extLst>
      <p:ext uri="{BB962C8B-B14F-4D97-AF65-F5344CB8AC3E}">
        <p14:creationId xmlns:p14="http://schemas.microsoft.com/office/powerpoint/2010/main" val="526197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8D1BFEAF-CBA8-4CD1-AF09-743DCA244516}" type="slidenum">
              <a:rPr lang="en-US" smtClean="0"/>
              <a:t>40</a:t>
            </a:fld>
            <a:endParaRPr lang="en-US" dirty="0"/>
          </a:p>
        </p:txBody>
      </p:sp>
    </p:spTree>
    <p:extLst>
      <p:ext uri="{BB962C8B-B14F-4D97-AF65-F5344CB8AC3E}">
        <p14:creationId xmlns:p14="http://schemas.microsoft.com/office/powerpoint/2010/main" val="2360225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BFEAF-CBA8-4CD1-AF09-743DCA244516}" type="slidenum">
              <a:rPr lang="en-US" smtClean="0"/>
              <a:t>41</a:t>
            </a:fld>
            <a:endParaRPr lang="en-US" dirty="0"/>
          </a:p>
        </p:txBody>
      </p:sp>
    </p:spTree>
    <p:extLst>
      <p:ext uri="{BB962C8B-B14F-4D97-AF65-F5344CB8AC3E}">
        <p14:creationId xmlns:p14="http://schemas.microsoft.com/office/powerpoint/2010/main" val="3784374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D1BFEAF-CBA8-4CD1-AF09-743DCA244516}" type="slidenum">
              <a:rPr lang="en-US" smtClean="0"/>
              <a:t>42</a:t>
            </a:fld>
            <a:endParaRPr lang="en-US" dirty="0"/>
          </a:p>
        </p:txBody>
      </p:sp>
    </p:spTree>
    <p:extLst>
      <p:ext uri="{BB962C8B-B14F-4D97-AF65-F5344CB8AC3E}">
        <p14:creationId xmlns:p14="http://schemas.microsoft.com/office/powerpoint/2010/main" val="65855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AB95730E-3C35-46BA-BFA2-CD0377FC77E2}"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FB22E26A-F6B5-4C2E-95CA-3337CD4FD9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57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639469C-187A-4457-9430-1F687D2C77FC}"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6D5E1C7-33F4-41C4-9EE8-DA9ECD5E7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859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EB27DFD0-281C-4814-B04B-80C29FA99AD6}"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DE838ABF-1090-4F32-8FEE-7D04EB7BAE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278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194DDF-33ED-47CB-93AE-3DBBB0526BA0}"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B26AAFD5-7143-4661-B110-DBAF08C379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170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637958A8-34F4-47B5-93DD-1C7C915451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044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9837977-7D2C-46EC-B1B5-2693B92227C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900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A0BD6E3-479D-4EEB-88CF-58DC38894F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7179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88CCED6-B147-44D3-B8D1-027A958746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583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5DDC798-25ED-46CD-9D34-25160707F3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9205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CE547A5-CA58-4600-BAD5-5E600CA35FB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77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CA56F835-C0E2-486F-81A2-861028D98F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0160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253BF613-671C-4EC1-8A01-E0D75D556AF4}"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E2EE17C9-3D4B-4D2A-A8D6-F922A6A5370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7560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77AC0DEC-C68C-4931-8A11-D6477E9F7E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922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4B44C11-4037-4061-998D-9F9A3F360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452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5140839-F9EE-46E9-AA53-A4443049F4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1001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2B6777E-B8D7-4448-956B-305D2E5EA6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57059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AAEA2AF-E1BE-469A-B069-CFF73DAB7A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5696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C5C4F0E8-835F-4842-A23B-62013D653D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3770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347419A2-0B0E-4E43-9E04-242F1BC82F6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1342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D785CC4-450C-49AE-9DB2-237028106A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2373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3ED5092-8358-4B30-B490-B356CC56B7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9946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7614B403-B2CB-49E3-B09F-D927F84F4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873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6878672C-5544-4AA9-B38D-D960BAFE5160}" type="slidenum">
              <a:rPr lang="en-US">
                <a:solidFill>
                  <a:srgbClr val="000000"/>
                </a:solidFill>
              </a:rPr>
              <a:pPr>
                <a:defRPr/>
              </a:pPr>
              <a:t>‹#›</a:t>
            </a:fld>
            <a:r>
              <a:rPr lang="en-US" dirty="0">
                <a:solidFill>
                  <a:srgbClr val="000000"/>
                </a:solidFill>
              </a:rPr>
              <a:t> </a:t>
            </a:r>
          </a:p>
        </p:txBody>
      </p:sp>
      <p:sp>
        <p:nvSpPr>
          <p:cNvPr id="6" name="Rectangle 8"/>
          <p:cNvSpPr>
            <a:spLocks noGrp="1" noChangeArrowheads="1"/>
          </p:cNvSpPr>
          <p:nvPr>
            <p:ph type="sldNum" sz="quarter" idx="12"/>
          </p:nvPr>
        </p:nvSpPr>
        <p:spPr>
          <a:ln/>
        </p:spPr>
        <p:txBody>
          <a:bodyPr/>
          <a:lstStyle>
            <a:lvl1pPr>
              <a:defRPr/>
            </a:lvl1pPr>
          </a:lstStyle>
          <a:p>
            <a:pPr>
              <a:defRPr/>
            </a:pPr>
            <a:fld id="{41C42773-DA1D-4015-9AC3-F08A7D6450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9276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77C6FB7-C28D-438D-B9E0-4840526820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1114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075EF55D-0F19-4B19-BD7D-EB814361223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15747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4BAE3E1-D955-4FAA-83FD-75A87231A0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8211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B8B9D46-10A3-4C4C-9F8B-7E68413C7DA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4416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9D0ECEF-D9CE-41AB-8633-121484C947F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73372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9608634-91FE-4CF5-B66E-462DB83A7E9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0268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a:t>Click to edit Master title style</a:t>
            </a:r>
          </a:p>
        </p:txBody>
      </p:sp>
      <p:sp>
        <p:nvSpPr>
          <p:cNvPr id="3" name="Text Placeholder 2"/>
          <p:cNvSpPr>
            <a:spLocks noGrp="1"/>
          </p:cNvSpPr>
          <p:nvPr>
            <p:ph type="body" sz="half" idx="1"/>
          </p:nvPr>
        </p:nvSpPr>
        <p:spPr>
          <a:xfrm>
            <a:off x="457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1755F1FD-1F62-4E5A-B79C-1F1478B56F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0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031E1CED-5D53-4DF1-89FB-F76CCE2C1DA9}"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0A038C76-5985-47FC-9638-9C2AA6252B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759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2C02512C-AA98-4617-A668-4403E4584F7F}" type="slidenum">
              <a:rPr lang="en-US">
                <a:solidFill>
                  <a:srgbClr val="000000"/>
                </a:solidFill>
              </a:rPr>
              <a:pPr>
                <a:defRPr/>
              </a:pPr>
              <a:t>‹#›</a:t>
            </a:fld>
            <a:r>
              <a:rPr lang="en-US" dirty="0">
                <a:solidFill>
                  <a:srgbClr val="000000"/>
                </a:solidFill>
              </a:rPr>
              <a:t> </a:t>
            </a:r>
          </a:p>
        </p:txBody>
      </p:sp>
      <p:sp>
        <p:nvSpPr>
          <p:cNvPr id="9" name="Rectangle 8"/>
          <p:cNvSpPr>
            <a:spLocks noGrp="1" noChangeArrowheads="1"/>
          </p:cNvSpPr>
          <p:nvPr>
            <p:ph type="sldNum" sz="quarter" idx="12"/>
          </p:nvPr>
        </p:nvSpPr>
        <p:spPr>
          <a:ln/>
        </p:spPr>
        <p:txBody>
          <a:bodyPr/>
          <a:lstStyle>
            <a:lvl1pPr>
              <a:defRPr/>
            </a:lvl1pPr>
          </a:lstStyle>
          <a:p>
            <a:pPr>
              <a:defRPr/>
            </a:pPr>
            <a:fld id="{F9B5870A-D630-4BFE-A909-77610A365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201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AED5E93C-6382-4AE3-9184-2AC31804CE0B}" type="slidenum">
              <a:rPr lang="en-US">
                <a:solidFill>
                  <a:srgbClr val="000000"/>
                </a:solidFill>
              </a:rPr>
              <a:pPr>
                <a:defRPr/>
              </a:pPr>
              <a:t>‹#›</a:t>
            </a:fld>
            <a:r>
              <a:rPr lang="en-US" dirty="0">
                <a:solidFill>
                  <a:srgbClr val="000000"/>
                </a:solidFill>
              </a:rPr>
              <a:t> </a:t>
            </a:r>
          </a:p>
        </p:txBody>
      </p:sp>
      <p:sp>
        <p:nvSpPr>
          <p:cNvPr id="5" name="Rectangle 8"/>
          <p:cNvSpPr>
            <a:spLocks noGrp="1" noChangeArrowheads="1"/>
          </p:cNvSpPr>
          <p:nvPr>
            <p:ph type="sldNum" sz="quarter" idx="12"/>
          </p:nvPr>
        </p:nvSpPr>
        <p:spPr>
          <a:ln/>
        </p:spPr>
        <p:txBody>
          <a:bodyPr/>
          <a:lstStyle>
            <a:lvl1pPr>
              <a:defRPr/>
            </a:lvl1pPr>
          </a:lstStyle>
          <a:p>
            <a:pPr>
              <a:defRPr/>
            </a:pPr>
            <a:fld id="{ED5DB911-2C8A-4B5C-B30B-BC01F05C202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55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D3B7C576-6EC7-42FF-AF22-3E00351105CF}" type="slidenum">
              <a:rPr lang="en-US">
                <a:solidFill>
                  <a:srgbClr val="000000"/>
                </a:solidFill>
              </a:rPr>
              <a:pPr>
                <a:defRPr/>
              </a:pPr>
              <a:t>‹#›</a:t>
            </a:fld>
            <a:r>
              <a:rPr lang="en-US" dirty="0">
                <a:solidFill>
                  <a:srgbClr val="000000"/>
                </a:solidFill>
              </a:rPr>
              <a:t> </a:t>
            </a:r>
          </a:p>
        </p:txBody>
      </p:sp>
      <p:sp>
        <p:nvSpPr>
          <p:cNvPr id="4" name="Rectangle 8"/>
          <p:cNvSpPr>
            <a:spLocks noGrp="1" noChangeArrowheads="1"/>
          </p:cNvSpPr>
          <p:nvPr>
            <p:ph type="sldNum" sz="quarter" idx="12"/>
          </p:nvPr>
        </p:nvSpPr>
        <p:spPr>
          <a:ln/>
        </p:spPr>
        <p:txBody>
          <a:bodyPr/>
          <a:lstStyle>
            <a:lvl1pPr>
              <a:defRPr/>
            </a:lvl1pPr>
          </a:lstStyle>
          <a:p>
            <a:pPr>
              <a:defRPr/>
            </a:pPr>
            <a:fld id="{30AED733-FBBA-41C1-A6D2-AA3FDC67FA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531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24215A66-9644-4E24-AFB3-4FBB5B4F78B4}"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316DC7D2-1902-4B1F-927F-618DA8147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359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B3E86FE9-AD99-449A-9148-A9CDC61069A8}" type="slidenum">
              <a:rPr lang="en-US">
                <a:solidFill>
                  <a:srgbClr val="000000"/>
                </a:solidFill>
              </a:rPr>
              <a:pPr>
                <a:defRPr/>
              </a:pPr>
              <a:t>‹#›</a:t>
            </a:fld>
            <a:r>
              <a:rPr lang="en-US" dirty="0">
                <a:solidFill>
                  <a:srgbClr val="000000"/>
                </a:solidFill>
              </a:rPr>
              <a:t> </a:t>
            </a:r>
          </a:p>
        </p:txBody>
      </p:sp>
      <p:sp>
        <p:nvSpPr>
          <p:cNvPr id="7" name="Rectangle 8"/>
          <p:cNvSpPr>
            <a:spLocks noGrp="1" noChangeArrowheads="1"/>
          </p:cNvSpPr>
          <p:nvPr>
            <p:ph type="sldNum" sz="quarter" idx="12"/>
          </p:nvPr>
        </p:nvSpPr>
        <p:spPr>
          <a:ln/>
        </p:spPr>
        <p:txBody>
          <a:bodyPr/>
          <a:lstStyle>
            <a:lvl1pPr>
              <a:defRPr/>
            </a:lvl1pPr>
          </a:lstStyle>
          <a:p>
            <a:pPr>
              <a:defRPr/>
            </a:pPr>
            <a:fld id="{E9E3EC6E-79B5-4786-A3DF-BFC8C8279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631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838200"/>
            <a:ext cx="822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lvl1pPr>
          </a:lstStyle>
          <a:p>
            <a:pPr fontAlgn="base">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81000" y="6248400"/>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lvl1pPr>
          </a:lstStyle>
          <a:p>
            <a:pPr fontAlgn="base">
              <a:spcAft>
                <a:spcPct val="0"/>
              </a:spcAft>
              <a:defRPr/>
            </a:pPr>
            <a:fld id="{AA3E4BD5-110B-40AA-9766-776A2DB1CB89}" type="slidenum">
              <a:rPr lang="en-US">
                <a:solidFill>
                  <a:srgbClr val="000000"/>
                </a:solidFill>
              </a:rPr>
              <a:pPr fontAlgn="base">
                <a:spcAft>
                  <a:spcPct val="0"/>
                </a:spcAft>
                <a:defRPr/>
              </a:pPr>
              <a:t>‹#›</a:t>
            </a:fld>
            <a:r>
              <a:rPr lang="en-US" dirty="0">
                <a:solidFill>
                  <a:srgbClr val="000000"/>
                </a:solidFill>
              </a:rPr>
              <a:t> </a:t>
            </a:r>
          </a:p>
        </p:txBody>
      </p:sp>
      <p:sp>
        <p:nvSpPr>
          <p:cNvPr id="1032" name="Rectangle 8"/>
          <p:cNvSpPr>
            <a:spLocks noGrp="1" noChangeArrowheads="1"/>
          </p:cNvSpPr>
          <p:nvPr>
            <p:ph type="sldNum" sz="quarter" idx="4"/>
          </p:nvPr>
        </p:nvSpPr>
        <p:spPr bwMode="auto">
          <a:xfrm>
            <a:off x="4419600" y="6248400"/>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lvl1pPr>
          </a:lstStyle>
          <a:p>
            <a:pPr fontAlgn="base">
              <a:spcAft>
                <a:spcPct val="0"/>
              </a:spcAft>
              <a:defRPr/>
            </a:pPr>
            <a:fld id="{60F80D4C-43EB-48DF-AAC4-E62E1ABB1392}"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346100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ackground_officialState_v4_seal.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61514A7A-C1AE-42C3-9FC1-620C6BF0316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52327124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background_officialState_v4_seal.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838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p:cNvSpPr>
            <a:spLocks noGrp="1" noChangeArrowheads="1"/>
          </p:cNvSpPr>
          <p:nvPr>
            <p:ph type="body" idx="1"/>
          </p:nvPr>
        </p:nvSpPr>
        <p:spPr bwMode="auto">
          <a:xfrm>
            <a:off x="457200" y="2057400"/>
            <a:ext cx="82296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172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7077F6B1-5F29-484A-B1A8-B79F06F9493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74850928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rtl="0" eaLnBrk="0" fontAlgn="base" hangingPunct="0">
        <a:spcBef>
          <a:spcPct val="0"/>
        </a:spcBef>
        <a:spcAft>
          <a:spcPct val="0"/>
        </a:spcAft>
        <a:defRPr sz="4400" b="1">
          <a:solidFill>
            <a:schemeClr val="accent2"/>
          </a:solidFill>
          <a:latin typeface="+mj-lt"/>
          <a:ea typeface="+mj-ea"/>
          <a:cs typeface="+mj-cs"/>
        </a:defRPr>
      </a:lvl1pPr>
      <a:lvl2pPr algn="ctr" rtl="0" eaLnBrk="0" fontAlgn="base" hangingPunct="0">
        <a:spcBef>
          <a:spcPct val="0"/>
        </a:spcBef>
        <a:spcAft>
          <a:spcPct val="0"/>
        </a:spcAft>
        <a:defRPr sz="4400" b="1">
          <a:solidFill>
            <a:schemeClr val="accent2"/>
          </a:solidFill>
          <a:latin typeface="Arial" charset="0"/>
        </a:defRPr>
      </a:lvl2pPr>
      <a:lvl3pPr algn="ctr" rtl="0" eaLnBrk="0" fontAlgn="base" hangingPunct="0">
        <a:spcBef>
          <a:spcPct val="0"/>
        </a:spcBef>
        <a:spcAft>
          <a:spcPct val="0"/>
        </a:spcAft>
        <a:defRPr sz="4400" b="1">
          <a:solidFill>
            <a:schemeClr val="accent2"/>
          </a:solidFill>
          <a:latin typeface="Arial" charset="0"/>
        </a:defRPr>
      </a:lvl3pPr>
      <a:lvl4pPr algn="ctr" rtl="0" eaLnBrk="0" fontAlgn="base" hangingPunct="0">
        <a:spcBef>
          <a:spcPct val="0"/>
        </a:spcBef>
        <a:spcAft>
          <a:spcPct val="0"/>
        </a:spcAft>
        <a:defRPr sz="4400" b="1">
          <a:solidFill>
            <a:schemeClr val="accent2"/>
          </a:solidFill>
          <a:latin typeface="Arial" charset="0"/>
        </a:defRPr>
      </a:lvl4pPr>
      <a:lvl5pPr algn="ctr" rtl="0" eaLnBrk="0" fontAlgn="base" hangingPunct="0">
        <a:spcBef>
          <a:spcPct val="0"/>
        </a:spcBef>
        <a:spcAft>
          <a:spcPct val="0"/>
        </a:spcAft>
        <a:defRPr sz="4400" b="1">
          <a:solidFill>
            <a:schemeClr val="accent2"/>
          </a:solidFill>
          <a:latin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puc.c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gif"/></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cpuc.ca.gov/"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3333FF"/>
                </a:solidFill>
              </a:rPr>
              <a:t>CPUC Public Agenda 3340</a:t>
            </a:r>
            <a:br>
              <a:rPr lang="en-US" sz="3200" b="1" dirty="0">
                <a:solidFill>
                  <a:srgbClr val="3333FF"/>
                </a:solidFill>
              </a:rPr>
            </a:br>
            <a:r>
              <a:rPr lang="en-US" sz="3200" b="1" dirty="0">
                <a:solidFill>
                  <a:srgbClr val="3333FF"/>
                </a:solidFill>
              </a:rPr>
              <a:t>Thursday, August 14, 2014, 9:30 a.m.</a:t>
            </a:r>
            <a:br>
              <a:rPr lang="en-US" sz="3200" b="1" dirty="0">
                <a:solidFill>
                  <a:srgbClr val="3333FF"/>
                </a:solidFill>
              </a:rPr>
            </a:br>
            <a:r>
              <a:rPr lang="en-US" sz="3200" b="1" dirty="0">
                <a:solidFill>
                  <a:srgbClr val="3333FF"/>
                </a:solidFill>
              </a:rPr>
              <a:t>San Francisco, CA</a:t>
            </a:r>
          </a:p>
        </p:txBody>
      </p:sp>
      <p:pic>
        <p:nvPicPr>
          <p:cNvPr id="17411" name="Picture 3" descr="PUC_Color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2286000"/>
            <a:ext cx="155416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192947" y="3805238"/>
            <a:ext cx="883920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br>
              <a:rPr lang="en-US" sz="1600" b="1" dirty="0">
                <a:solidFill>
                  <a:srgbClr val="000000"/>
                </a:solidFill>
              </a:rPr>
            </a:br>
            <a:r>
              <a:rPr lang="en-US" sz="1600" b="1" dirty="0">
                <a:solidFill>
                  <a:srgbClr val="000000"/>
                </a:solidFill>
              </a:rPr>
              <a:t> </a:t>
            </a:r>
            <a:r>
              <a:rPr lang="en-US" sz="2800" b="1" dirty="0">
                <a:solidFill>
                  <a:srgbClr val="000000"/>
                </a:solidFill>
              </a:rPr>
              <a:t>Commissioners:</a:t>
            </a:r>
          </a:p>
          <a:p>
            <a:pPr marL="342900" indent="-342900" algn="ctr" fontAlgn="base">
              <a:lnSpc>
                <a:spcPct val="90000"/>
              </a:lnSpc>
              <a:spcBef>
                <a:spcPct val="15000"/>
              </a:spcBef>
              <a:spcAft>
                <a:spcPct val="0"/>
              </a:spcAft>
            </a:pPr>
            <a:r>
              <a:rPr lang="en-US" sz="2400" b="1" dirty="0">
                <a:solidFill>
                  <a:srgbClr val="000000"/>
                </a:solidFill>
              </a:rPr>
              <a:t>    Michael R. Peevey    </a:t>
            </a:r>
          </a:p>
          <a:p>
            <a:pPr marL="342900" indent="-342900" algn="ctr" fontAlgn="base">
              <a:lnSpc>
                <a:spcPct val="90000"/>
              </a:lnSpc>
              <a:spcBef>
                <a:spcPct val="15000"/>
              </a:spcBef>
              <a:spcAft>
                <a:spcPct val="0"/>
              </a:spcAft>
            </a:pPr>
            <a:r>
              <a:rPr lang="en-US" sz="2400" b="1" dirty="0">
                <a:solidFill>
                  <a:srgbClr val="000000"/>
                </a:solidFill>
              </a:rPr>
              <a:t>    Michel Peter Florio</a:t>
            </a:r>
          </a:p>
          <a:p>
            <a:pPr marL="342900" indent="-342900" algn="ctr" fontAlgn="base">
              <a:lnSpc>
                <a:spcPct val="90000"/>
              </a:lnSpc>
              <a:spcBef>
                <a:spcPct val="15000"/>
              </a:spcBef>
              <a:spcAft>
                <a:spcPct val="0"/>
              </a:spcAft>
            </a:pPr>
            <a:r>
              <a:rPr lang="en-US" sz="2400" b="1" dirty="0">
                <a:solidFill>
                  <a:srgbClr val="000000"/>
                </a:solidFill>
              </a:rPr>
              <a:t>Catherine J.K. Sandoval</a:t>
            </a:r>
          </a:p>
          <a:p>
            <a:pPr marL="342900" indent="-342900" algn="ctr" fontAlgn="base">
              <a:lnSpc>
                <a:spcPct val="90000"/>
              </a:lnSpc>
              <a:spcBef>
                <a:spcPct val="15000"/>
              </a:spcBef>
              <a:spcAft>
                <a:spcPct val="0"/>
              </a:spcAft>
            </a:pPr>
            <a:r>
              <a:rPr lang="en-US" sz="2400" b="1" dirty="0">
                <a:solidFill>
                  <a:srgbClr val="000000"/>
                </a:solidFill>
              </a:rPr>
              <a:t>     Carla J. Peterman</a:t>
            </a:r>
          </a:p>
          <a:p>
            <a:pPr marL="342900" indent="-342900" algn="ctr" fontAlgn="base">
              <a:lnSpc>
                <a:spcPct val="90000"/>
              </a:lnSpc>
              <a:spcBef>
                <a:spcPct val="15000"/>
              </a:spcBef>
              <a:spcAft>
                <a:spcPct val="0"/>
              </a:spcAft>
            </a:pPr>
            <a:r>
              <a:rPr lang="en-US" sz="2400" b="1" dirty="0">
                <a:solidFill>
                  <a:srgbClr val="000000"/>
                </a:solidFill>
              </a:rPr>
              <a:t>    Michael Picker</a:t>
            </a:r>
          </a:p>
          <a:p>
            <a:pPr marL="342900" indent="-342900" algn="ctr" fontAlgn="base">
              <a:lnSpc>
                <a:spcPct val="80000"/>
              </a:lnSpc>
              <a:spcBef>
                <a:spcPct val="20000"/>
              </a:spcBef>
              <a:spcAft>
                <a:spcPct val="0"/>
              </a:spcAft>
            </a:pPr>
            <a:r>
              <a:rPr lang="en-US" sz="1600" b="1" dirty="0">
                <a:solidFill>
                  <a:srgbClr val="000000"/>
                </a:solidFill>
              </a:rPr>
              <a:t>       </a:t>
            </a:r>
            <a:r>
              <a:rPr lang="en-US" sz="1600" b="1" dirty="0">
                <a:solidFill>
                  <a:srgbClr val="000000"/>
                </a:solidFill>
                <a:hlinkClick r:id="rId4"/>
              </a:rPr>
              <a:t>www.cpuc.ca.gov</a:t>
            </a:r>
            <a:r>
              <a:rPr lang="en-US" sz="1600" b="1" dirty="0">
                <a:solidFill>
                  <a:srgbClr val="000000"/>
                </a:solidFill>
              </a:rPr>
              <a:t> </a:t>
            </a:r>
          </a:p>
        </p:txBody>
      </p:sp>
    </p:spTree>
    <p:extLst>
      <p:ext uri="{BB962C8B-B14F-4D97-AF65-F5344CB8AC3E}">
        <p14:creationId xmlns:p14="http://schemas.microsoft.com/office/powerpoint/2010/main" val="145201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4741" y="1295400"/>
            <a:ext cx="8724900" cy="457200"/>
          </a:xfrm>
        </p:spPr>
        <p:txBody>
          <a:bodyPr/>
          <a:lstStyle/>
          <a:p>
            <a:pPr marL="0" indent="0">
              <a:buNone/>
            </a:pPr>
            <a:r>
              <a:rPr lang="en-US" sz="1800" b="1" dirty="0"/>
              <a:t>Item # 58 [12911] – Compensation to Utility Consumers' Action Network</a:t>
            </a:r>
          </a:p>
          <a:p>
            <a:pPr marL="0" indent="0">
              <a:buNone/>
            </a:pPr>
            <a:endParaRPr lang="en-US" sz="800" b="1" dirty="0"/>
          </a:p>
          <a:p>
            <a:pPr marL="0" indent="0">
              <a:buNone/>
            </a:pPr>
            <a:r>
              <a:rPr lang="en-US" sz="1600" b="1" dirty="0"/>
              <a:t>A13-05-012 </a:t>
            </a:r>
            <a:r>
              <a:rPr lang="en-US" sz="1600" dirty="0"/>
              <a:t>- Application of San Diego Gas &amp; Electric Company for Approval of a Settlement Agreement and Related Amendments to its Power Purchase Agreements with </a:t>
            </a:r>
            <a:r>
              <a:rPr lang="en-US" sz="1600" dirty="0" err="1"/>
              <a:t>Otay</a:t>
            </a:r>
            <a:r>
              <a:rPr lang="en-US" sz="1600" dirty="0"/>
              <a:t> Mesa Energy Center, LLC and Calpine Energy Services, L.P. </a:t>
            </a:r>
          </a:p>
          <a:p>
            <a:pPr marL="0" indent="0">
              <a:buNone/>
            </a:pPr>
            <a:r>
              <a:rPr lang="en-US" sz="1600" b="1" dirty="0" err="1"/>
              <a:t>Ratesetting</a:t>
            </a:r>
            <a:r>
              <a:rPr lang="en-US" sz="1600" b="1" dirty="0"/>
              <a:t>					 Comr. </a:t>
            </a:r>
            <a:r>
              <a:rPr lang="en-US" sz="1600" b="1" dirty="0" err="1"/>
              <a:t>Peevey</a:t>
            </a:r>
            <a:r>
              <a:rPr lang="en-US" sz="1600" b="1" dirty="0"/>
              <a:t> / Judge </a:t>
            </a:r>
            <a:r>
              <a:rPr lang="en-US" sz="1600" b="1" dirty="0" err="1"/>
              <a:t>Yacknin</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211124" y="16764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2800767"/>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Awards Utility Consumers’ Action Network for substantial contribution to Decision 13-11-004.</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Substantial contribution by </a:t>
            </a:r>
            <a:r>
              <a:rPr lang="en-US" sz="1600" dirty="0" err="1"/>
              <a:t>intervenors</a:t>
            </a:r>
            <a:r>
              <a:rPr lang="en-US" sz="1600" dirty="0"/>
              <a:t>, as found here, enhances the Commission’s ability to resolve safety and other issues under Pub. Util. Code Section 451 to take all actions “… necessary to promote the safety, health, comfort, and convenience of its patrons, employees, and the public.”</a:t>
            </a:r>
          </a:p>
          <a:p>
            <a:pPr marL="171450" indent="-171450">
              <a:buFont typeface="Arial" panose="020B0604020202020204" pitchFamily="34" charset="0"/>
              <a:buChar char="•"/>
            </a:pPr>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$8,771.60, plus interest, to be paid by the San Diego Gas &amp; Electric Company.</a:t>
            </a:r>
          </a:p>
        </p:txBody>
      </p:sp>
    </p:spTree>
    <p:extLst>
      <p:ext uri="{BB962C8B-B14F-4D97-AF65-F5344CB8AC3E}">
        <p14:creationId xmlns:p14="http://schemas.microsoft.com/office/powerpoint/2010/main" val="164998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4741" y="1295400"/>
            <a:ext cx="8724900" cy="457200"/>
          </a:xfrm>
        </p:spPr>
        <p:txBody>
          <a:bodyPr/>
          <a:lstStyle/>
          <a:p>
            <a:pPr marL="0" indent="0">
              <a:buNone/>
            </a:pPr>
            <a:r>
              <a:rPr lang="en-US" sz="1800" b="1" dirty="0"/>
              <a:t>Item # 58a [13126] – ALTERNATE TO ITEM 12911</a:t>
            </a:r>
          </a:p>
          <a:p>
            <a:pPr marL="0" indent="0">
              <a:buNone/>
            </a:pPr>
            <a:endParaRPr lang="en-US" sz="800" b="1" dirty="0"/>
          </a:p>
          <a:p>
            <a:pPr marL="0" indent="0">
              <a:buNone/>
            </a:pPr>
            <a:r>
              <a:rPr lang="en-US" sz="1600" b="1" dirty="0"/>
              <a:t>A13-05-012 </a:t>
            </a:r>
            <a:r>
              <a:rPr lang="en-US" sz="1600" dirty="0"/>
              <a:t>- Application of San Diego Gas &amp; Electric Company for Approval of a Settlement Agreement and Related Amendments to its Power Purchase Agreements with </a:t>
            </a:r>
            <a:r>
              <a:rPr lang="en-US" sz="1600" dirty="0" err="1"/>
              <a:t>Otay</a:t>
            </a:r>
            <a:r>
              <a:rPr lang="en-US" sz="1600" dirty="0"/>
              <a:t> Mesa Energy Center, LLC and Calpine Energy Services, L.P. </a:t>
            </a:r>
          </a:p>
          <a:p>
            <a:pPr marL="0" indent="0">
              <a:buNone/>
            </a:pPr>
            <a:endParaRPr lang="en-US" sz="1600" dirty="0"/>
          </a:p>
          <a:p>
            <a:pPr marL="0" indent="0">
              <a:buNone/>
            </a:pPr>
            <a:r>
              <a:rPr lang="en-US" sz="1600" b="1" dirty="0" err="1"/>
              <a:t>Ratesetting</a:t>
            </a:r>
            <a:r>
              <a:rPr lang="en-US" sz="1600" b="1" dirty="0"/>
              <a:t>					 	            Comr. </a:t>
            </a:r>
            <a:r>
              <a:rPr lang="en-US" sz="1600" b="1" dirty="0" err="1"/>
              <a:t>Peevey</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211124" y="16764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3077766"/>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Awards the Utility Consumers’ Action Network for substantial contribution to Decision (D.) 13-11-004.</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Substantial contribution by </a:t>
            </a:r>
            <a:r>
              <a:rPr lang="en-US" sz="1600" dirty="0" err="1"/>
              <a:t>intervenors</a:t>
            </a:r>
            <a:r>
              <a:rPr lang="en-US" sz="1600" dirty="0"/>
              <a:t>, as found here, enhances the Commission’s ability to resolve safety and other issues under Pub. Util. Code Section 451 to take all actions “… necessary to promote the safety, health, comfort, and convenience of its patrons, employees, and the public.”</a:t>
            </a:r>
          </a:p>
          <a:p>
            <a:pPr marL="171450" indent="-171450">
              <a:buFont typeface="Arial" panose="020B0604020202020204" pitchFamily="34" charset="0"/>
              <a:buChar char="•"/>
            </a:pPr>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$26,416.60, plus interest, to be paid by San Diego Gas &amp; Electric Company.</a:t>
            </a:r>
          </a:p>
        </p:txBody>
      </p:sp>
    </p:spTree>
    <p:extLst>
      <p:ext uri="{BB962C8B-B14F-4D97-AF65-F5344CB8AC3E}">
        <p14:creationId xmlns:p14="http://schemas.microsoft.com/office/powerpoint/2010/main" val="3999164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4741" y="1295400"/>
            <a:ext cx="8724900" cy="609600"/>
          </a:xfrm>
        </p:spPr>
        <p:txBody>
          <a:bodyPr/>
          <a:lstStyle/>
          <a:p>
            <a:pPr marL="0" indent="0">
              <a:buNone/>
            </a:pPr>
            <a:r>
              <a:rPr lang="en-US" sz="1800" b="1" dirty="0"/>
              <a:t>Item # 59 [12920] – Addresses Compensation Request of the Natural Resources Defense Council </a:t>
            </a:r>
          </a:p>
          <a:p>
            <a:pPr marL="0" indent="0">
              <a:buNone/>
            </a:pPr>
            <a:r>
              <a:rPr lang="en-US" sz="1600" b="1" dirty="0"/>
              <a:t>A11-05-023 </a:t>
            </a:r>
            <a:r>
              <a:rPr lang="en-US" sz="1600" dirty="0"/>
              <a:t>- Application of San Diego Gas &amp; Electric Company for Authority to Enter into Purchase Power Tolling Agreements with Escondido Energy Center, </a:t>
            </a:r>
            <a:r>
              <a:rPr lang="en-US" sz="1600" dirty="0" err="1"/>
              <a:t>Pio</a:t>
            </a:r>
            <a:r>
              <a:rPr lang="en-US" sz="1600" dirty="0"/>
              <a:t> Pico Energy Center and Quail Brush Power.</a:t>
            </a:r>
            <a:endParaRPr lang="en-US" sz="1600" b="1" dirty="0"/>
          </a:p>
          <a:p>
            <a:pPr marL="0" indent="0">
              <a:buNone/>
            </a:pPr>
            <a:endParaRPr lang="en-US" sz="1600" b="1" dirty="0"/>
          </a:p>
          <a:p>
            <a:pPr marL="0" indent="0">
              <a:buNone/>
            </a:pPr>
            <a:r>
              <a:rPr lang="en-US" sz="1600" b="1" dirty="0" err="1"/>
              <a:t>Ratesetting</a:t>
            </a:r>
            <a:r>
              <a:rPr lang="en-US" sz="1600" b="1" dirty="0"/>
              <a:t>					 Comr. </a:t>
            </a:r>
            <a:r>
              <a:rPr lang="en-US" sz="1600" b="1" dirty="0" err="1"/>
              <a:t>Peevey</a:t>
            </a:r>
            <a:r>
              <a:rPr lang="en-US" sz="1600" b="1" dirty="0"/>
              <a:t> / Judge </a:t>
            </a:r>
            <a:r>
              <a:rPr lang="en-US" sz="1600" b="1" dirty="0" err="1"/>
              <a:t>Yacknin</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242929" y="1870047"/>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2339102"/>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Denies award to Natural Resources Defense Council for failure to make a substantial contribution to Decision 13-03-029. </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  None as a result of this decision. </a:t>
            </a:r>
          </a:p>
          <a:p>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None.</a:t>
            </a:r>
          </a:p>
        </p:txBody>
      </p:sp>
    </p:spTree>
    <p:extLst>
      <p:ext uri="{BB962C8B-B14F-4D97-AF65-F5344CB8AC3E}">
        <p14:creationId xmlns:p14="http://schemas.microsoft.com/office/powerpoint/2010/main" val="383895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4741" y="1295400"/>
            <a:ext cx="8724900" cy="457200"/>
          </a:xfrm>
        </p:spPr>
        <p:txBody>
          <a:bodyPr/>
          <a:lstStyle/>
          <a:p>
            <a:pPr marL="0" indent="0">
              <a:buNone/>
            </a:pPr>
            <a:r>
              <a:rPr lang="en-US" sz="1800" b="1" dirty="0"/>
              <a:t>Item # 59a [13139] – ALTERNATE TO ITEM 12920</a:t>
            </a:r>
          </a:p>
          <a:p>
            <a:pPr marL="0" indent="0">
              <a:buNone/>
            </a:pPr>
            <a:r>
              <a:rPr lang="en-US" sz="1600" b="1" dirty="0"/>
              <a:t> </a:t>
            </a:r>
            <a:endParaRPr lang="en-US" sz="800" b="1" dirty="0"/>
          </a:p>
          <a:p>
            <a:pPr marL="0" indent="0">
              <a:buNone/>
            </a:pPr>
            <a:r>
              <a:rPr lang="en-US" sz="1600" b="1" dirty="0"/>
              <a:t>A11-05-023 </a:t>
            </a:r>
            <a:r>
              <a:rPr lang="en-US" sz="1600" dirty="0"/>
              <a:t>- Application of San Diego Gas &amp; Electric Company for Authority to Enter into Purchase Power Tolling Agreements with Escondido Energy Center, </a:t>
            </a:r>
            <a:r>
              <a:rPr lang="en-US" sz="1600" dirty="0" err="1"/>
              <a:t>Pio</a:t>
            </a:r>
            <a:r>
              <a:rPr lang="en-US" sz="1600" dirty="0"/>
              <a:t> Pico Energy Center and Quail Brush Power.</a:t>
            </a:r>
          </a:p>
          <a:p>
            <a:pPr marL="0" indent="0">
              <a:buNone/>
            </a:pPr>
            <a:endParaRPr lang="en-US" sz="1600" dirty="0"/>
          </a:p>
          <a:p>
            <a:pPr marL="0" indent="0">
              <a:buNone/>
            </a:pPr>
            <a:r>
              <a:rPr lang="en-US" sz="1600" b="1" dirty="0" err="1"/>
              <a:t>Ratesetting</a:t>
            </a:r>
            <a:r>
              <a:rPr lang="en-US" sz="1600" b="1" dirty="0"/>
              <a:t>					 	             Comr. </a:t>
            </a:r>
            <a:r>
              <a:rPr lang="en-US" sz="1600" b="1" dirty="0" err="1"/>
              <a:t>Peevey</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152400" y="16764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2893100"/>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Awards Natural Resources Defense Council for substantial contribution to Decision 13-03-029. </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  Allows the Commission to continue to fulfill its duties under Public Utilities Code Section 451,   including to take all actions necessary to promote the safety, health, comfort, and convenience of utility patrons, employees, and the public. </a:t>
            </a:r>
          </a:p>
          <a:p>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$17,775.00, plus interest, to be paid by San Diego Gas &amp; Electric Company. </a:t>
            </a:r>
          </a:p>
        </p:txBody>
      </p:sp>
    </p:spTree>
    <p:extLst>
      <p:ext uri="{BB962C8B-B14F-4D97-AF65-F5344CB8AC3E}">
        <p14:creationId xmlns:p14="http://schemas.microsoft.com/office/powerpoint/2010/main" val="136167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4741" y="1295399"/>
            <a:ext cx="8724900" cy="704519"/>
          </a:xfrm>
        </p:spPr>
        <p:txBody>
          <a:bodyPr/>
          <a:lstStyle/>
          <a:p>
            <a:pPr marL="0" indent="0">
              <a:buNone/>
            </a:pPr>
            <a:r>
              <a:rPr lang="en-US" sz="1800" b="1" dirty="0"/>
              <a:t>Item # 60 [12947] – California Energy Storage Alliance's Petition for Modification of Decision 12-04-045 </a:t>
            </a:r>
          </a:p>
          <a:p>
            <a:pPr marL="0" indent="0">
              <a:buNone/>
            </a:pPr>
            <a:r>
              <a:rPr lang="en-US" sz="1600" b="1" dirty="0"/>
              <a:t> </a:t>
            </a:r>
            <a:endParaRPr lang="en-US" sz="800" b="1" dirty="0"/>
          </a:p>
          <a:p>
            <a:pPr marL="0" indent="0">
              <a:buNone/>
            </a:pPr>
            <a:r>
              <a:rPr lang="en-US" sz="1600" b="1" dirty="0"/>
              <a:t>A11-03-001, A11-03-002, A11-03-003 – Related Matters </a:t>
            </a:r>
            <a:r>
              <a:rPr lang="en-US" sz="1600" dirty="0"/>
              <a:t>- Application of Pacific Gas and Electric Company for Approval of Demand Response Programs, Pilots and Budgets for 2012-2014.</a:t>
            </a:r>
          </a:p>
          <a:p>
            <a:pPr marL="0" indent="0">
              <a:buNone/>
            </a:pPr>
            <a:endParaRPr lang="en-US" sz="1600" dirty="0"/>
          </a:p>
          <a:p>
            <a:pPr marL="0" indent="0">
              <a:buNone/>
            </a:pPr>
            <a:r>
              <a:rPr lang="en-US" sz="1600" b="1" dirty="0" err="1"/>
              <a:t>Ratesetting</a:t>
            </a:r>
            <a:r>
              <a:rPr lang="en-US" sz="1600" b="1" dirty="0"/>
              <a:t>					 Comr. </a:t>
            </a:r>
            <a:r>
              <a:rPr lang="en-US" sz="1600" b="1" dirty="0" err="1"/>
              <a:t>Peevey</a:t>
            </a:r>
            <a:r>
              <a:rPr lang="en-US" sz="1600" b="1" dirty="0"/>
              <a:t> / Judge </a:t>
            </a:r>
            <a:r>
              <a:rPr lang="en-US" sz="1600" b="1" dirty="0" err="1"/>
              <a:t>Hymes</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248893" y="1999919"/>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2800767"/>
          </a:xfrm>
          <a:prstGeom prst="rect">
            <a:avLst/>
          </a:prstGeom>
          <a:noFill/>
        </p:spPr>
        <p:txBody>
          <a:bodyPr wrap="square" rtlCol="0">
            <a:spAutoFit/>
          </a:bodyPr>
          <a:lstStyle/>
          <a:p>
            <a:endParaRPr lang="en-US" sz="1600" b="1" dirty="0">
              <a:solidFill>
                <a:srgbClr val="000000"/>
              </a:solidFill>
            </a:endParaRPr>
          </a:p>
          <a:p>
            <a:r>
              <a:rPr lang="en-US" sz="1600" b="1" dirty="0">
                <a:solidFill>
                  <a:srgbClr val="000000"/>
                </a:solidFill>
              </a:rPr>
              <a:t>PROPOSED OUTCOME:</a:t>
            </a:r>
          </a:p>
          <a:p>
            <a:pPr marL="285750" indent="-285750">
              <a:buFont typeface="Arial" panose="020B0604020202020204" pitchFamily="34" charset="0"/>
              <a:buChar char="•"/>
            </a:pPr>
            <a:r>
              <a:rPr lang="en-US" sz="1600" dirty="0"/>
              <a:t>Denies the request to modify Decision 12-04-045 to revise the categorization of small thermal energy storage systems from mature technology to emerging technology.</a:t>
            </a:r>
          </a:p>
          <a:p>
            <a:pPr marL="285750" indent="-285750">
              <a:buFont typeface="Arial" panose="020B0604020202020204" pitchFamily="34" charset="0"/>
              <a:buChar char="•"/>
            </a:pPr>
            <a:r>
              <a:rPr lang="en-US" sz="1600" dirty="0"/>
              <a:t>Closes the proceeding.</a:t>
            </a:r>
          </a:p>
          <a:p>
            <a:pPr marL="285750" indent="-285750">
              <a:buFont typeface="Arial" panose="020B0604020202020204" pitchFamily="34" charset="0"/>
              <a:buChar char="•"/>
            </a:pPr>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  The petitioner did not request any safety-related modification. </a:t>
            </a:r>
          </a:p>
          <a:p>
            <a:endParaRPr lang="en-US" sz="1600" b="1" dirty="0">
              <a:solidFill>
                <a:srgbClr val="000000"/>
              </a:solidFill>
            </a:endParaRPr>
          </a:p>
          <a:p>
            <a:r>
              <a:rPr lang="en-US" sz="1600" b="1" dirty="0">
                <a:solidFill>
                  <a:srgbClr val="000000"/>
                </a:solidFill>
              </a:rPr>
              <a:t>ESTIMATED COST:</a:t>
            </a:r>
          </a:p>
          <a:p>
            <a:pPr marL="171450" indent="-171450">
              <a:buFont typeface="Arial" panose="020B0604020202020204" pitchFamily="34" charset="0"/>
              <a:buChar char="•"/>
            </a:pPr>
            <a:r>
              <a:rPr lang="en-US" sz="1600" dirty="0"/>
              <a:t>  None. </a:t>
            </a:r>
          </a:p>
        </p:txBody>
      </p:sp>
    </p:spTree>
    <p:extLst>
      <p:ext uri="{BB962C8B-B14F-4D97-AF65-F5344CB8AC3E}">
        <p14:creationId xmlns:p14="http://schemas.microsoft.com/office/powerpoint/2010/main" val="45008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64741" y="1295400"/>
            <a:ext cx="8724900" cy="533400"/>
          </a:xfrm>
        </p:spPr>
        <p:txBody>
          <a:bodyPr/>
          <a:lstStyle/>
          <a:p>
            <a:pPr marL="0" indent="0">
              <a:buNone/>
            </a:pPr>
            <a:r>
              <a:rPr lang="en-US" sz="1800" b="1" dirty="0"/>
              <a:t>Item # 60a [13074] – ALTERNATE TO ITEM 12949</a:t>
            </a:r>
          </a:p>
          <a:p>
            <a:pPr marL="0" indent="0">
              <a:buNone/>
            </a:pPr>
            <a:r>
              <a:rPr lang="en-US" sz="1600" b="1" dirty="0"/>
              <a:t> </a:t>
            </a:r>
            <a:endParaRPr lang="en-US" sz="800" b="1" dirty="0"/>
          </a:p>
          <a:p>
            <a:pPr marL="0" indent="0">
              <a:buNone/>
            </a:pPr>
            <a:r>
              <a:rPr lang="en-US" sz="1600" b="1" dirty="0"/>
              <a:t>A11-03-001, A11-03-002, A11-03-003 – Related Matters </a:t>
            </a:r>
            <a:r>
              <a:rPr lang="en-US" sz="1600" dirty="0"/>
              <a:t>- Application of Pacific Gas and Electric Company for Approval of Demand Response Programs, Pilots and Budgets for 2012-2014.</a:t>
            </a:r>
          </a:p>
          <a:p>
            <a:pPr marL="0" indent="0">
              <a:buNone/>
            </a:pPr>
            <a:endParaRPr lang="en-US" sz="1600" dirty="0"/>
          </a:p>
          <a:p>
            <a:pPr marL="0" indent="0">
              <a:buNone/>
            </a:pPr>
            <a:r>
              <a:rPr lang="en-US" sz="1600" b="1" dirty="0" err="1"/>
              <a:t>Ratesetting</a:t>
            </a:r>
            <a:r>
              <a:rPr lang="en-US" sz="1600" b="1" dirty="0"/>
              <a:t>					 	               Comr. Picker</a:t>
            </a:r>
          </a:p>
          <a:p>
            <a:pPr marL="0" indent="0">
              <a:buNone/>
            </a:pPr>
            <a:r>
              <a:rPr lang="en-US" sz="1400" dirty="0"/>
              <a:t> </a:t>
            </a:r>
            <a:r>
              <a:rPr lang="en-US" sz="1400" b="1" dirty="0"/>
              <a:t>------------------------------------------------------------------------------------------------------------------------------------------------</a:t>
            </a:r>
          </a:p>
        </p:txBody>
      </p:sp>
      <p:sp>
        <p:nvSpPr>
          <p:cNvPr id="40964" name="Line 4"/>
          <p:cNvSpPr>
            <a:spLocks noChangeShapeType="1"/>
          </p:cNvSpPr>
          <p:nvPr/>
        </p:nvSpPr>
        <p:spPr bwMode="auto">
          <a:xfrm flipV="1">
            <a:off x="152400" y="18288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2800767"/>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Grants in part the California Energy Storage Alliance’s request to modify Decision 12-04-045 to find that small thermal energy storage system should not be categorized as “mature” technology and should be treated as “emerging” technology and thus not eligible for Permanent Load Shifting Program. </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  The petitioner did not request any safety-related modification. </a:t>
            </a:r>
          </a:p>
          <a:p>
            <a:endParaRPr lang="en-US" sz="1600" b="1" dirty="0">
              <a:solidFill>
                <a:srgbClr val="000000"/>
              </a:solidFill>
            </a:endParaRPr>
          </a:p>
          <a:p>
            <a:r>
              <a:rPr lang="en-US" sz="1600" b="1" dirty="0">
                <a:solidFill>
                  <a:srgbClr val="000000"/>
                </a:solidFill>
              </a:rPr>
              <a:t>ESTIMATED COST:</a:t>
            </a:r>
          </a:p>
          <a:p>
            <a:pPr marL="171450" indent="-171450">
              <a:buFont typeface="Arial" panose="020B0604020202020204" pitchFamily="34" charset="0"/>
              <a:buChar char="•"/>
            </a:pPr>
            <a:r>
              <a:rPr lang="en-US" sz="1600" dirty="0"/>
              <a:t>  None. </a:t>
            </a:r>
          </a:p>
        </p:txBody>
      </p:sp>
    </p:spTree>
    <p:extLst>
      <p:ext uri="{BB962C8B-B14F-4D97-AF65-F5344CB8AC3E}">
        <p14:creationId xmlns:p14="http://schemas.microsoft.com/office/powerpoint/2010/main" val="255609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52400" y="1287448"/>
            <a:ext cx="8724900" cy="789001"/>
          </a:xfrm>
        </p:spPr>
        <p:txBody>
          <a:bodyPr/>
          <a:lstStyle/>
          <a:p>
            <a:pPr marL="0" indent="0">
              <a:buNone/>
            </a:pPr>
            <a:r>
              <a:rPr lang="en-US" sz="1600" b="1" dirty="0"/>
              <a:t>Item # 61 [13000] – Phase II and Guidance on Large Investor-Owned Utilities' 2012-2014 Energy Savings Assistance and California Alternate Rates for Energy Applications and Budgets  </a:t>
            </a:r>
            <a:endParaRPr lang="en-US" sz="800" b="1" dirty="0"/>
          </a:p>
          <a:p>
            <a:pPr marL="0" indent="0">
              <a:buNone/>
            </a:pPr>
            <a:r>
              <a:rPr lang="en-US" sz="1600" b="1" dirty="0"/>
              <a:t>A11-05-017, A11-05-018, A-11-05-019, A11-05-020 – Related Matters </a:t>
            </a:r>
            <a:r>
              <a:rPr lang="en-US" sz="1600" dirty="0"/>
              <a:t>- Application of Southern California Edison Company for Approval of its 2012- 2014 California Alternate Rates for Energy (CARE) and Energy Savings Assistance Programs and Budgets.</a:t>
            </a:r>
          </a:p>
          <a:p>
            <a:pPr marL="0" indent="0">
              <a:buNone/>
            </a:pPr>
            <a:r>
              <a:rPr lang="en-US" sz="1600" b="1" dirty="0" err="1"/>
              <a:t>Ratesetting</a:t>
            </a:r>
            <a:r>
              <a:rPr lang="en-US" sz="1600" b="1" dirty="0"/>
              <a:t>               				Comr. Sandoval / Judge Kim</a:t>
            </a:r>
          </a:p>
          <a:p>
            <a:pPr marL="0" indent="0">
              <a:buNone/>
            </a:pPr>
            <a:r>
              <a:rPr lang="en-US" sz="1400" dirty="0"/>
              <a:t> </a:t>
            </a:r>
            <a:r>
              <a:rPr lang="en-US" sz="1400" b="1" dirty="0"/>
              <a:t>------------------------------------------------------------------------------------------------------------------------------------------------</a:t>
            </a:r>
          </a:p>
        </p:txBody>
      </p:sp>
      <p:sp>
        <p:nvSpPr>
          <p:cNvPr id="40964" name="Line 4"/>
          <p:cNvSpPr>
            <a:spLocks noChangeShapeType="1"/>
          </p:cNvSpPr>
          <p:nvPr/>
        </p:nvSpPr>
        <p:spPr bwMode="auto">
          <a:xfrm flipV="1">
            <a:off x="151737" y="20574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92571" y="3352800"/>
            <a:ext cx="8803214" cy="3385542"/>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400" dirty="0"/>
              <a:t>Resolves outstanding petitions, motions, and request in the above captioned proceedings;</a:t>
            </a:r>
          </a:p>
          <a:p>
            <a:pPr marL="285750" indent="-285750">
              <a:buFont typeface="Arial" panose="020B0604020202020204" pitchFamily="34" charset="0"/>
              <a:buChar char="•"/>
            </a:pPr>
            <a:r>
              <a:rPr lang="en-US" sz="1400" dirty="0"/>
              <a:t>Reviews, resolves, and/or continues the review of several pending Phase II issues; </a:t>
            </a:r>
          </a:p>
          <a:p>
            <a:pPr marL="285750" indent="-285750">
              <a:buFont typeface="Arial" panose="020B0604020202020204" pitchFamily="34" charset="0"/>
              <a:buChar char="•"/>
            </a:pPr>
            <a:r>
              <a:rPr lang="en-US" sz="1400" dirty="0"/>
              <a:t>Provides guidance for the 2015-2017 applications; </a:t>
            </a:r>
          </a:p>
          <a:p>
            <a:pPr marL="285750" indent="-285750">
              <a:buFont typeface="Arial" panose="020B0604020202020204" pitchFamily="34" charset="0"/>
              <a:buChar char="•"/>
            </a:pPr>
            <a:r>
              <a:rPr lang="en-US" sz="1400" dirty="0"/>
              <a:t>Makes minor corrections and clarifications; and </a:t>
            </a:r>
          </a:p>
          <a:p>
            <a:pPr marL="285750" indent="-285750">
              <a:buFont typeface="Arial" panose="020B0604020202020204" pitchFamily="34" charset="0"/>
              <a:buChar char="•"/>
            </a:pPr>
            <a:r>
              <a:rPr lang="en-US" sz="1400" dirty="0"/>
              <a:t>Closes the proceeding.  </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  </a:t>
            </a:r>
            <a:r>
              <a:rPr lang="en-US" sz="1400" dirty="0"/>
              <a:t>Allows the Commission to continue to fulfill its duties under Pub. Util. Code § 451, including to take all actions necessary to promote the safety, health, comfort, and convenience of utility patrons, employees, and the public.</a:t>
            </a:r>
          </a:p>
          <a:p>
            <a:pPr marL="171450" indent="-171450">
              <a:buFont typeface="Arial" panose="020B0604020202020204" pitchFamily="34" charset="0"/>
              <a:buChar char="•"/>
            </a:pPr>
            <a:endParaRPr lang="en-US" sz="1600" b="1" dirty="0">
              <a:solidFill>
                <a:srgbClr val="000000"/>
              </a:solidFill>
            </a:endParaRPr>
          </a:p>
          <a:p>
            <a:r>
              <a:rPr lang="en-US" sz="1600" b="1" dirty="0">
                <a:solidFill>
                  <a:srgbClr val="000000"/>
                </a:solidFill>
              </a:rPr>
              <a:t>ESTIMATED COST:</a:t>
            </a:r>
          </a:p>
          <a:p>
            <a:pPr marL="171450" indent="-171450">
              <a:buFont typeface="Arial" panose="020B0604020202020204" pitchFamily="34" charset="0"/>
              <a:buChar char="•"/>
            </a:pPr>
            <a:r>
              <a:rPr lang="en-US" sz="1600" dirty="0"/>
              <a:t>  </a:t>
            </a:r>
            <a:r>
              <a:rPr lang="en-US" sz="1400" dirty="0"/>
              <a:t>None. </a:t>
            </a:r>
          </a:p>
        </p:txBody>
      </p:sp>
    </p:spTree>
    <p:extLst>
      <p:ext uri="{BB962C8B-B14F-4D97-AF65-F5344CB8AC3E}">
        <p14:creationId xmlns:p14="http://schemas.microsoft.com/office/powerpoint/2010/main" val="106522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52400" y="1287449"/>
            <a:ext cx="8724900" cy="312751"/>
          </a:xfrm>
        </p:spPr>
        <p:txBody>
          <a:bodyPr/>
          <a:lstStyle/>
          <a:p>
            <a:pPr marL="0" indent="0">
              <a:buNone/>
            </a:pPr>
            <a:r>
              <a:rPr lang="en-US" sz="1800" b="1" dirty="0"/>
              <a:t>Item # 61a [13116] – ALTERNATE TO ITEM 13000</a:t>
            </a:r>
          </a:p>
          <a:p>
            <a:pPr marL="0" indent="0">
              <a:buNone/>
            </a:pPr>
            <a:r>
              <a:rPr lang="en-US" sz="1600" b="1" dirty="0"/>
              <a:t>A11-05-017, A11-05-018, A-11-05-019, A11-05-020 – Related Matters </a:t>
            </a:r>
            <a:r>
              <a:rPr lang="en-US" sz="1600" dirty="0"/>
              <a:t>- Application of Southern California Edison Company for Approval of its 2012- 2014 California Alternate Rates for Energy (CARE) and Energy Savings Assistance Programs and Budgets.</a:t>
            </a:r>
          </a:p>
          <a:p>
            <a:pPr marL="0" indent="0">
              <a:buNone/>
            </a:pPr>
            <a:r>
              <a:rPr lang="en-US" sz="1600" b="1" dirty="0" err="1"/>
              <a:t>Ratesetting</a:t>
            </a:r>
            <a:r>
              <a:rPr lang="en-US" sz="1600" b="1" dirty="0"/>
              <a:t>    							Comr. Florio</a:t>
            </a:r>
          </a:p>
          <a:p>
            <a:pPr marL="0" indent="0">
              <a:buNone/>
            </a:pPr>
            <a:r>
              <a:rPr lang="en-US" sz="1400" dirty="0"/>
              <a:t> </a:t>
            </a:r>
            <a:r>
              <a:rPr lang="en-US" sz="1400" b="1" dirty="0"/>
              <a:t>------------------------------------------------------------------------------------------------------------------------------------------------</a:t>
            </a:r>
          </a:p>
        </p:txBody>
      </p:sp>
      <p:sp>
        <p:nvSpPr>
          <p:cNvPr id="40964" name="Line 4"/>
          <p:cNvSpPr>
            <a:spLocks noChangeShapeType="1"/>
          </p:cNvSpPr>
          <p:nvPr/>
        </p:nvSpPr>
        <p:spPr bwMode="auto">
          <a:xfrm flipV="1">
            <a:off x="192571" y="16002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16425" y="2819400"/>
            <a:ext cx="8803214" cy="3693319"/>
          </a:xfrm>
          <a:prstGeom prst="rect">
            <a:avLst/>
          </a:prstGeom>
          <a:noFill/>
        </p:spPr>
        <p:txBody>
          <a:bodyPr wrap="square" rtlCol="0">
            <a:spAutoFit/>
          </a:bodyPr>
          <a:lstStyle/>
          <a:p>
            <a:r>
              <a:rPr lang="en-US" sz="1400" b="1" dirty="0">
                <a:solidFill>
                  <a:srgbClr val="000000"/>
                </a:solidFill>
              </a:rPr>
              <a:t>PROPOSED OUTCOME:</a:t>
            </a:r>
          </a:p>
          <a:p>
            <a:pPr marL="285750" indent="-285750">
              <a:buFont typeface="Arial" panose="020B0604020202020204" pitchFamily="34" charset="0"/>
              <a:buChar char="•"/>
            </a:pPr>
            <a:r>
              <a:rPr lang="en-US" sz="1200" dirty="0"/>
              <a:t>Allows utilities to treat all of a building that is at least 80% income-qualified; </a:t>
            </a:r>
          </a:p>
          <a:p>
            <a:pPr marL="285750" indent="-285750">
              <a:buFont typeface="Arial" panose="020B0604020202020204" pitchFamily="34" charset="0"/>
              <a:buChar char="•"/>
            </a:pPr>
            <a:r>
              <a:rPr lang="en-US" sz="1200" dirty="0"/>
              <a:t>Defines income as excluding means-tested housing subsidies for purposes of eligibility for Energy Savings Assistance/California Alternate Rates for Energy (ESA/CARE); </a:t>
            </a:r>
          </a:p>
          <a:p>
            <a:pPr marL="285750" indent="-285750">
              <a:buFont typeface="Arial" panose="020B0604020202020204" pitchFamily="34" charset="0"/>
              <a:buChar char="•"/>
            </a:pPr>
            <a:r>
              <a:rPr lang="en-US" sz="1200" dirty="0"/>
              <a:t>Expedites enrollment for government-assisted housing buildings; </a:t>
            </a:r>
          </a:p>
          <a:p>
            <a:pPr marL="285750" indent="-285750">
              <a:buFont typeface="Arial" panose="020B0604020202020204" pitchFamily="34" charset="0"/>
              <a:buChar char="•"/>
            </a:pPr>
            <a:r>
              <a:rPr lang="en-US" sz="1200" dirty="0"/>
              <a:t>Requires the utilities to propose new whole-building measures and an associated budget for the multifamily sector; </a:t>
            </a:r>
          </a:p>
          <a:p>
            <a:pPr marL="285750" indent="-285750">
              <a:buFont typeface="Arial" panose="020B0604020202020204" pitchFamily="34" charset="0"/>
              <a:buChar char="•"/>
            </a:pPr>
            <a:r>
              <a:rPr lang="en-US" sz="1200" dirty="0"/>
              <a:t>Requires the utilities to improve coordination and leverage with the Commission’s non-low-income energy efficiency program, Energy Upgrade California, as well as federal programs; </a:t>
            </a:r>
          </a:p>
          <a:p>
            <a:pPr marL="285750" indent="-285750">
              <a:buFont typeface="Arial" panose="020B0604020202020204" pitchFamily="34" charset="0"/>
              <a:buChar char="•"/>
            </a:pPr>
            <a:r>
              <a:rPr lang="en-US" sz="1200" dirty="0"/>
              <a:t>Modifies the Commission’s basis for approval of ESA/CARE to full program cost-effectiveness, rather than cost-effectiveness at the measure level; </a:t>
            </a:r>
          </a:p>
          <a:p>
            <a:pPr marL="285750" indent="-285750">
              <a:buFont typeface="Arial" panose="020B0604020202020204" pitchFamily="34" charset="0"/>
              <a:buChar char="•"/>
            </a:pPr>
            <a:r>
              <a:rPr lang="en-US" sz="1200" dirty="0"/>
              <a:t>Replaces the existing cost-effectiveness tests with two recommended tests, the Total Resource Cost and Energy Savings Assistance Cost-Effectiveness Test; and </a:t>
            </a:r>
          </a:p>
          <a:p>
            <a:pPr marL="285750" indent="-285750">
              <a:buFont typeface="Arial" panose="020B0604020202020204" pitchFamily="34" charset="0"/>
              <a:buChar char="•"/>
            </a:pPr>
            <a:r>
              <a:rPr lang="en-US" sz="1200" dirty="0"/>
              <a:t>Continues funding for the Community Help and Awareness of Natural Gas and Electricity Services pilot program. </a:t>
            </a:r>
          </a:p>
          <a:p>
            <a:pPr marL="285750" indent="-285750">
              <a:buFont typeface="Arial" panose="020B0604020202020204" pitchFamily="34" charset="0"/>
              <a:buChar char="•"/>
            </a:pPr>
            <a:r>
              <a:rPr lang="en-US" sz="1200" dirty="0"/>
              <a:t>Closes the proceeding. </a:t>
            </a:r>
          </a:p>
          <a:p>
            <a:r>
              <a:rPr lang="en-US" sz="1400" b="1" dirty="0">
                <a:solidFill>
                  <a:srgbClr val="000000"/>
                </a:solidFill>
              </a:rPr>
              <a:t>SAFETY CONSIDERATIONS:</a:t>
            </a:r>
          </a:p>
          <a:p>
            <a:pPr marL="171450" indent="-171450">
              <a:buFont typeface="Arial" panose="020B0604020202020204" pitchFamily="34" charset="0"/>
              <a:buChar char="•"/>
            </a:pPr>
            <a:r>
              <a:rPr lang="en-US" sz="1200" dirty="0"/>
              <a:t>  Allows the Commission to continue to fulfill its duties under Pub. Util. Code § 451, including to take all actions necessary to            promote the safety, health, comfort, and convenience of utility patrons, employees, and the public. </a:t>
            </a:r>
          </a:p>
          <a:p>
            <a:r>
              <a:rPr lang="en-US" sz="1400" b="1" dirty="0">
                <a:solidFill>
                  <a:srgbClr val="000000"/>
                </a:solidFill>
              </a:rPr>
              <a:t>ESTIMATED COST:</a:t>
            </a:r>
          </a:p>
          <a:p>
            <a:pPr marL="171450" indent="-171450">
              <a:buFont typeface="Arial" panose="020B0604020202020204" pitchFamily="34" charset="0"/>
              <a:buChar char="•"/>
            </a:pPr>
            <a:r>
              <a:rPr lang="en-US" sz="1200" dirty="0"/>
              <a:t>  None. </a:t>
            </a:r>
          </a:p>
        </p:txBody>
      </p:sp>
    </p:spTree>
    <p:extLst>
      <p:ext uri="{BB962C8B-B14F-4D97-AF65-F5344CB8AC3E}">
        <p14:creationId xmlns:p14="http://schemas.microsoft.com/office/powerpoint/2010/main" val="88427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52400" y="1292086"/>
            <a:ext cx="8724900" cy="993913"/>
          </a:xfrm>
        </p:spPr>
        <p:txBody>
          <a:bodyPr/>
          <a:lstStyle/>
          <a:p>
            <a:pPr marL="0" indent="0">
              <a:buNone/>
            </a:pPr>
            <a:r>
              <a:rPr lang="en-US" sz="1800" b="1" dirty="0"/>
              <a:t>Item # 62 [13044] – Request for Compensation to Black Economic Council, National Asian American Coalition, and Latino Business Chamber of Greater Los Angeles</a:t>
            </a:r>
          </a:p>
          <a:p>
            <a:pPr marL="0" indent="0">
              <a:buNone/>
            </a:pPr>
            <a:endParaRPr lang="en-US" sz="800" b="1" dirty="0"/>
          </a:p>
          <a:p>
            <a:pPr marL="0" indent="0">
              <a:buNone/>
            </a:pPr>
            <a:r>
              <a:rPr lang="en-US" sz="1600" b="1" dirty="0"/>
              <a:t>A10-11-015 </a:t>
            </a:r>
            <a:r>
              <a:rPr lang="en-US" sz="1600" dirty="0"/>
              <a:t>- Application of Southern California Edison Company for Authority to, Among Other Things, Increase Its Authorized Revenues for Electric Service in 2012, and to Reflect That Increase in Rates.</a:t>
            </a:r>
          </a:p>
          <a:p>
            <a:pPr marL="0" indent="0">
              <a:buNone/>
            </a:pPr>
            <a:r>
              <a:rPr lang="en-US" sz="1600" b="1" dirty="0" err="1"/>
              <a:t>Ratesetting</a:t>
            </a:r>
            <a:r>
              <a:rPr lang="en-US" sz="1600" b="1" dirty="0"/>
              <a:t>					 Comr. </a:t>
            </a:r>
            <a:r>
              <a:rPr lang="en-US" sz="1600" b="1" dirty="0" err="1"/>
              <a:t>Peevey</a:t>
            </a:r>
            <a:r>
              <a:rPr lang="en-US" sz="1600" b="1" dirty="0"/>
              <a:t> / Judge Darling</a:t>
            </a:r>
          </a:p>
          <a:p>
            <a:pPr marL="0" indent="0">
              <a:buNone/>
            </a:pPr>
            <a:r>
              <a:rPr lang="en-US" sz="1400" dirty="0"/>
              <a:t> </a:t>
            </a:r>
            <a:r>
              <a:rPr lang="en-US" sz="1400" b="1" dirty="0"/>
              <a:t>---------------------------------------------------------------------------------------------------------------------------------------------</a:t>
            </a:r>
          </a:p>
        </p:txBody>
      </p:sp>
      <p:sp>
        <p:nvSpPr>
          <p:cNvPr id="40964" name="Line 4"/>
          <p:cNvSpPr>
            <a:spLocks noChangeShapeType="1"/>
          </p:cNvSpPr>
          <p:nvPr/>
        </p:nvSpPr>
        <p:spPr bwMode="auto">
          <a:xfrm flipV="1">
            <a:off x="186607" y="22098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3051" y="3505200"/>
            <a:ext cx="8803214" cy="2554545"/>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Denies award to Black Economic Council, National Asian American Coalition, and Latino Business Chamber of Greater Los Angeles filing as Joint Parties for lack of substantial contribution to Decision 12-11-051.</a:t>
            </a:r>
          </a:p>
          <a:p>
            <a:endParaRPr lang="en-US" sz="1600" dirty="0"/>
          </a:p>
          <a:p>
            <a:r>
              <a:rPr lang="en-US" sz="1600" b="1" dirty="0">
                <a:solidFill>
                  <a:srgbClr val="000000"/>
                </a:solidFill>
              </a:rPr>
              <a:t>SAFETY CONSIDERATIONS:</a:t>
            </a:r>
          </a:p>
          <a:p>
            <a:pPr marL="171450" indent="-171450">
              <a:buFont typeface="Arial" panose="020B0604020202020204" pitchFamily="34" charset="0"/>
              <a:buChar char="•"/>
            </a:pPr>
            <a:r>
              <a:rPr lang="en-US" sz="1600" dirty="0"/>
              <a:t>  None were raised by this decision.</a:t>
            </a:r>
          </a:p>
          <a:p>
            <a:pPr marL="171450" indent="-171450">
              <a:buFont typeface="Arial" panose="020B0604020202020204" pitchFamily="34" charset="0"/>
              <a:buChar char="•"/>
            </a:pPr>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None.</a:t>
            </a:r>
          </a:p>
        </p:txBody>
      </p:sp>
    </p:spTree>
    <p:extLst>
      <p:ext uri="{BB962C8B-B14F-4D97-AF65-F5344CB8AC3E}">
        <p14:creationId xmlns:p14="http://schemas.microsoft.com/office/powerpoint/2010/main" val="4198491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94641" y="1295400"/>
            <a:ext cx="8724900" cy="457200"/>
          </a:xfrm>
        </p:spPr>
        <p:txBody>
          <a:bodyPr/>
          <a:lstStyle/>
          <a:p>
            <a:pPr marL="0" indent="0">
              <a:buNone/>
            </a:pPr>
            <a:r>
              <a:rPr lang="en-US" sz="1800" b="1" dirty="0"/>
              <a:t>Item # 62a [13045] – ALTERNATE TO ITEM 13044</a:t>
            </a:r>
            <a:endParaRPr lang="en-US" sz="1800" dirty="0"/>
          </a:p>
          <a:p>
            <a:pPr marL="0" indent="0">
              <a:buNone/>
            </a:pPr>
            <a:endParaRPr lang="en-US" sz="1100" b="1" dirty="0"/>
          </a:p>
          <a:p>
            <a:pPr marL="0" indent="0">
              <a:buNone/>
            </a:pPr>
            <a:r>
              <a:rPr lang="en-US" sz="1600" b="1" dirty="0"/>
              <a:t>A10-11-015 </a:t>
            </a:r>
            <a:r>
              <a:rPr lang="en-US" sz="1600" dirty="0"/>
              <a:t>- Application of Southern California Edison Company for Authority to, Among Other Things, Increase Its Authorized Revenues for Electric Service in 2012, and to Reflect That Increase in Rates.</a:t>
            </a:r>
          </a:p>
          <a:p>
            <a:pPr marL="0" indent="0">
              <a:buNone/>
            </a:pPr>
            <a:endParaRPr lang="en-US" sz="800" dirty="0"/>
          </a:p>
          <a:p>
            <a:pPr marL="0" indent="0">
              <a:buNone/>
            </a:pPr>
            <a:r>
              <a:rPr lang="en-US" sz="1600" b="1" dirty="0" err="1"/>
              <a:t>Ratesetting</a:t>
            </a:r>
            <a:r>
              <a:rPr lang="en-US" sz="1600" b="1" dirty="0"/>
              <a:t> 					                          Comr. </a:t>
            </a:r>
            <a:r>
              <a:rPr lang="en-US" sz="1600" b="1" dirty="0" err="1"/>
              <a:t>Peevey</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381726" y="17145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8600" y="3352800"/>
            <a:ext cx="8803214" cy="3416320"/>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Awards National Asian American Coalition and Latino Business Chamber of Greater Los Angeles for substantial contribution to Decision (D.) 12-11-051 with some disallowances.</a:t>
            </a:r>
          </a:p>
          <a:p>
            <a:pPr marL="285750" indent="-285750">
              <a:buFont typeface="Arial" panose="020B0604020202020204" pitchFamily="34" charset="0"/>
              <a:buChar char="•"/>
            </a:pPr>
            <a:r>
              <a:rPr lang="en-US" sz="1600" dirty="0"/>
              <a:t>Denies compensation to Black Economic Council for failure to make a substantial contribution to D.12-11-051.</a:t>
            </a:r>
          </a:p>
          <a:p>
            <a:endParaRPr lang="en-US" sz="800" dirty="0"/>
          </a:p>
          <a:p>
            <a:r>
              <a:rPr lang="en-US" sz="1600" b="1" dirty="0">
                <a:solidFill>
                  <a:srgbClr val="000000"/>
                </a:solidFill>
              </a:rPr>
              <a:t>SAFETY CONSIDERATIONS:</a:t>
            </a:r>
          </a:p>
          <a:p>
            <a:pPr marL="285750" indent="-285750">
              <a:buFont typeface="Arial" panose="020B0604020202020204" pitchFamily="34" charset="0"/>
              <a:buChar char="•"/>
            </a:pPr>
            <a:r>
              <a:rPr lang="en-US" sz="1600" dirty="0"/>
              <a:t>Substantial contribution by </a:t>
            </a:r>
            <a:r>
              <a:rPr lang="en-US" sz="1600" dirty="0" err="1"/>
              <a:t>intervenors</a:t>
            </a:r>
            <a:r>
              <a:rPr lang="en-US" sz="1600" dirty="0"/>
              <a:t>, as found here, enhances the Commission’s ability to resolve safety and other issues under Pub. Util. Code Section 451 to take all actions “… necessary to promote the safety, health, comfort, and convenience of its patrons, employees, and the public.”</a:t>
            </a:r>
          </a:p>
          <a:p>
            <a:endParaRPr lang="en-US" sz="8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$108,948.90, plus interest, to be paid by Southern California Edison Company.</a:t>
            </a:r>
          </a:p>
        </p:txBody>
      </p:sp>
    </p:spTree>
    <p:extLst>
      <p:ext uri="{BB962C8B-B14F-4D97-AF65-F5344CB8AC3E}">
        <p14:creationId xmlns:p14="http://schemas.microsoft.com/office/powerpoint/2010/main" val="238432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990600"/>
          </a:xfrm>
        </p:spPr>
        <p:txBody>
          <a:bodyPr/>
          <a:lstStyle/>
          <a:p>
            <a:pPr eaLnBrk="1" hangingPunct="1"/>
            <a:r>
              <a:rPr lang="en-US" sz="3600" dirty="0"/>
              <a:t>Safety and Emergency Information</a:t>
            </a:r>
          </a:p>
        </p:txBody>
      </p:sp>
      <p:sp>
        <p:nvSpPr>
          <p:cNvPr id="31747" name="Rectangle 3"/>
          <p:cNvSpPr>
            <a:spLocks noGrp="1" noChangeArrowheads="1"/>
          </p:cNvSpPr>
          <p:nvPr>
            <p:ph type="body" idx="1"/>
          </p:nvPr>
        </p:nvSpPr>
        <p:spPr>
          <a:xfrm>
            <a:off x="457200" y="1905000"/>
            <a:ext cx="8229600" cy="4068763"/>
          </a:xfrm>
        </p:spPr>
        <p:txBody>
          <a:bodyPr/>
          <a:lstStyle/>
          <a:p>
            <a:pPr eaLnBrk="1" hangingPunct="1"/>
            <a:r>
              <a:rPr lang="en-US" sz="1600" dirty="0"/>
              <a:t>The restrooms are located at the far end of the lobby outside of the security screening area.</a:t>
            </a:r>
          </a:p>
          <a:p>
            <a:pPr eaLnBrk="1" hangingPunct="1"/>
            <a:endParaRPr lang="en-US" sz="1600" dirty="0"/>
          </a:p>
          <a:p>
            <a:pPr eaLnBrk="1" hangingPunct="1"/>
            <a:r>
              <a:rPr lang="en-US" sz="1600" dirty="0"/>
              <a:t>In the event of an emergency, please calmly proceed out of the exits. There are four exits total. Two exits are in the rear and two exits are on either side of the public speakers area. </a:t>
            </a:r>
          </a:p>
          <a:p>
            <a:pPr eaLnBrk="1" hangingPunct="1"/>
            <a:endParaRPr lang="en-US" sz="1600" dirty="0"/>
          </a:p>
          <a:p>
            <a:pPr eaLnBrk="1" hangingPunct="1"/>
            <a:r>
              <a:rPr lang="en-US" sz="1600" dirty="0"/>
              <a:t>In the event of an emergency and the building needs to be evacuated, if you use the back exit, please head out through the courtyard and down the front stairs across McAllister.</a:t>
            </a:r>
          </a:p>
          <a:p>
            <a:pPr eaLnBrk="1" hangingPunct="1"/>
            <a:endParaRPr lang="en-US" sz="1600" dirty="0"/>
          </a:p>
          <a:p>
            <a:pPr eaLnBrk="1" hangingPunct="1"/>
            <a:r>
              <a:rPr lang="en-US" sz="1600" dirty="0"/>
              <a:t>If you use the side exits you will end up on Golden Gate Ave. Please proceed around the front of the building to Van Ness Ave and continue on down to the assembly point.</a:t>
            </a:r>
          </a:p>
          <a:p>
            <a:pPr eaLnBrk="1" hangingPunct="1"/>
            <a:endParaRPr lang="en-US" sz="1600" dirty="0"/>
          </a:p>
          <a:p>
            <a:pPr eaLnBrk="1" hangingPunct="1"/>
            <a:r>
              <a:rPr lang="en-US" sz="1600" dirty="0"/>
              <a:t>Our assembly point is between the War Memorial Building and the Opera Building (House) which is on Van Ness Ave, located between McAllister and Grove.  </a:t>
            </a:r>
          </a:p>
          <a:p>
            <a:pPr eaLnBrk="1" hangingPunct="1"/>
            <a:endParaRPr lang="en-US" sz="1600" dirty="0"/>
          </a:p>
        </p:txBody>
      </p:sp>
    </p:spTree>
    <p:extLst>
      <p:ext uri="{BB962C8B-B14F-4D97-AF65-F5344CB8AC3E}">
        <p14:creationId xmlns:p14="http://schemas.microsoft.com/office/powerpoint/2010/main" val="2761799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94641" y="1295400"/>
            <a:ext cx="8724900" cy="609600"/>
          </a:xfrm>
        </p:spPr>
        <p:txBody>
          <a:bodyPr/>
          <a:lstStyle/>
          <a:p>
            <a:pPr marL="0" indent="0">
              <a:buNone/>
            </a:pPr>
            <a:r>
              <a:rPr lang="en-US" sz="1800" b="1" dirty="0"/>
              <a:t>Item # 63 [13083] – Pacific Gas and Electric Company's General Rate Case Revenue Requirement for 2014-2016 </a:t>
            </a:r>
          </a:p>
          <a:p>
            <a:pPr marL="0" indent="0">
              <a:buNone/>
            </a:pPr>
            <a:r>
              <a:rPr lang="en-US" sz="1600" b="1" dirty="0"/>
              <a:t>A12-11-009, I13-03-007 – Related Matters </a:t>
            </a:r>
            <a:r>
              <a:rPr lang="en-US" sz="1600" dirty="0"/>
              <a:t>- Application of Pacific Gas and Electric Company for Authority, Among Other Things, to Increase Rates and Charges for Electric and Gas Service Effective on January 1, 2014.</a:t>
            </a:r>
            <a:endParaRPr lang="en-US" sz="800" dirty="0"/>
          </a:p>
          <a:p>
            <a:pPr marL="0" indent="0">
              <a:buNone/>
            </a:pPr>
            <a:r>
              <a:rPr lang="en-US" sz="1600" b="1" dirty="0" err="1"/>
              <a:t>Ratesetting</a:t>
            </a:r>
            <a:r>
              <a:rPr lang="en-US" sz="1600" b="1" dirty="0"/>
              <a:t>     	                                                              Comr. Florio / Judge </a:t>
            </a:r>
            <a:r>
              <a:rPr lang="en-US" sz="1600" b="1" dirty="0" err="1"/>
              <a:t>Pulsifer</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381726" y="19050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228600" y="3200400"/>
            <a:ext cx="8803214" cy="3231654"/>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400" dirty="0"/>
              <a:t>Authorizes 2014 Test Year General Rate Case revenue requirement increase of $453 million for Pacific Gas and Electric Company. </a:t>
            </a:r>
          </a:p>
          <a:p>
            <a:pPr marL="285750" indent="-285750">
              <a:buFont typeface="Arial" panose="020B0604020202020204" pitchFamily="34" charset="0"/>
              <a:buChar char="•"/>
            </a:pPr>
            <a:r>
              <a:rPr lang="en-US" sz="1400" dirty="0"/>
              <a:t>This is a 6.8% increase over the projected revenue requirement at present rates with $211 million for the Electric Department and $242 million for the Gas Department. </a:t>
            </a:r>
          </a:p>
          <a:p>
            <a:pPr marL="285750" indent="-285750">
              <a:buFont typeface="Arial" panose="020B0604020202020204" pitchFamily="34" charset="0"/>
              <a:buChar char="•"/>
            </a:pPr>
            <a:r>
              <a:rPr lang="en-US" sz="1400" dirty="0"/>
              <a:t>Authorizes 2015 and 2016 post-test year base rate attrition increases of 4.5% and 5%, respectively. </a:t>
            </a:r>
          </a:p>
          <a:p>
            <a:pPr marL="285750" indent="-285750">
              <a:buFont typeface="Arial" panose="020B0604020202020204" pitchFamily="34" charset="0"/>
              <a:buChar char="•"/>
            </a:pPr>
            <a:r>
              <a:rPr lang="en-US" sz="1400" dirty="0"/>
              <a:t>The proceeding remains open to consider prospective recommendations to implement improved safety and reliability risk assessment and mitigation measures.</a:t>
            </a:r>
          </a:p>
          <a:p>
            <a:r>
              <a:rPr lang="en-US" sz="1600" b="1" dirty="0">
                <a:solidFill>
                  <a:srgbClr val="000000"/>
                </a:solidFill>
              </a:rPr>
              <a:t>SAFETY CONSIDERATIONS:</a:t>
            </a:r>
          </a:p>
          <a:p>
            <a:pPr marL="285750" indent="-285750">
              <a:buFont typeface="Arial" panose="020B0604020202020204" pitchFamily="34" charset="0"/>
              <a:buChar char="•"/>
            </a:pPr>
            <a:r>
              <a:rPr lang="en-US" sz="1400" dirty="0"/>
              <a:t>Adopts funding to implement various safety measures and programs to meet appropriate service quality levels consistent with statutory and public policy standards. </a:t>
            </a:r>
            <a:endParaRPr lang="en-US" sz="14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a:t>
            </a:r>
            <a:r>
              <a:rPr lang="en-US" sz="1400" dirty="0"/>
              <a:t>Overall, increases base rates for 2014 test year by 6.8%; and increases post test year 2015 and </a:t>
            </a:r>
          </a:p>
          <a:p>
            <a:r>
              <a:rPr lang="en-US" sz="1400" dirty="0"/>
              <a:t>     2016 base rates by 4.5% and 5%, respectively. </a:t>
            </a:r>
          </a:p>
        </p:txBody>
      </p:sp>
    </p:spTree>
    <p:extLst>
      <p:ext uri="{BB962C8B-B14F-4D97-AF65-F5344CB8AC3E}">
        <p14:creationId xmlns:p14="http://schemas.microsoft.com/office/powerpoint/2010/main" val="362372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Energy Orders</a:t>
            </a:r>
          </a:p>
        </p:txBody>
      </p:sp>
      <p:sp>
        <p:nvSpPr>
          <p:cNvPr id="40963" name="Rectangle 3"/>
          <p:cNvSpPr>
            <a:spLocks noGrp="1" noChangeArrowheads="1"/>
          </p:cNvSpPr>
          <p:nvPr>
            <p:ph type="body" idx="1"/>
          </p:nvPr>
        </p:nvSpPr>
        <p:spPr>
          <a:xfrm>
            <a:off x="194641" y="1295400"/>
            <a:ext cx="8724900" cy="381000"/>
          </a:xfrm>
        </p:spPr>
        <p:txBody>
          <a:bodyPr/>
          <a:lstStyle/>
          <a:p>
            <a:pPr marL="0" indent="0">
              <a:buNone/>
            </a:pPr>
            <a:r>
              <a:rPr lang="en-US" sz="1800" b="1" dirty="0"/>
              <a:t>Item # 64 [13206] – New Order Instituting Rulemaking</a:t>
            </a:r>
          </a:p>
          <a:p>
            <a:pPr marL="0" indent="0">
              <a:buNone/>
            </a:pPr>
            <a:r>
              <a:rPr lang="en-US" sz="1600" b="1" dirty="0"/>
              <a:t>R._________</a:t>
            </a:r>
            <a:r>
              <a:rPr lang="en-US" sz="1600" dirty="0"/>
              <a:t>- Order Instituting Rulemaking Regarding Policies, Procedures, and Rules for Development of Distribution Resources Plans Pursuant to Public Utilities Code Section 769.</a:t>
            </a:r>
          </a:p>
          <a:p>
            <a:pPr marL="0" indent="0">
              <a:buNone/>
            </a:pPr>
            <a:r>
              <a:rPr lang="en-US" sz="1400" b="1" dirty="0"/>
              <a:t>---------------------------------------------------------------------------------------------------------------------------------------------</a:t>
            </a:r>
          </a:p>
        </p:txBody>
      </p:sp>
      <p:sp>
        <p:nvSpPr>
          <p:cNvPr id="40964" name="Line 4"/>
          <p:cNvSpPr>
            <a:spLocks noChangeShapeType="1"/>
          </p:cNvSpPr>
          <p:nvPr/>
        </p:nvSpPr>
        <p:spPr bwMode="auto">
          <a:xfrm flipV="1">
            <a:off x="304800" y="1600200"/>
            <a:ext cx="8382726"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52400" y="2438400"/>
            <a:ext cx="8803214" cy="3508653"/>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Opens rulemaking to establish policies, procedures, and rules to guide California investor-owned electric utilities (IOUs) in developing Distribution Resources Plans to be filed July 1, 2015, in compliance with Pub. Util. Code Section 769. </a:t>
            </a:r>
          </a:p>
          <a:p>
            <a:pPr marL="285750" indent="-285750">
              <a:buFont typeface="Arial" panose="020B0604020202020204" pitchFamily="34" charset="0"/>
              <a:buChar char="•"/>
            </a:pPr>
            <a:r>
              <a:rPr lang="en-US" sz="1600" dirty="0"/>
              <a:t>The rulemaking will evaluate the IOUs existing and future electric distribution infrastructure and planning procedures with respect to incorporating Distributed Energy Resources into the planning and operation of their electric distribution systems. </a:t>
            </a:r>
          </a:p>
          <a:p>
            <a:pPr marL="285750" indent="-285750">
              <a:buFont typeface="Arial" panose="020B0604020202020204" pitchFamily="34" charset="0"/>
              <a:buChar char="•"/>
            </a:pPr>
            <a:endParaRPr lang="en-US" sz="1400" b="1" dirty="0">
              <a:solidFill>
                <a:srgbClr val="000000"/>
              </a:solidFill>
            </a:endParaRPr>
          </a:p>
          <a:p>
            <a:r>
              <a:rPr lang="en-US" sz="1600" b="1" dirty="0">
                <a:solidFill>
                  <a:srgbClr val="000000"/>
                </a:solidFill>
              </a:rPr>
              <a:t>SAFETY CONSIDERATIONS:</a:t>
            </a:r>
          </a:p>
          <a:p>
            <a:pPr marL="285750" indent="-285750">
              <a:buFont typeface="Arial" panose="020B0604020202020204" pitchFamily="34" charset="0"/>
              <a:buChar char="•"/>
            </a:pPr>
            <a:r>
              <a:rPr lang="en-US" sz="1600" dirty="0"/>
              <a:t>Proper Development of Distribution Resources Plans will help ensure safe and reliable electric grid operation. </a:t>
            </a:r>
          </a:p>
          <a:p>
            <a:endParaRPr lang="en-US" sz="1600" b="1" dirty="0">
              <a:solidFill>
                <a:srgbClr val="000000"/>
              </a:solidFill>
            </a:endParaRPr>
          </a:p>
          <a:p>
            <a:r>
              <a:rPr lang="en-US" sz="1600" b="1" dirty="0">
                <a:solidFill>
                  <a:srgbClr val="000000"/>
                </a:solidFill>
              </a:rPr>
              <a:t>ESTIMATED COST:</a:t>
            </a:r>
          </a:p>
          <a:p>
            <a:pPr marL="285750" indent="-285750">
              <a:buFont typeface="Arial" panose="020B0604020202020204" pitchFamily="34" charset="0"/>
              <a:buChar char="•"/>
            </a:pPr>
            <a:r>
              <a:rPr lang="en-US" sz="1600" dirty="0"/>
              <a:t> Unknown at this time. </a:t>
            </a:r>
          </a:p>
        </p:txBody>
      </p:sp>
    </p:spTree>
    <p:extLst>
      <p:ext uri="{BB962C8B-B14F-4D97-AF65-F5344CB8AC3E}">
        <p14:creationId xmlns:p14="http://schemas.microsoft.com/office/powerpoint/2010/main" val="16275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Communication Orders</a:t>
            </a:r>
          </a:p>
        </p:txBody>
      </p:sp>
      <p:sp>
        <p:nvSpPr>
          <p:cNvPr id="40963" name="Rectangle 3"/>
          <p:cNvSpPr>
            <a:spLocks noGrp="1" noChangeArrowheads="1"/>
          </p:cNvSpPr>
          <p:nvPr>
            <p:ph type="body" idx="1"/>
          </p:nvPr>
        </p:nvSpPr>
        <p:spPr>
          <a:xfrm>
            <a:off x="76200" y="1371600"/>
            <a:ext cx="8991600" cy="457200"/>
          </a:xfrm>
        </p:spPr>
        <p:txBody>
          <a:bodyPr/>
          <a:lstStyle/>
          <a:p>
            <a:pPr marL="0" indent="0">
              <a:buNone/>
            </a:pPr>
            <a:r>
              <a:rPr lang="en-US" sz="1800" b="1" dirty="0"/>
              <a:t>Item # 67 [12952] – Modified Presiding Officer's Decision Finding Unauthorized</a:t>
            </a:r>
          </a:p>
          <a:p>
            <a:pPr marL="0" indent="0">
              <a:buNone/>
            </a:pPr>
            <a:r>
              <a:rPr lang="en-US" sz="1800" b="1" dirty="0"/>
              <a:t>Charges on California Telephone Bills</a:t>
            </a:r>
          </a:p>
          <a:p>
            <a:pPr marL="0" indent="0">
              <a:buNone/>
            </a:pPr>
            <a:endParaRPr lang="en-US" sz="800" b="1" dirty="0"/>
          </a:p>
          <a:p>
            <a:pPr marL="0" indent="0">
              <a:buNone/>
            </a:pPr>
            <a:r>
              <a:rPr lang="en-US" sz="1600" b="1" dirty="0"/>
              <a:t>I10-12-010</a:t>
            </a:r>
            <a:r>
              <a:rPr lang="en-US" sz="1600" dirty="0"/>
              <a:t> - Order Instituting Investigation on the Commission’s own motion into the operations, practices, and conduct of </a:t>
            </a:r>
            <a:r>
              <a:rPr lang="en-US" sz="1600" dirty="0" err="1"/>
              <a:t>Telseven</a:t>
            </a:r>
            <a:r>
              <a:rPr lang="en-US" sz="1600" dirty="0"/>
              <a:t>, LLC, Calling 10 LLC </a:t>
            </a:r>
            <a:r>
              <a:rPr lang="en-US" sz="1600" dirty="0" err="1"/>
              <a:t>dba</a:t>
            </a:r>
            <a:r>
              <a:rPr lang="en-US" sz="1600" dirty="0"/>
              <a:t> California Calling 10, and Patrick Hines, an individual, to determine whether </a:t>
            </a:r>
            <a:r>
              <a:rPr lang="en-US" sz="1600" dirty="0" err="1"/>
              <a:t>Telseven</a:t>
            </a:r>
            <a:r>
              <a:rPr lang="en-US" sz="1600" dirty="0"/>
              <a:t>, Calling 10, and Patrick Hines have violated the laws, rules and regulations of this State in the provision of directory assistance services to California consumers.</a:t>
            </a:r>
            <a:endParaRPr lang="en-US" sz="800" dirty="0"/>
          </a:p>
          <a:p>
            <a:pPr marL="0" indent="0">
              <a:buNone/>
            </a:pPr>
            <a:r>
              <a:rPr lang="en-US" sz="1600" b="1" dirty="0"/>
              <a:t>Adjudicatory				             Comr. Sandoval / Judge </a:t>
            </a:r>
            <a:r>
              <a:rPr lang="en-US" sz="1600" b="1" dirty="0" err="1"/>
              <a:t>Bushey</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228600" y="2057400"/>
            <a:ext cx="8382000" cy="190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63664" y="3886200"/>
            <a:ext cx="8803214" cy="2554545"/>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Finds that all charges were unauthorized.</a:t>
            </a:r>
          </a:p>
          <a:p>
            <a:pPr marL="285750" indent="-285750">
              <a:buFont typeface="Arial" panose="020B0604020202020204" pitchFamily="34" charset="0"/>
              <a:buChar char="•"/>
            </a:pPr>
            <a:r>
              <a:rPr lang="en-US" sz="1600" dirty="0"/>
              <a:t>Orders refunds.</a:t>
            </a:r>
          </a:p>
          <a:p>
            <a:pPr marL="285750" indent="-285750">
              <a:buFont typeface="Arial" panose="020B0604020202020204" pitchFamily="34" charset="0"/>
              <a:buChar char="•"/>
            </a:pPr>
            <a:r>
              <a:rPr lang="en-US" sz="1600" dirty="0"/>
              <a:t>Imposes fine of $19 million.</a:t>
            </a:r>
          </a:p>
          <a:p>
            <a:pPr marL="285750" indent="-285750">
              <a:buFont typeface="Arial" panose="020B0604020202020204" pitchFamily="34" charset="0"/>
              <a:buChar char="•"/>
            </a:pPr>
            <a:r>
              <a:rPr lang="en-US" sz="1600" dirty="0"/>
              <a:t>Closes the proceeding.</a:t>
            </a:r>
          </a:p>
          <a:p>
            <a:endParaRPr lang="en-US" sz="800" b="1" dirty="0">
              <a:solidFill>
                <a:srgbClr val="000000"/>
              </a:solidFill>
            </a:endParaRPr>
          </a:p>
          <a:p>
            <a:r>
              <a:rPr lang="en-US" sz="1600" b="1" dirty="0">
                <a:solidFill>
                  <a:srgbClr val="000000"/>
                </a:solidFill>
              </a:rPr>
              <a:t>SAFETY CONSIDERATIONS:</a:t>
            </a:r>
          </a:p>
          <a:p>
            <a:pPr marL="285750" indent="-285750">
              <a:buFont typeface="Arial" panose="020B0604020202020204" pitchFamily="34" charset="0"/>
              <a:buChar char="•"/>
            </a:pPr>
            <a:r>
              <a:rPr lang="en-US" sz="1600" dirty="0"/>
              <a:t>Local Exchange Carriers remain responsible for safe operation of their systems.</a:t>
            </a:r>
          </a:p>
          <a:p>
            <a:endParaRPr lang="en-US" sz="8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A fine of $19 million.</a:t>
            </a:r>
          </a:p>
        </p:txBody>
      </p:sp>
    </p:spTree>
    <p:extLst>
      <p:ext uri="{BB962C8B-B14F-4D97-AF65-F5344CB8AC3E}">
        <p14:creationId xmlns:p14="http://schemas.microsoft.com/office/powerpoint/2010/main" val="246478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Communication Orders</a:t>
            </a:r>
          </a:p>
        </p:txBody>
      </p:sp>
      <p:sp>
        <p:nvSpPr>
          <p:cNvPr id="40963" name="Rectangle 3"/>
          <p:cNvSpPr>
            <a:spLocks noGrp="1" noChangeArrowheads="1"/>
          </p:cNvSpPr>
          <p:nvPr>
            <p:ph type="body" idx="1"/>
          </p:nvPr>
        </p:nvSpPr>
        <p:spPr>
          <a:xfrm>
            <a:off x="76200" y="1371600"/>
            <a:ext cx="8991600" cy="457200"/>
          </a:xfrm>
        </p:spPr>
        <p:txBody>
          <a:bodyPr/>
          <a:lstStyle/>
          <a:p>
            <a:pPr marL="0" indent="0">
              <a:buNone/>
            </a:pPr>
            <a:r>
              <a:rPr lang="en-US" sz="1800" b="1" dirty="0"/>
              <a:t>Item # 67a [13106] – DECISION DIFFERENT TO AGENDA ITEM 12952</a:t>
            </a:r>
          </a:p>
          <a:p>
            <a:pPr marL="0" indent="0">
              <a:buNone/>
            </a:pPr>
            <a:endParaRPr lang="en-US" sz="800" b="1" dirty="0"/>
          </a:p>
          <a:p>
            <a:pPr marL="0" indent="0">
              <a:buNone/>
            </a:pPr>
            <a:r>
              <a:rPr lang="en-US" sz="1600" b="1" dirty="0"/>
              <a:t>I10-12-010</a:t>
            </a:r>
            <a:r>
              <a:rPr lang="en-US" sz="1600" dirty="0"/>
              <a:t> - Order Instituting Investigation on the Commission’s own motion into the operations, practices, and conduct of </a:t>
            </a:r>
            <a:r>
              <a:rPr lang="en-US" sz="1600" dirty="0" err="1"/>
              <a:t>Telseven</a:t>
            </a:r>
            <a:r>
              <a:rPr lang="en-US" sz="1600" dirty="0"/>
              <a:t>, LLC, Calling 10 LLC </a:t>
            </a:r>
            <a:r>
              <a:rPr lang="en-US" sz="1600" dirty="0" err="1"/>
              <a:t>dba</a:t>
            </a:r>
            <a:r>
              <a:rPr lang="en-US" sz="1600" dirty="0"/>
              <a:t> California Calling 10, and Patrick Hines, an individual, to determine whether </a:t>
            </a:r>
            <a:r>
              <a:rPr lang="en-US" sz="1600" dirty="0" err="1"/>
              <a:t>Telseven</a:t>
            </a:r>
            <a:r>
              <a:rPr lang="en-US" sz="1600" dirty="0"/>
              <a:t>, Calling 10, and Patrick Hines have violated the laws, rules and regulations of this State in the provision of directory assistance services to California consumers.</a:t>
            </a:r>
            <a:endParaRPr lang="en-US" sz="800" dirty="0"/>
          </a:p>
          <a:p>
            <a:pPr marL="0" indent="0">
              <a:buNone/>
            </a:pPr>
            <a:r>
              <a:rPr lang="en-US" sz="1600" b="1" dirty="0"/>
              <a:t>Adjudicatory				                                 Comr. Sandoval</a:t>
            </a:r>
          </a:p>
          <a:p>
            <a:pPr marL="0" indent="0">
              <a:buNone/>
            </a:pPr>
            <a:r>
              <a:rPr lang="en-US" sz="1400" dirty="0"/>
              <a:t> </a:t>
            </a:r>
            <a:r>
              <a:rPr lang="en-US" sz="1400" b="1" dirty="0"/>
              <a:t>------------------------------------------------------------------------------------------------------------------------------------------------</a:t>
            </a:r>
          </a:p>
        </p:txBody>
      </p:sp>
      <p:sp>
        <p:nvSpPr>
          <p:cNvPr id="40964" name="Line 4"/>
          <p:cNvSpPr>
            <a:spLocks noChangeShapeType="1"/>
          </p:cNvSpPr>
          <p:nvPr/>
        </p:nvSpPr>
        <p:spPr bwMode="auto">
          <a:xfrm flipV="1">
            <a:off x="177579" y="1752600"/>
            <a:ext cx="8382000" cy="190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63664" y="3657600"/>
            <a:ext cx="8803214" cy="2800767"/>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Finds that all charges were unauthorized, and orders refunds.</a:t>
            </a:r>
          </a:p>
          <a:p>
            <a:pPr marL="285750" indent="-285750">
              <a:buFont typeface="Arial" panose="020B0604020202020204" pitchFamily="34" charset="0"/>
              <a:buChar char="•"/>
            </a:pPr>
            <a:r>
              <a:rPr lang="en-US" sz="1600" dirty="0"/>
              <a:t>Imposes fine of $19.76 million to </a:t>
            </a:r>
            <a:r>
              <a:rPr lang="en-US" sz="1600" dirty="0" err="1"/>
              <a:t>Telseven</a:t>
            </a:r>
            <a:r>
              <a:rPr lang="en-US" sz="1600" dirty="0"/>
              <a:t>, LLC, and Calling 10 LLC, and Patrick Hines jointly and severally.</a:t>
            </a:r>
          </a:p>
          <a:p>
            <a:pPr marL="285750" indent="-285750">
              <a:buFont typeface="Arial" panose="020B0604020202020204" pitchFamily="34" charset="0"/>
              <a:buChar char="•"/>
            </a:pPr>
            <a:r>
              <a:rPr lang="en-US" sz="1600" dirty="0"/>
              <a:t>Closes the proceeding.</a:t>
            </a:r>
          </a:p>
          <a:p>
            <a:endParaRPr lang="en-US" sz="800" b="1" dirty="0">
              <a:solidFill>
                <a:srgbClr val="000000"/>
              </a:solidFill>
            </a:endParaRPr>
          </a:p>
          <a:p>
            <a:r>
              <a:rPr lang="en-US" sz="1600" b="1" dirty="0">
                <a:solidFill>
                  <a:srgbClr val="000000"/>
                </a:solidFill>
              </a:rPr>
              <a:t>SAFETY CONSIDERATIONS:</a:t>
            </a:r>
          </a:p>
          <a:p>
            <a:pPr marL="285750" indent="-285750">
              <a:buFont typeface="Arial" panose="020B0604020202020204" pitchFamily="34" charset="0"/>
              <a:buChar char="•"/>
            </a:pPr>
            <a:r>
              <a:rPr lang="en-US" sz="1600" dirty="0"/>
              <a:t>Local Exchange Carriers remain responsible for safe and lawful operation of their systems, including provisions against imposition of unauthorized charges on customer bills.</a:t>
            </a:r>
          </a:p>
          <a:p>
            <a:endParaRPr lang="en-US" sz="8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A fine of $19.76 million.</a:t>
            </a:r>
          </a:p>
        </p:txBody>
      </p:sp>
    </p:spTree>
    <p:extLst>
      <p:ext uri="{BB962C8B-B14F-4D97-AF65-F5344CB8AC3E}">
        <p14:creationId xmlns:p14="http://schemas.microsoft.com/office/powerpoint/2010/main" val="21171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Communication Orders</a:t>
            </a:r>
          </a:p>
        </p:txBody>
      </p:sp>
      <p:sp>
        <p:nvSpPr>
          <p:cNvPr id="40963" name="Rectangle 3"/>
          <p:cNvSpPr>
            <a:spLocks noGrp="1" noChangeArrowheads="1"/>
          </p:cNvSpPr>
          <p:nvPr>
            <p:ph type="body" idx="1"/>
          </p:nvPr>
        </p:nvSpPr>
        <p:spPr>
          <a:xfrm>
            <a:off x="76200" y="1371600"/>
            <a:ext cx="8991600" cy="304800"/>
          </a:xfrm>
        </p:spPr>
        <p:txBody>
          <a:bodyPr/>
          <a:lstStyle/>
          <a:p>
            <a:pPr marL="0" indent="0">
              <a:buNone/>
            </a:pPr>
            <a:r>
              <a:rPr lang="en-US" sz="1800" b="1" dirty="0"/>
              <a:t>Item # 69 [13189] – Addresses Late-filed Notices of Intent to Claim Compensation</a:t>
            </a:r>
          </a:p>
          <a:p>
            <a:pPr marL="0" indent="0">
              <a:buNone/>
            </a:pPr>
            <a:endParaRPr lang="en-US" sz="800" b="1" dirty="0"/>
          </a:p>
          <a:p>
            <a:pPr marL="0" indent="0">
              <a:buNone/>
            </a:pPr>
            <a:r>
              <a:rPr lang="en-US" sz="1600" b="1" dirty="0"/>
              <a:t>I13-10-003</a:t>
            </a:r>
            <a:r>
              <a:rPr lang="en-US" sz="1600" dirty="0"/>
              <a:t> - Investigation on the Commission’s Own Motion into the Operations, Practices, and Conduct of Comcast Phone of California, LLC and its Related Entities (Collectively "Comcast") to Determine Whether Comcast Violated the Laws, Rules, and Regulations of this State in the Unauthorized Disclosure and Publication of Comcast Subscribers’ Unlisted Names, Telephone Numbers, and Addresses.</a:t>
            </a:r>
          </a:p>
          <a:p>
            <a:pPr marL="0" indent="0">
              <a:buNone/>
            </a:pPr>
            <a:r>
              <a:rPr lang="en-US" sz="1600" b="1" dirty="0"/>
              <a:t>Adjudicatory					Comr. Peterman / Judge </a:t>
            </a:r>
            <a:r>
              <a:rPr lang="en-US" sz="1600" b="1" dirty="0" err="1"/>
              <a:t>Burcham</a:t>
            </a:r>
            <a:endParaRPr lang="en-US" sz="1600" b="1" dirty="0"/>
          </a:p>
          <a:p>
            <a:pPr marL="0" indent="0">
              <a:buNone/>
            </a:pPr>
            <a:r>
              <a:rPr lang="en-US" sz="1400" dirty="0"/>
              <a:t> </a:t>
            </a:r>
            <a:r>
              <a:rPr lang="en-US" sz="1400" b="1" dirty="0"/>
              <a:t>------------------------------------------------------------------------------------------------------------------------------------------------</a:t>
            </a:r>
          </a:p>
        </p:txBody>
      </p:sp>
      <p:sp>
        <p:nvSpPr>
          <p:cNvPr id="40964" name="Line 4"/>
          <p:cNvSpPr>
            <a:spLocks noChangeShapeType="1"/>
          </p:cNvSpPr>
          <p:nvPr/>
        </p:nvSpPr>
        <p:spPr bwMode="auto">
          <a:xfrm flipV="1">
            <a:off x="152400" y="1752600"/>
            <a:ext cx="8494643" cy="190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76200" y="3581400"/>
            <a:ext cx="9067800" cy="2554545"/>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Affirms three rulings of the Administrative Law Judge which deny late-filed notices of intent to claim compensation by The Greenlining Institute and the Consumer Federation of California. </a:t>
            </a:r>
          </a:p>
          <a:p>
            <a:pPr marL="285750" indent="-285750">
              <a:buFont typeface="Arial" panose="020B0604020202020204" pitchFamily="34" charset="0"/>
              <a:buChar char="•"/>
            </a:pPr>
            <a:endParaRPr lang="en-US" sz="800" b="1" dirty="0">
              <a:solidFill>
                <a:srgbClr val="000000"/>
              </a:solidFill>
            </a:endParaRPr>
          </a:p>
          <a:p>
            <a:r>
              <a:rPr lang="en-US" sz="1600" b="1" dirty="0">
                <a:solidFill>
                  <a:srgbClr val="000000"/>
                </a:solidFill>
              </a:rPr>
              <a:t>SAFETY CONSIDERATIONS:</a:t>
            </a:r>
          </a:p>
          <a:p>
            <a:pPr marL="285750" indent="-285750">
              <a:buFont typeface="Arial" panose="020B0604020202020204" pitchFamily="34" charset="0"/>
              <a:buChar char="•"/>
            </a:pPr>
            <a:r>
              <a:rPr lang="en-US" sz="1600" dirty="0"/>
              <a:t>Allows the Commission to continue to fulfill its duties under Pub. Util. Code § 451, including to take all actions necessary to promote the safety, health, comfort, and convenience of utility patrons, employees, and the public. </a:t>
            </a:r>
          </a:p>
          <a:p>
            <a:pPr marL="285750" indent="-285750">
              <a:buFont typeface="Arial" panose="020B0604020202020204" pitchFamily="34" charset="0"/>
              <a:buChar char="•"/>
            </a:pPr>
            <a:endParaRPr lang="en-US" sz="8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None.</a:t>
            </a:r>
          </a:p>
        </p:txBody>
      </p:sp>
    </p:spTree>
    <p:extLst>
      <p:ext uri="{BB962C8B-B14F-4D97-AF65-F5344CB8AC3E}">
        <p14:creationId xmlns:p14="http://schemas.microsoft.com/office/powerpoint/2010/main" val="3595539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Communication Orders</a:t>
            </a:r>
          </a:p>
        </p:txBody>
      </p:sp>
      <p:sp>
        <p:nvSpPr>
          <p:cNvPr id="40963" name="Rectangle 3"/>
          <p:cNvSpPr>
            <a:spLocks noGrp="1" noChangeArrowheads="1"/>
          </p:cNvSpPr>
          <p:nvPr>
            <p:ph type="body" idx="1"/>
          </p:nvPr>
        </p:nvSpPr>
        <p:spPr>
          <a:xfrm>
            <a:off x="76200" y="1371600"/>
            <a:ext cx="8991600" cy="304800"/>
          </a:xfrm>
        </p:spPr>
        <p:txBody>
          <a:bodyPr/>
          <a:lstStyle/>
          <a:p>
            <a:pPr marL="0" indent="0">
              <a:buNone/>
            </a:pPr>
            <a:r>
              <a:rPr lang="en-US" sz="1800" b="1" dirty="0"/>
              <a:t>Item # 69a [13190] – ALTERNATE TO ITEM 13189</a:t>
            </a:r>
          </a:p>
          <a:p>
            <a:pPr marL="0" indent="0">
              <a:buNone/>
            </a:pPr>
            <a:endParaRPr lang="en-US" sz="800" b="1" dirty="0"/>
          </a:p>
          <a:p>
            <a:pPr marL="0" indent="0">
              <a:buNone/>
            </a:pPr>
            <a:r>
              <a:rPr lang="en-US" sz="1600" b="1" dirty="0"/>
              <a:t>I13-10-003</a:t>
            </a:r>
            <a:r>
              <a:rPr lang="en-US" sz="1600" dirty="0"/>
              <a:t> - Investigation on the Commission’s Own Motion into the Operations, Practices, and Conduct of Comcast Phone of California, LLC and its Related Entities (Collectively "Comcast") to Determine Whether Comcast Violated the Laws, Rules, and Regulations of this State in the Unauthorized Disclosure and Publication of Comcast Subscribers’ Unlisted Names, Telephone Numbers, and Addresses.</a:t>
            </a:r>
          </a:p>
          <a:p>
            <a:pPr marL="0" indent="0">
              <a:buNone/>
            </a:pPr>
            <a:r>
              <a:rPr lang="en-US" sz="1600" b="1" dirty="0"/>
              <a:t>Adjudicatory 			             			        Comr. Peterman</a:t>
            </a:r>
          </a:p>
          <a:p>
            <a:pPr marL="0" indent="0">
              <a:buNone/>
            </a:pPr>
            <a:r>
              <a:rPr lang="en-US" sz="1400" dirty="0"/>
              <a:t> </a:t>
            </a:r>
            <a:r>
              <a:rPr lang="en-US" sz="1400" b="1" dirty="0"/>
              <a:t>------------------------------------------------------------------------------------------------------------------------------------------------</a:t>
            </a:r>
          </a:p>
        </p:txBody>
      </p:sp>
      <p:sp>
        <p:nvSpPr>
          <p:cNvPr id="40964" name="Line 4"/>
          <p:cNvSpPr>
            <a:spLocks noChangeShapeType="1"/>
          </p:cNvSpPr>
          <p:nvPr/>
        </p:nvSpPr>
        <p:spPr bwMode="auto">
          <a:xfrm flipV="1">
            <a:off x="152400" y="1752600"/>
            <a:ext cx="8494643" cy="190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76200" y="3581400"/>
            <a:ext cx="9067800" cy="2554545"/>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Permits the Consumer Federation of California and the Greenlining Institute to file a Notice of Intent to seek </a:t>
            </a:r>
            <a:r>
              <a:rPr lang="en-US" sz="1600" dirty="0" err="1"/>
              <a:t>intervenor</a:t>
            </a:r>
            <a:r>
              <a:rPr lang="en-US" sz="1600" dirty="0"/>
              <a:t> compensation within 30 days of a second prehearing conference.  </a:t>
            </a:r>
          </a:p>
          <a:p>
            <a:pPr marL="285750" indent="-285750">
              <a:buFont typeface="Arial" panose="020B0604020202020204" pitchFamily="34" charset="0"/>
              <a:buChar char="•"/>
            </a:pPr>
            <a:endParaRPr lang="en-US" sz="800" b="1" dirty="0">
              <a:solidFill>
                <a:srgbClr val="000000"/>
              </a:solidFill>
            </a:endParaRPr>
          </a:p>
          <a:p>
            <a:r>
              <a:rPr lang="en-US" sz="1600" b="1" dirty="0">
                <a:solidFill>
                  <a:srgbClr val="000000"/>
                </a:solidFill>
              </a:rPr>
              <a:t>SAFETY CONSIDERATIONS:</a:t>
            </a:r>
          </a:p>
          <a:p>
            <a:pPr marL="285750" indent="-285750">
              <a:buFont typeface="Arial" panose="020B0604020202020204" pitchFamily="34" charset="0"/>
              <a:buChar char="•"/>
            </a:pPr>
            <a:r>
              <a:rPr lang="en-US" sz="1600" dirty="0"/>
              <a:t>Substantial contribution by </a:t>
            </a:r>
            <a:r>
              <a:rPr lang="en-US" sz="1600" dirty="0" err="1"/>
              <a:t>intervenors</a:t>
            </a:r>
            <a:r>
              <a:rPr lang="en-US" sz="1600" dirty="0"/>
              <a:t> enhances the Commission’s ability to resolve safety and other issues under Pub. Util. Code § 451 to take all actions “…necessary to promote the safety, health, comfort, and convenience of its patrons, employees, and the public.” </a:t>
            </a:r>
          </a:p>
          <a:p>
            <a:pPr marL="285750" indent="-285750">
              <a:buFont typeface="Arial" panose="020B0604020202020204" pitchFamily="34" charset="0"/>
              <a:buChar char="•"/>
            </a:pPr>
            <a:endParaRPr lang="en-US" sz="8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600" dirty="0"/>
              <a:t>  None.</a:t>
            </a:r>
          </a:p>
        </p:txBody>
      </p:sp>
    </p:spTree>
    <p:extLst>
      <p:ext uri="{BB962C8B-B14F-4D97-AF65-F5344CB8AC3E}">
        <p14:creationId xmlns:p14="http://schemas.microsoft.com/office/powerpoint/2010/main" val="308047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Water/Sewer Resolutions and Reports</a:t>
            </a:r>
          </a:p>
        </p:txBody>
      </p:sp>
      <p:sp>
        <p:nvSpPr>
          <p:cNvPr id="40963" name="Rectangle 3"/>
          <p:cNvSpPr>
            <a:spLocks noGrp="1" noChangeArrowheads="1"/>
          </p:cNvSpPr>
          <p:nvPr>
            <p:ph type="body" idx="1"/>
          </p:nvPr>
        </p:nvSpPr>
        <p:spPr>
          <a:xfrm>
            <a:off x="208472" y="1371600"/>
            <a:ext cx="8724900" cy="857250"/>
          </a:xfrm>
        </p:spPr>
        <p:txBody>
          <a:bodyPr/>
          <a:lstStyle/>
          <a:p>
            <a:pPr marL="0" indent="0">
              <a:buNone/>
            </a:pPr>
            <a:r>
              <a:rPr lang="en-US" sz="1800" b="1" dirty="0"/>
              <a:t>Item # 89 [13219] – Water Utilities to Comply with the State Water Resources Control Board Resolution No. 2014-0038 Adopting an Emergency Regulation for Statewide Urban Water Conservation </a:t>
            </a:r>
          </a:p>
          <a:p>
            <a:pPr marL="0" indent="0">
              <a:buNone/>
            </a:pPr>
            <a:r>
              <a:rPr lang="en-US" sz="1600" b="1" dirty="0"/>
              <a:t>Res W-5000 </a:t>
            </a:r>
          </a:p>
          <a:p>
            <a:pPr marL="0" indent="0">
              <a:buNone/>
            </a:pPr>
            <a:r>
              <a:rPr lang="en-US" sz="1400" b="1" dirty="0"/>
              <a:t>---------------------------------------------------------------------------------------------------------------------------------------------</a:t>
            </a:r>
          </a:p>
        </p:txBody>
      </p:sp>
      <p:sp>
        <p:nvSpPr>
          <p:cNvPr id="40964" name="Line 4"/>
          <p:cNvSpPr>
            <a:spLocks noChangeShapeType="1"/>
          </p:cNvSpPr>
          <p:nvPr/>
        </p:nvSpPr>
        <p:spPr bwMode="auto">
          <a:xfrm flipV="1">
            <a:off x="228600" y="22098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90582" y="2895600"/>
            <a:ext cx="8783127" cy="3754874"/>
          </a:xfrm>
          <a:prstGeom prst="rect">
            <a:avLst/>
          </a:prstGeom>
          <a:noFill/>
        </p:spPr>
        <p:txBody>
          <a:bodyPr wrap="square" rtlCol="0">
            <a:spAutoFit/>
          </a:bodyPr>
          <a:lstStyle/>
          <a:p>
            <a:r>
              <a:rPr lang="en-US" sz="1600" b="1" dirty="0">
                <a:solidFill>
                  <a:srgbClr val="000000"/>
                </a:solidFill>
              </a:rPr>
              <a:t>PROPOSED OUTCOME:</a:t>
            </a:r>
          </a:p>
          <a:p>
            <a:pPr marL="285750" indent="-285750">
              <a:buFont typeface="Arial" panose="020B0604020202020204" pitchFamily="34" charset="0"/>
              <a:buChar char="•"/>
            </a:pPr>
            <a:r>
              <a:rPr lang="en-US" sz="1600" dirty="0"/>
              <a:t>Orders Commission jurisdictional water utilities to notify their customers within 10 days of the effective date of Res. W-5000, of the State Water Resources Control Board’s enactment of mandatory water use restrictions.</a:t>
            </a:r>
          </a:p>
          <a:p>
            <a:pPr marL="285750" indent="-285750">
              <a:buFont typeface="Arial" panose="020B0604020202020204" pitchFamily="34" charset="0"/>
              <a:buChar char="•"/>
            </a:pPr>
            <a:r>
              <a:rPr lang="en-US" sz="1600" dirty="0"/>
              <a:t>Orders Class A and B water utilities to provide monthly reports to the Director of the Division of Water and Audits on their progress in assisting local enforcement agencies responsible for enforcing compliance with the enumerated mandatory water use restrictions. </a:t>
            </a:r>
          </a:p>
          <a:p>
            <a:pPr marL="285750" indent="-285750">
              <a:buFont typeface="Arial" panose="020B0604020202020204" pitchFamily="34" charset="0"/>
              <a:buChar char="•"/>
            </a:pPr>
            <a:r>
              <a:rPr lang="en-US" sz="1600" dirty="0"/>
              <a:t>This matter is added to the agenda pursuant to Government Code Section 11125.3(a)(2). </a:t>
            </a:r>
          </a:p>
          <a:p>
            <a:r>
              <a:rPr lang="en-US" sz="1600" b="1" dirty="0">
                <a:solidFill>
                  <a:srgbClr val="000000"/>
                </a:solidFill>
              </a:rPr>
              <a:t>SAFETY CONSIDERATIONS:</a:t>
            </a:r>
          </a:p>
          <a:p>
            <a:pPr marL="285750" indent="-285750">
              <a:buFont typeface="Arial" panose="020B0604020202020204" pitchFamily="34" charset="0"/>
              <a:buChar char="•"/>
            </a:pPr>
            <a:r>
              <a:rPr lang="en-US" sz="1600" dirty="0"/>
              <a:t>It is the utility’s responsibility to adhere to all Commission rules, decisions, General Orders and statutes including Public Utilities Code Section 451 to take all actions “…necessary to promote the safety, health, comfort, and convenience of its patrons, employees, and the public.” </a:t>
            </a:r>
            <a:endParaRPr lang="en-US" sz="1600" b="1" dirty="0">
              <a:solidFill>
                <a:srgbClr val="000000"/>
              </a:solidFill>
            </a:endParaRPr>
          </a:p>
          <a:p>
            <a:r>
              <a:rPr lang="en-US" sz="1600" b="1" dirty="0">
                <a:solidFill>
                  <a:srgbClr val="000000"/>
                </a:solidFill>
              </a:rPr>
              <a:t>ESTIMATED COST:</a:t>
            </a:r>
          </a:p>
          <a:p>
            <a:pPr marL="171450" indent="-171450">
              <a:buFont typeface="Arial" pitchFamily="34" charset="0"/>
              <a:buChar char="•"/>
            </a:pPr>
            <a:r>
              <a:rPr lang="en-US" sz="1300" dirty="0"/>
              <a:t>  </a:t>
            </a:r>
            <a:r>
              <a:rPr lang="en-US" sz="1600" dirty="0"/>
              <a:t>Unknown. </a:t>
            </a:r>
          </a:p>
        </p:txBody>
      </p:sp>
    </p:spTree>
    <p:extLst>
      <p:ext uri="{BB962C8B-B14F-4D97-AF65-F5344CB8AC3E}">
        <p14:creationId xmlns:p14="http://schemas.microsoft.com/office/powerpoint/2010/main" val="181197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1567" y="533400"/>
            <a:ext cx="8763000" cy="990600"/>
          </a:xfrm>
        </p:spPr>
        <p:txBody>
          <a:bodyPr/>
          <a:lstStyle/>
          <a:p>
            <a:pPr eaLnBrk="1" hangingPunct="1"/>
            <a:r>
              <a:rPr lang="en-US" sz="2400" dirty="0">
                <a:solidFill>
                  <a:srgbClr val="3333FF"/>
                </a:solidFill>
              </a:rPr>
              <a:t>Regular Agenda – Legal Division Matters</a:t>
            </a:r>
          </a:p>
        </p:txBody>
      </p:sp>
      <p:sp>
        <p:nvSpPr>
          <p:cNvPr id="40963" name="Rectangle 3"/>
          <p:cNvSpPr>
            <a:spLocks noGrp="1" noChangeArrowheads="1"/>
          </p:cNvSpPr>
          <p:nvPr>
            <p:ph type="body" idx="1"/>
          </p:nvPr>
        </p:nvSpPr>
        <p:spPr>
          <a:xfrm>
            <a:off x="152400" y="1371600"/>
            <a:ext cx="8724900" cy="933450"/>
          </a:xfrm>
        </p:spPr>
        <p:txBody>
          <a:bodyPr/>
          <a:lstStyle/>
          <a:p>
            <a:pPr marL="0" indent="0">
              <a:buNone/>
            </a:pPr>
            <a:r>
              <a:rPr lang="en-US" sz="1800" b="1" dirty="0"/>
              <a:t>Item # 74 [13201] – Comments Before the Federal Communications Commission on the Applications of Comcast Corporation, Time Warner Cable Inc., Charter Communications, Inc., and </a:t>
            </a:r>
            <a:r>
              <a:rPr lang="en-US" sz="1800" b="1" dirty="0" err="1"/>
              <a:t>Spinco</a:t>
            </a:r>
            <a:endParaRPr lang="en-US" sz="800" b="1" dirty="0"/>
          </a:p>
          <a:p>
            <a:pPr marL="0" indent="0">
              <a:buNone/>
            </a:pPr>
            <a:endParaRPr lang="pt-BR" sz="1600" b="1" dirty="0"/>
          </a:p>
          <a:p>
            <a:pPr marL="0" indent="0">
              <a:buNone/>
            </a:pPr>
            <a:r>
              <a:rPr lang="pt-BR" sz="1600" b="1" dirty="0"/>
              <a:t>MB Docket No. 14-57 (DA 14-986)</a:t>
            </a:r>
            <a:endParaRPr lang="en-US" sz="1400" b="1" dirty="0"/>
          </a:p>
          <a:p>
            <a:pPr marL="0" indent="0">
              <a:buNone/>
            </a:pPr>
            <a:r>
              <a:rPr lang="en-US" sz="1400" b="1" dirty="0"/>
              <a:t>---------------------------------------------------------------------------------------------------------------------------------------------</a:t>
            </a:r>
          </a:p>
        </p:txBody>
      </p:sp>
      <p:sp>
        <p:nvSpPr>
          <p:cNvPr id="40964" name="Line 4"/>
          <p:cNvSpPr>
            <a:spLocks noChangeShapeType="1"/>
          </p:cNvSpPr>
          <p:nvPr/>
        </p:nvSpPr>
        <p:spPr bwMode="auto">
          <a:xfrm flipV="1">
            <a:off x="214022" y="23622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153725" y="3124200"/>
            <a:ext cx="8803214" cy="2062103"/>
          </a:xfrm>
          <a:prstGeom prst="rect">
            <a:avLst/>
          </a:prstGeom>
          <a:noFill/>
        </p:spPr>
        <p:txBody>
          <a:bodyPr wrap="square" rtlCol="0">
            <a:spAutoFit/>
          </a:bodyPr>
          <a:lstStyle/>
          <a:p>
            <a:r>
              <a:rPr lang="en-US" sz="1600" b="1" dirty="0">
                <a:solidFill>
                  <a:srgbClr val="000000"/>
                </a:solidFill>
              </a:rPr>
              <a:t>In the Matter of Applications of Comcast Corporation and Time Warner Cable Inc., for Consent to Transfer Control of Licenses and authorizations; MB Docket No. 14-57 (DA 14-986); Released:  July 10, 2014.</a:t>
            </a:r>
          </a:p>
          <a:p>
            <a:endParaRPr lang="en-US" sz="1600" b="1" dirty="0">
              <a:solidFill>
                <a:srgbClr val="000000"/>
              </a:solidFill>
            </a:endParaRPr>
          </a:p>
          <a:p>
            <a:r>
              <a:rPr lang="en-US" sz="1600" b="1" dirty="0">
                <a:solidFill>
                  <a:srgbClr val="000000"/>
                </a:solidFill>
              </a:rPr>
              <a:t>The Federal Communications Commission (FCC) seeks comment on the applications of Comcast Corporation, Time Warner Cable Inc., Charter Communications, Inc., and </a:t>
            </a:r>
            <a:r>
              <a:rPr lang="en-US" sz="1600" b="1" dirty="0" err="1">
                <a:solidFill>
                  <a:srgbClr val="000000"/>
                </a:solidFill>
              </a:rPr>
              <a:t>Spinco</a:t>
            </a:r>
            <a:r>
              <a:rPr lang="en-US" sz="1600" b="1" dirty="0">
                <a:solidFill>
                  <a:srgbClr val="000000"/>
                </a:solidFill>
              </a:rPr>
              <a:t> to assign and transfer control of FCC licenses and other authorizations.  Staff seeks authority to file comments.</a:t>
            </a:r>
            <a:endParaRPr lang="en-US" sz="1600" dirty="0">
              <a:solidFill>
                <a:srgbClr val="000000"/>
              </a:solidFill>
            </a:endParaRPr>
          </a:p>
        </p:txBody>
      </p:sp>
    </p:spTree>
    <p:extLst>
      <p:ext uri="{BB962C8B-B14F-4D97-AF65-F5344CB8AC3E}">
        <p14:creationId xmlns:p14="http://schemas.microsoft.com/office/powerpoint/2010/main" val="190079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85800"/>
            <a:ext cx="9144000" cy="838200"/>
          </a:xfrm>
        </p:spPr>
        <p:txBody>
          <a:bodyPr/>
          <a:lstStyle/>
          <a:p>
            <a:pPr eaLnBrk="1" hangingPunct="1"/>
            <a:r>
              <a:rPr lang="en-US" sz="3000" dirty="0">
                <a:solidFill>
                  <a:srgbClr val="3333FF"/>
                </a:solidFill>
              </a:rPr>
              <a:t>Commissioners’ Reports</a:t>
            </a:r>
          </a:p>
        </p:txBody>
      </p:sp>
      <p:graphicFrame>
        <p:nvGraphicFramePr>
          <p:cNvPr id="2749443" name="Group 3"/>
          <p:cNvGraphicFramePr>
            <a:graphicFrameLocks noGrp="1"/>
          </p:cNvGraphicFramePr>
          <p:nvPr/>
        </p:nvGraphicFramePr>
        <p:xfrm>
          <a:off x="9525000" y="4876800"/>
          <a:ext cx="457200" cy="854075"/>
        </p:xfrm>
        <a:graphic>
          <a:graphicData uri="http://schemas.openxmlformats.org/drawingml/2006/table">
            <a:tbl>
              <a:tblPr/>
              <a:tblGrid>
                <a:gridCol w="457200">
                  <a:extLst>
                    <a:ext uri="{9D8B030D-6E8A-4147-A177-3AD203B41FA5}">
                      <a16:colId xmlns:a16="http://schemas.microsoft.com/office/drawing/2014/main" val="20000"/>
                    </a:ext>
                  </a:extLst>
                </a:gridCol>
              </a:tblGrid>
              <a:tr h="457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70" name="Text Box 10"/>
          <p:cNvSpPr txBox="1">
            <a:spLocks noChangeArrowheads="1"/>
          </p:cNvSpPr>
          <p:nvPr/>
        </p:nvSpPr>
        <p:spPr bwMode="auto">
          <a:xfrm>
            <a:off x="381000" y="1828800"/>
            <a:ext cx="8458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50000"/>
              </a:spcBef>
              <a:spcAft>
                <a:spcPct val="0"/>
              </a:spcAft>
            </a:pPr>
            <a:endParaRPr lang="en-US" sz="2500" dirty="0">
              <a:solidFill>
                <a:srgbClr val="000000"/>
              </a:solidFill>
            </a:endParaRPr>
          </a:p>
        </p:txBody>
      </p:sp>
      <p:pic>
        <p:nvPicPr>
          <p:cNvPr id="36872" name="Picture 12" descr="MichaelPeeve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MIKE FLORIO-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8168"/>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Catherine Sandoval_PPT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32022"/>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jp4\AppData\Local\Microsoft\Windows\Temporary Internet Files\Content.Outlook\QQZIZRYC\Peterman_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27500"/>
            <a:ext cx="1676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jh\AppData\Local\Microsoft\Windows\Temporary Internet Files\Content.Outlook\ADKAK35D\Commissioner_Michael_Pi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02" y="4180310"/>
            <a:ext cx="1634430" cy="204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27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7"/>
          <p:cNvSpPr>
            <a:spLocks noGrp="1" noChangeArrowheads="1"/>
          </p:cNvSpPr>
          <p:nvPr>
            <p:ph type="ctrTitle"/>
          </p:nvPr>
        </p:nvSpPr>
        <p:spPr>
          <a:xfrm>
            <a:off x="369825" y="4741929"/>
            <a:ext cx="8143875" cy="1916448"/>
          </a:xfrm>
        </p:spPr>
        <p:txBody>
          <a:bodyPr/>
          <a:lstStyle/>
          <a:p>
            <a:pPr eaLnBrk="1" hangingPunct="1"/>
            <a:r>
              <a:rPr lang="en-US" sz="2400" dirty="0">
                <a:solidFill>
                  <a:schemeClr val="tx1"/>
                </a:solidFill>
                <a:latin typeface="+mn-lt"/>
              </a:rPr>
              <a:t>Commissioner Catherine J.K. Sandoval</a:t>
            </a:r>
            <a:r>
              <a:rPr lang="en-US" sz="2400" dirty="0">
                <a:latin typeface="+mn-lt"/>
              </a:rPr>
              <a:t> </a:t>
            </a:r>
            <a:br>
              <a:rPr lang="en-US" sz="2400" dirty="0">
                <a:latin typeface="+mn-lt"/>
              </a:rPr>
            </a:br>
            <a:r>
              <a:rPr lang="en-US" sz="2400" dirty="0">
                <a:solidFill>
                  <a:schemeClr val="tx1"/>
                </a:solidFill>
                <a:latin typeface="+mn-lt"/>
              </a:rPr>
              <a:t>California Public Utilities Commission</a:t>
            </a:r>
            <a:br>
              <a:rPr lang="en-US" sz="1400" dirty="0">
                <a:solidFill>
                  <a:schemeClr val="tx1"/>
                </a:solidFill>
                <a:latin typeface="Arial" charset="0"/>
              </a:rPr>
            </a:br>
            <a:endParaRPr lang="en-US" sz="2400" dirty="0">
              <a:solidFill>
                <a:schemeClr val="tx1"/>
              </a:solidFill>
              <a:latin typeface="+mn-lt"/>
            </a:endParaRPr>
          </a:p>
        </p:txBody>
      </p:sp>
      <p:sp>
        <p:nvSpPr>
          <p:cNvPr id="16386" name="Text Box 5"/>
          <p:cNvSpPr txBox="1">
            <a:spLocks noChangeArrowheads="1"/>
          </p:cNvSpPr>
          <p:nvPr/>
        </p:nvSpPr>
        <p:spPr bwMode="auto">
          <a:xfrm>
            <a:off x="0" y="990600"/>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accent2"/>
                </a:solidFill>
                <a:latin typeface="Arial" charset="0"/>
                <a:ea typeface="ＭＳ Ｐゴシック" charset="0"/>
                <a:cs typeface="ＭＳ Ｐゴシック" charset="0"/>
              </a:defRPr>
            </a:lvl1pPr>
            <a:lvl2pPr marL="742950" indent="-285750" eaLnBrk="0" hangingPunct="0">
              <a:defRPr sz="3200" b="1">
                <a:solidFill>
                  <a:schemeClr val="accent2"/>
                </a:solidFill>
                <a:latin typeface="Arial" charset="0"/>
                <a:ea typeface="ＭＳ Ｐゴシック" charset="0"/>
              </a:defRPr>
            </a:lvl2pPr>
            <a:lvl3pPr marL="1143000" indent="-228600" eaLnBrk="0" hangingPunct="0">
              <a:defRPr sz="3200" b="1">
                <a:solidFill>
                  <a:schemeClr val="accent2"/>
                </a:solidFill>
                <a:latin typeface="Arial" charset="0"/>
                <a:ea typeface="ＭＳ Ｐゴシック" charset="0"/>
              </a:defRPr>
            </a:lvl3pPr>
            <a:lvl4pPr marL="1600200" indent="-228600" eaLnBrk="0" hangingPunct="0">
              <a:defRPr sz="3200" b="1">
                <a:solidFill>
                  <a:schemeClr val="accent2"/>
                </a:solidFill>
                <a:latin typeface="Arial" charset="0"/>
                <a:ea typeface="ＭＳ Ｐゴシック" charset="0"/>
              </a:defRPr>
            </a:lvl4pPr>
            <a:lvl5pPr marL="2057400" indent="-228600" eaLnBrk="0" hangingPunct="0">
              <a:defRPr sz="3200" b="1">
                <a:solidFill>
                  <a:schemeClr val="accent2"/>
                </a:solidFill>
                <a:latin typeface="Arial" charset="0"/>
                <a:ea typeface="ＭＳ Ｐゴシック" charset="0"/>
              </a:defRPr>
            </a:lvl5pPr>
            <a:lvl6pPr marL="2514600" indent="-228600" algn="ctr" eaLnBrk="0" fontAlgn="base" hangingPunct="0">
              <a:spcBef>
                <a:spcPct val="0"/>
              </a:spcBef>
              <a:spcAft>
                <a:spcPct val="0"/>
              </a:spcAft>
              <a:defRPr sz="3200" b="1">
                <a:solidFill>
                  <a:schemeClr val="accent2"/>
                </a:solidFill>
                <a:latin typeface="Arial" charset="0"/>
                <a:ea typeface="ＭＳ Ｐゴシック" charset="0"/>
              </a:defRPr>
            </a:lvl6pPr>
            <a:lvl7pPr marL="2971800" indent="-228600" algn="ctr" eaLnBrk="0" fontAlgn="base" hangingPunct="0">
              <a:spcBef>
                <a:spcPct val="0"/>
              </a:spcBef>
              <a:spcAft>
                <a:spcPct val="0"/>
              </a:spcAft>
              <a:defRPr sz="3200" b="1">
                <a:solidFill>
                  <a:schemeClr val="accent2"/>
                </a:solidFill>
                <a:latin typeface="Arial" charset="0"/>
                <a:ea typeface="ＭＳ Ｐゴシック" charset="0"/>
              </a:defRPr>
            </a:lvl7pPr>
            <a:lvl8pPr marL="3429000" indent="-228600" algn="ctr" eaLnBrk="0" fontAlgn="base" hangingPunct="0">
              <a:spcBef>
                <a:spcPct val="0"/>
              </a:spcBef>
              <a:spcAft>
                <a:spcPct val="0"/>
              </a:spcAft>
              <a:defRPr sz="3200" b="1">
                <a:solidFill>
                  <a:schemeClr val="accent2"/>
                </a:solidFill>
                <a:latin typeface="Arial" charset="0"/>
                <a:ea typeface="ＭＳ Ｐゴシック" charset="0"/>
              </a:defRPr>
            </a:lvl8pPr>
            <a:lvl9pPr marL="3886200" indent="-228600" algn="ctr" eaLnBrk="0" fontAlgn="base" hangingPunct="0">
              <a:spcBef>
                <a:spcPct val="0"/>
              </a:spcBef>
              <a:spcAft>
                <a:spcPct val="0"/>
              </a:spcAft>
              <a:defRPr sz="3200" b="1">
                <a:solidFill>
                  <a:schemeClr val="accent2"/>
                </a:solidFill>
                <a:latin typeface="Arial" charset="0"/>
                <a:ea typeface="ＭＳ Ｐゴシック" charset="0"/>
              </a:defRPr>
            </a:lvl9pPr>
          </a:lstStyle>
          <a:p>
            <a:pPr algn="ctr">
              <a:spcBef>
                <a:spcPts val="0"/>
              </a:spcBef>
            </a:pPr>
            <a:r>
              <a:rPr lang="en-US" dirty="0">
                <a:solidFill>
                  <a:schemeClr val="tx1"/>
                </a:solidFill>
                <a:latin typeface="+mj-lt"/>
              </a:rPr>
              <a:t>Digital 395 Dedication</a:t>
            </a:r>
          </a:p>
          <a:p>
            <a:pPr algn="ctr">
              <a:spcBef>
                <a:spcPts val="0"/>
              </a:spcBef>
            </a:pPr>
            <a:r>
              <a:rPr lang="en-US" dirty="0">
                <a:solidFill>
                  <a:schemeClr val="tx1"/>
                </a:solidFill>
                <a:latin typeface="+mj-lt"/>
              </a:rPr>
              <a:t>August 1, 2014</a:t>
            </a:r>
          </a:p>
        </p:txBody>
      </p:sp>
      <p:pic>
        <p:nvPicPr>
          <p:cNvPr id="16387" name="Picture 6" descr="CPUC seal"/>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49639" y="2577380"/>
            <a:ext cx="1984248" cy="198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75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19459"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3 minutes at the discretion of the Commission President, depending on the number of speakers the time limit may be reduced to 1 minute.</a:t>
            </a:r>
          </a:p>
          <a:p>
            <a:pPr algn="l" eaLnBrk="1" hangingPunct="1">
              <a:lnSpc>
                <a:spcPct val="95000"/>
              </a:lnSpc>
              <a:buFontTx/>
              <a:buChar char="•"/>
            </a:pPr>
            <a:endParaRPr lang="en-US" sz="1600" dirty="0"/>
          </a:p>
          <a:p>
            <a:pPr algn="l" eaLnBrk="1" hangingPunct="1">
              <a:lnSpc>
                <a:spcPct val="80000"/>
              </a:lnSpc>
              <a:buFontTx/>
              <a:buChar char="•"/>
            </a:pPr>
            <a:r>
              <a:rPr lang="en-US" sz="1600" dirty="0"/>
              <a:t> A sign will be posted when 1 minute remains.</a:t>
            </a:r>
            <a:br>
              <a:rPr lang="en-US" sz="1600" dirty="0"/>
            </a:br>
            <a:endParaRPr lang="en-US" sz="1600" dirty="0"/>
          </a:p>
          <a:p>
            <a:pPr algn="l" eaLnBrk="1" hangingPunct="1">
              <a:lnSpc>
                <a:spcPct val="80000"/>
              </a:lnSpc>
              <a:buFontTx/>
              <a:buChar char="•"/>
            </a:pPr>
            <a:r>
              <a:rPr lang="en-US" sz="1600" dirty="0"/>
              <a:t> A bell will ring when time has expired.</a:t>
            </a:r>
          </a:p>
          <a:p>
            <a:pPr algn="l" eaLnBrk="1" hangingPunct="1">
              <a:lnSpc>
                <a:spcPct val="80000"/>
              </a:lnSpc>
              <a:buFontTx/>
              <a:buChar char="•"/>
            </a:pPr>
            <a:endParaRPr lang="en-US" sz="1600" dirty="0"/>
          </a:p>
          <a:p>
            <a:pPr algn="l" eaLnBrk="1" hangingPunct="1">
              <a:lnSpc>
                <a:spcPct val="80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80000"/>
              </a:lnSpc>
              <a:buFontTx/>
              <a:buChar char="•"/>
            </a:pPr>
            <a:endParaRPr lang="en-US" sz="1600" dirty="0"/>
          </a:p>
          <a:p>
            <a:pPr algn="l" eaLnBrk="1" hangingPunct="1">
              <a:lnSpc>
                <a:spcPct val="90000"/>
              </a:lnSpc>
              <a:buFont typeface="Wingdings" pitchFamily="2" charset="2"/>
              <a:buNone/>
            </a:pPr>
            <a:r>
              <a:rPr lang="en-US" sz="1600" b="1" dirty="0"/>
              <a:t>The following items are NOT subject to Public Comment:</a:t>
            </a:r>
            <a:endParaRPr lang="en-US" sz="1600" dirty="0"/>
          </a:p>
          <a:p>
            <a:pPr lvl="1" algn="l" eaLnBrk="1" hangingPunct="1">
              <a:lnSpc>
                <a:spcPct val="90000"/>
              </a:lnSpc>
              <a:buFont typeface="Wingdings" pitchFamily="2" charset="2"/>
              <a:buChar char="Ø"/>
            </a:pPr>
            <a:r>
              <a:rPr lang="en-US" sz="1600" dirty="0"/>
              <a:t>Items: 27, 34, 67, 67a, 69, and 69a.</a:t>
            </a:r>
          </a:p>
          <a:p>
            <a:pPr lvl="1" algn="l" eaLnBrk="1" hangingPunct="1">
              <a:lnSpc>
                <a:spcPct val="90000"/>
              </a:lnSpc>
              <a:buFont typeface="Wingdings" pitchFamily="2" charset="2"/>
              <a:buChar char="Ø"/>
            </a:pPr>
            <a:r>
              <a:rPr lang="en-US" sz="1600" dirty="0"/>
              <a:t>All items on the Closed Session Agenda</a:t>
            </a:r>
          </a:p>
          <a:p>
            <a:pPr lvl="1" algn="l" eaLnBrk="1" hangingPunct="1">
              <a:lnSpc>
                <a:spcPct val="90000"/>
              </a:lnSpc>
              <a:buFont typeface="Wingdings" pitchFamily="2" charset="2"/>
              <a:buChar char="Ø"/>
            </a:pPr>
            <a:endParaRPr lang="en-US" sz="1600" dirty="0"/>
          </a:p>
        </p:txBody>
      </p:sp>
      <p:pic>
        <p:nvPicPr>
          <p:cNvPr id="19460"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618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5" descr="_MG_4285.jpg"/>
          <p:cNvPicPr>
            <a:picLocks noGrp="1" noChangeAspect="1"/>
          </p:cNvPicPr>
          <p:nvPr>
            <p:ph idx="1"/>
          </p:nvPr>
        </p:nvPicPr>
        <p:blipFill>
          <a:blip r:embed="rId2"/>
          <a:srcRect/>
          <a:stretch>
            <a:fillRect/>
          </a:stretch>
        </p:blipFill>
        <p:spPr bwMode="auto">
          <a:xfrm>
            <a:off x="0" y="0"/>
            <a:ext cx="9143756" cy="6858000"/>
          </a:xfrm>
          <a:noFill/>
          <a:ln>
            <a:miter lim="800000"/>
            <a:headEnd/>
            <a:tailEnd/>
          </a:ln>
        </p:spPr>
      </p:pic>
      <p:sp>
        <p:nvSpPr>
          <p:cNvPr id="3" name="Footer Placeholder 2"/>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3821493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4004" t="10405" r="25508" b="5989"/>
          <a:stretch/>
        </p:blipFill>
        <p:spPr bwMode="auto">
          <a:xfrm>
            <a:off x="0" y="1"/>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842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8" y="381000"/>
            <a:ext cx="9152130" cy="969135"/>
          </a:xfrm>
        </p:spPr>
        <p:txBody>
          <a:bodyPr/>
          <a:lstStyle/>
          <a:p>
            <a:r>
              <a:rPr lang="en-US" dirty="0">
                <a:solidFill>
                  <a:srgbClr val="000000"/>
                </a:solidFill>
              </a:rPr>
              <a:t>Suppliers and Vendors</a:t>
            </a:r>
          </a:p>
        </p:txBody>
      </p:sp>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6000" y="1600200"/>
            <a:ext cx="2209800" cy="978109"/>
          </a:xfrm>
          <a:prstGeom prst="rect">
            <a:avLst/>
          </a:prstGeom>
        </p:spPr>
      </p:pic>
      <p:pic>
        <p:nvPicPr>
          <p:cNvPr id="32" name="Picture 31"/>
          <p:cNvPicPr>
            <a:picLocks noChangeAspect="1"/>
          </p:cNvPicPr>
          <p:nvPr/>
        </p:nvPicPr>
        <p:blipFill>
          <a:blip r:embed="rId3"/>
          <a:stretch>
            <a:fillRect/>
          </a:stretch>
        </p:blipFill>
        <p:spPr>
          <a:xfrm>
            <a:off x="3200400" y="1981200"/>
            <a:ext cx="2457148" cy="1295400"/>
          </a:xfrm>
          <a:prstGeom prst="rect">
            <a:avLst/>
          </a:prstGeom>
        </p:spPr>
      </p:pic>
      <p:pic>
        <p:nvPicPr>
          <p:cNvPr id="33" name="Picture 32"/>
          <p:cNvPicPr>
            <a:picLocks noChangeAspect="1"/>
          </p:cNvPicPr>
          <p:nvPr/>
        </p:nvPicPr>
        <p:blipFill>
          <a:blip r:embed="rId4"/>
          <a:stretch>
            <a:fillRect/>
          </a:stretch>
        </p:blipFill>
        <p:spPr>
          <a:xfrm>
            <a:off x="3505200" y="3733800"/>
            <a:ext cx="2590800" cy="747160"/>
          </a:xfrm>
          <a:prstGeom prst="rect">
            <a:avLst/>
          </a:prstGeom>
          <a:solidFill>
            <a:schemeClr val="tx2">
              <a:lumMod val="75000"/>
            </a:schemeClr>
          </a:solidFill>
        </p:spPr>
      </p:pic>
      <p:pic>
        <p:nvPicPr>
          <p:cNvPr id="34" name="Picture 33"/>
          <p:cNvPicPr>
            <a:picLocks noChangeAspect="1"/>
          </p:cNvPicPr>
          <p:nvPr/>
        </p:nvPicPr>
        <p:blipFill>
          <a:blip r:embed="rId5"/>
          <a:stretch>
            <a:fillRect/>
          </a:stretch>
        </p:blipFill>
        <p:spPr>
          <a:xfrm>
            <a:off x="457200" y="5638800"/>
            <a:ext cx="2552700" cy="647700"/>
          </a:xfrm>
          <a:prstGeom prst="rect">
            <a:avLst/>
          </a:prstGeom>
        </p:spPr>
      </p:pic>
      <p:pic>
        <p:nvPicPr>
          <p:cNvPr id="35" name="Picture 34"/>
          <p:cNvPicPr>
            <a:picLocks noChangeAspect="1"/>
          </p:cNvPicPr>
          <p:nvPr/>
        </p:nvPicPr>
        <p:blipFill>
          <a:blip r:embed="rId6"/>
          <a:stretch>
            <a:fillRect/>
          </a:stretch>
        </p:blipFill>
        <p:spPr>
          <a:xfrm>
            <a:off x="6629400" y="4114800"/>
            <a:ext cx="1943100" cy="508000"/>
          </a:xfrm>
          <a:prstGeom prst="rect">
            <a:avLst/>
          </a:prstGeom>
          <a:solidFill>
            <a:schemeClr val="accent5">
              <a:lumMod val="75000"/>
            </a:schemeClr>
          </a:solidFill>
        </p:spPr>
      </p:pic>
      <p:pic>
        <p:nvPicPr>
          <p:cNvPr id="38" name="Picture 37"/>
          <p:cNvPicPr>
            <a:picLocks noChangeAspect="1"/>
          </p:cNvPicPr>
          <p:nvPr/>
        </p:nvPicPr>
        <p:blipFill>
          <a:blip r:embed="rId7"/>
          <a:stretch>
            <a:fillRect/>
          </a:stretch>
        </p:blipFill>
        <p:spPr>
          <a:xfrm>
            <a:off x="6172200" y="2895600"/>
            <a:ext cx="2413000" cy="665266"/>
          </a:xfrm>
          <a:prstGeom prst="rect">
            <a:avLst/>
          </a:prstGeom>
        </p:spPr>
      </p:pic>
      <p:pic>
        <p:nvPicPr>
          <p:cNvPr id="39" name="Picture 38"/>
          <p:cNvPicPr>
            <a:picLocks noChangeAspect="1"/>
          </p:cNvPicPr>
          <p:nvPr/>
        </p:nvPicPr>
        <p:blipFill>
          <a:blip r:embed="rId8"/>
          <a:stretch>
            <a:fillRect/>
          </a:stretch>
        </p:blipFill>
        <p:spPr>
          <a:xfrm>
            <a:off x="3581400" y="4953000"/>
            <a:ext cx="2159000" cy="1536700"/>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 y="1905000"/>
            <a:ext cx="2043113" cy="457200"/>
          </a:xfrm>
          <a:prstGeom prst="rect">
            <a:avLst/>
          </a:prstGeom>
        </p:spPr>
      </p:pic>
      <p:pic>
        <p:nvPicPr>
          <p:cNvPr id="42" name="Picture 41"/>
          <p:cNvPicPr>
            <a:picLocks noChangeAspect="1"/>
          </p:cNvPicPr>
          <p:nvPr/>
        </p:nvPicPr>
        <p:blipFill>
          <a:blip r:embed="rId10"/>
          <a:stretch>
            <a:fillRect/>
          </a:stretch>
        </p:blipFill>
        <p:spPr>
          <a:xfrm>
            <a:off x="990600" y="2971800"/>
            <a:ext cx="1447800" cy="1284668"/>
          </a:xfrm>
          <a:prstGeom prst="rect">
            <a:avLst/>
          </a:prstGeom>
        </p:spPr>
      </p:pic>
      <p:pic>
        <p:nvPicPr>
          <p:cNvPr id="43" name="Picture 4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943600" y="5257800"/>
            <a:ext cx="2855963" cy="838200"/>
          </a:xfrm>
          <a:prstGeom prst="rect">
            <a:avLst/>
          </a:prstGeom>
        </p:spPr>
      </p:pic>
      <p:cxnSp>
        <p:nvCxnSpPr>
          <p:cNvPr id="45" name="Straight Connector 44"/>
          <p:cNvCxnSpPr/>
          <p:nvPr/>
        </p:nvCxnSpPr>
        <p:spPr>
          <a:xfrm>
            <a:off x="1252717" y="1295400"/>
            <a:ext cx="662940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52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NANDRE~1\AppData\Local\Temp\Evernote Camera Roll 20121211 220253.jpe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24400" y="533400"/>
            <a:ext cx="4159876" cy="586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NANDRE~1\AppData\Local\Temp\Evernote Camera Roll 20130506 13514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2101" y="533400"/>
            <a:ext cx="416369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85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3730" name="Content Placeholder 9" descr="_MG_5010.jpg"/>
          <p:cNvPicPr>
            <a:picLocks noGrp="1" noChangeAspect="1"/>
          </p:cNvPicPr>
          <p:nvPr>
            <p:ph idx="1"/>
          </p:nvPr>
        </p:nvPicPr>
        <p:blipFill>
          <a:blip r:embed="rId2"/>
          <a:srcRect/>
          <a:stretch>
            <a:fillRect/>
          </a:stretch>
        </p:blipFill>
        <p:spPr bwMode="auto">
          <a:xfrm>
            <a:off x="457200" y="1371600"/>
            <a:ext cx="3671888" cy="2019300"/>
          </a:xfrm>
          <a:noFill/>
          <a:ln>
            <a:miter lim="800000"/>
            <a:headEnd/>
            <a:tailEnd/>
          </a:ln>
        </p:spPr>
      </p:pic>
      <p:pic>
        <p:nvPicPr>
          <p:cNvPr id="73731" name="Picture 10" descr="_MG_5028.jpg"/>
          <p:cNvPicPr>
            <a:picLocks noChangeAspect="1"/>
          </p:cNvPicPr>
          <p:nvPr/>
        </p:nvPicPr>
        <p:blipFill>
          <a:blip r:embed="rId3"/>
          <a:srcRect/>
          <a:stretch>
            <a:fillRect/>
          </a:stretch>
        </p:blipFill>
        <p:spPr bwMode="auto">
          <a:xfrm>
            <a:off x="469900" y="3416300"/>
            <a:ext cx="3644900" cy="2395538"/>
          </a:xfrm>
          <a:prstGeom prst="rect">
            <a:avLst/>
          </a:prstGeom>
          <a:noFill/>
          <a:ln w="9525">
            <a:noFill/>
            <a:miter lim="800000"/>
            <a:headEnd/>
            <a:tailEnd/>
          </a:ln>
        </p:spPr>
      </p:pic>
      <p:pic>
        <p:nvPicPr>
          <p:cNvPr id="73732" name="Picture 11" descr="_MG_5002.jpg"/>
          <p:cNvPicPr>
            <a:picLocks noChangeAspect="1"/>
          </p:cNvPicPr>
          <p:nvPr/>
        </p:nvPicPr>
        <p:blipFill>
          <a:blip r:embed="rId4"/>
          <a:srcRect/>
          <a:stretch>
            <a:fillRect/>
          </a:stretch>
        </p:blipFill>
        <p:spPr bwMode="auto">
          <a:xfrm>
            <a:off x="4394200" y="3340100"/>
            <a:ext cx="2293938" cy="3441700"/>
          </a:xfrm>
          <a:prstGeom prst="rect">
            <a:avLst/>
          </a:prstGeom>
          <a:noFill/>
          <a:ln w="9525">
            <a:noFill/>
            <a:miter lim="800000"/>
            <a:headEnd/>
            <a:tailEnd/>
          </a:ln>
        </p:spPr>
      </p:pic>
      <p:pic>
        <p:nvPicPr>
          <p:cNvPr id="73733" name="Picture 12" descr="_MG_5097.jpg"/>
          <p:cNvPicPr>
            <a:picLocks noChangeAspect="1"/>
          </p:cNvPicPr>
          <p:nvPr/>
        </p:nvPicPr>
        <p:blipFill>
          <a:blip r:embed="rId5"/>
          <a:srcRect/>
          <a:stretch>
            <a:fillRect/>
          </a:stretch>
        </p:blipFill>
        <p:spPr bwMode="auto">
          <a:xfrm>
            <a:off x="6804025" y="3340100"/>
            <a:ext cx="2187575" cy="3416300"/>
          </a:xfrm>
          <a:prstGeom prst="rect">
            <a:avLst/>
          </a:prstGeom>
          <a:noFill/>
          <a:ln w="9525">
            <a:noFill/>
            <a:miter lim="800000"/>
            <a:headEnd/>
            <a:tailEnd/>
          </a:ln>
        </p:spPr>
      </p:pic>
      <p:pic>
        <p:nvPicPr>
          <p:cNvPr id="9" name="Picture 5" descr="PCW_3.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15218" y="152400"/>
            <a:ext cx="4597658" cy="303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0476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85800"/>
            <a:ext cx="9144000" cy="838200"/>
          </a:xfrm>
        </p:spPr>
        <p:txBody>
          <a:bodyPr/>
          <a:lstStyle/>
          <a:p>
            <a:pPr eaLnBrk="1" hangingPunct="1"/>
            <a:r>
              <a:rPr lang="en-US" sz="3000" dirty="0">
                <a:solidFill>
                  <a:srgbClr val="3333FF"/>
                </a:solidFill>
              </a:rPr>
              <a:t>Commissioners’ Reports</a:t>
            </a:r>
          </a:p>
        </p:txBody>
      </p:sp>
      <p:graphicFrame>
        <p:nvGraphicFramePr>
          <p:cNvPr id="2749443" name="Group 3"/>
          <p:cNvGraphicFramePr>
            <a:graphicFrameLocks noGrp="1"/>
          </p:cNvGraphicFramePr>
          <p:nvPr/>
        </p:nvGraphicFramePr>
        <p:xfrm>
          <a:off x="9525000" y="4876800"/>
          <a:ext cx="457200" cy="854075"/>
        </p:xfrm>
        <a:graphic>
          <a:graphicData uri="http://schemas.openxmlformats.org/drawingml/2006/table">
            <a:tbl>
              <a:tblPr/>
              <a:tblGrid>
                <a:gridCol w="457200">
                  <a:extLst>
                    <a:ext uri="{9D8B030D-6E8A-4147-A177-3AD203B41FA5}">
                      <a16:colId xmlns:a16="http://schemas.microsoft.com/office/drawing/2014/main" val="20000"/>
                    </a:ext>
                  </a:extLst>
                </a:gridCol>
              </a:tblGrid>
              <a:tr h="4575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965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T="45754" marB="4575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70" name="Text Box 10"/>
          <p:cNvSpPr txBox="1">
            <a:spLocks noChangeArrowheads="1"/>
          </p:cNvSpPr>
          <p:nvPr/>
        </p:nvSpPr>
        <p:spPr bwMode="auto">
          <a:xfrm>
            <a:off x="381000" y="1828800"/>
            <a:ext cx="8458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50000"/>
              </a:spcBef>
              <a:spcAft>
                <a:spcPct val="0"/>
              </a:spcAft>
            </a:pPr>
            <a:endParaRPr lang="en-US" sz="2500" dirty="0">
              <a:solidFill>
                <a:srgbClr val="000000"/>
              </a:solidFill>
            </a:endParaRPr>
          </a:p>
        </p:txBody>
      </p:sp>
      <p:pic>
        <p:nvPicPr>
          <p:cNvPr id="36872" name="Picture 12" descr="MichaelPeevey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3" descr="MIKE FLORIO-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8168"/>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4" descr="Catherine Sandoval_PPTSiz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32022"/>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jp4\AppData\Local\Microsoft\Windows\Temporary Internet Files\Content.Outlook\QQZIZRYC\Peterman_thumbnai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127500"/>
            <a:ext cx="16764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jh\AppData\Local\Microsoft\Windows\Temporary Internet Files\Content.Outlook\ADKAK35D\Commissioner_Michael_Pick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5102" y="4180310"/>
            <a:ext cx="1634430" cy="204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159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452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36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52400" y="2743200"/>
            <a:ext cx="8839200" cy="1981200"/>
          </a:xfrm>
        </p:spPr>
        <p:txBody>
          <a:bodyPr/>
          <a:lstStyle/>
          <a:p>
            <a:pPr marL="0" indent="0" eaLnBrk="1" hangingPunct="1">
              <a:lnSpc>
                <a:spcPct val="90000"/>
              </a:lnSpc>
              <a:buFontTx/>
              <a:buNone/>
            </a:pPr>
            <a:r>
              <a:rPr lang="en-US" sz="2800" b="1" dirty="0"/>
              <a:t>Item #78 [13092] </a:t>
            </a:r>
          </a:p>
          <a:p>
            <a:pPr marL="0" indent="0" eaLnBrk="1" hangingPunct="1">
              <a:lnSpc>
                <a:spcPct val="90000"/>
              </a:lnSpc>
              <a:buFontTx/>
              <a:buNone/>
            </a:pPr>
            <a:endParaRPr lang="en-US" sz="2800" b="1" dirty="0"/>
          </a:p>
          <a:p>
            <a:pPr marL="0" indent="0" eaLnBrk="1" hangingPunct="1">
              <a:lnSpc>
                <a:spcPct val="90000"/>
              </a:lnSpc>
              <a:buFontTx/>
              <a:buNone/>
            </a:pPr>
            <a:r>
              <a:rPr lang="en-US" sz="2800" b="1" dirty="0"/>
              <a:t>Report and Discussion by Safety and Enforcement Division on Recent Safety Program Activities </a:t>
            </a:r>
          </a:p>
          <a:p>
            <a:pPr marL="0" indent="0" eaLnBrk="1" hangingPunct="1">
              <a:lnSpc>
                <a:spcPct val="90000"/>
              </a:lnSpc>
              <a:buFontTx/>
              <a:buNone/>
            </a:pPr>
            <a:r>
              <a:rPr lang="en-US" sz="2800" b="1" dirty="0"/>
              <a:t>------------------------------------------------------------------------</a:t>
            </a:r>
          </a:p>
          <a:p>
            <a:pPr marL="0" indent="0" eaLnBrk="1" hangingPunct="1">
              <a:lnSpc>
                <a:spcPct val="90000"/>
              </a:lnSpc>
              <a:buFontTx/>
              <a:buNone/>
            </a:pPr>
            <a:endParaRPr lang="en-US" sz="28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3505200"/>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2456954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28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14300" y="2133600"/>
            <a:ext cx="8839200" cy="1600200"/>
          </a:xfrm>
        </p:spPr>
        <p:txBody>
          <a:bodyPr/>
          <a:lstStyle/>
          <a:p>
            <a:pPr marL="0" indent="0" eaLnBrk="1" hangingPunct="1">
              <a:lnSpc>
                <a:spcPct val="90000"/>
              </a:lnSpc>
              <a:buFontTx/>
              <a:buNone/>
            </a:pPr>
            <a:r>
              <a:rPr lang="en-US" sz="2800" b="1" dirty="0"/>
              <a:t>Item #80 [13209] </a:t>
            </a:r>
          </a:p>
          <a:p>
            <a:pPr marL="0" indent="0" eaLnBrk="1" hangingPunct="1">
              <a:lnSpc>
                <a:spcPct val="90000"/>
              </a:lnSpc>
              <a:buFontTx/>
              <a:buNone/>
            </a:pPr>
            <a:endParaRPr lang="en-US" sz="2800" b="1" dirty="0"/>
          </a:p>
          <a:p>
            <a:pPr marL="0" indent="0" algn="ctr" eaLnBrk="1" hangingPunct="1">
              <a:lnSpc>
                <a:spcPct val="90000"/>
              </a:lnSpc>
              <a:buFontTx/>
              <a:buNone/>
            </a:pPr>
            <a:r>
              <a:rPr lang="en-US" sz="2400" b="1" dirty="0"/>
              <a:t>Director Ryan Dulin and Director Marzia Zafar Report</a:t>
            </a:r>
          </a:p>
          <a:p>
            <a:pPr marL="0" indent="0" eaLnBrk="1" hangingPunct="1">
              <a:lnSpc>
                <a:spcPct val="90000"/>
              </a:lnSpc>
              <a:buFontTx/>
              <a:buNone/>
            </a:pPr>
            <a:r>
              <a:rPr lang="en-US" sz="2800" b="1" dirty="0"/>
              <a:t>------------------------------------------------------------------------</a:t>
            </a:r>
          </a:p>
          <a:p>
            <a:pPr marL="0" indent="0" eaLnBrk="1" hangingPunct="1">
              <a:lnSpc>
                <a:spcPct val="90000"/>
              </a:lnSpc>
              <a:buFontTx/>
              <a:buNone/>
            </a:pPr>
            <a:r>
              <a:rPr lang="en-US" sz="1600" dirty="0"/>
              <a:t>Communications Division and Policy and Planning Division Report on Telecommunications Guiding Principles. The Commission’s telecommunications policy goals are to promote public safety, consumer protection, universal service, competition, and network reliability. Similar to the Commission’s Water Action Plan and Energy Action Plan, this document sets policy direction for the telecommunications industry. This document directs staff to create a comprehensive Action Plan detailing the steps necessary to create a path for achieving our vision and goals based on the guiding principles we have established in this document. This agenda item is before the Commission for discussion and action. </a:t>
            </a:r>
            <a:br>
              <a:rPr lang="en-US" sz="1600" dirty="0"/>
            </a:br>
            <a:endParaRPr lang="en-US" sz="16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2686216"/>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2798699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981200"/>
          </a:xfrm>
        </p:spPr>
        <p:txBody>
          <a:bodyPr/>
          <a:lstStyle/>
          <a:p>
            <a:r>
              <a:rPr lang="en-US" dirty="0">
                <a:solidFill>
                  <a:schemeClr val="tx2"/>
                </a:solidFill>
              </a:rPr>
              <a:t>Telecommunications Guiding Principles</a:t>
            </a:r>
            <a:br>
              <a:rPr lang="en-US" dirty="0">
                <a:solidFill>
                  <a:schemeClr val="tx2"/>
                </a:solidFill>
              </a:rPr>
            </a:br>
            <a:br>
              <a:rPr lang="en-US" dirty="0">
                <a:solidFill>
                  <a:srgbClr val="0070C0"/>
                </a:solidFill>
              </a:rPr>
            </a:br>
            <a:r>
              <a:rPr lang="en-US" dirty="0">
                <a:solidFill>
                  <a:srgbClr val="0070C0"/>
                </a:solidFill>
              </a:rPr>
              <a:t>August 14, 2014</a:t>
            </a:r>
            <a:endParaRPr lang="en-US" i="1" dirty="0">
              <a:solidFill>
                <a:srgbClr val="0070C0"/>
              </a:solidFill>
            </a:endParaRPr>
          </a:p>
        </p:txBody>
      </p:sp>
      <p:sp>
        <p:nvSpPr>
          <p:cNvPr id="3" name="Subtitle 2"/>
          <p:cNvSpPr>
            <a:spLocks noGrp="1"/>
          </p:cNvSpPr>
          <p:nvPr>
            <p:ph type="subTitle" idx="1"/>
          </p:nvPr>
        </p:nvSpPr>
        <p:spPr>
          <a:xfrm>
            <a:off x="152400" y="3733800"/>
            <a:ext cx="8763000" cy="2514600"/>
          </a:xfrm>
        </p:spPr>
        <p:txBody>
          <a:bodyPr/>
          <a:lstStyle/>
          <a:p>
            <a:endParaRPr lang="en-US" dirty="0">
              <a:solidFill>
                <a:schemeClr val="tx2"/>
              </a:solidFill>
            </a:endParaRPr>
          </a:p>
          <a:p>
            <a:r>
              <a:rPr lang="en-US" dirty="0">
                <a:solidFill>
                  <a:schemeClr val="tx2"/>
                </a:solidFill>
              </a:rPr>
              <a:t>Ryan Dulin – Communications Director</a:t>
            </a:r>
          </a:p>
          <a:p>
            <a:r>
              <a:rPr lang="en-US" dirty="0">
                <a:solidFill>
                  <a:schemeClr val="tx2"/>
                </a:solidFill>
              </a:rPr>
              <a:t>Marzia Zafar - Policy &amp; Planning Division Director</a:t>
            </a:r>
          </a:p>
        </p:txBody>
      </p:sp>
    </p:spTree>
    <p:extLst>
      <p:ext uri="{BB962C8B-B14F-4D97-AF65-F5344CB8AC3E}">
        <p14:creationId xmlns:p14="http://schemas.microsoft.com/office/powerpoint/2010/main" val="232006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0483" name="Rectangle 3"/>
          <p:cNvSpPr>
            <a:spLocks noGrp="1" noChangeArrowheads="1"/>
          </p:cNvSpPr>
          <p:nvPr>
            <p:ph type="subTitle" idx="1"/>
          </p:nvPr>
        </p:nvSpPr>
        <p:spPr>
          <a:xfrm>
            <a:off x="304800" y="1600200"/>
            <a:ext cx="83820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2 minutes to address the Commission.</a:t>
            </a:r>
          </a:p>
          <a:p>
            <a:pPr algn="l" eaLnBrk="1" hangingPunct="1">
              <a:lnSpc>
                <a:spcPct val="95000"/>
              </a:lnSpc>
              <a:buFontTx/>
              <a:buChar char="•"/>
            </a:pPr>
            <a:endParaRPr lang="en-US" sz="1600" dirty="0"/>
          </a:p>
          <a:p>
            <a:pPr algn="l" eaLnBrk="1" hangingPunct="1">
              <a:lnSpc>
                <a:spcPct val="95000"/>
              </a:lnSpc>
              <a:buFontTx/>
              <a:buChar char="•"/>
            </a:pPr>
            <a:r>
              <a:rPr lang="en-US" sz="1600" dirty="0"/>
              <a:t> A sign will be posted when 1 minute remains.</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pPr>
            <a:endParaRPr lang="en-US" sz="1600" dirty="0"/>
          </a:p>
          <a:p>
            <a:pPr algn="l" eaLnBrk="1" hangingPunct="1">
              <a:lnSpc>
                <a:spcPct val="80000"/>
              </a:lnSpc>
              <a:buFont typeface="Wingdings" pitchFamily="2" charset="2"/>
              <a:buNone/>
            </a:pPr>
            <a:r>
              <a:rPr lang="en-US" sz="1600" b="1" dirty="0"/>
              <a:t>The following items are NOT subject to Public Comment:</a:t>
            </a:r>
          </a:p>
          <a:p>
            <a:pPr lvl="1" algn="l" eaLnBrk="1" hangingPunct="1">
              <a:lnSpc>
                <a:spcPct val="90000"/>
              </a:lnSpc>
              <a:buFont typeface="Wingdings" pitchFamily="2" charset="2"/>
              <a:buChar char="Ø"/>
            </a:pPr>
            <a:r>
              <a:rPr lang="en-US" sz="1600" dirty="0"/>
              <a:t>Items: 27, 34, 67, 67a, 69, and 69a.</a:t>
            </a:r>
          </a:p>
          <a:p>
            <a:pPr lvl="1" algn="l" eaLnBrk="1" hangingPunct="1">
              <a:lnSpc>
                <a:spcPct val="90000"/>
              </a:lnSpc>
              <a:buFont typeface="Wingdings" pitchFamily="2" charset="2"/>
              <a:buChar char="Ø"/>
            </a:pPr>
            <a:r>
              <a:rPr lang="en-US" sz="1600" dirty="0"/>
              <a:t>All items on the Closed Session Agenda</a:t>
            </a:r>
          </a:p>
        </p:txBody>
      </p:sp>
      <p:pic>
        <p:nvPicPr>
          <p:cNvPr id="20484"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02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9067800" cy="762000"/>
          </a:xfrm>
        </p:spPr>
        <p:txBody>
          <a:bodyPr/>
          <a:lstStyle/>
          <a:p>
            <a:r>
              <a:rPr lang="en-US" dirty="0">
                <a:solidFill>
                  <a:srgbClr val="0070C0"/>
                </a:solidFill>
              </a:rPr>
              <a:t>Why are we doing this?</a:t>
            </a:r>
            <a:endParaRPr lang="en-US" sz="2400" dirty="0">
              <a:solidFill>
                <a:srgbClr val="0070C0"/>
              </a:solidFill>
            </a:endParaRPr>
          </a:p>
        </p:txBody>
      </p:sp>
      <p:sp>
        <p:nvSpPr>
          <p:cNvPr id="3" name="Content Placeholder 2"/>
          <p:cNvSpPr>
            <a:spLocks noGrp="1"/>
          </p:cNvSpPr>
          <p:nvPr>
            <p:ph idx="1"/>
          </p:nvPr>
        </p:nvSpPr>
        <p:spPr>
          <a:xfrm>
            <a:off x="228600" y="1676400"/>
            <a:ext cx="8458200" cy="4449763"/>
          </a:xfrm>
        </p:spPr>
        <p:txBody>
          <a:bodyPr/>
          <a:lstStyle/>
          <a:p>
            <a:endParaRPr lang="en-US" sz="2200" b="0" dirty="0"/>
          </a:p>
          <a:p>
            <a:pPr marL="0" indent="0" algn="ctr">
              <a:buNone/>
            </a:pPr>
            <a:r>
              <a:rPr lang="en-US" sz="2400" b="0" dirty="0"/>
              <a:t>The Commission’s </a:t>
            </a:r>
            <a:r>
              <a:rPr lang="en-US" sz="2400" b="0" u="sng" dirty="0"/>
              <a:t>vision</a:t>
            </a:r>
            <a:r>
              <a:rPr lang="en-US" sz="2400" b="0" dirty="0"/>
              <a:t> is for all Californians to have access to safe, reliable telecommunications at just and reasonable rates. </a:t>
            </a:r>
          </a:p>
          <a:p>
            <a:endParaRPr lang="en-US" sz="2200" b="0" dirty="0"/>
          </a:p>
          <a:p>
            <a:pPr marL="0" indent="0" algn="ctr">
              <a:buNone/>
            </a:pPr>
            <a:r>
              <a:rPr lang="en-US" dirty="0"/>
              <a:t>TO PROVIDE POLICY DIRECTION FROM THE COMMISSION TO STAFF.   </a:t>
            </a:r>
          </a:p>
          <a:p>
            <a:pPr marL="0" indent="0">
              <a:buNone/>
            </a:pPr>
            <a:endParaRPr lang="en-US" sz="2200" b="0" dirty="0"/>
          </a:p>
          <a:p>
            <a:pPr marL="0" indent="0">
              <a:buNone/>
            </a:pPr>
            <a:endParaRPr lang="en-US" sz="2200" b="0" dirty="0"/>
          </a:p>
          <a:p>
            <a:pPr marL="0" indent="0">
              <a:buNone/>
            </a:pPr>
            <a:endParaRPr lang="en-US" sz="2200" b="0" dirty="0"/>
          </a:p>
          <a:p>
            <a:pPr marL="0" indent="0">
              <a:buNone/>
            </a:pPr>
            <a:endParaRPr lang="en-US" sz="1600" dirty="0"/>
          </a:p>
        </p:txBody>
      </p:sp>
    </p:spTree>
    <p:extLst>
      <p:ext uri="{BB962C8B-B14F-4D97-AF65-F5344CB8AC3E}">
        <p14:creationId xmlns:p14="http://schemas.microsoft.com/office/powerpoint/2010/main" val="212330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Other Industries Have It</a:t>
            </a:r>
          </a:p>
        </p:txBody>
      </p:sp>
      <p:sp>
        <p:nvSpPr>
          <p:cNvPr id="3" name="Content Placeholder 2"/>
          <p:cNvSpPr>
            <a:spLocks noGrp="1"/>
          </p:cNvSpPr>
          <p:nvPr>
            <p:ph idx="1"/>
          </p:nvPr>
        </p:nvSpPr>
        <p:spPr>
          <a:xfrm>
            <a:off x="228600" y="1676400"/>
            <a:ext cx="8763000" cy="4648200"/>
          </a:xfrm>
        </p:spPr>
        <p:txBody>
          <a:bodyPr/>
          <a:lstStyle/>
          <a:p>
            <a:r>
              <a:rPr lang="en-US" sz="2200" dirty="0"/>
              <a:t>Energy Action Plan</a:t>
            </a:r>
          </a:p>
          <a:p>
            <a:pPr lvl="1"/>
            <a:r>
              <a:rPr lang="en-US" sz="1800" dirty="0"/>
              <a:t>Adopted by the Commission in 2003</a:t>
            </a:r>
          </a:p>
          <a:p>
            <a:pPr lvl="1"/>
            <a:r>
              <a:rPr lang="en-US" sz="1800" dirty="0"/>
              <a:t>It created a unified goal and six broad principles</a:t>
            </a:r>
          </a:p>
          <a:p>
            <a:r>
              <a:rPr lang="en-US" sz="2200" dirty="0"/>
              <a:t>Water Action Plan</a:t>
            </a:r>
          </a:p>
          <a:p>
            <a:pPr lvl="1"/>
            <a:r>
              <a:rPr lang="en-US" sz="1800" dirty="0"/>
              <a:t>Adopted by the Commission in 2005</a:t>
            </a:r>
          </a:p>
          <a:p>
            <a:pPr lvl="1"/>
            <a:r>
              <a:rPr lang="en-US" sz="1800" dirty="0"/>
              <a:t>Identified policy objectives and four key principles</a:t>
            </a:r>
          </a:p>
          <a:p>
            <a:r>
              <a:rPr lang="en-US" sz="2200" dirty="0"/>
              <a:t>Safety Policy Statement</a:t>
            </a:r>
          </a:p>
          <a:p>
            <a:pPr lvl="1"/>
            <a:r>
              <a:rPr lang="en-US" sz="1800" dirty="0"/>
              <a:t>Adopted by the Commission in 2014</a:t>
            </a:r>
          </a:p>
          <a:p>
            <a:pPr lvl="1"/>
            <a:r>
              <a:rPr lang="en-US" sz="1800" dirty="0"/>
              <a:t>Identified an overarching goal and eight principles</a:t>
            </a:r>
          </a:p>
          <a:p>
            <a:r>
              <a:rPr lang="en-US" sz="2200" dirty="0"/>
              <a:t>Telecommunication </a:t>
            </a:r>
          </a:p>
          <a:p>
            <a:pPr lvl="1"/>
            <a:r>
              <a:rPr lang="en-US" sz="1800" dirty="0"/>
              <a:t>Commission does </a:t>
            </a:r>
            <a:r>
              <a:rPr lang="en-US" sz="1800" u="sng" dirty="0"/>
              <a:t>not</a:t>
            </a:r>
            <a:r>
              <a:rPr lang="en-US" sz="1800" dirty="0"/>
              <a:t> have any established principles or action plan for this industry division </a:t>
            </a:r>
            <a:endParaRPr lang="en-US" sz="1800" b="0" dirty="0"/>
          </a:p>
          <a:p>
            <a:pPr marL="0" indent="0">
              <a:buNone/>
            </a:pPr>
            <a:endParaRPr lang="en-US" sz="2200" dirty="0"/>
          </a:p>
          <a:p>
            <a:pPr marL="457200" lvl="1" indent="0">
              <a:buNone/>
            </a:pPr>
            <a:endParaRPr lang="en-US" sz="1400" dirty="0"/>
          </a:p>
          <a:p>
            <a:pPr marL="0" indent="0">
              <a:buNone/>
            </a:pPr>
            <a:endParaRPr lang="en-US" sz="1600" dirty="0"/>
          </a:p>
          <a:p>
            <a:endParaRPr lang="en-US" dirty="0"/>
          </a:p>
        </p:txBody>
      </p:sp>
    </p:spTree>
    <p:extLst>
      <p:ext uri="{BB962C8B-B14F-4D97-AF65-F5344CB8AC3E}">
        <p14:creationId xmlns:p14="http://schemas.microsoft.com/office/powerpoint/2010/main" val="1467940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Telecommunications Guiding Principles</a:t>
            </a:r>
          </a:p>
        </p:txBody>
      </p:sp>
      <p:sp>
        <p:nvSpPr>
          <p:cNvPr id="3" name="Content Placeholder 2"/>
          <p:cNvSpPr>
            <a:spLocks noGrp="1"/>
          </p:cNvSpPr>
          <p:nvPr>
            <p:ph idx="1"/>
          </p:nvPr>
        </p:nvSpPr>
        <p:spPr/>
        <p:txBody>
          <a:bodyPr/>
          <a:lstStyle/>
          <a:p>
            <a:r>
              <a:rPr lang="en-US" sz="2400" b="0" dirty="0"/>
              <a:t>Promote the safety and resiliency of telecommunications infrastructure.  </a:t>
            </a:r>
          </a:p>
          <a:p>
            <a:r>
              <a:rPr lang="en-US" sz="2400" b="0" dirty="0"/>
              <a:t>Connect all Californians using the most advanced telecommunications technology.  </a:t>
            </a:r>
          </a:p>
          <a:p>
            <a:r>
              <a:rPr lang="en-US" sz="2400" b="0" dirty="0"/>
              <a:t>Protect consumers from the potential of fraud, waste, and abuse as a result of market conditions.  </a:t>
            </a:r>
          </a:p>
          <a:p>
            <a:r>
              <a:rPr lang="en-US" sz="2400" b="0" dirty="0"/>
              <a:t>Serve as an independent source of data for policy makers at both State and Federal level.  </a:t>
            </a:r>
          </a:p>
          <a:p>
            <a:r>
              <a:rPr lang="en-US" sz="2400" b="0" dirty="0"/>
              <a:t>Promote public safety through network reliability and access to emergency services.</a:t>
            </a:r>
          </a:p>
          <a:p>
            <a:endParaRPr lang="en-US" sz="2200" dirty="0"/>
          </a:p>
        </p:txBody>
      </p:sp>
    </p:spTree>
    <p:extLst>
      <p:ext uri="{BB962C8B-B14F-4D97-AF65-F5344CB8AC3E}">
        <p14:creationId xmlns:p14="http://schemas.microsoft.com/office/powerpoint/2010/main" val="3175347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pPr marL="514350" indent="-514350">
              <a:buFont typeface="+mj-lt"/>
              <a:buAutoNum type="arabicPeriod"/>
            </a:pPr>
            <a:r>
              <a:rPr lang="en-US" b="0" dirty="0"/>
              <a:t>Commission adopt Telecommunications Guiding Principles</a:t>
            </a:r>
          </a:p>
          <a:p>
            <a:pPr marL="514350" indent="-514350">
              <a:buFont typeface="+mj-lt"/>
              <a:buAutoNum type="arabicPeriod"/>
            </a:pPr>
            <a:r>
              <a:rPr lang="en-US" b="0" dirty="0"/>
              <a:t>Convene a group that will do the staff work on developing an Action Plan</a:t>
            </a:r>
          </a:p>
          <a:p>
            <a:pPr marL="514350" indent="-514350">
              <a:buFont typeface="+mj-lt"/>
              <a:buAutoNum type="arabicPeriod"/>
            </a:pPr>
            <a:r>
              <a:rPr lang="en-US" b="0" dirty="0"/>
              <a:t>Action Plan to be presented to the Commission in 180 days</a:t>
            </a:r>
          </a:p>
        </p:txBody>
      </p:sp>
    </p:spTree>
    <p:extLst>
      <p:ext uri="{BB962C8B-B14F-4D97-AF65-F5344CB8AC3E}">
        <p14:creationId xmlns:p14="http://schemas.microsoft.com/office/powerpoint/2010/main" val="2920454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066800"/>
            <a:ext cx="8229600" cy="990600"/>
          </a:xfrm>
        </p:spPr>
        <p:txBody>
          <a:bodyPr/>
          <a:lstStyle/>
          <a:p>
            <a:pPr eaLnBrk="1" hangingPunct="1"/>
            <a:r>
              <a:rPr lang="en-US" sz="2800" dirty="0">
                <a:solidFill>
                  <a:srgbClr val="3333FF"/>
                </a:solidFill>
              </a:rPr>
              <a:t>Regular Agenda – Management Reports and Resolutions</a:t>
            </a:r>
          </a:p>
        </p:txBody>
      </p:sp>
      <p:sp>
        <p:nvSpPr>
          <p:cNvPr id="40963" name="Rectangle 3"/>
          <p:cNvSpPr>
            <a:spLocks noGrp="1" noChangeArrowheads="1"/>
          </p:cNvSpPr>
          <p:nvPr>
            <p:ph type="body" idx="1"/>
          </p:nvPr>
        </p:nvSpPr>
        <p:spPr>
          <a:xfrm>
            <a:off x="114300" y="2133600"/>
            <a:ext cx="8839200" cy="1600200"/>
          </a:xfrm>
        </p:spPr>
        <p:txBody>
          <a:bodyPr/>
          <a:lstStyle/>
          <a:p>
            <a:pPr marL="0" indent="0" eaLnBrk="1" hangingPunct="1">
              <a:lnSpc>
                <a:spcPct val="90000"/>
              </a:lnSpc>
              <a:buFontTx/>
              <a:buNone/>
            </a:pPr>
            <a:r>
              <a:rPr lang="en-US" sz="2800" b="1" dirty="0"/>
              <a:t>Item #80 [13209] </a:t>
            </a:r>
          </a:p>
          <a:p>
            <a:pPr marL="0" indent="0" eaLnBrk="1" hangingPunct="1">
              <a:lnSpc>
                <a:spcPct val="90000"/>
              </a:lnSpc>
              <a:buFontTx/>
              <a:buNone/>
            </a:pPr>
            <a:endParaRPr lang="en-US" sz="2800" b="1" dirty="0"/>
          </a:p>
          <a:p>
            <a:pPr marL="0" indent="0" algn="ctr" eaLnBrk="1" hangingPunct="1">
              <a:lnSpc>
                <a:spcPct val="90000"/>
              </a:lnSpc>
              <a:buFontTx/>
              <a:buNone/>
            </a:pPr>
            <a:r>
              <a:rPr lang="en-US" sz="2400" b="1" dirty="0"/>
              <a:t>Director Ryan Dulin and Director Marzia Zafar Report</a:t>
            </a:r>
          </a:p>
          <a:p>
            <a:pPr marL="0" indent="0" eaLnBrk="1" hangingPunct="1">
              <a:lnSpc>
                <a:spcPct val="90000"/>
              </a:lnSpc>
              <a:buFontTx/>
              <a:buNone/>
            </a:pPr>
            <a:r>
              <a:rPr lang="en-US" sz="2800" b="1" dirty="0"/>
              <a:t>------------------------------------------------------------------------</a:t>
            </a:r>
          </a:p>
          <a:p>
            <a:pPr marL="0" indent="0" eaLnBrk="1" hangingPunct="1">
              <a:lnSpc>
                <a:spcPct val="90000"/>
              </a:lnSpc>
              <a:buFontTx/>
              <a:buNone/>
            </a:pPr>
            <a:r>
              <a:rPr lang="en-US" sz="1600" dirty="0"/>
              <a:t>Communications Division and Policy and Planning Division Report on Telecommunications Guiding Principles. The Commission’s telecommunications policy goals are to promote public safety, consumer protection, universal service, competition, and network reliability. Similar to the Commission’s Water Action Plan and Energy Action Plan, this document sets policy direction for the telecommunications industry. This document directs staff to create a comprehensive Action Plan detailing the steps necessary to create a path for achieving our vision and goals based on the guiding principles we have established in this document. This agenda item is before the Commission for discussion and action. </a:t>
            </a:r>
            <a:br>
              <a:rPr lang="en-US" sz="1600" dirty="0"/>
            </a:br>
            <a:endParaRPr lang="en-US" sz="1600" b="1" dirty="0"/>
          </a:p>
          <a:p>
            <a:pPr marL="0" indent="0" eaLnBrk="1" hangingPunct="1">
              <a:lnSpc>
                <a:spcPct val="90000"/>
              </a:lnSpc>
              <a:buFontTx/>
              <a:buNone/>
            </a:pPr>
            <a:endParaRPr lang="en-US" sz="2800" b="1" dirty="0"/>
          </a:p>
        </p:txBody>
      </p:sp>
      <p:sp>
        <p:nvSpPr>
          <p:cNvPr id="40964" name="Line 4"/>
          <p:cNvSpPr>
            <a:spLocks noChangeShapeType="1"/>
          </p:cNvSpPr>
          <p:nvPr/>
        </p:nvSpPr>
        <p:spPr bwMode="auto">
          <a:xfrm>
            <a:off x="228600" y="2686216"/>
            <a:ext cx="8610600"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872429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838200"/>
            <a:ext cx="9144000" cy="838200"/>
          </a:xfrm>
        </p:spPr>
        <p:txBody>
          <a:bodyPr/>
          <a:lstStyle/>
          <a:p>
            <a:pPr eaLnBrk="1" hangingPunct="1"/>
            <a:r>
              <a:rPr lang="en-US" sz="3000" dirty="0">
                <a:solidFill>
                  <a:srgbClr val="3333FF"/>
                </a:solidFill>
              </a:rPr>
              <a:t>Management Reports</a:t>
            </a:r>
          </a:p>
        </p:txBody>
      </p:sp>
      <p:pic>
        <p:nvPicPr>
          <p:cNvPr id="37891" name="Picture 3" descr="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62927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39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1219200"/>
            <a:ext cx="9144000" cy="838200"/>
          </a:xfrm>
        </p:spPr>
        <p:txBody>
          <a:bodyPr/>
          <a:lstStyle/>
          <a:p>
            <a:pPr eaLnBrk="1" hangingPunct="1"/>
            <a:r>
              <a:rPr lang="en-US" sz="3600" dirty="0">
                <a:solidFill>
                  <a:srgbClr val="3333FF"/>
                </a:solidFill>
              </a:rPr>
              <a:t>The CPUC Thanks You</a:t>
            </a:r>
            <a:br>
              <a:rPr lang="en-US" sz="3600" dirty="0">
                <a:solidFill>
                  <a:srgbClr val="3333FF"/>
                </a:solidFill>
              </a:rPr>
            </a:br>
            <a:r>
              <a:rPr lang="en-US" sz="3600" dirty="0">
                <a:solidFill>
                  <a:srgbClr val="3333FF"/>
                </a:solidFill>
              </a:rPr>
              <a:t>For Attending Today’s Meeting</a:t>
            </a:r>
          </a:p>
        </p:txBody>
      </p:sp>
      <p:sp>
        <p:nvSpPr>
          <p:cNvPr id="43011" name="Text Box 3"/>
          <p:cNvSpPr txBox="1">
            <a:spLocks noChangeArrowheads="1"/>
          </p:cNvSpPr>
          <p:nvPr/>
        </p:nvSpPr>
        <p:spPr bwMode="auto">
          <a:xfrm>
            <a:off x="762000" y="2438400"/>
            <a:ext cx="784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3200" dirty="0">
                <a:solidFill>
                  <a:srgbClr val="000000"/>
                </a:solidFill>
              </a:rPr>
              <a:t>The Public Meeting is adjourned.</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2400" dirty="0">
                <a:solidFill>
                  <a:srgbClr val="000000"/>
                </a:solidFill>
              </a:rPr>
              <a:t>The next Public Meeting will be:</a:t>
            </a:r>
          </a:p>
          <a:p>
            <a:pPr algn="ctr" eaLnBrk="1" fontAlgn="base" hangingPunct="1">
              <a:spcBef>
                <a:spcPct val="0"/>
              </a:spcBef>
              <a:spcAft>
                <a:spcPct val="0"/>
              </a:spcAft>
            </a:pPr>
            <a:endParaRPr lang="en-US" sz="3200" dirty="0">
              <a:solidFill>
                <a:srgbClr val="000000"/>
              </a:solidFill>
            </a:endParaRPr>
          </a:p>
          <a:p>
            <a:pPr algn="ctr" eaLnBrk="1" fontAlgn="base" hangingPunct="1">
              <a:spcBef>
                <a:spcPct val="0"/>
              </a:spcBef>
              <a:spcAft>
                <a:spcPct val="0"/>
              </a:spcAft>
            </a:pPr>
            <a:r>
              <a:rPr lang="en-US" sz="3600" dirty="0">
                <a:solidFill>
                  <a:srgbClr val="000000"/>
                </a:solidFill>
              </a:rPr>
              <a:t>August 28, 2014, at 9:30 a.m.</a:t>
            </a:r>
          </a:p>
          <a:p>
            <a:pPr algn="ctr" eaLnBrk="1" fontAlgn="base" hangingPunct="1">
              <a:spcBef>
                <a:spcPct val="0"/>
              </a:spcBef>
              <a:spcAft>
                <a:spcPct val="0"/>
              </a:spcAft>
            </a:pPr>
            <a:r>
              <a:rPr lang="en-US" sz="3600" dirty="0">
                <a:solidFill>
                  <a:srgbClr val="000000"/>
                </a:solidFill>
              </a:rPr>
              <a:t>in San Francisco, CA</a:t>
            </a:r>
            <a:endParaRPr lang="en-US" sz="3600" b="0" dirty="0">
              <a:solidFill>
                <a:srgbClr val="000000"/>
              </a:solidFill>
            </a:endParaRPr>
          </a:p>
        </p:txBody>
      </p:sp>
      <p:pic>
        <p:nvPicPr>
          <p:cNvPr id="43012" name="Picture 4" descr="MMj0283988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876800"/>
            <a:ext cx="18288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14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381000"/>
            <a:ext cx="9144000" cy="1470025"/>
          </a:xfrm>
        </p:spPr>
        <p:txBody>
          <a:bodyPr/>
          <a:lstStyle/>
          <a:p>
            <a:pPr algn="l" eaLnBrk="1" hangingPunct="1"/>
            <a:r>
              <a:rPr lang="en-US" sz="4000" dirty="0">
                <a:solidFill>
                  <a:srgbClr val="3333FF"/>
                </a:solidFill>
              </a:rPr>
              <a:t>	Public Comment</a:t>
            </a:r>
          </a:p>
        </p:txBody>
      </p:sp>
      <p:sp>
        <p:nvSpPr>
          <p:cNvPr id="21507" name="Rectangle 3"/>
          <p:cNvSpPr>
            <a:spLocks noGrp="1" noChangeArrowheads="1"/>
          </p:cNvSpPr>
          <p:nvPr>
            <p:ph type="subTitle" idx="1"/>
          </p:nvPr>
        </p:nvSpPr>
        <p:spPr>
          <a:xfrm>
            <a:off x="304800" y="1676400"/>
            <a:ext cx="8534400" cy="4114800"/>
          </a:xfrm>
        </p:spPr>
        <p:txBody>
          <a:bodyPr/>
          <a:lstStyle/>
          <a:p>
            <a:pPr algn="l" eaLnBrk="1" hangingPunct="1">
              <a:lnSpc>
                <a:spcPct val="95000"/>
              </a:lnSpc>
              <a:buFontTx/>
              <a:buChar char="•"/>
            </a:pPr>
            <a:r>
              <a:rPr lang="en-US" sz="1600" dirty="0"/>
              <a:t> Per Resolution ALJ-252, any member of the public who wishes to address the CPUC about matters before the Commission must sign up with the Public Advisor’s Office table before the meeting begins. If an individual has signed up using the electronic system on the Commission’s website, they must check in with the Public Advisor’s Office on the day of the meeting, by the sign-up deadline.</a:t>
            </a:r>
          </a:p>
          <a:p>
            <a:pPr algn="l" eaLnBrk="1" hangingPunct="1">
              <a:lnSpc>
                <a:spcPct val="95000"/>
              </a:lnSpc>
              <a:buFontTx/>
              <a:buChar char="•"/>
            </a:pPr>
            <a:endParaRPr lang="en-US" sz="1600" dirty="0"/>
          </a:p>
          <a:p>
            <a:pPr algn="l" eaLnBrk="1" hangingPunct="1">
              <a:lnSpc>
                <a:spcPct val="95000"/>
              </a:lnSpc>
              <a:buFontTx/>
              <a:buChar char="•"/>
            </a:pPr>
            <a:r>
              <a:rPr lang="en-US" sz="1600" dirty="0"/>
              <a:t> Once called, each speaker has up to 1 minute to address the Commission.</a:t>
            </a:r>
            <a:br>
              <a:rPr lang="en-US" sz="1600" dirty="0"/>
            </a:br>
            <a:endParaRPr lang="en-US" sz="1600" dirty="0"/>
          </a:p>
          <a:p>
            <a:pPr algn="l" eaLnBrk="1" hangingPunct="1">
              <a:lnSpc>
                <a:spcPct val="95000"/>
              </a:lnSpc>
              <a:buFontTx/>
              <a:buChar char="•"/>
            </a:pPr>
            <a:r>
              <a:rPr lang="en-US" sz="1600" dirty="0"/>
              <a:t> A bell will ring when time has expired.</a:t>
            </a:r>
          </a:p>
          <a:p>
            <a:pPr algn="l" eaLnBrk="1" hangingPunct="1">
              <a:lnSpc>
                <a:spcPct val="95000"/>
              </a:lnSpc>
              <a:buFontTx/>
              <a:buChar char="•"/>
            </a:pPr>
            <a:endParaRPr lang="en-US" sz="1600" dirty="0"/>
          </a:p>
          <a:p>
            <a:pPr algn="l" eaLnBrk="1" hangingPunct="1">
              <a:lnSpc>
                <a:spcPct val="95000"/>
              </a:lnSpc>
              <a:buFontTx/>
              <a:buChar char="•"/>
            </a:pPr>
            <a:r>
              <a:rPr lang="en-US" sz="1600" dirty="0"/>
              <a:t> At the end of the Public Comment Section, the Commission President will ask if there are any additional individuals who wish to speak. Individuals who wish to speak but did not sign up by the deadline, will be granted a maximum of one minute to make their comments.</a:t>
            </a:r>
          </a:p>
          <a:p>
            <a:pPr algn="l" eaLnBrk="1" hangingPunct="1">
              <a:lnSpc>
                <a:spcPct val="95000"/>
              </a:lnSpc>
              <a:buFontTx/>
              <a:buChar char="•"/>
            </a:pPr>
            <a:endParaRPr lang="en-US" sz="1600" dirty="0"/>
          </a:p>
          <a:p>
            <a:pPr algn="l" eaLnBrk="1" hangingPunct="1">
              <a:lnSpc>
                <a:spcPct val="80000"/>
              </a:lnSpc>
              <a:buFontTx/>
              <a:buChar char="•"/>
            </a:pPr>
            <a:endParaRPr lang="en-US" sz="1600" dirty="0"/>
          </a:p>
          <a:p>
            <a:pPr algn="l" eaLnBrk="1" hangingPunct="1">
              <a:lnSpc>
                <a:spcPct val="90000"/>
              </a:lnSpc>
              <a:buFontTx/>
              <a:buChar char="•"/>
            </a:pPr>
            <a:r>
              <a:rPr lang="en-US" sz="1600" b="1" dirty="0"/>
              <a:t>The following items are NOT subject to Public Comment:</a:t>
            </a:r>
            <a:endParaRPr lang="en-US" sz="1600" dirty="0"/>
          </a:p>
          <a:p>
            <a:pPr lvl="1" algn="l" eaLnBrk="1" hangingPunct="1">
              <a:lnSpc>
                <a:spcPct val="90000"/>
              </a:lnSpc>
              <a:buFont typeface="Wingdings" pitchFamily="2" charset="2"/>
              <a:buChar char="Ø"/>
            </a:pPr>
            <a:r>
              <a:rPr lang="en-US" sz="1600" dirty="0"/>
              <a:t>Items: 27, 34, 67, 67a, 69, and 69a.</a:t>
            </a:r>
          </a:p>
          <a:p>
            <a:pPr lvl="1" algn="l" eaLnBrk="1" hangingPunct="1">
              <a:lnSpc>
                <a:spcPct val="90000"/>
              </a:lnSpc>
              <a:buFont typeface="Wingdings" pitchFamily="2" charset="2"/>
              <a:buChar char="Ø"/>
            </a:pPr>
            <a:r>
              <a:rPr lang="en-US" sz="1600" dirty="0"/>
              <a:t>All items on the Closed Session Agenda</a:t>
            </a:r>
          </a:p>
        </p:txBody>
      </p:sp>
      <p:pic>
        <p:nvPicPr>
          <p:cNvPr id="21508" name="Picture 4" descr="MCj023303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079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94641" y="1295400"/>
            <a:ext cx="8724900" cy="1676400"/>
          </a:xfrm>
        </p:spPr>
        <p:txBody>
          <a:bodyPr/>
          <a:lstStyle/>
          <a:p>
            <a:pPr marL="0" indent="0" algn="ctr">
              <a:buNone/>
            </a:pPr>
            <a:r>
              <a:rPr lang="en-US" sz="2400" b="1" dirty="0"/>
              <a:t>SPECIAL MEETING</a:t>
            </a:r>
          </a:p>
          <a:p>
            <a:pPr marL="0" indent="0" algn="ctr">
              <a:buNone/>
            </a:pPr>
            <a:r>
              <a:rPr lang="en-US" sz="2400" b="1" dirty="0"/>
              <a:t>Item # 90 [13226] - Energy: Appliance Standards: Public Domain Computer Program: Home Energy Rating: Energy Efficiency Program for Appliances</a:t>
            </a:r>
          </a:p>
          <a:p>
            <a:pPr marL="0" indent="0">
              <a:buNone/>
            </a:pPr>
            <a:endParaRPr lang="en-US" sz="1800" b="1" dirty="0"/>
          </a:p>
          <a:p>
            <a:pPr marL="0" indent="0" algn="ctr">
              <a:buNone/>
            </a:pPr>
            <a:r>
              <a:rPr lang="en-US" sz="1800" b="1" dirty="0"/>
              <a:t>AB 2581 (Bradford) As Amended: June 30, 2014</a:t>
            </a:r>
          </a:p>
          <a:p>
            <a:pPr marL="0" indent="0">
              <a:buNone/>
            </a:pPr>
            <a:r>
              <a:rPr lang="en-US" sz="1100" b="1" dirty="0"/>
              <a:t>------------------------------------------------------------------------------------------------------------------------------------------------------------------------------------</a:t>
            </a:r>
          </a:p>
        </p:txBody>
      </p:sp>
      <p:sp>
        <p:nvSpPr>
          <p:cNvPr id="40964" name="Line 4"/>
          <p:cNvSpPr>
            <a:spLocks noChangeShapeType="1"/>
          </p:cNvSpPr>
          <p:nvPr/>
        </p:nvSpPr>
        <p:spPr bwMode="auto">
          <a:xfrm flipV="1">
            <a:off x="278627" y="30480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
        <p:nvSpPr>
          <p:cNvPr id="2" name="TextBox 1"/>
          <p:cNvSpPr txBox="1"/>
          <p:nvPr/>
        </p:nvSpPr>
        <p:spPr>
          <a:xfrm>
            <a:off x="313745" y="3810000"/>
            <a:ext cx="8386307" cy="2308324"/>
          </a:xfrm>
          <a:prstGeom prst="rect">
            <a:avLst/>
          </a:prstGeom>
          <a:noFill/>
        </p:spPr>
        <p:txBody>
          <a:bodyPr wrap="square" rtlCol="0">
            <a:spAutoFit/>
          </a:bodyPr>
          <a:lstStyle/>
          <a:p>
            <a:r>
              <a:rPr lang="en-US" dirty="0"/>
              <a:t>This bill will significantly alter the California energy efficiency portfolio, incentive structure, and cost-effectiveness methodologies. </a:t>
            </a:r>
          </a:p>
          <a:p>
            <a:endParaRPr lang="en-US" dirty="0"/>
          </a:p>
          <a:p>
            <a:r>
              <a:rPr lang="en-US" dirty="0"/>
              <a:t>(Recommended Position: Oppose Unless Amended) </a:t>
            </a:r>
          </a:p>
          <a:p>
            <a:endParaRPr lang="en-US" dirty="0"/>
          </a:p>
          <a:p>
            <a:r>
              <a:rPr lang="en-US" dirty="0"/>
              <a:t>This item is proposed to be considered pursuant to the Special Meeting provision of Government Code Section 11125.4(a)(2) (to consider proposed legislation.) </a:t>
            </a:r>
            <a:br>
              <a:rPr lang="en-US" dirty="0"/>
            </a:br>
            <a:endParaRPr lang="en-US" dirty="0"/>
          </a:p>
        </p:txBody>
      </p:sp>
    </p:spTree>
    <p:extLst>
      <p:ext uri="{BB962C8B-B14F-4D97-AF65-F5344CB8AC3E}">
        <p14:creationId xmlns:p14="http://schemas.microsoft.com/office/powerpoint/2010/main" val="153089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08472" y="914400"/>
            <a:ext cx="8724900" cy="1314450"/>
          </a:xfrm>
        </p:spPr>
        <p:txBody>
          <a:bodyPr/>
          <a:lstStyle/>
          <a:p>
            <a:pPr marL="0" indent="0" algn="ctr">
              <a:buNone/>
            </a:pPr>
            <a:r>
              <a:rPr lang="en-US" sz="2400" b="1" dirty="0"/>
              <a:t>Motion to Add Item 89 to the Agenda</a:t>
            </a:r>
          </a:p>
          <a:p>
            <a:pPr marL="0" indent="0" algn="ctr">
              <a:buNone/>
            </a:pPr>
            <a:endParaRPr lang="en-US" sz="2400" b="1" dirty="0"/>
          </a:p>
          <a:p>
            <a:pPr marL="0" indent="0" algn="ctr">
              <a:buNone/>
            </a:pPr>
            <a:r>
              <a:rPr lang="en-US" sz="2400" b="1" dirty="0"/>
              <a:t>Item # 89 [13219] – Res W-5000 </a:t>
            </a:r>
          </a:p>
          <a:p>
            <a:pPr marL="0" indent="0">
              <a:buNone/>
            </a:pPr>
            <a:endParaRPr lang="en-US" sz="2000" b="1" dirty="0"/>
          </a:p>
          <a:p>
            <a:pPr marL="0" indent="0">
              <a:buNone/>
            </a:pPr>
            <a:r>
              <a:rPr lang="en-US" sz="2400" b="1" dirty="0"/>
              <a:t>Water Utilities to Comply with the State Water Resources Control Board Resolution No. 2014-0038 Adopting an Emergency Regulation for Statewide Urban Water Conservation </a:t>
            </a:r>
          </a:p>
          <a:p>
            <a:pPr marL="0" indent="0">
              <a:buNone/>
            </a:pPr>
            <a:endParaRPr lang="en-US" sz="1600" b="1" dirty="0"/>
          </a:p>
          <a:p>
            <a:pPr marL="0" indent="0">
              <a:buNone/>
            </a:pPr>
            <a:r>
              <a:rPr lang="en-US" sz="1400" b="1" dirty="0"/>
              <a:t>---------------------------------------------------------------------------------------------------------------------------------------------</a:t>
            </a:r>
          </a:p>
        </p:txBody>
      </p:sp>
      <p:sp>
        <p:nvSpPr>
          <p:cNvPr id="40964" name="Line 4"/>
          <p:cNvSpPr>
            <a:spLocks noChangeShapeType="1"/>
          </p:cNvSpPr>
          <p:nvPr/>
        </p:nvSpPr>
        <p:spPr bwMode="auto">
          <a:xfrm flipV="1">
            <a:off x="228600" y="2362200"/>
            <a:ext cx="8305800" cy="381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fontAlgn="base">
              <a:lnSpc>
                <a:spcPct val="80000"/>
              </a:lnSpc>
              <a:spcBef>
                <a:spcPct val="20000"/>
              </a:spcBef>
              <a:spcAft>
                <a:spcPct val="0"/>
              </a:spcAft>
            </a:pPr>
            <a:endParaRPr lang="en-US" b="1" dirty="0">
              <a:solidFill>
                <a:srgbClr val="000000"/>
              </a:solidFill>
            </a:endParaRPr>
          </a:p>
        </p:txBody>
      </p:sp>
    </p:spTree>
    <p:extLst>
      <p:ext uri="{BB962C8B-B14F-4D97-AF65-F5344CB8AC3E}">
        <p14:creationId xmlns:p14="http://schemas.microsoft.com/office/powerpoint/2010/main" val="160981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144000" cy="838200"/>
          </a:xfrm>
        </p:spPr>
        <p:txBody>
          <a:bodyPr/>
          <a:lstStyle/>
          <a:p>
            <a:pPr algn="l" eaLnBrk="1" hangingPunct="1"/>
            <a:r>
              <a:rPr lang="en-US" sz="3600" dirty="0">
                <a:solidFill>
                  <a:srgbClr val="3333FF"/>
                </a:solidFill>
              </a:rPr>
              <a:t>	</a:t>
            </a:r>
            <a:r>
              <a:rPr lang="en-US" sz="3200" dirty="0">
                <a:solidFill>
                  <a:srgbClr val="3333FF"/>
                </a:solidFill>
              </a:rPr>
              <a:t>Agenda Changes</a:t>
            </a:r>
          </a:p>
        </p:txBody>
      </p:sp>
      <p:sp>
        <p:nvSpPr>
          <p:cNvPr id="22531" name="Text Box 3"/>
          <p:cNvSpPr txBox="1">
            <a:spLocks noChangeArrowheads="1"/>
          </p:cNvSpPr>
          <p:nvPr/>
        </p:nvSpPr>
        <p:spPr bwMode="auto">
          <a:xfrm>
            <a:off x="79332" y="1447800"/>
            <a:ext cx="8836068" cy="722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1500" b="0" dirty="0">
                <a:solidFill>
                  <a:srgbClr val="000000"/>
                </a:solidFill>
              </a:rPr>
              <a:t> Items shown on the Consent Agenda will be taken up and voted on as a group in one of the first items of business of each CPUC meeting. </a:t>
            </a:r>
          </a:p>
          <a:p>
            <a:pPr eaLnBrk="1" fontAlgn="base" hangingPunct="1">
              <a:lnSpc>
                <a:spcPct val="80000"/>
              </a:lnSpc>
              <a:spcBef>
                <a:spcPct val="0"/>
              </a:spcBef>
              <a:spcAft>
                <a:spcPct val="0"/>
              </a:spcAft>
              <a:buFontTx/>
              <a:buChar char="•"/>
            </a:pPr>
            <a:endParaRPr lang="en-US" sz="800" b="0" dirty="0">
              <a:solidFill>
                <a:srgbClr val="000000"/>
              </a:solidFill>
            </a:endParaRPr>
          </a:p>
          <a:p>
            <a:pPr eaLnBrk="1" fontAlgn="base" hangingPunct="1">
              <a:spcBef>
                <a:spcPct val="0"/>
              </a:spcBef>
              <a:spcAft>
                <a:spcPct val="0"/>
              </a:spcAft>
              <a:buFontTx/>
              <a:buChar char="•"/>
            </a:pPr>
            <a:r>
              <a:rPr lang="en-US" sz="1500" b="0" dirty="0">
                <a:solidFill>
                  <a:srgbClr val="000000"/>
                </a:solidFill>
              </a:rPr>
              <a:t> Items on Today’s Consent Agenda are:</a:t>
            </a:r>
            <a:r>
              <a:rPr lang="en-US" sz="1500" dirty="0">
                <a:solidFill>
                  <a:srgbClr val="000000"/>
                </a:solidFill>
              </a:rPr>
              <a:t> </a:t>
            </a:r>
            <a:r>
              <a:rPr lang="en-US" sz="1500" u="sng" dirty="0">
                <a:solidFill>
                  <a:srgbClr val="000000"/>
                </a:solidFill>
              </a:rPr>
              <a:t>1, 2, 3, 5, 6, 7, 9, 10, 13, 14, 15, 17, 18, 19, 20, 21, 22, 23, 24, 25, 26, 27, 28, 29, 30, 31, 32, 33, 35, 36, 37, 39, 40, 41, 42, 43, 44, 45, 46, 47, 49, 50, 52, 53, 54, 55, and 56. </a:t>
            </a:r>
          </a:p>
          <a:p>
            <a:pPr eaLnBrk="1" fontAlgn="base" hangingPunct="1">
              <a:spcBef>
                <a:spcPct val="0"/>
              </a:spcBef>
              <a:spcAft>
                <a:spcPct val="0"/>
              </a:spcAft>
              <a:buFontTx/>
              <a:buChar char="•"/>
            </a:pPr>
            <a:endParaRPr lang="en-US" sz="800" b="0" u="sng" dirty="0">
              <a:solidFill>
                <a:srgbClr val="000000"/>
              </a:solidFill>
            </a:endParaRPr>
          </a:p>
          <a:p>
            <a:pPr eaLnBrk="1" fontAlgn="base" hangingPunct="1">
              <a:spcBef>
                <a:spcPct val="0"/>
              </a:spcBef>
              <a:spcAft>
                <a:spcPct val="0"/>
              </a:spcAft>
              <a:buFontTx/>
              <a:buChar char="•"/>
            </a:pPr>
            <a:r>
              <a:rPr lang="en-US" sz="1500" b="0" dirty="0">
                <a:solidFill>
                  <a:srgbClr val="000000"/>
                </a:solidFill>
              </a:rPr>
              <a:t> Any Commissioner, with consent of the other Commissioners, may request an item from the Regular Agenda be moved to the Consent Agenda prior to the meeting.</a:t>
            </a:r>
          </a:p>
          <a:p>
            <a:pPr eaLnBrk="1" fontAlgn="base" hangingPunct="1">
              <a:spcBef>
                <a:spcPct val="0"/>
              </a:spcBef>
              <a:spcAft>
                <a:spcPct val="0"/>
              </a:spcAft>
              <a:buFontTx/>
              <a:buChar char="•"/>
            </a:pPr>
            <a:r>
              <a:rPr lang="en-US" sz="1500" b="0" dirty="0">
                <a:solidFill>
                  <a:srgbClr val="000000"/>
                </a:solidFill>
              </a:rPr>
              <a:t> Items: </a:t>
            </a:r>
            <a:r>
              <a:rPr lang="en-US" sz="1500" u="sng" dirty="0">
                <a:solidFill>
                  <a:srgbClr val="000000"/>
                </a:solidFill>
              </a:rPr>
              <a:t>65, 66, 70, and 75q</a:t>
            </a:r>
            <a:r>
              <a:rPr lang="en-US" sz="1500" dirty="0">
                <a:solidFill>
                  <a:srgbClr val="000000"/>
                </a:solidFill>
              </a:rPr>
              <a:t> </a:t>
            </a:r>
            <a:r>
              <a:rPr lang="en-US" sz="1500" b="0" dirty="0">
                <a:solidFill>
                  <a:srgbClr val="000000"/>
                </a:solidFill>
              </a:rPr>
              <a:t>from the Regular Agenda have been added to the Consent Agenda.</a:t>
            </a:r>
          </a:p>
          <a:p>
            <a:pPr eaLnBrk="1" fontAlgn="base" hangingPunct="1">
              <a:spcBef>
                <a:spcPct val="0"/>
              </a:spcBef>
              <a:spcAft>
                <a:spcPct val="0"/>
              </a:spcAft>
            </a:pPr>
            <a:endParaRPr lang="en-US" sz="800" b="0" dirty="0">
              <a:solidFill>
                <a:srgbClr val="000000"/>
              </a:solidFill>
            </a:endParaRPr>
          </a:p>
          <a:p>
            <a:pPr eaLnBrk="1" fontAlgn="base" hangingPunct="1">
              <a:lnSpc>
                <a:spcPct val="95000"/>
              </a:lnSpc>
              <a:spcBef>
                <a:spcPct val="0"/>
              </a:spcBef>
              <a:spcAft>
                <a:spcPct val="0"/>
              </a:spcAft>
              <a:buFontTx/>
              <a:buChar char="•"/>
            </a:pPr>
            <a:r>
              <a:rPr lang="en-US" sz="1500" b="0" dirty="0">
                <a:solidFill>
                  <a:srgbClr val="000000"/>
                </a:solidFill>
              </a:rPr>
              <a:t> Any Commissioner may request an item be removed from the Consent Agenda for discussion on the Regular Agenda prior to the meeting. </a:t>
            </a:r>
          </a:p>
          <a:p>
            <a:pPr marL="285750" indent="-285750" eaLnBrk="1" fontAlgn="base" hangingPunct="1">
              <a:lnSpc>
                <a:spcPct val="95000"/>
              </a:lnSpc>
              <a:spcBef>
                <a:spcPct val="0"/>
              </a:spcBef>
              <a:spcAft>
                <a:spcPct val="0"/>
              </a:spcAft>
              <a:buFont typeface="Arial" panose="020B0604020202020204" pitchFamily="34" charset="0"/>
              <a:buChar char="•"/>
            </a:pPr>
            <a:endParaRPr lang="en-US" sz="1500" b="0" dirty="0">
              <a:solidFill>
                <a:srgbClr val="000000"/>
              </a:solidFill>
            </a:endParaRPr>
          </a:p>
          <a:p>
            <a:pPr lvl="0" eaLnBrk="1" fontAlgn="base" hangingPunct="1">
              <a:lnSpc>
                <a:spcPct val="75000"/>
              </a:lnSpc>
              <a:spcBef>
                <a:spcPct val="0"/>
              </a:spcBef>
              <a:spcAft>
                <a:spcPct val="0"/>
              </a:spcAft>
              <a:buFontTx/>
              <a:buChar char="•"/>
            </a:pPr>
            <a:r>
              <a:rPr lang="en-US" sz="1500" b="0" dirty="0">
                <a:solidFill>
                  <a:srgbClr val="000000"/>
                </a:solidFill>
                <a:latin typeface="Arial"/>
              </a:rPr>
              <a:t> Item: </a:t>
            </a:r>
            <a:r>
              <a:rPr lang="en-US" sz="1500" u="sng" dirty="0">
                <a:solidFill>
                  <a:srgbClr val="000000"/>
                </a:solidFill>
              </a:rPr>
              <a:t>None</a:t>
            </a:r>
            <a:r>
              <a:rPr lang="en-US" sz="1500" b="0" dirty="0">
                <a:solidFill>
                  <a:srgbClr val="000000"/>
                </a:solidFill>
                <a:latin typeface="Arial"/>
              </a:rPr>
              <a:t> has been </a:t>
            </a:r>
            <a:r>
              <a:rPr lang="en-US" sz="1500" b="0" dirty="0">
                <a:solidFill>
                  <a:srgbClr val="000000"/>
                </a:solidFill>
              </a:rPr>
              <a:t>moved to the Regular Agenda</a:t>
            </a:r>
            <a:r>
              <a:rPr lang="en-US" sz="1500" b="0" dirty="0">
                <a:solidFill>
                  <a:srgbClr val="000000"/>
                </a:solidFill>
                <a:latin typeface="Arial"/>
              </a:rPr>
              <a:t>.</a:t>
            </a:r>
          </a:p>
          <a:p>
            <a:pPr eaLnBrk="1" fontAlgn="base" hangingPunct="1">
              <a:lnSpc>
                <a:spcPct val="95000"/>
              </a:lnSpc>
              <a:spcBef>
                <a:spcPct val="0"/>
              </a:spcBef>
              <a:spcAft>
                <a:spcPct val="0"/>
              </a:spcAft>
            </a:pPr>
            <a:endParaRPr lang="en-US" sz="800" b="0" dirty="0">
              <a:solidFill>
                <a:srgbClr val="000000"/>
              </a:solidFill>
            </a:endParaRPr>
          </a:p>
          <a:p>
            <a:pPr eaLnBrk="1" fontAlgn="base" hangingPunct="1">
              <a:lnSpc>
                <a:spcPct val="90000"/>
              </a:lnSpc>
              <a:spcBef>
                <a:spcPct val="0"/>
              </a:spcBef>
              <a:spcAft>
                <a:spcPct val="0"/>
              </a:spcAft>
            </a:pPr>
            <a:endParaRPr lang="en-US" sz="800" b="0" dirty="0">
              <a:solidFill>
                <a:srgbClr val="000000"/>
              </a:solidFill>
            </a:endParaRPr>
          </a:p>
          <a:p>
            <a:pPr eaLnBrk="1" fontAlgn="base" hangingPunct="1">
              <a:lnSpc>
                <a:spcPct val="75000"/>
              </a:lnSpc>
              <a:spcBef>
                <a:spcPct val="0"/>
              </a:spcBef>
              <a:spcAft>
                <a:spcPct val="0"/>
              </a:spcAft>
              <a:buFontTx/>
              <a:buChar char="•"/>
            </a:pPr>
            <a:r>
              <a:rPr lang="en-US" sz="1500" dirty="0">
                <a:solidFill>
                  <a:srgbClr val="000000"/>
                </a:solidFill>
              </a:rPr>
              <a:t> </a:t>
            </a:r>
            <a:r>
              <a:rPr lang="en-US" sz="1500" b="0" dirty="0">
                <a:solidFill>
                  <a:srgbClr val="000000"/>
                </a:solidFill>
              </a:rPr>
              <a:t>Item</a:t>
            </a:r>
            <a:r>
              <a:rPr lang="en-US" sz="1500" dirty="0">
                <a:solidFill>
                  <a:srgbClr val="000000"/>
                </a:solidFill>
              </a:rPr>
              <a:t>: </a:t>
            </a:r>
            <a:r>
              <a:rPr lang="en-US" sz="1500" u="sng" dirty="0">
                <a:solidFill>
                  <a:srgbClr val="000000"/>
                </a:solidFill>
              </a:rPr>
              <a:t>None</a:t>
            </a:r>
            <a:r>
              <a:rPr lang="en-US" sz="1500" b="0" dirty="0">
                <a:solidFill>
                  <a:srgbClr val="000000"/>
                </a:solidFill>
              </a:rPr>
              <a:t> has been withdrawn.</a:t>
            </a:r>
          </a:p>
          <a:p>
            <a:pPr eaLnBrk="1" fontAlgn="base" hangingPunct="1">
              <a:lnSpc>
                <a:spcPct val="75000"/>
              </a:lnSpc>
              <a:spcBef>
                <a:spcPct val="0"/>
              </a:spcBef>
              <a:spcAft>
                <a:spcPct val="0"/>
              </a:spcAft>
              <a:buFontTx/>
              <a:buChar char="•"/>
            </a:pPr>
            <a:endParaRPr lang="en-US" sz="1500" b="0" dirty="0">
              <a:solidFill>
                <a:srgbClr val="000000"/>
              </a:solidFill>
            </a:endParaRPr>
          </a:p>
          <a:p>
            <a:pPr eaLnBrk="1" fontAlgn="base" hangingPunct="1">
              <a:lnSpc>
                <a:spcPct val="75000"/>
              </a:lnSpc>
              <a:spcBef>
                <a:spcPct val="0"/>
              </a:spcBef>
              <a:spcAft>
                <a:spcPct val="0"/>
              </a:spcAft>
              <a:buFontTx/>
              <a:buChar char="•"/>
            </a:pPr>
            <a:r>
              <a:rPr lang="en-US" sz="1500" dirty="0">
                <a:solidFill>
                  <a:srgbClr val="000000"/>
                </a:solidFill>
              </a:rPr>
              <a:t> </a:t>
            </a:r>
            <a:r>
              <a:rPr lang="en-US" sz="1500" b="0" dirty="0">
                <a:solidFill>
                  <a:srgbClr val="000000"/>
                </a:solidFill>
              </a:rPr>
              <a:t>Item 89 is being considered as late add.</a:t>
            </a:r>
          </a:p>
          <a:p>
            <a:pPr eaLnBrk="1" fontAlgn="base" hangingPunct="1">
              <a:lnSpc>
                <a:spcPct val="75000"/>
              </a:lnSpc>
              <a:spcBef>
                <a:spcPct val="0"/>
              </a:spcBef>
              <a:spcAft>
                <a:spcPct val="0"/>
              </a:spcAft>
            </a:pPr>
            <a:endParaRPr lang="en-US" sz="1500" b="0" dirty="0">
              <a:solidFill>
                <a:srgbClr val="000000"/>
              </a:solidFill>
            </a:endParaRPr>
          </a:p>
          <a:p>
            <a:pPr eaLnBrk="1" fontAlgn="base" hangingPunct="1">
              <a:lnSpc>
                <a:spcPct val="75000"/>
              </a:lnSpc>
              <a:spcBef>
                <a:spcPct val="0"/>
              </a:spcBef>
              <a:spcAft>
                <a:spcPct val="0"/>
              </a:spcAft>
              <a:buFontTx/>
              <a:buChar char="•"/>
            </a:pPr>
            <a:r>
              <a:rPr lang="en-US" sz="1500" b="0" dirty="0">
                <a:solidFill>
                  <a:srgbClr val="000000"/>
                </a:solidFill>
              </a:rPr>
              <a:t> Item 90 is subject to Special Meeting.</a:t>
            </a:r>
          </a:p>
          <a:p>
            <a:pPr eaLnBrk="1" fontAlgn="base" hangingPunct="1">
              <a:lnSpc>
                <a:spcPct val="75000"/>
              </a:lnSpc>
              <a:spcBef>
                <a:spcPct val="0"/>
              </a:spcBef>
              <a:spcAft>
                <a:spcPct val="0"/>
              </a:spcAft>
            </a:pPr>
            <a:endParaRPr lang="en-US" sz="800" b="0" dirty="0">
              <a:solidFill>
                <a:srgbClr val="000000"/>
              </a:solidFill>
            </a:endParaRPr>
          </a:p>
          <a:p>
            <a:pPr eaLnBrk="1" fontAlgn="base" hangingPunct="1">
              <a:lnSpc>
                <a:spcPct val="90000"/>
              </a:lnSpc>
              <a:spcBef>
                <a:spcPct val="0"/>
              </a:spcBef>
              <a:spcAft>
                <a:spcPct val="0"/>
              </a:spcAft>
              <a:buFontTx/>
              <a:buChar char="•"/>
            </a:pPr>
            <a:r>
              <a:rPr lang="en-US" sz="1500" b="0" dirty="0">
                <a:solidFill>
                  <a:srgbClr val="000000"/>
                </a:solidFill>
              </a:rPr>
              <a:t> The following items have been held to future Commission Meetings:	</a:t>
            </a:r>
          </a:p>
          <a:p>
            <a:pPr eaLnBrk="1" fontAlgn="base" hangingPunct="1">
              <a:spcBef>
                <a:spcPts val="600"/>
              </a:spcBef>
              <a:spcAft>
                <a:spcPct val="0"/>
              </a:spcAft>
            </a:pPr>
            <a:r>
              <a:rPr lang="en-US" sz="1500" b="0" dirty="0">
                <a:solidFill>
                  <a:srgbClr val="000000"/>
                </a:solidFill>
              </a:rPr>
              <a:t>	Held to 8/28/14</a:t>
            </a:r>
            <a:r>
              <a:rPr lang="en-US" sz="1500" dirty="0">
                <a:solidFill>
                  <a:srgbClr val="000000"/>
                </a:solidFill>
              </a:rPr>
              <a:t>: </a:t>
            </a:r>
            <a:r>
              <a:rPr lang="en-US" sz="1500" u="sng" dirty="0">
                <a:solidFill>
                  <a:srgbClr val="000000"/>
                </a:solidFill>
              </a:rPr>
              <a:t>4, 8, 11, 12, 16, 34, 38, 48, 68, 72, 73, 75 with the exception of 75q</a:t>
            </a:r>
            <a:r>
              <a:rPr lang="en-US" sz="1500" dirty="0">
                <a:solidFill>
                  <a:srgbClr val="000000"/>
                </a:solidFill>
              </a:rPr>
              <a:t>.</a:t>
            </a:r>
            <a:r>
              <a:rPr lang="en-US" sz="1500" u="sng" dirty="0">
                <a:solidFill>
                  <a:srgbClr val="000000"/>
                </a:solidFill>
              </a:rPr>
              <a:t> </a:t>
            </a:r>
          </a:p>
          <a:p>
            <a:pPr eaLnBrk="1" fontAlgn="base" hangingPunct="1">
              <a:lnSpc>
                <a:spcPct val="55000"/>
              </a:lnSpc>
              <a:spcBef>
                <a:spcPts val="600"/>
              </a:spcBef>
              <a:spcAft>
                <a:spcPct val="0"/>
              </a:spcAft>
            </a:pPr>
            <a:endParaRPr lang="en-US" sz="800" u="sng" dirty="0">
              <a:solidFill>
                <a:srgbClr val="000000"/>
              </a:solidFill>
            </a:endParaRPr>
          </a:p>
          <a:p>
            <a:pPr eaLnBrk="1" fontAlgn="base" hangingPunct="1">
              <a:lnSpc>
                <a:spcPct val="55000"/>
              </a:lnSpc>
              <a:spcBef>
                <a:spcPts val="600"/>
              </a:spcBef>
              <a:spcAft>
                <a:spcPct val="0"/>
              </a:spcAft>
            </a:pPr>
            <a:r>
              <a:rPr lang="en-US" sz="1500" b="0" dirty="0">
                <a:solidFill>
                  <a:srgbClr val="000000"/>
                </a:solidFill>
              </a:rPr>
              <a:t>	Held to 9/11/14: </a:t>
            </a:r>
            <a:r>
              <a:rPr lang="en-US" sz="1500" u="sng" dirty="0">
                <a:solidFill>
                  <a:srgbClr val="000000"/>
                </a:solidFill>
              </a:rPr>
              <a:t>51, 51a, 57, 71, 71a.</a:t>
            </a:r>
          </a:p>
          <a:p>
            <a:pPr eaLnBrk="1" fontAlgn="base" hangingPunct="1">
              <a:lnSpc>
                <a:spcPct val="55000"/>
              </a:lnSpc>
              <a:spcBef>
                <a:spcPts val="600"/>
              </a:spcBef>
              <a:spcAft>
                <a:spcPct val="0"/>
              </a:spcAft>
            </a:pPr>
            <a:endParaRPr lang="en-US" sz="1500" b="0" dirty="0">
              <a:solidFill>
                <a:srgbClr val="000000"/>
              </a:solidFill>
            </a:endParaRPr>
          </a:p>
          <a:p>
            <a:pPr eaLnBrk="1" fontAlgn="base" hangingPunct="1">
              <a:lnSpc>
                <a:spcPct val="55000"/>
              </a:lnSpc>
              <a:spcBef>
                <a:spcPts val="600"/>
              </a:spcBef>
              <a:spcAft>
                <a:spcPct val="0"/>
              </a:spcAft>
            </a:pPr>
            <a:r>
              <a:rPr lang="en-US" sz="1500" b="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r>
              <a:rPr lang="en-US" sz="1500" b="0" dirty="0">
                <a:solidFill>
                  <a:srgbClr val="000000"/>
                </a:solidFill>
              </a:rPr>
              <a:t>                 </a:t>
            </a:r>
          </a:p>
          <a:p>
            <a:pPr eaLnBrk="1" fontAlgn="base" hangingPunct="1">
              <a:lnSpc>
                <a:spcPct val="55000"/>
              </a:lnSpc>
              <a:spcBef>
                <a:spcPct val="0"/>
              </a:spcBef>
              <a:spcAft>
                <a:spcPct val="0"/>
              </a:spcAft>
            </a:pPr>
            <a:r>
              <a:rPr lang="en-US" sz="1500" b="0" dirty="0">
                <a:solidFill>
                  <a:srgbClr val="000000"/>
                </a:solidFill>
              </a:rPr>
              <a:t>	</a:t>
            </a:r>
            <a:endParaRPr lang="en-US" sz="1500" u="sng" dirty="0">
              <a:solidFill>
                <a:srgbClr val="000000"/>
              </a:solidFill>
            </a:endParaRPr>
          </a:p>
          <a:p>
            <a:pPr eaLnBrk="1" fontAlgn="base" hangingPunct="1">
              <a:lnSpc>
                <a:spcPct val="55000"/>
              </a:lnSpc>
              <a:spcBef>
                <a:spcPct val="0"/>
              </a:spcBef>
              <a:spcAft>
                <a:spcPct val="0"/>
              </a:spcAft>
            </a:pP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u="sng" dirty="0">
              <a:solidFill>
                <a:srgbClr val="000000"/>
              </a:solidFill>
            </a:endParaRPr>
          </a:p>
          <a:p>
            <a:pPr eaLnBrk="1" fontAlgn="base" hangingPunct="1">
              <a:lnSpc>
                <a:spcPct val="95000"/>
              </a:lnSpc>
              <a:spcBef>
                <a:spcPct val="0"/>
              </a:spcBef>
              <a:spcAft>
                <a:spcPct val="0"/>
              </a:spcAft>
            </a:pPr>
            <a:r>
              <a:rPr lang="en-US" sz="1500" dirty="0">
                <a:solidFill>
                  <a:srgbClr val="000000"/>
                </a:solidFill>
              </a:rPr>
              <a:t>		</a:t>
            </a: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endParaRPr lang="en-US" sz="1500" b="0" dirty="0">
              <a:solidFill>
                <a:srgbClr val="000000"/>
              </a:solidFill>
            </a:endParaRPr>
          </a:p>
          <a:p>
            <a:pPr eaLnBrk="1" fontAlgn="base" hangingPunct="1">
              <a:lnSpc>
                <a:spcPct val="95000"/>
              </a:lnSpc>
              <a:spcBef>
                <a:spcPct val="0"/>
              </a:spcBef>
              <a:spcAft>
                <a:spcPct val="0"/>
              </a:spcAft>
            </a:pPr>
            <a:r>
              <a:rPr lang="en-US" sz="1500" b="0" dirty="0">
                <a:solidFill>
                  <a:srgbClr val="000000"/>
                </a:solidFill>
              </a:rPr>
              <a:t>	</a:t>
            </a:r>
            <a:r>
              <a:rPr lang="en-US" sz="1500" dirty="0">
                <a:solidFill>
                  <a:srgbClr val="000000"/>
                </a:solidFill>
              </a:rPr>
              <a:t>	 </a:t>
            </a:r>
            <a:endParaRPr lang="en-US" sz="1500" b="0" dirty="0">
              <a:solidFill>
                <a:srgbClr val="000000"/>
              </a:solidFill>
            </a:endParaRPr>
          </a:p>
        </p:txBody>
      </p:sp>
      <p:pic>
        <p:nvPicPr>
          <p:cNvPr id="22532" name="Picture 4" descr="MCj04042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037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990600"/>
            <a:ext cx="9144000" cy="914400"/>
          </a:xfrm>
        </p:spPr>
        <p:txBody>
          <a:bodyPr/>
          <a:lstStyle/>
          <a:p>
            <a:pPr algn="l" eaLnBrk="1" hangingPunct="1"/>
            <a:r>
              <a:rPr lang="en-US" sz="3000" dirty="0">
                <a:solidFill>
                  <a:srgbClr val="3333FF"/>
                </a:solidFill>
              </a:rPr>
              <a:t>	</a:t>
            </a:r>
            <a:r>
              <a:rPr lang="en-US" sz="3600" dirty="0">
                <a:solidFill>
                  <a:srgbClr val="3333FF"/>
                </a:solidFill>
              </a:rPr>
              <a:t>Regular Agenda</a:t>
            </a:r>
          </a:p>
        </p:txBody>
      </p:sp>
      <p:sp>
        <p:nvSpPr>
          <p:cNvPr id="23555" name="Text Box 3"/>
          <p:cNvSpPr txBox="1">
            <a:spLocks noChangeArrowheads="1"/>
          </p:cNvSpPr>
          <p:nvPr/>
        </p:nvSpPr>
        <p:spPr bwMode="auto">
          <a:xfrm>
            <a:off x="457200" y="2133600"/>
            <a:ext cx="8229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lnSpc>
                <a:spcPct val="80000"/>
              </a:lnSpc>
              <a:spcBef>
                <a:spcPct val="20000"/>
              </a:spcBef>
              <a:spcAft>
                <a:spcPct val="0"/>
              </a:spcAft>
              <a:defRPr b="1">
                <a:solidFill>
                  <a:schemeClr val="tx1"/>
                </a:solidFill>
                <a:latin typeface="Arial" charset="0"/>
              </a:defRPr>
            </a:lvl6pPr>
            <a:lvl7pPr marL="2971800" indent="-228600" eaLnBrk="0" fontAlgn="base" hangingPunct="0">
              <a:lnSpc>
                <a:spcPct val="80000"/>
              </a:lnSpc>
              <a:spcBef>
                <a:spcPct val="20000"/>
              </a:spcBef>
              <a:spcAft>
                <a:spcPct val="0"/>
              </a:spcAft>
              <a:defRPr b="1">
                <a:solidFill>
                  <a:schemeClr val="tx1"/>
                </a:solidFill>
                <a:latin typeface="Arial" charset="0"/>
              </a:defRPr>
            </a:lvl7pPr>
            <a:lvl8pPr marL="3429000" indent="-228600" eaLnBrk="0" fontAlgn="base" hangingPunct="0">
              <a:lnSpc>
                <a:spcPct val="80000"/>
              </a:lnSpc>
              <a:spcBef>
                <a:spcPct val="20000"/>
              </a:spcBef>
              <a:spcAft>
                <a:spcPct val="0"/>
              </a:spcAft>
              <a:defRPr b="1">
                <a:solidFill>
                  <a:schemeClr val="tx1"/>
                </a:solidFill>
                <a:latin typeface="Arial" charset="0"/>
              </a:defRPr>
            </a:lvl8pPr>
            <a:lvl9pPr marL="3886200" indent="-228600" eaLnBrk="0" fontAlgn="base" hangingPunct="0">
              <a:lnSpc>
                <a:spcPct val="80000"/>
              </a:lnSpc>
              <a:spcBef>
                <a:spcPct val="20000"/>
              </a:spcBef>
              <a:spcAft>
                <a:spcPct val="0"/>
              </a:spcAft>
              <a:defRPr b="1">
                <a:solidFill>
                  <a:schemeClr val="tx1"/>
                </a:solidFill>
                <a:latin typeface="Arial" charset="0"/>
              </a:defRPr>
            </a:lvl9pPr>
          </a:lstStyle>
          <a:p>
            <a:pPr eaLnBrk="1" fontAlgn="base" hangingPunct="1">
              <a:spcBef>
                <a:spcPct val="0"/>
              </a:spcBef>
              <a:spcAft>
                <a:spcPct val="0"/>
              </a:spcAft>
              <a:buFontTx/>
              <a:buChar char="•"/>
            </a:pPr>
            <a:r>
              <a:rPr lang="en-US" sz="2000" b="0" dirty="0">
                <a:solidFill>
                  <a:srgbClr val="000000"/>
                </a:solidFill>
              </a:rPr>
              <a:t> Each item on the Regular Agenda (and its alternate if any) will be introduced by the assigned Commissioner or CPUC staff and discussed before it is moved for a vote.</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For each agenda item, a summary of the proposed action is included on the agenda; the CPUC’s decision may, however, differ from that proposed.</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The complete text of every Proposed Decision or Draft Resolution is available for download on the CPUC’s website: </a:t>
            </a:r>
            <a:r>
              <a:rPr lang="en-US" sz="2000" b="0" dirty="0">
                <a:solidFill>
                  <a:srgbClr val="000000"/>
                </a:solidFill>
                <a:hlinkClick r:id="rId2"/>
              </a:rPr>
              <a:t>www.cpuc.ca.gov</a:t>
            </a:r>
            <a:r>
              <a:rPr lang="en-US" sz="2000" b="0" dirty="0">
                <a:solidFill>
                  <a:srgbClr val="000000"/>
                </a:solidFill>
              </a:rPr>
              <a:t>.</a:t>
            </a:r>
          </a:p>
          <a:p>
            <a:pPr eaLnBrk="1" fontAlgn="base" hangingPunct="1">
              <a:spcBef>
                <a:spcPct val="0"/>
              </a:spcBef>
              <a:spcAft>
                <a:spcPct val="0"/>
              </a:spcAft>
            </a:pPr>
            <a:endParaRPr lang="en-US" sz="2000" b="0" dirty="0">
              <a:solidFill>
                <a:srgbClr val="000000"/>
              </a:solidFill>
            </a:endParaRPr>
          </a:p>
          <a:p>
            <a:pPr eaLnBrk="1" fontAlgn="base" hangingPunct="1">
              <a:spcBef>
                <a:spcPct val="0"/>
              </a:spcBef>
              <a:spcAft>
                <a:spcPct val="0"/>
              </a:spcAft>
              <a:buFontTx/>
              <a:buChar char="•"/>
            </a:pPr>
            <a:r>
              <a:rPr lang="en-US" sz="2000" b="0" dirty="0">
                <a:solidFill>
                  <a:srgbClr val="000000"/>
                </a:solidFill>
              </a:rPr>
              <a:t> Late changes to agenda items are available on the Escutia Table.</a:t>
            </a:r>
          </a:p>
        </p:txBody>
      </p:sp>
    </p:spTree>
    <p:extLst>
      <p:ext uri="{BB962C8B-B14F-4D97-AF65-F5344CB8AC3E}">
        <p14:creationId xmlns:p14="http://schemas.microsoft.com/office/powerpoint/2010/main" val="2394414095"/>
      </p:ext>
    </p:extLst>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15067</TotalTime>
  <Words>5043</Words>
  <Application>Microsoft Office PowerPoint</Application>
  <PresentationFormat>On-screen Show (4:3)</PresentationFormat>
  <Paragraphs>457</Paragraphs>
  <Slides>46</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46</vt:i4>
      </vt:variant>
    </vt:vector>
  </HeadingPairs>
  <TitlesOfParts>
    <vt:vector size="52" baseType="lpstr">
      <vt:lpstr>Arial</vt:lpstr>
      <vt:lpstr>Calibri</vt:lpstr>
      <vt:lpstr>Wingdings</vt:lpstr>
      <vt:lpstr>Default Design</vt:lpstr>
      <vt:lpstr>5_Default Design</vt:lpstr>
      <vt:lpstr>7_Default Design</vt:lpstr>
      <vt:lpstr>PowerPoint Presentation</vt:lpstr>
      <vt:lpstr>Safety and Emergency Information</vt:lpstr>
      <vt:lpstr> Public Comment</vt:lpstr>
      <vt:lpstr> Public Comment</vt:lpstr>
      <vt:lpstr> Public Comment</vt:lpstr>
      <vt:lpstr>PowerPoint Presentation</vt:lpstr>
      <vt:lpstr>PowerPoint Presentation</vt:lpstr>
      <vt:lpstr> Agenda Changes</vt:lpstr>
      <vt:lpstr> Regular Agenda</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Energy Orders</vt:lpstr>
      <vt:lpstr>Regular Agenda – Communication Orders</vt:lpstr>
      <vt:lpstr>Regular Agenda – Communication Orders</vt:lpstr>
      <vt:lpstr>Regular Agenda – Communication Orders</vt:lpstr>
      <vt:lpstr>Regular Agenda – Communication Orders</vt:lpstr>
      <vt:lpstr>Regular Agenda – Water/Sewer Resolutions and Reports</vt:lpstr>
      <vt:lpstr>Regular Agenda – Legal Division Matters</vt:lpstr>
      <vt:lpstr>Commissioners’ Reports</vt:lpstr>
      <vt:lpstr>Commissioner Catherine J.K. Sandoval  California Public Utilities Commission </vt:lpstr>
      <vt:lpstr>PowerPoint Presentation</vt:lpstr>
      <vt:lpstr>PowerPoint Presentation</vt:lpstr>
      <vt:lpstr>Suppliers and Vendors</vt:lpstr>
      <vt:lpstr>PowerPoint Presentation</vt:lpstr>
      <vt:lpstr>PowerPoint Presentation</vt:lpstr>
      <vt:lpstr>Commissioners’ Reports</vt:lpstr>
      <vt:lpstr>Management Reports</vt:lpstr>
      <vt:lpstr>Regular Agenda – Management Reports and Resolutions</vt:lpstr>
      <vt:lpstr>Regular Agenda – Management Reports and Resolutions</vt:lpstr>
      <vt:lpstr>Telecommunications Guiding Principles  August 14, 2014</vt:lpstr>
      <vt:lpstr>Why are we doing this?</vt:lpstr>
      <vt:lpstr>Other Industries Have It</vt:lpstr>
      <vt:lpstr>Telecommunications Guiding Principles</vt:lpstr>
      <vt:lpstr>NEXT STEPS</vt:lpstr>
      <vt:lpstr>Regular Agenda – Management Reports and Resolutions</vt:lpstr>
      <vt:lpstr>Management Reports</vt:lpstr>
      <vt:lpstr>The CPUC Thanks You For Attending Today’s Meeting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Perez, Jennifer</dc:creator>
  <cp:lastModifiedBy>Elder, Jaime</cp:lastModifiedBy>
  <cp:revision>674</cp:revision>
  <cp:lastPrinted>2014-08-13T21:57:57Z</cp:lastPrinted>
  <dcterms:created xsi:type="dcterms:W3CDTF">2012-09-26T21:47:39Z</dcterms:created>
  <dcterms:modified xsi:type="dcterms:W3CDTF">2021-11-15T18:34:10Z</dcterms:modified>
</cp:coreProperties>
</file>