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725" r:id="rId3"/>
    <p:sldMasterId id="2147483792" r:id="rId4"/>
    <p:sldMasterId id="2147483805" r:id="rId5"/>
  </p:sldMasterIdLst>
  <p:notesMasterIdLst>
    <p:notesMasterId r:id="rId31"/>
  </p:notesMasterIdLst>
  <p:sldIdLst>
    <p:sldId id="257" r:id="rId6"/>
    <p:sldId id="858" r:id="rId7"/>
    <p:sldId id="259" r:id="rId8"/>
    <p:sldId id="260" r:id="rId9"/>
    <p:sldId id="261" r:id="rId10"/>
    <p:sldId id="262" r:id="rId11"/>
    <p:sldId id="263" r:id="rId12"/>
    <p:sldId id="851" r:id="rId13"/>
    <p:sldId id="855" r:id="rId14"/>
    <p:sldId id="852" r:id="rId15"/>
    <p:sldId id="841" r:id="rId16"/>
    <p:sldId id="853" r:id="rId17"/>
    <p:sldId id="856" r:id="rId18"/>
    <p:sldId id="761" r:id="rId19"/>
    <p:sldId id="276" r:id="rId20"/>
    <p:sldId id="808" r:id="rId21"/>
    <p:sldId id="810" r:id="rId22"/>
    <p:sldId id="854" r:id="rId23"/>
    <p:sldId id="859" r:id="rId24"/>
    <p:sldId id="860" r:id="rId25"/>
    <p:sldId id="861" r:id="rId26"/>
    <p:sldId id="862" r:id="rId27"/>
    <p:sldId id="863" r:id="rId28"/>
    <p:sldId id="857" r:id="rId29"/>
    <p:sldId id="290" r:id="rId30"/>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08" autoAdjust="0"/>
    <p:restoredTop sz="94660"/>
  </p:normalViewPr>
  <p:slideViewPr>
    <p:cSldViewPr>
      <p:cViewPr varScale="1">
        <p:scale>
          <a:sx n="72" d="100"/>
          <a:sy n="72" d="100"/>
        </p:scale>
        <p:origin x="148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26833" cy="464185"/>
          </a:xfrm>
          <a:prstGeom prst="rect">
            <a:avLst/>
          </a:prstGeom>
        </p:spPr>
        <p:txBody>
          <a:bodyPr vert="horz" lIns="93171" tIns="46585" rIns="93171" bIns="46585" rtlCol="0"/>
          <a:lstStyle>
            <a:lvl1pPr algn="l">
              <a:defRPr sz="1200"/>
            </a:lvl1pPr>
          </a:lstStyle>
          <a:p>
            <a:endParaRPr lang="en-US" dirty="0"/>
          </a:p>
        </p:txBody>
      </p:sp>
      <p:sp>
        <p:nvSpPr>
          <p:cNvPr id="3" name="Date Placeholder 2"/>
          <p:cNvSpPr>
            <a:spLocks noGrp="1"/>
          </p:cNvSpPr>
          <p:nvPr>
            <p:ph type="dt" idx="1"/>
          </p:nvPr>
        </p:nvSpPr>
        <p:spPr>
          <a:xfrm>
            <a:off x="3956552" y="0"/>
            <a:ext cx="3026833" cy="464185"/>
          </a:xfrm>
          <a:prstGeom prst="rect">
            <a:avLst/>
          </a:prstGeom>
        </p:spPr>
        <p:txBody>
          <a:bodyPr vert="horz" lIns="93171" tIns="46585" rIns="93171" bIns="46585" rtlCol="0"/>
          <a:lstStyle>
            <a:lvl1pPr algn="r">
              <a:defRPr sz="1200"/>
            </a:lvl1pPr>
          </a:lstStyle>
          <a:p>
            <a:fld id="{A45DA01E-BBC5-4B22-9109-4CFAF2E38C3B}" type="datetimeFigureOut">
              <a:rPr lang="en-US" smtClean="0"/>
              <a:t>11/15/2021</a:t>
            </a:fld>
            <a:endParaRPr lang="en-US" dirty="0"/>
          </a:p>
        </p:txBody>
      </p:sp>
      <p:sp>
        <p:nvSpPr>
          <p:cNvPr id="4" name="Slide Image Placeholder 3"/>
          <p:cNvSpPr>
            <a:spLocks noGrp="1" noRot="1" noChangeAspect="1"/>
          </p:cNvSpPr>
          <p:nvPr>
            <p:ph type="sldImg" idx="2"/>
          </p:nvPr>
        </p:nvSpPr>
        <p:spPr>
          <a:xfrm>
            <a:off x="1171575" y="695325"/>
            <a:ext cx="4643438" cy="3481388"/>
          </a:xfrm>
          <a:prstGeom prst="rect">
            <a:avLst/>
          </a:prstGeom>
          <a:noFill/>
          <a:ln w="12700">
            <a:solidFill>
              <a:prstClr val="black"/>
            </a:solidFill>
          </a:ln>
        </p:spPr>
        <p:txBody>
          <a:bodyPr vert="horz" lIns="93171" tIns="46585" rIns="93171" bIns="46585" rtlCol="0" anchor="ctr"/>
          <a:lstStyle/>
          <a:p>
            <a:endParaRPr lang="en-US" dirty="0"/>
          </a:p>
        </p:txBody>
      </p:sp>
      <p:sp>
        <p:nvSpPr>
          <p:cNvPr id="5" name="Notes Placeholder 4"/>
          <p:cNvSpPr>
            <a:spLocks noGrp="1"/>
          </p:cNvSpPr>
          <p:nvPr>
            <p:ph type="body" sz="quarter" idx="3"/>
          </p:nvPr>
        </p:nvSpPr>
        <p:spPr>
          <a:xfrm>
            <a:off x="698501" y="4409758"/>
            <a:ext cx="5588000" cy="4177665"/>
          </a:xfrm>
          <a:prstGeom prst="rect">
            <a:avLst/>
          </a:prstGeom>
        </p:spPr>
        <p:txBody>
          <a:bodyPr vert="horz" lIns="93171" tIns="46585" rIns="93171" bIns="4658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17904"/>
            <a:ext cx="3026833" cy="464185"/>
          </a:xfrm>
          <a:prstGeom prst="rect">
            <a:avLst/>
          </a:prstGeom>
        </p:spPr>
        <p:txBody>
          <a:bodyPr vert="horz" lIns="93171" tIns="46585" rIns="93171" bIns="4658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2" y="8817904"/>
            <a:ext cx="3026833" cy="464185"/>
          </a:xfrm>
          <a:prstGeom prst="rect">
            <a:avLst/>
          </a:prstGeom>
        </p:spPr>
        <p:txBody>
          <a:bodyPr vert="horz" lIns="93171" tIns="46585" rIns="93171" bIns="46585" rtlCol="0" anchor="b"/>
          <a:lstStyle>
            <a:lvl1pPr algn="r">
              <a:defRPr sz="1200"/>
            </a:lvl1pPr>
          </a:lstStyle>
          <a:p>
            <a:fld id="{354B8E7B-0848-4D0B-91F7-E5DE0E2802D2}" type="slidenum">
              <a:rPr lang="en-US" smtClean="0"/>
              <a:t>‹#›</a:t>
            </a:fld>
            <a:endParaRPr lang="en-US" dirty="0"/>
          </a:p>
        </p:txBody>
      </p:sp>
    </p:spTree>
    <p:extLst>
      <p:ext uri="{BB962C8B-B14F-4D97-AF65-F5344CB8AC3E}">
        <p14:creationId xmlns:p14="http://schemas.microsoft.com/office/powerpoint/2010/main" val="2704781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B8E7B-0848-4D0B-91F7-E5DE0E2802D2}" type="slidenum">
              <a:rPr lang="en-US" smtClean="0"/>
              <a:t>24</a:t>
            </a:fld>
            <a:endParaRPr lang="en-US" dirty="0"/>
          </a:p>
        </p:txBody>
      </p:sp>
    </p:spTree>
    <p:extLst>
      <p:ext uri="{BB962C8B-B14F-4D97-AF65-F5344CB8AC3E}">
        <p14:creationId xmlns:p14="http://schemas.microsoft.com/office/powerpoint/2010/main" val="2274821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B8E7B-0848-4D0B-91F7-E5DE0E2802D2}"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1788982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B8E7B-0848-4D0B-91F7-E5DE0E2802D2}" type="slidenum">
              <a:rPr lang="en-US" smtClean="0"/>
              <a:t>15</a:t>
            </a:fld>
            <a:endParaRPr lang="en-US" dirty="0"/>
          </a:p>
        </p:txBody>
      </p:sp>
    </p:spTree>
    <p:extLst>
      <p:ext uri="{BB962C8B-B14F-4D97-AF65-F5344CB8AC3E}">
        <p14:creationId xmlns:p14="http://schemas.microsoft.com/office/powerpoint/2010/main" val="2274821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B8E7B-0848-4D0B-91F7-E5DE0E2802D2}" type="slidenum">
              <a:rPr lang="en-US" smtClean="0"/>
              <a:t>17</a:t>
            </a:fld>
            <a:endParaRPr lang="en-US" dirty="0"/>
          </a:p>
        </p:txBody>
      </p:sp>
    </p:spTree>
    <p:extLst>
      <p:ext uri="{BB962C8B-B14F-4D97-AF65-F5344CB8AC3E}">
        <p14:creationId xmlns:p14="http://schemas.microsoft.com/office/powerpoint/2010/main" val="2274821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1BFEAF-CBA8-4CD1-AF09-743DCA244516}"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526197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endParaRPr lang="en-US" dirty="0"/>
          </a:p>
        </p:txBody>
      </p:sp>
      <p:sp>
        <p:nvSpPr>
          <p:cNvPr id="4" name="Slide Number Placeholder 3"/>
          <p:cNvSpPr>
            <a:spLocks noGrp="1"/>
          </p:cNvSpPr>
          <p:nvPr>
            <p:ph type="sldNum" sz="quarter" idx="10"/>
          </p:nvPr>
        </p:nvSpPr>
        <p:spPr/>
        <p:txBody>
          <a:bodyPr/>
          <a:lstStyle/>
          <a:p>
            <a:fld id="{8D1BFEAF-CBA8-4CD1-AF09-743DCA244516}"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2360225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1BFEAF-CBA8-4CD1-AF09-743DCA244516}"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37843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8D1BFEAF-CBA8-4CD1-AF09-743DCA244516}"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658556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1BFEAF-CBA8-4CD1-AF09-743DCA244516}"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4152628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fld id="{AB95730E-3C35-46BA-BFA2-CD0377FC77E2}" type="slidenum">
              <a:rPr lang="en-US">
                <a:solidFill>
                  <a:srgbClr val="000000"/>
                </a:solidFill>
              </a:rPr>
              <a:pPr>
                <a:defRPr/>
              </a:pPr>
              <a:t>‹#›</a:t>
            </a:fld>
            <a:r>
              <a:rPr lang="en-US" dirty="0">
                <a:solidFill>
                  <a:srgbClr val="000000"/>
                </a:solidFill>
              </a:rPr>
              <a:t> </a:t>
            </a:r>
          </a:p>
        </p:txBody>
      </p:sp>
      <p:sp>
        <p:nvSpPr>
          <p:cNvPr id="6" name="Rectangle 8"/>
          <p:cNvSpPr>
            <a:spLocks noGrp="1" noChangeArrowheads="1"/>
          </p:cNvSpPr>
          <p:nvPr>
            <p:ph type="sldNum" sz="quarter" idx="12"/>
          </p:nvPr>
        </p:nvSpPr>
        <p:spPr>
          <a:ln/>
        </p:spPr>
        <p:txBody>
          <a:bodyPr/>
          <a:lstStyle>
            <a:lvl1pPr>
              <a:defRPr/>
            </a:lvl1pPr>
          </a:lstStyle>
          <a:p>
            <a:pPr>
              <a:defRPr/>
            </a:pPr>
            <a:fld id="{FB22E26A-F6B5-4C2E-95CA-3337CD4FD9C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6570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fld id="{E639469C-187A-4457-9430-1F687D2C77FC}" type="slidenum">
              <a:rPr lang="en-US">
                <a:solidFill>
                  <a:srgbClr val="000000"/>
                </a:solidFill>
              </a:rPr>
              <a:pPr>
                <a:defRPr/>
              </a:pPr>
              <a:t>‹#›</a:t>
            </a:fld>
            <a:r>
              <a:rPr lang="en-US" dirty="0">
                <a:solidFill>
                  <a:srgbClr val="000000"/>
                </a:solidFill>
              </a:rPr>
              <a:t> </a:t>
            </a:r>
          </a:p>
        </p:txBody>
      </p:sp>
      <p:sp>
        <p:nvSpPr>
          <p:cNvPr id="6" name="Rectangle 8"/>
          <p:cNvSpPr>
            <a:spLocks noGrp="1" noChangeArrowheads="1"/>
          </p:cNvSpPr>
          <p:nvPr>
            <p:ph type="sldNum" sz="quarter" idx="12"/>
          </p:nvPr>
        </p:nvSpPr>
        <p:spPr>
          <a:ln/>
        </p:spPr>
        <p:txBody>
          <a:bodyPr/>
          <a:lstStyle>
            <a:lvl1pPr>
              <a:defRPr/>
            </a:lvl1pPr>
          </a:lstStyle>
          <a:p>
            <a:pPr>
              <a:defRPr/>
            </a:pPr>
            <a:fld id="{D6D5E1C7-33F4-41C4-9EE8-DA9ECD5E71A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38595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fld id="{EB27DFD0-281C-4814-B04B-80C29FA99AD6}" type="slidenum">
              <a:rPr lang="en-US">
                <a:solidFill>
                  <a:srgbClr val="000000"/>
                </a:solidFill>
              </a:rPr>
              <a:pPr>
                <a:defRPr/>
              </a:pPr>
              <a:t>‹#›</a:t>
            </a:fld>
            <a:r>
              <a:rPr lang="en-US" dirty="0">
                <a:solidFill>
                  <a:srgbClr val="000000"/>
                </a:solidFill>
              </a:rPr>
              <a:t> </a:t>
            </a:r>
          </a:p>
        </p:txBody>
      </p:sp>
      <p:sp>
        <p:nvSpPr>
          <p:cNvPr id="6" name="Rectangle 8"/>
          <p:cNvSpPr>
            <a:spLocks noGrp="1" noChangeArrowheads="1"/>
          </p:cNvSpPr>
          <p:nvPr>
            <p:ph type="sldNum" sz="quarter" idx="12"/>
          </p:nvPr>
        </p:nvSpPr>
        <p:spPr>
          <a:ln/>
        </p:spPr>
        <p:txBody>
          <a:bodyPr/>
          <a:lstStyle>
            <a:lvl1pPr>
              <a:defRPr/>
            </a:lvl1pPr>
          </a:lstStyle>
          <a:p>
            <a:pPr>
              <a:defRPr/>
            </a:pPr>
            <a:fld id="{DE838ABF-1090-4F32-8FEE-7D04EB7BAE3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62786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a:t>Click to edit Master title style</a:t>
            </a:r>
          </a:p>
        </p:txBody>
      </p:sp>
      <p:sp>
        <p:nvSpPr>
          <p:cNvPr id="3" name="Text Placeholder 2"/>
          <p:cNvSpPr>
            <a:spLocks noGrp="1"/>
          </p:cNvSpPr>
          <p:nvPr>
            <p:ph type="body" sz="half" idx="1"/>
          </p:nvPr>
        </p:nvSpPr>
        <p:spPr>
          <a:xfrm>
            <a:off x="457200" y="2057400"/>
            <a:ext cx="4038600" cy="4068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068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fld id="{24194DDF-33ED-47CB-93AE-3DBBB0526BA0}" type="slidenum">
              <a:rPr lang="en-US">
                <a:solidFill>
                  <a:srgbClr val="000000"/>
                </a:solidFill>
              </a:rPr>
              <a:pPr>
                <a:defRPr/>
              </a:pPr>
              <a:t>‹#›</a:t>
            </a:fld>
            <a:r>
              <a:rPr lang="en-US" dirty="0">
                <a:solidFill>
                  <a:srgbClr val="000000"/>
                </a:solidFill>
              </a:rPr>
              <a:t> </a:t>
            </a:r>
          </a:p>
        </p:txBody>
      </p:sp>
      <p:sp>
        <p:nvSpPr>
          <p:cNvPr id="7" name="Rectangle 8"/>
          <p:cNvSpPr>
            <a:spLocks noGrp="1" noChangeArrowheads="1"/>
          </p:cNvSpPr>
          <p:nvPr>
            <p:ph type="sldNum" sz="quarter" idx="12"/>
          </p:nvPr>
        </p:nvSpPr>
        <p:spPr>
          <a:ln/>
        </p:spPr>
        <p:txBody>
          <a:bodyPr/>
          <a:lstStyle>
            <a:lvl1pPr>
              <a:defRPr/>
            </a:lvl1pPr>
          </a:lstStyle>
          <a:p>
            <a:pPr>
              <a:defRPr/>
            </a:pPr>
            <a:fld id="{B26AAFD5-7143-4661-B110-DBAF08C379B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01704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7335914C-9681-4338-BECE-0E8AC18181DA}"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1907532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4F210173-1C6B-4564-8868-D8D999962627}"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623660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DA6E2EBA-9C65-4207-92A4-345A1C82401D}"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668722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89F91238-F449-4779-A761-266F2B78D217}"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407202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586FB713-507A-48CA-9D1E-720D6CF21CF5}"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9625380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6A05C631-9617-48E1-A289-D6B9D14BEEDC}"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485782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D68EC941-AAA6-426E-B98F-788D78D33474}"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26304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fld id="{253BF613-671C-4EC1-8A01-E0D75D556AF4}" type="slidenum">
              <a:rPr lang="en-US">
                <a:solidFill>
                  <a:srgbClr val="000000"/>
                </a:solidFill>
              </a:rPr>
              <a:pPr>
                <a:defRPr/>
              </a:pPr>
              <a:t>‹#›</a:t>
            </a:fld>
            <a:r>
              <a:rPr lang="en-US" dirty="0">
                <a:solidFill>
                  <a:srgbClr val="000000"/>
                </a:solidFill>
              </a:rPr>
              <a:t> </a:t>
            </a:r>
          </a:p>
        </p:txBody>
      </p:sp>
      <p:sp>
        <p:nvSpPr>
          <p:cNvPr id="6" name="Rectangle 8"/>
          <p:cNvSpPr>
            <a:spLocks noGrp="1" noChangeArrowheads="1"/>
          </p:cNvSpPr>
          <p:nvPr>
            <p:ph type="sldNum" sz="quarter" idx="12"/>
          </p:nvPr>
        </p:nvSpPr>
        <p:spPr>
          <a:ln/>
        </p:spPr>
        <p:txBody>
          <a:bodyPr/>
          <a:lstStyle>
            <a:lvl1pPr>
              <a:defRPr/>
            </a:lvl1pPr>
          </a:lstStyle>
          <a:p>
            <a:pPr>
              <a:defRPr/>
            </a:pPr>
            <a:fld id="{E2EE17C9-3D4B-4D2A-A8D6-F922A6A5370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37560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AF28DD1A-4866-46AC-869B-4146B962AD49}"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22659213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A7B03791-A37D-4FF5-B533-B51E833B31C3}"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7805917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854B4C67-4149-4A4A-8A2E-C5656A8F399A}"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41868770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10760E1A-5EDB-4581-9969-C2C1893E2EC2}"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3444371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a:t>Click to edit Master title style</a:t>
            </a:r>
          </a:p>
        </p:txBody>
      </p:sp>
      <p:sp>
        <p:nvSpPr>
          <p:cNvPr id="3" name="Text Placeholder 2"/>
          <p:cNvSpPr>
            <a:spLocks noGrp="1"/>
          </p:cNvSpPr>
          <p:nvPr>
            <p:ph type="body" sz="half" idx="1"/>
          </p:nvPr>
        </p:nvSpPr>
        <p:spPr>
          <a:xfrm>
            <a:off x="457200" y="2057400"/>
            <a:ext cx="4038600" cy="4068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068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A0E88BC0-E331-4ACB-AF45-269F090856E7}"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5044394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637958A8-34F4-47B5-93DD-1C7C9154512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604489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49837977-7D2C-46EC-B1B5-2693B92227C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090013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2A0BD6E3-479D-4EEB-88CF-58DC38894F8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371791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F88CCED6-B147-44D3-B8D1-027A958746E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658344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75DDC798-25ED-46CD-9D34-25160707F3F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59205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fld id="{6878672C-5544-4AA9-B38D-D960BAFE5160}" type="slidenum">
              <a:rPr lang="en-US">
                <a:solidFill>
                  <a:srgbClr val="000000"/>
                </a:solidFill>
              </a:rPr>
              <a:pPr>
                <a:defRPr/>
              </a:pPr>
              <a:t>‹#›</a:t>
            </a:fld>
            <a:r>
              <a:rPr lang="en-US" dirty="0">
                <a:solidFill>
                  <a:srgbClr val="000000"/>
                </a:solidFill>
              </a:rPr>
              <a:t> </a:t>
            </a:r>
          </a:p>
        </p:txBody>
      </p:sp>
      <p:sp>
        <p:nvSpPr>
          <p:cNvPr id="6" name="Rectangle 8"/>
          <p:cNvSpPr>
            <a:spLocks noGrp="1" noChangeArrowheads="1"/>
          </p:cNvSpPr>
          <p:nvPr>
            <p:ph type="sldNum" sz="quarter" idx="12"/>
          </p:nvPr>
        </p:nvSpPr>
        <p:spPr>
          <a:ln/>
        </p:spPr>
        <p:txBody>
          <a:bodyPr/>
          <a:lstStyle>
            <a:lvl1pPr>
              <a:defRPr/>
            </a:lvl1pPr>
          </a:lstStyle>
          <a:p>
            <a:pPr>
              <a:defRPr/>
            </a:pPr>
            <a:fld id="{41C42773-DA1D-4015-9AC3-F08A7D64509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7592762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5CE547A5-CA58-4600-BAD5-5E600CA35FB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817726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CA56F835-C0E2-486F-81A2-861028D98F1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016034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7AC0DEC-C68C-4931-8A11-D6477E9F7EB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929228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14B44C11-4037-4061-998D-9F9A3F360C8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445294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95140839-F9EE-46E9-AA53-A4443049F41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610014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42B6777E-B8D7-4448-956B-305D2E5EA65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570596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a:t>Click to edit Master title style</a:t>
            </a:r>
          </a:p>
        </p:txBody>
      </p:sp>
      <p:sp>
        <p:nvSpPr>
          <p:cNvPr id="3" name="Text Placeholder 2"/>
          <p:cNvSpPr>
            <a:spLocks noGrp="1"/>
          </p:cNvSpPr>
          <p:nvPr>
            <p:ph type="body" sz="half" idx="1"/>
          </p:nvPr>
        </p:nvSpPr>
        <p:spPr>
          <a:xfrm>
            <a:off x="457200" y="2057400"/>
            <a:ext cx="4038600" cy="4068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068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0AAEA2AF-E1BE-469A-B069-CFF73DAB7A2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656966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C5C4F0E8-835F-4842-A23B-62013D653D5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837703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347419A2-0B0E-4E43-9E04-242F1BC82F6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813424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8D785CC4-450C-49AE-9DB2-237028106A3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9237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fld id="{031E1CED-5D53-4DF1-89FB-F76CCE2C1DA9}" type="slidenum">
              <a:rPr lang="en-US">
                <a:solidFill>
                  <a:srgbClr val="000000"/>
                </a:solidFill>
              </a:rPr>
              <a:pPr>
                <a:defRPr/>
              </a:pPr>
              <a:t>‹#›</a:t>
            </a:fld>
            <a:r>
              <a:rPr lang="en-US" dirty="0">
                <a:solidFill>
                  <a:srgbClr val="000000"/>
                </a:solidFill>
              </a:rPr>
              <a:t> </a:t>
            </a:r>
          </a:p>
        </p:txBody>
      </p:sp>
      <p:sp>
        <p:nvSpPr>
          <p:cNvPr id="7" name="Rectangle 8"/>
          <p:cNvSpPr>
            <a:spLocks noGrp="1" noChangeArrowheads="1"/>
          </p:cNvSpPr>
          <p:nvPr>
            <p:ph type="sldNum" sz="quarter" idx="12"/>
          </p:nvPr>
        </p:nvSpPr>
        <p:spPr>
          <a:ln/>
        </p:spPr>
        <p:txBody>
          <a:bodyPr/>
          <a:lstStyle>
            <a:lvl1pPr>
              <a:defRPr/>
            </a:lvl1pPr>
          </a:lstStyle>
          <a:p>
            <a:pPr>
              <a:defRPr/>
            </a:pPr>
            <a:fld id="{0A038C76-5985-47FC-9638-9C2AA6252BD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275910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33ED5092-8358-4B30-B490-B356CC56B73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099465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7614B403-B2CB-49E3-B09F-D927F84F462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087370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477C6FB7-C28D-438D-B9E0-48405268201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911141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075EF55D-0F19-4B19-BD7D-EB814361223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515747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E4BAE3E1-D955-4FAA-83FD-75A87231A0C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82117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EB8B9D46-10A3-4C4C-9F8B-7E68413C7DA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444162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59D0ECEF-D9CE-41AB-8633-121484C947F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733722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59608634-91FE-4CF5-B66E-462DB83A7E9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502685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a:t>Click to edit Master title style</a:t>
            </a:r>
          </a:p>
        </p:txBody>
      </p:sp>
      <p:sp>
        <p:nvSpPr>
          <p:cNvPr id="3" name="Text Placeholder 2"/>
          <p:cNvSpPr>
            <a:spLocks noGrp="1"/>
          </p:cNvSpPr>
          <p:nvPr>
            <p:ph type="body" sz="half" idx="1"/>
          </p:nvPr>
        </p:nvSpPr>
        <p:spPr>
          <a:xfrm>
            <a:off x="457200" y="2057400"/>
            <a:ext cx="4038600" cy="4068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4038600" cy="4068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1755F1FD-1F62-4E5A-B79C-1F1478B56F6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080716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8B9733-287C-4471-810A-5DDA9051E82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11690641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fld id="{2C02512C-AA98-4617-A668-4403E4584F7F}" type="slidenum">
              <a:rPr lang="en-US">
                <a:solidFill>
                  <a:srgbClr val="000000"/>
                </a:solidFill>
              </a:rPr>
              <a:pPr>
                <a:defRPr/>
              </a:pPr>
              <a:t>‹#›</a:t>
            </a:fld>
            <a:r>
              <a:rPr lang="en-US" dirty="0">
                <a:solidFill>
                  <a:srgbClr val="000000"/>
                </a:solidFill>
              </a:rPr>
              <a:t> </a:t>
            </a:r>
          </a:p>
        </p:txBody>
      </p:sp>
      <p:sp>
        <p:nvSpPr>
          <p:cNvPr id="9" name="Rectangle 8"/>
          <p:cNvSpPr>
            <a:spLocks noGrp="1" noChangeArrowheads="1"/>
          </p:cNvSpPr>
          <p:nvPr>
            <p:ph type="sldNum" sz="quarter" idx="12"/>
          </p:nvPr>
        </p:nvSpPr>
        <p:spPr>
          <a:ln/>
        </p:spPr>
        <p:txBody>
          <a:bodyPr/>
          <a:lstStyle>
            <a:lvl1pPr>
              <a:defRPr/>
            </a:lvl1pPr>
          </a:lstStyle>
          <a:p>
            <a:pPr>
              <a:defRPr/>
            </a:pPr>
            <a:fld id="{F9B5870A-D630-4BFE-A909-77610A3654A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8201729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A761DCA-2916-4774-8EC8-5BA5CFEDCB6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942057465"/>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D6BDACD-84E2-497E-9DC8-79B7B12BCFF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760343898"/>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449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449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C1D33D3-526F-4F6D-9CAF-28966378FCE7}"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4543933"/>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08921A7-6533-4A81-BEED-C72B4FDB62F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774445994"/>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6651C61-5F5B-4CA5-A349-B9AAFCA06A2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482886589"/>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78E9E80-D4B6-4DB7-9D66-9ACC6E21181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504244914"/>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39AD6F0-204C-46BA-979B-C225ADF7C06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212702914"/>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778E357-BD16-4187-97B0-D9DC2FFCFEFA}"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458722521"/>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ED0B225-9B03-4240-8DC4-145D8569FC8A}"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358982246"/>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AB2222C-062B-4D37-B609-499AD2DCC974}"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06071354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fld id="{AED5E93C-6382-4AE3-9184-2AC31804CE0B}" type="slidenum">
              <a:rPr lang="en-US">
                <a:solidFill>
                  <a:srgbClr val="000000"/>
                </a:solidFill>
              </a:rPr>
              <a:pPr>
                <a:defRPr/>
              </a:pPr>
              <a:t>‹#›</a:t>
            </a:fld>
            <a:r>
              <a:rPr lang="en-US" dirty="0">
                <a:solidFill>
                  <a:srgbClr val="000000"/>
                </a:solidFill>
              </a:rPr>
              <a:t> </a:t>
            </a:r>
          </a:p>
        </p:txBody>
      </p:sp>
      <p:sp>
        <p:nvSpPr>
          <p:cNvPr id="5" name="Rectangle 8"/>
          <p:cNvSpPr>
            <a:spLocks noGrp="1" noChangeArrowheads="1"/>
          </p:cNvSpPr>
          <p:nvPr>
            <p:ph type="sldNum" sz="quarter" idx="12"/>
          </p:nvPr>
        </p:nvSpPr>
        <p:spPr>
          <a:ln/>
        </p:spPr>
        <p:txBody>
          <a:bodyPr/>
          <a:lstStyle>
            <a:lvl1pPr>
              <a:defRPr/>
            </a:lvl1pPr>
          </a:lstStyle>
          <a:p>
            <a:pPr>
              <a:defRPr/>
            </a:pPr>
            <a:fld id="{ED5DB911-2C8A-4B5C-B30B-BC01F05C202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95560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fld id="{D3B7C576-6EC7-42FF-AF22-3E00351105CF}" type="slidenum">
              <a:rPr lang="en-US">
                <a:solidFill>
                  <a:srgbClr val="000000"/>
                </a:solidFill>
              </a:rPr>
              <a:pPr>
                <a:defRPr/>
              </a:pPr>
              <a:t>‹#›</a:t>
            </a:fld>
            <a:r>
              <a:rPr lang="en-US" dirty="0">
                <a:solidFill>
                  <a:srgbClr val="000000"/>
                </a:solidFill>
              </a:rPr>
              <a:t> </a:t>
            </a:r>
          </a:p>
        </p:txBody>
      </p:sp>
      <p:sp>
        <p:nvSpPr>
          <p:cNvPr id="4" name="Rectangle 8"/>
          <p:cNvSpPr>
            <a:spLocks noGrp="1" noChangeArrowheads="1"/>
          </p:cNvSpPr>
          <p:nvPr>
            <p:ph type="sldNum" sz="quarter" idx="12"/>
          </p:nvPr>
        </p:nvSpPr>
        <p:spPr>
          <a:ln/>
        </p:spPr>
        <p:txBody>
          <a:bodyPr/>
          <a:lstStyle>
            <a:lvl1pPr>
              <a:defRPr/>
            </a:lvl1pPr>
          </a:lstStyle>
          <a:p>
            <a:pPr>
              <a:defRPr/>
            </a:pPr>
            <a:fld id="{30AED733-FBBA-41C1-A6D2-AA3FDC67FA6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05310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fld id="{24215A66-9644-4E24-AFB3-4FBB5B4F78B4}" type="slidenum">
              <a:rPr lang="en-US">
                <a:solidFill>
                  <a:srgbClr val="000000"/>
                </a:solidFill>
              </a:rPr>
              <a:pPr>
                <a:defRPr/>
              </a:pPr>
              <a:t>‹#›</a:t>
            </a:fld>
            <a:r>
              <a:rPr lang="en-US" dirty="0">
                <a:solidFill>
                  <a:srgbClr val="000000"/>
                </a:solidFill>
              </a:rPr>
              <a:t> </a:t>
            </a:r>
          </a:p>
        </p:txBody>
      </p:sp>
      <p:sp>
        <p:nvSpPr>
          <p:cNvPr id="7" name="Rectangle 8"/>
          <p:cNvSpPr>
            <a:spLocks noGrp="1" noChangeArrowheads="1"/>
          </p:cNvSpPr>
          <p:nvPr>
            <p:ph type="sldNum" sz="quarter" idx="12"/>
          </p:nvPr>
        </p:nvSpPr>
        <p:spPr>
          <a:ln/>
        </p:spPr>
        <p:txBody>
          <a:bodyPr/>
          <a:lstStyle>
            <a:lvl1pPr>
              <a:defRPr/>
            </a:lvl1pPr>
          </a:lstStyle>
          <a:p>
            <a:pPr>
              <a:defRPr/>
            </a:pPr>
            <a:fld id="{316DC7D2-1902-4B1F-927F-618DA8147E8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23592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fld id="{B3E86FE9-AD99-449A-9148-A9CDC61069A8}" type="slidenum">
              <a:rPr lang="en-US">
                <a:solidFill>
                  <a:srgbClr val="000000"/>
                </a:solidFill>
              </a:rPr>
              <a:pPr>
                <a:defRPr/>
              </a:pPr>
              <a:t>‹#›</a:t>
            </a:fld>
            <a:r>
              <a:rPr lang="en-US" dirty="0">
                <a:solidFill>
                  <a:srgbClr val="000000"/>
                </a:solidFill>
              </a:rPr>
              <a:t> </a:t>
            </a:r>
          </a:p>
        </p:txBody>
      </p:sp>
      <p:sp>
        <p:nvSpPr>
          <p:cNvPr id="7" name="Rectangle 8"/>
          <p:cNvSpPr>
            <a:spLocks noGrp="1" noChangeArrowheads="1"/>
          </p:cNvSpPr>
          <p:nvPr>
            <p:ph type="sldNum" sz="quarter" idx="12"/>
          </p:nvPr>
        </p:nvSpPr>
        <p:spPr>
          <a:ln/>
        </p:spPr>
        <p:txBody>
          <a:bodyPr/>
          <a:lstStyle>
            <a:lvl1pPr>
              <a:defRPr/>
            </a:lvl1pPr>
          </a:lstStyle>
          <a:p>
            <a:pPr>
              <a:defRPr/>
            </a:pPr>
            <a:fld id="{E9E3EC6E-79B5-4786-A3DF-BFC8C827924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46314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image" Target="../media/image1.jpe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background_officialState_v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8382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2057400"/>
            <a:ext cx="8229600" cy="406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6172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lvl1pPr>
          </a:lstStyle>
          <a:p>
            <a:pPr fontAlgn="base">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81000" y="6248400"/>
            <a:ext cx="3886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b="0"/>
            </a:lvl1pPr>
          </a:lstStyle>
          <a:p>
            <a:pPr fontAlgn="base">
              <a:spcAft>
                <a:spcPct val="0"/>
              </a:spcAft>
              <a:defRPr/>
            </a:pPr>
            <a:fld id="{AA3E4BD5-110B-40AA-9766-776A2DB1CB89}" type="slidenum">
              <a:rPr lang="en-US">
                <a:solidFill>
                  <a:srgbClr val="000000"/>
                </a:solidFill>
              </a:rPr>
              <a:pPr fontAlgn="base">
                <a:spcAft>
                  <a:spcPct val="0"/>
                </a:spcAft>
                <a:defRPr/>
              </a:pPr>
              <a:t>‹#›</a:t>
            </a:fld>
            <a:r>
              <a:rPr lang="en-US" dirty="0">
                <a:solidFill>
                  <a:srgbClr val="000000"/>
                </a:solidFill>
              </a:rPr>
              <a:t> </a:t>
            </a:r>
          </a:p>
        </p:txBody>
      </p:sp>
      <p:sp>
        <p:nvSpPr>
          <p:cNvPr id="1032" name="Rectangle 8"/>
          <p:cNvSpPr>
            <a:spLocks noGrp="1" noChangeArrowheads="1"/>
          </p:cNvSpPr>
          <p:nvPr>
            <p:ph type="sldNum" sz="quarter" idx="4"/>
          </p:nvPr>
        </p:nvSpPr>
        <p:spPr bwMode="auto">
          <a:xfrm>
            <a:off x="4419600" y="6248400"/>
            <a:ext cx="1676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400" b="0"/>
            </a:lvl1pPr>
          </a:lstStyle>
          <a:p>
            <a:pPr fontAlgn="base">
              <a:spcAft>
                <a:spcPct val="0"/>
              </a:spcAft>
              <a:defRPr/>
            </a:pPr>
            <a:fld id="{60F80D4C-43EB-48DF-AAC4-E62E1ABB1392}" type="slidenum">
              <a:rPr lang="en-US">
                <a:solidFill>
                  <a:srgbClr val="000000"/>
                </a:solidFill>
              </a:rPr>
              <a:pPr fontAlgn="base">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346100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b="1">
          <a:solidFill>
            <a:schemeClr val="accent2"/>
          </a:solidFill>
          <a:latin typeface="+mj-lt"/>
          <a:ea typeface="+mj-ea"/>
          <a:cs typeface="+mj-cs"/>
        </a:defRPr>
      </a:lvl1pPr>
      <a:lvl2pPr algn="ctr" rtl="0" eaLnBrk="0" fontAlgn="base" hangingPunct="0">
        <a:spcBef>
          <a:spcPct val="0"/>
        </a:spcBef>
        <a:spcAft>
          <a:spcPct val="0"/>
        </a:spcAft>
        <a:defRPr sz="4400" b="1">
          <a:solidFill>
            <a:schemeClr val="accent2"/>
          </a:solidFill>
          <a:latin typeface="Arial" charset="0"/>
        </a:defRPr>
      </a:lvl2pPr>
      <a:lvl3pPr algn="ctr" rtl="0" eaLnBrk="0" fontAlgn="base" hangingPunct="0">
        <a:spcBef>
          <a:spcPct val="0"/>
        </a:spcBef>
        <a:spcAft>
          <a:spcPct val="0"/>
        </a:spcAft>
        <a:defRPr sz="4400" b="1">
          <a:solidFill>
            <a:schemeClr val="accent2"/>
          </a:solidFill>
          <a:latin typeface="Arial" charset="0"/>
        </a:defRPr>
      </a:lvl3pPr>
      <a:lvl4pPr algn="ctr" rtl="0" eaLnBrk="0" fontAlgn="base" hangingPunct="0">
        <a:spcBef>
          <a:spcPct val="0"/>
        </a:spcBef>
        <a:spcAft>
          <a:spcPct val="0"/>
        </a:spcAft>
        <a:defRPr sz="4400" b="1">
          <a:solidFill>
            <a:schemeClr val="accent2"/>
          </a:solidFill>
          <a:latin typeface="Arial" charset="0"/>
        </a:defRPr>
      </a:lvl4pPr>
      <a:lvl5pPr algn="ctr" rtl="0" eaLnBrk="0" fontAlgn="base" hangingPunct="0">
        <a:spcBef>
          <a:spcPct val="0"/>
        </a:spcBef>
        <a:spcAft>
          <a:spcPct val="0"/>
        </a:spcAft>
        <a:defRPr sz="4400" b="1">
          <a:solidFill>
            <a:schemeClr val="accent2"/>
          </a:solidFill>
          <a:latin typeface="Arial" charset="0"/>
        </a:defRPr>
      </a:lvl5pPr>
      <a:lvl6pPr marL="457200" algn="ctr" rtl="0" fontAlgn="base">
        <a:spcBef>
          <a:spcPct val="0"/>
        </a:spcBef>
        <a:spcAft>
          <a:spcPct val="0"/>
        </a:spcAft>
        <a:defRPr sz="4400" b="1">
          <a:solidFill>
            <a:schemeClr val="accent2"/>
          </a:solidFill>
          <a:latin typeface="Arial" charset="0"/>
        </a:defRPr>
      </a:lvl6pPr>
      <a:lvl7pPr marL="914400" algn="ctr" rtl="0" fontAlgn="base">
        <a:spcBef>
          <a:spcPct val="0"/>
        </a:spcBef>
        <a:spcAft>
          <a:spcPct val="0"/>
        </a:spcAft>
        <a:defRPr sz="4400" b="1">
          <a:solidFill>
            <a:schemeClr val="accent2"/>
          </a:solidFill>
          <a:latin typeface="Arial" charset="0"/>
        </a:defRPr>
      </a:lvl7pPr>
      <a:lvl8pPr marL="1371600" algn="ctr" rtl="0" fontAlgn="base">
        <a:spcBef>
          <a:spcPct val="0"/>
        </a:spcBef>
        <a:spcAft>
          <a:spcPct val="0"/>
        </a:spcAft>
        <a:defRPr sz="4400" b="1">
          <a:solidFill>
            <a:schemeClr val="accent2"/>
          </a:solidFill>
          <a:latin typeface="Arial" charset="0"/>
        </a:defRPr>
      </a:lvl8pPr>
      <a:lvl9pPr marL="1828800" algn="ctr" rtl="0" fontAlgn="base">
        <a:spcBef>
          <a:spcPct val="0"/>
        </a:spcBef>
        <a:spcAft>
          <a:spcPct val="0"/>
        </a:spcAft>
        <a:defRPr sz="44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background_officialState_v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8382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457200" y="2057400"/>
            <a:ext cx="8229600" cy="406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p:cNvSpPr>
            <a:spLocks noGrp="1" noChangeArrowheads="1"/>
          </p:cNvSpPr>
          <p:nvPr>
            <p:ph type="dt" sz="half" idx="2"/>
          </p:nvPr>
        </p:nvSpPr>
        <p:spPr bwMode="auto">
          <a:xfrm>
            <a:off x="6172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dirty="0" smtClean="0"/>
            </a:lvl1pPr>
          </a:lstStyle>
          <a:p>
            <a:pPr fontAlgn="base">
              <a:spcBef>
                <a:spcPct val="0"/>
              </a:spcBef>
              <a:spcAft>
                <a:spcPct val="0"/>
              </a:spcAft>
              <a:defRPr/>
            </a:pPr>
            <a:endParaRPr lang="en-US" altLang="en-US" dirty="0">
              <a:solidFill>
                <a:srgbClr val="000000"/>
              </a:solidFill>
            </a:endParaRPr>
          </a:p>
        </p:txBody>
      </p:sp>
      <p:sp>
        <p:nvSpPr>
          <p:cNvPr id="1029" name="Rectangle 5"/>
          <p:cNvSpPr>
            <a:spLocks noGrp="1" noChangeArrowheads="1"/>
          </p:cNvSpPr>
          <p:nvPr>
            <p:ph type="ftr" sz="quarter" idx="3"/>
          </p:nvPr>
        </p:nvSpPr>
        <p:spPr bwMode="auto">
          <a:xfrm>
            <a:off x="2209800" y="6245225"/>
            <a:ext cx="3886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dirty="0" smtClean="0"/>
            </a:lvl1pPr>
          </a:lstStyle>
          <a:p>
            <a:pPr fontAlgn="base">
              <a:spcBef>
                <a:spcPct val="0"/>
              </a:spcBef>
              <a:spcAft>
                <a:spcPct val="0"/>
              </a:spcAft>
              <a:defRPr/>
            </a:pPr>
            <a:endParaRPr lang="en-US" altLang="en-US" dirty="0">
              <a:solidFill>
                <a:srgbClr val="000000"/>
              </a:solidFill>
            </a:endParaRPr>
          </a:p>
        </p:txBody>
      </p:sp>
      <p:sp>
        <p:nvSpPr>
          <p:cNvPr id="1032" name="Rectangle 8"/>
          <p:cNvSpPr>
            <a:spLocks noGrp="1" noChangeArrowheads="1"/>
          </p:cNvSpPr>
          <p:nvPr>
            <p:ph type="sldNum" sz="quarter" idx="4"/>
          </p:nvPr>
        </p:nvSpPr>
        <p:spPr bwMode="auto">
          <a:xfrm>
            <a:off x="457200" y="6245225"/>
            <a:ext cx="1676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fontAlgn="base">
              <a:spcBef>
                <a:spcPct val="0"/>
              </a:spcBef>
              <a:spcAft>
                <a:spcPct val="0"/>
              </a:spcAft>
              <a:defRPr/>
            </a:pPr>
            <a:fld id="{06D723BB-5283-4B93-95F5-138071C4E08A}" type="slidenum">
              <a:rPr lang="en-US" altLang="en-US">
                <a:solidFill>
                  <a:srgbClr val="000000"/>
                </a:solidFill>
              </a:rPr>
              <a:pPr fontAlgn="base">
                <a:spcBef>
                  <a:spcPct val="0"/>
                </a:spcBef>
                <a:spcAft>
                  <a:spcPct val="0"/>
                </a:spcAft>
                <a:defRPr/>
              </a:pPr>
              <a:t>‹#›</a:t>
            </a:fld>
            <a:endParaRPr lang="en-US" altLang="en-US" dirty="0">
              <a:solidFill>
                <a:srgbClr val="000000"/>
              </a:solidFill>
            </a:endParaRPr>
          </a:p>
        </p:txBody>
      </p:sp>
    </p:spTree>
    <p:extLst>
      <p:ext uri="{BB962C8B-B14F-4D97-AF65-F5344CB8AC3E}">
        <p14:creationId xmlns:p14="http://schemas.microsoft.com/office/powerpoint/2010/main" val="293957612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rtl="0" eaLnBrk="0" fontAlgn="base" hangingPunct="0">
        <a:spcBef>
          <a:spcPct val="0"/>
        </a:spcBef>
        <a:spcAft>
          <a:spcPct val="0"/>
        </a:spcAft>
        <a:defRPr sz="4400" b="1">
          <a:solidFill>
            <a:schemeClr val="accent2"/>
          </a:solidFill>
          <a:latin typeface="+mj-lt"/>
          <a:ea typeface="+mj-ea"/>
          <a:cs typeface="+mj-cs"/>
        </a:defRPr>
      </a:lvl1pPr>
      <a:lvl2pPr algn="ctr" rtl="0" eaLnBrk="0" fontAlgn="base" hangingPunct="0">
        <a:spcBef>
          <a:spcPct val="0"/>
        </a:spcBef>
        <a:spcAft>
          <a:spcPct val="0"/>
        </a:spcAft>
        <a:defRPr sz="4400" b="1">
          <a:solidFill>
            <a:schemeClr val="accent2"/>
          </a:solidFill>
          <a:latin typeface="Arial" charset="0"/>
        </a:defRPr>
      </a:lvl2pPr>
      <a:lvl3pPr algn="ctr" rtl="0" eaLnBrk="0" fontAlgn="base" hangingPunct="0">
        <a:spcBef>
          <a:spcPct val="0"/>
        </a:spcBef>
        <a:spcAft>
          <a:spcPct val="0"/>
        </a:spcAft>
        <a:defRPr sz="4400" b="1">
          <a:solidFill>
            <a:schemeClr val="accent2"/>
          </a:solidFill>
          <a:latin typeface="Arial" charset="0"/>
        </a:defRPr>
      </a:lvl3pPr>
      <a:lvl4pPr algn="ctr" rtl="0" eaLnBrk="0" fontAlgn="base" hangingPunct="0">
        <a:spcBef>
          <a:spcPct val="0"/>
        </a:spcBef>
        <a:spcAft>
          <a:spcPct val="0"/>
        </a:spcAft>
        <a:defRPr sz="4400" b="1">
          <a:solidFill>
            <a:schemeClr val="accent2"/>
          </a:solidFill>
          <a:latin typeface="Arial" charset="0"/>
        </a:defRPr>
      </a:lvl4pPr>
      <a:lvl5pPr algn="ctr" rtl="0" eaLnBrk="0" fontAlgn="base" hangingPunct="0">
        <a:spcBef>
          <a:spcPct val="0"/>
        </a:spcBef>
        <a:spcAft>
          <a:spcPct val="0"/>
        </a:spcAft>
        <a:defRPr sz="4400" b="1">
          <a:solidFill>
            <a:schemeClr val="accent2"/>
          </a:solidFill>
          <a:latin typeface="Arial" charset="0"/>
        </a:defRPr>
      </a:lvl5pPr>
      <a:lvl6pPr marL="457200" algn="ctr" rtl="0" fontAlgn="base">
        <a:spcBef>
          <a:spcPct val="0"/>
        </a:spcBef>
        <a:spcAft>
          <a:spcPct val="0"/>
        </a:spcAft>
        <a:defRPr sz="4400" b="1">
          <a:solidFill>
            <a:schemeClr val="accent2"/>
          </a:solidFill>
          <a:latin typeface="Arial" charset="0"/>
        </a:defRPr>
      </a:lvl6pPr>
      <a:lvl7pPr marL="914400" algn="ctr" rtl="0" fontAlgn="base">
        <a:spcBef>
          <a:spcPct val="0"/>
        </a:spcBef>
        <a:spcAft>
          <a:spcPct val="0"/>
        </a:spcAft>
        <a:defRPr sz="4400" b="1">
          <a:solidFill>
            <a:schemeClr val="accent2"/>
          </a:solidFill>
          <a:latin typeface="Arial" charset="0"/>
        </a:defRPr>
      </a:lvl7pPr>
      <a:lvl8pPr marL="1371600" algn="ctr" rtl="0" fontAlgn="base">
        <a:spcBef>
          <a:spcPct val="0"/>
        </a:spcBef>
        <a:spcAft>
          <a:spcPct val="0"/>
        </a:spcAft>
        <a:defRPr sz="4400" b="1">
          <a:solidFill>
            <a:schemeClr val="accent2"/>
          </a:solidFill>
          <a:latin typeface="Arial" charset="0"/>
        </a:defRPr>
      </a:lvl8pPr>
      <a:lvl9pPr marL="1828800" algn="ctr" rtl="0" fontAlgn="base">
        <a:spcBef>
          <a:spcPct val="0"/>
        </a:spcBef>
        <a:spcAft>
          <a:spcPct val="0"/>
        </a:spcAft>
        <a:defRPr sz="44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8" descr="background_officialState_v4_seal.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8382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2" name="Rectangle 3"/>
          <p:cNvSpPr>
            <a:spLocks noGrp="1" noChangeArrowheads="1"/>
          </p:cNvSpPr>
          <p:nvPr>
            <p:ph type="body" idx="1"/>
          </p:nvPr>
        </p:nvSpPr>
        <p:spPr bwMode="auto">
          <a:xfrm>
            <a:off x="457200" y="2057400"/>
            <a:ext cx="8229600" cy="406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172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2209800" y="6245225"/>
            <a:ext cx="3886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2" name="Rectangle 8"/>
          <p:cNvSpPr>
            <a:spLocks noGrp="1" noChangeArrowheads="1"/>
          </p:cNvSpPr>
          <p:nvPr>
            <p:ph type="sldNum" sz="quarter" idx="4"/>
          </p:nvPr>
        </p:nvSpPr>
        <p:spPr bwMode="auto">
          <a:xfrm>
            <a:off x="457200" y="6245225"/>
            <a:ext cx="1676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fld id="{61514A7A-C1AE-42C3-9FC1-620C6BF03162}"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1523271248"/>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hf hdr="0" ftr="0" dt="0"/>
  <p:txStyles>
    <p:titleStyle>
      <a:lvl1pPr algn="ctr" rtl="0" eaLnBrk="0" fontAlgn="base" hangingPunct="0">
        <a:spcBef>
          <a:spcPct val="0"/>
        </a:spcBef>
        <a:spcAft>
          <a:spcPct val="0"/>
        </a:spcAft>
        <a:defRPr sz="4400" b="1">
          <a:solidFill>
            <a:schemeClr val="accent2"/>
          </a:solidFill>
          <a:latin typeface="+mj-lt"/>
          <a:ea typeface="+mj-ea"/>
          <a:cs typeface="+mj-cs"/>
        </a:defRPr>
      </a:lvl1pPr>
      <a:lvl2pPr algn="ctr" rtl="0" eaLnBrk="0" fontAlgn="base" hangingPunct="0">
        <a:spcBef>
          <a:spcPct val="0"/>
        </a:spcBef>
        <a:spcAft>
          <a:spcPct val="0"/>
        </a:spcAft>
        <a:defRPr sz="4400" b="1">
          <a:solidFill>
            <a:schemeClr val="accent2"/>
          </a:solidFill>
          <a:latin typeface="Arial" charset="0"/>
        </a:defRPr>
      </a:lvl2pPr>
      <a:lvl3pPr algn="ctr" rtl="0" eaLnBrk="0" fontAlgn="base" hangingPunct="0">
        <a:spcBef>
          <a:spcPct val="0"/>
        </a:spcBef>
        <a:spcAft>
          <a:spcPct val="0"/>
        </a:spcAft>
        <a:defRPr sz="4400" b="1">
          <a:solidFill>
            <a:schemeClr val="accent2"/>
          </a:solidFill>
          <a:latin typeface="Arial" charset="0"/>
        </a:defRPr>
      </a:lvl3pPr>
      <a:lvl4pPr algn="ctr" rtl="0" eaLnBrk="0" fontAlgn="base" hangingPunct="0">
        <a:spcBef>
          <a:spcPct val="0"/>
        </a:spcBef>
        <a:spcAft>
          <a:spcPct val="0"/>
        </a:spcAft>
        <a:defRPr sz="4400" b="1">
          <a:solidFill>
            <a:schemeClr val="accent2"/>
          </a:solidFill>
          <a:latin typeface="Arial" charset="0"/>
        </a:defRPr>
      </a:lvl4pPr>
      <a:lvl5pPr algn="ctr" rtl="0" eaLnBrk="0" fontAlgn="base" hangingPunct="0">
        <a:spcBef>
          <a:spcPct val="0"/>
        </a:spcBef>
        <a:spcAft>
          <a:spcPct val="0"/>
        </a:spcAft>
        <a:defRPr sz="4400" b="1">
          <a:solidFill>
            <a:schemeClr val="accent2"/>
          </a:solidFill>
          <a:latin typeface="Arial" charset="0"/>
        </a:defRPr>
      </a:lvl5pPr>
      <a:lvl6pPr marL="457200" algn="ctr" rtl="0" fontAlgn="base">
        <a:spcBef>
          <a:spcPct val="0"/>
        </a:spcBef>
        <a:spcAft>
          <a:spcPct val="0"/>
        </a:spcAft>
        <a:defRPr sz="4400" b="1">
          <a:solidFill>
            <a:schemeClr val="accent2"/>
          </a:solidFill>
          <a:latin typeface="Arial" charset="0"/>
        </a:defRPr>
      </a:lvl6pPr>
      <a:lvl7pPr marL="914400" algn="ctr" rtl="0" fontAlgn="base">
        <a:spcBef>
          <a:spcPct val="0"/>
        </a:spcBef>
        <a:spcAft>
          <a:spcPct val="0"/>
        </a:spcAft>
        <a:defRPr sz="4400" b="1">
          <a:solidFill>
            <a:schemeClr val="accent2"/>
          </a:solidFill>
          <a:latin typeface="Arial" charset="0"/>
        </a:defRPr>
      </a:lvl7pPr>
      <a:lvl8pPr marL="1371600" algn="ctr" rtl="0" fontAlgn="base">
        <a:spcBef>
          <a:spcPct val="0"/>
        </a:spcBef>
        <a:spcAft>
          <a:spcPct val="0"/>
        </a:spcAft>
        <a:defRPr sz="4400" b="1">
          <a:solidFill>
            <a:schemeClr val="accent2"/>
          </a:solidFill>
          <a:latin typeface="Arial" charset="0"/>
        </a:defRPr>
      </a:lvl8pPr>
      <a:lvl9pPr marL="1828800" algn="ctr" rtl="0" fontAlgn="base">
        <a:spcBef>
          <a:spcPct val="0"/>
        </a:spcBef>
        <a:spcAft>
          <a:spcPct val="0"/>
        </a:spcAft>
        <a:defRPr sz="44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8" descr="background_officialState_v4_seal.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8382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2" name="Rectangle 3"/>
          <p:cNvSpPr>
            <a:spLocks noGrp="1" noChangeArrowheads="1"/>
          </p:cNvSpPr>
          <p:nvPr>
            <p:ph type="body" idx="1"/>
          </p:nvPr>
        </p:nvSpPr>
        <p:spPr bwMode="auto">
          <a:xfrm>
            <a:off x="457200" y="2057400"/>
            <a:ext cx="8229600" cy="406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172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2209800" y="6245225"/>
            <a:ext cx="3886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2" name="Rectangle 8"/>
          <p:cNvSpPr>
            <a:spLocks noGrp="1" noChangeArrowheads="1"/>
          </p:cNvSpPr>
          <p:nvPr>
            <p:ph type="sldNum" sz="quarter" idx="4"/>
          </p:nvPr>
        </p:nvSpPr>
        <p:spPr bwMode="auto">
          <a:xfrm>
            <a:off x="457200" y="6245225"/>
            <a:ext cx="1676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fld id="{7077F6B1-5F29-484A-B1A8-B79F06F9493D}"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74850928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Lst>
  <p:hf hdr="0" ftr="0" dt="0"/>
  <p:txStyles>
    <p:titleStyle>
      <a:lvl1pPr algn="ctr" rtl="0" eaLnBrk="0" fontAlgn="base" hangingPunct="0">
        <a:spcBef>
          <a:spcPct val="0"/>
        </a:spcBef>
        <a:spcAft>
          <a:spcPct val="0"/>
        </a:spcAft>
        <a:defRPr sz="4400" b="1">
          <a:solidFill>
            <a:schemeClr val="accent2"/>
          </a:solidFill>
          <a:latin typeface="+mj-lt"/>
          <a:ea typeface="+mj-ea"/>
          <a:cs typeface="+mj-cs"/>
        </a:defRPr>
      </a:lvl1pPr>
      <a:lvl2pPr algn="ctr" rtl="0" eaLnBrk="0" fontAlgn="base" hangingPunct="0">
        <a:spcBef>
          <a:spcPct val="0"/>
        </a:spcBef>
        <a:spcAft>
          <a:spcPct val="0"/>
        </a:spcAft>
        <a:defRPr sz="4400" b="1">
          <a:solidFill>
            <a:schemeClr val="accent2"/>
          </a:solidFill>
          <a:latin typeface="Arial" charset="0"/>
        </a:defRPr>
      </a:lvl2pPr>
      <a:lvl3pPr algn="ctr" rtl="0" eaLnBrk="0" fontAlgn="base" hangingPunct="0">
        <a:spcBef>
          <a:spcPct val="0"/>
        </a:spcBef>
        <a:spcAft>
          <a:spcPct val="0"/>
        </a:spcAft>
        <a:defRPr sz="4400" b="1">
          <a:solidFill>
            <a:schemeClr val="accent2"/>
          </a:solidFill>
          <a:latin typeface="Arial" charset="0"/>
        </a:defRPr>
      </a:lvl3pPr>
      <a:lvl4pPr algn="ctr" rtl="0" eaLnBrk="0" fontAlgn="base" hangingPunct="0">
        <a:spcBef>
          <a:spcPct val="0"/>
        </a:spcBef>
        <a:spcAft>
          <a:spcPct val="0"/>
        </a:spcAft>
        <a:defRPr sz="4400" b="1">
          <a:solidFill>
            <a:schemeClr val="accent2"/>
          </a:solidFill>
          <a:latin typeface="Arial" charset="0"/>
        </a:defRPr>
      </a:lvl4pPr>
      <a:lvl5pPr algn="ctr" rtl="0" eaLnBrk="0" fontAlgn="base" hangingPunct="0">
        <a:spcBef>
          <a:spcPct val="0"/>
        </a:spcBef>
        <a:spcAft>
          <a:spcPct val="0"/>
        </a:spcAft>
        <a:defRPr sz="4400" b="1">
          <a:solidFill>
            <a:schemeClr val="accent2"/>
          </a:solidFill>
          <a:latin typeface="Arial" charset="0"/>
        </a:defRPr>
      </a:lvl5pPr>
      <a:lvl6pPr marL="457200" algn="ctr" rtl="0" fontAlgn="base">
        <a:spcBef>
          <a:spcPct val="0"/>
        </a:spcBef>
        <a:spcAft>
          <a:spcPct val="0"/>
        </a:spcAft>
        <a:defRPr sz="4400" b="1">
          <a:solidFill>
            <a:schemeClr val="accent2"/>
          </a:solidFill>
          <a:latin typeface="Arial" charset="0"/>
        </a:defRPr>
      </a:lvl6pPr>
      <a:lvl7pPr marL="914400" algn="ctr" rtl="0" fontAlgn="base">
        <a:spcBef>
          <a:spcPct val="0"/>
        </a:spcBef>
        <a:spcAft>
          <a:spcPct val="0"/>
        </a:spcAft>
        <a:defRPr sz="4400" b="1">
          <a:solidFill>
            <a:schemeClr val="accent2"/>
          </a:solidFill>
          <a:latin typeface="Arial" charset="0"/>
        </a:defRPr>
      </a:lvl7pPr>
      <a:lvl8pPr marL="1371600" algn="ctr" rtl="0" fontAlgn="base">
        <a:spcBef>
          <a:spcPct val="0"/>
        </a:spcBef>
        <a:spcAft>
          <a:spcPct val="0"/>
        </a:spcAft>
        <a:defRPr sz="4400" b="1">
          <a:solidFill>
            <a:schemeClr val="accent2"/>
          </a:solidFill>
          <a:latin typeface="Arial" charset="0"/>
        </a:defRPr>
      </a:lvl8pPr>
      <a:lvl9pPr marL="1828800" algn="ctr" rtl="0" fontAlgn="base">
        <a:spcBef>
          <a:spcPct val="0"/>
        </a:spcBef>
        <a:spcAft>
          <a:spcPct val="0"/>
        </a:spcAft>
        <a:defRPr sz="44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background_officialState_v4"/>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body" idx="1"/>
          </p:nvPr>
        </p:nvSpPr>
        <p:spPr bwMode="auto">
          <a:xfrm>
            <a:off x="457200" y="1676400"/>
            <a:ext cx="8229600" cy="444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p:cNvSpPr>
            <a:spLocks noGrp="1" noChangeArrowheads="1"/>
          </p:cNvSpPr>
          <p:nvPr>
            <p:ph type="dt" sz="half" idx="2"/>
          </p:nvPr>
        </p:nvSpPr>
        <p:spPr bwMode="auto">
          <a:xfrm>
            <a:off x="457200" y="6324600"/>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fontAlgn="base">
              <a:spcBef>
                <a:spcPct val="0"/>
              </a:spcBef>
              <a:spcAft>
                <a:spcPct val="0"/>
              </a:spcAft>
              <a:defRPr/>
            </a:pPr>
            <a:endParaRPr lang="en-US">
              <a:solidFill>
                <a:prstClr val="black"/>
              </a:solidFill>
            </a:endParaRPr>
          </a:p>
        </p:txBody>
      </p:sp>
      <p:sp>
        <p:nvSpPr>
          <p:cNvPr id="4101" name="Rectangle 5"/>
          <p:cNvSpPr>
            <a:spLocks noGrp="1" noChangeArrowheads="1"/>
          </p:cNvSpPr>
          <p:nvPr>
            <p:ph type="ftr" sz="quarter" idx="3"/>
          </p:nvPr>
        </p:nvSpPr>
        <p:spPr bwMode="auto">
          <a:xfrm>
            <a:off x="2667000" y="6324600"/>
            <a:ext cx="3352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smtClean="0"/>
            </a:lvl1pPr>
          </a:lstStyle>
          <a:p>
            <a:pPr fontAlgn="base">
              <a:spcBef>
                <a:spcPct val="0"/>
              </a:spcBef>
              <a:spcAft>
                <a:spcPct val="0"/>
              </a:spcAft>
              <a:defRPr/>
            </a:pPr>
            <a:endParaRPr lang="en-US">
              <a:solidFill>
                <a:prstClr val="black"/>
              </a:solidFill>
            </a:endParaRPr>
          </a:p>
        </p:txBody>
      </p:sp>
      <p:sp>
        <p:nvSpPr>
          <p:cNvPr id="4102" name="Rectangle 6"/>
          <p:cNvSpPr>
            <a:spLocks noGrp="1" noChangeArrowheads="1"/>
          </p:cNvSpPr>
          <p:nvPr>
            <p:ph type="sldNum" sz="quarter" idx="4"/>
          </p:nvPr>
        </p:nvSpPr>
        <p:spPr bwMode="auto">
          <a:xfrm>
            <a:off x="6019800" y="6324600"/>
            <a:ext cx="2133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fontAlgn="base">
              <a:spcBef>
                <a:spcPct val="0"/>
              </a:spcBef>
              <a:spcAft>
                <a:spcPct val="0"/>
              </a:spcAft>
              <a:defRPr/>
            </a:pPr>
            <a:fld id="{62A2F317-F28B-4E10-8F3F-258842F112A3}" type="slidenum">
              <a:rPr lang="en-US">
                <a:solidFill>
                  <a:prstClr val="black"/>
                </a:solidFill>
              </a:rPr>
              <a:pPr fontAlgn="base">
                <a:spcBef>
                  <a:spcPct val="0"/>
                </a:spcBef>
                <a:spcAft>
                  <a:spcPct val="0"/>
                </a:spcAft>
                <a:defRPr/>
              </a:pPr>
              <a:t>‹#›</a:t>
            </a:fld>
            <a:endParaRPr lang="en-US">
              <a:solidFill>
                <a:prstClr val="black"/>
              </a:solidFill>
            </a:endParaRPr>
          </a:p>
        </p:txBody>
      </p:sp>
      <p:sp>
        <p:nvSpPr>
          <p:cNvPr id="1031" name="Rectangle 7"/>
          <p:cNvSpPr>
            <a:spLocks noChangeArrowheads="1"/>
          </p:cNvSpPr>
          <p:nvPr/>
        </p:nvSpPr>
        <p:spPr bwMode="auto">
          <a:xfrm>
            <a:off x="0" y="762000"/>
            <a:ext cx="9144000" cy="838200"/>
          </a:xfrm>
          <a:prstGeom prst="rect">
            <a:avLst/>
          </a:prstGeom>
          <a:solidFill>
            <a:srgbClr val="CCCC00">
              <a:alpha val="41176"/>
            </a:srgb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prstClr val="black"/>
              </a:solidFill>
            </a:endParaRPr>
          </a:p>
        </p:txBody>
      </p:sp>
      <p:sp>
        <p:nvSpPr>
          <p:cNvPr id="1032" name="Rectangle 8"/>
          <p:cNvSpPr>
            <a:spLocks noGrp="1" noChangeArrowheads="1"/>
          </p:cNvSpPr>
          <p:nvPr>
            <p:ph type="title"/>
          </p:nvPr>
        </p:nvSpPr>
        <p:spPr bwMode="auto">
          <a:xfrm>
            <a:off x="457200" y="838200"/>
            <a:ext cx="822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2980590202"/>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ransition>
    <p:fade/>
  </p:transition>
  <p:hf hdr="0" ftr="0" dt="0"/>
  <p:txStyles>
    <p:titleStyle>
      <a:lvl1pPr algn="ctr" rtl="0" eaLnBrk="0" fontAlgn="base" hangingPunct="0">
        <a:spcBef>
          <a:spcPct val="0"/>
        </a:spcBef>
        <a:spcAft>
          <a:spcPct val="0"/>
        </a:spcAft>
        <a:defRPr sz="3200" b="1">
          <a:solidFill>
            <a:schemeClr val="accent2"/>
          </a:solidFill>
          <a:latin typeface="+mj-lt"/>
          <a:ea typeface="+mj-ea"/>
          <a:cs typeface="+mj-cs"/>
        </a:defRPr>
      </a:lvl1pPr>
      <a:lvl2pPr algn="ctr" rtl="0" eaLnBrk="0" fontAlgn="base" hangingPunct="0">
        <a:spcBef>
          <a:spcPct val="0"/>
        </a:spcBef>
        <a:spcAft>
          <a:spcPct val="0"/>
        </a:spcAft>
        <a:defRPr sz="3200" b="1">
          <a:solidFill>
            <a:schemeClr val="accent2"/>
          </a:solidFill>
          <a:latin typeface="Arial" charset="0"/>
        </a:defRPr>
      </a:lvl2pPr>
      <a:lvl3pPr algn="ctr" rtl="0" eaLnBrk="0" fontAlgn="base" hangingPunct="0">
        <a:spcBef>
          <a:spcPct val="0"/>
        </a:spcBef>
        <a:spcAft>
          <a:spcPct val="0"/>
        </a:spcAft>
        <a:defRPr sz="3200" b="1">
          <a:solidFill>
            <a:schemeClr val="accent2"/>
          </a:solidFill>
          <a:latin typeface="Arial" charset="0"/>
        </a:defRPr>
      </a:lvl3pPr>
      <a:lvl4pPr algn="ctr" rtl="0" eaLnBrk="0" fontAlgn="base" hangingPunct="0">
        <a:spcBef>
          <a:spcPct val="0"/>
        </a:spcBef>
        <a:spcAft>
          <a:spcPct val="0"/>
        </a:spcAft>
        <a:defRPr sz="3200" b="1">
          <a:solidFill>
            <a:schemeClr val="accent2"/>
          </a:solidFill>
          <a:latin typeface="Arial" charset="0"/>
        </a:defRPr>
      </a:lvl4pPr>
      <a:lvl5pPr algn="ctr" rtl="0" eaLnBrk="0" fontAlgn="base" hangingPunct="0">
        <a:spcBef>
          <a:spcPct val="0"/>
        </a:spcBef>
        <a:spcAft>
          <a:spcPct val="0"/>
        </a:spcAft>
        <a:defRPr sz="3200" b="1">
          <a:solidFill>
            <a:schemeClr val="accent2"/>
          </a:solidFill>
          <a:latin typeface="Arial" charset="0"/>
        </a:defRPr>
      </a:lvl5pPr>
      <a:lvl6pPr marL="457200" algn="ctr" rtl="0" fontAlgn="base">
        <a:spcBef>
          <a:spcPct val="0"/>
        </a:spcBef>
        <a:spcAft>
          <a:spcPct val="0"/>
        </a:spcAft>
        <a:defRPr sz="3200" b="1">
          <a:solidFill>
            <a:schemeClr val="accent2"/>
          </a:solidFill>
          <a:latin typeface="Arial" charset="0"/>
        </a:defRPr>
      </a:lvl6pPr>
      <a:lvl7pPr marL="914400" algn="ctr" rtl="0" fontAlgn="base">
        <a:spcBef>
          <a:spcPct val="0"/>
        </a:spcBef>
        <a:spcAft>
          <a:spcPct val="0"/>
        </a:spcAft>
        <a:defRPr sz="3200" b="1">
          <a:solidFill>
            <a:schemeClr val="accent2"/>
          </a:solidFill>
          <a:latin typeface="Arial" charset="0"/>
        </a:defRPr>
      </a:lvl7pPr>
      <a:lvl8pPr marL="1371600" algn="ctr" rtl="0" fontAlgn="base">
        <a:spcBef>
          <a:spcPct val="0"/>
        </a:spcBef>
        <a:spcAft>
          <a:spcPct val="0"/>
        </a:spcAft>
        <a:defRPr sz="3200" b="1">
          <a:solidFill>
            <a:schemeClr val="accent2"/>
          </a:solidFill>
          <a:latin typeface="Arial" charset="0"/>
        </a:defRPr>
      </a:lvl8pPr>
      <a:lvl9pPr marL="1828800" algn="ctr" rtl="0" fontAlgn="base">
        <a:spcBef>
          <a:spcPct val="0"/>
        </a:spcBef>
        <a:spcAft>
          <a:spcPct val="0"/>
        </a:spcAft>
        <a:defRPr sz="32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2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cpuc.ca.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0.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www.cpuc.ca.gov/"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1066800"/>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base">
              <a:spcBef>
                <a:spcPct val="0"/>
              </a:spcBef>
              <a:spcAft>
                <a:spcPct val="0"/>
              </a:spcAft>
            </a:pPr>
            <a:r>
              <a:rPr lang="en-US" sz="3200" b="1" dirty="0">
                <a:solidFill>
                  <a:srgbClr val="3333FF"/>
                </a:solidFill>
              </a:rPr>
              <a:t>CPUC Public Agenda 3342</a:t>
            </a:r>
            <a:br>
              <a:rPr lang="en-US" sz="3200" b="1" dirty="0">
                <a:solidFill>
                  <a:srgbClr val="3333FF"/>
                </a:solidFill>
              </a:rPr>
            </a:br>
            <a:r>
              <a:rPr lang="en-US" sz="3200" b="1" dirty="0">
                <a:solidFill>
                  <a:srgbClr val="3333FF"/>
                </a:solidFill>
              </a:rPr>
              <a:t>Thursday, September 11, 2014, 9:30 a.m.</a:t>
            </a:r>
            <a:br>
              <a:rPr lang="en-US" sz="3200" b="1" dirty="0">
                <a:solidFill>
                  <a:srgbClr val="3333FF"/>
                </a:solidFill>
              </a:rPr>
            </a:br>
            <a:r>
              <a:rPr lang="en-US" sz="3200" b="1" dirty="0">
                <a:solidFill>
                  <a:srgbClr val="3333FF"/>
                </a:solidFill>
              </a:rPr>
              <a:t>San Francisco, CA</a:t>
            </a:r>
          </a:p>
        </p:txBody>
      </p:sp>
      <p:pic>
        <p:nvPicPr>
          <p:cNvPr id="17411" name="Picture 3" descr="PUC_ColorSe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799" y="2286000"/>
            <a:ext cx="1554163" cy="151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4"/>
          <p:cNvSpPr>
            <a:spLocks noChangeArrowheads="1"/>
          </p:cNvSpPr>
          <p:nvPr/>
        </p:nvSpPr>
        <p:spPr bwMode="auto">
          <a:xfrm>
            <a:off x="192947" y="3805238"/>
            <a:ext cx="8839200" cy="251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fontAlgn="base">
              <a:lnSpc>
                <a:spcPct val="80000"/>
              </a:lnSpc>
              <a:spcBef>
                <a:spcPct val="20000"/>
              </a:spcBef>
              <a:spcAft>
                <a:spcPct val="0"/>
              </a:spcAft>
            </a:pPr>
            <a:r>
              <a:rPr lang="en-US" sz="2800" b="1" dirty="0">
                <a:solidFill>
                  <a:srgbClr val="000000"/>
                </a:solidFill>
              </a:rPr>
              <a:t>Commissioners:</a:t>
            </a:r>
          </a:p>
          <a:p>
            <a:pPr marL="342900" indent="-342900" algn="ctr" fontAlgn="base">
              <a:lnSpc>
                <a:spcPct val="90000"/>
              </a:lnSpc>
              <a:spcBef>
                <a:spcPct val="15000"/>
              </a:spcBef>
              <a:spcAft>
                <a:spcPct val="0"/>
              </a:spcAft>
            </a:pPr>
            <a:r>
              <a:rPr lang="en-US" sz="2400" b="1" dirty="0">
                <a:solidFill>
                  <a:srgbClr val="000000"/>
                </a:solidFill>
              </a:rPr>
              <a:t>Michael R. </a:t>
            </a:r>
            <a:r>
              <a:rPr lang="en-US" sz="2400" b="1" dirty="0" err="1">
                <a:solidFill>
                  <a:srgbClr val="000000"/>
                </a:solidFill>
              </a:rPr>
              <a:t>Peevey</a:t>
            </a:r>
            <a:r>
              <a:rPr lang="en-US" sz="2400" b="1" dirty="0">
                <a:solidFill>
                  <a:srgbClr val="000000"/>
                </a:solidFill>
              </a:rPr>
              <a:t>   </a:t>
            </a:r>
          </a:p>
          <a:p>
            <a:pPr marL="342900" indent="-342900" algn="ctr" fontAlgn="base">
              <a:lnSpc>
                <a:spcPct val="90000"/>
              </a:lnSpc>
              <a:spcBef>
                <a:spcPct val="15000"/>
              </a:spcBef>
              <a:spcAft>
                <a:spcPct val="0"/>
              </a:spcAft>
            </a:pPr>
            <a:r>
              <a:rPr lang="en-US" sz="2400" b="1" dirty="0">
                <a:solidFill>
                  <a:srgbClr val="000000"/>
                </a:solidFill>
              </a:rPr>
              <a:t>  Michel Peter Florio</a:t>
            </a:r>
          </a:p>
          <a:p>
            <a:pPr marL="342900" indent="-342900" algn="ctr" fontAlgn="base">
              <a:lnSpc>
                <a:spcPct val="90000"/>
              </a:lnSpc>
              <a:spcBef>
                <a:spcPct val="15000"/>
              </a:spcBef>
              <a:spcAft>
                <a:spcPct val="0"/>
              </a:spcAft>
            </a:pPr>
            <a:r>
              <a:rPr lang="en-US" sz="2400" b="1" dirty="0">
                <a:solidFill>
                  <a:srgbClr val="000000"/>
                </a:solidFill>
              </a:rPr>
              <a:t>Catherine J.K. Sandoval</a:t>
            </a:r>
          </a:p>
          <a:p>
            <a:pPr marL="342900" indent="-342900" algn="ctr" fontAlgn="base">
              <a:lnSpc>
                <a:spcPct val="90000"/>
              </a:lnSpc>
              <a:spcBef>
                <a:spcPct val="15000"/>
              </a:spcBef>
              <a:spcAft>
                <a:spcPct val="0"/>
              </a:spcAft>
            </a:pPr>
            <a:r>
              <a:rPr lang="en-US" sz="2400" b="1" dirty="0">
                <a:solidFill>
                  <a:srgbClr val="000000"/>
                </a:solidFill>
              </a:rPr>
              <a:t>Carla J. Peterman</a:t>
            </a:r>
          </a:p>
          <a:p>
            <a:pPr marL="342900" indent="-342900" algn="ctr" fontAlgn="base">
              <a:lnSpc>
                <a:spcPct val="90000"/>
              </a:lnSpc>
              <a:spcBef>
                <a:spcPct val="15000"/>
              </a:spcBef>
              <a:spcAft>
                <a:spcPct val="0"/>
              </a:spcAft>
            </a:pPr>
            <a:r>
              <a:rPr lang="en-US" sz="2400" b="1" dirty="0">
                <a:solidFill>
                  <a:srgbClr val="000000"/>
                </a:solidFill>
              </a:rPr>
              <a:t>Michael Picker</a:t>
            </a:r>
          </a:p>
          <a:p>
            <a:pPr marL="342900" indent="-342900" algn="ctr" fontAlgn="base">
              <a:lnSpc>
                <a:spcPct val="80000"/>
              </a:lnSpc>
              <a:spcBef>
                <a:spcPct val="20000"/>
              </a:spcBef>
              <a:spcAft>
                <a:spcPct val="0"/>
              </a:spcAft>
            </a:pPr>
            <a:r>
              <a:rPr lang="en-US" sz="1600" b="1" dirty="0">
                <a:solidFill>
                  <a:srgbClr val="000000"/>
                </a:solidFill>
              </a:rPr>
              <a:t>       </a:t>
            </a:r>
            <a:r>
              <a:rPr lang="en-US" sz="1600" b="1" dirty="0">
                <a:solidFill>
                  <a:srgbClr val="000000"/>
                </a:solidFill>
                <a:hlinkClick r:id="rId4"/>
              </a:rPr>
              <a:t>www.cpuc.ca.gov</a:t>
            </a:r>
            <a:r>
              <a:rPr lang="en-US" sz="1600" b="1" dirty="0">
                <a:solidFill>
                  <a:srgbClr val="000000"/>
                </a:solidFill>
              </a:rPr>
              <a:t> </a:t>
            </a:r>
          </a:p>
        </p:txBody>
      </p:sp>
    </p:spTree>
    <p:extLst>
      <p:ext uri="{BB962C8B-B14F-4D97-AF65-F5344CB8AC3E}">
        <p14:creationId xmlns:p14="http://schemas.microsoft.com/office/powerpoint/2010/main" val="1452012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11567" y="533400"/>
            <a:ext cx="8763000" cy="990600"/>
          </a:xfrm>
        </p:spPr>
        <p:txBody>
          <a:bodyPr/>
          <a:lstStyle/>
          <a:p>
            <a:pPr eaLnBrk="1" hangingPunct="1"/>
            <a:r>
              <a:rPr lang="en-US" sz="2400" dirty="0">
                <a:solidFill>
                  <a:srgbClr val="3333FF"/>
                </a:solidFill>
              </a:rPr>
              <a:t>Regular Agenda – Energy Orders</a:t>
            </a:r>
          </a:p>
        </p:txBody>
      </p:sp>
      <p:sp>
        <p:nvSpPr>
          <p:cNvPr id="40963" name="Rectangle 3"/>
          <p:cNvSpPr>
            <a:spLocks noGrp="1" noChangeArrowheads="1"/>
          </p:cNvSpPr>
          <p:nvPr>
            <p:ph type="body" idx="1"/>
          </p:nvPr>
        </p:nvSpPr>
        <p:spPr>
          <a:xfrm>
            <a:off x="76200" y="1371600"/>
            <a:ext cx="8991600" cy="1143000"/>
          </a:xfrm>
        </p:spPr>
        <p:txBody>
          <a:bodyPr/>
          <a:lstStyle/>
          <a:p>
            <a:pPr marL="0" indent="0">
              <a:buNone/>
            </a:pPr>
            <a:r>
              <a:rPr lang="en-US" sz="1800" b="1" dirty="0"/>
              <a:t>Item # 26a [13228] – ALTERNATE TO ITEM 13149</a:t>
            </a:r>
          </a:p>
          <a:p>
            <a:pPr marL="0" indent="0">
              <a:buNone/>
            </a:pPr>
            <a:r>
              <a:rPr lang="en-US" sz="1600" b="1" dirty="0"/>
              <a:t>A11-05-017, A11-05-018, A11-05-019, A11-05-020 </a:t>
            </a:r>
            <a:r>
              <a:rPr lang="en-US" sz="1600" dirty="0"/>
              <a:t>- Application of Southern California Edison Company for Approval of its 2012-2014 California Alternate Rates for Energy (CARE) and Energy Savings Assistance Programs and Budgets.</a:t>
            </a:r>
          </a:p>
          <a:p>
            <a:pPr marL="0" indent="0">
              <a:buNone/>
            </a:pPr>
            <a:r>
              <a:rPr lang="en-US" sz="1600" b="1" dirty="0" err="1"/>
              <a:t>Ratesetting</a:t>
            </a:r>
            <a:r>
              <a:rPr lang="en-US" sz="1600" b="1" dirty="0"/>
              <a:t>				                   		Comr. Peevey</a:t>
            </a:r>
          </a:p>
          <a:p>
            <a:pPr marL="0" indent="0">
              <a:buNone/>
            </a:pPr>
            <a:r>
              <a:rPr lang="en-US" sz="1400" dirty="0"/>
              <a:t> </a:t>
            </a:r>
            <a:r>
              <a:rPr lang="en-US" sz="1400" b="1" dirty="0"/>
              <a:t>------------------------------------------------------------------------------------------------------------------------------------------------</a:t>
            </a:r>
          </a:p>
        </p:txBody>
      </p:sp>
      <p:sp>
        <p:nvSpPr>
          <p:cNvPr id="40964" name="Line 4"/>
          <p:cNvSpPr>
            <a:spLocks noChangeShapeType="1"/>
          </p:cNvSpPr>
          <p:nvPr/>
        </p:nvSpPr>
        <p:spPr bwMode="auto">
          <a:xfrm flipV="1">
            <a:off x="228600" y="1676400"/>
            <a:ext cx="8382000" cy="190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fontAlgn="base">
              <a:lnSpc>
                <a:spcPct val="80000"/>
              </a:lnSpc>
              <a:spcBef>
                <a:spcPct val="20000"/>
              </a:spcBef>
              <a:spcAft>
                <a:spcPct val="0"/>
              </a:spcAft>
            </a:pPr>
            <a:endParaRPr lang="en-US" b="1" dirty="0">
              <a:solidFill>
                <a:srgbClr val="000000"/>
              </a:solidFill>
            </a:endParaRPr>
          </a:p>
        </p:txBody>
      </p:sp>
      <p:sp>
        <p:nvSpPr>
          <p:cNvPr id="2" name="TextBox 1"/>
          <p:cNvSpPr txBox="1"/>
          <p:nvPr/>
        </p:nvSpPr>
        <p:spPr>
          <a:xfrm>
            <a:off x="150412" y="3048000"/>
            <a:ext cx="8803214" cy="3385542"/>
          </a:xfrm>
          <a:prstGeom prst="rect">
            <a:avLst/>
          </a:prstGeom>
          <a:noFill/>
        </p:spPr>
        <p:txBody>
          <a:bodyPr wrap="square" rtlCol="0">
            <a:spAutoFit/>
          </a:bodyPr>
          <a:lstStyle/>
          <a:p>
            <a:r>
              <a:rPr lang="en-US" sz="1600" b="1" dirty="0">
                <a:solidFill>
                  <a:srgbClr val="000000"/>
                </a:solidFill>
              </a:rPr>
              <a:t>PROPOSED OUTCOME:</a:t>
            </a:r>
          </a:p>
          <a:p>
            <a:pPr marL="285750" indent="-285750">
              <a:buFont typeface="Arial" panose="020B0604020202020204" pitchFamily="34" charset="0"/>
              <a:buChar char="•"/>
            </a:pPr>
            <a:r>
              <a:rPr lang="en-US" sz="1600" dirty="0"/>
              <a:t>Awards the National Asian American Coalition and Latino Business Chamber of Greater Los Angeles for substantial contribution to Decision 12-08-044. </a:t>
            </a:r>
          </a:p>
          <a:p>
            <a:endParaRPr lang="en-US" sz="800" b="1" dirty="0">
              <a:solidFill>
                <a:srgbClr val="000000"/>
              </a:solidFill>
            </a:endParaRPr>
          </a:p>
          <a:p>
            <a:r>
              <a:rPr lang="en-US" sz="1600" b="1" dirty="0">
                <a:solidFill>
                  <a:srgbClr val="000000"/>
                </a:solidFill>
              </a:rPr>
              <a:t>SAFETY CONSIDERATIONS:</a:t>
            </a:r>
          </a:p>
          <a:p>
            <a:pPr marL="285750" indent="-285750">
              <a:buFont typeface="Arial" panose="020B0604020202020204" pitchFamily="34" charset="0"/>
              <a:buChar char="•"/>
            </a:pPr>
            <a:r>
              <a:rPr lang="en-US" sz="1600" dirty="0"/>
              <a:t>Substantial contribution by </a:t>
            </a:r>
            <a:r>
              <a:rPr lang="en-US" sz="1600" dirty="0" err="1"/>
              <a:t>intervenors</a:t>
            </a:r>
            <a:r>
              <a:rPr lang="en-US" sz="1600" dirty="0"/>
              <a:t>, as found here, enhances the Commission’s ability to resolve safety and other issues under Pub. Util. Code Section 451 to take all actions “… necessary to promote the safety, health, comfort, and convenience of its patrons, employees, and the public.”  </a:t>
            </a:r>
          </a:p>
          <a:p>
            <a:pPr marL="285750" indent="-285750">
              <a:buFont typeface="Arial" panose="020B0604020202020204" pitchFamily="34" charset="0"/>
              <a:buChar char="•"/>
            </a:pPr>
            <a:endParaRPr lang="en-US" sz="800" b="1" dirty="0">
              <a:solidFill>
                <a:srgbClr val="000000"/>
              </a:solidFill>
            </a:endParaRPr>
          </a:p>
          <a:p>
            <a:r>
              <a:rPr lang="en-US" sz="1600" b="1" dirty="0">
                <a:solidFill>
                  <a:srgbClr val="000000"/>
                </a:solidFill>
              </a:rPr>
              <a:t>ESTIMATED COST:</a:t>
            </a:r>
          </a:p>
          <a:p>
            <a:pPr marL="171450" indent="-171450">
              <a:buFont typeface="Arial" pitchFamily="34" charset="0"/>
              <a:buChar char="•"/>
            </a:pPr>
            <a:r>
              <a:rPr lang="en-US" sz="1600" dirty="0"/>
              <a:t> $29,036.00, plus interest, to be paid by Southern California Edison Company, Southern  California Gas Company, Pacific Gas and Electric Company, and San Diego Gas &amp; </a:t>
            </a:r>
          </a:p>
          <a:p>
            <a:r>
              <a:rPr lang="en-US" sz="1600" dirty="0"/>
              <a:t>   Electric Company.</a:t>
            </a:r>
          </a:p>
        </p:txBody>
      </p:sp>
    </p:spTree>
    <p:extLst>
      <p:ext uri="{BB962C8B-B14F-4D97-AF65-F5344CB8AC3E}">
        <p14:creationId xmlns:p14="http://schemas.microsoft.com/office/powerpoint/2010/main" val="1457223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11567" y="533400"/>
            <a:ext cx="8763000" cy="990600"/>
          </a:xfrm>
        </p:spPr>
        <p:txBody>
          <a:bodyPr/>
          <a:lstStyle/>
          <a:p>
            <a:pPr eaLnBrk="1" hangingPunct="1"/>
            <a:r>
              <a:rPr lang="en-US" sz="2400" dirty="0">
                <a:solidFill>
                  <a:srgbClr val="3333FF"/>
                </a:solidFill>
              </a:rPr>
              <a:t>Regular Agenda – Water/Sewer Orders</a:t>
            </a:r>
          </a:p>
        </p:txBody>
      </p:sp>
      <p:sp>
        <p:nvSpPr>
          <p:cNvPr id="40963" name="Rectangle 3"/>
          <p:cNvSpPr>
            <a:spLocks noGrp="1" noChangeArrowheads="1"/>
          </p:cNvSpPr>
          <p:nvPr>
            <p:ph type="body" idx="1"/>
          </p:nvPr>
        </p:nvSpPr>
        <p:spPr>
          <a:xfrm>
            <a:off x="208472" y="1371600"/>
            <a:ext cx="8724900" cy="598170"/>
          </a:xfrm>
        </p:spPr>
        <p:txBody>
          <a:bodyPr/>
          <a:lstStyle/>
          <a:p>
            <a:pPr marL="0" indent="0">
              <a:buNone/>
            </a:pPr>
            <a:r>
              <a:rPr lang="en-US" sz="1800" b="1" dirty="0"/>
              <a:t>Item # 27 [13035] – Guidance on Intra-Utility Rate Balancing for Multi-District Water Utilities with High-Cost and/or Affordability Problems </a:t>
            </a:r>
          </a:p>
          <a:p>
            <a:pPr marL="0" indent="0">
              <a:buNone/>
            </a:pPr>
            <a:r>
              <a:rPr lang="en-US" sz="1400" b="1" dirty="0"/>
              <a:t>R11-11-008 </a:t>
            </a:r>
            <a:r>
              <a:rPr lang="en-US" sz="1400" dirty="0"/>
              <a:t>- Order Instituting Rulemaking on the Commission’s Own Motion into Addressing the Commission’s Water Action Plan Objective of Setting Rates that Balance Investment, Conservation, and Affordability for the Multi-District Water Utilities of: California-American Water Company, California Water Service Company, Del Oro Water Company, Inc., Golden State Water Company, and San Gabriel Valley Water Company.</a:t>
            </a:r>
          </a:p>
          <a:p>
            <a:pPr marL="0" indent="0">
              <a:buNone/>
            </a:pPr>
            <a:r>
              <a:rPr lang="en-US" sz="1600" b="1" dirty="0"/>
              <a:t>Quasi-Legislative	                             Comr. Sandoval / Judge </a:t>
            </a:r>
            <a:r>
              <a:rPr lang="en-US" sz="1600" b="1" dirty="0" err="1"/>
              <a:t>Vieth</a:t>
            </a:r>
            <a:r>
              <a:rPr lang="en-US" sz="1600" b="1" dirty="0"/>
              <a:t> - Judge Weatherford</a:t>
            </a:r>
          </a:p>
          <a:p>
            <a:pPr marL="0" indent="0">
              <a:buNone/>
            </a:pPr>
            <a:r>
              <a:rPr lang="en-US" sz="1400" b="1" dirty="0"/>
              <a:t>---------------------------------------------------------------------------------------------------------------------------------------------</a:t>
            </a:r>
          </a:p>
        </p:txBody>
      </p:sp>
      <p:sp>
        <p:nvSpPr>
          <p:cNvPr id="40964" name="Line 4"/>
          <p:cNvSpPr>
            <a:spLocks noChangeShapeType="1"/>
          </p:cNvSpPr>
          <p:nvPr/>
        </p:nvSpPr>
        <p:spPr bwMode="auto">
          <a:xfrm flipV="1">
            <a:off x="304800" y="1950720"/>
            <a:ext cx="8305800" cy="3810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fontAlgn="base">
              <a:lnSpc>
                <a:spcPct val="80000"/>
              </a:lnSpc>
              <a:spcBef>
                <a:spcPct val="20000"/>
              </a:spcBef>
              <a:spcAft>
                <a:spcPct val="0"/>
              </a:spcAft>
            </a:pPr>
            <a:endParaRPr lang="en-US" b="1" dirty="0">
              <a:solidFill>
                <a:srgbClr val="000000"/>
              </a:solidFill>
            </a:endParaRPr>
          </a:p>
        </p:txBody>
      </p:sp>
      <p:sp>
        <p:nvSpPr>
          <p:cNvPr id="2" name="TextBox 1"/>
          <p:cNvSpPr txBox="1"/>
          <p:nvPr/>
        </p:nvSpPr>
        <p:spPr>
          <a:xfrm>
            <a:off x="259743" y="3581400"/>
            <a:ext cx="8783127" cy="2831544"/>
          </a:xfrm>
          <a:prstGeom prst="rect">
            <a:avLst/>
          </a:prstGeom>
          <a:noFill/>
        </p:spPr>
        <p:txBody>
          <a:bodyPr wrap="square" rtlCol="0">
            <a:spAutoFit/>
          </a:bodyPr>
          <a:lstStyle/>
          <a:p>
            <a:r>
              <a:rPr lang="en-US" sz="1600" b="1" dirty="0">
                <a:solidFill>
                  <a:srgbClr val="000000"/>
                </a:solidFill>
              </a:rPr>
              <a:t>PROPOSED OUTCOME:</a:t>
            </a:r>
          </a:p>
          <a:p>
            <a:r>
              <a:rPr lang="en-US" sz="1400" dirty="0"/>
              <a:t>Each Commission-regulated multi-district water utilities must:</a:t>
            </a:r>
          </a:p>
          <a:p>
            <a:pPr marL="285750" indent="-285750">
              <a:buFont typeface="Arial" panose="020B0604020202020204" pitchFamily="34" charset="0"/>
              <a:buChar char="•"/>
            </a:pPr>
            <a:r>
              <a:rPr lang="en-US" sz="1400" dirty="0"/>
              <a:t>Prior to its next general rate case filing, review its own districts for high-cost and affordability problems;</a:t>
            </a:r>
          </a:p>
          <a:p>
            <a:pPr marL="285750" indent="-285750">
              <a:buFont typeface="Arial" panose="020B0604020202020204" pitchFamily="34" charset="0"/>
              <a:buChar char="•"/>
            </a:pPr>
            <a:r>
              <a:rPr lang="en-US" sz="1400" dirty="0"/>
              <a:t>Report on the review in its next general rate case filing; and</a:t>
            </a:r>
          </a:p>
          <a:p>
            <a:pPr marL="285750" indent="-285750">
              <a:buFont typeface="Arial" panose="020B0604020202020204" pitchFamily="34" charset="0"/>
              <a:buChar char="•"/>
            </a:pPr>
            <a:r>
              <a:rPr lang="en-US" sz="1400" dirty="0"/>
              <a:t>Where high-cost and affordability problems exist, propose one or more intra-utility solutions, which may include a Rate Support Fund or other cross-subsidization mechanism, some form of additional district consolidation, or other relief, as further discussed in the decision.</a:t>
            </a:r>
          </a:p>
          <a:p>
            <a:r>
              <a:rPr lang="en-US" sz="1600" b="1" dirty="0">
                <a:solidFill>
                  <a:srgbClr val="000000"/>
                </a:solidFill>
              </a:rPr>
              <a:t>SAFETY CONSIDERATIONS:</a:t>
            </a:r>
          </a:p>
          <a:p>
            <a:pPr marL="285750" indent="-285750">
              <a:buFont typeface="Arial" panose="020B0604020202020204" pitchFamily="34" charset="0"/>
              <a:buChar char="•"/>
            </a:pPr>
            <a:r>
              <a:rPr lang="en-US" sz="1400" dirty="0"/>
              <a:t>Furtherance of the Commission’s Water Action Plan’s sixth objective: to set rates that balance investment, conservation and affordability.</a:t>
            </a:r>
          </a:p>
          <a:p>
            <a:r>
              <a:rPr lang="en-US" sz="1600" b="1" dirty="0">
                <a:solidFill>
                  <a:srgbClr val="000000"/>
                </a:solidFill>
              </a:rPr>
              <a:t>ESTIMATED COST:</a:t>
            </a:r>
          </a:p>
          <a:p>
            <a:pPr marL="171450" indent="-171450">
              <a:buFont typeface="Arial" pitchFamily="34" charset="0"/>
              <a:buChar char="•"/>
            </a:pPr>
            <a:r>
              <a:rPr lang="en-US" sz="1600" dirty="0"/>
              <a:t> </a:t>
            </a:r>
            <a:r>
              <a:rPr lang="en-US" sz="1400" dirty="0"/>
              <a:t>Minimal, additional general rate case preparation costs</a:t>
            </a:r>
            <a:r>
              <a:rPr lang="en-US" sz="1600" dirty="0"/>
              <a:t>. </a:t>
            </a:r>
          </a:p>
        </p:txBody>
      </p:sp>
    </p:spTree>
    <p:extLst>
      <p:ext uri="{BB962C8B-B14F-4D97-AF65-F5344CB8AC3E}">
        <p14:creationId xmlns:p14="http://schemas.microsoft.com/office/powerpoint/2010/main" val="1811972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11567" y="533400"/>
            <a:ext cx="8763000" cy="990600"/>
          </a:xfrm>
        </p:spPr>
        <p:txBody>
          <a:bodyPr/>
          <a:lstStyle/>
          <a:p>
            <a:pPr eaLnBrk="1" hangingPunct="1"/>
            <a:r>
              <a:rPr lang="en-US" sz="2400" dirty="0">
                <a:solidFill>
                  <a:srgbClr val="3333FF"/>
                </a:solidFill>
              </a:rPr>
              <a:t>Regular Agenda – Water/Sewer Orders</a:t>
            </a:r>
          </a:p>
        </p:txBody>
      </p:sp>
      <p:sp>
        <p:nvSpPr>
          <p:cNvPr id="40963" name="Rectangle 3"/>
          <p:cNvSpPr>
            <a:spLocks noGrp="1" noChangeArrowheads="1"/>
          </p:cNvSpPr>
          <p:nvPr>
            <p:ph type="body" idx="1"/>
          </p:nvPr>
        </p:nvSpPr>
        <p:spPr>
          <a:xfrm>
            <a:off x="208472" y="1371600"/>
            <a:ext cx="8724900" cy="381000"/>
          </a:xfrm>
        </p:spPr>
        <p:txBody>
          <a:bodyPr/>
          <a:lstStyle/>
          <a:p>
            <a:pPr marL="0" indent="0">
              <a:buNone/>
            </a:pPr>
            <a:r>
              <a:rPr lang="en-US" sz="1800" b="1" dirty="0"/>
              <a:t>Item # 27a [13224] – ALTERNATE TO ITEM 13035</a:t>
            </a:r>
          </a:p>
          <a:p>
            <a:pPr marL="0" indent="0">
              <a:buNone/>
            </a:pPr>
            <a:r>
              <a:rPr lang="en-US" sz="1400" b="1" dirty="0"/>
              <a:t>R11-11-008 </a:t>
            </a:r>
            <a:r>
              <a:rPr lang="en-US" sz="1400" dirty="0"/>
              <a:t>- Order Instituting Rulemaking on the Commission’s Own Motion into Addressing the Commission’s Water Action Plan Objective of Setting Rates that Balance Investment, Conservation, and Affordability for the Multi-District Water Utilities of: California-American Water Company, California Water Service Company, Del Oro Water Company, Inc., Golden State Water Company, and San Gabriel Valley Water Company.</a:t>
            </a:r>
          </a:p>
          <a:p>
            <a:pPr marL="0" indent="0">
              <a:buNone/>
            </a:pPr>
            <a:r>
              <a:rPr lang="en-US" sz="1600" b="1" dirty="0"/>
              <a:t>Quasi-Legislative	                             				       Comr. Peevey</a:t>
            </a:r>
          </a:p>
          <a:p>
            <a:pPr marL="0" indent="0">
              <a:buNone/>
            </a:pPr>
            <a:r>
              <a:rPr lang="en-US" sz="1400" b="1" dirty="0"/>
              <a:t>---------------------------------------------------------------------------------------------------------------------------------------------</a:t>
            </a:r>
          </a:p>
        </p:txBody>
      </p:sp>
      <p:sp>
        <p:nvSpPr>
          <p:cNvPr id="40964" name="Line 4"/>
          <p:cNvSpPr>
            <a:spLocks noChangeShapeType="1"/>
          </p:cNvSpPr>
          <p:nvPr/>
        </p:nvSpPr>
        <p:spPr bwMode="auto">
          <a:xfrm flipV="1">
            <a:off x="294198" y="1676400"/>
            <a:ext cx="8305800" cy="3810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fontAlgn="base">
              <a:lnSpc>
                <a:spcPct val="80000"/>
              </a:lnSpc>
              <a:spcBef>
                <a:spcPct val="20000"/>
              </a:spcBef>
              <a:spcAft>
                <a:spcPct val="0"/>
              </a:spcAft>
            </a:pPr>
            <a:endParaRPr lang="en-US" b="1" dirty="0">
              <a:solidFill>
                <a:srgbClr val="000000"/>
              </a:solidFill>
            </a:endParaRPr>
          </a:p>
        </p:txBody>
      </p:sp>
      <p:sp>
        <p:nvSpPr>
          <p:cNvPr id="2" name="TextBox 1"/>
          <p:cNvSpPr txBox="1"/>
          <p:nvPr/>
        </p:nvSpPr>
        <p:spPr>
          <a:xfrm>
            <a:off x="259742" y="3429000"/>
            <a:ext cx="8783127" cy="3016210"/>
          </a:xfrm>
          <a:prstGeom prst="rect">
            <a:avLst/>
          </a:prstGeom>
          <a:noFill/>
        </p:spPr>
        <p:txBody>
          <a:bodyPr wrap="square" rtlCol="0">
            <a:spAutoFit/>
          </a:bodyPr>
          <a:lstStyle/>
          <a:p>
            <a:r>
              <a:rPr lang="en-US" sz="1600" b="1" dirty="0">
                <a:solidFill>
                  <a:srgbClr val="000000"/>
                </a:solidFill>
              </a:rPr>
              <a:t>PROPOSED OUTCOME:</a:t>
            </a:r>
          </a:p>
          <a:p>
            <a:r>
              <a:rPr lang="en-US" sz="1400" dirty="0"/>
              <a:t>Each Commission-regulated multi-district water utilities must:</a:t>
            </a:r>
          </a:p>
          <a:p>
            <a:pPr marL="285750" indent="-285750">
              <a:buFont typeface="Arial" panose="020B0604020202020204" pitchFamily="34" charset="0"/>
              <a:buChar char="•"/>
            </a:pPr>
            <a:r>
              <a:rPr lang="en-US" sz="1400" dirty="0"/>
              <a:t>Prior to its next general rate case filing, review its own districts for high-cost and affordability problems;</a:t>
            </a:r>
          </a:p>
          <a:p>
            <a:pPr marL="285750" indent="-285750">
              <a:buFont typeface="Arial" panose="020B0604020202020204" pitchFamily="34" charset="0"/>
              <a:buChar char="•"/>
            </a:pPr>
            <a:r>
              <a:rPr lang="en-US" sz="1400" dirty="0"/>
              <a:t>Report on the review in its next general rate case filing; and</a:t>
            </a:r>
          </a:p>
          <a:p>
            <a:pPr marL="285750" indent="-285750">
              <a:buFont typeface="Arial" panose="020B0604020202020204" pitchFamily="34" charset="0"/>
              <a:buChar char="•"/>
            </a:pPr>
            <a:r>
              <a:rPr lang="en-US" sz="1400" dirty="0"/>
              <a:t>Where high-cost and affordability problems exist, propose one or more intra utility solutions, including consolidation requests that balance investment, conservation and affordability. The decision eliminates the 1992 Guidelines for Combining Water Utility Districts for Ratemaking and Public Utilities Commission Reporting Purposes. </a:t>
            </a:r>
          </a:p>
          <a:p>
            <a:r>
              <a:rPr lang="en-US" sz="1600" b="1" dirty="0">
                <a:solidFill>
                  <a:srgbClr val="000000"/>
                </a:solidFill>
              </a:rPr>
              <a:t>SAFETY CONSIDERATIONS:</a:t>
            </a:r>
          </a:p>
          <a:p>
            <a:pPr marL="285750" indent="-285750">
              <a:buFont typeface="Arial" panose="020B0604020202020204" pitchFamily="34" charset="0"/>
              <a:buChar char="•"/>
            </a:pPr>
            <a:r>
              <a:rPr lang="en-US" sz="1400" dirty="0"/>
              <a:t>Furtherance of the Commission’s Water Action Plan’s sixth objective: to set rates that balance investment, conservation and affordability.</a:t>
            </a:r>
          </a:p>
          <a:p>
            <a:r>
              <a:rPr lang="en-US" sz="1600" b="1" dirty="0">
                <a:solidFill>
                  <a:srgbClr val="000000"/>
                </a:solidFill>
              </a:rPr>
              <a:t>ESTIMATED COST:</a:t>
            </a:r>
          </a:p>
          <a:p>
            <a:pPr marL="171450" indent="-171450">
              <a:buFont typeface="Arial" pitchFamily="34" charset="0"/>
              <a:buChar char="•"/>
            </a:pPr>
            <a:r>
              <a:rPr lang="en-US" sz="1600" dirty="0"/>
              <a:t> </a:t>
            </a:r>
            <a:r>
              <a:rPr lang="en-US" sz="1400" dirty="0"/>
              <a:t>Minimal, additional general rate case preparation costs</a:t>
            </a:r>
            <a:r>
              <a:rPr lang="en-US" sz="1600" dirty="0"/>
              <a:t>. </a:t>
            </a:r>
          </a:p>
        </p:txBody>
      </p:sp>
    </p:spTree>
    <p:extLst>
      <p:ext uri="{BB962C8B-B14F-4D97-AF65-F5344CB8AC3E}">
        <p14:creationId xmlns:p14="http://schemas.microsoft.com/office/powerpoint/2010/main" val="668646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11567" y="533400"/>
            <a:ext cx="8763000" cy="990600"/>
          </a:xfrm>
        </p:spPr>
        <p:txBody>
          <a:bodyPr/>
          <a:lstStyle/>
          <a:p>
            <a:pPr eaLnBrk="1" hangingPunct="1"/>
            <a:r>
              <a:rPr lang="en-US" sz="2400" dirty="0">
                <a:solidFill>
                  <a:srgbClr val="3333FF"/>
                </a:solidFill>
              </a:rPr>
              <a:t>Regular Agenda – Legal Division Matters</a:t>
            </a:r>
          </a:p>
        </p:txBody>
      </p:sp>
      <p:sp>
        <p:nvSpPr>
          <p:cNvPr id="40963" name="Rectangle 3"/>
          <p:cNvSpPr>
            <a:spLocks noGrp="1" noChangeArrowheads="1"/>
          </p:cNvSpPr>
          <p:nvPr>
            <p:ph type="body" idx="1"/>
          </p:nvPr>
        </p:nvSpPr>
        <p:spPr>
          <a:xfrm>
            <a:off x="152400" y="1371600"/>
            <a:ext cx="8724900" cy="933450"/>
          </a:xfrm>
        </p:spPr>
        <p:txBody>
          <a:bodyPr/>
          <a:lstStyle/>
          <a:p>
            <a:pPr marL="0" indent="0">
              <a:buNone/>
            </a:pPr>
            <a:r>
              <a:rPr lang="en-US" sz="1800" b="1" dirty="0"/>
              <a:t>Item # 30 [13222] – Comments Before the Federal Communications Commission on Notice of Proposed Rulemaking </a:t>
            </a:r>
          </a:p>
          <a:p>
            <a:pPr marL="0" indent="0">
              <a:buNone/>
            </a:pPr>
            <a:endParaRPr lang="pt-BR" sz="1600" b="1" dirty="0"/>
          </a:p>
          <a:p>
            <a:pPr marL="0" indent="0">
              <a:buNone/>
            </a:pPr>
            <a:r>
              <a:rPr lang="en-US" sz="1800" b="1" dirty="0"/>
              <a:t>GN Docket No. 14-28 </a:t>
            </a:r>
          </a:p>
          <a:p>
            <a:pPr marL="0" indent="0">
              <a:buNone/>
            </a:pPr>
            <a:r>
              <a:rPr lang="en-US" sz="1400" b="1" dirty="0"/>
              <a:t>---------------------------------------------------------------------------------------------------------------------------------------------</a:t>
            </a:r>
          </a:p>
        </p:txBody>
      </p:sp>
      <p:sp>
        <p:nvSpPr>
          <p:cNvPr id="40964" name="Line 4"/>
          <p:cNvSpPr>
            <a:spLocks noChangeShapeType="1"/>
          </p:cNvSpPr>
          <p:nvPr/>
        </p:nvSpPr>
        <p:spPr bwMode="auto">
          <a:xfrm flipV="1">
            <a:off x="207727" y="2133600"/>
            <a:ext cx="8305800" cy="3810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fontAlgn="base">
              <a:lnSpc>
                <a:spcPct val="80000"/>
              </a:lnSpc>
              <a:spcBef>
                <a:spcPct val="20000"/>
              </a:spcBef>
              <a:spcAft>
                <a:spcPct val="0"/>
              </a:spcAft>
            </a:pPr>
            <a:endParaRPr lang="en-US" b="1" dirty="0">
              <a:solidFill>
                <a:srgbClr val="000000"/>
              </a:solidFill>
            </a:endParaRPr>
          </a:p>
        </p:txBody>
      </p:sp>
      <p:sp>
        <p:nvSpPr>
          <p:cNvPr id="2" name="TextBox 1"/>
          <p:cNvSpPr txBox="1"/>
          <p:nvPr/>
        </p:nvSpPr>
        <p:spPr>
          <a:xfrm>
            <a:off x="153725" y="3124200"/>
            <a:ext cx="8803214" cy="2308324"/>
          </a:xfrm>
          <a:prstGeom prst="rect">
            <a:avLst/>
          </a:prstGeom>
          <a:noFill/>
        </p:spPr>
        <p:txBody>
          <a:bodyPr wrap="square" rtlCol="0">
            <a:spAutoFit/>
          </a:bodyPr>
          <a:lstStyle/>
          <a:p>
            <a:r>
              <a:rPr lang="en-US" sz="1600" b="1" dirty="0"/>
              <a:t>Notice of Proposed Rulemaking (NPRM) in the Matter of Protecting and Promoting the Open Internet; GN Docket No. 14-28; Released: May 15, 2014. </a:t>
            </a:r>
          </a:p>
          <a:p>
            <a:endParaRPr lang="en-US" sz="1600" b="1" dirty="0"/>
          </a:p>
          <a:p>
            <a:r>
              <a:rPr lang="en-US" sz="1600" b="1" dirty="0"/>
              <a:t>The Federal Communications Commission (FCC) has issued a NPRM in which the FCC seeks comment on the very broad question of “[w]hat is the right public policy to ensure that the Internet remains open?” Specifically, the FCC proposes to enhance its transparency rule, and to attempt for a third time to adopt rules against blocking and discrimination. The FCC also asks for comment on its statutory authority to adopt the proposed rules. Staff seeks authority to file reply comments. </a:t>
            </a:r>
            <a:endParaRPr lang="en-US" sz="1600" b="1" dirty="0">
              <a:solidFill>
                <a:srgbClr val="000000"/>
              </a:solidFill>
            </a:endParaRPr>
          </a:p>
        </p:txBody>
      </p:sp>
    </p:spTree>
    <p:extLst>
      <p:ext uri="{BB962C8B-B14F-4D97-AF65-F5344CB8AC3E}">
        <p14:creationId xmlns:p14="http://schemas.microsoft.com/office/powerpoint/2010/main" val="2287955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685800"/>
            <a:ext cx="9144000" cy="838200"/>
          </a:xfrm>
        </p:spPr>
        <p:txBody>
          <a:bodyPr/>
          <a:lstStyle/>
          <a:p>
            <a:pPr eaLnBrk="1" hangingPunct="1"/>
            <a:r>
              <a:rPr lang="en-US" sz="3000" dirty="0">
                <a:solidFill>
                  <a:srgbClr val="3333FF"/>
                </a:solidFill>
              </a:rPr>
              <a:t>Commissioners’ Reports</a:t>
            </a:r>
          </a:p>
        </p:txBody>
      </p:sp>
      <p:graphicFrame>
        <p:nvGraphicFramePr>
          <p:cNvPr id="2749443" name="Group 3"/>
          <p:cNvGraphicFramePr>
            <a:graphicFrameLocks noGrp="1"/>
          </p:cNvGraphicFramePr>
          <p:nvPr/>
        </p:nvGraphicFramePr>
        <p:xfrm>
          <a:off x="9525000" y="4876800"/>
          <a:ext cx="457200" cy="854075"/>
        </p:xfrm>
        <a:graphic>
          <a:graphicData uri="http://schemas.openxmlformats.org/drawingml/2006/table">
            <a:tbl>
              <a:tblPr/>
              <a:tblGrid>
                <a:gridCol w="457200">
                  <a:extLst>
                    <a:ext uri="{9D8B030D-6E8A-4147-A177-3AD203B41FA5}">
                      <a16:colId xmlns:a16="http://schemas.microsoft.com/office/drawing/2014/main" val="20000"/>
                    </a:ext>
                  </a:extLst>
                </a:gridCol>
              </a:tblGrid>
              <a:tr h="4575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ndParaRPr>
                    </a:p>
                  </a:txBody>
                  <a:tcPr marT="45754" marB="45754" anchor="ctr" horzOverflow="overflow">
                    <a:lnL cap="flat">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965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54" marB="45754" anchor="ctr" horzOverflow="overflow">
                    <a:lnL cap="flat">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6870" name="Text Box 10"/>
          <p:cNvSpPr txBox="1">
            <a:spLocks noChangeArrowheads="1"/>
          </p:cNvSpPr>
          <p:nvPr/>
        </p:nvSpPr>
        <p:spPr bwMode="auto">
          <a:xfrm>
            <a:off x="381000" y="1828800"/>
            <a:ext cx="84582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lnSpc>
                <a:spcPct val="80000"/>
              </a:lnSpc>
              <a:spcBef>
                <a:spcPct val="20000"/>
              </a:spcBef>
              <a:spcAft>
                <a:spcPct val="0"/>
              </a:spcAft>
              <a:defRPr b="1">
                <a:solidFill>
                  <a:schemeClr val="tx1"/>
                </a:solidFill>
                <a:latin typeface="Arial" charset="0"/>
              </a:defRPr>
            </a:lvl6pPr>
            <a:lvl7pPr marL="2971800" indent="-228600" eaLnBrk="0" fontAlgn="base" hangingPunct="0">
              <a:lnSpc>
                <a:spcPct val="80000"/>
              </a:lnSpc>
              <a:spcBef>
                <a:spcPct val="20000"/>
              </a:spcBef>
              <a:spcAft>
                <a:spcPct val="0"/>
              </a:spcAft>
              <a:defRPr b="1">
                <a:solidFill>
                  <a:schemeClr val="tx1"/>
                </a:solidFill>
                <a:latin typeface="Arial" charset="0"/>
              </a:defRPr>
            </a:lvl7pPr>
            <a:lvl8pPr marL="3429000" indent="-228600" eaLnBrk="0" fontAlgn="base" hangingPunct="0">
              <a:lnSpc>
                <a:spcPct val="80000"/>
              </a:lnSpc>
              <a:spcBef>
                <a:spcPct val="20000"/>
              </a:spcBef>
              <a:spcAft>
                <a:spcPct val="0"/>
              </a:spcAft>
              <a:defRPr b="1">
                <a:solidFill>
                  <a:schemeClr val="tx1"/>
                </a:solidFill>
                <a:latin typeface="Arial" charset="0"/>
              </a:defRPr>
            </a:lvl8pPr>
            <a:lvl9pPr marL="3886200" indent="-228600" eaLnBrk="0" fontAlgn="base" hangingPunct="0">
              <a:lnSpc>
                <a:spcPct val="80000"/>
              </a:lnSpc>
              <a:spcBef>
                <a:spcPct val="20000"/>
              </a:spcBef>
              <a:spcAft>
                <a:spcPct val="0"/>
              </a:spcAft>
              <a:defRPr b="1">
                <a:solidFill>
                  <a:schemeClr val="tx1"/>
                </a:solidFill>
                <a:latin typeface="Arial" charset="0"/>
              </a:defRPr>
            </a:lvl9pPr>
          </a:lstStyle>
          <a:p>
            <a:pPr algn="ctr" eaLnBrk="1" fontAlgn="base" hangingPunct="1">
              <a:spcBef>
                <a:spcPct val="50000"/>
              </a:spcBef>
              <a:spcAft>
                <a:spcPct val="0"/>
              </a:spcAft>
            </a:pPr>
            <a:endParaRPr lang="en-US" sz="2500" dirty="0">
              <a:solidFill>
                <a:srgbClr val="000000"/>
              </a:solidFill>
            </a:endParaRPr>
          </a:p>
        </p:txBody>
      </p:sp>
      <p:pic>
        <p:nvPicPr>
          <p:cNvPr id="36872" name="Picture 12" descr="MichaelPeevey_l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2362200"/>
            <a:ext cx="1676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3" name="Picture 13" descr="MIKE FLORIO-we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508168"/>
            <a:ext cx="1676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4" name="Picture 14" descr="Catherine Sandoval_PPTSiz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1532022"/>
            <a:ext cx="1676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2" descr="C:\Users\jp4\AppData\Local\Microsoft\Windows\Temporary Internet Files\Content.Outlook\QQZIZRYC\Peterman_thumbnail.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4127500"/>
            <a:ext cx="1676400" cy="20955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ajh\AppData\Local\Microsoft\Windows\Temporary Internet Files\Content.Outlook\ADKAK35D\Commissioner_Michael_Picker.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85102" y="4180310"/>
            <a:ext cx="1634430" cy="2042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427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838200"/>
            <a:ext cx="9144000" cy="838200"/>
          </a:xfrm>
        </p:spPr>
        <p:txBody>
          <a:bodyPr/>
          <a:lstStyle/>
          <a:p>
            <a:pPr eaLnBrk="1" hangingPunct="1"/>
            <a:r>
              <a:rPr lang="en-US" sz="3000" dirty="0">
                <a:solidFill>
                  <a:srgbClr val="3333FF"/>
                </a:solidFill>
              </a:rPr>
              <a:t>Management Reports</a:t>
            </a:r>
          </a:p>
        </p:txBody>
      </p:sp>
      <p:pic>
        <p:nvPicPr>
          <p:cNvPr id="37891" name="Picture 3" descr="Manag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133600"/>
            <a:ext cx="5629275"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2452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1066800"/>
            <a:ext cx="8229600" cy="990600"/>
          </a:xfrm>
        </p:spPr>
        <p:txBody>
          <a:bodyPr/>
          <a:lstStyle/>
          <a:p>
            <a:pPr eaLnBrk="1" hangingPunct="1"/>
            <a:r>
              <a:rPr lang="en-US" sz="3600" dirty="0">
                <a:solidFill>
                  <a:srgbClr val="3333FF"/>
                </a:solidFill>
              </a:rPr>
              <a:t>Regular Agenda – Management Reports and Resolutions</a:t>
            </a:r>
          </a:p>
        </p:txBody>
      </p:sp>
      <p:sp>
        <p:nvSpPr>
          <p:cNvPr id="40963" name="Rectangle 3"/>
          <p:cNvSpPr>
            <a:spLocks noGrp="1" noChangeArrowheads="1"/>
          </p:cNvSpPr>
          <p:nvPr>
            <p:ph type="body" idx="1"/>
          </p:nvPr>
        </p:nvSpPr>
        <p:spPr>
          <a:xfrm>
            <a:off x="152400" y="2743200"/>
            <a:ext cx="8839200" cy="1981200"/>
          </a:xfrm>
        </p:spPr>
        <p:txBody>
          <a:bodyPr/>
          <a:lstStyle/>
          <a:p>
            <a:pPr marL="0" indent="0" eaLnBrk="1" hangingPunct="1">
              <a:lnSpc>
                <a:spcPct val="90000"/>
              </a:lnSpc>
              <a:buFontTx/>
              <a:buNone/>
            </a:pPr>
            <a:r>
              <a:rPr lang="en-US" sz="2800" b="1" dirty="0"/>
              <a:t>Item #35 [13215] </a:t>
            </a:r>
          </a:p>
          <a:p>
            <a:pPr marL="0" indent="0" eaLnBrk="1" hangingPunct="1">
              <a:lnSpc>
                <a:spcPct val="90000"/>
              </a:lnSpc>
              <a:buFontTx/>
              <a:buNone/>
            </a:pPr>
            <a:endParaRPr lang="en-US" sz="2800" b="1" dirty="0"/>
          </a:p>
          <a:p>
            <a:pPr marL="0" indent="0" eaLnBrk="1" hangingPunct="1">
              <a:lnSpc>
                <a:spcPct val="90000"/>
              </a:lnSpc>
              <a:buFontTx/>
              <a:buNone/>
            </a:pPr>
            <a:r>
              <a:rPr lang="en-US" sz="2800" b="1" dirty="0"/>
              <a:t>Report and Discussion by Safety and Enforcement Division on Recent Safety Program Activities </a:t>
            </a:r>
          </a:p>
          <a:p>
            <a:pPr marL="0" indent="0" eaLnBrk="1" hangingPunct="1">
              <a:lnSpc>
                <a:spcPct val="90000"/>
              </a:lnSpc>
              <a:buFontTx/>
              <a:buNone/>
            </a:pPr>
            <a:r>
              <a:rPr lang="en-US" sz="2800" b="1" dirty="0"/>
              <a:t>------------------------------------------------------------------------</a:t>
            </a:r>
          </a:p>
          <a:p>
            <a:pPr marL="0" indent="0" eaLnBrk="1" hangingPunct="1">
              <a:lnSpc>
                <a:spcPct val="90000"/>
              </a:lnSpc>
              <a:buFontTx/>
              <a:buNone/>
            </a:pPr>
            <a:endParaRPr lang="en-US" sz="2800" b="1" dirty="0"/>
          </a:p>
          <a:p>
            <a:pPr marL="0" indent="0" eaLnBrk="1" hangingPunct="1">
              <a:lnSpc>
                <a:spcPct val="90000"/>
              </a:lnSpc>
              <a:buFontTx/>
              <a:buNone/>
            </a:pPr>
            <a:endParaRPr lang="en-US" sz="2800" b="1" dirty="0"/>
          </a:p>
        </p:txBody>
      </p:sp>
      <p:sp>
        <p:nvSpPr>
          <p:cNvPr id="40964" name="Line 4"/>
          <p:cNvSpPr>
            <a:spLocks noChangeShapeType="1"/>
          </p:cNvSpPr>
          <p:nvPr/>
        </p:nvSpPr>
        <p:spPr bwMode="auto">
          <a:xfrm>
            <a:off x="228600" y="3505200"/>
            <a:ext cx="86106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fontAlgn="base">
              <a:lnSpc>
                <a:spcPct val="80000"/>
              </a:lnSpc>
              <a:spcBef>
                <a:spcPct val="20000"/>
              </a:spcBef>
              <a:spcAft>
                <a:spcPct val="0"/>
              </a:spcAft>
            </a:pPr>
            <a:endParaRPr lang="en-US" b="1" dirty="0">
              <a:solidFill>
                <a:srgbClr val="000000"/>
              </a:solidFill>
            </a:endParaRPr>
          </a:p>
        </p:txBody>
      </p:sp>
    </p:spTree>
    <p:extLst>
      <p:ext uri="{BB962C8B-B14F-4D97-AF65-F5344CB8AC3E}">
        <p14:creationId xmlns:p14="http://schemas.microsoft.com/office/powerpoint/2010/main" val="245695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838200"/>
            <a:ext cx="9144000" cy="838200"/>
          </a:xfrm>
        </p:spPr>
        <p:txBody>
          <a:bodyPr/>
          <a:lstStyle/>
          <a:p>
            <a:pPr eaLnBrk="1" hangingPunct="1"/>
            <a:r>
              <a:rPr lang="en-US" sz="3000" dirty="0">
                <a:solidFill>
                  <a:srgbClr val="3333FF"/>
                </a:solidFill>
              </a:rPr>
              <a:t>Management Reports</a:t>
            </a:r>
          </a:p>
        </p:txBody>
      </p:sp>
      <p:pic>
        <p:nvPicPr>
          <p:cNvPr id="37891" name="Picture 3" descr="Manag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133600"/>
            <a:ext cx="5629275"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2734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0" y="1066800"/>
            <a:ext cx="9144000" cy="990600"/>
          </a:xfrm>
        </p:spPr>
        <p:txBody>
          <a:bodyPr/>
          <a:lstStyle/>
          <a:p>
            <a:pPr eaLnBrk="1" hangingPunct="1"/>
            <a:r>
              <a:rPr lang="en-US" sz="2400" dirty="0">
                <a:solidFill>
                  <a:srgbClr val="3333FF"/>
                </a:solidFill>
              </a:rPr>
              <a:t>Regular Agenda – Management Reports and Resolutions</a:t>
            </a:r>
          </a:p>
        </p:txBody>
      </p:sp>
      <p:sp>
        <p:nvSpPr>
          <p:cNvPr id="40963" name="Rectangle 3"/>
          <p:cNvSpPr>
            <a:spLocks noGrp="1" noChangeArrowheads="1"/>
          </p:cNvSpPr>
          <p:nvPr>
            <p:ph type="body" idx="1"/>
          </p:nvPr>
        </p:nvSpPr>
        <p:spPr>
          <a:xfrm>
            <a:off x="114300" y="2133600"/>
            <a:ext cx="8839200" cy="1600200"/>
          </a:xfrm>
        </p:spPr>
        <p:txBody>
          <a:bodyPr/>
          <a:lstStyle/>
          <a:p>
            <a:pPr marL="0" indent="0" eaLnBrk="1" hangingPunct="1">
              <a:lnSpc>
                <a:spcPct val="90000"/>
              </a:lnSpc>
              <a:buFontTx/>
              <a:buNone/>
            </a:pPr>
            <a:r>
              <a:rPr lang="en-US" sz="2400" b="1" dirty="0"/>
              <a:t>Item #37 [13209] </a:t>
            </a:r>
          </a:p>
          <a:p>
            <a:pPr marL="0" indent="0" eaLnBrk="1" hangingPunct="1">
              <a:lnSpc>
                <a:spcPct val="90000"/>
              </a:lnSpc>
              <a:buFontTx/>
              <a:buNone/>
            </a:pPr>
            <a:endParaRPr lang="en-US" sz="2800" b="1" dirty="0"/>
          </a:p>
          <a:p>
            <a:pPr marL="0" indent="0" algn="ctr" eaLnBrk="1" hangingPunct="1">
              <a:lnSpc>
                <a:spcPct val="90000"/>
              </a:lnSpc>
              <a:buFontTx/>
              <a:buNone/>
            </a:pPr>
            <a:r>
              <a:rPr lang="en-US" sz="2400" b="1" dirty="0"/>
              <a:t>Director Ryan Dulin and Director Marzia Zafar Report on Telecommunications Guiding Principles</a:t>
            </a:r>
          </a:p>
          <a:p>
            <a:pPr marL="0" indent="0" eaLnBrk="1" hangingPunct="1">
              <a:lnSpc>
                <a:spcPct val="90000"/>
              </a:lnSpc>
              <a:buFontTx/>
              <a:buNone/>
            </a:pPr>
            <a:r>
              <a:rPr lang="en-US" sz="2800" b="1" dirty="0"/>
              <a:t>------------------------------------------------------------------------</a:t>
            </a:r>
          </a:p>
          <a:p>
            <a:pPr marL="0" indent="0" eaLnBrk="1" hangingPunct="1">
              <a:lnSpc>
                <a:spcPct val="90000"/>
              </a:lnSpc>
              <a:buFontTx/>
              <a:buNone/>
            </a:pPr>
            <a:r>
              <a:rPr lang="en-US" sz="1600" dirty="0"/>
              <a:t>The Commission’s telecommunications policy goals are to promote public safety, consumer protection, universal service, competition, and network reliability. Similar to the Commission’s Water Action Plan and Energy Action Plan, this document sets policy direction for the telecommunications industry. This document directs staff to create a comprehensive Action Plan detailing the steps necessary to create a path for achieving our vision and goals based on the guiding principles we have established in this document. This agenda item is before the Commission for discussion.</a:t>
            </a:r>
            <a:br>
              <a:rPr lang="en-US" sz="1600" dirty="0"/>
            </a:br>
            <a:endParaRPr lang="en-US" sz="1600" b="1" dirty="0"/>
          </a:p>
          <a:p>
            <a:pPr marL="0" indent="0" eaLnBrk="1" hangingPunct="1">
              <a:lnSpc>
                <a:spcPct val="90000"/>
              </a:lnSpc>
              <a:buFontTx/>
              <a:buNone/>
            </a:pPr>
            <a:endParaRPr lang="en-US" sz="2800" b="1" dirty="0"/>
          </a:p>
        </p:txBody>
      </p:sp>
      <p:sp>
        <p:nvSpPr>
          <p:cNvPr id="40964" name="Line 4"/>
          <p:cNvSpPr>
            <a:spLocks noChangeShapeType="1"/>
          </p:cNvSpPr>
          <p:nvPr/>
        </p:nvSpPr>
        <p:spPr bwMode="auto">
          <a:xfrm>
            <a:off x="228600" y="2819400"/>
            <a:ext cx="86106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fontAlgn="base">
              <a:lnSpc>
                <a:spcPct val="80000"/>
              </a:lnSpc>
              <a:spcBef>
                <a:spcPct val="20000"/>
              </a:spcBef>
              <a:spcAft>
                <a:spcPct val="0"/>
              </a:spcAft>
            </a:pPr>
            <a:endParaRPr lang="en-US" b="1" dirty="0">
              <a:solidFill>
                <a:srgbClr val="000000"/>
              </a:solidFill>
            </a:endParaRPr>
          </a:p>
        </p:txBody>
      </p:sp>
    </p:spTree>
    <p:extLst>
      <p:ext uri="{BB962C8B-B14F-4D97-AF65-F5344CB8AC3E}">
        <p14:creationId xmlns:p14="http://schemas.microsoft.com/office/powerpoint/2010/main" val="1465657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1981200"/>
          </a:xfrm>
        </p:spPr>
        <p:txBody>
          <a:bodyPr/>
          <a:lstStyle/>
          <a:p>
            <a:r>
              <a:rPr lang="en-US" dirty="0">
                <a:solidFill>
                  <a:schemeClr val="tx2"/>
                </a:solidFill>
              </a:rPr>
              <a:t>Telecommunications Guiding Principles</a:t>
            </a:r>
            <a:br>
              <a:rPr lang="en-US" dirty="0">
                <a:solidFill>
                  <a:schemeClr val="tx2"/>
                </a:solidFill>
              </a:rPr>
            </a:br>
            <a:br>
              <a:rPr lang="en-US" dirty="0">
                <a:solidFill>
                  <a:srgbClr val="0070C0"/>
                </a:solidFill>
              </a:rPr>
            </a:br>
            <a:r>
              <a:rPr lang="en-US" dirty="0">
                <a:solidFill>
                  <a:srgbClr val="0070C0"/>
                </a:solidFill>
              </a:rPr>
              <a:t>September 11, 2014</a:t>
            </a:r>
            <a:endParaRPr lang="en-US" i="1" dirty="0">
              <a:solidFill>
                <a:srgbClr val="0070C0"/>
              </a:solidFill>
            </a:endParaRPr>
          </a:p>
        </p:txBody>
      </p:sp>
      <p:sp>
        <p:nvSpPr>
          <p:cNvPr id="3" name="Subtitle 2"/>
          <p:cNvSpPr>
            <a:spLocks noGrp="1"/>
          </p:cNvSpPr>
          <p:nvPr>
            <p:ph type="subTitle" idx="1"/>
          </p:nvPr>
        </p:nvSpPr>
        <p:spPr>
          <a:xfrm>
            <a:off x="152400" y="3733800"/>
            <a:ext cx="8763000" cy="2514600"/>
          </a:xfrm>
        </p:spPr>
        <p:txBody>
          <a:bodyPr/>
          <a:lstStyle/>
          <a:p>
            <a:endParaRPr lang="en-US" dirty="0">
              <a:solidFill>
                <a:schemeClr val="tx2"/>
              </a:solidFill>
            </a:endParaRPr>
          </a:p>
          <a:p>
            <a:r>
              <a:rPr lang="en-US" dirty="0">
                <a:solidFill>
                  <a:schemeClr val="tx2"/>
                </a:solidFill>
              </a:rPr>
              <a:t>Ryan Dulin – Communications Director</a:t>
            </a:r>
          </a:p>
          <a:p>
            <a:r>
              <a:rPr lang="en-US" dirty="0">
                <a:solidFill>
                  <a:schemeClr val="tx2"/>
                </a:solidFill>
              </a:rPr>
              <a:t>Marzia Zafar - Policy &amp; Planning Division Director</a:t>
            </a:r>
          </a:p>
        </p:txBody>
      </p:sp>
      <p:sp>
        <p:nvSpPr>
          <p:cNvPr id="4" name="Slide Number Placeholder 3"/>
          <p:cNvSpPr>
            <a:spLocks noGrp="1"/>
          </p:cNvSpPr>
          <p:nvPr>
            <p:ph type="sldNum" sz="quarter" idx="12"/>
          </p:nvPr>
        </p:nvSpPr>
        <p:spPr/>
        <p:txBody>
          <a:bodyPr/>
          <a:lstStyle/>
          <a:p>
            <a:pPr>
              <a:defRPr/>
            </a:pPr>
            <a:fld id="{018B9733-287C-4471-810A-5DDA9051E828}" type="slidenum">
              <a:rPr lang="en-US" smtClean="0">
                <a:solidFill>
                  <a:prstClr val="black"/>
                </a:solidFill>
              </a:rPr>
              <a:pPr>
                <a:defRPr/>
              </a:pPr>
              <a:t>19</a:t>
            </a:fld>
            <a:endParaRPr lang="en-US">
              <a:solidFill>
                <a:prstClr val="black"/>
              </a:solidFill>
            </a:endParaRPr>
          </a:p>
        </p:txBody>
      </p:sp>
    </p:spTree>
    <p:extLst>
      <p:ext uri="{BB962C8B-B14F-4D97-AF65-F5344CB8AC3E}">
        <p14:creationId xmlns:p14="http://schemas.microsoft.com/office/powerpoint/2010/main" val="93823018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762000"/>
            <a:ext cx="8229600" cy="990600"/>
          </a:xfrm>
        </p:spPr>
        <p:txBody>
          <a:bodyPr/>
          <a:lstStyle/>
          <a:p>
            <a:pPr eaLnBrk="1" hangingPunct="1"/>
            <a:r>
              <a:rPr lang="en-US" sz="3600" dirty="0"/>
              <a:t>Safety and Emergency Information</a:t>
            </a:r>
          </a:p>
        </p:txBody>
      </p:sp>
      <p:sp>
        <p:nvSpPr>
          <p:cNvPr id="31747" name="Rectangle 3"/>
          <p:cNvSpPr>
            <a:spLocks noGrp="1" noChangeArrowheads="1"/>
          </p:cNvSpPr>
          <p:nvPr>
            <p:ph type="body" idx="1"/>
          </p:nvPr>
        </p:nvSpPr>
        <p:spPr>
          <a:xfrm>
            <a:off x="457200" y="1905000"/>
            <a:ext cx="8229600" cy="4343400"/>
          </a:xfrm>
        </p:spPr>
        <p:txBody>
          <a:bodyPr/>
          <a:lstStyle/>
          <a:p>
            <a:pPr eaLnBrk="1" hangingPunct="1"/>
            <a:r>
              <a:rPr lang="en-US" sz="1600" dirty="0"/>
              <a:t>In the event of an emergency, please calmly proceed out the exits.</a:t>
            </a:r>
          </a:p>
          <a:p>
            <a:pPr eaLnBrk="1" hangingPunct="1"/>
            <a:endParaRPr lang="en-US" sz="1600" dirty="0"/>
          </a:p>
          <a:p>
            <a:pPr eaLnBrk="1" hangingPunct="1"/>
            <a:r>
              <a:rPr lang="en-US" sz="1600" dirty="0"/>
              <a:t>We have four exits:  Two in the rear and one on either side of the speakers. </a:t>
            </a:r>
          </a:p>
          <a:p>
            <a:pPr eaLnBrk="1" hangingPunct="1"/>
            <a:endParaRPr lang="en-US" sz="1600" dirty="0"/>
          </a:p>
          <a:p>
            <a:pPr eaLnBrk="1" hangingPunct="1"/>
            <a:r>
              <a:rPr lang="en-US" sz="1600" dirty="0"/>
              <a:t>In the event that we do need to evacuate the building:</a:t>
            </a:r>
          </a:p>
          <a:p>
            <a:pPr eaLnBrk="1" hangingPunct="1"/>
            <a:endParaRPr lang="en-US" sz="1600" dirty="0"/>
          </a:p>
          <a:p>
            <a:pPr eaLnBrk="1" hangingPunct="1"/>
            <a:r>
              <a:rPr lang="en-US" sz="1600" b="1" dirty="0"/>
              <a:t>(For the Rear Exits) -</a:t>
            </a:r>
            <a:r>
              <a:rPr lang="en-US" sz="1600" dirty="0"/>
              <a:t> Head out through the courtyard, and down the front steps. Continue west on McAllister Street.  Turn north onto Franklin Street. Turn west onto Turk Street and proceed to Gough Street.</a:t>
            </a:r>
          </a:p>
          <a:p>
            <a:pPr eaLnBrk="1" hangingPunct="1"/>
            <a:endParaRPr lang="en-US" sz="1600" dirty="0"/>
          </a:p>
          <a:p>
            <a:pPr eaLnBrk="1" hangingPunct="1"/>
            <a:r>
              <a:rPr lang="en-US" sz="1600" b="1" dirty="0"/>
              <a:t>(For the Side Exits) - </a:t>
            </a:r>
            <a:r>
              <a:rPr lang="en-US" sz="1600" dirty="0"/>
              <a:t>Go out of the exits and you will be on Golden Gate Avenue. Proceed west to Franklin Street. Turn north onto Franklin Street. Turn west onto Turk Street and proceed to Gough Street.</a:t>
            </a:r>
          </a:p>
          <a:p>
            <a:pPr eaLnBrk="1" hangingPunct="1"/>
            <a:endParaRPr lang="en-US" sz="1600" dirty="0"/>
          </a:p>
          <a:p>
            <a:pPr eaLnBrk="1" hangingPunct="1"/>
            <a:r>
              <a:rPr lang="en-US" sz="1600" dirty="0"/>
              <a:t>Our assembly point is Jefferson Square Park on Turk and Gough Streets.  </a:t>
            </a:r>
          </a:p>
          <a:p>
            <a:pPr eaLnBrk="1" hangingPunct="1"/>
            <a:endParaRPr lang="en-US" sz="1600" dirty="0"/>
          </a:p>
        </p:txBody>
      </p:sp>
    </p:spTree>
    <p:extLst>
      <p:ext uri="{BB962C8B-B14F-4D97-AF65-F5344CB8AC3E}">
        <p14:creationId xmlns:p14="http://schemas.microsoft.com/office/powerpoint/2010/main" val="3635377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9067800" cy="762000"/>
          </a:xfrm>
        </p:spPr>
        <p:txBody>
          <a:bodyPr/>
          <a:lstStyle/>
          <a:p>
            <a:r>
              <a:rPr lang="en-US" dirty="0">
                <a:solidFill>
                  <a:srgbClr val="0070C0"/>
                </a:solidFill>
              </a:rPr>
              <a:t>Why are we doing this?</a:t>
            </a:r>
            <a:endParaRPr lang="en-US" sz="2400" dirty="0">
              <a:solidFill>
                <a:srgbClr val="0070C0"/>
              </a:solidFill>
            </a:endParaRPr>
          </a:p>
        </p:txBody>
      </p:sp>
      <p:sp>
        <p:nvSpPr>
          <p:cNvPr id="3" name="Content Placeholder 2"/>
          <p:cNvSpPr>
            <a:spLocks noGrp="1"/>
          </p:cNvSpPr>
          <p:nvPr>
            <p:ph idx="1"/>
          </p:nvPr>
        </p:nvSpPr>
        <p:spPr>
          <a:xfrm>
            <a:off x="228600" y="1676400"/>
            <a:ext cx="8458200" cy="4449763"/>
          </a:xfrm>
        </p:spPr>
        <p:txBody>
          <a:bodyPr/>
          <a:lstStyle/>
          <a:p>
            <a:endParaRPr lang="en-US" sz="2200" b="0" dirty="0"/>
          </a:p>
          <a:p>
            <a:pPr marL="0" indent="0" algn="ctr">
              <a:buNone/>
            </a:pPr>
            <a:r>
              <a:rPr lang="en-US" sz="2400" b="0" dirty="0"/>
              <a:t>The Commission’s </a:t>
            </a:r>
            <a:r>
              <a:rPr lang="en-US" sz="2400" b="0" u="sng" dirty="0"/>
              <a:t>vision</a:t>
            </a:r>
            <a:r>
              <a:rPr lang="en-US" sz="2400" b="0" dirty="0"/>
              <a:t> is for all Californians to have access to safe, reliable telecommunications at just and reasonable rates. </a:t>
            </a:r>
          </a:p>
          <a:p>
            <a:endParaRPr lang="en-US" sz="2200" b="0" dirty="0"/>
          </a:p>
          <a:p>
            <a:pPr marL="0" indent="0" algn="ctr">
              <a:buNone/>
            </a:pPr>
            <a:r>
              <a:rPr lang="en-US" dirty="0"/>
              <a:t>TO PROVIDE POLICY DIRECTION FROM THE COMMISSION TO STAFF.   </a:t>
            </a:r>
          </a:p>
          <a:p>
            <a:pPr marL="0" indent="0">
              <a:buNone/>
            </a:pPr>
            <a:endParaRPr lang="en-US" sz="2200" b="0" dirty="0"/>
          </a:p>
          <a:p>
            <a:pPr marL="0" indent="0">
              <a:buNone/>
            </a:pPr>
            <a:endParaRPr lang="en-US" sz="2200" b="0" dirty="0"/>
          </a:p>
          <a:p>
            <a:pPr marL="0" indent="0">
              <a:buNone/>
            </a:pPr>
            <a:endParaRPr lang="en-US" sz="2200" b="0" dirty="0"/>
          </a:p>
          <a:p>
            <a:pPr marL="0" indent="0">
              <a:buNone/>
            </a:pPr>
            <a:endParaRPr lang="en-US" sz="1600" dirty="0"/>
          </a:p>
        </p:txBody>
      </p:sp>
      <p:sp>
        <p:nvSpPr>
          <p:cNvPr id="4" name="Slide Number Placeholder 3"/>
          <p:cNvSpPr>
            <a:spLocks noGrp="1"/>
          </p:cNvSpPr>
          <p:nvPr>
            <p:ph type="sldNum" sz="quarter" idx="12"/>
          </p:nvPr>
        </p:nvSpPr>
        <p:spPr/>
        <p:txBody>
          <a:bodyPr/>
          <a:lstStyle/>
          <a:p>
            <a:pPr>
              <a:defRPr/>
            </a:pPr>
            <a:fld id="{6A761DCA-2916-4774-8EC8-5BA5CFEDCB66}" type="slidenum">
              <a:rPr lang="en-US" smtClean="0">
                <a:solidFill>
                  <a:prstClr val="black"/>
                </a:solidFill>
              </a:rPr>
              <a:pPr>
                <a:defRPr/>
              </a:pPr>
              <a:t>20</a:t>
            </a:fld>
            <a:endParaRPr lang="en-US">
              <a:solidFill>
                <a:prstClr val="black"/>
              </a:solidFill>
            </a:endParaRPr>
          </a:p>
        </p:txBody>
      </p:sp>
    </p:spTree>
    <p:extLst>
      <p:ext uri="{BB962C8B-B14F-4D97-AF65-F5344CB8AC3E}">
        <p14:creationId xmlns:p14="http://schemas.microsoft.com/office/powerpoint/2010/main" val="2136465998"/>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Other Industries Have It</a:t>
            </a:r>
          </a:p>
        </p:txBody>
      </p:sp>
      <p:sp>
        <p:nvSpPr>
          <p:cNvPr id="3" name="Content Placeholder 2"/>
          <p:cNvSpPr>
            <a:spLocks noGrp="1"/>
          </p:cNvSpPr>
          <p:nvPr>
            <p:ph idx="1"/>
          </p:nvPr>
        </p:nvSpPr>
        <p:spPr>
          <a:xfrm>
            <a:off x="228600" y="1676400"/>
            <a:ext cx="8763000" cy="4648200"/>
          </a:xfrm>
        </p:spPr>
        <p:txBody>
          <a:bodyPr/>
          <a:lstStyle/>
          <a:p>
            <a:r>
              <a:rPr lang="en-US" sz="2200" dirty="0"/>
              <a:t>Energy Action Plan</a:t>
            </a:r>
          </a:p>
          <a:p>
            <a:pPr lvl="1"/>
            <a:r>
              <a:rPr lang="en-US" sz="1800" dirty="0"/>
              <a:t>Adopted by the Commission in 2003</a:t>
            </a:r>
          </a:p>
          <a:p>
            <a:pPr lvl="1"/>
            <a:r>
              <a:rPr lang="en-US" sz="1800" dirty="0"/>
              <a:t>It created a unified goal and six broad principles</a:t>
            </a:r>
          </a:p>
          <a:p>
            <a:r>
              <a:rPr lang="en-US" sz="2200" dirty="0"/>
              <a:t>Water Action Plan</a:t>
            </a:r>
          </a:p>
          <a:p>
            <a:pPr lvl="1"/>
            <a:r>
              <a:rPr lang="en-US" sz="1800" dirty="0"/>
              <a:t>Adopted by the Commission in 2005</a:t>
            </a:r>
          </a:p>
          <a:p>
            <a:pPr lvl="1"/>
            <a:r>
              <a:rPr lang="en-US" sz="1800" dirty="0"/>
              <a:t>Identified policy objectives and four key principles</a:t>
            </a:r>
          </a:p>
          <a:p>
            <a:r>
              <a:rPr lang="en-US" sz="2200" dirty="0"/>
              <a:t>Safety Policy Statement</a:t>
            </a:r>
          </a:p>
          <a:p>
            <a:pPr lvl="1"/>
            <a:r>
              <a:rPr lang="en-US" sz="1800" dirty="0"/>
              <a:t>Adopted by the Commission in 2014</a:t>
            </a:r>
          </a:p>
          <a:p>
            <a:pPr lvl="1"/>
            <a:r>
              <a:rPr lang="en-US" sz="1800" dirty="0"/>
              <a:t>Identified an overarching goal and eight principles</a:t>
            </a:r>
          </a:p>
          <a:p>
            <a:r>
              <a:rPr lang="en-US" sz="2200" dirty="0"/>
              <a:t>Telecommunication </a:t>
            </a:r>
          </a:p>
          <a:p>
            <a:pPr lvl="1"/>
            <a:r>
              <a:rPr lang="en-US" sz="1800" dirty="0"/>
              <a:t>Commission does </a:t>
            </a:r>
            <a:r>
              <a:rPr lang="en-US" sz="1800" u="sng" dirty="0"/>
              <a:t>not</a:t>
            </a:r>
            <a:r>
              <a:rPr lang="en-US" sz="1800" dirty="0"/>
              <a:t> have any established principles or action plan for this industry division </a:t>
            </a:r>
            <a:endParaRPr lang="en-US" sz="1800" b="0" dirty="0"/>
          </a:p>
          <a:p>
            <a:pPr marL="0" indent="0">
              <a:buNone/>
            </a:pPr>
            <a:endParaRPr lang="en-US" sz="2200" dirty="0"/>
          </a:p>
          <a:p>
            <a:pPr marL="457200" lvl="1" indent="0">
              <a:buNone/>
            </a:pPr>
            <a:endParaRPr lang="en-US" sz="1400" dirty="0"/>
          </a:p>
          <a:p>
            <a:pPr marL="0" indent="0">
              <a:buNone/>
            </a:pPr>
            <a:endParaRPr lang="en-US" sz="1600" dirty="0"/>
          </a:p>
          <a:p>
            <a:endParaRPr lang="en-US" dirty="0"/>
          </a:p>
        </p:txBody>
      </p:sp>
      <p:sp>
        <p:nvSpPr>
          <p:cNvPr id="4" name="Slide Number Placeholder 3"/>
          <p:cNvSpPr>
            <a:spLocks noGrp="1"/>
          </p:cNvSpPr>
          <p:nvPr>
            <p:ph type="sldNum" sz="quarter" idx="12"/>
          </p:nvPr>
        </p:nvSpPr>
        <p:spPr/>
        <p:txBody>
          <a:bodyPr/>
          <a:lstStyle/>
          <a:p>
            <a:pPr>
              <a:defRPr/>
            </a:pPr>
            <a:fld id="{6A761DCA-2916-4774-8EC8-5BA5CFEDCB66}" type="slidenum">
              <a:rPr lang="en-US" smtClean="0">
                <a:solidFill>
                  <a:prstClr val="black"/>
                </a:solidFill>
              </a:rPr>
              <a:pPr>
                <a:defRPr/>
              </a:pPr>
              <a:t>21</a:t>
            </a:fld>
            <a:endParaRPr lang="en-US">
              <a:solidFill>
                <a:prstClr val="black"/>
              </a:solidFill>
            </a:endParaRPr>
          </a:p>
        </p:txBody>
      </p:sp>
    </p:spTree>
    <p:extLst>
      <p:ext uri="{BB962C8B-B14F-4D97-AF65-F5344CB8AC3E}">
        <p14:creationId xmlns:p14="http://schemas.microsoft.com/office/powerpoint/2010/main" val="74872678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Telecommunications Guiding Principles</a:t>
            </a:r>
          </a:p>
        </p:txBody>
      </p:sp>
      <p:sp>
        <p:nvSpPr>
          <p:cNvPr id="3" name="Content Placeholder 2"/>
          <p:cNvSpPr>
            <a:spLocks noGrp="1"/>
          </p:cNvSpPr>
          <p:nvPr>
            <p:ph idx="1"/>
          </p:nvPr>
        </p:nvSpPr>
        <p:spPr/>
        <p:txBody>
          <a:bodyPr/>
          <a:lstStyle/>
          <a:p>
            <a:r>
              <a:rPr lang="en-US" sz="2400" b="0" dirty="0"/>
              <a:t>Promote the safety and resiliency of telecommunications infrastructure.  </a:t>
            </a:r>
          </a:p>
          <a:p>
            <a:r>
              <a:rPr lang="en-US" sz="2400" b="0" dirty="0"/>
              <a:t>Connect all Californians using the most advanced telecommunications technology.  </a:t>
            </a:r>
          </a:p>
          <a:p>
            <a:r>
              <a:rPr lang="en-US" sz="2400" b="0" dirty="0"/>
              <a:t>Protect consumers from the potential of fraud, waste, and abuse as a result of market conditions.  </a:t>
            </a:r>
          </a:p>
          <a:p>
            <a:r>
              <a:rPr lang="en-US" sz="2400" b="0" dirty="0"/>
              <a:t>Serve as an independent source of data for policy makers at both State and Federal level.  </a:t>
            </a:r>
          </a:p>
          <a:p>
            <a:r>
              <a:rPr lang="en-US" sz="2400" b="0" dirty="0"/>
              <a:t>Promote public safety through network reliability and access to emergency services.</a:t>
            </a:r>
          </a:p>
          <a:p>
            <a:endParaRPr lang="en-US" sz="2200" dirty="0"/>
          </a:p>
        </p:txBody>
      </p:sp>
      <p:sp>
        <p:nvSpPr>
          <p:cNvPr id="4" name="Slide Number Placeholder 3"/>
          <p:cNvSpPr>
            <a:spLocks noGrp="1"/>
          </p:cNvSpPr>
          <p:nvPr>
            <p:ph type="sldNum" sz="quarter" idx="12"/>
          </p:nvPr>
        </p:nvSpPr>
        <p:spPr/>
        <p:txBody>
          <a:bodyPr/>
          <a:lstStyle/>
          <a:p>
            <a:pPr>
              <a:defRPr/>
            </a:pPr>
            <a:fld id="{6A761DCA-2916-4774-8EC8-5BA5CFEDCB66}" type="slidenum">
              <a:rPr lang="en-US" smtClean="0">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3321211743"/>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pPr marL="514350" indent="-514350">
              <a:buFont typeface="+mj-lt"/>
              <a:buAutoNum type="arabicPeriod"/>
            </a:pPr>
            <a:r>
              <a:rPr lang="en-US" b="0" dirty="0"/>
              <a:t>Commission adopt Telecommunications Guiding Principles</a:t>
            </a:r>
          </a:p>
          <a:p>
            <a:pPr marL="514350" indent="-514350">
              <a:buFont typeface="+mj-lt"/>
              <a:buAutoNum type="arabicPeriod"/>
            </a:pPr>
            <a:r>
              <a:rPr lang="en-US" b="0" dirty="0"/>
              <a:t>Convene a group that will do the staff work on developing an Action Plan</a:t>
            </a:r>
          </a:p>
          <a:p>
            <a:pPr marL="514350" indent="-514350">
              <a:buFont typeface="+mj-lt"/>
              <a:buAutoNum type="arabicPeriod"/>
            </a:pPr>
            <a:r>
              <a:rPr lang="en-US" b="0" dirty="0"/>
              <a:t>Action Plan to be presented to the Commission in 180 days</a:t>
            </a:r>
          </a:p>
        </p:txBody>
      </p:sp>
      <p:sp>
        <p:nvSpPr>
          <p:cNvPr id="4" name="Slide Number Placeholder 3"/>
          <p:cNvSpPr>
            <a:spLocks noGrp="1"/>
          </p:cNvSpPr>
          <p:nvPr>
            <p:ph type="sldNum" sz="quarter" idx="12"/>
          </p:nvPr>
        </p:nvSpPr>
        <p:spPr/>
        <p:txBody>
          <a:bodyPr/>
          <a:lstStyle/>
          <a:p>
            <a:pPr>
              <a:defRPr/>
            </a:pPr>
            <a:fld id="{6A761DCA-2916-4774-8EC8-5BA5CFEDCB66}" type="slidenum">
              <a:rPr lang="en-US" smtClean="0">
                <a:solidFill>
                  <a:prstClr val="black"/>
                </a:solidFill>
              </a:rPr>
              <a:pPr>
                <a:defRPr/>
              </a:pPr>
              <a:t>23</a:t>
            </a:fld>
            <a:endParaRPr lang="en-US">
              <a:solidFill>
                <a:prstClr val="black"/>
              </a:solidFill>
            </a:endParaRPr>
          </a:p>
        </p:txBody>
      </p:sp>
    </p:spTree>
    <p:extLst>
      <p:ext uri="{BB962C8B-B14F-4D97-AF65-F5344CB8AC3E}">
        <p14:creationId xmlns:p14="http://schemas.microsoft.com/office/powerpoint/2010/main" val="784587743"/>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838200"/>
            <a:ext cx="9144000" cy="838200"/>
          </a:xfrm>
        </p:spPr>
        <p:txBody>
          <a:bodyPr/>
          <a:lstStyle/>
          <a:p>
            <a:pPr eaLnBrk="1" hangingPunct="1"/>
            <a:r>
              <a:rPr lang="en-US" sz="3000" dirty="0">
                <a:solidFill>
                  <a:srgbClr val="3333FF"/>
                </a:solidFill>
              </a:rPr>
              <a:t>Management Reports</a:t>
            </a:r>
          </a:p>
        </p:txBody>
      </p:sp>
      <p:pic>
        <p:nvPicPr>
          <p:cNvPr id="37891" name="Picture 3" descr="Manag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133600"/>
            <a:ext cx="5629275"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3006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0" y="1219200"/>
            <a:ext cx="9144000" cy="838200"/>
          </a:xfrm>
        </p:spPr>
        <p:txBody>
          <a:bodyPr/>
          <a:lstStyle/>
          <a:p>
            <a:pPr eaLnBrk="1" hangingPunct="1"/>
            <a:r>
              <a:rPr lang="en-US" sz="3600" dirty="0">
                <a:solidFill>
                  <a:srgbClr val="3333FF"/>
                </a:solidFill>
              </a:rPr>
              <a:t>The CPUC Thanks You</a:t>
            </a:r>
            <a:br>
              <a:rPr lang="en-US" sz="3600" dirty="0">
                <a:solidFill>
                  <a:srgbClr val="3333FF"/>
                </a:solidFill>
              </a:rPr>
            </a:br>
            <a:r>
              <a:rPr lang="en-US" sz="3600" dirty="0">
                <a:solidFill>
                  <a:srgbClr val="3333FF"/>
                </a:solidFill>
              </a:rPr>
              <a:t>For Attending Today’s Meeting</a:t>
            </a:r>
          </a:p>
        </p:txBody>
      </p:sp>
      <p:sp>
        <p:nvSpPr>
          <p:cNvPr id="43011" name="Text Box 3"/>
          <p:cNvSpPr txBox="1">
            <a:spLocks noChangeArrowheads="1"/>
          </p:cNvSpPr>
          <p:nvPr/>
        </p:nvSpPr>
        <p:spPr bwMode="auto">
          <a:xfrm>
            <a:off x="762000" y="2438400"/>
            <a:ext cx="7848600" cy="252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lnSpc>
                <a:spcPct val="80000"/>
              </a:lnSpc>
              <a:spcBef>
                <a:spcPct val="20000"/>
              </a:spcBef>
              <a:spcAft>
                <a:spcPct val="0"/>
              </a:spcAft>
              <a:defRPr b="1">
                <a:solidFill>
                  <a:schemeClr val="tx1"/>
                </a:solidFill>
                <a:latin typeface="Arial" charset="0"/>
              </a:defRPr>
            </a:lvl6pPr>
            <a:lvl7pPr marL="2971800" indent="-228600" eaLnBrk="0" fontAlgn="base" hangingPunct="0">
              <a:lnSpc>
                <a:spcPct val="80000"/>
              </a:lnSpc>
              <a:spcBef>
                <a:spcPct val="20000"/>
              </a:spcBef>
              <a:spcAft>
                <a:spcPct val="0"/>
              </a:spcAft>
              <a:defRPr b="1">
                <a:solidFill>
                  <a:schemeClr val="tx1"/>
                </a:solidFill>
                <a:latin typeface="Arial" charset="0"/>
              </a:defRPr>
            </a:lvl7pPr>
            <a:lvl8pPr marL="3429000" indent="-228600" eaLnBrk="0" fontAlgn="base" hangingPunct="0">
              <a:lnSpc>
                <a:spcPct val="80000"/>
              </a:lnSpc>
              <a:spcBef>
                <a:spcPct val="20000"/>
              </a:spcBef>
              <a:spcAft>
                <a:spcPct val="0"/>
              </a:spcAft>
              <a:defRPr b="1">
                <a:solidFill>
                  <a:schemeClr val="tx1"/>
                </a:solidFill>
                <a:latin typeface="Arial" charset="0"/>
              </a:defRPr>
            </a:lvl8pPr>
            <a:lvl9pPr marL="3886200" indent="-228600" eaLnBrk="0" fontAlgn="base" hangingPunct="0">
              <a:lnSpc>
                <a:spcPct val="80000"/>
              </a:lnSpc>
              <a:spcBef>
                <a:spcPct val="20000"/>
              </a:spcBef>
              <a:spcAft>
                <a:spcPct val="0"/>
              </a:spcAft>
              <a:defRPr b="1">
                <a:solidFill>
                  <a:schemeClr val="tx1"/>
                </a:solidFill>
                <a:latin typeface="Arial" charset="0"/>
              </a:defRPr>
            </a:lvl9pPr>
          </a:lstStyle>
          <a:p>
            <a:pPr algn="ctr" eaLnBrk="1" fontAlgn="base" hangingPunct="1">
              <a:spcBef>
                <a:spcPct val="0"/>
              </a:spcBef>
              <a:spcAft>
                <a:spcPct val="0"/>
              </a:spcAft>
            </a:pPr>
            <a:r>
              <a:rPr lang="en-US" sz="3200" dirty="0">
                <a:solidFill>
                  <a:srgbClr val="000000"/>
                </a:solidFill>
              </a:rPr>
              <a:t>The Public Meeting is adjourned.</a:t>
            </a:r>
          </a:p>
          <a:p>
            <a:pPr algn="ctr" eaLnBrk="1" fontAlgn="base" hangingPunct="1">
              <a:spcBef>
                <a:spcPct val="0"/>
              </a:spcBef>
              <a:spcAft>
                <a:spcPct val="0"/>
              </a:spcAft>
            </a:pPr>
            <a:endParaRPr lang="en-US" sz="3200" dirty="0">
              <a:solidFill>
                <a:srgbClr val="000000"/>
              </a:solidFill>
            </a:endParaRPr>
          </a:p>
          <a:p>
            <a:pPr algn="ctr" eaLnBrk="1" fontAlgn="base" hangingPunct="1">
              <a:spcBef>
                <a:spcPct val="0"/>
              </a:spcBef>
              <a:spcAft>
                <a:spcPct val="0"/>
              </a:spcAft>
            </a:pPr>
            <a:r>
              <a:rPr lang="en-US" sz="2400" dirty="0">
                <a:solidFill>
                  <a:srgbClr val="000000"/>
                </a:solidFill>
              </a:rPr>
              <a:t>The next Public Meeting will be:</a:t>
            </a:r>
          </a:p>
          <a:p>
            <a:pPr algn="ctr" eaLnBrk="1" fontAlgn="base" hangingPunct="1">
              <a:spcBef>
                <a:spcPct val="0"/>
              </a:spcBef>
              <a:spcAft>
                <a:spcPct val="0"/>
              </a:spcAft>
            </a:pPr>
            <a:endParaRPr lang="en-US" sz="3200" dirty="0">
              <a:solidFill>
                <a:srgbClr val="000000"/>
              </a:solidFill>
            </a:endParaRPr>
          </a:p>
          <a:p>
            <a:pPr algn="ctr" eaLnBrk="1" fontAlgn="base" hangingPunct="1">
              <a:spcBef>
                <a:spcPct val="0"/>
              </a:spcBef>
              <a:spcAft>
                <a:spcPct val="0"/>
              </a:spcAft>
            </a:pPr>
            <a:r>
              <a:rPr lang="en-US" sz="3600" dirty="0">
                <a:solidFill>
                  <a:srgbClr val="000000"/>
                </a:solidFill>
              </a:rPr>
              <a:t>October 2, 2014, at 9:30 a.m.</a:t>
            </a:r>
          </a:p>
          <a:p>
            <a:pPr algn="ctr" eaLnBrk="1" fontAlgn="base" hangingPunct="1">
              <a:spcBef>
                <a:spcPct val="0"/>
              </a:spcBef>
              <a:spcAft>
                <a:spcPct val="0"/>
              </a:spcAft>
            </a:pPr>
            <a:r>
              <a:rPr lang="en-US" sz="3600" dirty="0">
                <a:solidFill>
                  <a:srgbClr val="000000"/>
                </a:solidFill>
              </a:rPr>
              <a:t>in San Francisco, CA</a:t>
            </a:r>
            <a:endParaRPr lang="en-US" sz="3600" b="0" dirty="0">
              <a:solidFill>
                <a:srgbClr val="000000"/>
              </a:solidFill>
            </a:endParaRPr>
          </a:p>
        </p:txBody>
      </p:sp>
      <p:pic>
        <p:nvPicPr>
          <p:cNvPr id="43012" name="Picture 4" descr="MMj0283988000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4876800"/>
            <a:ext cx="1828800"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1141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0" y="381000"/>
            <a:ext cx="9144000" cy="1470025"/>
          </a:xfrm>
        </p:spPr>
        <p:txBody>
          <a:bodyPr/>
          <a:lstStyle/>
          <a:p>
            <a:pPr algn="l" eaLnBrk="1" hangingPunct="1"/>
            <a:r>
              <a:rPr lang="en-US" sz="4000" dirty="0">
                <a:solidFill>
                  <a:srgbClr val="3333FF"/>
                </a:solidFill>
              </a:rPr>
              <a:t>	Public Comment</a:t>
            </a:r>
          </a:p>
        </p:txBody>
      </p:sp>
      <p:sp>
        <p:nvSpPr>
          <p:cNvPr id="19459" name="Rectangle 3"/>
          <p:cNvSpPr>
            <a:spLocks noGrp="1" noChangeArrowheads="1"/>
          </p:cNvSpPr>
          <p:nvPr>
            <p:ph type="subTitle" idx="1"/>
          </p:nvPr>
        </p:nvSpPr>
        <p:spPr>
          <a:xfrm>
            <a:off x="304800" y="1600200"/>
            <a:ext cx="8382000" cy="4114800"/>
          </a:xfrm>
        </p:spPr>
        <p:txBody>
          <a:bodyPr/>
          <a:lstStyle/>
          <a:p>
            <a:pPr algn="l" eaLnBrk="1" hangingPunct="1">
              <a:lnSpc>
                <a:spcPct val="95000"/>
              </a:lnSpc>
              <a:buFontTx/>
              <a:buChar char="•"/>
            </a:pPr>
            <a:r>
              <a:rPr lang="en-US" sz="1600" dirty="0"/>
              <a:t> Per Resolution ALJ-252, any member of the public who wishes to address the CPUC about matters before the Commission must sign up with the Public Advisor’s Office table before the meeting begins. If an individual has signed up using the electronic system on the Commission’s website, they must check in with the Public Advisor’s Office on the day of the meeting, by the sign-up deadline.</a:t>
            </a:r>
          </a:p>
          <a:p>
            <a:pPr algn="l" eaLnBrk="1" hangingPunct="1">
              <a:lnSpc>
                <a:spcPct val="95000"/>
              </a:lnSpc>
              <a:buFontTx/>
              <a:buChar char="•"/>
            </a:pPr>
            <a:endParaRPr lang="en-US" sz="1600" dirty="0"/>
          </a:p>
          <a:p>
            <a:pPr algn="l" eaLnBrk="1" hangingPunct="1">
              <a:lnSpc>
                <a:spcPct val="95000"/>
              </a:lnSpc>
              <a:buFontTx/>
              <a:buChar char="•"/>
            </a:pPr>
            <a:r>
              <a:rPr lang="en-US" sz="1600" dirty="0"/>
              <a:t> Once called, each speaker has up to 3 minutes at the discretion of the Commission President, depending on the number of speakers the time limit may be reduced to 1 minute.</a:t>
            </a:r>
          </a:p>
          <a:p>
            <a:pPr algn="l" eaLnBrk="1" hangingPunct="1">
              <a:lnSpc>
                <a:spcPct val="95000"/>
              </a:lnSpc>
              <a:buFontTx/>
              <a:buChar char="•"/>
            </a:pPr>
            <a:endParaRPr lang="en-US" sz="1600" dirty="0"/>
          </a:p>
          <a:p>
            <a:pPr algn="l" eaLnBrk="1" hangingPunct="1">
              <a:lnSpc>
                <a:spcPct val="80000"/>
              </a:lnSpc>
              <a:buFontTx/>
              <a:buChar char="•"/>
            </a:pPr>
            <a:r>
              <a:rPr lang="en-US" sz="1600" dirty="0"/>
              <a:t> A sign will be posted when 1 minute remains.</a:t>
            </a:r>
            <a:br>
              <a:rPr lang="en-US" sz="1600" dirty="0"/>
            </a:br>
            <a:endParaRPr lang="en-US" sz="1600" dirty="0"/>
          </a:p>
          <a:p>
            <a:pPr algn="l" eaLnBrk="1" hangingPunct="1">
              <a:lnSpc>
                <a:spcPct val="80000"/>
              </a:lnSpc>
              <a:buFontTx/>
              <a:buChar char="•"/>
            </a:pPr>
            <a:r>
              <a:rPr lang="en-US" sz="1600" dirty="0"/>
              <a:t> A bell will ring when time has expired.</a:t>
            </a:r>
          </a:p>
          <a:p>
            <a:pPr algn="l" eaLnBrk="1" hangingPunct="1">
              <a:lnSpc>
                <a:spcPct val="80000"/>
              </a:lnSpc>
              <a:buFontTx/>
              <a:buChar char="•"/>
            </a:pPr>
            <a:endParaRPr lang="en-US" sz="1600" dirty="0"/>
          </a:p>
          <a:p>
            <a:pPr algn="l" eaLnBrk="1" hangingPunct="1">
              <a:lnSpc>
                <a:spcPct val="80000"/>
              </a:lnSpc>
              <a:buFontTx/>
              <a:buChar char="•"/>
            </a:pPr>
            <a:r>
              <a:rPr lang="en-US" sz="1600" dirty="0"/>
              <a:t> At the end of the Public Comment Section, the Commission President will ask if there are any additional individuals who wish to speak. Individuals who wish to speak but did not sign up by the deadline, will be granted a maximum of one minute to make their comments.</a:t>
            </a:r>
          </a:p>
          <a:p>
            <a:pPr algn="l" eaLnBrk="1" hangingPunct="1">
              <a:lnSpc>
                <a:spcPct val="80000"/>
              </a:lnSpc>
              <a:buFontTx/>
              <a:buChar char="•"/>
            </a:pPr>
            <a:endParaRPr lang="en-US" sz="1600" dirty="0"/>
          </a:p>
          <a:p>
            <a:pPr algn="l" eaLnBrk="1" hangingPunct="1">
              <a:lnSpc>
                <a:spcPct val="90000"/>
              </a:lnSpc>
              <a:buFont typeface="Wingdings" pitchFamily="2" charset="2"/>
              <a:buNone/>
            </a:pPr>
            <a:r>
              <a:rPr lang="en-US" sz="1600" b="1" dirty="0"/>
              <a:t>The following items are NOT subject to Public Comment:</a:t>
            </a:r>
            <a:endParaRPr lang="en-US" sz="1600" dirty="0"/>
          </a:p>
          <a:p>
            <a:pPr lvl="1" algn="l" eaLnBrk="1" hangingPunct="1">
              <a:lnSpc>
                <a:spcPct val="90000"/>
              </a:lnSpc>
              <a:buFont typeface="Wingdings" pitchFamily="2" charset="2"/>
              <a:buChar char="Ø"/>
            </a:pPr>
            <a:r>
              <a:rPr lang="en-US" sz="1600" dirty="0"/>
              <a:t>Items: 14, and 19.</a:t>
            </a:r>
          </a:p>
          <a:p>
            <a:pPr lvl="1" algn="l" eaLnBrk="1" hangingPunct="1">
              <a:lnSpc>
                <a:spcPct val="90000"/>
              </a:lnSpc>
              <a:buFont typeface="Wingdings" pitchFamily="2" charset="2"/>
              <a:buChar char="Ø"/>
            </a:pPr>
            <a:r>
              <a:rPr lang="en-US" sz="1600" dirty="0"/>
              <a:t>All items on the Closed Session Agenda</a:t>
            </a:r>
          </a:p>
          <a:p>
            <a:pPr lvl="1" algn="l" eaLnBrk="1" hangingPunct="1">
              <a:lnSpc>
                <a:spcPct val="90000"/>
              </a:lnSpc>
              <a:buFont typeface="Wingdings" pitchFamily="2" charset="2"/>
              <a:buChar char="Ø"/>
            </a:pPr>
            <a:endParaRPr lang="en-US" sz="1600" dirty="0"/>
          </a:p>
        </p:txBody>
      </p:sp>
      <p:pic>
        <p:nvPicPr>
          <p:cNvPr id="19460" name="Picture 4" descr="MCj023303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0"/>
            <a:ext cx="2209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5618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0" y="381000"/>
            <a:ext cx="9144000" cy="1470025"/>
          </a:xfrm>
        </p:spPr>
        <p:txBody>
          <a:bodyPr/>
          <a:lstStyle/>
          <a:p>
            <a:pPr algn="l" eaLnBrk="1" hangingPunct="1"/>
            <a:r>
              <a:rPr lang="en-US" sz="4000" dirty="0">
                <a:solidFill>
                  <a:srgbClr val="3333FF"/>
                </a:solidFill>
              </a:rPr>
              <a:t>	Public Comment</a:t>
            </a:r>
          </a:p>
        </p:txBody>
      </p:sp>
      <p:sp>
        <p:nvSpPr>
          <p:cNvPr id="20483" name="Rectangle 3"/>
          <p:cNvSpPr>
            <a:spLocks noGrp="1" noChangeArrowheads="1"/>
          </p:cNvSpPr>
          <p:nvPr>
            <p:ph type="subTitle" idx="1"/>
          </p:nvPr>
        </p:nvSpPr>
        <p:spPr>
          <a:xfrm>
            <a:off x="304800" y="1600200"/>
            <a:ext cx="8382000" cy="4114800"/>
          </a:xfrm>
        </p:spPr>
        <p:txBody>
          <a:bodyPr/>
          <a:lstStyle/>
          <a:p>
            <a:pPr algn="l" eaLnBrk="1" hangingPunct="1">
              <a:lnSpc>
                <a:spcPct val="95000"/>
              </a:lnSpc>
              <a:buFontTx/>
              <a:buChar char="•"/>
            </a:pPr>
            <a:r>
              <a:rPr lang="en-US" sz="1600" dirty="0"/>
              <a:t> Per Resolution ALJ-252, any member of the public who wishes to address the CPUC about matters before the Commission must sign up with the Public Advisor’s Office table before the meeting begins. If an individual has signed up using the electronic system on the Commission’s website, they must check in with the Public Advisor’s Office on the day of the meeting, by the sign-up deadline.</a:t>
            </a:r>
          </a:p>
          <a:p>
            <a:pPr algn="l" eaLnBrk="1" hangingPunct="1">
              <a:lnSpc>
                <a:spcPct val="95000"/>
              </a:lnSpc>
              <a:buFontTx/>
              <a:buChar char="•"/>
            </a:pPr>
            <a:endParaRPr lang="en-US" sz="1600" dirty="0"/>
          </a:p>
          <a:p>
            <a:pPr algn="l" eaLnBrk="1" hangingPunct="1">
              <a:lnSpc>
                <a:spcPct val="95000"/>
              </a:lnSpc>
              <a:buFontTx/>
              <a:buChar char="•"/>
            </a:pPr>
            <a:r>
              <a:rPr lang="en-US" sz="1600" dirty="0"/>
              <a:t> Once called, each speaker has up to 2 minutes to address the Commission.</a:t>
            </a:r>
          </a:p>
          <a:p>
            <a:pPr algn="l" eaLnBrk="1" hangingPunct="1">
              <a:lnSpc>
                <a:spcPct val="95000"/>
              </a:lnSpc>
              <a:buFontTx/>
              <a:buChar char="•"/>
            </a:pPr>
            <a:endParaRPr lang="en-US" sz="1600" dirty="0"/>
          </a:p>
          <a:p>
            <a:pPr algn="l" eaLnBrk="1" hangingPunct="1">
              <a:lnSpc>
                <a:spcPct val="95000"/>
              </a:lnSpc>
              <a:buFontTx/>
              <a:buChar char="•"/>
            </a:pPr>
            <a:r>
              <a:rPr lang="en-US" sz="1600" dirty="0"/>
              <a:t> A sign will be posted when 1 minute remains.</a:t>
            </a:r>
            <a:br>
              <a:rPr lang="en-US" sz="1600" dirty="0"/>
            </a:br>
            <a:endParaRPr lang="en-US" sz="1600" dirty="0"/>
          </a:p>
          <a:p>
            <a:pPr algn="l" eaLnBrk="1" hangingPunct="1">
              <a:lnSpc>
                <a:spcPct val="95000"/>
              </a:lnSpc>
              <a:buFontTx/>
              <a:buChar char="•"/>
            </a:pPr>
            <a:r>
              <a:rPr lang="en-US" sz="1600" dirty="0"/>
              <a:t> A bell will ring when time has expired.</a:t>
            </a:r>
          </a:p>
          <a:p>
            <a:pPr algn="l" eaLnBrk="1" hangingPunct="1">
              <a:lnSpc>
                <a:spcPct val="95000"/>
              </a:lnSpc>
              <a:buFontTx/>
              <a:buChar char="•"/>
            </a:pPr>
            <a:endParaRPr lang="en-US" sz="1600" dirty="0"/>
          </a:p>
          <a:p>
            <a:pPr algn="l" eaLnBrk="1" hangingPunct="1">
              <a:lnSpc>
                <a:spcPct val="95000"/>
              </a:lnSpc>
              <a:buFontTx/>
              <a:buChar char="•"/>
            </a:pPr>
            <a:r>
              <a:rPr lang="en-US" sz="1600" dirty="0"/>
              <a:t> At the end of the Public Comment Section, the Commission President will ask if there are any additional individuals who wish to speak. Individuals who wish to speak but did not sign up by the deadline, will be granted a maximum of one minute to make their comments.</a:t>
            </a:r>
          </a:p>
          <a:p>
            <a:pPr algn="l" eaLnBrk="1" hangingPunct="1">
              <a:lnSpc>
                <a:spcPct val="95000"/>
              </a:lnSpc>
            </a:pPr>
            <a:endParaRPr lang="en-US" sz="1600" dirty="0"/>
          </a:p>
          <a:p>
            <a:pPr algn="l" eaLnBrk="1" hangingPunct="1">
              <a:lnSpc>
                <a:spcPct val="80000"/>
              </a:lnSpc>
              <a:buFont typeface="Wingdings" pitchFamily="2" charset="2"/>
              <a:buNone/>
            </a:pPr>
            <a:r>
              <a:rPr lang="en-US" sz="1600" b="1" dirty="0"/>
              <a:t>The following items are NOT subject to Public Comment:</a:t>
            </a:r>
          </a:p>
          <a:p>
            <a:pPr lvl="1" algn="l" eaLnBrk="1" hangingPunct="1">
              <a:lnSpc>
                <a:spcPct val="90000"/>
              </a:lnSpc>
              <a:buFont typeface="Wingdings" pitchFamily="2" charset="2"/>
              <a:buChar char="Ø"/>
            </a:pPr>
            <a:r>
              <a:rPr lang="en-US" sz="1600" dirty="0"/>
              <a:t>Items: 14, and 19. </a:t>
            </a:r>
          </a:p>
          <a:p>
            <a:pPr lvl="1" algn="l" eaLnBrk="1" hangingPunct="1">
              <a:lnSpc>
                <a:spcPct val="90000"/>
              </a:lnSpc>
              <a:buFont typeface="Wingdings" pitchFamily="2" charset="2"/>
              <a:buChar char="Ø"/>
            </a:pPr>
            <a:r>
              <a:rPr lang="en-US" sz="1600" dirty="0"/>
              <a:t>All items on the Closed Session Agenda</a:t>
            </a:r>
          </a:p>
        </p:txBody>
      </p:sp>
      <p:pic>
        <p:nvPicPr>
          <p:cNvPr id="20484" name="Picture 4" descr="MCj023303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0"/>
            <a:ext cx="2209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4402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0" y="381000"/>
            <a:ext cx="9144000" cy="1470025"/>
          </a:xfrm>
        </p:spPr>
        <p:txBody>
          <a:bodyPr/>
          <a:lstStyle/>
          <a:p>
            <a:pPr algn="l" eaLnBrk="1" hangingPunct="1"/>
            <a:r>
              <a:rPr lang="en-US" sz="4000" dirty="0">
                <a:solidFill>
                  <a:srgbClr val="3333FF"/>
                </a:solidFill>
              </a:rPr>
              <a:t>	Public Comment</a:t>
            </a:r>
          </a:p>
        </p:txBody>
      </p:sp>
      <p:sp>
        <p:nvSpPr>
          <p:cNvPr id="21507" name="Rectangle 3"/>
          <p:cNvSpPr>
            <a:spLocks noGrp="1" noChangeArrowheads="1"/>
          </p:cNvSpPr>
          <p:nvPr>
            <p:ph type="subTitle" idx="1"/>
          </p:nvPr>
        </p:nvSpPr>
        <p:spPr>
          <a:xfrm>
            <a:off x="304800" y="1676400"/>
            <a:ext cx="8534400" cy="4114800"/>
          </a:xfrm>
        </p:spPr>
        <p:txBody>
          <a:bodyPr/>
          <a:lstStyle/>
          <a:p>
            <a:pPr algn="l" eaLnBrk="1" hangingPunct="1">
              <a:lnSpc>
                <a:spcPct val="95000"/>
              </a:lnSpc>
              <a:buFontTx/>
              <a:buChar char="•"/>
            </a:pPr>
            <a:r>
              <a:rPr lang="en-US" sz="1600" dirty="0"/>
              <a:t> Per Resolution ALJ-252, any member of the public who wishes to address the CPUC about matters before the Commission must sign up with the Public Advisor’s Office table before the meeting begins. If an individual has signed up using the electronic system on the Commission’s website, they must check in with the Public Advisor’s Office on the day of the meeting, by the sign-up deadline.</a:t>
            </a:r>
          </a:p>
          <a:p>
            <a:pPr algn="l" eaLnBrk="1" hangingPunct="1">
              <a:lnSpc>
                <a:spcPct val="95000"/>
              </a:lnSpc>
              <a:buFontTx/>
              <a:buChar char="•"/>
            </a:pPr>
            <a:endParaRPr lang="en-US" sz="1600" dirty="0"/>
          </a:p>
          <a:p>
            <a:pPr algn="l" eaLnBrk="1" hangingPunct="1">
              <a:lnSpc>
                <a:spcPct val="95000"/>
              </a:lnSpc>
              <a:buFontTx/>
              <a:buChar char="•"/>
            </a:pPr>
            <a:r>
              <a:rPr lang="en-US" sz="1600" dirty="0"/>
              <a:t> Once called, each speaker has up to 1 minute to address the Commission.</a:t>
            </a:r>
            <a:br>
              <a:rPr lang="en-US" sz="1600" dirty="0"/>
            </a:br>
            <a:endParaRPr lang="en-US" sz="1600" dirty="0"/>
          </a:p>
          <a:p>
            <a:pPr algn="l" eaLnBrk="1" hangingPunct="1">
              <a:lnSpc>
                <a:spcPct val="95000"/>
              </a:lnSpc>
              <a:buFontTx/>
              <a:buChar char="•"/>
            </a:pPr>
            <a:r>
              <a:rPr lang="en-US" sz="1600" dirty="0"/>
              <a:t> A bell will ring when time has expired.</a:t>
            </a:r>
          </a:p>
          <a:p>
            <a:pPr algn="l" eaLnBrk="1" hangingPunct="1">
              <a:lnSpc>
                <a:spcPct val="95000"/>
              </a:lnSpc>
              <a:buFontTx/>
              <a:buChar char="•"/>
            </a:pPr>
            <a:endParaRPr lang="en-US" sz="1600" dirty="0"/>
          </a:p>
          <a:p>
            <a:pPr algn="l" eaLnBrk="1" hangingPunct="1">
              <a:lnSpc>
                <a:spcPct val="95000"/>
              </a:lnSpc>
              <a:buFontTx/>
              <a:buChar char="•"/>
            </a:pPr>
            <a:r>
              <a:rPr lang="en-US" sz="1600" dirty="0"/>
              <a:t> At the end of the Public Comment Section, the Commission President will ask if there are any additional individuals who wish to speak. Individuals who wish to speak but did not sign up by the deadline, will be granted a maximum of one minute to make their comments.</a:t>
            </a:r>
          </a:p>
          <a:p>
            <a:pPr algn="l" eaLnBrk="1" hangingPunct="1">
              <a:lnSpc>
                <a:spcPct val="95000"/>
              </a:lnSpc>
              <a:buFontTx/>
              <a:buChar char="•"/>
            </a:pPr>
            <a:endParaRPr lang="en-US" sz="1600" dirty="0"/>
          </a:p>
          <a:p>
            <a:pPr algn="l" eaLnBrk="1" hangingPunct="1">
              <a:lnSpc>
                <a:spcPct val="80000"/>
              </a:lnSpc>
              <a:buFontTx/>
              <a:buChar char="•"/>
            </a:pPr>
            <a:endParaRPr lang="en-US" sz="1600" dirty="0"/>
          </a:p>
          <a:p>
            <a:pPr algn="l" eaLnBrk="1" hangingPunct="1">
              <a:lnSpc>
                <a:spcPct val="90000"/>
              </a:lnSpc>
              <a:buFontTx/>
              <a:buChar char="•"/>
            </a:pPr>
            <a:r>
              <a:rPr lang="en-US" sz="1600" b="1" dirty="0"/>
              <a:t>The following items are NOT subject to Public Comment:</a:t>
            </a:r>
            <a:endParaRPr lang="en-US" sz="1600" dirty="0"/>
          </a:p>
          <a:p>
            <a:pPr lvl="1" algn="l" eaLnBrk="1" hangingPunct="1">
              <a:lnSpc>
                <a:spcPct val="90000"/>
              </a:lnSpc>
              <a:buFont typeface="Wingdings" pitchFamily="2" charset="2"/>
              <a:buChar char="Ø"/>
            </a:pPr>
            <a:r>
              <a:rPr lang="en-US" sz="1600" dirty="0"/>
              <a:t>Items: 14, and 19.</a:t>
            </a:r>
          </a:p>
          <a:p>
            <a:pPr lvl="1" algn="l" eaLnBrk="1" hangingPunct="1">
              <a:lnSpc>
                <a:spcPct val="90000"/>
              </a:lnSpc>
              <a:buFont typeface="Wingdings" pitchFamily="2" charset="2"/>
              <a:buChar char="Ø"/>
            </a:pPr>
            <a:r>
              <a:rPr lang="en-US" sz="1600" dirty="0"/>
              <a:t>All items on the Closed Session Agenda</a:t>
            </a:r>
          </a:p>
        </p:txBody>
      </p:sp>
      <p:pic>
        <p:nvPicPr>
          <p:cNvPr id="21508" name="Picture 4" descr="MCj0233034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0"/>
            <a:ext cx="2209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4079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609600"/>
            <a:ext cx="9144000" cy="838200"/>
          </a:xfrm>
        </p:spPr>
        <p:txBody>
          <a:bodyPr/>
          <a:lstStyle/>
          <a:p>
            <a:pPr algn="l" eaLnBrk="1" hangingPunct="1"/>
            <a:r>
              <a:rPr lang="en-US" sz="3600" dirty="0">
                <a:solidFill>
                  <a:srgbClr val="3333FF"/>
                </a:solidFill>
              </a:rPr>
              <a:t>	</a:t>
            </a:r>
            <a:r>
              <a:rPr lang="en-US" sz="3200" dirty="0">
                <a:solidFill>
                  <a:srgbClr val="3333FF"/>
                </a:solidFill>
              </a:rPr>
              <a:t>Agenda Changes</a:t>
            </a:r>
          </a:p>
        </p:txBody>
      </p:sp>
      <p:sp>
        <p:nvSpPr>
          <p:cNvPr id="22531" name="Text Box 3"/>
          <p:cNvSpPr txBox="1">
            <a:spLocks noChangeArrowheads="1"/>
          </p:cNvSpPr>
          <p:nvPr/>
        </p:nvSpPr>
        <p:spPr bwMode="auto">
          <a:xfrm>
            <a:off x="79332" y="1447800"/>
            <a:ext cx="8836068" cy="6530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lnSpc>
                <a:spcPct val="80000"/>
              </a:lnSpc>
              <a:spcBef>
                <a:spcPct val="20000"/>
              </a:spcBef>
              <a:spcAft>
                <a:spcPct val="0"/>
              </a:spcAft>
              <a:defRPr b="1">
                <a:solidFill>
                  <a:schemeClr val="tx1"/>
                </a:solidFill>
                <a:latin typeface="Arial" charset="0"/>
              </a:defRPr>
            </a:lvl6pPr>
            <a:lvl7pPr marL="2971800" indent="-228600" eaLnBrk="0" fontAlgn="base" hangingPunct="0">
              <a:lnSpc>
                <a:spcPct val="80000"/>
              </a:lnSpc>
              <a:spcBef>
                <a:spcPct val="20000"/>
              </a:spcBef>
              <a:spcAft>
                <a:spcPct val="0"/>
              </a:spcAft>
              <a:defRPr b="1">
                <a:solidFill>
                  <a:schemeClr val="tx1"/>
                </a:solidFill>
                <a:latin typeface="Arial" charset="0"/>
              </a:defRPr>
            </a:lvl7pPr>
            <a:lvl8pPr marL="3429000" indent="-228600" eaLnBrk="0" fontAlgn="base" hangingPunct="0">
              <a:lnSpc>
                <a:spcPct val="80000"/>
              </a:lnSpc>
              <a:spcBef>
                <a:spcPct val="20000"/>
              </a:spcBef>
              <a:spcAft>
                <a:spcPct val="0"/>
              </a:spcAft>
              <a:defRPr b="1">
                <a:solidFill>
                  <a:schemeClr val="tx1"/>
                </a:solidFill>
                <a:latin typeface="Arial" charset="0"/>
              </a:defRPr>
            </a:lvl8pPr>
            <a:lvl9pPr marL="3886200" indent="-228600" eaLnBrk="0" fontAlgn="base" hangingPunct="0">
              <a:lnSpc>
                <a:spcPct val="80000"/>
              </a:lnSpc>
              <a:spcBef>
                <a:spcPct val="20000"/>
              </a:spcBef>
              <a:spcAft>
                <a:spcPct val="0"/>
              </a:spcAft>
              <a:defRPr b="1">
                <a:solidFill>
                  <a:schemeClr val="tx1"/>
                </a:solidFill>
                <a:latin typeface="Arial" charset="0"/>
              </a:defRPr>
            </a:lvl9pPr>
          </a:lstStyle>
          <a:p>
            <a:pPr eaLnBrk="1" fontAlgn="base" hangingPunct="1">
              <a:spcBef>
                <a:spcPct val="0"/>
              </a:spcBef>
              <a:spcAft>
                <a:spcPct val="0"/>
              </a:spcAft>
              <a:buFontTx/>
              <a:buChar char="•"/>
            </a:pPr>
            <a:r>
              <a:rPr lang="en-US" sz="1500" b="0" dirty="0">
                <a:solidFill>
                  <a:srgbClr val="000000"/>
                </a:solidFill>
              </a:rPr>
              <a:t> Items shown on the Consent Agenda will be taken up and voted on as a group in one of the first items of business of each CPUC meeting. </a:t>
            </a:r>
          </a:p>
          <a:p>
            <a:pPr eaLnBrk="1" fontAlgn="base" hangingPunct="1">
              <a:lnSpc>
                <a:spcPct val="80000"/>
              </a:lnSpc>
              <a:spcBef>
                <a:spcPct val="0"/>
              </a:spcBef>
              <a:spcAft>
                <a:spcPct val="0"/>
              </a:spcAft>
              <a:buFontTx/>
              <a:buChar char="•"/>
            </a:pPr>
            <a:endParaRPr lang="en-US" sz="800" b="0" dirty="0">
              <a:solidFill>
                <a:srgbClr val="000000"/>
              </a:solidFill>
            </a:endParaRPr>
          </a:p>
          <a:p>
            <a:pPr eaLnBrk="1" fontAlgn="base" hangingPunct="1">
              <a:spcBef>
                <a:spcPct val="0"/>
              </a:spcBef>
              <a:spcAft>
                <a:spcPct val="0"/>
              </a:spcAft>
              <a:buFontTx/>
              <a:buChar char="•"/>
            </a:pPr>
            <a:r>
              <a:rPr lang="en-US" sz="1500" b="0" dirty="0">
                <a:solidFill>
                  <a:srgbClr val="000000"/>
                </a:solidFill>
              </a:rPr>
              <a:t> Items on Today’s Consent Agenda are:</a:t>
            </a:r>
            <a:r>
              <a:rPr lang="en-US" sz="1500" dirty="0">
                <a:solidFill>
                  <a:srgbClr val="000000"/>
                </a:solidFill>
              </a:rPr>
              <a:t> </a:t>
            </a:r>
            <a:r>
              <a:rPr lang="en-US" sz="1500" u="sng" dirty="0">
                <a:solidFill>
                  <a:srgbClr val="000000"/>
                </a:solidFill>
              </a:rPr>
              <a:t>1, 3, 4, 5, 6, 7, 8, 9, 11, 13, 14, 15, 16, 17, 18, 19, 20, 21, 23, and 24. </a:t>
            </a:r>
          </a:p>
          <a:p>
            <a:pPr eaLnBrk="1" fontAlgn="base" hangingPunct="1">
              <a:spcBef>
                <a:spcPct val="0"/>
              </a:spcBef>
              <a:spcAft>
                <a:spcPct val="0"/>
              </a:spcAft>
              <a:buFontTx/>
              <a:buChar char="•"/>
            </a:pPr>
            <a:endParaRPr lang="en-US" sz="800" b="0" u="sng" dirty="0">
              <a:solidFill>
                <a:srgbClr val="000000"/>
              </a:solidFill>
            </a:endParaRPr>
          </a:p>
          <a:p>
            <a:pPr eaLnBrk="1" fontAlgn="base" hangingPunct="1">
              <a:spcBef>
                <a:spcPct val="0"/>
              </a:spcBef>
              <a:spcAft>
                <a:spcPct val="0"/>
              </a:spcAft>
              <a:buFontTx/>
              <a:buChar char="•"/>
            </a:pPr>
            <a:r>
              <a:rPr lang="en-US" sz="1500" b="0" dirty="0">
                <a:solidFill>
                  <a:srgbClr val="000000"/>
                </a:solidFill>
              </a:rPr>
              <a:t> Any Commissioner, with consent of the other Commissioners, may request an item from the Regular Agenda be moved to the Consent Agenda prior to the meeting.</a:t>
            </a:r>
          </a:p>
          <a:p>
            <a:pPr eaLnBrk="1" fontAlgn="base" hangingPunct="1">
              <a:spcBef>
                <a:spcPct val="0"/>
              </a:spcBef>
              <a:spcAft>
                <a:spcPct val="0"/>
              </a:spcAft>
            </a:pPr>
            <a:endParaRPr lang="en-US" sz="1500" b="0" dirty="0">
              <a:solidFill>
                <a:srgbClr val="000000"/>
              </a:solidFill>
            </a:endParaRPr>
          </a:p>
          <a:p>
            <a:pPr eaLnBrk="1" fontAlgn="base" hangingPunct="1">
              <a:spcBef>
                <a:spcPct val="0"/>
              </a:spcBef>
              <a:spcAft>
                <a:spcPct val="0"/>
              </a:spcAft>
              <a:buFontTx/>
              <a:buChar char="•"/>
            </a:pPr>
            <a:r>
              <a:rPr lang="en-US" sz="1500" b="0" dirty="0">
                <a:solidFill>
                  <a:srgbClr val="000000"/>
                </a:solidFill>
              </a:rPr>
              <a:t> Items: </a:t>
            </a:r>
            <a:r>
              <a:rPr lang="en-US" sz="1500" u="sng" dirty="0">
                <a:solidFill>
                  <a:srgbClr val="000000"/>
                </a:solidFill>
              </a:rPr>
              <a:t>31</a:t>
            </a:r>
            <a:r>
              <a:rPr lang="en-US" sz="1500" dirty="0">
                <a:solidFill>
                  <a:srgbClr val="000000"/>
                </a:solidFill>
              </a:rPr>
              <a:t> </a:t>
            </a:r>
            <a:r>
              <a:rPr lang="en-US" sz="1500" b="0" dirty="0">
                <a:solidFill>
                  <a:srgbClr val="000000"/>
                </a:solidFill>
              </a:rPr>
              <a:t>from the Regular Agenda has been added to the Consent Agenda.</a:t>
            </a:r>
          </a:p>
          <a:p>
            <a:pPr eaLnBrk="1" fontAlgn="base" hangingPunct="1">
              <a:spcBef>
                <a:spcPct val="0"/>
              </a:spcBef>
              <a:spcAft>
                <a:spcPct val="0"/>
              </a:spcAft>
            </a:pPr>
            <a:endParaRPr lang="en-US" sz="800" b="0" dirty="0">
              <a:solidFill>
                <a:srgbClr val="000000"/>
              </a:solidFill>
            </a:endParaRPr>
          </a:p>
          <a:p>
            <a:pPr eaLnBrk="1" fontAlgn="base" hangingPunct="1">
              <a:lnSpc>
                <a:spcPct val="95000"/>
              </a:lnSpc>
              <a:spcBef>
                <a:spcPct val="0"/>
              </a:spcBef>
              <a:spcAft>
                <a:spcPct val="0"/>
              </a:spcAft>
              <a:buFontTx/>
              <a:buChar char="•"/>
            </a:pPr>
            <a:r>
              <a:rPr lang="en-US" sz="1500" b="0" dirty="0">
                <a:solidFill>
                  <a:srgbClr val="000000"/>
                </a:solidFill>
              </a:rPr>
              <a:t> Any Commissioner may request an item be removed from the Consent Agenda for discussion on the Regular Agenda prior to the meeting. </a:t>
            </a:r>
          </a:p>
          <a:p>
            <a:pPr marL="285750" indent="-285750" eaLnBrk="1" fontAlgn="base" hangingPunct="1">
              <a:lnSpc>
                <a:spcPct val="95000"/>
              </a:lnSpc>
              <a:spcBef>
                <a:spcPct val="0"/>
              </a:spcBef>
              <a:spcAft>
                <a:spcPct val="0"/>
              </a:spcAft>
              <a:buFont typeface="Arial" panose="020B0604020202020204" pitchFamily="34" charset="0"/>
              <a:buChar char="•"/>
            </a:pPr>
            <a:endParaRPr lang="en-US" sz="1500" b="0" dirty="0">
              <a:solidFill>
                <a:srgbClr val="000000"/>
              </a:solidFill>
            </a:endParaRPr>
          </a:p>
          <a:p>
            <a:pPr lvl="0" eaLnBrk="1" fontAlgn="base" hangingPunct="1">
              <a:lnSpc>
                <a:spcPct val="75000"/>
              </a:lnSpc>
              <a:spcBef>
                <a:spcPct val="0"/>
              </a:spcBef>
              <a:spcAft>
                <a:spcPct val="0"/>
              </a:spcAft>
              <a:buFontTx/>
              <a:buChar char="•"/>
            </a:pPr>
            <a:r>
              <a:rPr lang="en-US" sz="1500" b="0" dirty="0">
                <a:solidFill>
                  <a:srgbClr val="000000"/>
                </a:solidFill>
                <a:latin typeface="Arial"/>
              </a:rPr>
              <a:t> Item: </a:t>
            </a:r>
            <a:r>
              <a:rPr lang="en-US" sz="1500" u="sng" dirty="0">
                <a:solidFill>
                  <a:srgbClr val="000000"/>
                </a:solidFill>
              </a:rPr>
              <a:t>22</a:t>
            </a:r>
            <a:r>
              <a:rPr lang="en-US" sz="1500" b="0" dirty="0">
                <a:solidFill>
                  <a:srgbClr val="000000"/>
                </a:solidFill>
                <a:latin typeface="Arial"/>
              </a:rPr>
              <a:t> has been </a:t>
            </a:r>
            <a:r>
              <a:rPr lang="en-US" sz="1500" b="0" dirty="0">
                <a:solidFill>
                  <a:srgbClr val="000000"/>
                </a:solidFill>
              </a:rPr>
              <a:t>moved to the Regular Agenda</a:t>
            </a:r>
            <a:r>
              <a:rPr lang="en-US" sz="1500" b="0" dirty="0">
                <a:solidFill>
                  <a:srgbClr val="000000"/>
                </a:solidFill>
                <a:latin typeface="Arial"/>
              </a:rPr>
              <a:t>.</a:t>
            </a:r>
          </a:p>
          <a:p>
            <a:pPr eaLnBrk="1" fontAlgn="base" hangingPunct="1">
              <a:lnSpc>
                <a:spcPct val="95000"/>
              </a:lnSpc>
              <a:spcBef>
                <a:spcPct val="0"/>
              </a:spcBef>
              <a:spcAft>
                <a:spcPct val="0"/>
              </a:spcAft>
            </a:pPr>
            <a:endParaRPr lang="en-US" sz="800" b="0" dirty="0">
              <a:solidFill>
                <a:srgbClr val="000000"/>
              </a:solidFill>
            </a:endParaRPr>
          </a:p>
          <a:p>
            <a:pPr eaLnBrk="1" fontAlgn="base" hangingPunct="1">
              <a:lnSpc>
                <a:spcPct val="90000"/>
              </a:lnSpc>
              <a:spcBef>
                <a:spcPct val="0"/>
              </a:spcBef>
              <a:spcAft>
                <a:spcPct val="0"/>
              </a:spcAft>
            </a:pPr>
            <a:endParaRPr lang="en-US" sz="800" b="0" dirty="0">
              <a:solidFill>
                <a:srgbClr val="000000"/>
              </a:solidFill>
            </a:endParaRPr>
          </a:p>
          <a:p>
            <a:pPr eaLnBrk="1" fontAlgn="base" hangingPunct="1">
              <a:lnSpc>
                <a:spcPct val="75000"/>
              </a:lnSpc>
              <a:spcBef>
                <a:spcPct val="0"/>
              </a:spcBef>
              <a:spcAft>
                <a:spcPct val="0"/>
              </a:spcAft>
              <a:buFontTx/>
              <a:buChar char="•"/>
            </a:pPr>
            <a:r>
              <a:rPr lang="en-US" sz="1500" dirty="0">
                <a:solidFill>
                  <a:srgbClr val="000000"/>
                </a:solidFill>
              </a:rPr>
              <a:t> </a:t>
            </a:r>
            <a:r>
              <a:rPr lang="en-US" sz="1500" b="0" dirty="0">
                <a:solidFill>
                  <a:srgbClr val="000000"/>
                </a:solidFill>
              </a:rPr>
              <a:t>Item</a:t>
            </a:r>
            <a:r>
              <a:rPr lang="en-US" sz="1500" dirty="0">
                <a:solidFill>
                  <a:srgbClr val="000000"/>
                </a:solidFill>
              </a:rPr>
              <a:t>: </a:t>
            </a:r>
            <a:r>
              <a:rPr lang="en-US" sz="1500" u="sng" dirty="0">
                <a:solidFill>
                  <a:srgbClr val="000000"/>
                </a:solidFill>
              </a:rPr>
              <a:t>2, 10, 32, 33, and 34</a:t>
            </a:r>
            <a:r>
              <a:rPr lang="en-US" sz="1500" b="0" dirty="0">
                <a:solidFill>
                  <a:srgbClr val="000000"/>
                </a:solidFill>
              </a:rPr>
              <a:t> have been withdrawn.</a:t>
            </a:r>
          </a:p>
          <a:p>
            <a:pPr eaLnBrk="1" fontAlgn="base" hangingPunct="1">
              <a:lnSpc>
                <a:spcPct val="75000"/>
              </a:lnSpc>
              <a:spcBef>
                <a:spcPct val="0"/>
              </a:spcBef>
              <a:spcAft>
                <a:spcPct val="0"/>
              </a:spcAft>
            </a:pPr>
            <a:endParaRPr lang="en-US" sz="1500" b="0" dirty="0">
              <a:solidFill>
                <a:srgbClr val="000000"/>
              </a:solidFill>
            </a:endParaRPr>
          </a:p>
          <a:p>
            <a:pPr eaLnBrk="1" fontAlgn="base" hangingPunct="1">
              <a:lnSpc>
                <a:spcPct val="75000"/>
              </a:lnSpc>
              <a:spcBef>
                <a:spcPct val="0"/>
              </a:spcBef>
              <a:spcAft>
                <a:spcPct val="0"/>
              </a:spcAft>
            </a:pPr>
            <a:endParaRPr lang="en-US" sz="800" b="0" dirty="0">
              <a:solidFill>
                <a:srgbClr val="000000"/>
              </a:solidFill>
            </a:endParaRPr>
          </a:p>
          <a:p>
            <a:pPr eaLnBrk="1" fontAlgn="base" hangingPunct="1">
              <a:lnSpc>
                <a:spcPct val="90000"/>
              </a:lnSpc>
              <a:spcBef>
                <a:spcPct val="0"/>
              </a:spcBef>
              <a:spcAft>
                <a:spcPct val="0"/>
              </a:spcAft>
              <a:buFontTx/>
              <a:buChar char="•"/>
            </a:pPr>
            <a:r>
              <a:rPr lang="en-US" sz="1500" b="0" dirty="0">
                <a:solidFill>
                  <a:srgbClr val="000000"/>
                </a:solidFill>
              </a:rPr>
              <a:t> The following items have been held to future Commission Meetings:	</a:t>
            </a:r>
          </a:p>
          <a:p>
            <a:pPr eaLnBrk="1" fontAlgn="base" hangingPunct="1">
              <a:spcBef>
                <a:spcPts val="600"/>
              </a:spcBef>
              <a:spcAft>
                <a:spcPct val="0"/>
              </a:spcAft>
            </a:pPr>
            <a:r>
              <a:rPr lang="en-US" sz="1500" b="0" dirty="0">
                <a:solidFill>
                  <a:srgbClr val="000000"/>
                </a:solidFill>
              </a:rPr>
              <a:t>	Held to 10/2/14</a:t>
            </a:r>
            <a:r>
              <a:rPr lang="en-US" sz="1500" dirty="0">
                <a:solidFill>
                  <a:srgbClr val="000000"/>
                </a:solidFill>
              </a:rPr>
              <a:t>: </a:t>
            </a:r>
            <a:r>
              <a:rPr lang="en-US" sz="1500" u="sng" dirty="0">
                <a:solidFill>
                  <a:srgbClr val="000000"/>
                </a:solidFill>
              </a:rPr>
              <a:t>12 and 29. </a:t>
            </a:r>
          </a:p>
          <a:p>
            <a:pPr eaLnBrk="1" fontAlgn="base" hangingPunct="1">
              <a:lnSpc>
                <a:spcPct val="55000"/>
              </a:lnSpc>
              <a:spcBef>
                <a:spcPts val="600"/>
              </a:spcBef>
              <a:spcAft>
                <a:spcPct val="0"/>
              </a:spcAft>
            </a:pPr>
            <a:endParaRPr lang="en-US" sz="800" u="sng" dirty="0">
              <a:solidFill>
                <a:srgbClr val="000000"/>
              </a:solidFill>
            </a:endParaRPr>
          </a:p>
          <a:p>
            <a:pPr eaLnBrk="1" fontAlgn="base" hangingPunct="1">
              <a:lnSpc>
                <a:spcPct val="55000"/>
              </a:lnSpc>
              <a:spcBef>
                <a:spcPts val="600"/>
              </a:spcBef>
              <a:spcAft>
                <a:spcPct val="0"/>
              </a:spcAft>
            </a:pPr>
            <a:r>
              <a:rPr lang="en-US" sz="1500" b="0" dirty="0">
                <a:solidFill>
                  <a:srgbClr val="000000"/>
                </a:solidFill>
              </a:rPr>
              <a:t>	Held to 10/16/14: </a:t>
            </a:r>
            <a:r>
              <a:rPr lang="en-US" sz="1500" u="sng" dirty="0">
                <a:solidFill>
                  <a:srgbClr val="000000"/>
                </a:solidFill>
              </a:rPr>
              <a:t>25, 28 and 28a.</a:t>
            </a:r>
          </a:p>
          <a:p>
            <a:pPr eaLnBrk="1" fontAlgn="base" hangingPunct="1">
              <a:lnSpc>
                <a:spcPct val="55000"/>
              </a:lnSpc>
              <a:spcBef>
                <a:spcPts val="600"/>
              </a:spcBef>
              <a:spcAft>
                <a:spcPct val="0"/>
              </a:spcAft>
            </a:pPr>
            <a:endParaRPr lang="en-US" sz="1500" b="0" dirty="0">
              <a:solidFill>
                <a:srgbClr val="000000"/>
              </a:solidFill>
            </a:endParaRPr>
          </a:p>
          <a:p>
            <a:pPr eaLnBrk="1" fontAlgn="base" hangingPunct="1">
              <a:lnSpc>
                <a:spcPct val="55000"/>
              </a:lnSpc>
              <a:spcBef>
                <a:spcPts val="600"/>
              </a:spcBef>
              <a:spcAft>
                <a:spcPct val="0"/>
              </a:spcAft>
            </a:pPr>
            <a:r>
              <a:rPr lang="en-US" sz="1500" b="0" dirty="0">
                <a:solidFill>
                  <a:srgbClr val="000000"/>
                </a:solidFill>
              </a:rPr>
              <a:t>	</a:t>
            </a:r>
            <a:endParaRPr lang="en-US" sz="1500" u="sng" dirty="0">
              <a:solidFill>
                <a:srgbClr val="000000"/>
              </a:solidFill>
            </a:endParaRPr>
          </a:p>
          <a:p>
            <a:pPr eaLnBrk="1" fontAlgn="base" hangingPunct="1">
              <a:lnSpc>
                <a:spcPct val="55000"/>
              </a:lnSpc>
              <a:spcBef>
                <a:spcPct val="0"/>
              </a:spcBef>
              <a:spcAft>
                <a:spcPct val="0"/>
              </a:spcAft>
            </a:pPr>
            <a:r>
              <a:rPr lang="en-US" sz="1500" b="0" dirty="0">
                <a:solidFill>
                  <a:srgbClr val="000000"/>
                </a:solidFill>
              </a:rPr>
              <a:t>                 </a:t>
            </a:r>
          </a:p>
          <a:p>
            <a:pPr eaLnBrk="1" fontAlgn="base" hangingPunct="1">
              <a:lnSpc>
                <a:spcPct val="55000"/>
              </a:lnSpc>
              <a:spcBef>
                <a:spcPct val="0"/>
              </a:spcBef>
              <a:spcAft>
                <a:spcPct val="0"/>
              </a:spcAft>
            </a:pPr>
            <a:r>
              <a:rPr lang="en-US" sz="1500" b="0" dirty="0">
                <a:solidFill>
                  <a:srgbClr val="000000"/>
                </a:solidFill>
              </a:rPr>
              <a:t>	</a:t>
            </a:r>
            <a:endParaRPr lang="en-US" sz="1500" u="sng" dirty="0">
              <a:solidFill>
                <a:srgbClr val="000000"/>
              </a:solidFill>
            </a:endParaRPr>
          </a:p>
          <a:p>
            <a:pPr eaLnBrk="1" fontAlgn="base" hangingPunct="1">
              <a:lnSpc>
                <a:spcPct val="55000"/>
              </a:lnSpc>
              <a:spcBef>
                <a:spcPct val="0"/>
              </a:spcBef>
              <a:spcAft>
                <a:spcPct val="0"/>
              </a:spcAft>
            </a:pPr>
            <a:r>
              <a:rPr lang="en-US" sz="1500" dirty="0">
                <a:solidFill>
                  <a:srgbClr val="000000"/>
                </a:solidFill>
              </a:rPr>
              <a:t>	</a:t>
            </a:r>
            <a:endParaRPr lang="en-US" sz="1500" u="sng" dirty="0">
              <a:solidFill>
                <a:srgbClr val="000000"/>
              </a:solidFill>
            </a:endParaRPr>
          </a:p>
          <a:p>
            <a:pPr eaLnBrk="1" fontAlgn="base" hangingPunct="1">
              <a:lnSpc>
                <a:spcPct val="95000"/>
              </a:lnSpc>
              <a:spcBef>
                <a:spcPct val="0"/>
              </a:spcBef>
              <a:spcAft>
                <a:spcPct val="0"/>
              </a:spcAft>
            </a:pPr>
            <a:r>
              <a:rPr lang="en-US" sz="1500" b="0" dirty="0">
                <a:solidFill>
                  <a:srgbClr val="000000"/>
                </a:solidFill>
              </a:rPr>
              <a:t>	</a:t>
            </a:r>
            <a:r>
              <a:rPr lang="en-US" sz="1500" dirty="0">
                <a:solidFill>
                  <a:srgbClr val="000000"/>
                </a:solidFill>
              </a:rPr>
              <a:t>	</a:t>
            </a:r>
            <a:endParaRPr lang="en-US" sz="1500" u="sng" dirty="0">
              <a:solidFill>
                <a:srgbClr val="000000"/>
              </a:solidFill>
            </a:endParaRPr>
          </a:p>
          <a:p>
            <a:pPr eaLnBrk="1" fontAlgn="base" hangingPunct="1">
              <a:lnSpc>
                <a:spcPct val="95000"/>
              </a:lnSpc>
              <a:spcBef>
                <a:spcPct val="0"/>
              </a:spcBef>
              <a:spcAft>
                <a:spcPct val="0"/>
              </a:spcAft>
            </a:pPr>
            <a:r>
              <a:rPr lang="en-US" sz="1500" dirty="0">
                <a:solidFill>
                  <a:srgbClr val="000000"/>
                </a:solidFill>
              </a:rPr>
              <a:t>		</a:t>
            </a:r>
            <a:endParaRPr lang="en-US" sz="1500" b="0" dirty="0">
              <a:solidFill>
                <a:srgbClr val="000000"/>
              </a:solidFill>
            </a:endParaRPr>
          </a:p>
          <a:p>
            <a:pPr eaLnBrk="1" fontAlgn="base" hangingPunct="1">
              <a:lnSpc>
                <a:spcPct val="95000"/>
              </a:lnSpc>
              <a:spcBef>
                <a:spcPct val="0"/>
              </a:spcBef>
              <a:spcAft>
                <a:spcPct val="0"/>
              </a:spcAft>
            </a:pPr>
            <a:endParaRPr lang="en-US" sz="1500" b="0" dirty="0">
              <a:solidFill>
                <a:srgbClr val="000000"/>
              </a:solidFill>
            </a:endParaRPr>
          </a:p>
          <a:p>
            <a:pPr eaLnBrk="1" fontAlgn="base" hangingPunct="1">
              <a:lnSpc>
                <a:spcPct val="95000"/>
              </a:lnSpc>
              <a:spcBef>
                <a:spcPct val="0"/>
              </a:spcBef>
              <a:spcAft>
                <a:spcPct val="0"/>
              </a:spcAft>
            </a:pPr>
            <a:endParaRPr lang="en-US" sz="1500" b="0" dirty="0">
              <a:solidFill>
                <a:srgbClr val="000000"/>
              </a:solidFill>
            </a:endParaRPr>
          </a:p>
          <a:p>
            <a:pPr eaLnBrk="1" fontAlgn="base" hangingPunct="1">
              <a:lnSpc>
                <a:spcPct val="95000"/>
              </a:lnSpc>
              <a:spcBef>
                <a:spcPct val="0"/>
              </a:spcBef>
              <a:spcAft>
                <a:spcPct val="0"/>
              </a:spcAft>
            </a:pPr>
            <a:r>
              <a:rPr lang="en-US" sz="1500" b="0" dirty="0">
                <a:solidFill>
                  <a:srgbClr val="000000"/>
                </a:solidFill>
              </a:rPr>
              <a:t>	</a:t>
            </a:r>
            <a:r>
              <a:rPr lang="en-US" sz="1500" dirty="0">
                <a:solidFill>
                  <a:srgbClr val="000000"/>
                </a:solidFill>
              </a:rPr>
              <a:t>	 </a:t>
            </a:r>
            <a:endParaRPr lang="en-US" sz="1500" b="0" dirty="0">
              <a:solidFill>
                <a:srgbClr val="000000"/>
              </a:solidFill>
            </a:endParaRPr>
          </a:p>
        </p:txBody>
      </p:sp>
      <p:pic>
        <p:nvPicPr>
          <p:cNvPr id="22532" name="Picture 4" descr="MCj0404269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0"/>
            <a:ext cx="2286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490378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990600"/>
            <a:ext cx="9144000" cy="914400"/>
          </a:xfrm>
        </p:spPr>
        <p:txBody>
          <a:bodyPr/>
          <a:lstStyle/>
          <a:p>
            <a:pPr algn="l" eaLnBrk="1" hangingPunct="1"/>
            <a:r>
              <a:rPr lang="en-US" sz="3000" dirty="0">
                <a:solidFill>
                  <a:srgbClr val="3333FF"/>
                </a:solidFill>
              </a:rPr>
              <a:t>	</a:t>
            </a:r>
            <a:r>
              <a:rPr lang="en-US" sz="3600" dirty="0">
                <a:solidFill>
                  <a:srgbClr val="3333FF"/>
                </a:solidFill>
              </a:rPr>
              <a:t>Regular Agenda</a:t>
            </a:r>
          </a:p>
        </p:txBody>
      </p:sp>
      <p:sp>
        <p:nvSpPr>
          <p:cNvPr id="23555" name="Text Box 3"/>
          <p:cNvSpPr txBox="1">
            <a:spLocks noChangeArrowheads="1"/>
          </p:cNvSpPr>
          <p:nvPr/>
        </p:nvSpPr>
        <p:spPr bwMode="auto">
          <a:xfrm>
            <a:off x="457200" y="2133600"/>
            <a:ext cx="822960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lnSpc>
                <a:spcPct val="80000"/>
              </a:lnSpc>
              <a:spcBef>
                <a:spcPct val="20000"/>
              </a:spcBef>
              <a:spcAft>
                <a:spcPct val="0"/>
              </a:spcAft>
              <a:defRPr b="1">
                <a:solidFill>
                  <a:schemeClr val="tx1"/>
                </a:solidFill>
                <a:latin typeface="Arial" charset="0"/>
              </a:defRPr>
            </a:lvl6pPr>
            <a:lvl7pPr marL="2971800" indent="-228600" eaLnBrk="0" fontAlgn="base" hangingPunct="0">
              <a:lnSpc>
                <a:spcPct val="80000"/>
              </a:lnSpc>
              <a:spcBef>
                <a:spcPct val="20000"/>
              </a:spcBef>
              <a:spcAft>
                <a:spcPct val="0"/>
              </a:spcAft>
              <a:defRPr b="1">
                <a:solidFill>
                  <a:schemeClr val="tx1"/>
                </a:solidFill>
                <a:latin typeface="Arial" charset="0"/>
              </a:defRPr>
            </a:lvl7pPr>
            <a:lvl8pPr marL="3429000" indent="-228600" eaLnBrk="0" fontAlgn="base" hangingPunct="0">
              <a:lnSpc>
                <a:spcPct val="80000"/>
              </a:lnSpc>
              <a:spcBef>
                <a:spcPct val="20000"/>
              </a:spcBef>
              <a:spcAft>
                <a:spcPct val="0"/>
              </a:spcAft>
              <a:defRPr b="1">
                <a:solidFill>
                  <a:schemeClr val="tx1"/>
                </a:solidFill>
                <a:latin typeface="Arial" charset="0"/>
              </a:defRPr>
            </a:lvl8pPr>
            <a:lvl9pPr marL="3886200" indent="-228600" eaLnBrk="0" fontAlgn="base" hangingPunct="0">
              <a:lnSpc>
                <a:spcPct val="80000"/>
              </a:lnSpc>
              <a:spcBef>
                <a:spcPct val="20000"/>
              </a:spcBef>
              <a:spcAft>
                <a:spcPct val="0"/>
              </a:spcAft>
              <a:defRPr b="1">
                <a:solidFill>
                  <a:schemeClr val="tx1"/>
                </a:solidFill>
                <a:latin typeface="Arial" charset="0"/>
              </a:defRPr>
            </a:lvl9pPr>
          </a:lstStyle>
          <a:p>
            <a:pPr eaLnBrk="1" fontAlgn="base" hangingPunct="1">
              <a:spcBef>
                <a:spcPct val="0"/>
              </a:spcBef>
              <a:spcAft>
                <a:spcPct val="0"/>
              </a:spcAft>
              <a:buFontTx/>
              <a:buChar char="•"/>
            </a:pPr>
            <a:r>
              <a:rPr lang="en-US" sz="2000" b="0" dirty="0">
                <a:solidFill>
                  <a:srgbClr val="000000"/>
                </a:solidFill>
              </a:rPr>
              <a:t> Each item on the Regular Agenda (and its alternate if any) will be introduced by the assigned Commissioner or CPUC staff and discussed before it is moved for a vote.</a:t>
            </a:r>
          </a:p>
          <a:p>
            <a:pPr eaLnBrk="1" fontAlgn="base" hangingPunct="1">
              <a:spcBef>
                <a:spcPct val="0"/>
              </a:spcBef>
              <a:spcAft>
                <a:spcPct val="0"/>
              </a:spcAft>
            </a:pPr>
            <a:endParaRPr lang="en-US" sz="2000" b="0" dirty="0">
              <a:solidFill>
                <a:srgbClr val="000000"/>
              </a:solidFill>
            </a:endParaRPr>
          </a:p>
          <a:p>
            <a:pPr eaLnBrk="1" fontAlgn="base" hangingPunct="1">
              <a:spcBef>
                <a:spcPct val="0"/>
              </a:spcBef>
              <a:spcAft>
                <a:spcPct val="0"/>
              </a:spcAft>
              <a:buFontTx/>
              <a:buChar char="•"/>
            </a:pPr>
            <a:r>
              <a:rPr lang="en-US" sz="2000" b="0" dirty="0">
                <a:solidFill>
                  <a:srgbClr val="000000"/>
                </a:solidFill>
              </a:rPr>
              <a:t> For each agenda item, a summary of the proposed action is included on the agenda; the CPUC’s decision may, however, differ from that proposed.</a:t>
            </a:r>
          </a:p>
          <a:p>
            <a:pPr eaLnBrk="1" fontAlgn="base" hangingPunct="1">
              <a:spcBef>
                <a:spcPct val="0"/>
              </a:spcBef>
              <a:spcAft>
                <a:spcPct val="0"/>
              </a:spcAft>
            </a:pPr>
            <a:endParaRPr lang="en-US" sz="2000" b="0" dirty="0">
              <a:solidFill>
                <a:srgbClr val="000000"/>
              </a:solidFill>
            </a:endParaRPr>
          </a:p>
          <a:p>
            <a:pPr eaLnBrk="1" fontAlgn="base" hangingPunct="1">
              <a:spcBef>
                <a:spcPct val="0"/>
              </a:spcBef>
              <a:spcAft>
                <a:spcPct val="0"/>
              </a:spcAft>
              <a:buFontTx/>
              <a:buChar char="•"/>
            </a:pPr>
            <a:r>
              <a:rPr lang="en-US" sz="2000" b="0" dirty="0">
                <a:solidFill>
                  <a:srgbClr val="000000"/>
                </a:solidFill>
              </a:rPr>
              <a:t> The complete text of every Proposed Decision or Draft Resolution is available for download on the CPUC’s website: </a:t>
            </a:r>
            <a:r>
              <a:rPr lang="en-US" sz="2000" b="0" dirty="0">
                <a:solidFill>
                  <a:srgbClr val="000000"/>
                </a:solidFill>
                <a:hlinkClick r:id="rId2"/>
              </a:rPr>
              <a:t>www.cpuc.ca.gov</a:t>
            </a:r>
            <a:r>
              <a:rPr lang="en-US" sz="2000" b="0" dirty="0">
                <a:solidFill>
                  <a:srgbClr val="000000"/>
                </a:solidFill>
              </a:rPr>
              <a:t>.</a:t>
            </a:r>
          </a:p>
          <a:p>
            <a:pPr eaLnBrk="1" fontAlgn="base" hangingPunct="1">
              <a:spcBef>
                <a:spcPct val="0"/>
              </a:spcBef>
              <a:spcAft>
                <a:spcPct val="0"/>
              </a:spcAft>
            </a:pPr>
            <a:endParaRPr lang="en-US" sz="2000" b="0" dirty="0">
              <a:solidFill>
                <a:srgbClr val="000000"/>
              </a:solidFill>
            </a:endParaRPr>
          </a:p>
          <a:p>
            <a:pPr eaLnBrk="1" fontAlgn="base" hangingPunct="1">
              <a:spcBef>
                <a:spcPct val="0"/>
              </a:spcBef>
              <a:spcAft>
                <a:spcPct val="0"/>
              </a:spcAft>
              <a:buFontTx/>
              <a:buChar char="•"/>
            </a:pPr>
            <a:r>
              <a:rPr lang="en-US" sz="2000" b="0" dirty="0">
                <a:solidFill>
                  <a:srgbClr val="000000"/>
                </a:solidFill>
              </a:rPr>
              <a:t> Late changes to agenda items are available on the Escutia Table.</a:t>
            </a:r>
          </a:p>
        </p:txBody>
      </p:sp>
    </p:spTree>
    <p:extLst>
      <p:ext uri="{BB962C8B-B14F-4D97-AF65-F5344CB8AC3E}">
        <p14:creationId xmlns:p14="http://schemas.microsoft.com/office/powerpoint/2010/main" val="239441409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11567" y="533400"/>
            <a:ext cx="8763000" cy="990600"/>
          </a:xfrm>
        </p:spPr>
        <p:txBody>
          <a:bodyPr/>
          <a:lstStyle/>
          <a:p>
            <a:pPr eaLnBrk="1" hangingPunct="1"/>
            <a:r>
              <a:rPr lang="en-US" sz="2400" dirty="0">
                <a:solidFill>
                  <a:srgbClr val="3333FF"/>
                </a:solidFill>
              </a:rPr>
              <a:t>Regular Agenda – Energy Orders</a:t>
            </a:r>
          </a:p>
        </p:txBody>
      </p:sp>
      <p:sp>
        <p:nvSpPr>
          <p:cNvPr id="40963" name="Rectangle 3"/>
          <p:cNvSpPr>
            <a:spLocks noGrp="1" noChangeArrowheads="1"/>
          </p:cNvSpPr>
          <p:nvPr>
            <p:ph type="body" idx="1"/>
          </p:nvPr>
        </p:nvSpPr>
        <p:spPr>
          <a:xfrm>
            <a:off x="76200" y="1371600"/>
            <a:ext cx="8991600" cy="476250"/>
          </a:xfrm>
        </p:spPr>
        <p:txBody>
          <a:bodyPr/>
          <a:lstStyle/>
          <a:p>
            <a:pPr marL="0" indent="0">
              <a:buNone/>
            </a:pPr>
            <a:r>
              <a:rPr lang="en-US" sz="1800" b="1" dirty="0"/>
              <a:t>Item # 22 [13272 = 13181] – Petition for Modification of Decision 13-02-015</a:t>
            </a:r>
          </a:p>
          <a:p>
            <a:pPr marL="0" indent="0">
              <a:buNone/>
            </a:pPr>
            <a:endParaRPr lang="en-US" sz="1800" b="1" dirty="0"/>
          </a:p>
          <a:p>
            <a:pPr marL="0" indent="0">
              <a:buNone/>
            </a:pPr>
            <a:r>
              <a:rPr lang="en-US" sz="1600" b="1" dirty="0"/>
              <a:t>R12-03-014 </a:t>
            </a:r>
            <a:r>
              <a:rPr lang="en-US" sz="1600" dirty="0"/>
              <a:t>- Order Instituting Rulemaking to Integrate and Refine Procurement Policies and Consider Long-Term Procurement Plans.</a:t>
            </a:r>
          </a:p>
          <a:p>
            <a:pPr marL="0" indent="0">
              <a:buNone/>
            </a:pPr>
            <a:endParaRPr lang="en-US" sz="1600" b="1" dirty="0"/>
          </a:p>
          <a:p>
            <a:pPr marL="0" indent="0">
              <a:buNone/>
            </a:pPr>
            <a:r>
              <a:rPr lang="en-US" sz="1600" b="1" dirty="0" err="1"/>
              <a:t>Ratesetting</a:t>
            </a:r>
            <a:r>
              <a:rPr lang="en-US" sz="1600" b="1" dirty="0"/>
              <a:t>				                   Comr. Florio / Judge Gamson</a:t>
            </a:r>
          </a:p>
          <a:p>
            <a:pPr marL="0" indent="0">
              <a:buNone/>
            </a:pPr>
            <a:r>
              <a:rPr lang="en-US" sz="1400" dirty="0"/>
              <a:t> </a:t>
            </a:r>
            <a:r>
              <a:rPr lang="en-US" sz="1400" b="1" dirty="0"/>
              <a:t>------------------------------------------------------------------------------------------------------------------------------------------------</a:t>
            </a:r>
          </a:p>
        </p:txBody>
      </p:sp>
      <p:sp>
        <p:nvSpPr>
          <p:cNvPr id="40964" name="Line 4"/>
          <p:cNvSpPr>
            <a:spLocks noChangeShapeType="1"/>
          </p:cNvSpPr>
          <p:nvPr/>
        </p:nvSpPr>
        <p:spPr bwMode="auto">
          <a:xfrm flipV="1">
            <a:off x="172941" y="1828800"/>
            <a:ext cx="8382000" cy="190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fontAlgn="base">
              <a:lnSpc>
                <a:spcPct val="80000"/>
              </a:lnSpc>
              <a:spcBef>
                <a:spcPct val="20000"/>
              </a:spcBef>
              <a:spcAft>
                <a:spcPct val="0"/>
              </a:spcAft>
            </a:pPr>
            <a:endParaRPr lang="en-US" b="1" dirty="0">
              <a:solidFill>
                <a:srgbClr val="000000"/>
              </a:solidFill>
            </a:endParaRPr>
          </a:p>
        </p:txBody>
      </p:sp>
      <p:sp>
        <p:nvSpPr>
          <p:cNvPr id="2" name="TextBox 1"/>
          <p:cNvSpPr txBox="1"/>
          <p:nvPr/>
        </p:nvSpPr>
        <p:spPr>
          <a:xfrm>
            <a:off x="150412" y="3352800"/>
            <a:ext cx="8803214" cy="2677656"/>
          </a:xfrm>
          <a:prstGeom prst="rect">
            <a:avLst/>
          </a:prstGeom>
          <a:noFill/>
        </p:spPr>
        <p:txBody>
          <a:bodyPr wrap="square" rtlCol="0">
            <a:spAutoFit/>
          </a:bodyPr>
          <a:lstStyle/>
          <a:p>
            <a:r>
              <a:rPr lang="en-US" sz="1600" b="1" dirty="0">
                <a:solidFill>
                  <a:srgbClr val="000000"/>
                </a:solidFill>
              </a:rPr>
              <a:t>PROPOSED OUTCOME:</a:t>
            </a:r>
          </a:p>
          <a:p>
            <a:pPr marL="285750" indent="-285750">
              <a:buFont typeface="Arial" panose="020B0604020202020204" pitchFamily="34" charset="0"/>
              <a:buChar char="•"/>
            </a:pPr>
            <a:r>
              <a:rPr lang="en-US" sz="1600" dirty="0"/>
              <a:t>Denies Terra-Gen Power, LLC’s Petition for Modification of Decision 13-02-015, regarding Southern California Edison’s procurement Request for Offers. </a:t>
            </a:r>
          </a:p>
          <a:p>
            <a:endParaRPr lang="en-US" sz="800" b="1" dirty="0">
              <a:solidFill>
                <a:srgbClr val="000000"/>
              </a:solidFill>
            </a:endParaRPr>
          </a:p>
          <a:p>
            <a:r>
              <a:rPr lang="en-US" sz="1600" b="1" dirty="0">
                <a:solidFill>
                  <a:srgbClr val="000000"/>
                </a:solidFill>
              </a:rPr>
              <a:t>SAFETY CONSIDERATIONS:</a:t>
            </a:r>
          </a:p>
          <a:p>
            <a:pPr marL="285750" indent="-285750">
              <a:buFont typeface="Arial" panose="020B0604020202020204" pitchFamily="34" charset="0"/>
              <a:buChar char="•"/>
            </a:pPr>
            <a:r>
              <a:rPr lang="en-US" sz="1600" dirty="0"/>
              <a:t>Allows the Commission to continue to fulfill its duties under Pub. Util. Code § 451, including to take all actions necessary to promote the safety, health, comfort, and convenience of utility patrons, employees, and the public.</a:t>
            </a:r>
            <a:endParaRPr lang="en-US" sz="800" b="1" dirty="0">
              <a:solidFill>
                <a:srgbClr val="000000"/>
              </a:solidFill>
            </a:endParaRPr>
          </a:p>
          <a:p>
            <a:endParaRPr lang="en-US" sz="1600" b="1" dirty="0">
              <a:solidFill>
                <a:srgbClr val="000000"/>
              </a:solidFill>
            </a:endParaRPr>
          </a:p>
          <a:p>
            <a:r>
              <a:rPr lang="en-US" sz="1600" b="1" dirty="0">
                <a:solidFill>
                  <a:srgbClr val="000000"/>
                </a:solidFill>
              </a:rPr>
              <a:t>ESTIMATED COST:</a:t>
            </a:r>
          </a:p>
          <a:p>
            <a:pPr marL="171450" indent="-171450">
              <a:buFont typeface="Arial" pitchFamily="34" charset="0"/>
              <a:buChar char="•"/>
            </a:pPr>
            <a:r>
              <a:rPr lang="en-US" sz="1600" dirty="0"/>
              <a:t> None.</a:t>
            </a:r>
          </a:p>
        </p:txBody>
      </p:sp>
    </p:spTree>
    <p:extLst>
      <p:ext uri="{BB962C8B-B14F-4D97-AF65-F5344CB8AC3E}">
        <p14:creationId xmlns:p14="http://schemas.microsoft.com/office/powerpoint/2010/main" val="3400354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11567" y="533400"/>
            <a:ext cx="8763000" cy="990600"/>
          </a:xfrm>
        </p:spPr>
        <p:txBody>
          <a:bodyPr/>
          <a:lstStyle/>
          <a:p>
            <a:pPr eaLnBrk="1" hangingPunct="1"/>
            <a:r>
              <a:rPr lang="en-US" sz="2400" dirty="0">
                <a:solidFill>
                  <a:srgbClr val="3333FF"/>
                </a:solidFill>
              </a:rPr>
              <a:t>Regular Agenda – Energy Orders</a:t>
            </a:r>
          </a:p>
        </p:txBody>
      </p:sp>
      <p:sp>
        <p:nvSpPr>
          <p:cNvPr id="40963" name="Rectangle 3"/>
          <p:cNvSpPr>
            <a:spLocks noGrp="1" noChangeArrowheads="1"/>
          </p:cNvSpPr>
          <p:nvPr>
            <p:ph type="body" idx="1"/>
          </p:nvPr>
        </p:nvSpPr>
        <p:spPr>
          <a:xfrm>
            <a:off x="76200" y="1371600"/>
            <a:ext cx="8991600" cy="876300"/>
          </a:xfrm>
        </p:spPr>
        <p:txBody>
          <a:bodyPr/>
          <a:lstStyle/>
          <a:p>
            <a:pPr marL="0" indent="0">
              <a:buNone/>
            </a:pPr>
            <a:r>
              <a:rPr lang="en-US" sz="1800" b="1" dirty="0"/>
              <a:t>Item # 26 [13149] – Compensation to Black Economic Council, National Asian American Coalition, and Latino Business Chamber of Greater Los Angeles</a:t>
            </a:r>
          </a:p>
          <a:p>
            <a:pPr marL="0" indent="0">
              <a:buNone/>
            </a:pPr>
            <a:r>
              <a:rPr lang="en-US" sz="1600" b="1" dirty="0"/>
              <a:t>A11-05-017, A11-05-018, A11-05-019, A11-05-020 </a:t>
            </a:r>
            <a:r>
              <a:rPr lang="en-US" sz="1600" dirty="0"/>
              <a:t>- Application of Southern California Edison Company for Approval of its 2012-2014 California Alternate Rates for Energy (CARE) and Energy Savings Assistance Programs and Budgets.</a:t>
            </a:r>
            <a:endParaRPr lang="en-US" sz="1600" b="1" dirty="0"/>
          </a:p>
          <a:p>
            <a:pPr marL="0" indent="0">
              <a:buNone/>
            </a:pPr>
            <a:r>
              <a:rPr lang="en-US" sz="1600" b="1" dirty="0" err="1"/>
              <a:t>Ratesetting</a:t>
            </a:r>
            <a:r>
              <a:rPr lang="en-US" sz="1600" b="1" dirty="0"/>
              <a:t>				                   Comr. Sandoval / Judge Kim</a:t>
            </a:r>
          </a:p>
          <a:p>
            <a:pPr marL="0" indent="0">
              <a:buNone/>
            </a:pPr>
            <a:r>
              <a:rPr lang="en-US" sz="1400" dirty="0"/>
              <a:t> </a:t>
            </a:r>
            <a:r>
              <a:rPr lang="en-US" sz="1400" b="1" dirty="0"/>
              <a:t>------------------------------------------------------------------------------------------------------------------------------------------------</a:t>
            </a:r>
          </a:p>
        </p:txBody>
      </p:sp>
      <p:sp>
        <p:nvSpPr>
          <p:cNvPr id="40964" name="Line 4"/>
          <p:cNvSpPr>
            <a:spLocks noChangeShapeType="1"/>
          </p:cNvSpPr>
          <p:nvPr/>
        </p:nvSpPr>
        <p:spPr bwMode="auto">
          <a:xfrm flipV="1">
            <a:off x="171615" y="1981200"/>
            <a:ext cx="8382000" cy="190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fontAlgn="base">
              <a:lnSpc>
                <a:spcPct val="80000"/>
              </a:lnSpc>
              <a:spcBef>
                <a:spcPct val="20000"/>
              </a:spcBef>
              <a:spcAft>
                <a:spcPct val="0"/>
              </a:spcAft>
            </a:pPr>
            <a:endParaRPr lang="en-US" b="1" dirty="0">
              <a:solidFill>
                <a:srgbClr val="000000"/>
              </a:solidFill>
            </a:endParaRPr>
          </a:p>
        </p:txBody>
      </p:sp>
      <p:sp>
        <p:nvSpPr>
          <p:cNvPr id="2" name="TextBox 1"/>
          <p:cNvSpPr txBox="1"/>
          <p:nvPr/>
        </p:nvSpPr>
        <p:spPr>
          <a:xfrm>
            <a:off x="150412" y="3352800"/>
            <a:ext cx="8803214" cy="3385542"/>
          </a:xfrm>
          <a:prstGeom prst="rect">
            <a:avLst/>
          </a:prstGeom>
          <a:noFill/>
        </p:spPr>
        <p:txBody>
          <a:bodyPr wrap="square" rtlCol="0">
            <a:spAutoFit/>
          </a:bodyPr>
          <a:lstStyle/>
          <a:p>
            <a:r>
              <a:rPr lang="en-US" sz="1600" b="1" dirty="0">
                <a:solidFill>
                  <a:srgbClr val="000000"/>
                </a:solidFill>
              </a:rPr>
              <a:t>PROPOSED OUTCOME:</a:t>
            </a:r>
          </a:p>
          <a:p>
            <a:pPr marL="285750" indent="-285750">
              <a:buFont typeface="Arial" panose="020B0604020202020204" pitchFamily="34" charset="0"/>
              <a:buChar char="•"/>
            </a:pPr>
            <a:r>
              <a:rPr lang="en-US" sz="1600" dirty="0"/>
              <a:t>Awards the National Asian American Coalition and Latino Business Chamber of Greater Los Angeles for substantial contribution to Decision 12-08-044. </a:t>
            </a:r>
          </a:p>
          <a:p>
            <a:endParaRPr lang="en-US" sz="800" b="1" dirty="0">
              <a:solidFill>
                <a:srgbClr val="000000"/>
              </a:solidFill>
            </a:endParaRPr>
          </a:p>
          <a:p>
            <a:r>
              <a:rPr lang="en-US" sz="1600" b="1" dirty="0">
                <a:solidFill>
                  <a:srgbClr val="000000"/>
                </a:solidFill>
              </a:rPr>
              <a:t>SAFETY CONSIDERATIONS:</a:t>
            </a:r>
          </a:p>
          <a:p>
            <a:pPr marL="285750" indent="-285750">
              <a:buFont typeface="Arial" panose="020B0604020202020204" pitchFamily="34" charset="0"/>
              <a:buChar char="•"/>
            </a:pPr>
            <a:r>
              <a:rPr lang="en-US" sz="1600" dirty="0"/>
              <a:t>Substantial contribution by </a:t>
            </a:r>
            <a:r>
              <a:rPr lang="en-US" sz="1600" dirty="0" err="1"/>
              <a:t>intervenors</a:t>
            </a:r>
            <a:r>
              <a:rPr lang="en-US" sz="1600" dirty="0"/>
              <a:t>, as found here, enhances the Commission’s ability to resolve safety and other issues under Pub. Util. Code Section 451 to take all actions “… necessary to promote the safety, health, comfort, and convenience of its patrons, employees, and the public.”  </a:t>
            </a:r>
          </a:p>
          <a:p>
            <a:pPr marL="285750" indent="-285750">
              <a:buFont typeface="Arial" panose="020B0604020202020204" pitchFamily="34" charset="0"/>
              <a:buChar char="•"/>
            </a:pPr>
            <a:endParaRPr lang="en-US" sz="800" b="1" dirty="0">
              <a:solidFill>
                <a:srgbClr val="000000"/>
              </a:solidFill>
            </a:endParaRPr>
          </a:p>
          <a:p>
            <a:r>
              <a:rPr lang="en-US" sz="1600" b="1" dirty="0">
                <a:solidFill>
                  <a:srgbClr val="000000"/>
                </a:solidFill>
              </a:rPr>
              <a:t>ESTIMATED COST:</a:t>
            </a:r>
          </a:p>
          <a:p>
            <a:pPr marL="171450" indent="-171450">
              <a:buFont typeface="Arial" pitchFamily="34" charset="0"/>
              <a:buChar char="•"/>
            </a:pPr>
            <a:r>
              <a:rPr lang="en-US" sz="1600" dirty="0"/>
              <a:t> $13,797.80; plus interest, to be paid by Southern California Edison Company, Southern California Gas Company, San Diego &amp; Electric Company, and Pacific Gas and Electric Company.</a:t>
            </a:r>
          </a:p>
        </p:txBody>
      </p:sp>
    </p:spTree>
    <p:extLst>
      <p:ext uri="{BB962C8B-B14F-4D97-AF65-F5344CB8AC3E}">
        <p14:creationId xmlns:p14="http://schemas.microsoft.com/office/powerpoint/2010/main" val="141068387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16497</TotalTime>
  <Words>2654</Words>
  <Application>Microsoft Office PowerPoint</Application>
  <PresentationFormat>On-screen Show (4:3)</PresentationFormat>
  <Paragraphs>246</Paragraphs>
  <Slides>25</Slides>
  <Notes>10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25</vt:i4>
      </vt:variant>
    </vt:vector>
  </HeadingPairs>
  <TitlesOfParts>
    <vt:vector size="33" baseType="lpstr">
      <vt:lpstr>Arial</vt:lpstr>
      <vt:lpstr>Calibri</vt:lpstr>
      <vt:lpstr>Wingdings</vt:lpstr>
      <vt:lpstr>Default Design</vt:lpstr>
      <vt:lpstr>1_Default Design</vt:lpstr>
      <vt:lpstr>5_Default Design</vt:lpstr>
      <vt:lpstr>7_Default Design</vt:lpstr>
      <vt:lpstr>2_Default Design</vt:lpstr>
      <vt:lpstr>PowerPoint Presentation</vt:lpstr>
      <vt:lpstr>Safety and Emergency Information</vt:lpstr>
      <vt:lpstr> Public Comment</vt:lpstr>
      <vt:lpstr> Public Comment</vt:lpstr>
      <vt:lpstr> Public Comment</vt:lpstr>
      <vt:lpstr> Agenda Changes</vt:lpstr>
      <vt:lpstr> Regular Agenda</vt:lpstr>
      <vt:lpstr>Regular Agenda – Energy Orders</vt:lpstr>
      <vt:lpstr>Regular Agenda – Energy Orders</vt:lpstr>
      <vt:lpstr>Regular Agenda – Energy Orders</vt:lpstr>
      <vt:lpstr>Regular Agenda – Water/Sewer Orders</vt:lpstr>
      <vt:lpstr>Regular Agenda – Water/Sewer Orders</vt:lpstr>
      <vt:lpstr>Regular Agenda – Legal Division Matters</vt:lpstr>
      <vt:lpstr>Commissioners’ Reports</vt:lpstr>
      <vt:lpstr>Management Reports</vt:lpstr>
      <vt:lpstr>Regular Agenda – Management Reports and Resolutions</vt:lpstr>
      <vt:lpstr>Management Reports</vt:lpstr>
      <vt:lpstr>Regular Agenda – Management Reports and Resolutions</vt:lpstr>
      <vt:lpstr>Telecommunications Guiding Principles  September 11, 2014</vt:lpstr>
      <vt:lpstr>Why are we doing this?</vt:lpstr>
      <vt:lpstr>Other Industries Have It</vt:lpstr>
      <vt:lpstr>Telecommunications Guiding Principles</vt:lpstr>
      <vt:lpstr>NEXT STEPS</vt:lpstr>
      <vt:lpstr>Management Reports</vt:lpstr>
      <vt:lpstr>The CPUC Thanks You For Attending Today’s Meeting</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Perez, Jennifer</dc:creator>
  <cp:lastModifiedBy>Elder, Jaime</cp:lastModifiedBy>
  <cp:revision>726</cp:revision>
  <cp:lastPrinted>2014-09-10T21:25:35Z</cp:lastPrinted>
  <dcterms:created xsi:type="dcterms:W3CDTF">2012-09-26T21:47:39Z</dcterms:created>
  <dcterms:modified xsi:type="dcterms:W3CDTF">2021-11-15T18:32:46Z</dcterms:modified>
</cp:coreProperties>
</file>