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92" r:id="rId2"/>
    <p:sldMasterId id="2147483831" r:id="rId3"/>
  </p:sldMasterIdLst>
  <p:notesMasterIdLst>
    <p:notesMasterId r:id="rId37"/>
  </p:notesMasterIdLst>
  <p:sldIdLst>
    <p:sldId id="257" r:id="rId4"/>
    <p:sldId id="1066" r:id="rId5"/>
    <p:sldId id="1267" r:id="rId6"/>
    <p:sldId id="1167" r:id="rId7"/>
    <p:sldId id="1168" r:id="rId8"/>
    <p:sldId id="1169" r:id="rId9"/>
    <p:sldId id="1170" r:id="rId10"/>
    <p:sldId id="263" r:id="rId11"/>
    <p:sldId id="1273" r:id="rId12"/>
    <p:sldId id="1291" r:id="rId13"/>
    <p:sldId id="1178" r:id="rId14"/>
    <p:sldId id="1274" r:id="rId15"/>
    <p:sldId id="761" r:id="rId16"/>
    <p:sldId id="1292" r:id="rId17"/>
    <p:sldId id="1275" r:id="rId18"/>
    <p:sldId id="276" r:id="rId19"/>
    <p:sldId id="1107" r:id="rId20"/>
    <p:sldId id="1277" r:id="rId21"/>
    <p:sldId id="1278" r:id="rId22"/>
    <p:sldId id="1279" r:id="rId23"/>
    <p:sldId id="1280" r:id="rId24"/>
    <p:sldId id="1281" r:id="rId25"/>
    <p:sldId id="1282" r:id="rId26"/>
    <p:sldId id="1283" r:id="rId27"/>
    <p:sldId id="1284" r:id="rId28"/>
    <p:sldId id="1285" r:id="rId29"/>
    <p:sldId id="1286" r:id="rId30"/>
    <p:sldId id="1287" r:id="rId31"/>
    <p:sldId id="1288" r:id="rId32"/>
    <p:sldId id="1289" r:id="rId33"/>
    <p:sldId id="1290" r:id="rId34"/>
    <p:sldId id="1212" r:id="rId35"/>
    <p:sldId id="290" r:id="rId3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p:cViewPr varScale="1">
        <p:scale>
          <a:sx n="72" d="100"/>
          <a:sy n="72" d="100"/>
        </p:scale>
        <p:origin x="1266"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82119" cy="464820"/>
          </a:xfrm>
          <a:prstGeom prst="rect">
            <a:avLst/>
          </a:prstGeom>
        </p:spPr>
        <p:txBody>
          <a:bodyPr vert="horz" lIns="93171" tIns="46585" rIns="93171" bIns="46585" rtlCol="0"/>
          <a:lstStyle>
            <a:lvl1pPr algn="l">
              <a:defRPr sz="1200"/>
            </a:lvl1pPr>
          </a:lstStyle>
          <a:p>
            <a:endParaRPr lang="en-US" dirty="0"/>
          </a:p>
        </p:txBody>
      </p:sp>
      <p:sp>
        <p:nvSpPr>
          <p:cNvPr id="3" name="Date Placeholder 2"/>
          <p:cNvSpPr>
            <a:spLocks noGrp="1"/>
          </p:cNvSpPr>
          <p:nvPr>
            <p:ph type="dt" idx="1"/>
          </p:nvPr>
        </p:nvSpPr>
        <p:spPr>
          <a:xfrm>
            <a:off x="3898106" y="1"/>
            <a:ext cx="2982119" cy="464820"/>
          </a:xfrm>
          <a:prstGeom prst="rect">
            <a:avLst/>
          </a:prstGeom>
        </p:spPr>
        <p:txBody>
          <a:bodyPr vert="horz" lIns="93171" tIns="46585" rIns="93171" bIns="46585" rtlCol="0"/>
          <a:lstStyle>
            <a:lvl1pPr algn="r">
              <a:defRPr sz="1200"/>
            </a:lvl1pPr>
          </a:lstStyle>
          <a:p>
            <a:fld id="{A45DA01E-BBC5-4B22-9109-4CFAF2E38C3B}" type="datetimeFigureOut">
              <a:rPr lang="en-US" smtClean="0"/>
              <a:t>11/15/2021</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3171" tIns="46585" rIns="93171" bIns="46585"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3171" tIns="46585" rIns="93171"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967"/>
            <a:ext cx="2982119" cy="464820"/>
          </a:xfrm>
          <a:prstGeom prst="rect">
            <a:avLst/>
          </a:prstGeom>
        </p:spPr>
        <p:txBody>
          <a:bodyPr vert="horz" lIns="93171" tIns="46585" rIns="93171"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6" y="8829967"/>
            <a:ext cx="2982119" cy="464820"/>
          </a:xfrm>
          <a:prstGeom prst="rect">
            <a:avLst/>
          </a:prstGeom>
        </p:spPr>
        <p:txBody>
          <a:bodyPr vert="horz" lIns="93171" tIns="46585" rIns="93171" bIns="46585" rtlCol="0" anchor="b"/>
          <a:lstStyle>
            <a:lvl1pPr algn="r">
              <a:defRPr sz="1200"/>
            </a:lvl1pPr>
          </a:lstStyle>
          <a:p>
            <a:fld id="{354B8E7B-0848-4D0B-91F7-E5DE0E2802D2}" type="slidenum">
              <a:rPr lang="en-US" smtClean="0"/>
              <a:t>‹#›</a:t>
            </a:fld>
            <a:endParaRPr lang="en-US" dirty="0"/>
          </a:p>
        </p:txBody>
      </p:sp>
    </p:spTree>
    <p:extLst>
      <p:ext uri="{BB962C8B-B14F-4D97-AF65-F5344CB8AC3E}">
        <p14:creationId xmlns:p14="http://schemas.microsoft.com/office/powerpoint/2010/main" val="270478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6C2D0-4327-435F-A65E-698CA1892027}"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169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6C2D0-4327-435F-A65E-698CA1892027}"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866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22</a:t>
            </a:fld>
            <a:endParaRPr lang="en-US"/>
          </a:p>
        </p:txBody>
      </p:sp>
    </p:spTree>
    <p:extLst>
      <p:ext uri="{BB962C8B-B14F-4D97-AF65-F5344CB8AC3E}">
        <p14:creationId xmlns:p14="http://schemas.microsoft.com/office/powerpoint/2010/main" val="411481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23</a:t>
            </a:fld>
            <a:endParaRPr lang="en-US"/>
          </a:p>
        </p:txBody>
      </p:sp>
    </p:spTree>
    <p:extLst>
      <p:ext uri="{BB962C8B-B14F-4D97-AF65-F5344CB8AC3E}">
        <p14:creationId xmlns:p14="http://schemas.microsoft.com/office/powerpoint/2010/main" val="253768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24</a:t>
            </a:fld>
            <a:endParaRPr lang="en-US"/>
          </a:p>
        </p:txBody>
      </p:sp>
    </p:spTree>
    <p:extLst>
      <p:ext uri="{BB962C8B-B14F-4D97-AF65-F5344CB8AC3E}">
        <p14:creationId xmlns:p14="http://schemas.microsoft.com/office/powerpoint/2010/main" val="272825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0B6C2D0-4327-435F-A65E-698CA1892027}" type="slidenum">
              <a:rPr lang="en-US" smtClean="0"/>
              <a:t>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299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6C2D0-4327-435F-A65E-698CA1892027}"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3342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6206" y="4346807"/>
            <a:ext cx="5504204" cy="4183063"/>
          </a:xfrm>
        </p:spPr>
        <p:txBody>
          <a:bodyPr/>
          <a:lstStyle/>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27</a:t>
            </a:fld>
            <a:endParaRPr lang="en-US"/>
          </a:p>
        </p:txBody>
      </p:sp>
      <p:sp>
        <p:nvSpPr>
          <p:cNvPr id="6" name="Rectangle 5"/>
          <p:cNvSpPr/>
          <p:nvPr/>
        </p:nvSpPr>
        <p:spPr>
          <a:xfrm>
            <a:off x="748023" y="4325036"/>
            <a:ext cx="5460569" cy="584775"/>
          </a:xfrm>
          <a:prstGeom prst="rect">
            <a:avLst/>
          </a:prstGeom>
        </p:spPr>
        <p:txBody>
          <a:bodyPr wrap="square">
            <a:spAutoFit/>
          </a:bodyPr>
          <a:lstStyle/>
          <a:p>
            <a:br>
              <a:rPr lang="en-US" sz="1600" dirty="0"/>
            </a:br>
            <a:endParaRPr lang="en-US" sz="1600" dirty="0"/>
          </a:p>
        </p:txBody>
      </p:sp>
    </p:spTree>
    <p:extLst>
      <p:ext uri="{BB962C8B-B14F-4D97-AF65-F5344CB8AC3E}">
        <p14:creationId xmlns:p14="http://schemas.microsoft.com/office/powerpoint/2010/main" val="213641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28</a:t>
            </a:fld>
            <a:endParaRPr lang="en-US"/>
          </a:p>
        </p:txBody>
      </p:sp>
    </p:spTree>
    <p:extLst>
      <p:ext uri="{BB962C8B-B14F-4D97-AF65-F5344CB8AC3E}">
        <p14:creationId xmlns:p14="http://schemas.microsoft.com/office/powerpoint/2010/main" val="1904573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0B6C2D0-4327-435F-A65E-698CA1892027}"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532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685800"/>
            <a:ext cx="4648200" cy="348615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B6C2D0-4327-435F-A65E-698CA1892027}" type="slidenum">
              <a:rPr lang="en-US" smtClean="0"/>
              <a:t>30</a:t>
            </a:fld>
            <a:endParaRPr lang="en-US"/>
          </a:p>
        </p:txBody>
      </p:sp>
    </p:spTree>
    <p:extLst>
      <p:ext uri="{BB962C8B-B14F-4D97-AF65-F5344CB8AC3E}">
        <p14:creationId xmlns:p14="http://schemas.microsoft.com/office/powerpoint/2010/main" val="316743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8E7B-0848-4D0B-91F7-E5DE0E2802D2}" type="slidenum">
              <a:rPr lang="en-US" smtClean="0"/>
              <a:t>32</a:t>
            </a:fld>
            <a:endParaRPr lang="en-US" dirty="0"/>
          </a:p>
        </p:txBody>
      </p:sp>
    </p:spTree>
    <p:extLst>
      <p:ext uri="{BB962C8B-B14F-4D97-AF65-F5344CB8AC3E}">
        <p14:creationId xmlns:p14="http://schemas.microsoft.com/office/powerpoint/2010/main" val="227482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7BBA9F26-D623-4B63-A6F1-DC9E2906881B}" type="slidenum">
              <a:rPr lang="en-US" smtClean="0"/>
              <a:pPr/>
              <a:t>3</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8E7B-0848-4D0B-91F7-E5DE0E2802D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8898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8E7B-0848-4D0B-91F7-E5DE0E2802D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8898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8E7B-0848-4D0B-91F7-E5DE0E2802D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8898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4B8E7B-0848-4D0B-91F7-E5DE0E2802D2}" type="slidenum">
              <a:rPr lang="en-US" smtClean="0"/>
              <a:t>16</a:t>
            </a:fld>
            <a:endParaRPr lang="en-US" dirty="0"/>
          </a:p>
        </p:txBody>
      </p:sp>
    </p:spTree>
    <p:extLst>
      <p:ext uri="{BB962C8B-B14F-4D97-AF65-F5344CB8AC3E}">
        <p14:creationId xmlns:p14="http://schemas.microsoft.com/office/powerpoint/2010/main" val="227482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6C2D0-4327-435F-A65E-698CA1892027}"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877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6C2D0-4327-435F-A65E-698CA1892027}"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9010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37958A8-34F4-47B5-93DD-1C7C915451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044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5140839-F9EE-46E9-AA53-A4443049F4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100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2B6777E-B8D7-4448-956B-305D2E5EA6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7059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AAEA2AF-E1BE-469A-B069-CFF73DAB7A2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5696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5C4F0E8-835F-4842-A23B-62013D653D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3770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47419A2-0B0E-4E43-9E04-242F1BC82F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1342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D785CC4-450C-49AE-9DB2-237028106A3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2373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3ED5092-8358-4B30-B490-B356CC56B7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9946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614B403-B2CB-49E3-B09F-D927F84F46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8737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77C6FB7-C28D-438D-B9E0-48405268201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111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75EF55D-0F19-4B19-BD7D-EB81436122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157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9837977-7D2C-46EC-B1B5-2693B92227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9001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BAE3E1-D955-4FAA-83FD-75A87231A0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211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B8B9D46-10A3-4C4C-9F8B-7E68413C7D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416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9D0ECEF-D9CE-41AB-8633-121484C947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3372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9608634-91FE-4CF5-B66E-462DB83A7E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0268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755F1FD-1F62-4E5A-B79C-1F1478B56F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807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FD7275A3-80A7-435D-8F19-ED60E8E99081}" type="datetime1">
              <a:rPr lang="en-US" smtClean="0">
                <a:solidFill>
                  <a:srgbClr val="000000"/>
                </a:solidFill>
              </a:rPr>
              <a:pPr/>
              <a:t>11/15/2021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6211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39B6858C-D690-4267-A453-47A53ACA896C}" type="datetime1">
              <a:rPr lang="en-US" smtClean="0">
                <a:solidFill>
                  <a:srgbClr val="000000"/>
                </a:solidFill>
              </a:rPr>
              <a:pPr/>
              <a:t>11/15/2021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641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32F860D1-ECF9-4258-AF25-A8095840C09C}" type="datetime1">
              <a:rPr lang="en-US" smtClean="0">
                <a:solidFill>
                  <a:srgbClr val="000000"/>
                </a:solidFill>
              </a:rPr>
              <a:pPr/>
              <a:t>11/15/2021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5204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F2C737B-E311-42C6-A546-518A635E36F4}" type="datetime1">
              <a:rPr lang="en-US" smtClean="0">
                <a:solidFill>
                  <a:srgbClr val="000000"/>
                </a:solidFill>
              </a:rPr>
              <a:pPr/>
              <a:t>11/15/2021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7228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F5099F11-5208-4B98-A5D5-49A4A1ABF32E}" type="datetime1">
              <a:rPr lang="en-US" smtClean="0">
                <a:solidFill>
                  <a:srgbClr val="000000"/>
                </a:solidFill>
              </a:rPr>
              <a:pPr/>
              <a:t>11/15/2021</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8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A0BD6E3-479D-4EEB-88CF-58DC38894F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7179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EE960E2-6768-431B-9276-C7F4D71DD717}" type="datetime1">
              <a:rPr lang="en-US" smtClean="0">
                <a:solidFill>
                  <a:srgbClr val="000000"/>
                </a:solidFill>
              </a:rPr>
              <a:pPr/>
              <a:t>11/15/2021</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521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30CC007-DAB8-4A9F-9F66-4C55E5DDBF15}" type="datetime1">
              <a:rPr lang="en-US" smtClean="0">
                <a:solidFill>
                  <a:srgbClr val="000000"/>
                </a:solidFill>
              </a:rPr>
              <a:pPr/>
              <a:t>11/15/2021</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894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F7717E2-3787-44F1-97DA-08D9C1080EED}" type="datetime1">
              <a:rPr lang="en-US" smtClean="0">
                <a:solidFill>
                  <a:srgbClr val="000000"/>
                </a:solidFill>
              </a:rPr>
              <a:pPr/>
              <a:t>11/15/2021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373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C30FAD-5928-4FC5-A8CE-610A627AAFC0}" type="datetime1">
              <a:rPr lang="en-US" smtClean="0">
                <a:solidFill>
                  <a:srgbClr val="000000"/>
                </a:solidFill>
              </a:rPr>
              <a:pPr/>
              <a:t>11/15/2021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3345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B409B7A-5FEF-47FF-8210-175728486C52}" type="datetime1">
              <a:rPr lang="en-US" smtClean="0">
                <a:solidFill>
                  <a:srgbClr val="000000"/>
                </a:solidFill>
              </a:rPr>
              <a:pPr/>
              <a:t>11/15/2021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2790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62938D1-F4EF-433D-BD72-DA5B32FEC73F}" type="datetime1">
              <a:rPr lang="en-US" smtClean="0">
                <a:solidFill>
                  <a:srgbClr val="000000"/>
                </a:solidFill>
              </a:rPr>
              <a:pPr/>
              <a:t>11/15/2021</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3256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CBEC4E8B-3576-4453-8DA9-6B39308CBB13}" type="datetime1">
              <a:rPr lang="en-US" smtClean="0">
                <a:solidFill>
                  <a:srgbClr val="000000"/>
                </a:solidFill>
              </a:rPr>
              <a:pPr/>
              <a:t>11/15/2021</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126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88CCED6-B147-44D3-B8D1-027A958746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583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5DDC798-25ED-46CD-9D34-25160707F3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920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CE547A5-CA58-4600-BAD5-5E600CA35F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77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CA56F835-C0E2-486F-81A2-861028D98F1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160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7AC0DEC-C68C-4931-8A11-D6477E9F7E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292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4B44C11-4037-4061-998D-9F9A3F360C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452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background_officialState_v4_seal.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838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172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2209800" y="6245225"/>
            <a:ext cx="3886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2" name="Rectangle 8"/>
          <p:cNvSpPr>
            <a:spLocks noGrp="1" noChangeArrowheads="1"/>
          </p:cNvSpPr>
          <p:nvPr>
            <p:ph type="sldNum" sz="quarter" idx="4"/>
          </p:nvPr>
        </p:nvSpPr>
        <p:spPr bwMode="auto">
          <a:xfrm>
            <a:off x="457200" y="6245225"/>
            <a:ext cx="167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61514A7A-C1AE-42C3-9FC1-620C6BF0316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5232712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background_officialState_v4_seal.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838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172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2209800" y="6245225"/>
            <a:ext cx="3886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2" name="Rectangle 8"/>
          <p:cNvSpPr>
            <a:spLocks noGrp="1" noChangeArrowheads="1"/>
          </p:cNvSpPr>
          <p:nvPr>
            <p:ph type="sldNum" sz="quarter" idx="4"/>
          </p:nvPr>
        </p:nvSpPr>
        <p:spPr bwMode="auto">
          <a:xfrm>
            <a:off x="457200" y="6245225"/>
            <a:ext cx="167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7077F6B1-5F29-484A-B1A8-B79F06F9493D}"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7485092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ftr="0" dt="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background_officialState_v4_no seal.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838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057400"/>
            <a:ext cx="8229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172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1899DA9-01E3-4339-BE02-B40A91AE5A9B}" type="datetime1">
              <a:rPr lang="en-US" smtClean="0">
                <a:solidFill>
                  <a:srgbClr val="000000"/>
                </a:solidFill>
              </a:rPr>
              <a:pPr/>
              <a:t>11/15/2021</a:t>
            </a:fld>
            <a:endParaRPr lang="en-US" dirty="0">
              <a:solidFill>
                <a:srgbClr val="000000"/>
              </a:solidFill>
            </a:endParaRPr>
          </a:p>
        </p:txBody>
      </p:sp>
      <p:sp>
        <p:nvSpPr>
          <p:cNvPr id="1029" name="Rectangle 5"/>
          <p:cNvSpPr>
            <a:spLocks noGrp="1" noChangeArrowheads="1"/>
          </p:cNvSpPr>
          <p:nvPr>
            <p:ph type="ftr" sz="quarter" idx="3"/>
          </p:nvPr>
        </p:nvSpPr>
        <p:spPr bwMode="auto">
          <a:xfrm>
            <a:off x="2209800" y="6245225"/>
            <a:ext cx="3886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endParaRPr>
          </a:p>
        </p:txBody>
      </p:sp>
      <p:sp>
        <p:nvSpPr>
          <p:cNvPr id="1032" name="Rectangle 8"/>
          <p:cNvSpPr>
            <a:spLocks noGrp="1" noChangeArrowheads="1"/>
          </p:cNvSpPr>
          <p:nvPr>
            <p:ph type="sldNum" sz="quarter" idx="4"/>
          </p:nvPr>
        </p:nvSpPr>
        <p:spPr bwMode="auto">
          <a:xfrm>
            <a:off x="457200" y="6245225"/>
            <a:ext cx="1676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D3A31203-9519-448C-AD79-6A0C23B340E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664530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hf hdr="0" ftr="0" dt="0"/>
  <p:txStyles>
    <p:titleStyle>
      <a:lvl1pPr algn="ctr" rtl="0" eaLnBrk="1" fontAlgn="base" hangingPunct="1">
        <a:spcBef>
          <a:spcPct val="0"/>
        </a:spcBef>
        <a:spcAft>
          <a:spcPct val="0"/>
        </a:spcAft>
        <a:defRPr sz="4400" b="1">
          <a:solidFill>
            <a:schemeClr val="accent2"/>
          </a:solidFill>
          <a:latin typeface="+mj-lt"/>
          <a:ea typeface="+mj-ea"/>
          <a:cs typeface="+mj-cs"/>
        </a:defRPr>
      </a:lvl1pPr>
      <a:lvl2pPr algn="ctr" rtl="0" eaLnBrk="1" fontAlgn="base" hangingPunct="1">
        <a:spcBef>
          <a:spcPct val="0"/>
        </a:spcBef>
        <a:spcAft>
          <a:spcPct val="0"/>
        </a:spcAft>
        <a:defRPr sz="4400" b="1">
          <a:solidFill>
            <a:schemeClr val="accent2"/>
          </a:solidFill>
          <a:latin typeface="Arial" charset="0"/>
        </a:defRPr>
      </a:lvl2pPr>
      <a:lvl3pPr algn="ctr" rtl="0" eaLnBrk="1" fontAlgn="base" hangingPunct="1">
        <a:spcBef>
          <a:spcPct val="0"/>
        </a:spcBef>
        <a:spcAft>
          <a:spcPct val="0"/>
        </a:spcAft>
        <a:defRPr sz="4400" b="1">
          <a:solidFill>
            <a:schemeClr val="accent2"/>
          </a:solidFill>
          <a:latin typeface="Arial" charset="0"/>
        </a:defRPr>
      </a:lvl3pPr>
      <a:lvl4pPr algn="ctr" rtl="0" eaLnBrk="1" fontAlgn="base" hangingPunct="1">
        <a:spcBef>
          <a:spcPct val="0"/>
        </a:spcBef>
        <a:spcAft>
          <a:spcPct val="0"/>
        </a:spcAft>
        <a:defRPr sz="4400" b="1">
          <a:solidFill>
            <a:schemeClr val="accent2"/>
          </a:solidFill>
          <a:latin typeface="Arial" charset="0"/>
        </a:defRPr>
      </a:lvl4pPr>
      <a:lvl5pPr algn="ctr" rtl="0" eaLnBrk="1" fontAlgn="base" hangingPunct="1">
        <a:spcBef>
          <a:spcPct val="0"/>
        </a:spcBef>
        <a:spcAft>
          <a:spcPct val="0"/>
        </a:spcAft>
        <a:defRPr sz="4400" b="1">
          <a:solidFill>
            <a:schemeClr val="accent2"/>
          </a:solidFill>
          <a:latin typeface="Arial" charset="0"/>
        </a:defRPr>
      </a:lvl5pPr>
      <a:lvl6pPr marL="457200" algn="ctr" rtl="0" eaLnBrk="1" fontAlgn="base" hangingPunct="1">
        <a:spcBef>
          <a:spcPct val="0"/>
        </a:spcBef>
        <a:spcAft>
          <a:spcPct val="0"/>
        </a:spcAft>
        <a:defRPr sz="4400" b="1">
          <a:solidFill>
            <a:schemeClr val="accent2"/>
          </a:solidFill>
          <a:latin typeface="Arial" charset="0"/>
        </a:defRPr>
      </a:lvl6pPr>
      <a:lvl7pPr marL="914400" algn="ctr" rtl="0" eaLnBrk="1" fontAlgn="base" hangingPunct="1">
        <a:spcBef>
          <a:spcPct val="0"/>
        </a:spcBef>
        <a:spcAft>
          <a:spcPct val="0"/>
        </a:spcAft>
        <a:defRPr sz="4400" b="1">
          <a:solidFill>
            <a:schemeClr val="accent2"/>
          </a:solidFill>
          <a:latin typeface="Arial" charset="0"/>
        </a:defRPr>
      </a:lvl7pPr>
      <a:lvl8pPr marL="1371600" algn="ctr" rtl="0" eaLnBrk="1" fontAlgn="base" hangingPunct="1">
        <a:spcBef>
          <a:spcPct val="0"/>
        </a:spcBef>
        <a:spcAft>
          <a:spcPct val="0"/>
        </a:spcAft>
        <a:defRPr sz="4400" b="1">
          <a:solidFill>
            <a:schemeClr val="accent2"/>
          </a:solidFill>
          <a:latin typeface="Arial" charset="0"/>
        </a:defRPr>
      </a:lvl8pPr>
      <a:lvl9pPr marL="1828800" algn="ctr" rtl="0" eaLnBrk="1" fontAlgn="base" hangingPunct="1">
        <a:spcBef>
          <a:spcPct val="0"/>
        </a:spcBef>
        <a:spcAft>
          <a:spcPct val="0"/>
        </a:spcAft>
        <a:defRPr sz="4400" b="1">
          <a:solidFill>
            <a:schemeClr val="accent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cpuc.ca.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www.cpuc.ca.gov/"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76200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3200" b="1" dirty="0">
                <a:solidFill>
                  <a:srgbClr val="3333FF"/>
                </a:solidFill>
              </a:rPr>
              <a:t>CPUC Public Agenda 3363</a:t>
            </a:r>
            <a:br>
              <a:rPr lang="en-US" sz="3200" b="1" dirty="0">
                <a:solidFill>
                  <a:srgbClr val="3333FF"/>
                </a:solidFill>
              </a:rPr>
            </a:br>
            <a:r>
              <a:rPr lang="en-US" sz="3200" b="1" dirty="0">
                <a:solidFill>
                  <a:srgbClr val="3333FF"/>
                </a:solidFill>
              </a:rPr>
              <a:t>Thursday, September 17, 2015 9:30 a.m.</a:t>
            </a:r>
            <a:br>
              <a:rPr lang="en-US" sz="3200" b="1" dirty="0">
                <a:solidFill>
                  <a:srgbClr val="3333FF"/>
                </a:solidFill>
              </a:rPr>
            </a:br>
            <a:r>
              <a:rPr lang="en-US" sz="3200" b="1" dirty="0">
                <a:solidFill>
                  <a:srgbClr val="3333FF"/>
                </a:solidFill>
              </a:rPr>
              <a:t>San Francisco, CA</a:t>
            </a:r>
          </a:p>
        </p:txBody>
      </p:sp>
      <p:pic>
        <p:nvPicPr>
          <p:cNvPr id="17411" name="Picture 3" descr="PUC_Color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919" y="2286000"/>
            <a:ext cx="155416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152400" y="3805238"/>
            <a:ext cx="88392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lnSpc>
                <a:spcPct val="80000"/>
              </a:lnSpc>
              <a:spcBef>
                <a:spcPct val="20000"/>
              </a:spcBef>
              <a:spcAft>
                <a:spcPct val="0"/>
              </a:spcAft>
            </a:pPr>
            <a:r>
              <a:rPr lang="en-US" sz="2800" b="1" dirty="0">
                <a:solidFill>
                  <a:srgbClr val="000000"/>
                </a:solidFill>
              </a:rPr>
              <a:t>Commissioners:</a:t>
            </a:r>
          </a:p>
          <a:p>
            <a:pPr marL="342900" indent="-342900" algn="ctr" fontAlgn="base">
              <a:lnSpc>
                <a:spcPct val="90000"/>
              </a:lnSpc>
              <a:spcBef>
                <a:spcPct val="15000"/>
              </a:spcBef>
              <a:spcAft>
                <a:spcPct val="0"/>
              </a:spcAft>
            </a:pPr>
            <a:r>
              <a:rPr lang="en-US" sz="2400" b="1" dirty="0">
                <a:solidFill>
                  <a:srgbClr val="000000"/>
                </a:solidFill>
              </a:rPr>
              <a:t>Michael Picker, President</a:t>
            </a:r>
          </a:p>
          <a:p>
            <a:pPr marL="342900" indent="-342900" algn="ctr" fontAlgn="base">
              <a:lnSpc>
                <a:spcPct val="90000"/>
              </a:lnSpc>
              <a:spcBef>
                <a:spcPct val="15000"/>
              </a:spcBef>
              <a:spcAft>
                <a:spcPct val="0"/>
              </a:spcAft>
            </a:pPr>
            <a:r>
              <a:rPr lang="en-US" sz="2400" b="1" dirty="0">
                <a:solidFill>
                  <a:srgbClr val="000000"/>
                </a:solidFill>
              </a:rPr>
              <a:t>  Michel Peter Florio</a:t>
            </a:r>
          </a:p>
          <a:p>
            <a:pPr marL="342900" indent="-342900" algn="ctr" fontAlgn="base">
              <a:lnSpc>
                <a:spcPct val="90000"/>
              </a:lnSpc>
              <a:spcBef>
                <a:spcPct val="15000"/>
              </a:spcBef>
              <a:spcAft>
                <a:spcPct val="0"/>
              </a:spcAft>
            </a:pPr>
            <a:r>
              <a:rPr lang="en-US" sz="2400" b="1" dirty="0">
                <a:solidFill>
                  <a:srgbClr val="000000"/>
                </a:solidFill>
              </a:rPr>
              <a:t>Catherine J.K. Sandoval</a:t>
            </a:r>
          </a:p>
          <a:p>
            <a:pPr marL="342900" indent="-342900" algn="ctr" fontAlgn="base">
              <a:lnSpc>
                <a:spcPct val="90000"/>
              </a:lnSpc>
              <a:spcBef>
                <a:spcPct val="15000"/>
              </a:spcBef>
              <a:spcAft>
                <a:spcPct val="0"/>
              </a:spcAft>
            </a:pPr>
            <a:r>
              <a:rPr lang="en-US" sz="2400" b="1" dirty="0">
                <a:solidFill>
                  <a:srgbClr val="000000"/>
                </a:solidFill>
              </a:rPr>
              <a:t>Carla J. Peterman</a:t>
            </a:r>
          </a:p>
          <a:p>
            <a:pPr marL="342900" indent="-342900" algn="ctr" fontAlgn="base">
              <a:lnSpc>
                <a:spcPct val="90000"/>
              </a:lnSpc>
              <a:spcBef>
                <a:spcPct val="15000"/>
              </a:spcBef>
              <a:spcAft>
                <a:spcPct val="0"/>
              </a:spcAft>
            </a:pPr>
            <a:r>
              <a:rPr lang="en-US" sz="2400" b="1" dirty="0">
                <a:solidFill>
                  <a:srgbClr val="000000"/>
                </a:solidFill>
              </a:rPr>
              <a:t>Liane M. Randolph</a:t>
            </a:r>
          </a:p>
          <a:p>
            <a:pPr marL="342900" indent="-342900" algn="ctr" fontAlgn="base">
              <a:lnSpc>
                <a:spcPct val="90000"/>
              </a:lnSpc>
              <a:spcBef>
                <a:spcPct val="15000"/>
              </a:spcBef>
              <a:spcAft>
                <a:spcPct val="0"/>
              </a:spcAft>
            </a:pPr>
            <a:r>
              <a:rPr lang="en-US" sz="1600" b="1" dirty="0">
                <a:solidFill>
                  <a:srgbClr val="000000"/>
                </a:solidFill>
                <a:hlinkClick r:id="rId4"/>
              </a:rPr>
              <a:t>www.cpuc.ca.gov</a:t>
            </a:r>
            <a:r>
              <a:rPr lang="en-US" sz="1600" b="1" dirty="0">
                <a:solidFill>
                  <a:srgbClr val="000000"/>
                </a:solidFill>
              </a:rPr>
              <a:t> </a:t>
            </a:r>
          </a:p>
        </p:txBody>
      </p:sp>
    </p:spTree>
    <p:extLst>
      <p:ext uri="{BB962C8B-B14F-4D97-AF65-F5344CB8AC3E}">
        <p14:creationId xmlns:p14="http://schemas.microsoft.com/office/powerpoint/2010/main" val="145201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1567" y="685800"/>
            <a:ext cx="8763000" cy="457200"/>
          </a:xfrm>
        </p:spPr>
        <p:txBody>
          <a:bodyPr/>
          <a:lstStyle/>
          <a:p>
            <a:pPr eaLnBrk="1" hangingPunct="1"/>
            <a:r>
              <a:rPr lang="en-US" sz="2400" dirty="0">
                <a:solidFill>
                  <a:srgbClr val="3333FF"/>
                </a:solidFill>
              </a:rPr>
              <a:t>Regular Agenda – Water/Sewer Orders</a:t>
            </a:r>
          </a:p>
        </p:txBody>
      </p:sp>
      <p:sp>
        <p:nvSpPr>
          <p:cNvPr id="40963" name="Rectangle 3"/>
          <p:cNvSpPr>
            <a:spLocks noGrp="1" noChangeArrowheads="1"/>
          </p:cNvSpPr>
          <p:nvPr>
            <p:ph idx="1"/>
          </p:nvPr>
        </p:nvSpPr>
        <p:spPr>
          <a:xfrm>
            <a:off x="177102" y="1143000"/>
            <a:ext cx="8789796" cy="1524000"/>
          </a:xfrm>
          <a:ln>
            <a:noFill/>
          </a:ln>
        </p:spPr>
        <p:txBody>
          <a:bodyPr>
            <a:noAutofit/>
          </a:bodyPr>
          <a:lstStyle/>
          <a:p>
            <a:pPr marL="0" indent="0">
              <a:spcBef>
                <a:spcPts val="0"/>
              </a:spcBef>
              <a:buNone/>
            </a:pPr>
            <a:r>
              <a:rPr lang="en-US" sz="1800" b="1" dirty="0"/>
              <a:t>Item # 45 [14221] – Adopting Water-Energy Cost Calculator Tools</a:t>
            </a:r>
          </a:p>
          <a:p>
            <a:pPr marL="0" indent="0">
              <a:spcBef>
                <a:spcPts val="600"/>
              </a:spcBef>
              <a:buNone/>
            </a:pPr>
            <a:r>
              <a:rPr lang="en-US" sz="1600" b="1" dirty="0"/>
              <a:t>R13-12-011 – </a:t>
            </a:r>
            <a:r>
              <a:rPr lang="en-US" sz="1600" dirty="0"/>
              <a:t>Order Instituting Rulemaking into Policies to Promote a Partnership Framework between Energy Investor Owned Utilities and the Water Sector to Promote Water-Energy Nexus Programs.</a:t>
            </a:r>
          </a:p>
          <a:p>
            <a:pPr marL="0" indent="0">
              <a:spcBef>
                <a:spcPts val="600"/>
              </a:spcBef>
              <a:buNone/>
              <a:tabLst>
                <a:tab pos="4572000" algn="l"/>
              </a:tabLst>
            </a:pPr>
            <a:r>
              <a:rPr lang="en-US" sz="1600" b="1" dirty="0"/>
              <a:t>Quasi-Legislative	Comr. Sandoval / Judge </a:t>
            </a:r>
            <a:r>
              <a:rPr lang="en-US" sz="1600" b="1" dirty="0" err="1"/>
              <a:t>Edmister</a:t>
            </a:r>
            <a:endParaRPr lang="en-US" sz="1600" b="1" dirty="0"/>
          </a:p>
          <a:p>
            <a:pPr marL="0" indent="0">
              <a:spcBef>
                <a:spcPts val="0"/>
              </a:spcBef>
              <a:buNone/>
            </a:pPr>
            <a:r>
              <a:rPr lang="en-US" sz="1400" b="1" i="1" dirty="0"/>
              <a:t>--------------------------------------------------------------------------------------------------------------------------------------------------</a:t>
            </a:r>
            <a:endParaRPr lang="en-US" sz="1200" b="1" i="1" dirty="0"/>
          </a:p>
        </p:txBody>
      </p:sp>
      <p:sp>
        <p:nvSpPr>
          <p:cNvPr id="40964" name="Line 4"/>
          <p:cNvSpPr>
            <a:spLocks noChangeShapeType="1"/>
          </p:cNvSpPr>
          <p:nvPr/>
        </p:nvSpPr>
        <p:spPr bwMode="auto">
          <a:xfrm flipV="1">
            <a:off x="304800" y="1488871"/>
            <a:ext cx="8534400" cy="35129"/>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
        <p:nvSpPr>
          <p:cNvPr id="2" name="TextBox 1"/>
          <p:cNvSpPr txBox="1"/>
          <p:nvPr/>
        </p:nvSpPr>
        <p:spPr>
          <a:xfrm>
            <a:off x="180437" y="2858631"/>
            <a:ext cx="8783127" cy="2246769"/>
          </a:xfrm>
          <a:prstGeom prst="rect">
            <a:avLst/>
          </a:prstGeom>
          <a:noFill/>
          <a:ln>
            <a:noFill/>
          </a:ln>
        </p:spPr>
        <p:txBody>
          <a:bodyPr wrap="square" rtlCol="0">
            <a:spAutoFit/>
          </a:bodyPr>
          <a:lstStyle/>
          <a:p>
            <a:r>
              <a:rPr lang="en-US" sz="1600" b="1" dirty="0">
                <a:solidFill>
                  <a:srgbClr val="000000"/>
                </a:solidFill>
              </a:rPr>
              <a:t>PROPOSED OUTCOME:</a:t>
            </a:r>
          </a:p>
          <a:p>
            <a:pPr marL="285750" indent="-285750">
              <a:buFont typeface="Arial" panose="020B0604020202020204" pitchFamily="34" charset="0"/>
              <a:buChar char="•"/>
            </a:pPr>
            <a:r>
              <a:rPr lang="en-US" sz="1600" dirty="0"/>
              <a:t>Adopts two tools to use to value the avoided costs of energy and water that flow from reduced use of cold water.</a:t>
            </a:r>
          </a:p>
          <a:p>
            <a:endParaRPr lang="en-US" sz="1400" b="1" dirty="0">
              <a:solidFill>
                <a:srgbClr val="000000"/>
              </a:solidFill>
            </a:endParaRPr>
          </a:p>
          <a:p>
            <a:r>
              <a:rPr lang="en-US" sz="1600" b="1" dirty="0">
                <a:solidFill>
                  <a:srgbClr val="000000"/>
                </a:solidFill>
              </a:rPr>
              <a:t>SAFETY CONSIDERATIONS:</a:t>
            </a:r>
          </a:p>
          <a:p>
            <a:pPr marL="285750" indent="-285750">
              <a:buFont typeface="Arial" panose="020B0604020202020204" pitchFamily="34" charset="0"/>
              <a:buChar char="•"/>
            </a:pPr>
            <a:r>
              <a:rPr lang="en-US" sz="1600" dirty="0"/>
              <a:t>None – a purely technical update to savings models.</a:t>
            </a:r>
          </a:p>
          <a:p>
            <a:endParaRPr lang="en-US" sz="1400" b="1" dirty="0">
              <a:solidFill>
                <a:srgbClr val="000000"/>
              </a:solidFill>
            </a:endParaRPr>
          </a:p>
          <a:p>
            <a:r>
              <a:rPr lang="en-US" sz="1600" b="1" dirty="0">
                <a:solidFill>
                  <a:srgbClr val="000000"/>
                </a:solidFill>
              </a:rPr>
              <a:t>ESTIMATED COST:</a:t>
            </a:r>
          </a:p>
          <a:p>
            <a:pPr marL="285750" indent="-285750">
              <a:buFont typeface="Arial" panose="020B0604020202020204" pitchFamily="34" charset="0"/>
              <a:buChar char="•"/>
            </a:pPr>
            <a:r>
              <a:rPr lang="en-US" sz="1600" dirty="0"/>
              <a:t>None – does not approve or require any spending.</a:t>
            </a:r>
          </a:p>
        </p:txBody>
      </p:sp>
    </p:spTree>
    <p:extLst>
      <p:ext uri="{BB962C8B-B14F-4D97-AF65-F5344CB8AC3E}">
        <p14:creationId xmlns:p14="http://schemas.microsoft.com/office/powerpoint/2010/main" val="236232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1567" y="533400"/>
            <a:ext cx="8763000" cy="990600"/>
          </a:xfrm>
        </p:spPr>
        <p:txBody>
          <a:bodyPr/>
          <a:lstStyle/>
          <a:p>
            <a:pPr eaLnBrk="1" hangingPunct="1"/>
            <a:r>
              <a:rPr lang="en-US" sz="2400" dirty="0">
                <a:solidFill>
                  <a:srgbClr val="3333FF"/>
                </a:solidFill>
              </a:rPr>
              <a:t>Regular Agenda – Orders Extending Statutory Deadline</a:t>
            </a:r>
          </a:p>
        </p:txBody>
      </p:sp>
      <p:sp>
        <p:nvSpPr>
          <p:cNvPr id="40963" name="Rectangle 3"/>
          <p:cNvSpPr>
            <a:spLocks noGrp="1" noChangeArrowheads="1"/>
          </p:cNvSpPr>
          <p:nvPr>
            <p:ph idx="1"/>
          </p:nvPr>
        </p:nvSpPr>
        <p:spPr>
          <a:xfrm>
            <a:off x="201804" y="1219199"/>
            <a:ext cx="8789796" cy="2057401"/>
          </a:xfrm>
        </p:spPr>
        <p:txBody>
          <a:bodyPr>
            <a:noAutofit/>
          </a:bodyPr>
          <a:lstStyle/>
          <a:p>
            <a:pPr marL="0" indent="0">
              <a:spcBef>
                <a:spcPts val="0"/>
              </a:spcBef>
              <a:buNone/>
            </a:pPr>
            <a:r>
              <a:rPr lang="en-US" sz="1800" b="1" dirty="0"/>
              <a:t>Item # 46 [14272] – Order Extending Statutory Deadline</a:t>
            </a:r>
          </a:p>
          <a:p>
            <a:pPr marL="0" indent="0">
              <a:spcBef>
                <a:spcPts val="600"/>
              </a:spcBef>
              <a:buNone/>
            </a:pPr>
            <a:r>
              <a:rPr lang="en-US" sz="1600" b="1" dirty="0"/>
              <a:t>A13-02-023 – </a:t>
            </a:r>
            <a:r>
              <a:rPr lang="en-US" sz="1600" dirty="0"/>
              <a:t>Application of Pacific Gas and Electric Company for Compliance Review of Utility Owned Generation Operations, Electric Energy Resource Recovery Account Entries, Contract Administration, Economic Dispatch of Electric Resources, Utility Retained Generation Fuel Procurement, and Other Activities for the Period January 1 through December 31, 2012. </a:t>
            </a:r>
          </a:p>
          <a:p>
            <a:pPr marL="0" indent="0">
              <a:spcBef>
                <a:spcPts val="300"/>
              </a:spcBef>
              <a:buNone/>
              <a:tabLst>
                <a:tab pos="4119563" algn="l"/>
              </a:tabLst>
            </a:pPr>
            <a:r>
              <a:rPr lang="en-US" sz="1600" b="1" dirty="0" err="1"/>
              <a:t>Ratesetting</a:t>
            </a:r>
            <a:r>
              <a:rPr lang="en-US" sz="1600" b="1" dirty="0"/>
              <a:t>	Comr. Florio / Judge </a:t>
            </a:r>
            <a:r>
              <a:rPr lang="en-US" sz="1600" b="1" dirty="0" err="1"/>
              <a:t>Roscow</a:t>
            </a:r>
            <a:endParaRPr lang="en-US" sz="1600" b="1" dirty="0"/>
          </a:p>
          <a:p>
            <a:pPr marL="0" indent="0">
              <a:spcBef>
                <a:spcPts val="0"/>
              </a:spcBef>
              <a:buNone/>
            </a:pPr>
            <a:r>
              <a:rPr lang="en-US" sz="1400" b="1" i="1" dirty="0"/>
              <a:t>--------------------------------------------------------------------------------------------------------------------------------------------------</a:t>
            </a:r>
          </a:p>
        </p:txBody>
      </p:sp>
      <p:sp>
        <p:nvSpPr>
          <p:cNvPr id="40964" name="Line 4"/>
          <p:cNvSpPr>
            <a:spLocks noChangeShapeType="1"/>
          </p:cNvSpPr>
          <p:nvPr/>
        </p:nvSpPr>
        <p:spPr bwMode="auto">
          <a:xfrm flipV="1">
            <a:off x="304800" y="1565071"/>
            <a:ext cx="8534400" cy="35129"/>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
        <p:nvSpPr>
          <p:cNvPr id="2" name="TextBox 1"/>
          <p:cNvSpPr txBox="1"/>
          <p:nvPr/>
        </p:nvSpPr>
        <p:spPr>
          <a:xfrm>
            <a:off x="205139" y="3276600"/>
            <a:ext cx="8783127" cy="2092881"/>
          </a:xfrm>
          <a:prstGeom prst="rect">
            <a:avLst/>
          </a:prstGeom>
          <a:noFill/>
        </p:spPr>
        <p:txBody>
          <a:bodyPr wrap="square" rtlCol="0">
            <a:spAutoFit/>
          </a:bodyPr>
          <a:lstStyle/>
          <a:p>
            <a:r>
              <a:rPr lang="en-US" sz="1600" b="1" dirty="0"/>
              <a:t>PROPOSED OUTCOME:</a:t>
            </a:r>
          </a:p>
          <a:p>
            <a:pPr marL="285750" indent="-285750">
              <a:buFont typeface="Arial" panose="020B0604020202020204" pitchFamily="34" charset="0"/>
              <a:buChar char="•"/>
            </a:pPr>
            <a:r>
              <a:rPr lang="en-US" sz="1600" dirty="0"/>
              <a:t>Extends statutory deadline for completion of this proceeding until December 12, 2015.</a:t>
            </a:r>
          </a:p>
          <a:p>
            <a:endParaRPr lang="en-US" sz="1600" b="1" dirty="0"/>
          </a:p>
          <a:p>
            <a:r>
              <a:rPr lang="en-US" sz="1600" b="1" dirty="0"/>
              <a:t>SAFETY CONSIDERATIONS:</a:t>
            </a:r>
          </a:p>
          <a:p>
            <a:pPr marL="285750" indent="-285750">
              <a:buFont typeface="Arial" panose="020B0604020202020204" pitchFamily="34" charset="0"/>
              <a:buChar char="•"/>
            </a:pPr>
            <a:r>
              <a:rPr lang="en-US" sz="1600" dirty="0"/>
              <a:t>There are no safety considerations implicated with this Order Extending Statutory Deadline.</a:t>
            </a:r>
          </a:p>
          <a:p>
            <a:endParaRPr lang="en-US" sz="1600" b="1" dirty="0"/>
          </a:p>
          <a:p>
            <a:r>
              <a:rPr lang="en-US" sz="1600" b="1" dirty="0"/>
              <a:t>ESTIMATED COST:</a:t>
            </a:r>
          </a:p>
          <a:p>
            <a:pPr marL="285750" indent="-285750">
              <a:buFont typeface="Arial" panose="020B0604020202020204" pitchFamily="34" charset="0"/>
              <a:buChar char="•"/>
            </a:pPr>
            <a:r>
              <a:rPr lang="en-US" sz="1600" dirty="0"/>
              <a:t>There is no cost associated with this Order Extending Statutory Deadline.</a:t>
            </a:r>
            <a:endParaRPr lang="en-US" sz="1500" dirty="0"/>
          </a:p>
        </p:txBody>
      </p:sp>
    </p:spTree>
    <p:extLst>
      <p:ext uri="{BB962C8B-B14F-4D97-AF65-F5344CB8AC3E}">
        <p14:creationId xmlns:p14="http://schemas.microsoft.com/office/powerpoint/2010/main" val="363565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1567" y="533400"/>
            <a:ext cx="8763000" cy="990600"/>
          </a:xfrm>
        </p:spPr>
        <p:txBody>
          <a:bodyPr/>
          <a:lstStyle/>
          <a:p>
            <a:pPr eaLnBrk="1" hangingPunct="1"/>
            <a:r>
              <a:rPr lang="en-US" sz="2400" dirty="0">
                <a:solidFill>
                  <a:srgbClr val="3333FF"/>
                </a:solidFill>
              </a:rPr>
              <a:t>Regular Agenda – Orders Extending Statutory Deadline</a:t>
            </a:r>
          </a:p>
        </p:txBody>
      </p:sp>
      <p:sp>
        <p:nvSpPr>
          <p:cNvPr id="40963" name="Rectangle 3"/>
          <p:cNvSpPr>
            <a:spLocks noGrp="1" noChangeArrowheads="1"/>
          </p:cNvSpPr>
          <p:nvPr>
            <p:ph idx="1"/>
          </p:nvPr>
        </p:nvSpPr>
        <p:spPr>
          <a:xfrm>
            <a:off x="201804" y="1219199"/>
            <a:ext cx="8789796" cy="2057401"/>
          </a:xfrm>
        </p:spPr>
        <p:txBody>
          <a:bodyPr>
            <a:noAutofit/>
          </a:bodyPr>
          <a:lstStyle/>
          <a:p>
            <a:pPr marL="0" indent="0">
              <a:spcBef>
                <a:spcPts val="0"/>
              </a:spcBef>
              <a:buNone/>
            </a:pPr>
            <a:r>
              <a:rPr lang="en-US" sz="1800" b="1" dirty="0"/>
              <a:t>Item # 47 [14273] – Order Extending Statutory Deadline</a:t>
            </a:r>
          </a:p>
          <a:p>
            <a:pPr marL="0" indent="0">
              <a:spcBef>
                <a:spcPts val="600"/>
              </a:spcBef>
              <a:buNone/>
            </a:pPr>
            <a:r>
              <a:rPr lang="en-US" sz="1600" b="1" dirty="0"/>
              <a:t>I12-10-013, A13-01-016, A13-03-005, A13-03-013, A13-03-014 – Related matters – </a:t>
            </a:r>
            <a:br>
              <a:rPr lang="en-US" sz="1600" b="1" dirty="0"/>
            </a:br>
            <a:r>
              <a:rPr lang="en-US" sz="1600" dirty="0"/>
              <a:t>Order Instituting Investigation on the Commission’s Own Motion into the Rates, Operations, Practices, Services and Facilities of Southern California Edison Company and San Diego Gas and Electric Company Associated with the San </a:t>
            </a:r>
            <a:r>
              <a:rPr lang="en-US" sz="1600" dirty="0" err="1"/>
              <a:t>Onofre</a:t>
            </a:r>
            <a:r>
              <a:rPr lang="en-US" sz="1600" dirty="0"/>
              <a:t> Nuclear Generating Station Units 2 </a:t>
            </a:r>
            <a:br>
              <a:rPr lang="en-US" sz="1600" dirty="0"/>
            </a:br>
            <a:r>
              <a:rPr lang="en-US" sz="1600" dirty="0"/>
              <a:t>and 3. </a:t>
            </a:r>
          </a:p>
          <a:p>
            <a:pPr marL="0" indent="0">
              <a:spcBef>
                <a:spcPts val="300"/>
              </a:spcBef>
              <a:buNone/>
              <a:tabLst>
                <a:tab pos="4119563" algn="l"/>
              </a:tabLst>
            </a:pPr>
            <a:r>
              <a:rPr lang="en-US" sz="1600" b="1" dirty="0" err="1"/>
              <a:t>Ratesetting</a:t>
            </a:r>
            <a:r>
              <a:rPr lang="en-US" sz="1600" b="1" dirty="0"/>
              <a:t>	Comr. Sandoval / Judge Darling</a:t>
            </a:r>
          </a:p>
          <a:p>
            <a:pPr marL="0" indent="0">
              <a:spcBef>
                <a:spcPts val="0"/>
              </a:spcBef>
              <a:buNone/>
            </a:pPr>
            <a:r>
              <a:rPr lang="en-US" sz="1400" b="1" i="1" dirty="0"/>
              <a:t>--------------------------------------------------------------------------------------------------------------------------------------------------</a:t>
            </a:r>
          </a:p>
        </p:txBody>
      </p:sp>
      <p:sp>
        <p:nvSpPr>
          <p:cNvPr id="40964" name="Line 4"/>
          <p:cNvSpPr>
            <a:spLocks noChangeShapeType="1"/>
          </p:cNvSpPr>
          <p:nvPr/>
        </p:nvSpPr>
        <p:spPr bwMode="auto">
          <a:xfrm flipV="1">
            <a:off x="304800" y="1565071"/>
            <a:ext cx="8534400" cy="35129"/>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
        <p:nvSpPr>
          <p:cNvPr id="2" name="TextBox 1"/>
          <p:cNvSpPr txBox="1"/>
          <p:nvPr/>
        </p:nvSpPr>
        <p:spPr>
          <a:xfrm>
            <a:off x="205139" y="3393519"/>
            <a:ext cx="8783127" cy="2092881"/>
          </a:xfrm>
          <a:prstGeom prst="rect">
            <a:avLst/>
          </a:prstGeom>
          <a:noFill/>
        </p:spPr>
        <p:txBody>
          <a:bodyPr wrap="square" rtlCol="0">
            <a:spAutoFit/>
          </a:bodyPr>
          <a:lstStyle/>
          <a:p>
            <a:r>
              <a:rPr lang="en-US" sz="1600" b="1" dirty="0"/>
              <a:t>PROPOSED OUTCOME:</a:t>
            </a:r>
          </a:p>
          <a:p>
            <a:pPr marL="285750" indent="-285750">
              <a:buFont typeface="Arial" panose="020B0604020202020204" pitchFamily="34" charset="0"/>
              <a:buChar char="•"/>
            </a:pPr>
            <a:r>
              <a:rPr lang="en-US" sz="1600" dirty="0"/>
              <a:t>Extends statutory deadline for completion of this proceeding until November 26, 2015.</a:t>
            </a:r>
          </a:p>
          <a:p>
            <a:endParaRPr lang="en-US" sz="1600" b="1" dirty="0"/>
          </a:p>
          <a:p>
            <a:r>
              <a:rPr lang="en-US" sz="1600" b="1" dirty="0"/>
              <a:t>SAFETY CONSIDERATIONS:</a:t>
            </a:r>
          </a:p>
          <a:p>
            <a:pPr marL="285750" indent="-285750">
              <a:buFont typeface="Arial" panose="020B0604020202020204" pitchFamily="34" charset="0"/>
              <a:buChar char="•"/>
            </a:pPr>
            <a:r>
              <a:rPr lang="en-US" sz="1600" dirty="0"/>
              <a:t>There are no safety considerations implicated with this Order Extending Statutory Deadline.</a:t>
            </a:r>
          </a:p>
          <a:p>
            <a:endParaRPr lang="en-US" sz="1600" b="1" dirty="0"/>
          </a:p>
          <a:p>
            <a:r>
              <a:rPr lang="en-US" sz="1600" b="1" dirty="0"/>
              <a:t>ESTIMATED COST:</a:t>
            </a:r>
          </a:p>
          <a:p>
            <a:pPr marL="285750" indent="-285750">
              <a:buFont typeface="Arial" panose="020B0604020202020204" pitchFamily="34" charset="0"/>
              <a:buChar char="•"/>
            </a:pPr>
            <a:r>
              <a:rPr lang="en-US" sz="1600" dirty="0"/>
              <a:t>There is no cost associated with this Order Extending Statutory Deadline.</a:t>
            </a:r>
            <a:endParaRPr lang="en-US" sz="1500" dirty="0"/>
          </a:p>
        </p:txBody>
      </p:sp>
    </p:spTree>
    <p:extLst>
      <p:ext uri="{BB962C8B-B14F-4D97-AF65-F5344CB8AC3E}">
        <p14:creationId xmlns:p14="http://schemas.microsoft.com/office/powerpoint/2010/main" val="197948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685800"/>
            <a:ext cx="9144000" cy="838200"/>
          </a:xfrm>
        </p:spPr>
        <p:txBody>
          <a:bodyPr/>
          <a:lstStyle/>
          <a:p>
            <a:pPr eaLnBrk="1" hangingPunct="1"/>
            <a:r>
              <a:rPr lang="en-US" sz="3000" dirty="0">
                <a:solidFill>
                  <a:srgbClr val="3333FF"/>
                </a:solidFill>
              </a:rPr>
              <a:t>Commissioners’ Reports</a:t>
            </a:r>
          </a:p>
        </p:txBody>
      </p:sp>
      <p:graphicFrame>
        <p:nvGraphicFramePr>
          <p:cNvPr id="2749443" name="Group 3"/>
          <p:cNvGraphicFramePr>
            <a:graphicFrameLocks noGrp="1"/>
          </p:cNvGraphicFramePr>
          <p:nvPr/>
        </p:nvGraphicFramePr>
        <p:xfrm>
          <a:off x="9525000" y="4876800"/>
          <a:ext cx="457200" cy="854075"/>
        </p:xfrm>
        <a:graphic>
          <a:graphicData uri="http://schemas.openxmlformats.org/drawingml/2006/table">
            <a:tbl>
              <a:tblPr/>
              <a:tblGrid>
                <a:gridCol w="457200">
                  <a:extLst>
                    <a:ext uri="{9D8B030D-6E8A-4147-A177-3AD203B41FA5}">
                      <a16:colId xmlns:a16="http://schemas.microsoft.com/office/drawing/2014/main" val="20000"/>
                    </a:ext>
                  </a:extLst>
                </a:gridCol>
              </a:tblGrid>
              <a:tr h="4575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65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870" name="Text Box 10"/>
          <p:cNvSpPr txBox="1">
            <a:spLocks noChangeArrowheads="1"/>
          </p:cNvSpPr>
          <p:nvPr/>
        </p:nvSpPr>
        <p:spPr bwMode="auto">
          <a:xfrm>
            <a:off x="381000" y="1828800"/>
            <a:ext cx="8458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algn="ctr" eaLnBrk="1" fontAlgn="base" hangingPunct="1">
              <a:spcBef>
                <a:spcPct val="50000"/>
              </a:spcBef>
              <a:spcAft>
                <a:spcPct val="0"/>
              </a:spcAft>
            </a:pPr>
            <a:endParaRPr lang="en-US" sz="2500" dirty="0">
              <a:solidFill>
                <a:srgbClr val="000000"/>
              </a:solidFill>
            </a:endParaRPr>
          </a:p>
        </p:txBody>
      </p:sp>
      <p:pic>
        <p:nvPicPr>
          <p:cNvPr id="36873" name="Picture 13" descr="MIKE FLORI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08168"/>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4" descr="Catherine Sandoval_PPT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532022"/>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jp4\AppData\Local\Microsoft\Windows\Temporary Internet Files\Content.Outlook\QQZIZRYC\Peterman_thumbn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00"/>
            <a:ext cx="16764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jh\AppData\Local\Microsoft\Windows\Temporary Internet Files\Content.Outlook\ADKAK35D\Commissioner_Michael_Pick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667000"/>
            <a:ext cx="1634430" cy="2042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4149730"/>
            <a:ext cx="1673352" cy="2091690"/>
          </a:xfrm>
          <a:prstGeom prst="rect">
            <a:avLst/>
          </a:prstGeom>
        </p:spPr>
      </p:pic>
    </p:spTree>
    <p:extLst>
      <p:ext uri="{BB962C8B-B14F-4D97-AF65-F5344CB8AC3E}">
        <p14:creationId xmlns:p14="http://schemas.microsoft.com/office/powerpoint/2010/main" val="106942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9443" name="Group 3"/>
          <p:cNvGraphicFramePr>
            <a:graphicFrameLocks noGrp="1"/>
          </p:cNvGraphicFramePr>
          <p:nvPr/>
        </p:nvGraphicFramePr>
        <p:xfrm>
          <a:off x="9525000" y="4876800"/>
          <a:ext cx="457200" cy="854075"/>
        </p:xfrm>
        <a:graphic>
          <a:graphicData uri="http://schemas.openxmlformats.org/drawingml/2006/table">
            <a:tbl>
              <a:tblPr/>
              <a:tblGrid>
                <a:gridCol w="457200">
                  <a:extLst>
                    <a:ext uri="{9D8B030D-6E8A-4147-A177-3AD203B41FA5}">
                      <a16:colId xmlns:a16="http://schemas.microsoft.com/office/drawing/2014/main" val="20000"/>
                    </a:ext>
                  </a:extLst>
                </a:gridCol>
              </a:tblGrid>
              <a:tr h="4575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65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870" name="Text Box 10"/>
          <p:cNvSpPr txBox="1">
            <a:spLocks noChangeArrowheads="1"/>
          </p:cNvSpPr>
          <p:nvPr/>
        </p:nvSpPr>
        <p:spPr bwMode="auto">
          <a:xfrm>
            <a:off x="381000" y="1828800"/>
            <a:ext cx="8458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algn="ctr" eaLnBrk="1" fontAlgn="base" hangingPunct="1">
              <a:spcBef>
                <a:spcPct val="50000"/>
              </a:spcBef>
              <a:spcAft>
                <a:spcPct val="0"/>
              </a:spcAft>
            </a:pPr>
            <a:endParaRPr lang="en-US" sz="2500" dirty="0">
              <a:solidFill>
                <a:srgbClr val="000000"/>
              </a:solidFill>
            </a:endParaRPr>
          </a:p>
        </p:txBody>
      </p:sp>
      <p:sp>
        <p:nvSpPr>
          <p:cNvPr id="11" name="Rectangle 2"/>
          <p:cNvSpPr txBox="1">
            <a:spLocks noChangeArrowheads="1"/>
          </p:cNvSpPr>
          <p:nvPr/>
        </p:nvSpPr>
        <p:spPr bwMode="auto">
          <a:xfrm>
            <a:off x="0" y="685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a:lstStyle>
          <a:p>
            <a:pPr eaLnBrk="1" hangingPunct="1"/>
            <a:r>
              <a:rPr lang="en-US" altLang="en-US" sz="3200" kern="0">
                <a:solidFill>
                  <a:srgbClr val="0000CC"/>
                </a:solidFill>
              </a:rPr>
              <a:t>Thanks For Your Assistance</a:t>
            </a:r>
            <a:endParaRPr lang="en-US" altLang="en-US" sz="3200" kern="0" dirty="0">
              <a:solidFill>
                <a:srgbClr val="0000CC"/>
              </a:solidFill>
            </a:endParaRPr>
          </a:p>
        </p:txBody>
      </p:sp>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16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685800"/>
            <a:ext cx="9144000" cy="838200"/>
          </a:xfrm>
        </p:spPr>
        <p:txBody>
          <a:bodyPr/>
          <a:lstStyle/>
          <a:p>
            <a:pPr eaLnBrk="1" hangingPunct="1"/>
            <a:r>
              <a:rPr lang="en-US" sz="3000" dirty="0">
                <a:solidFill>
                  <a:srgbClr val="3333FF"/>
                </a:solidFill>
              </a:rPr>
              <a:t>Commissioners’ Reports</a:t>
            </a:r>
          </a:p>
        </p:txBody>
      </p:sp>
      <p:graphicFrame>
        <p:nvGraphicFramePr>
          <p:cNvPr id="2749443" name="Group 3"/>
          <p:cNvGraphicFramePr>
            <a:graphicFrameLocks noGrp="1"/>
          </p:cNvGraphicFramePr>
          <p:nvPr/>
        </p:nvGraphicFramePr>
        <p:xfrm>
          <a:off x="9525000" y="4876800"/>
          <a:ext cx="457200" cy="854075"/>
        </p:xfrm>
        <a:graphic>
          <a:graphicData uri="http://schemas.openxmlformats.org/drawingml/2006/table">
            <a:tbl>
              <a:tblPr/>
              <a:tblGrid>
                <a:gridCol w="457200">
                  <a:extLst>
                    <a:ext uri="{9D8B030D-6E8A-4147-A177-3AD203B41FA5}">
                      <a16:colId xmlns:a16="http://schemas.microsoft.com/office/drawing/2014/main" val="20000"/>
                    </a:ext>
                  </a:extLst>
                </a:gridCol>
              </a:tblGrid>
              <a:tr h="4575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965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marT="45754" marB="45754"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870" name="Text Box 10"/>
          <p:cNvSpPr txBox="1">
            <a:spLocks noChangeArrowheads="1"/>
          </p:cNvSpPr>
          <p:nvPr/>
        </p:nvSpPr>
        <p:spPr bwMode="auto">
          <a:xfrm>
            <a:off x="381000" y="1828800"/>
            <a:ext cx="8458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algn="ctr" eaLnBrk="1" fontAlgn="base" hangingPunct="1">
              <a:spcBef>
                <a:spcPct val="50000"/>
              </a:spcBef>
              <a:spcAft>
                <a:spcPct val="0"/>
              </a:spcAft>
            </a:pPr>
            <a:endParaRPr lang="en-US" sz="2500" dirty="0">
              <a:solidFill>
                <a:srgbClr val="000000"/>
              </a:solidFill>
            </a:endParaRPr>
          </a:p>
        </p:txBody>
      </p:sp>
      <p:pic>
        <p:nvPicPr>
          <p:cNvPr id="36873" name="Picture 13" descr="MIKE FLORIO-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08168"/>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4" descr="Catherine Sandoval_PPT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532022"/>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jp4\AppData\Local\Microsoft\Windows\Temporary Internet Files\Content.Outlook\QQZIZRYC\Peterman_thumbn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00"/>
            <a:ext cx="16764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jh\AppData\Local\Microsoft\Windows\Temporary Internet Files\Content.Outlook\ADKAK35D\Commissioner_Michael_Pick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667000"/>
            <a:ext cx="1634430" cy="2042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4149730"/>
            <a:ext cx="1673352" cy="2091690"/>
          </a:xfrm>
          <a:prstGeom prst="rect">
            <a:avLst/>
          </a:prstGeom>
        </p:spPr>
      </p:pic>
    </p:spTree>
    <p:extLst>
      <p:ext uri="{BB962C8B-B14F-4D97-AF65-F5344CB8AC3E}">
        <p14:creationId xmlns:p14="http://schemas.microsoft.com/office/powerpoint/2010/main" val="1654527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838200"/>
            <a:ext cx="9144000" cy="838200"/>
          </a:xfrm>
        </p:spPr>
        <p:txBody>
          <a:bodyPr/>
          <a:lstStyle/>
          <a:p>
            <a:pPr eaLnBrk="1" hangingPunct="1"/>
            <a:r>
              <a:rPr lang="en-US" sz="3000" dirty="0">
                <a:solidFill>
                  <a:srgbClr val="3333FF"/>
                </a:solidFill>
              </a:rPr>
              <a:t>Management Reports</a:t>
            </a:r>
          </a:p>
        </p:txBody>
      </p:sp>
      <p:pic>
        <p:nvPicPr>
          <p:cNvPr id="37891" name="Picture 3" descr="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56292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45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52400" y="2514600"/>
            <a:ext cx="8839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pPr>
            <a:r>
              <a:rPr lang="en-US" sz="2800" b="1" kern="0" dirty="0"/>
              <a:t>Item #51 [14198] </a:t>
            </a:r>
          </a:p>
          <a:p>
            <a:pPr marL="0" indent="0" eaLnBrk="1" hangingPunct="1">
              <a:lnSpc>
                <a:spcPct val="90000"/>
              </a:lnSpc>
              <a:buFontTx/>
              <a:buNone/>
            </a:pPr>
            <a:endParaRPr lang="en-US" sz="2800" b="1" kern="0" dirty="0"/>
          </a:p>
          <a:p>
            <a:pPr marL="0" indent="0" algn="ctr" eaLnBrk="1" hangingPunct="1">
              <a:lnSpc>
                <a:spcPct val="90000"/>
              </a:lnSpc>
              <a:buFontTx/>
              <a:buNone/>
            </a:pPr>
            <a:r>
              <a:rPr lang="en-US" sz="2800" b="1" kern="0" dirty="0"/>
              <a:t>Report and Discussion by Safety and Enforcement Division on Recent Safety Program Activities</a:t>
            </a:r>
          </a:p>
          <a:p>
            <a:pPr marL="0" indent="0" algn="ctr" eaLnBrk="1" hangingPunct="1">
              <a:lnSpc>
                <a:spcPct val="90000"/>
              </a:lnSpc>
              <a:buFontTx/>
              <a:buNone/>
            </a:pPr>
            <a:r>
              <a:rPr lang="en-US" sz="2800" b="1" kern="0" dirty="0"/>
              <a:t>------------------------------------------------------------------------</a:t>
            </a:r>
          </a:p>
        </p:txBody>
      </p:sp>
      <p:sp>
        <p:nvSpPr>
          <p:cNvPr id="40962" name="Rectangle 2"/>
          <p:cNvSpPr>
            <a:spLocks noGrp="1" noChangeArrowheads="1"/>
          </p:cNvSpPr>
          <p:nvPr>
            <p:ph type="title"/>
          </p:nvPr>
        </p:nvSpPr>
        <p:spPr>
          <a:xfrm>
            <a:off x="457200" y="838200"/>
            <a:ext cx="8229600" cy="990600"/>
          </a:xfrm>
        </p:spPr>
        <p:txBody>
          <a:bodyPr/>
          <a:lstStyle/>
          <a:p>
            <a:pPr eaLnBrk="1" hangingPunct="1"/>
            <a:r>
              <a:rPr lang="en-US" sz="3200" dirty="0">
                <a:solidFill>
                  <a:srgbClr val="3333FF"/>
                </a:solidFill>
              </a:rPr>
              <a:t>Regular Agenda – Management Reports and Resolutions</a:t>
            </a:r>
          </a:p>
        </p:txBody>
      </p:sp>
      <p:sp>
        <p:nvSpPr>
          <p:cNvPr id="40964" name="Line 4"/>
          <p:cNvSpPr>
            <a:spLocks noChangeShapeType="1"/>
          </p:cNvSpPr>
          <p:nvPr/>
        </p:nvSpPr>
        <p:spPr bwMode="auto">
          <a:xfrm>
            <a:off x="228600" y="3200400"/>
            <a:ext cx="86106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Tree>
    <p:extLst>
      <p:ext uri="{BB962C8B-B14F-4D97-AF65-F5344CB8AC3E}">
        <p14:creationId xmlns:p14="http://schemas.microsoft.com/office/powerpoint/2010/main" val="468475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1447799"/>
          </a:xfrm>
        </p:spPr>
        <p:txBody>
          <a:bodyPr>
            <a:normAutofit fontScale="90000"/>
          </a:bodyPr>
          <a:lstStyle/>
          <a:p>
            <a:br>
              <a:rPr lang="en-US" sz="3600" dirty="0"/>
            </a:br>
            <a:br>
              <a:rPr lang="en-US" sz="3600" dirty="0"/>
            </a:br>
            <a:br>
              <a:rPr lang="en-US" sz="3600" dirty="0"/>
            </a:br>
            <a:r>
              <a:rPr lang="en-US" sz="4000" dirty="0"/>
              <a:t>Electric Safety Enforcement Activities and Issues</a:t>
            </a:r>
          </a:p>
        </p:txBody>
      </p:sp>
      <p:sp>
        <p:nvSpPr>
          <p:cNvPr id="3" name="Subtitle 2"/>
          <p:cNvSpPr>
            <a:spLocks noGrp="1"/>
          </p:cNvSpPr>
          <p:nvPr>
            <p:ph type="subTitle" idx="1"/>
          </p:nvPr>
        </p:nvSpPr>
        <p:spPr>
          <a:xfrm>
            <a:off x="1371600" y="2438400"/>
            <a:ext cx="6400800" cy="3962400"/>
          </a:xfrm>
        </p:spPr>
        <p:txBody>
          <a:bodyPr>
            <a:normAutofit fontScale="3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spcAft>
                <a:spcPts val="600"/>
              </a:spcAft>
            </a:pPr>
            <a:r>
              <a:rPr lang="en-US" sz="5500" b="1" dirty="0">
                <a:solidFill>
                  <a:schemeClr val="tx1"/>
                </a:solidFill>
              </a:rPr>
              <a:t>Charlotte TerKeurst, Program Manager</a:t>
            </a:r>
            <a:endParaRPr lang="en-US" sz="5100" dirty="0">
              <a:solidFill>
                <a:schemeClr val="tx1"/>
              </a:solidFill>
            </a:endParaRPr>
          </a:p>
          <a:p>
            <a:r>
              <a:rPr lang="en-US" sz="5100" dirty="0">
                <a:solidFill>
                  <a:schemeClr val="tx1"/>
                </a:solidFill>
              </a:rPr>
              <a:t>Electric Safety and Reliability Branch</a:t>
            </a:r>
          </a:p>
          <a:p>
            <a:r>
              <a:rPr lang="en-US" sz="5100" dirty="0">
                <a:solidFill>
                  <a:schemeClr val="tx1"/>
                </a:solidFill>
              </a:rPr>
              <a:t>Office of Utility Safety and Reliability</a:t>
            </a:r>
          </a:p>
          <a:p>
            <a:r>
              <a:rPr lang="en-US" sz="5100" dirty="0">
                <a:solidFill>
                  <a:schemeClr val="tx1"/>
                </a:solidFill>
              </a:rPr>
              <a:t>Safety and Enforcement Division</a:t>
            </a:r>
          </a:p>
          <a:p>
            <a:endParaRPr lang="en-US" sz="5100" dirty="0">
              <a:solidFill>
                <a:schemeClr val="tx1"/>
              </a:solidFill>
            </a:endParaRPr>
          </a:p>
          <a:p>
            <a:r>
              <a:rPr lang="en-US" sz="5100" b="1" dirty="0">
                <a:solidFill>
                  <a:schemeClr val="tx1"/>
                </a:solidFill>
              </a:rPr>
              <a:t>September 17, 2015</a:t>
            </a:r>
          </a:p>
        </p:txBody>
      </p:sp>
    </p:spTree>
    <p:extLst>
      <p:ext uri="{BB962C8B-B14F-4D97-AF65-F5344CB8AC3E}">
        <p14:creationId xmlns:p14="http://schemas.microsoft.com/office/powerpoint/2010/main" val="137251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3200" dirty="0"/>
              <a:t>Core Work of </a:t>
            </a:r>
            <a:br>
              <a:rPr lang="en-US" sz="3200" dirty="0"/>
            </a:br>
            <a:r>
              <a:rPr lang="en-US" sz="3200" dirty="0"/>
              <a:t>Electric Safety and Reliability Branch</a:t>
            </a:r>
          </a:p>
        </p:txBody>
      </p:sp>
      <p:sp>
        <p:nvSpPr>
          <p:cNvPr id="3" name="Content Placeholder 2"/>
          <p:cNvSpPr>
            <a:spLocks noGrp="1"/>
          </p:cNvSpPr>
          <p:nvPr>
            <p:ph idx="1"/>
          </p:nvPr>
        </p:nvSpPr>
        <p:spPr>
          <a:xfrm>
            <a:off x="228600" y="2133600"/>
            <a:ext cx="8458200" cy="4343400"/>
          </a:xfrm>
        </p:spPr>
        <p:txBody>
          <a:bodyPr>
            <a:normAutofit/>
          </a:bodyPr>
          <a:lstStyle/>
          <a:p>
            <a:pPr>
              <a:spcAft>
                <a:spcPts val="1200"/>
              </a:spcAft>
            </a:pPr>
            <a:r>
              <a:rPr lang="en-US" sz="2400" dirty="0"/>
              <a:t>Records audits and facilities/plant inspections</a:t>
            </a:r>
          </a:p>
          <a:p>
            <a:pPr>
              <a:spcAft>
                <a:spcPts val="1200"/>
              </a:spcAft>
            </a:pPr>
            <a:r>
              <a:rPr lang="en-US" sz="2400" dirty="0"/>
              <a:t>Investigations of incidents</a:t>
            </a:r>
          </a:p>
          <a:p>
            <a:r>
              <a:rPr lang="en-US" sz="2400" dirty="0"/>
              <a:t>Enforcement for violations of GOs</a:t>
            </a:r>
          </a:p>
          <a:p>
            <a:pPr marL="0" indent="0">
              <a:spcBef>
                <a:spcPts val="0"/>
              </a:spcBef>
              <a:buNone/>
            </a:pPr>
            <a:r>
              <a:rPr lang="en-US" sz="2400" dirty="0"/>
              <a:t>    and  other requirements</a:t>
            </a:r>
          </a:p>
          <a:p>
            <a:pPr lvl="1"/>
            <a:r>
              <a:rPr lang="en-US" sz="2000" dirty="0"/>
              <a:t>Notices of Violation and Corrective Action Plans</a:t>
            </a:r>
          </a:p>
          <a:p>
            <a:pPr lvl="1"/>
            <a:r>
              <a:rPr lang="en-US" sz="2000" dirty="0"/>
              <a:t>Citations</a:t>
            </a:r>
          </a:p>
          <a:p>
            <a:pPr lvl="1">
              <a:spcAft>
                <a:spcPts val="1200"/>
              </a:spcAft>
            </a:pPr>
            <a:r>
              <a:rPr lang="en-US" sz="2000" dirty="0"/>
              <a:t>Adjudicatory CPUC Investigation proceedings</a:t>
            </a:r>
          </a:p>
          <a:p>
            <a:pPr>
              <a:spcAft>
                <a:spcPts val="1200"/>
              </a:spcAft>
            </a:pPr>
            <a:r>
              <a:rPr lang="en-US" sz="2400" dirty="0"/>
              <a:t>Participation in other CPUC proceedings</a:t>
            </a:r>
          </a:p>
          <a:p>
            <a:pPr marL="0" indent="0">
              <a:spcBef>
                <a:spcPts val="0"/>
              </a:spcBef>
              <a:buNone/>
            </a:pPr>
            <a:r>
              <a:rPr lang="en-US" sz="1000" dirty="0"/>
              <a:t>                                                                                                                                                         Photos:  Belmont Heights Neighborhood Group</a:t>
            </a:r>
          </a:p>
          <a:p>
            <a:pPr marL="0" indent="0">
              <a:spcBef>
                <a:spcPts val="0"/>
              </a:spcBef>
              <a:buNone/>
            </a:pPr>
            <a:r>
              <a:rPr lang="en-US" sz="1000" dirty="0"/>
              <a:t>                                                                                                                                                         and  Hofmann, Elkhorn Slough Foundation</a:t>
            </a:r>
          </a:p>
          <a:p>
            <a:pPr>
              <a:spcAft>
                <a:spcPts val="1200"/>
              </a:spcAft>
            </a:pPr>
            <a:endParaRPr lang="en-US" sz="2400" dirty="0"/>
          </a:p>
          <a:p>
            <a:pPr>
              <a:spcAft>
                <a:spcPts val="1200"/>
              </a:spcAft>
            </a:pPr>
            <a:endParaRPr lang="en-US" sz="2400" dirty="0"/>
          </a:p>
          <a:p>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24" y="4267200"/>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cft\AppData\Local\Microsoft\Windows\Temporary Internet Files\Content.Outlook\H5MS0UYZ\photo 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942596" y="2360202"/>
            <a:ext cx="1790700" cy="13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9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3200" b="1" dirty="0">
                <a:solidFill>
                  <a:srgbClr val="000000"/>
                </a:solidFill>
                <a:latin typeface="Times New Roman" panose="02020603050405020304" pitchFamily="18" charset="0"/>
                <a:cs typeface="Times New Roman" panose="02020603050405020304" pitchFamily="18" charset="0"/>
              </a:rPr>
              <a:t>The Pledge of Allegiance</a:t>
            </a:r>
          </a:p>
        </p:txBody>
      </p:sp>
      <p:sp>
        <p:nvSpPr>
          <p:cNvPr id="17412" name="Rectangle 4"/>
          <p:cNvSpPr>
            <a:spLocks noChangeArrowheads="1"/>
          </p:cNvSpPr>
          <p:nvPr/>
        </p:nvSpPr>
        <p:spPr bwMode="auto">
          <a:xfrm>
            <a:off x="192947" y="3805238"/>
            <a:ext cx="88392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lnSpc>
                <a:spcPct val="80000"/>
              </a:lnSpc>
              <a:spcBef>
                <a:spcPct val="20000"/>
              </a:spcBef>
              <a:spcAft>
                <a:spcPct val="0"/>
              </a:spcAft>
            </a:pPr>
            <a:endParaRPr lang="en-US" sz="1600" b="1" dirty="0">
              <a:solidFill>
                <a:srgbClr val="000000"/>
              </a:solidFill>
            </a:endParaRPr>
          </a:p>
        </p:txBody>
      </p:sp>
      <p:pic>
        <p:nvPicPr>
          <p:cNvPr id="1026" name="Picture 2" descr="d:\ar9\Desktop\American Fl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760" y="1609004"/>
            <a:ext cx="2916571" cy="20665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8700" y="3886200"/>
            <a:ext cx="7086600" cy="2585323"/>
          </a:xfrm>
          <a:prstGeom prst="rect">
            <a:avLst/>
          </a:prstGeom>
          <a:noFill/>
        </p:spPr>
        <p:txBody>
          <a:bodyPr wrap="square" rtlCol="0">
            <a:spAutoFit/>
          </a:bodyPr>
          <a:lstStyle/>
          <a:p>
            <a:pPr algn="ctr"/>
            <a:r>
              <a:rPr lang="en-US" sz="2400" dirty="0">
                <a:solidFill>
                  <a:srgbClr val="000000"/>
                </a:solidFill>
                <a:latin typeface="Times New Roman" panose="02020603050405020304" pitchFamily="18" charset="0"/>
                <a:cs typeface="Times New Roman" panose="02020603050405020304" pitchFamily="18" charset="0"/>
              </a:rPr>
              <a:t>“I pledge allegiance to the Flag of the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United States of America,  </a:t>
            </a:r>
          </a:p>
          <a:p>
            <a:pPr algn="ctr"/>
            <a:r>
              <a:rPr lang="en-US" sz="2400" dirty="0">
                <a:solidFill>
                  <a:srgbClr val="000000"/>
                </a:solidFill>
                <a:latin typeface="Times New Roman" panose="02020603050405020304" pitchFamily="18" charset="0"/>
                <a:cs typeface="Times New Roman" panose="02020603050405020304" pitchFamily="18" charset="0"/>
              </a:rPr>
              <a:t>and to the Republic for which it stands,</a:t>
            </a:r>
          </a:p>
          <a:p>
            <a:pPr algn="ctr"/>
            <a:r>
              <a:rPr lang="en-US" sz="2400" dirty="0">
                <a:solidFill>
                  <a:srgbClr val="000000"/>
                </a:solidFill>
                <a:latin typeface="Times New Roman" panose="02020603050405020304" pitchFamily="18" charset="0"/>
                <a:cs typeface="Times New Roman" panose="02020603050405020304" pitchFamily="18" charset="0"/>
              </a:rPr>
              <a:t>one nation under God, </a:t>
            </a:r>
          </a:p>
          <a:p>
            <a:pPr algn="ctr"/>
            <a:r>
              <a:rPr lang="en-US" sz="2400" dirty="0">
                <a:solidFill>
                  <a:srgbClr val="000000"/>
                </a:solidFill>
                <a:latin typeface="Times New Roman" panose="02020603050405020304" pitchFamily="18" charset="0"/>
                <a:cs typeface="Times New Roman" panose="02020603050405020304" pitchFamily="18" charset="0"/>
              </a:rPr>
              <a:t>indivisible,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with liberty and justice for all.”</a:t>
            </a:r>
          </a:p>
          <a:p>
            <a:endParaRPr lang="en-US" dirty="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091" y="1608814"/>
            <a:ext cx="3105150" cy="2066925"/>
          </a:xfrm>
          <a:prstGeom prst="rect">
            <a:avLst/>
          </a:prstGeom>
        </p:spPr>
      </p:pic>
    </p:spTree>
    <p:extLst>
      <p:ext uri="{BB962C8B-B14F-4D97-AF65-F5344CB8AC3E}">
        <p14:creationId xmlns:p14="http://schemas.microsoft.com/office/powerpoint/2010/main" val="167725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normAutofit fontScale="90000"/>
          </a:bodyPr>
          <a:lstStyle/>
          <a:p>
            <a:r>
              <a:rPr lang="en-US" dirty="0"/>
              <a:t>Examples of Relevant </a:t>
            </a:r>
            <a:br>
              <a:rPr lang="en-US" dirty="0"/>
            </a:br>
            <a:r>
              <a:rPr lang="en-US" dirty="0"/>
              <a:t>PU Code Sections</a:t>
            </a:r>
          </a:p>
        </p:txBody>
      </p:sp>
      <p:sp>
        <p:nvSpPr>
          <p:cNvPr id="3" name="Content Placeholder 2"/>
          <p:cNvSpPr>
            <a:spLocks noGrp="1"/>
          </p:cNvSpPr>
          <p:nvPr>
            <p:ph idx="1"/>
          </p:nvPr>
        </p:nvSpPr>
        <p:spPr>
          <a:xfrm>
            <a:off x="457200" y="2209801"/>
            <a:ext cx="8229600" cy="4267200"/>
          </a:xfrm>
        </p:spPr>
        <p:txBody>
          <a:bodyPr>
            <a:normAutofit fontScale="92500" lnSpcReduction="10000"/>
          </a:bodyPr>
          <a:lstStyle/>
          <a:p>
            <a:pPr>
              <a:spcBef>
                <a:spcPts val="1200"/>
              </a:spcBef>
              <a:spcAft>
                <a:spcPts val="600"/>
              </a:spcAft>
            </a:pPr>
            <a:r>
              <a:rPr lang="en-US" sz="2500" dirty="0"/>
              <a:t>Sections 315, 362, 451, 701, and other statutes regarding safety of public utilities</a:t>
            </a:r>
          </a:p>
          <a:p>
            <a:pPr lvl="0">
              <a:spcBef>
                <a:spcPts val="1200"/>
              </a:spcBef>
              <a:spcAft>
                <a:spcPts val="600"/>
              </a:spcAft>
            </a:pPr>
            <a:r>
              <a:rPr lang="en-US" sz="2500" dirty="0"/>
              <a:t>Sections 8001 et seq.:   Electrical lines and related facilities, including facilities of “any county, city, city and county, or other political subdivision thereof…”</a:t>
            </a:r>
          </a:p>
          <a:p>
            <a:pPr lvl="0">
              <a:spcBef>
                <a:spcPts val="1200"/>
              </a:spcBef>
              <a:spcAft>
                <a:spcPts val="600"/>
              </a:spcAft>
            </a:pPr>
            <a:r>
              <a:rPr lang="en-US" sz="2500" dirty="0"/>
              <a:t>Section 761.3:  Facilities for the generation of electricity</a:t>
            </a:r>
          </a:p>
          <a:p>
            <a:pPr lvl="0">
              <a:spcBef>
                <a:spcPts val="1200"/>
              </a:spcBef>
              <a:spcAft>
                <a:spcPts val="600"/>
              </a:spcAft>
            </a:pPr>
            <a:r>
              <a:rPr lang="en-US" sz="2500" dirty="0"/>
              <a:t>Section 767:  Joint use of utility poles, ducts, conduits, and right of way</a:t>
            </a:r>
          </a:p>
          <a:p>
            <a:pPr lvl="0">
              <a:spcBef>
                <a:spcPts val="1200"/>
              </a:spcBef>
              <a:spcAft>
                <a:spcPts val="600"/>
              </a:spcAft>
            </a:pPr>
            <a:r>
              <a:rPr lang="en-US" sz="2500" dirty="0"/>
              <a:t>Section 768.5:   Plant and equipment owned by cable companies</a:t>
            </a:r>
          </a:p>
          <a:p>
            <a:pPr lvl="0">
              <a:spcBef>
                <a:spcPts val="1200"/>
              </a:spcBef>
              <a:spcAft>
                <a:spcPts val="600"/>
              </a:spcAft>
            </a:pPr>
            <a:endParaRPr lang="en-US" sz="2600" dirty="0"/>
          </a:p>
          <a:p>
            <a:pPr marL="0" lvl="0" indent="0">
              <a:spcBef>
                <a:spcPts val="1200"/>
              </a:spcBef>
              <a:spcAft>
                <a:spcPts val="600"/>
              </a:spcAft>
              <a:buNone/>
            </a:pPr>
            <a:endParaRPr lang="en-US" sz="2600" dirty="0"/>
          </a:p>
          <a:p>
            <a:endParaRPr lang="en-US" dirty="0"/>
          </a:p>
        </p:txBody>
      </p:sp>
    </p:spTree>
    <p:extLst>
      <p:ext uri="{BB962C8B-B14F-4D97-AF65-F5344CB8AC3E}">
        <p14:creationId xmlns:p14="http://schemas.microsoft.com/office/powerpoint/2010/main" val="129148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normAutofit fontScale="90000"/>
          </a:bodyPr>
          <a:lstStyle/>
          <a:p>
            <a:br>
              <a:rPr lang="en-US" dirty="0"/>
            </a:br>
            <a:r>
              <a:rPr lang="en-US" dirty="0"/>
              <a:t>Safety-Related General Orders</a:t>
            </a:r>
          </a:p>
        </p:txBody>
      </p:sp>
      <p:sp>
        <p:nvSpPr>
          <p:cNvPr id="3" name="Content Placeholder 2"/>
          <p:cNvSpPr>
            <a:spLocks noGrp="1"/>
          </p:cNvSpPr>
          <p:nvPr>
            <p:ph idx="1"/>
          </p:nvPr>
        </p:nvSpPr>
        <p:spPr>
          <a:xfrm>
            <a:off x="457200" y="1600200"/>
            <a:ext cx="8305800" cy="4525963"/>
          </a:xfrm>
        </p:spPr>
        <p:txBody>
          <a:bodyPr>
            <a:normAutofit/>
          </a:bodyPr>
          <a:lstStyle/>
          <a:p>
            <a:pPr marL="0" indent="0">
              <a:spcAft>
                <a:spcPts val="600"/>
              </a:spcAft>
              <a:buNone/>
            </a:pPr>
            <a:endParaRPr lang="en-US" sz="2400" dirty="0"/>
          </a:p>
          <a:p>
            <a:pPr marL="0" indent="-914400">
              <a:spcBef>
                <a:spcPts val="0"/>
              </a:spcBef>
              <a:spcAft>
                <a:spcPts val="1200"/>
              </a:spcAft>
              <a:buNone/>
            </a:pPr>
            <a:r>
              <a:rPr lang="en-US" sz="2400" dirty="0"/>
              <a:t>GO 95:      Overhead electric &amp; communications facilities </a:t>
            </a:r>
          </a:p>
          <a:p>
            <a:pPr marL="0" indent="0">
              <a:spcAft>
                <a:spcPts val="1200"/>
              </a:spcAft>
              <a:buNone/>
            </a:pPr>
            <a:r>
              <a:rPr lang="en-US" sz="2400" dirty="0"/>
              <a:t>GO 128:    Underground electric &amp; communications systems</a:t>
            </a:r>
          </a:p>
          <a:p>
            <a:pPr marL="0" indent="0">
              <a:spcAft>
                <a:spcPts val="1200"/>
              </a:spcAft>
              <a:buNone/>
            </a:pPr>
            <a:r>
              <a:rPr lang="en-US" sz="2400" dirty="0"/>
              <a:t>GO 165:    Inspection of electric transmission &amp; distribution</a:t>
            </a:r>
          </a:p>
          <a:p>
            <a:pPr marL="0" indent="0">
              <a:spcAft>
                <a:spcPts val="1200"/>
              </a:spcAft>
              <a:buNone/>
            </a:pPr>
            <a:r>
              <a:rPr lang="en-US" sz="2400" dirty="0"/>
              <a:t>GO 166:    Emergency preparedness for electric utilities</a:t>
            </a:r>
          </a:p>
          <a:p>
            <a:pPr marL="0" indent="0">
              <a:spcAft>
                <a:spcPts val="1200"/>
              </a:spcAft>
              <a:buNone/>
            </a:pPr>
            <a:r>
              <a:rPr lang="en-US" sz="2400" dirty="0"/>
              <a:t>GO 167:    Electric generating facilities</a:t>
            </a:r>
          </a:p>
          <a:p>
            <a:pPr marL="0" indent="0">
              <a:spcAft>
                <a:spcPts val="1200"/>
              </a:spcAft>
              <a:buNone/>
            </a:pPr>
            <a:r>
              <a:rPr lang="en-US" sz="2400" dirty="0"/>
              <a:t>GO 174:    Electric substations</a:t>
            </a:r>
          </a:p>
          <a:p>
            <a:pPr marL="0" indent="0">
              <a:buNone/>
            </a:pPr>
            <a:r>
              <a:rPr lang="en-US" sz="2400" dirty="0"/>
              <a:t>GO 176:    High speed rail electrification</a:t>
            </a:r>
          </a:p>
          <a:p>
            <a:pPr marL="0" indent="0">
              <a:buNone/>
            </a:pPr>
            <a:endParaRPr lang="en-US" dirty="0"/>
          </a:p>
        </p:txBody>
      </p:sp>
    </p:spTree>
    <p:extLst>
      <p:ext uri="{BB962C8B-B14F-4D97-AF65-F5344CB8AC3E}">
        <p14:creationId xmlns:p14="http://schemas.microsoft.com/office/powerpoint/2010/main" val="147871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447800"/>
          </a:xfrm>
        </p:spPr>
        <p:txBody>
          <a:bodyPr>
            <a:normAutofit/>
          </a:bodyPr>
          <a:lstStyle/>
          <a:p>
            <a:r>
              <a:rPr lang="en-US" sz="3200" dirty="0"/>
              <a:t>Electric and Communications Facilities Subject to CPUC Safety Regulation</a:t>
            </a:r>
          </a:p>
        </p:txBody>
      </p:sp>
      <p:sp>
        <p:nvSpPr>
          <p:cNvPr id="3" name="Content Placeholder 2"/>
          <p:cNvSpPr>
            <a:spLocks noGrp="1"/>
          </p:cNvSpPr>
          <p:nvPr>
            <p:ph idx="1"/>
          </p:nvPr>
        </p:nvSpPr>
        <p:spPr>
          <a:xfrm>
            <a:off x="457200" y="2590800"/>
            <a:ext cx="8229600" cy="3535363"/>
          </a:xfrm>
        </p:spPr>
        <p:txBody>
          <a:bodyPr/>
          <a:lstStyle/>
          <a:p>
            <a:pPr marL="0" indent="0">
              <a:spcAft>
                <a:spcPts val="600"/>
              </a:spcAft>
              <a:buNone/>
            </a:pPr>
            <a:r>
              <a:rPr lang="en-US" sz="2200" dirty="0">
                <a:solidFill>
                  <a:schemeClr val="dk1"/>
                </a:solidFill>
              </a:rPr>
              <a:t>Transmission and distribution lines:</a:t>
            </a:r>
          </a:p>
          <a:p>
            <a:pPr marL="457200" lvl="1">
              <a:spcAft>
                <a:spcPts val="600"/>
              </a:spcAft>
              <a:buFont typeface="Arial" panose="020B0604020202020204" pitchFamily="34" charset="0"/>
              <a:buChar char="•"/>
            </a:pPr>
            <a:r>
              <a:rPr lang="en-US" sz="2200" dirty="0">
                <a:solidFill>
                  <a:schemeClr val="dk1"/>
                </a:solidFill>
              </a:rPr>
              <a:t>over 200,000 miles of above-ground lines </a:t>
            </a:r>
          </a:p>
          <a:p>
            <a:pPr marL="457200" lvl="1">
              <a:spcAft>
                <a:spcPts val="600"/>
              </a:spcAft>
              <a:buFont typeface="Arial" panose="020B0604020202020204" pitchFamily="34" charset="0"/>
              <a:buChar char="•"/>
            </a:pPr>
            <a:r>
              <a:rPr lang="en-US" sz="2200" dirty="0">
                <a:solidFill>
                  <a:schemeClr val="dk1"/>
                </a:solidFill>
              </a:rPr>
              <a:t>4 million poles</a:t>
            </a:r>
          </a:p>
          <a:p>
            <a:pPr marL="457200" lvl="1">
              <a:buFont typeface="Arial" panose="020B0604020202020204" pitchFamily="34" charset="0"/>
              <a:buChar char="•"/>
            </a:pPr>
            <a:r>
              <a:rPr lang="en-US" sz="2200" dirty="0">
                <a:solidFill>
                  <a:schemeClr val="dk1"/>
                </a:solidFill>
              </a:rPr>
              <a:t>77,000 miles of underground lines</a:t>
            </a:r>
          </a:p>
          <a:p>
            <a:pPr marL="0" indent="0">
              <a:buNone/>
            </a:pPr>
            <a:r>
              <a:rPr lang="en-US" sz="2200" dirty="0">
                <a:solidFill>
                  <a:schemeClr val="dk1"/>
                </a:solidFill>
              </a:rPr>
              <a:t>                                                                     </a:t>
            </a:r>
          </a:p>
          <a:p>
            <a:pPr marL="0" indent="0">
              <a:buNone/>
            </a:pPr>
            <a:r>
              <a:rPr lang="en-US" sz="2200" dirty="0">
                <a:solidFill>
                  <a:schemeClr val="dk1"/>
                </a:solidFill>
              </a:rPr>
              <a:t>Electric substations:  over 2,200</a:t>
            </a:r>
          </a:p>
          <a:p>
            <a:endParaRPr lang="en-US" dirty="0"/>
          </a:p>
        </p:txBody>
      </p:sp>
      <p:pic>
        <p:nvPicPr>
          <p:cNvPr id="3074" name="Picture 2" descr="C:\Users\cft\AppData\Local\Microsoft\Windows\Temporary Internet Files\Content.Outlook\H5MS0UYZ\SCE San Marcos Subs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301016"/>
            <a:ext cx="2393310" cy="17949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590800"/>
            <a:ext cx="2624104"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10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219200"/>
          </a:xfrm>
        </p:spPr>
        <p:txBody>
          <a:bodyPr>
            <a:normAutofit fontScale="90000"/>
          </a:bodyPr>
          <a:lstStyle/>
          <a:p>
            <a:r>
              <a:rPr lang="en-US" sz="3600" dirty="0"/>
              <a:t>Electric Generating Asset Owners</a:t>
            </a:r>
            <a:br>
              <a:rPr lang="en-US" sz="3600" dirty="0"/>
            </a:br>
            <a:r>
              <a:rPr lang="en-US" sz="3600" dirty="0"/>
              <a:t>Subject to General Order 167</a:t>
            </a:r>
            <a:br>
              <a:rPr lang="en-US" dirty="0"/>
            </a:br>
            <a:endParaRPr lang="en-US" dirty="0"/>
          </a:p>
        </p:txBody>
      </p:sp>
      <p:sp>
        <p:nvSpPr>
          <p:cNvPr id="3" name="Content Placeholder 2"/>
          <p:cNvSpPr>
            <a:spLocks noGrp="1"/>
          </p:cNvSpPr>
          <p:nvPr>
            <p:ph idx="1"/>
          </p:nvPr>
        </p:nvSpPr>
        <p:spPr>
          <a:xfrm>
            <a:off x="457200" y="2438400"/>
            <a:ext cx="8229600" cy="373380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600" dirty="0"/>
              <a:t>           *Limited requirements apply to other generators, including nuclear.</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7010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480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838200"/>
          </a:xfrm>
        </p:spPr>
        <p:txBody>
          <a:bodyPr>
            <a:normAutofit fontScale="90000"/>
          </a:bodyPr>
          <a:lstStyle/>
          <a:p>
            <a:r>
              <a:rPr lang="en-US" sz="3100" dirty="0"/>
              <a:t>Distribution, Transmission, and Substation Records Audits and Facility Inspections </a:t>
            </a:r>
            <a:br>
              <a:rPr lang="en-US" dirty="0"/>
            </a:br>
            <a:br>
              <a:rPr lang="en-US" sz="2200" dirty="0"/>
            </a:br>
            <a:endParaRPr lang="en-US" sz="2200" dirty="0"/>
          </a:p>
        </p:txBody>
      </p:sp>
      <p:sp>
        <p:nvSpPr>
          <p:cNvPr id="3" name="Content Placeholder 2"/>
          <p:cNvSpPr>
            <a:spLocks noGrp="1"/>
          </p:cNvSpPr>
          <p:nvPr>
            <p:ph idx="1"/>
          </p:nvPr>
        </p:nvSpPr>
        <p:spPr>
          <a:xfrm>
            <a:off x="457200" y="2228863"/>
            <a:ext cx="8229600" cy="4095737"/>
          </a:xfrm>
        </p:spPr>
        <p:txBody>
          <a:bodyPr>
            <a:normAutofit fontScale="92500"/>
          </a:bodyPr>
          <a:lstStyle/>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000" dirty="0">
              <a:solidFill>
                <a:prstClr val="black"/>
              </a:solidFill>
            </a:endParaRPr>
          </a:p>
          <a:p>
            <a:pPr marL="0" indent="0">
              <a:buNone/>
            </a:pPr>
            <a:r>
              <a:rPr lang="en-US" sz="2000" dirty="0">
                <a:solidFill>
                  <a:prstClr val="black"/>
                </a:solidFill>
              </a:rPr>
              <a:t>29 audits/inspections held or planned for 2015</a:t>
            </a:r>
          </a:p>
          <a:p>
            <a:pPr marL="0" lvl="0" indent="0">
              <a:buNone/>
            </a:pPr>
            <a:r>
              <a:rPr lang="en-US" sz="2000" dirty="0">
                <a:solidFill>
                  <a:prstClr val="black"/>
                </a:solidFill>
              </a:rPr>
              <a:t>Entities this year include:</a:t>
            </a:r>
          </a:p>
          <a:p>
            <a:pPr marL="0" lvl="0" indent="0">
              <a:buNone/>
            </a:pPr>
            <a:r>
              <a:rPr lang="en-US" sz="1700" dirty="0">
                <a:solidFill>
                  <a:prstClr val="black"/>
                </a:solidFill>
              </a:rPr>
              <a:t>  PG&amp;E	      Trinity Public Utilities District	</a:t>
            </a:r>
          </a:p>
          <a:p>
            <a:pPr marL="0" lvl="0" indent="0">
              <a:buNone/>
            </a:pPr>
            <a:r>
              <a:rPr lang="en-US" sz="1700" dirty="0">
                <a:solidFill>
                  <a:prstClr val="black"/>
                </a:solidFill>
              </a:rPr>
              <a:t>  SCE             Imperial Irrigation District</a:t>
            </a:r>
          </a:p>
          <a:p>
            <a:pPr marL="0" lvl="0" indent="0">
              <a:buNone/>
            </a:pPr>
            <a:r>
              <a:rPr lang="en-US" sz="1700" dirty="0">
                <a:solidFill>
                  <a:prstClr val="black"/>
                </a:solidFill>
              </a:rPr>
              <a:t>  SDG&amp;E	      Donner Public Utility District</a:t>
            </a:r>
          </a:p>
          <a:p>
            <a:pPr marL="0" lvl="0" indent="0">
              <a:buNone/>
            </a:pPr>
            <a:r>
              <a:rPr lang="en-US" sz="1700" dirty="0">
                <a:solidFill>
                  <a:prstClr val="black"/>
                </a:solidFill>
              </a:rPr>
              <a:t>  PacifiCorp    Palo Alto Utilities</a:t>
            </a:r>
          </a:p>
          <a:p>
            <a:pPr marL="0" lvl="0" indent="0">
              <a:buNone/>
            </a:pPr>
            <a:r>
              <a:rPr lang="en-US" sz="1700" dirty="0">
                <a:solidFill>
                  <a:prstClr val="black"/>
                </a:solidFill>
              </a:rPr>
              <a:t>  LADWP	      Silicon Valley Power		</a:t>
            </a:r>
          </a:p>
          <a:p>
            <a:pPr marL="0" lvl="0" indent="0">
              <a:buNone/>
            </a:pPr>
            <a:r>
              <a:rPr lang="en-US" sz="1700" dirty="0">
                <a:solidFill>
                  <a:prstClr val="black"/>
                </a:solidFill>
              </a:rPr>
              <a:t>  Cities of Gridley, Biggs, Lompoc, Colton, Pasadena, and Anaheim	     	</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756" y="1600200"/>
            <a:ext cx="1485895" cy="19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D:\cft\My Documents\Safety\Training and presentations\20150917 ESRB safety presentation\20140325_155717 rotten pole top PGE Mis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019301"/>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905001"/>
            <a:ext cx="275228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943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295400"/>
          </a:xfrm>
        </p:spPr>
        <p:txBody>
          <a:bodyPr>
            <a:noAutofit/>
          </a:bodyPr>
          <a:lstStyle/>
          <a:p>
            <a:pPr>
              <a:lnSpc>
                <a:spcPct val="150000"/>
              </a:lnSpc>
              <a:spcBef>
                <a:spcPts val="0"/>
              </a:spcBef>
              <a:spcAft>
                <a:spcPts val="600"/>
              </a:spcAft>
            </a:pPr>
            <a:r>
              <a:rPr lang="en-US" sz="2900" dirty="0"/>
              <a:t>Communication Infrastructure Provider (CIP)</a:t>
            </a:r>
            <a:br>
              <a:rPr lang="en-US" sz="2900" dirty="0"/>
            </a:br>
            <a:r>
              <a:rPr lang="en-US" sz="2900" dirty="0"/>
              <a:t>Records Audits and Facilities Inspections  </a:t>
            </a:r>
            <a:br>
              <a:rPr lang="en-US" sz="2400" dirty="0"/>
            </a:br>
            <a:endParaRPr lang="en-US" sz="2000" dirty="0"/>
          </a:p>
        </p:txBody>
      </p:sp>
      <p:sp>
        <p:nvSpPr>
          <p:cNvPr id="3" name="Content Placeholder 2"/>
          <p:cNvSpPr>
            <a:spLocks noGrp="1"/>
          </p:cNvSpPr>
          <p:nvPr>
            <p:ph idx="1"/>
          </p:nvPr>
        </p:nvSpPr>
        <p:spPr>
          <a:xfrm>
            <a:off x="381000" y="2209801"/>
            <a:ext cx="8305800" cy="3429000"/>
          </a:xfrm>
        </p:spPr>
        <p:txBody>
          <a:bodyPr>
            <a:normAutofit fontScale="92500" lnSpcReduction="20000"/>
          </a:bodyPr>
          <a:lstStyle/>
          <a:p>
            <a:pPr marL="0" indent="0">
              <a:buNone/>
            </a:pPr>
            <a:endParaRPr lang="en-US" sz="2800" dirty="0"/>
          </a:p>
          <a:p>
            <a:pPr marL="0" indent="0">
              <a:buNone/>
            </a:pPr>
            <a:endParaRPr lang="en-US" sz="2600" dirty="0"/>
          </a:p>
          <a:p>
            <a:pPr marL="0" indent="0">
              <a:buNone/>
            </a:pPr>
            <a:r>
              <a:rPr lang="en-US" sz="2600" dirty="0"/>
              <a:t>11 CIP audits/inspections held or planned for 2015</a:t>
            </a:r>
          </a:p>
          <a:p>
            <a:pPr marL="0" indent="0">
              <a:buNone/>
            </a:pPr>
            <a:endParaRPr lang="en-US" sz="2600" dirty="0"/>
          </a:p>
          <a:p>
            <a:pPr marL="0" indent="0">
              <a:lnSpc>
                <a:spcPct val="120000"/>
              </a:lnSpc>
              <a:spcBef>
                <a:spcPts val="0"/>
              </a:spcBef>
              <a:spcAft>
                <a:spcPts val="600"/>
              </a:spcAft>
              <a:buNone/>
            </a:pPr>
            <a:r>
              <a:rPr lang="en-US" sz="2600" dirty="0"/>
              <a:t>Entities this year include:</a:t>
            </a:r>
          </a:p>
          <a:p>
            <a:pPr marL="0" indent="0">
              <a:spcBef>
                <a:spcPts val="0"/>
              </a:spcBef>
              <a:buNone/>
            </a:pPr>
            <a:r>
              <a:rPr lang="en-US" sz="2600" dirty="0"/>
              <a:t>        </a:t>
            </a:r>
            <a:r>
              <a:rPr lang="en-US" sz="2400" dirty="0"/>
              <a:t>Comcast	    	   San Simeon Cable</a:t>
            </a:r>
          </a:p>
          <a:p>
            <a:pPr marL="0" indent="0">
              <a:buNone/>
            </a:pPr>
            <a:r>
              <a:rPr lang="en-US" sz="2400" dirty="0"/>
              <a:t>         Charter	     	   New Day Broadband</a:t>
            </a:r>
          </a:p>
          <a:p>
            <a:pPr marL="0" indent="0">
              <a:buNone/>
            </a:pPr>
            <a:r>
              <a:rPr lang="en-US" sz="2400" dirty="0"/>
              <a:t>         Verizon	               Cox</a:t>
            </a:r>
          </a:p>
          <a:p>
            <a:pPr marL="0" indent="0">
              <a:buNone/>
            </a:pPr>
            <a:r>
              <a:rPr lang="en-US" sz="2400" dirty="0"/>
              <a:t>          AT&amp;T	               Crown Castle</a:t>
            </a:r>
          </a:p>
          <a:p>
            <a:pPr marL="0" indent="0">
              <a:buNone/>
            </a:pPr>
            <a:endParaRPr lang="en-US" dirty="0"/>
          </a:p>
          <a:p>
            <a:endParaRPr lang="en-US" dirty="0"/>
          </a:p>
        </p:txBody>
      </p:sp>
    </p:spTree>
    <p:extLst>
      <p:ext uri="{BB962C8B-B14F-4D97-AF65-F5344CB8AC3E}">
        <p14:creationId xmlns:p14="http://schemas.microsoft.com/office/powerpoint/2010/main" val="384365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normAutofit fontScale="90000"/>
          </a:bodyPr>
          <a:lstStyle/>
          <a:p>
            <a:r>
              <a:rPr lang="en-US" sz="3300" dirty="0"/>
              <a:t>Generating Asset Owner</a:t>
            </a:r>
            <a:br>
              <a:rPr lang="en-US" sz="3300" dirty="0"/>
            </a:br>
            <a:r>
              <a:rPr lang="en-US" sz="3300" dirty="0"/>
              <a:t>General Order 167 Audits/Inspections</a:t>
            </a:r>
            <a:br>
              <a:rPr lang="en-US" sz="3200" dirty="0"/>
            </a:br>
            <a:endParaRPr lang="en-US" sz="2200" dirty="0"/>
          </a:p>
        </p:txBody>
      </p:sp>
      <p:sp>
        <p:nvSpPr>
          <p:cNvPr id="3" name="Content Placeholder 2"/>
          <p:cNvSpPr>
            <a:spLocks noGrp="1"/>
          </p:cNvSpPr>
          <p:nvPr>
            <p:ph idx="1"/>
          </p:nvPr>
        </p:nvSpPr>
        <p:spPr>
          <a:xfrm>
            <a:off x="457200" y="2057400"/>
            <a:ext cx="8229600" cy="4068763"/>
          </a:xfrm>
        </p:spPr>
        <p:txBody>
          <a:bodyPr>
            <a:normAutofit/>
          </a:bodyPr>
          <a:lstStyle/>
          <a:p>
            <a:pPr marL="0" indent="0">
              <a:spcAft>
                <a:spcPts val="600"/>
              </a:spcAft>
              <a:buNone/>
            </a:pPr>
            <a:endParaRPr lang="en-US" sz="2000" dirty="0"/>
          </a:p>
          <a:p>
            <a:pPr marL="0" indent="0">
              <a:spcAft>
                <a:spcPts val="600"/>
              </a:spcAft>
              <a:buNone/>
            </a:pPr>
            <a:endParaRPr lang="en-US" sz="2000" dirty="0"/>
          </a:p>
          <a:p>
            <a:pPr marL="0" indent="0">
              <a:spcAft>
                <a:spcPts val="600"/>
              </a:spcAft>
              <a:buNone/>
            </a:pPr>
            <a:endParaRPr lang="en-US" sz="2000" dirty="0"/>
          </a:p>
          <a:p>
            <a:pPr marL="0" indent="0">
              <a:spcAft>
                <a:spcPts val="600"/>
              </a:spcAft>
              <a:buNone/>
            </a:pPr>
            <a:endParaRPr lang="en-US" sz="2000" dirty="0"/>
          </a:p>
          <a:p>
            <a:pPr marL="0" indent="0">
              <a:spcAft>
                <a:spcPts val="600"/>
              </a:spcAft>
              <a:buNone/>
            </a:pPr>
            <a:r>
              <a:rPr lang="en-US" sz="2000" dirty="0"/>
              <a:t>4 audits/inspections held or planned for 2015:</a:t>
            </a:r>
          </a:p>
          <a:p>
            <a:pPr marL="0" indent="0">
              <a:spcAft>
                <a:spcPts val="1200"/>
              </a:spcAft>
              <a:buNone/>
            </a:pPr>
            <a:r>
              <a:rPr lang="en-US" sz="2000" dirty="0"/>
              <a:t>	</a:t>
            </a:r>
            <a:r>
              <a:rPr lang="en-US" sz="1900" dirty="0"/>
              <a:t>Gateway Generating Station (PG&amp;E)</a:t>
            </a:r>
          </a:p>
          <a:p>
            <a:pPr marL="0" indent="0">
              <a:spcBef>
                <a:spcPts val="0"/>
              </a:spcBef>
              <a:spcAft>
                <a:spcPts val="1200"/>
              </a:spcAft>
              <a:buNone/>
            </a:pPr>
            <a:r>
              <a:rPr lang="en-US" sz="1900" dirty="0"/>
              <a:t>	Redondo Beach Generating Station (AES Southland)</a:t>
            </a:r>
          </a:p>
          <a:p>
            <a:pPr marL="0" indent="0">
              <a:spcBef>
                <a:spcPts val="0"/>
              </a:spcBef>
              <a:spcAft>
                <a:spcPts val="1200"/>
              </a:spcAft>
              <a:buNone/>
            </a:pPr>
            <a:r>
              <a:rPr lang="en-US" sz="1900" dirty="0"/>
              <a:t>	Inland Empire Energy Center (General Electric)</a:t>
            </a:r>
          </a:p>
          <a:p>
            <a:pPr marL="0" indent="0">
              <a:spcBef>
                <a:spcPts val="0"/>
              </a:spcBef>
              <a:buNone/>
            </a:pPr>
            <a:r>
              <a:rPr lang="en-US" sz="1900" dirty="0"/>
              <a:t>	Los </a:t>
            </a:r>
            <a:r>
              <a:rPr lang="en-US" sz="1900" dirty="0" err="1"/>
              <a:t>Esteros</a:t>
            </a:r>
            <a:r>
              <a:rPr lang="en-US" sz="1900" dirty="0"/>
              <a:t> Critical Energy Center (Calpine)</a:t>
            </a:r>
          </a:p>
          <a:p>
            <a:pPr marL="0" indent="0">
              <a:spcBef>
                <a:spcPts val="1200"/>
              </a:spcBef>
              <a:spcAft>
                <a:spcPts val="600"/>
              </a:spcAft>
              <a:buNone/>
            </a:pPr>
            <a:endParaRPr lang="en-US" sz="2000" dirty="0"/>
          </a:p>
          <a:p>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057498"/>
            <a:ext cx="2249486" cy="149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2132995"/>
            <a:ext cx="2022205" cy="13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057498"/>
            <a:ext cx="1676400" cy="222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653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990600"/>
          </a:xfrm>
        </p:spPr>
        <p:txBody>
          <a:bodyPr>
            <a:normAutofit fontScale="90000"/>
          </a:bodyPr>
          <a:lstStyle/>
          <a:p>
            <a:pPr algn="l"/>
            <a:r>
              <a:rPr lang="en-US" sz="3600" dirty="0"/>
              <a:t>Generating Asset Owner </a:t>
            </a:r>
            <a:br>
              <a:rPr lang="en-US" sz="3600" dirty="0"/>
            </a:br>
            <a:r>
              <a:rPr lang="en-US" sz="3600" dirty="0"/>
              <a:t>Outage Inspections</a:t>
            </a:r>
            <a:br>
              <a:rPr lang="en-US" sz="3200" dirty="0"/>
            </a:br>
            <a:endParaRPr lang="en-US" sz="2200" dirty="0"/>
          </a:p>
        </p:txBody>
      </p:sp>
      <p:sp>
        <p:nvSpPr>
          <p:cNvPr id="3" name="Content Placeholder 2"/>
          <p:cNvSpPr>
            <a:spLocks noGrp="1"/>
          </p:cNvSpPr>
          <p:nvPr>
            <p:ph idx="1"/>
          </p:nvPr>
        </p:nvSpPr>
        <p:spPr>
          <a:xfrm>
            <a:off x="533400" y="2286000"/>
            <a:ext cx="8229600" cy="3962400"/>
          </a:xfrm>
        </p:spPr>
        <p:txBody>
          <a:bodyPr/>
          <a:lstStyle/>
          <a:p>
            <a:pPr marL="0" indent="0">
              <a:buNone/>
            </a:pPr>
            <a:r>
              <a:rPr lang="en-US" sz="2800" dirty="0"/>
              <a:t>2014 inspections:</a:t>
            </a:r>
          </a:p>
          <a:p>
            <a:pPr lvl="1">
              <a:buFont typeface="Arial" panose="020B0604020202020204" pitchFamily="34" charset="0"/>
              <a:buChar char="•"/>
            </a:pPr>
            <a:r>
              <a:rPr lang="en-US" sz="2300" dirty="0"/>
              <a:t>Planned outages	144</a:t>
            </a:r>
          </a:p>
          <a:p>
            <a:pPr lvl="1">
              <a:buFont typeface="Arial" panose="020B0604020202020204" pitchFamily="34" charset="0"/>
              <a:buChar char="•"/>
            </a:pPr>
            <a:r>
              <a:rPr lang="en-US" sz="2300" dirty="0"/>
              <a:t>Forced outages	197</a:t>
            </a:r>
          </a:p>
          <a:p>
            <a:pPr lvl="1">
              <a:buFont typeface="Arial" panose="020B0604020202020204" pitchFamily="34" charset="0"/>
              <a:buChar char="•"/>
            </a:pPr>
            <a:r>
              <a:rPr lang="en-US" sz="2300" dirty="0"/>
              <a:t>Number of plants	  56</a:t>
            </a:r>
          </a:p>
          <a:p>
            <a:pPr marL="0" indent="0">
              <a:buNone/>
            </a:pPr>
            <a:endParaRPr lang="en-US" dirty="0"/>
          </a:p>
          <a:p>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468" y="4648200"/>
            <a:ext cx="2514600" cy="159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648200"/>
            <a:ext cx="4353031" cy="160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Users\cft\AppData\Local\Microsoft\Windows\Temporary Internet Files\Content.Outlook\H5MS0UYZ\Jurisdictional Plan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066800"/>
            <a:ext cx="2973374" cy="338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0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295400"/>
          </a:xfrm>
        </p:spPr>
        <p:txBody>
          <a:bodyPr>
            <a:normAutofit fontScale="90000"/>
          </a:bodyPr>
          <a:lstStyle/>
          <a:p>
            <a:r>
              <a:rPr lang="en-US" sz="3600" dirty="0"/>
              <a:t>Investigation of Electric Safety Incidents</a:t>
            </a:r>
            <a:br>
              <a:rPr lang="en-US" sz="3600" dirty="0"/>
            </a:br>
            <a:r>
              <a:rPr lang="en-US" dirty="0"/>
              <a:t> </a:t>
            </a:r>
            <a:endParaRPr lang="en-US" sz="2200" dirty="0"/>
          </a:p>
        </p:txBody>
      </p:sp>
      <p:sp>
        <p:nvSpPr>
          <p:cNvPr id="3" name="Content Placeholder 2"/>
          <p:cNvSpPr>
            <a:spLocks noGrp="1"/>
          </p:cNvSpPr>
          <p:nvPr>
            <p:ph idx="1"/>
          </p:nvPr>
        </p:nvSpPr>
        <p:spPr>
          <a:xfrm>
            <a:off x="457200" y="1752600"/>
            <a:ext cx="8229600" cy="4572000"/>
          </a:xfrm>
        </p:spPr>
        <p:txBody>
          <a:bodyPr>
            <a:normAutofit fontScale="92500" lnSpcReduction="10000"/>
          </a:bodyPr>
          <a:lstStyle/>
          <a:p>
            <a:pPr>
              <a:spcAft>
                <a:spcPts val="600"/>
              </a:spcAft>
            </a:pPr>
            <a:r>
              <a:rPr lang="en-US" sz="2600" dirty="0"/>
              <a:t>182 electric facility incidents reported in 2014</a:t>
            </a:r>
          </a:p>
          <a:p>
            <a:pPr>
              <a:spcAft>
                <a:spcPts val="600"/>
              </a:spcAft>
            </a:pPr>
            <a:r>
              <a:rPr lang="en-US" sz="2600" dirty="0"/>
              <a:t>2 generation incidents reported in 2014</a:t>
            </a:r>
          </a:p>
          <a:p>
            <a:pPr marL="0" indent="0">
              <a:spcBef>
                <a:spcPts val="2400"/>
              </a:spcBef>
              <a:buNone/>
            </a:pPr>
            <a:r>
              <a:rPr lang="en-US" sz="2400" dirty="0"/>
              <a:t>Recent incidents in the news:</a:t>
            </a:r>
          </a:p>
          <a:p>
            <a:pPr marL="0" indent="0">
              <a:buNone/>
            </a:pPr>
            <a:endParaRPr lang="en-US" sz="2400" i="1" dirty="0"/>
          </a:p>
          <a:p>
            <a:pPr marL="0" indent="0">
              <a:buNone/>
            </a:pPr>
            <a:endParaRPr lang="en-US" sz="2400" i="1" dirty="0"/>
          </a:p>
          <a:p>
            <a:pPr marL="0" indent="0">
              <a:buNone/>
            </a:pPr>
            <a:endParaRPr lang="en-US" sz="2400" i="1" dirty="0"/>
          </a:p>
          <a:p>
            <a:pPr marL="0" indent="0">
              <a:buNone/>
            </a:pPr>
            <a:endParaRPr lang="en-US" sz="2400" i="1" dirty="0"/>
          </a:p>
          <a:p>
            <a:pPr marL="0" indent="0">
              <a:buNone/>
            </a:pPr>
            <a:endParaRPr lang="en-US" sz="2400" i="1" dirty="0"/>
          </a:p>
          <a:p>
            <a:pPr marL="0" indent="0">
              <a:buNone/>
            </a:pPr>
            <a:endParaRPr lang="en-US" sz="2400" i="1" dirty="0"/>
          </a:p>
          <a:p>
            <a:pPr marL="0" indent="0">
              <a:buNone/>
            </a:pPr>
            <a:r>
              <a:rPr lang="en-US" sz="1000" i="1" dirty="0"/>
              <a:t>                                                                          Photo:  Daily Breeze, Steve </a:t>
            </a:r>
            <a:r>
              <a:rPr lang="en-US" sz="1000" i="1" dirty="0" err="1"/>
              <a:t>McCrank</a:t>
            </a:r>
            <a:endParaRPr lang="en-US" sz="1000" i="1" dirty="0"/>
          </a:p>
          <a:p>
            <a:pPr marL="0" indent="0">
              <a:buNone/>
            </a:pPr>
            <a:r>
              <a:rPr lang="en-US" sz="1000" i="1" dirty="0"/>
              <a:t>    </a:t>
            </a:r>
          </a:p>
          <a:p>
            <a:pPr marL="0" indent="0">
              <a:buNone/>
            </a:pPr>
            <a:r>
              <a:rPr lang="en-US" sz="1000" i="1" dirty="0"/>
              <a:t>     Photo:  NBC Bay Area News,                                                                                                                      Photo:  SF Chronicle, Connor </a:t>
            </a:r>
            <a:r>
              <a:rPr lang="en-US" sz="1000" i="1" dirty="0" err="1"/>
              <a:t>Radnovich</a:t>
            </a:r>
            <a:endParaRPr lang="en-US" sz="1000" i="1" dirty="0"/>
          </a:p>
          <a:p>
            <a:pPr marL="0" indent="0">
              <a:buNone/>
            </a:pPr>
            <a:r>
              <a:rPr lang="en-US" sz="1000" i="1" dirty="0"/>
              <a:t>                Twitter post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3733800"/>
            <a:ext cx="2566252" cy="174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603270"/>
            <a:ext cx="1666950" cy="222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398" y="3576435"/>
            <a:ext cx="2652343" cy="219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178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a:bodyPr>
          <a:lstStyle/>
          <a:p>
            <a:r>
              <a:rPr lang="en-US" sz="4000" dirty="0"/>
              <a:t>Enforcement Activities</a:t>
            </a:r>
          </a:p>
        </p:txBody>
      </p:sp>
      <p:sp>
        <p:nvSpPr>
          <p:cNvPr id="3" name="Content Placeholder 2"/>
          <p:cNvSpPr>
            <a:spLocks noGrp="1"/>
          </p:cNvSpPr>
          <p:nvPr>
            <p:ph idx="1"/>
          </p:nvPr>
        </p:nvSpPr>
        <p:spPr>
          <a:xfrm>
            <a:off x="381000" y="1600200"/>
            <a:ext cx="8305800" cy="4525963"/>
          </a:xfrm>
        </p:spPr>
        <p:txBody>
          <a:bodyPr>
            <a:normAutofit/>
          </a:bodyPr>
          <a:lstStyle/>
          <a:p>
            <a:pPr>
              <a:spcAft>
                <a:spcPts val="1200"/>
              </a:spcAft>
            </a:pPr>
            <a:r>
              <a:rPr lang="en-US" sz="2000" dirty="0"/>
              <a:t>Notices of Violation, Corrective Action Plans, follow-up</a:t>
            </a:r>
          </a:p>
          <a:p>
            <a:r>
              <a:rPr lang="en-US" sz="2000" dirty="0"/>
              <a:t>Citations</a:t>
            </a:r>
          </a:p>
          <a:p>
            <a:pPr lvl="1"/>
            <a:r>
              <a:rPr lang="en-US" sz="1800" dirty="0"/>
              <a:t>Electric citation authority as of 1-1-2015</a:t>
            </a:r>
          </a:p>
          <a:p>
            <a:pPr lvl="1">
              <a:spcAft>
                <a:spcPts val="1200"/>
              </a:spcAft>
            </a:pPr>
            <a:r>
              <a:rPr lang="en-US" sz="1800" dirty="0"/>
              <a:t>Two citations issued to date</a:t>
            </a:r>
            <a:r>
              <a:rPr lang="en-US" sz="2200" dirty="0"/>
              <a:t>                                                                                        </a:t>
            </a:r>
          </a:p>
          <a:p>
            <a:pPr>
              <a:spcAft>
                <a:spcPts val="1200"/>
              </a:spcAft>
            </a:pPr>
            <a:r>
              <a:rPr lang="en-US" sz="2000" dirty="0"/>
              <a:t>Commission Investigations</a:t>
            </a:r>
          </a:p>
          <a:p>
            <a:pPr lvl="1"/>
            <a:r>
              <a:rPr lang="en-US" sz="1800" dirty="0"/>
              <a:t>Recent Kern OII and settlement on PG&amp;E contractor safety and </a:t>
            </a:r>
          </a:p>
          <a:p>
            <a:pPr marL="457200" lvl="1" indent="0">
              <a:spcBef>
                <a:spcPts val="0"/>
              </a:spcBef>
              <a:buNone/>
            </a:pPr>
            <a:r>
              <a:rPr lang="en-US" sz="1800" dirty="0"/>
              <a:t>    cause analysis procedures</a:t>
            </a:r>
          </a:p>
          <a:p>
            <a:pPr marL="457200" lvl="1" indent="0">
              <a:buNone/>
            </a:pPr>
            <a:endParaRPr lang="en-US" sz="1800" dirty="0"/>
          </a:p>
        </p:txBody>
      </p:sp>
      <p:pic>
        <p:nvPicPr>
          <p:cNvPr id="2050" name="Picture 2" descr="D:\cft\My Documents\Safety\Training and presentations\20150917 ESRB safety presentation\Metcalf fence hi 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757679"/>
            <a:ext cx="13335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428" y="2214880"/>
            <a:ext cx="1256960" cy="132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552916"/>
            <a:ext cx="3173642" cy="176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809" y="4291674"/>
            <a:ext cx="2976746"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49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 WORKING V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
        <p:nvSpPr>
          <p:cNvPr id="2050" name="Slide Number Placeholder 5"/>
          <p:cNvSpPr>
            <a:spLocks noGrp="1"/>
          </p:cNvSpPr>
          <p:nvPr>
            <p:ph type="sldNum" sz="quarter" idx="12"/>
          </p:nvPr>
        </p:nvSpPr>
        <p:spPr>
          <a:noFill/>
          <a:ln>
            <a:miter lim="800000"/>
            <a:headEnd/>
            <a:tailEnd/>
          </a:ln>
        </p:spPr>
        <p:txBody>
          <a:bodyPr/>
          <a:lstStyle/>
          <a:p>
            <a:fld id="{3C3BC149-0374-4E2A-9E87-C73A484B7238}" type="slidenum">
              <a:rPr lang="en-US" smtClean="0"/>
              <a:pPr/>
              <a:t>3</a:t>
            </a:fld>
            <a:endParaRPr lang="en-US"/>
          </a:p>
        </p:txBody>
      </p:sp>
      <p:sp>
        <p:nvSpPr>
          <p:cNvPr id="2051" name="Rectangle 4"/>
          <p:cNvSpPr>
            <a:spLocks noChangeArrowheads="1"/>
          </p:cNvSpPr>
          <p:nvPr/>
        </p:nvSpPr>
        <p:spPr bwMode="auto">
          <a:xfrm>
            <a:off x="0" y="1066800"/>
            <a:ext cx="9144000" cy="914400"/>
          </a:xfrm>
          <a:prstGeom prst="rect">
            <a:avLst/>
          </a:prstGeom>
          <a:noFill/>
          <a:ln w="9525">
            <a:noFill/>
            <a:miter lim="800000"/>
            <a:headEnd/>
            <a:tailEnd/>
          </a:ln>
          <a:effectLst/>
        </p:spPr>
        <p:txBody>
          <a:bodyPr anchor="ctr"/>
          <a:lstStyle/>
          <a:p>
            <a:pPr algn="ctr"/>
            <a:r>
              <a:rPr lang="en-US" sz="3200" b="1" dirty="0">
                <a:solidFill>
                  <a:srgbClr val="0000CC"/>
                </a:solidFill>
              </a:rPr>
              <a:t>Crude Oil, Ethanol Railroad Shipments </a:t>
            </a:r>
          </a:p>
          <a:p>
            <a:pPr algn="ctr"/>
            <a:r>
              <a:rPr lang="en-US" sz="2400" b="1" dirty="0">
                <a:solidFill>
                  <a:srgbClr val="0000CC"/>
                </a:solidFill>
              </a:rPr>
              <a:t>Update and Safety Activity</a:t>
            </a:r>
          </a:p>
        </p:txBody>
      </p:sp>
      <p:sp>
        <p:nvSpPr>
          <p:cNvPr id="2052" name="Rectangle 8"/>
          <p:cNvSpPr>
            <a:spLocks noChangeArrowheads="1"/>
          </p:cNvSpPr>
          <p:nvPr/>
        </p:nvSpPr>
        <p:spPr bwMode="auto">
          <a:xfrm>
            <a:off x="2064619" y="5257800"/>
            <a:ext cx="4876800" cy="1524000"/>
          </a:xfrm>
          <a:prstGeom prst="rect">
            <a:avLst/>
          </a:prstGeom>
          <a:noFill/>
          <a:ln w="9525">
            <a:noFill/>
            <a:miter lim="800000"/>
            <a:headEnd/>
            <a:tailEnd/>
          </a:ln>
          <a:effectLst/>
        </p:spPr>
        <p:txBody>
          <a:bodyPr/>
          <a:lstStyle/>
          <a:p>
            <a:pPr marL="342900" indent="-342900" algn="ctr">
              <a:lnSpc>
                <a:spcPct val="80000"/>
              </a:lnSpc>
              <a:spcBef>
                <a:spcPct val="20000"/>
              </a:spcBef>
            </a:pPr>
            <a:r>
              <a:rPr lang="en-US" sz="1600" b="1" dirty="0"/>
              <a:t>Paul King, PhD</a:t>
            </a:r>
          </a:p>
          <a:p>
            <a:pPr marL="342900" indent="-342900" algn="ctr">
              <a:lnSpc>
                <a:spcPct val="80000"/>
              </a:lnSpc>
              <a:spcBef>
                <a:spcPct val="20000"/>
              </a:spcBef>
              <a:spcAft>
                <a:spcPts val="0"/>
              </a:spcAft>
            </a:pPr>
            <a:r>
              <a:rPr lang="en-US" sz="1400" b="1" i="1" dirty="0"/>
              <a:t>Deputy Director, Office of Rail Safety</a:t>
            </a:r>
          </a:p>
          <a:p>
            <a:pPr marL="342900" indent="-342900" algn="ctr">
              <a:lnSpc>
                <a:spcPct val="80000"/>
              </a:lnSpc>
              <a:spcBef>
                <a:spcPct val="20000"/>
              </a:spcBef>
              <a:spcAft>
                <a:spcPts val="0"/>
              </a:spcAft>
            </a:pPr>
            <a:r>
              <a:rPr lang="en-US" b="1" dirty="0"/>
              <a:t>Safety and Enforcement Division</a:t>
            </a:r>
          </a:p>
          <a:p>
            <a:pPr marL="342900" indent="-342900" algn="ctr">
              <a:lnSpc>
                <a:spcPct val="80000"/>
              </a:lnSpc>
              <a:spcBef>
                <a:spcPct val="20000"/>
              </a:spcBef>
              <a:spcAft>
                <a:spcPts val="600"/>
              </a:spcAft>
            </a:pPr>
            <a:r>
              <a:rPr lang="en-US" b="1" dirty="0"/>
              <a:t>California Public Utilities Commission</a:t>
            </a:r>
          </a:p>
          <a:p>
            <a:pPr marL="342900" indent="-342900" algn="ctr">
              <a:lnSpc>
                <a:spcPct val="80000"/>
              </a:lnSpc>
              <a:spcBef>
                <a:spcPct val="20000"/>
              </a:spcBef>
              <a:spcAft>
                <a:spcPct val="25000"/>
              </a:spcAft>
            </a:pPr>
            <a:r>
              <a:rPr lang="en-US" sz="1600" dirty="0"/>
              <a:t>February 26, 2015</a:t>
            </a:r>
          </a:p>
        </p:txBody>
      </p:sp>
      <p:sp>
        <p:nvSpPr>
          <p:cNvPr id="2053" name="Rectangle 9"/>
          <p:cNvSpPr>
            <a:spLocks noChangeArrowheads="1"/>
          </p:cNvSpPr>
          <p:nvPr/>
        </p:nvSpPr>
        <p:spPr bwMode="auto">
          <a:xfrm>
            <a:off x="457200" y="6248400"/>
            <a:ext cx="304800" cy="304800"/>
          </a:xfrm>
          <a:prstGeom prst="rect">
            <a:avLst/>
          </a:prstGeom>
          <a:solidFill>
            <a:schemeClr val="bg1"/>
          </a:solidFill>
          <a:ln w="9525">
            <a:noFill/>
            <a:miter lim="800000"/>
            <a:headEnd/>
            <a:tailEnd/>
          </a:ln>
          <a:effectLst/>
        </p:spPr>
        <p:txBody>
          <a:bodyPr wrap="none" anchor="ctr"/>
          <a:lstStyle/>
          <a:p>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42" y="2286000"/>
            <a:ext cx="803845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9" y="738850"/>
            <a:ext cx="9189720" cy="613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6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371600"/>
          </a:xfrm>
        </p:spPr>
        <p:txBody>
          <a:bodyPr>
            <a:normAutofit fontScale="90000"/>
          </a:bodyPr>
          <a:lstStyle/>
          <a:p>
            <a:r>
              <a:rPr lang="en-US" sz="3600" dirty="0"/>
              <a:t>ESRB Participation in CPUC Proceedings</a:t>
            </a:r>
            <a:br>
              <a:rPr lang="en-US" sz="3600" dirty="0"/>
            </a:br>
            <a:r>
              <a:rPr lang="en-US" sz="2000" dirty="0"/>
              <a:t>(2014-2015)</a:t>
            </a:r>
          </a:p>
        </p:txBody>
      </p:sp>
      <p:sp>
        <p:nvSpPr>
          <p:cNvPr id="3" name="Content Placeholder 2"/>
          <p:cNvSpPr>
            <a:spLocks noGrp="1"/>
          </p:cNvSpPr>
          <p:nvPr>
            <p:ph idx="1"/>
          </p:nvPr>
        </p:nvSpPr>
        <p:spPr>
          <a:xfrm>
            <a:off x="457200" y="2133600"/>
            <a:ext cx="8382000" cy="3992563"/>
          </a:xfrm>
        </p:spPr>
        <p:txBody>
          <a:bodyPr>
            <a:normAutofit lnSpcReduction="10000"/>
          </a:bodyPr>
          <a:lstStyle/>
          <a:p>
            <a:pPr>
              <a:spcAft>
                <a:spcPts val="1200"/>
              </a:spcAft>
            </a:pPr>
            <a:r>
              <a:rPr lang="en-US" sz="2400" dirty="0"/>
              <a:t>Physical security rulemaking</a:t>
            </a:r>
          </a:p>
          <a:p>
            <a:pPr>
              <a:spcAft>
                <a:spcPts val="1200"/>
              </a:spcAft>
            </a:pPr>
            <a:r>
              <a:rPr lang="en-US" sz="2400" dirty="0"/>
              <a:t>Citation proceeding</a:t>
            </a:r>
          </a:p>
          <a:p>
            <a:pPr>
              <a:spcAft>
                <a:spcPts val="1200"/>
              </a:spcAft>
            </a:pPr>
            <a:r>
              <a:rPr lang="en-US" sz="2400" dirty="0"/>
              <a:t>Applicability of right-of-way rules to CMRS</a:t>
            </a:r>
          </a:p>
          <a:p>
            <a:pPr>
              <a:spcAft>
                <a:spcPts val="1200"/>
              </a:spcAft>
            </a:pPr>
            <a:r>
              <a:rPr lang="en-US" sz="2400" dirty="0"/>
              <a:t>Fire safety proceeding</a:t>
            </a:r>
          </a:p>
          <a:p>
            <a:pPr>
              <a:spcAft>
                <a:spcPts val="1200"/>
              </a:spcAft>
            </a:pPr>
            <a:r>
              <a:rPr lang="en-US" sz="2400" dirty="0"/>
              <a:t>Storage proceeding </a:t>
            </a:r>
          </a:p>
          <a:p>
            <a:pPr>
              <a:spcAft>
                <a:spcPts val="1200"/>
              </a:spcAft>
            </a:pPr>
            <a:r>
              <a:rPr lang="en-US" sz="2400" dirty="0"/>
              <a:t>GO 95 rule change proceeding</a:t>
            </a:r>
          </a:p>
          <a:p>
            <a:r>
              <a:rPr lang="en-US" sz="2400" dirty="0"/>
              <a:t>Electrification system for high speed rail</a:t>
            </a:r>
          </a:p>
          <a:p>
            <a:pPr>
              <a:spcAft>
                <a:spcPts val="1200"/>
              </a:spcAft>
            </a:pPr>
            <a:endParaRPr lang="en-US" sz="2400" dirty="0"/>
          </a:p>
          <a:p>
            <a:pPr marL="0" indent="0">
              <a:spcAft>
                <a:spcPts val="1200"/>
              </a:spcAft>
              <a:buNone/>
            </a:pPr>
            <a:endParaRPr lang="en-US" sz="2400" dirty="0"/>
          </a:p>
        </p:txBody>
      </p:sp>
    </p:spTree>
    <p:extLst>
      <p:ext uri="{BB962C8B-B14F-4D97-AF65-F5344CB8AC3E}">
        <p14:creationId xmlns:p14="http://schemas.microsoft.com/office/powerpoint/2010/main" val="3067303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52400" y="2514600"/>
            <a:ext cx="8839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pPr>
            <a:r>
              <a:rPr lang="en-US" sz="2800" b="1" kern="0" dirty="0"/>
              <a:t>Item #51 [14198] </a:t>
            </a:r>
          </a:p>
          <a:p>
            <a:pPr marL="0" indent="0" eaLnBrk="1" hangingPunct="1">
              <a:lnSpc>
                <a:spcPct val="90000"/>
              </a:lnSpc>
              <a:buFontTx/>
              <a:buNone/>
            </a:pPr>
            <a:endParaRPr lang="en-US" sz="2800" b="1" kern="0" dirty="0"/>
          </a:p>
          <a:p>
            <a:pPr marL="0" indent="0" algn="ctr" eaLnBrk="1" hangingPunct="1">
              <a:lnSpc>
                <a:spcPct val="90000"/>
              </a:lnSpc>
              <a:buFontTx/>
              <a:buNone/>
            </a:pPr>
            <a:r>
              <a:rPr lang="en-US" sz="2800" b="1" kern="0" dirty="0"/>
              <a:t>Report and Discussion by Safety and Enforcement Division on Recent Safety Program Activities</a:t>
            </a:r>
          </a:p>
          <a:p>
            <a:pPr marL="0" indent="0" algn="ctr" eaLnBrk="1" hangingPunct="1">
              <a:lnSpc>
                <a:spcPct val="90000"/>
              </a:lnSpc>
              <a:buFontTx/>
              <a:buNone/>
            </a:pPr>
            <a:r>
              <a:rPr lang="en-US" sz="2800" b="1" kern="0" dirty="0"/>
              <a:t>------------------------------------------------------------------------</a:t>
            </a:r>
          </a:p>
        </p:txBody>
      </p:sp>
      <p:sp>
        <p:nvSpPr>
          <p:cNvPr id="40962" name="Rectangle 2"/>
          <p:cNvSpPr>
            <a:spLocks noGrp="1" noChangeArrowheads="1"/>
          </p:cNvSpPr>
          <p:nvPr>
            <p:ph type="title"/>
          </p:nvPr>
        </p:nvSpPr>
        <p:spPr>
          <a:xfrm>
            <a:off x="457200" y="838200"/>
            <a:ext cx="8229600" cy="990600"/>
          </a:xfrm>
        </p:spPr>
        <p:txBody>
          <a:bodyPr/>
          <a:lstStyle/>
          <a:p>
            <a:pPr eaLnBrk="1" hangingPunct="1"/>
            <a:r>
              <a:rPr lang="en-US" sz="3200" dirty="0">
                <a:solidFill>
                  <a:srgbClr val="3333FF"/>
                </a:solidFill>
              </a:rPr>
              <a:t>Regular Agenda – Management Reports and Resolutions</a:t>
            </a:r>
          </a:p>
        </p:txBody>
      </p:sp>
      <p:sp>
        <p:nvSpPr>
          <p:cNvPr id="40964" name="Line 4"/>
          <p:cNvSpPr>
            <a:spLocks noChangeShapeType="1"/>
          </p:cNvSpPr>
          <p:nvPr/>
        </p:nvSpPr>
        <p:spPr bwMode="auto">
          <a:xfrm>
            <a:off x="228600" y="3200400"/>
            <a:ext cx="86106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Tree>
    <p:extLst>
      <p:ext uri="{BB962C8B-B14F-4D97-AF65-F5344CB8AC3E}">
        <p14:creationId xmlns:p14="http://schemas.microsoft.com/office/powerpoint/2010/main" val="1147680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838200"/>
            <a:ext cx="9144000" cy="838200"/>
          </a:xfrm>
        </p:spPr>
        <p:txBody>
          <a:bodyPr/>
          <a:lstStyle/>
          <a:p>
            <a:pPr eaLnBrk="1" hangingPunct="1"/>
            <a:r>
              <a:rPr lang="en-US" sz="3000" dirty="0">
                <a:solidFill>
                  <a:srgbClr val="3333FF"/>
                </a:solidFill>
              </a:rPr>
              <a:t>Management Reports</a:t>
            </a:r>
          </a:p>
        </p:txBody>
      </p:sp>
      <p:pic>
        <p:nvPicPr>
          <p:cNvPr id="37891" name="Picture 3" descr="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56292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12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1219200"/>
            <a:ext cx="9144000" cy="838200"/>
          </a:xfrm>
        </p:spPr>
        <p:txBody>
          <a:bodyPr>
            <a:normAutofit fontScale="90000"/>
          </a:bodyPr>
          <a:lstStyle/>
          <a:p>
            <a:pPr eaLnBrk="1" hangingPunct="1"/>
            <a:r>
              <a:rPr lang="en-US" sz="3600" dirty="0">
                <a:solidFill>
                  <a:srgbClr val="3333FF"/>
                </a:solidFill>
              </a:rPr>
              <a:t>The CPUC Thanks You</a:t>
            </a:r>
            <a:br>
              <a:rPr lang="en-US" sz="3600" dirty="0">
                <a:solidFill>
                  <a:srgbClr val="3333FF"/>
                </a:solidFill>
              </a:rPr>
            </a:br>
            <a:r>
              <a:rPr lang="en-US" sz="3600" dirty="0">
                <a:solidFill>
                  <a:srgbClr val="3333FF"/>
                </a:solidFill>
              </a:rPr>
              <a:t>For Attending Today’s Meeting</a:t>
            </a:r>
          </a:p>
        </p:txBody>
      </p:sp>
      <p:sp>
        <p:nvSpPr>
          <p:cNvPr id="43011" name="Text Box 3"/>
          <p:cNvSpPr txBox="1">
            <a:spLocks noChangeArrowheads="1"/>
          </p:cNvSpPr>
          <p:nvPr/>
        </p:nvSpPr>
        <p:spPr bwMode="auto">
          <a:xfrm>
            <a:off x="647700" y="2438400"/>
            <a:ext cx="78486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algn="ctr" eaLnBrk="1" fontAlgn="base" hangingPunct="1">
              <a:spcBef>
                <a:spcPct val="0"/>
              </a:spcBef>
              <a:spcAft>
                <a:spcPct val="0"/>
              </a:spcAft>
            </a:pPr>
            <a:r>
              <a:rPr lang="en-US" sz="3200" dirty="0">
                <a:solidFill>
                  <a:srgbClr val="000000"/>
                </a:solidFill>
              </a:rPr>
              <a:t>The Public Meeting is adjourned.</a:t>
            </a:r>
          </a:p>
          <a:p>
            <a:pPr algn="ctr" eaLnBrk="1" fontAlgn="base" hangingPunct="1">
              <a:spcBef>
                <a:spcPct val="0"/>
              </a:spcBef>
              <a:spcAft>
                <a:spcPct val="0"/>
              </a:spcAft>
            </a:pPr>
            <a:r>
              <a:rPr lang="en-US" sz="2400" dirty="0">
                <a:solidFill>
                  <a:srgbClr val="000000"/>
                </a:solidFill>
              </a:rPr>
              <a:t>The next Public Meeting will be:</a:t>
            </a:r>
            <a:endParaRPr lang="en-US" sz="3200" dirty="0">
              <a:solidFill>
                <a:srgbClr val="000000"/>
              </a:solidFill>
            </a:endParaRPr>
          </a:p>
          <a:p>
            <a:pPr algn="ctr" eaLnBrk="1" fontAlgn="base" hangingPunct="1">
              <a:spcBef>
                <a:spcPct val="0"/>
              </a:spcBef>
              <a:spcAft>
                <a:spcPct val="0"/>
              </a:spcAft>
            </a:pPr>
            <a:endParaRPr lang="en-US" sz="3600" dirty="0">
              <a:solidFill>
                <a:srgbClr val="000000"/>
              </a:solidFill>
            </a:endParaRPr>
          </a:p>
          <a:p>
            <a:pPr algn="ctr" eaLnBrk="1" fontAlgn="base" hangingPunct="1">
              <a:spcBef>
                <a:spcPct val="0"/>
              </a:spcBef>
              <a:spcAft>
                <a:spcPct val="0"/>
              </a:spcAft>
            </a:pPr>
            <a:r>
              <a:rPr lang="en-US" sz="3600" dirty="0">
                <a:solidFill>
                  <a:srgbClr val="000000"/>
                </a:solidFill>
              </a:rPr>
              <a:t>October 1, 2015 at 9:30 a.m.</a:t>
            </a:r>
          </a:p>
          <a:p>
            <a:pPr algn="ctr" eaLnBrk="1" fontAlgn="base" hangingPunct="1">
              <a:spcBef>
                <a:spcPct val="0"/>
              </a:spcBef>
              <a:spcAft>
                <a:spcPct val="0"/>
              </a:spcAft>
            </a:pPr>
            <a:r>
              <a:rPr lang="en-US" sz="3600" dirty="0">
                <a:solidFill>
                  <a:srgbClr val="000000"/>
                </a:solidFill>
              </a:rPr>
              <a:t>in San Francisco, CA</a:t>
            </a:r>
            <a:endParaRPr lang="en-US" sz="3600" b="0" dirty="0">
              <a:solidFill>
                <a:srgbClr val="000000"/>
              </a:solidFill>
            </a:endParaRPr>
          </a:p>
        </p:txBody>
      </p:sp>
      <p:pic>
        <p:nvPicPr>
          <p:cNvPr id="43012" name="Picture 4" descr="MMj0283988000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876800"/>
            <a:ext cx="1828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14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381000"/>
            <a:ext cx="9144000" cy="1470025"/>
          </a:xfrm>
        </p:spPr>
        <p:txBody>
          <a:bodyPr/>
          <a:lstStyle/>
          <a:p>
            <a:pPr algn="l" eaLnBrk="1" hangingPunct="1"/>
            <a:r>
              <a:rPr lang="en-US" sz="4000" dirty="0">
                <a:solidFill>
                  <a:srgbClr val="3333FF"/>
                </a:solidFill>
              </a:rPr>
              <a:t>	Public Comment</a:t>
            </a:r>
          </a:p>
        </p:txBody>
      </p:sp>
      <p:sp>
        <p:nvSpPr>
          <p:cNvPr id="19459" name="Rectangle 3"/>
          <p:cNvSpPr>
            <a:spLocks noGrp="1" noChangeArrowheads="1"/>
          </p:cNvSpPr>
          <p:nvPr>
            <p:ph type="subTitle" idx="1"/>
          </p:nvPr>
        </p:nvSpPr>
        <p:spPr>
          <a:xfrm>
            <a:off x="304800" y="1600200"/>
            <a:ext cx="8382000" cy="4876800"/>
          </a:xfrm>
        </p:spPr>
        <p:txBody>
          <a:bodyPr>
            <a:normAutofit fontScale="92500"/>
          </a:bodyPr>
          <a:lstStyle/>
          <a:p>
            <a:pPr marL="285750" indent="-285750" algn="l" eaLnBrk="1" hangingPunct="1">
              <a:spcBef>
                <a:spcPts val="0"/>
              </a:spcBef>
              <a:buFont typeface="Arial" panose="020B0604020202020204" pitchFamily="34" charset="0"/>
              <a:buChar char="•"/>
            </a:pPr>
            <a:r>
              <a:rPr lang="en-US" sz="1600" dirty="0"/>
              <a:t>Per Resolution ALJ-252, any member of the public (excluding parties and their representatives) who wishes to address the CPUC about matters before the Commission must sign up with the Public Advisor’s Office table before the meeting begins. If an individual has signed up using the electronic system on the Commission’s website, they must check in with the Public Advisor’s Office on the day of the meeting, by the sign-up deadline.</a:t>
            </a:r>
          </a:p>
          <a:p>
            <a:pPr marL="285750" indent="-285750" algn="l" eaLnBrk="1" hangingPunct="1">
              <a:spcBef>
                <a:spcPts val="0"/>
              </a:spcBef>
              <a:buFont typeface="Arial" panose="020B0604020202020204" pitchFamily="34" charset="0"/>
              <a:buChar char="•"/>
            </a:pPr>
            <a:endParaRPr lang="en-US" sz="1600" dirty="0"/>
          </a:p>
          <a:p>
            <a:pPr marL="285750" indent="-285750" algn="l" eaLnBrk="1" hangingPunct="1">
              <a:spcBef>
                <a:spcPts val="0"/>
              </a:spcBef>
              <a:buFont typeface="Arial" panose="020B0604020202020204" pitchFamily="34" charset="0"/>
              <a:buChar char="•"/>
            </a:pPr>
            <a:r>
              <a:rPr lang="en-US" sz="1600" dirty="0"/>
              <a:t>Once called, each speaker has up to 3 minutes at the discretion of the Commission President. Depending on the number of speakers, the time limit may be reduced to 1 minute.</a:t>
            </a:r>
          </a:p>
          <a:p>
            <a:pPr marL="285750" indent="-285750" algn="l" eaLnBrk="1" hangingPunct="1">
              <a:spcBef>
                <a:spcPts val="0"/>
              </a:spcBef>
              <a:buFont typeface="Arial" panose="020B0604020202020204" pitchFamily="34" charset="0"/>
              <a:buChar char="•"/>
            </a:pPr>
            <a:endParaRPr lang="en-US" sz="1600" dirty="0"/>
          </a:p>
          <a:p>
            <a:pPr marL="285750" indent="-285750" algn="l" eaLnBrk="1" hangingPunct="1">
              <a:spcBef>
                <a:spcPts val="0"/>
              </a:spcBef>
              <a:buFont typeface="Arial" panose="020B0604020202020204" pitchFamily="34" charset="0"/>
              <a:buChar char="•"/>
            </a:pPr>
            <a:r>
              <a:rPr lang="en-US" sz="1600" dirty="0"/>
              <a:t>A sign will be posted when 1 minute remains.</a:t>
            </a:r>
            <a:br>
              <a:rPr lang="en-US" sz="1600" dirty="0"/>
            </a:br>
            <a:endParaRPr lang="en-US" sz="1600" dirty="0"/>
          </a:p>
          <a:p>
            <a:pPr marL="285750" indent="-285750" algn="l" eaLnBrk="1" hangingPunct="1">
              <a:spcBef>
                <a:spcPts val="0"/>
              </a:spcBef>
              <a:buFont typeface="Arial" panose="020B0604020202020204" pitchFamily="34" charset="0"/>
              <a:buChar char="•"/>
            </a:pPr>
            <a:r>
              <a:rPr lang="en-US" sz="1600" dirty="0"/>
              <a:t>A bell will ring when time has expired.</a:t>
            </a:r>
          </a:p>
          <a:p>
            <a:pPr marL="285750" indent="-285750" algn="l" eaLnBrk="1" hangingPunct="1">
              <a:spcBef>
                <a:spcPts val="0"/>
              </a:spcBef>
              <a:buFont typeface="Arial" panose="020B0604020202020204" pitchFamily="34" charset="0"/>
              <a:buChar char="•"/>
            </a:pPr>
            <a:endParaRPr lang="en-US" sz="1600" dirty="0"/>
          </a:p>
          <a:p>
            <a:pPr marL="285750" indent="-285750" algn="l" eaLnBrk="1" hangingPunct="1">
              <a:spcBef>
                <a:spcPts val="0"/>
              </a:spcBef>
              <a:buFont typeface="Arial" panose="020B0604020202020204" pitchFamily="34" charset="0"/>
              <a:buChar char="•"/>
            </a:pPr>
            <a:r>
              <a:rPr lang="en-US" sz="1600" dirty="0"/>
              <a:t>At the end of the Public Comment Section, the Commission President will ask if there are any additional individuals who wish to speak. Individuals who wish to speak but did not sign up by the deadline, will be granted a maximum of one minute to make their comments.</a:t>
            </a:r>
          </a:p>
          <a:p>
            <a:pPr algn="l" eaLnBrk="1" hangingPunct="1">
              <a:spcBef>
                <a:spcPts val="0"/>
              </a:spcBef>
              <a:buFontTx/>
              <a:buChar char="•"/>
            </a:pPr>
            <a:endParaRPr lang="en-US" sz="1600" dirty="0"/>
          </a:p>
          <a:p>
            <a:pPr algn="l" eaLnBrk="1" hangingPunct="1">
              <a:spcBef>
                <a:spcPts val="0"/>
              </a:spcBef>
              <a:buFont typeface="Wingdings" pitchFamily="2" charset="2"/>
              <a:buNone/>
            </a:pPr>
            <a:r>
              <a:rPr lang="en-US" sz="1600" b="1" dirty="0"/>
              <a:t>The following items are NOT subject to Public Comment:</a:t>
            </a:r>
            <a:endParaRPr lang="en-US" sz="1600" dirty="0"/>
          </a:p>
          <a:p>
            <a:pPr marL="742950" lvl="1" indent="-285750" algn="l" eaLnBrk="1" hangingPunct="1">
              <a:spcBef>
                <a:spcPts val="0"/>
              </a:spcBef>
              <a:buFont typeface="Arial" panose="020B0604020202020204" pitchFamily="34" charset="0"/>
              <a:buChar char="•"/>
            </a:pPr>
            <a:r>
              <a:rPr lang="pt-BR" sz="1600" dirty="0"/>
              <a:t>3, 6, 27</a:t>
            </a:r>
          </a:p>
          <a:p>
            <a:pPr marL="742950" lvl="1" indent="-285750" algn="l" eaLnBrk="1" hangingPunct="1">
              <a:spcBef>
                <a:spcPts val="0"/>
              </a:spcBef>
              <a:buFont typeface="Arial" panose="020B0604020202020204" pitchFamily="34" charset="0"/>
              <a:buChar char="•"/>
            </a:pPr>
            <a:r>
              <a:rPr lang="en-US" sz="1600" dirty="0"/>
              <a:t>All items on the Closed Session Agenda</a:t>
            </a:r>
          </a:p>
        </p:txBody>
      </p:sp>
      <p:pic>
        <p:nvPicPr>
          <p:cNvPr id="19460" name="Picture 4" descr="MCj023303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2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381000"/>
            <a:ext cx="9144000" cy="1470025"/>
          </a:xfrm>
        </p:spPr>
        <p:txBody>
          <a:bodyPr/>
          <a:lstStyle/>
          <a:p>
            <a:pPr algn="l" eaLnBrk="1" hangingPunct="1"/>
            <a:r>
              <a:rPr lang="en-US" sz="4000" dirty="0">
                <a:solidFill>
                  <a:srgbClr val="3333FF"/>
                </a:solidFill>
              </a:rPr>
              <a:t>	Public Comment</a:t>
            </a:r>
          </a:p>
        </p:txBody>
      </p:sp>
      <p:sp>
        <p:nvSpPr>
          <p:cNvPr id="20483" name="Rectangle 3"/>
          <p:cNvSpPr>
            <a:spLocks noGrp="1" noChangeArrowheads="1"/>
          </p:cNvSpPr>
          <p:nvPr>
            <p:ph type="subTitle" idx="1"/>
          </p:nvPr>
        </p:nvSpPr>
        <p:spPr>
          <a:xfrm>
            <a:off x="304800" y="1600200"/>
            <a:ext cx="8382000" cy="4572000"/>
          </a:xfrm>
        </p:spPr>
        <p:txBody>
          <a:bodyPr>
            <a:noAutofit/>
          </a:bodyPr>
          <a:lstStyle/>
          <a:p>
            <a:pPr marL="285750" indent="-285750" algn="l" eaLnBrk="1" hangingPunct="1">
              <a:spcBef>
                <a:spcPts val="0"/>
              </a:spcBef>
              <a:buFont typeface="Arial" panose="020B0604020202020204" pitchFamily="34" charset="0"/>
              <a:buChar char="•"/>
            </a:pPr>
            <a:r>
              <a:rPr lang="en-US" sz="1500" dirty="0"/>
              <a:t>Per Resolution ALJ-252, any member of the public (excluding parties and their representatives) who wishes to address the CPUC about matters before the Commission must sign up with the Public Advisor’s Office table before the meeting begins. If an individual has signed up using the electronic system on the Commission’s website, they must check in with the Public Advisor’s Office on the day of the meeting, by the sign-up deadline.</a:t>
            </a:r>
          </a:p>
          <a:p>
            <a:pPr marL="285750" indent="-285750" algn="l" eaLnBrk="1" hangingPunct="1">
              <a:spcBef>
                <a:spcPts val="0"/>
              </a:spcBef>
              <a:buFont typeface="Arial" panose="020B0604020202020204" pitchFamily="34" charset="0"/>
              <a:buChar char="•"/>
            </a:pPr>
            <a:endParaRPr lang="en-US" sz="1500" dirty="0"/>
          </a:p>
          <a:p>
            <a:pPr marL="285750" indent="-285750" algn="l" eaLnBrk="1" hangingPunct="1">
              <a:spcBef>
                <a:spcPts val="0"/>
              </a:spcBef>
              <a:buFont typeface="Arial" panose="020B0604020202020204" pitchFamily="34" charset="0"/>
              <a:buChar char="•"/>
            </a:pPr>
            <a:r>
              <a:rPr lang="en-US" sz="1500" dirty="0"/>
              <a:t>Once called, each speaker has up to 2 minutes at the discretion of the Commission President. Depending on the number of speakers, the time limit may be reduced to 1 minute.</a:t>
            </a:r>
          </a:p>
          <a:p>
            <a:pPr marL="285750" indent="-285750" algn="l" eaLnBrk="1" hangingPunct="1">
              <a:spcBef>
                <a:spcPts val="0"/>
              </a:spcBef>
              <a:buFont typeface="Arial" panose="020B0604020202020204" pitchFamily="34" charset="0"/>
              <a:buChar char="•"/>
            </a:pPr>
            <a:endParaRPr lang="en-US" sz="1500" dirty="0"/>
          </a:p>
          <a:p>
            <a:pPr marL="285750" indent="-285750" algn="l" eaLnBrk="1" hangingPunct="1">
              <a:spcBef>
                <a:spcPts val="0"/>
              </a:spcBef>
              <a:buFont typeface="Arial" panose="020B0604020202020204" pitchFamily="34" charset="0"/>
              <a:buChar char="•"/>
            </a:pPr>
            <a:r>
              <a:rPr lang="en-US" sz="1500" dirty="0"/>
              <a:t>A sign will be posted when 1 minute remains.</a:t>
            </a:r>
            <a:br>
              <a:rPr lang="en-US" sz="1500" dirty="0"/>
            </a:br>
            <a:endParaRPr lang="en-US" sz="1500" dirty="0"/>
          </a:p>
          <a:p>
            <a:pPr marL="285750" indent="-285750" algn="l" eaLnBrk="1" hangingPunct="1">
              <a:spcBef>
                <a:spcPts val="0"/>
              </a:spcBef>
              <a:buFont typeface="Arial" panose="020B0604020202020204" pitchFamily="34" charset="0"/>
              <a:buChar char="•"/>
            </a:pPr>
            <a:r>
              <a:rPr lang="en-US" sz="1500" dirty="0"/>
              <a:t>A bell will ring when time has expired.</a:t>
            </a:r>
          </a:p>
          <a:p>
            <a:pPr marL="285750" indent="-285750" algn="l" eaLnBrk="1" hangingPunct="1">
              <a:spcBef>
                <a:spcPts val="0"/>
              </a:spcBef>
              <a:buFont typeface="Arial" panose="020B0604020202020204" pitchFamily="34" charset="0"/>
              <a:buChar char="•"/>
            </a:pPr>
            <a:endParaRPr lang="en-US" sz="1500" dirty="0"/>
          </a:p>
          <a:p>
            <a:pPr marL="285750" indent="-285750" algn="l" eaLnBrk="1" hangingPunct="1">
              <a:spcBef>
                <a:spcPts val="0"/>
              </a:spcBef>
              <a:buFont typeface="Arial" panose="020B0604020202020204" pitchFamily="34" charset="0"/>
              <a:buChar char="•"/>
            </a:pPr>
            <a:r>
              <a:rPr lang="en-US" sz="1500" dirty="0"/>
              <a:t>At the end of the Public Comment Section, the Commission President will ask if there are any additional individuals who wish to speak. Individuals who wish to speak but did not sign up by the deadline, will be granted a maximum of one minute to make their comments.</a:t>
            </a:r>
          </a:p>
          <a:p>
            <a:pPr algn="l" eaLnBrk="1" hangingPunct="1">
              <a:spcBef>
                <a:spcPts val="0"/>
              </a:spcBef>
            </a:pPr>
            <a:endParaRPr lang="en-US" sz="1500" dirty="0"/>
          </a:p>
          <a:p>
            <a:pPr algn="l" eaLnBrk="1" hangingPunct="1">
              <a:spcBef>
                <a:spcPts val="0"/>
              </a:spcBef>
              <a:buFont typeface="Wingdings" pitchFamily="2" charset="2"/>
              <a:buNone/>
            </a:pPr>
            <a:r>
              <a:rPr lang="en-US" sz="1500" b="1" dirty="0"/>
              <a:t>The following items are NOT subject to Public Comment:</a:t>
            </a:r>
          </a:p>
          <a:p>
            <a:pPr marL="742950" lvl="1" indent="-285750" algn="l" eaLnBrk="1" hangingPunct="1">
              <a:spcBef>
                <a:spcPts val="0"/>
              </a:spcBef>
              <a:buFont typeface="Arial" panose="020B0604020202020204" pitchFamily="34" charset="0"/>
              <a:buChar char="•"/>
            </a:pPr>
            <a:r>
              <a:rPr lang="en-US" sz="1500" dirty="0"/>
              <a:t>3, 6, 27</a:t>
            </a:r>
          </a:p>
          <a:p>
            <a:pPr marL="742950" lvl="1" indent="-285750" algn="l" eaLnBrk="1" hangingPunct="1">
              <a:spcBef>
                <a:spcPts val="0"/>
              </a:spcBef>
              <a:buFont typeface="Arial" panose="020B0604020202020204" pitchFamily="34" charset="0"/>
              <a:buChar char="•"/>
            </a:pPr>
            <a:r>
              <a:rPr lang="en-US" sz="1500" dirty="0"/>
              <a:t>All items on the Closed Session Agenda</a:t>
            </a:r>
          </a:p>
        </p:txBody>
      </p:sp>
      <p:pic>
        <p:nvPicPr>
          <p:cNvPr id="20484" name="Picture 4" descr="MCj023303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731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381000"/>
            <a:ext cx="9144000" cy="1470025"/>
          </a:xfrm>
        </p:spPr>
        <p:txBody>
          <a:bodyPr/>
          <a:lstStyle/>
          <a:p>
            <a:pPr algn="l" eaLnBrk="1" hangingPunct="1"/>
            <a:r>
              <a:rPr lang="en-US" sz="4000" dirty="0">
                <a:solidFill>
                  <a:srgbClr val="3333FF"/>
                </a:solidFill>
              </a:rPr>
              <a:t>	Public Comment</a:t>
            </a:r>
          </a:p>
        </p:txBody>
      </p:sp>
      <p:sp>
        <p:nvSpPr>
          <p:cNvPr id="21507" name="Rectangle 3"/>
          <p:cNvSpPr>
            <a:spLocks noGrp="1" noChangeArrowheads="1"/>
          </p:cNvSpPr>
          <p:nvPr>
            <p:ph type="subTitle" idx="1"/>
          </p:nvPr>
        </p:nvSpPr>
        <p:spPr>
          <a:xfrm>
            <a:off x="304800" y="1600200"/>
            <a:ext cx="8385048" cy="4572000"/>
          </a:xfrm>
        </p:spPr>
        <p:txBody>
          <a:bodyPr>
            <a:noAutofit/>
          </a:bodyPr>
          <a:lstStyle/>
          <a:p>
            <a:pPr marL="285750" indent="-285750" algn="l" eaLnBrk="1" hangingPunct="1">
              <a:spcBef>
                <a:spcPts val="0"/>
              </a:spcBef>
              <a:buFont typeface="Arial" panose="020B0604020202020204" pitchFamily="34" charset="0"/>
              <a:buChar char="•"/>
            </a:pPr>
            <a:r>
              <a:rPr lang="en-US" sz="1500" dirty="0"/>
              <a:t>Per Resolution ALJ-252, any member of the public (excluding parties and their representatives) who wishes to address the CPUC about matters before the Commission must sign up with the Public Advisor’s Office table before the meeting begins. If an individual has signed up using the electronic system on the Commission’s website, they must check in with the Public Advisor’s Office on the day of the meeting, by the sign-up deadline.</a:t>
            </a:r>
          </a:p>
          <a:p>
            <a:pPr marL="285750" indent="-285750" algn="l" eaLnBrk="1" hangingPunct="1">
              <a:spcBef>
                <a:spcPts val="0"/>
              </a:spcBef>
              <a:buFont typeface="Arial" panose="020B0604020202020204" pitchFamily="34" charset="0"/>
              <a:buChar char="•"/>
            </a:pPr>
            <a:endParaRPr lang="en-US" sz="1500" dirty="0"/>
          </a:p>
          <a:p>
            <a:pPr marL="285750" indent="-285750" algn="l" eaLnBrk="1" hangingPunct="1">
              <a:spcBef>
                <a:spcPts val="0"/>
              </a:spcBef>
              <a:buFont typeface="Arial" panose="020B0604020202020204" pitchFamily="34" charset="0"/>
              <a:buChar char="•"/>
            </a:pPr>
            <a:r>
              <a:rPr lang="en-US" sz="1500" dirty="0"/>
              <a:t>Once called, each speaker has up to 1 minute to address the Commission.</a:t>
            </a:r>
            <a:br>
              <a:rPr lang="en-US" sz="1500" dirty="0"/>
            </a:br>
            <a:endParaRPr lang="en-US" sz="1500" dirty="0"/>
          </a:p>
          <a:p>
            <a:pPr marL="285750" indent="-285750" algn="l" eaLnBrk="1" hangingPunct="1">
              <a:spcBef>
                <a:spcPts val="0"/>
              </a:spcBef>
              <a:buFont typeface="Arial" panose="020B0604020202020204" pitchFamily="34" charset="0"/>
              <a:buChar char="•"/>
            </a:pPr>
            <a:r>
              <a:rPr lang="en-US" sz="1500" dirty="0"/>
              <a:t>A bell will ring when time has expired.</a:t>
            </a:r>
          </a:p>
          <a:p>
            <a:pPr marL="285750" indent="-285750" algn="l" eaLnBrk="1" hangingPunct="1">
              <a:spcBef>
                <a:spcPts val="0"/>
              </a:spcBef>
              <a:buFont typeface="Arial" panose="020B0604020202020204" pitchFamily="34" charset="0"/>
              <a:buChar char="•"/>
            </a:pPr>
            <a:endParaRPr lang="en-US" sz="1500" dirty="0"/>
          </a:p>
          <a:p>
            <a:pPr marL="285750" indent="-285750" algn="l" eaLnBrk="1" hangingPunct="1">
              <a:spcBef>
                <a:spcPts val="0"/>
              </a:spcBef>
              <a:buFont typeface="Arial" panose="020B0604020202020204" pitchFamily="34" charset="0"/>
              <a:buChar char="•"/>
            </a:pPr>
            <a:r>
              <a:rPr lang="en-US" sz="1500" dirty="0"/>
              <a:t>At the end of the Public Comment Section, the Commission President will ask if there are any additional individuals who wish to speak. Individuals who wish to speak but did not sign up by the deadline, will be granted a maximum of one minute to make their comments.</a:t>
            </a:r>
          </a:p>
          <a:p>
            <a:pPr algn="l" eaLnBrk="1" hangingPunct="1">
              <a:spcBef>
                <a:spcPts val="0"/>
              </a:spcBef>
              <a:buFontTx/>
              <a:buChar char="•"/>
            </a:pPr>
            <a:endParaRPr lang="en-US" sz="1500" dirty="0"/>
          </a:p>
          <a:p>
            <a:pPr algn="l" eaLnBrk="1" hangingPunct="1">
              <a:spcBef>
                <a:spcPts val="0"/>
              </a:spcBef>
            </a:pPr>
            <a:r>
              <a:rPr lang="en-US" sz="1500" b="1" dirty="0"/>
              <a:t>The following items are NOT subject to Public Comment:</a:t>
            </a:r>
            <a:endParaRPr lang="en-US" sz="1500" dirty="0"/>
          </a:p>
          <a:p>
            <a:pPr marL="742950" lvl="1" indent="-285750" algn="l" eaLnBrk="1" hangingPunct="1">
              <a:spcBef>
                <a:spcPts val="0"/>
              </a:spcBef>
              <a:buFont typeface="Arial" panose="020B0604020202020204" pitchFamily="34" charset="0"/>
              <a:buChar char="•"/>
            </a:pPr>
            <a:r>
              <a:rPr lang="pt-BR" sz="1500" dirty="0"/>
              <a:t>3, 6, 27</a:t>
            </a:r>
          </a:p>
          <a:p>
            <a:pPr marL="742950" lvl="1" indent="-285750" algn="l" eaLnBrk="1" hangingPunct="1">
              <a:spcBef>
                <a:spcPts val="0"/>
              </a:spcBef>
              <a:buFont typeface="Arial" panose="020B0604020202020204" pitchFamily="34" charset="0"/>
              <a:buChar char="•"/>
            </a:pPr>
            <a:r>
              <a:rPr lang="en-US" sz="1500" dirty="0"/>
              <a:t>All items on the Closed Session Agenda</a:t>
            </a:r>
          </a:p>
        </p:txBody>
      </p:sp>
      <p:pic>
        <p:nvPicPr>
          <p:cNvPr id="21508" name="Picture 4" descr="MCj023303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24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609600"/>
            <a:ext cx="9144000" cy="838200"/>
          </a:xfrm>
        </p:spPr>
        <p:txBody>
          <a:bodyPr/>
          <a:lstStyle/>
          <a:p>
            <a:pPr eaLnBrk="1" hangingPunct="1"/>
            <a:r>
              <a:rPr lang="en-US" sz="3600" dirty="0">
                <a:solidFill>
                  <a:srgbClr val="3333FF"/>
                </a:solidFill>
              </a:rPr>
              <a:t>Public Agenda Changes</a:t>
            </a:r>
          </a:p>
        </p:txBody>
      </p:sp>
      <p:sp>
        <p:nvSpPr>
          <p:cNvPr id="22531" name="Text Box 3"/>
          <p:cNvSpPr txBox="1">
            <a:spLocks noChangeArrowheads="1"/>
          </p:cNvSpPr>
          <p:nvPr/>
        </p:nvSpPr>
        <p:spPr bwMode="auto">
          <a:xfrm>
            <a:off x="79332" y="1447800"/>
            <a:ext cx="883606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eaLnBrk="1" fontAlgn="base" hangingPunct="1">
              <a:spcAft>
                <a:spcPct val="0"/>
              </a:spcAft>
            </a:pPr>
            <a:r>
              <a:rPr lang="en-US" sz="1500" b="0" dirty="0">
                <a:solidFill>
                  <a:srgbClr val="000000"/>
                </a:solidFill>
              </a:rPr>
              <a:t>Items shown on the Consent Agenda will be taken up and voted on as a group in one of the first items of business of each CPUC meeting. </a:t>
            </a:r>
          </a:p>
          <a:p>
            <a:pPr eaLnBrk="1" fontAlgn="base" hangingPunct="1">
              <a:spcAft>
                <a:spcPct val="0"/>
              </a:spcAft>
            </a:pPr>
            <a:endParaRPr lang="en-US" sz="800" b="0" dirty="0">
              <a:solidFill>
                <a:srgbClr val="000000"/>
              </a:solidFill>
            </a:endParaRPr>
          </a:p>
          <a:p>
            <a:pPr marL="285750" indent="-285750" eaLnBrk="1" fontAlgn="base" hangingPunct="1">
              <a:spcAft>
                <a:spcPct val="0"/>
              </a:spcAft>
              <a:buFont typeface="Arial" panose="020B0604020202020204" pitchFamily="34" charset="0"/>
              <a:buChar char="•"/>
            </a:pPr>
            <a:r>
              <a:rPr lang="en-US" sz="1500" b="0" dirty="0">
                <a:solidFill>
                  <a:srgbClr val="000000"/>
                </a:solidFill>
              </a:rPr>
              <a:t>Items on Today’s Consent Agenda are:</a:t>
            </a:r>
            <a:r>
              <a:rPr lang="en-US" sz="1500" dirty="0">
                <a:solidFill>
                  <a:srgbClr val="000000"/>
                </a:solidFill>
              </a:rPr>
              <a:t> </a:t>
            </a:r>
            <a:r>
              <a:rPr lang="en-US" sz="1500" u="sng" dirty="0">
                <a:solidFill>
                  <a:srgbClr val="000000"/>
                </a:solidFill>
              </a:rPr>
              <a:t>1, 4, 5, 6, 7, 8, 9, 10, 11, 12, 13, 14, 15, 17, 18, 21, 23, 24, 25, 26, 27, 28, 29, 30, 31, 32, 33, 34, 35, 37, 38, 39, 40, 41, and 43.</a:t>
            </a:r>
          </a:p>
          <a:p>
            <a:pPr eaLnBrk="1" fontAlgn="base" hangingPunct="1">
              <a:spcAft>
                <a:spcPct val="0"/>
              </a:spcAft>
            </a:pPr>
            <a:endParaRPr lang="en-US" sz="1200" b="0" u="sng" dirty="0">
              <a:solidFill>
                <a:srgbClr val="000000"/>
              </a:solidFill>
            </a:endParaRPr>
          </a:p>
          <a:p>
            <a:pPr marL="285750" indent="-285750" eaLnBrk="1" fontAlgn="base" hangingPunct="1">
              <a:spcAft>
                <a:spcPct val="0"/>
              </a:spcAft>
              <a:buFont typeface="Arial" panose="020B0604020202020204" pitchFamily="34" charset="0"/>
              <a:buChar char="•"/>
            </a:pPr>
            <a:r>
              <a:rPr lang="en-US" sz="1500" b="0" dirty="0">
                <a:solidFill>
                  <a:srgbClr val="000000"/>
                </a:solidFill>
              </a:rPr>
              <a:t>Any Commissioner, with consent of the other Commissioners, may request an item from the Regular Agenda be moved to the Consent Agenda prior to the meeting.</a:t>
            </a:r>
          </a:p>
          <a:p>
            <a:pPr eaLnBrk="1" fontAlgn="base" hangingPunct="1">
              <a:spcAft>
                <a:spcPct val="0"/>
              </a:spcAft>
            </a:pPr>
            <a:endParaRPr lang="en-US" sz="800" b="0" dirty="0">
              <a:solidFill>
                <a:srgbClr val="000000"/>
              </a:solidFill>
            </a:endParaRPr>
          </a:p>
          <a:p>
            <a:pPr marL="285750" indent="-285750" eaLnBrk="1" fontAlgn="base" hangingPunct="1">
              <a:spcAft>
                <a:spcPct val="0"/>
              </a:spcAft>
              <a:buFont typeface="Arial" panose="020B0604020202020204" pitchFamily="34" charset="0"/>
              <a:buChar char="•"/>
            </a:pPr>
            <a:r>
              <a:rPr lang="en-US" sz="1500" b="0" dirty="0">
                <a:solidFill>
                  <a:srgbClr val="000000"/>
                </a:solidFill>
              </a:rPr>
              <a:t>No items from the Regular Agenda have been added to the Consent Agenda.</a:t>
            </a:r>
          </a:p>
          <a:p>
            <a:pPr eaLnBrk="1" fontAlgn="base" hangingPunct="1">
              <a:spcAft>
                <a:spcPct val="0"/>
              </a:spcAft>
            </a:pPr>
            <a:endParaRPr lang="en-US" sz="1200" b="0" dirty="0">
              <a:solidFill>
                <a:srgbClr val="000000"/>
              </a:solidFill>
            </a:endParaRPr>
          </a:p>
          <a:p>
            <a:pPr marL="285750" indent="-285750" eaLnBrk="1" fontAlgn="base" hangingPunct="1">
              <a:spcAft>
                <a:spcPct val="0"/>
              </a:spcAft>
              <a:buFont typeface="Arial" panose="020B0604020202020204" pitchFamily="34" charset="0"/>
              <a:buChar char="•"/>
            </a:pPr>
            <a:r>
              <a:rPr lang="en-US" sz="1500" b="0" dirty="0">
                <a:solidFill>
                  <a:srgbClr val="000000"/>
                </a:solidFill>
              </a:rPr>
              <a:t>Any Commissioner may request an item be removed from the Consent Agenda for discussion on the Regular Agenda prior to the meeting. </a:t>
            </a:r>
          </a:p>
          <a:p>
            <a:pPr eaLnBrk="1" fontAlgn="base" hangingPunct="1">
              <a:spcAft>
                <a:spcPct val="0"/>
              </a:spcAft>
            </a:pPr>
            <a:endParaRPr lang="en-US" sz="800" b="0" dirty="0">
              <a:solidFill>
                <a:srgbClr val="000000"/>
              </a:solidFill>
            </a:endParaRPr>
          </a:p>
          <a:p>
            <a:pPr marL="285750" lvl="0" indent="-285750" eaLnBrk="1" fontAlgn="base" hangingPunct="1">
              <a:spcAft>
                <a:spcPct val="0"/>
              </a:spcAft>
              <a:buFont typeface="Arial" panose="020B0604020202020204" pitchFamily="34" charset="0"/>
              <a:buChar char="•"/>
            </a:pPr>
            <a:r>
              <a:rPr lang="en-US" sz="1500" b="0" dirty="0">
                <a:solidFill>
                  <a:srgbClr val="000000"/>
                </a:solidFill>
                <a:latin typeface="Arial"/>
              </a:rPr>
              <a:t>No items have been </a:t>
            </a:r>
            <a:r>
              <a:rPr lang="en-US" sz="1500" b="0" dirty="0">
                <a:solidFill>
                  <a:srgbClr val="000000"/>
                </a:solidFill>
              </a:rPr>
              <a:t>moved to the Regular Agenda</a:t>
            </a:r>
            <a:r>
              <a:rPr lang="en-US" sz="1500" b="0" dirty="0">
                <a:solidFill>
                  <a:srgbClr val="000000"/>
                </a:solidFill>
                <a:latin typeface="Arial"/>
              </a:rPr>
              <a:t>.</a:t>
            </a:r>
          </a:p>
          <a:p>
            <a:pPr eaLnBrk="1" fontAlgn="base" hangingPunct="1">
              <a:spcAft>
                <a:spcPct val="0"/>
              </a:spcAft>
            </a:pPr>
            <a:endParaRPr lang="en-US" sz="1200" b="0" dirty="0">
              <a:solidFill>
                <a:srgbClr val="000000"/>
              </a:solidFill>
            </a:endParaRPr>
          </a:p>
          <a:p>
            <a:pPr marL="285750" indent="-285750" eaLnBrk="1" fontAlgn="base" hangingPunct="1">
              <a:spcAft>
                <a:spcPct val="0"/>
              </a:spcAft>
              <a:buFont typeface="Arial" panose="020B0604020202020204" pitchFamily="34" charset="0"/>
              <a:buChar char="•"/>
            </a:pPr>
            <a:r>
              <a:rPr lang="en-US" sz="1500" u="sng" dirty="0">
                <a:solidFill>
                  <a:srgbClr val="000000"/>
                </a:solidFill>
                <a:latin typeface="Arial"/>
              </a:rPr>
              <a:t>Item 16</a:t>
            </a:r>
            <a:r>
              <a:rPr lang="en-US" sz="1500" b="0" dirty="0">
                <a:solidFill>
                  <a:srgbClr val="000000"/>
                </a:solidFill>
                <a:latin typeface="Arial"/>
              </a:rPr>
              <a:t> </a:t>
            </a:r>
            <a:r>
              <a:rPr lang="en-US" sz="1500" b="0" dirty="0">
                <a:solidFill>
                  <a:srgbClr val="000000"/>
                </a:solidFill>
              </a:rPr>
              <a:t>has been withdrawn.</a:t>
            </a:r>
          </a:p>
          <a:p>
            <a:pPr eaLnBrk="1" fontAlgn="base" hangingPunct="1">
              <a:spcAft>
                <a:spcPct val="0"/>
              </a:spcAft>
            </a:pPr>
            <a:endParaRPr lang="en-US" sz="1200" b="0" dirty="0">
              <a:solidFill>
                <a:srgbClr val="000000"/>
              </a:solidFill>
            </a:endParaRPr>
          </a:p>
          <a:p>
            <a:pPr marL="285750" indent="-285750" eaLnBrk="1" fontAlgn="base" hangingPunct="1">
              <a:spcAft>
                <a:spcPct val="0"/>
              </a:spcAft>
              <a:buFont typeface="Arial" panose="020B0604020202020204" pitchFamily="34" charset="0"/>
              <a:buChar char="•"/>
            </a:pPr>
            <a:r>
              <a:rPr lang="en-US" sz="1500" b="0" dirty="0">
                <a:solidFill>
                  <a:srgbClr val="000000"/>
                </a:solidFill>
              </a:rPr>
              <a:t>The following items have been held to future Commission Meetings:	</a:t>
            </a:r>
          </a:p>
          <a:p>
            <a:pPr marL="2344738" indent="-1430338" eaLnBrk="1" fontAlgn="base" hangingPunct="1">
              <a:spcBef>
                <a:spcPts val="600"/>
              </a:spcBef>
              <a:spcAft>
                <a:spcPct val="0"/>
              </a:spcAft>
            </a:pPr>
            <a:r>
              <a:rPr lang="en-US" sz="1500" b="0" dirty="0">
                <a:solidFill>
                  <a:srgbClr val="000000"/>
                </a:solidFill>
              </a:rPr>
              <a:t>Held to 10/1/15:  </a:t>
            </a:r>
            <a:r>
              <a:rPr lang="en-US" sz="1500" u="sng" dirty="0">
                <a:solidFill>
                  <a:srgbClr val="000000"/>
                </a:solidFill>
              </a:rPr>
              <a:t>3, 19, 20, 22, 36, 42, 48, 49, 50.</a:t>
            </a:r>
            <a:endParaRPr lang="en-US" sz="1500" i="1" u="sng" dirty="0">
              <a:solidFill>
                <a:srgbClr val="000000"/>
              </a:solidFill>
            </a:endParaRPr>
          </a:p>
          <a:p>
            <a:pPr lvl="0" eaLnBrk="1" fontAlgn="base" hangingPunct="1">
              <a:spcBef>
                <a:spcPts val="600"/>
              </a:spcBef>
              <a:spcAft>
                <a:spcPct val="0"/>
              </a:spcAft>
            </a:pPr>
            <a:r>
              <a:rPr lang="en-US" sz="1500" b="0" dirty="0">
                <a:solidFill>
                  <a:srgbClr val="000000"/>
                </a:solidFill>
                <a:latin typeface="Arial"/>
              </a:rPr>
              <a:t>	Held to 10/22/15:  </a:t>
            </a:r>
            <a:r>
              <a:rPr lang="en-US" sz="1500" u="sng" dirty="0">
                <a:solidFill>
                  <a:srgbClr val="000000"/>
                </a:solidFill>
                <a:latin typeface="Arial"/>
              </a:rPr>
              <a:t>2.</a:t>
            </a:r>
            <a:endParaRPr lang="en-US" sz="800" u="sng" dirty="0">
              <a:solidFill>
                <a:srgbClr val="000000"/>
              </a:solidFill>
              <a:latin typeface="Arial"/>
            </a:endParaRPr>
          </a:p>
        </p:txBody>
      </p:sp>
    </p:spTree>
    <p:extLst>
      <p:ext uri="{BB962C8B-B14F-4D97-AF65-F5344CB8AC3E}">
        <p14:creationId xmlns:p14="http://schemas.microsoft.com/office/powerpoint/2010/main" val="2434997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762000"/>
            <a:ext cx="9144000" cy="914400"/>
          </a:xfrm>
        </p:spPr>
        <p:txBody>
          <a:bodyPr/>
          <a:lstStyle/>
          <a:p>
            <a:pPr eaLnBrk="1" hangingPunct="1"/>
            <a:r>
              <a:rPr lang="en-US" sz="3600" dirty="0">
                <a:solidFill>
                  <a:srgbClr val="3333FF"/>
                </a:solidFill>
              </a:rPr>
              <a:t>Regular Agenda</a:t>
            </a:r>
          </a:p>
        </p:txBody>
      </p:sp>
      <p:sp>
        <p:nvSpPr>
          <p:cNvPr id="23555" name="Text Box 3"/>
          <p:cNvSpPr txBox="1">
            <a:spLocks noChangeArrowheads="1"/>
          </p:cNvSpPr>
          <p:nvPr/>
        </p:nvSpPr>
        <p:spPr bwMode="auto">
          <a:xfrm>
            <a:off x="457200" y="1905000"/>
            <a:ext cx="8229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80000"/>
              </a:lnSpc>
              <a:spcBef>
                <a:spcPct val="20000"/>
              </a:spcBef>
              <a:spcAft>
                <a:spcPct val="0"/>
              </a:spcAft>
              <a:defRPr b="1">
                <a:solidFill>
                  <a:schemeClr val="tx1"/>
                </a:solidFill>
                <a:latin typeface="Arial" charset="0"/>
              </a:defRPr>
            </a:lvl6pPr>
            <a:lvl7pPr marL="2971800" indent="-228600" eaLnBrk="0" fontAlgn="base" hangingPunct="0">
              <a:lnSpc>
                <a:spcPct val="80000"/>
              </a:lnSpc>
              <a:spcBef>
                <a:spcPct val="20000"/>
              </a:spcBef>
              <a:spcAft>
                <a:spcPct val="0"/>
              </a:spcAft>
              <a:defRPr b="1">
                <a:solidFill>
                  <a:schemeClr val="tx1"/>
                </a:solidFill>
                <a:latin typeface="Arial" charset="0"/>
              </a:defRPr>
            </a:lvl7pPr>
            <a:lvl8pPr marL="3429000" indent="-228600" eaLnBrk="0" fontAlgn="base" hangingPunct="0">
              <a:lnSpc>
                <a:spcPct val="80000"/>
              </a:lnSpc>
              <a:spcBef>
                <a:spcPct val="20000"/>
              </a:spcBef>
              <a:spcAft>
                <a:spcPct val="0"/>
              </a:spcAft>
              <a:defRPr b="1">
                <a:solidFill>
                  <a:schemeClr val="tx1"/>
                </a:solidFill>
                <a:latin typeface="Arial" charset="0"/>
              </a:defRPr>
            </a:lvl8pPr>
            <a:lvl9pPr marL="3886200" indent="-228600" eaLnBrk="0" fontAlgn="base" hangingPunct="0">
              <a:lnSpc>
                <a:spcPct val="80000"/>
              </a:lnSpc>
              <a:spcBef>
                <a:spcPct val="20000"/>
              </a:spcBef>
              <a:spcAft>
                <a:spcPct val="0"/>
              </a:spcAft>
              <a:defRPr b="1">
                <a:solidFill>
                  <a:schemeClr val="tx1"/>
                </a:solidFill>
                <a:latin typeface="Arial" charset="0"/>
              </a:defRPr>
            </a:lvl9pPr>
          </a:lstStyle>
          <a:p>
            <a:pPr marL="342900" indent="-342900" eaLnBrk="1" fontAlgn="base" hangingPunct="1">
              <a:spcBef>
                <a:spcPct val="0"/>
              </a:spcBef>
              <a:spcAft>
                <a:spcPct val="0"/>
              </a:spcAft>
              <a:buFont typeface="Arial" panose="020B0604020202020204" pitchFamily="34" charset="0"/>
              <a:buChar char="•"/>
            </a:pPr>
            <a:r>
              <a:rPr lang="en-US" sz="2000" b="0" dirty="0">
                <a:solidFill>
                  <a:srgbClr val="000000"/>
                </a:solidFill>
              </a:rPr>
              <a:t>Each item on the Regular Agenda (and its alternate if any) will be introduced by the assigned Commissioner or CPUC staff and discussed before it is moved for a vote.</a:t>
            </a:r>
          </a:p>
          <a:p>
            <a:pPr eaLnBrk="1" fontAlgn="base" hangingPunct="1">
              <a:spcBef>
                <a:spcPct val="0"/>
              </a:spcBef>
              <a:spcAft>
                <a:spcPct val="0"/>
              </a:spcAft>
            </a:pPr>
            <a:endParaRPr lang="en-US" sz="2000" b="0" dirty="0">
              <a:solidFill>
                <a:srgbClr val="000000"/>
              </a:solidFill>
            </a:endParaRPr>
          </a:p>
          <a:p>
            <a:pPr marL="342900" indent="-342900" eaLnBrk="1" fontAlgn="base" hangingPunct="1">
              <a:spcBef>
                <a:spcPct val="0"/>
              </a:spcBef>
              <a:spcAft>
                <a:spcPct val="0"/>
              </a:spcAft>
              <a:buFont typeface="Arial" panose="020B0604020202020204" pitchFamily="34" charset="0"/>
              <a:buChar char="•"/>
            </a:pPr>
            <a:r>
              <a:rPr lang="en-US" sz="2000" b="0" dirty="0">
                <a:solidFill>
                  <a:srgbClr val="000000"/>
                </a:solidFill>
              </a:rPr>
              <a:t>For each agenda item, a summary of the proposed action is included on the agenda; the CPUC’s final decision may, however, differ from that proposed.</a:t>
            </a:r>
          </a:p>
          <a:p>
            <a:pPr eaLnBrk="1" fontAlgn="base" hangingPunct="1">
              <a:spcBef>
                <a:spcPct val="0"/>
              </a:spcBef>
              <a:spcAft>
                <a:spcPct val="0"/>
              </a:spcAft>
            </a:pPr>
            <a:endParaRPr lang="en-US" sz="2000" b="0" dirty="0">
              <a:solidFill>
                <a:srgbClr val="000000"/>
              </a:solidFill>
            </a:endParaRPr>
          </a:p>
          <a:p>
            <a:pPr marL="342900" indent="-342900" eaLnBrk="1" fontAlgn="base" hangingPunct="1">
              <a:spcBef>
                <a:spcPct val="0"/>
              </a:spcBef>
              <a:spcAft>
                <a:spcPct val="0"/>
              </a:spcAft>
              <a:buFont typeface="Arial" panose="020B0604020202020204" pitchFamily="34" charset="0"/>
              <a:buChar char="•"/>
            </a:pPr>
            <a:r>
              <a:rPr lang="en-US" sz="2000" b="0" dirty="0">
                <a:solidFill>
                  <a:srgbClr val="000000"/>
                </a:solidFill>
              </a:rPr>
              <a:t>The complete text of every Proposed Decision or Draft Resolution is available for download on the CPUC’s website: </a:t>
            </a:r>
            <a:r>
              <a:rPr lang="en-US" sz="2000" b="0" dirty="0">
                <a:solidFill>
                  <a:srgbClr val="000000"/>
                </a:solidFill>
                <a:hlinkClick r:id="rId2"/>
              </a:rPr>
              <a:t>www.cpuc.ca.gov</a:t>
            </a:r>
            <a:r>
              <a:rPr lang="en-US" sz="2000" b="0" dirty="0">
                <a:solidFill>
                  <a:srgbClr val="000000"/>
                </a:solidFill>
              </a:rPr>
              <a:t>.</a:t>
            </a:r>
          </a:p>
          <a:p>
            <a:pPr eaLnBrk="1" fontAlgn="base" hangingPunct="1">
              <a:spcBef>
                <a:spcPct val="0"/>
              </a:spcBef>
              <a:spcAft>
                <a:spcPct val="0"/>
              </a:spcAft>
            </a:pPr>
            <a:endParaRPr lang="en-US" sz="2000" b="0" dirty="0">
              <a:solidFill>
                <a:srgbClr val="000000"/>
              </a:solidFill>
            </a:endParaRPr>
          </a:p>
          <a:p>
            <a:pPr marL="342900" indent="-342900" eaLnBrk="1" fontAlgn="base" hangingPunct="1">
              <a:spcBef>
                <a:spcPct val="0"/>
              </a:spcBef>
              <a:spcAft>
                <a:spcPct val="0"/>
              </a:spcAft>
              <a:buFont typeface="Arial" panose="020B0604020202020204" pitchFamily="34" charset="0"/>
              <a:buChar char="•"/>
            </a:pPr>
            <a:r>
              <a:rPr lang="en-US" sz="2000" b="0" dirty="0">
                <a:solidFill>
                  <a:srgbClr val="000000"/>
                </a:solidFill>
              </a:rPr>
              <a:t>Late changes to agenda items are available on the Escutia Table.</a:t>
            </a:r>
          </a:p>
        </p:txBody>
      </p:sp>
    </p:spTree>
    <p:extLst>
      <p:ext uri="{BB962C8B-B14F-4D97-AF65-F5344CB8AC3E}">
        <p14:creationId xmlns:p14="http://schemas.microsoft.com/office/powerpoint/2010/main" val="23944140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1567" y="685800"/>
            <a:ext cx="8763000" cy="457200"/>
          </a:xfrm>
        </p:spPr>
        <p:txBody>
          <a:bodyPr/>
          <a:lstStyle/>
          <a:p>
            <a:pPr eaLnBrk="1" hangingPunct="1"/>
            <a:r>
              <a:rPr lang="en-US" sz="2400" dirty="0">
                <a:solidFill>
                  <a:srgbClr val="3333FF"/>
                </a:solidFill>
              </a:rPr>
              <a:t>Regular Agenda – Energy Orders</a:t>
            </a:r>
          </a:p>
        </p:txBody>
      </p:sp>
      <p:sp>
        <p:nvSpPr>
          <p:cNvPr id="40963" name="Rectangle 3"/>
          <p:cNvSpPr>
            <a:spLocks noGrp="1" noChangeArrowheads="1"/>
          </p:cNvSpPr>
          <p:nvPr>
            <p:ph idx="1"/>
          </p:nvPr>
        </p:nvSpPr>
        <p:spPr>
          <a:xfrm>
            <a:off x="177102" y="1070883"/>
            <a:ext cx="8789796" cy="1524000"/>
          </a:xfrm>
        </p:spPr>
        <p:txBody>
          <a:bodyPr>
            <a:noAutofit/>
          </a:bodyPr>
          <a:lstStyle/>
          <a:p>
            <a:pPr marL="0" indent="0">
              <a:spcBef>
                <a:spcPts val="0"/>
              </a:spcBef>
              <a:buNone/>
            </a:pPr>
            <a:r>
              <a:rPr lang="en-US" sz="1700" b="1" dirty="0"/>
              <a:t>Item # 44 [14211] – Foundational Matters in Rulemaking to Create a Framework for Integrated Demand-Side Resources</a:t>
            </a:r>
          </a:p>
          <a:p>
            <a:pPr marL="0" indent="0">
              <a:spcBef>
                <a:spcPts val="600"/>
              </a:spcBef>
              <a:buNone/>
            </a:pPr>
            <a:r>
              <a:rPr lang="en-US" sz="1500" b="1" dirty="0"/>
              <a:t>R14-10-003 – </a:t>
            </a:r>
            <a:r>
              <a:rPr lang="en-US" sz="1500" dirty="0"/>
              <a:t>Order Instituting Rulemaking to Create a Consistent Regulatory Framework for the Guidance, Planning, and Evaluation of Integrated Demand Side Resource Programs.</a:t>
            </a:r>
            <a:r>
              <a:rPr lang="en-US" sz="1500" b="1" dirty="0"/>
              <a:t> </a:t>
            </a:r>
            <a:endParaRPr lang="en-US" sz="1500" dirty="0"/>
          </a:p>
          <a:p>
            <a:pPr marL="0" indent="0">
              <a:spcBef>
                <a:spcPts val="400"/>
              </a:spcBef>
              <a:buNone/>
              <a:tabLst>
                <a:tab pos="4572000" algn="l"/>
              </a:tabLst>
            </a:pPr>
            <a:r>
              <a:rPr lang="en-US" sz="1500" b="1" dirty="0"/>
              <a:t>Quasi-Legislative	Comr. Florio / Judge </a:t>
            </a:r>
            <a:r>
              <a:rPr lang="en-US" sz="1500" b="1" dirty="0" err="1"/>
              <a:t>Hymes</a:t>
            </a:r>
            <a:endParaRPr lang="en-US" sz="1500" b="1" dirty="0"/>
          </a:p>
          <a:p>
            <a:pPr marL="0" indent="0">
              <a:lnSpc>
                <a:spcPts val="1200"/>
              </a:lnSpc>
              <a:spcBef>
                <a:spcPts val="0"/>
              </a:spcBef>
              <a:buNone/>
            </a:pPr>
            <a:r>
              <a:rPr lang="en-US" sz="1400" b="1" i="1" dirty="0"/>
              <a:t>--------------------------------------------------------------------------------------------------------------------------------------------------</a:t>
            </a:r>
            <a:endParaRPr lang="en-US" sz="1200" b="1" i="1" dirty="0"/>
          </a:p>
        </p:txBody>
      </p:sp>
      <p:sp>
        <p:nvSpPr>
          <p:cNvPr id="40964" name="Line 4"/>
          <p:cNvSpPr>
            <a:spLocks noChangeShapeType="1"/>
          </p:cNvSpPr>
          <p:nvPr/>
        </p:nvSpPr>
        <p:spPr bwMode="auto">
          <a:xfrm flipV="1">
            <a:off x="304800" y="1641271"/>
            <a:ext cx="8534400" cy="35129"/>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base">
              <a:lnSpc>
                <a:spcPct val="80000"/>
              </a:lnSpc>
              <a:spcBef>
                <a:spcPct val="20000"/>
              </a:spcBef>
              <a:spcAft>
                <a:spcPct val="0"/>
              </a:spcAft>
            </a:pPr>
            <a:endParaRPr lang="en-US" b="1" dirty="0">
              <a:solidFill>
                <a:srgbClr val="000000"/>
              </a:solidFill>
            </a:endParaRPr>
          </a:p>
        </p:txBody>
      </p:sp>
      <p:sp>
        <p:nvSpPr>
          <p:cNvPr id="2" name="TextBox 1"/>
          <p:cNvSpPr txBox="1"/>
          <p:nvPr/>
        </p:nvSpPr>
        <p:spPr>
          <a:xfrm>
            <a:off x="180437" y="2538869"/>
            <a:ext cx="8783127" cy="4319131"/>
          </a:xfrm>
          <a:prstGeom prst="rect">
            <a:avLst/>
          </a:prstGeom>
          <a:noFill/>
        </p:spPr>
        <p:txBody>
          <a:bodyPr wrap="square" rtlCol="0">
            <a:spAutoFit/>
          </a:bodyPr>
          <a:lstStyle/>
          <a:p>
            <a:r>
              <a:rPr lang="en-US" sz="1400" b="1" dirty="0">
                <a:solidFill>
                  <a:srgbClr val="000000"/>
                </a:solidFill>
              </a:rPr>
              <a:t>PROPOSED OUTCOME:</a:t>
            </a:r>
          </a:p>
          <a:p>
            <a:pPr marL="285750" indent="-285750">
              <a:buFont typeface="Arial" panose="020B0604020202020204" pitchFamily="34" charset="0"/>
              <a:buChar char="•"/>
            </a:pPr>
            <a:r>
              <a:rPr lang="en-US" sz="1400" dirty="0"/>
              <a:t>Expands the original scope of the proceeding to include the determination of how resources needed to fill the characteristics determined in Rulemaking 14-08-013 could be sourced.</a:t>
            </a:r>
          </a:p>
          <a:p>
            <a:pPr marL="285750" indent="-285750">
              <a:spcBef>
                <a:spcPts val="200"/>
              </a:spcBef>
              <a:buFont typeface="Arial" panose="020B0604020202020204" pitchFamily="34" charset="0"/>
              <a:buChar char="•"/>
            </a:pPr>
            <a:r>
              <a:rPr lang="en-US" sz="1400" dirty="0"/>
              <a:t>Expands the original scope to focus on the integration of demand side resources in a holistic way that includes the entire system.</a:t>
            </a:r>
          </a:p>
          <a:p>
            <a:pPr marL="285750" indent="-285750">
              <a:spcBef>
                <a:spcPts val="200"/>
              </a:spcBef>
              <a:buFont typeface="Arial" panose="020B0604020202020204" pitchFamily="34" charset="0"/>
              <a:buChar char="•"/>
            </a:pPr>
            <a:r>
              <a:rPr lang="en-US" sz="1400" dirty="0"/>
              <a:t>Adopts the following definition: The integration of demand side resources is a regulatory framework, developed by the Commission, to enable customers to effectively and efficiently choose from an array of demand-side and distributed energy resources. This framework is based on the impact and interaction of resources on an individual customers energy usage as well as the system as a whole.</a:t>
            </a:r>
          </a:p>
          <a:p>
            <a:pPr marL="285750" indent="-285750">
              <a:spcBef>
                <a:spcPts val="200"/>
              </a:spcBef>
              <a:buFont typeface="Arial" panose="020B0604020202020204" pitchFamily="34" charset="0"/>
              <a:buChar char="•"/>
            </a:pPr>
            <a:r>
              <a:rPr lang="en-US" sz="1400" dirty="0"/>
              <a:t>Adopts the following goal for the integration of demand-side resources: To deploy resources that are accounted for in system planning provide optimal customer and system benefits, and allow California to reach its climate and system planning objectives.</a:t>
            </a:r>
          </a:p>
          <a:p>
            <a:pPr marL="285750" indent="-285750">
              <a:spcBef>
                <a:spcPts val="200"/>
              </a:spcBef>
              <a:buFont typeface="Arial" panose="020B0604020202020204" pitchFamily="34" charset="0"/>
              <a:buChar char="•"/>
            </a:pPr>
            <a:r>
              <a:rPr lang="en-US" sz="1400" dirty="0"/>
              <a:t>Expands the scope of the proceeding to consider the adoption of localized incentives and the methodology to determine the incentives.</a:t>
            </a:r>
          </a:p>
          <a:p>
            <a:endParaRPr lang="en-US" sz="800" dirty="0"/>
          </a:p>
          <a:p>
            <a:r>
              <a:rPr lang="en-US" sz="1400" b="1" dirty="0">
                <a:solidFill>
                  <a:srgbClr val="000000"/>
                </a:solidFill>
              </a:rPr>
              <a:t>SAFETY CONSIDERATIONS:</a:t>
            </a:r>
          </a:p>
          <a:p>
            <a:pPr marL="285750" indent="-285750">
              <a:buFont typeface="Arial" panose="020B0604020202020204" pitchFamily="34" charset="0"/>
              <a:buChar char="•"/>
            </a:pPr>
            <a:r>
              <a:rPr lang="en-US" sz="1400" dirty="0"/>
              <a:t>No safety issues were identified in the scoping memo. </a:t>
            </a:r>
          </a:p>
          <a:p>
            <a:endParaRPr lang="en-US" sz="800" b="1" dirty="0">
              <a:solidFill>
                <a:srgbClr val="000000"/>
              </a:solidFill>
            </a:endParaRPr>
          </a:p>
          <a:p>
            <a:r>
              <a:rPr lang="en-US" sz="1400" b="1" dirty="0">
                <a:solidFill>
                  <a:srgbClr val="000000"/>
                </a:solidFill>
              </a:rPr>
              <a:t>ESTIMATED COST:</a:t>
            </a:r>
          </a:p>
          <a:p>
            <a:pPr marL="285750" indent="-285750">
              <a:buFont typeface="Arial" panose="020B0604020202020204" pitchFamily="34" charset="0"/>
              <a:buChar char="•"/>
            </a:pPr>
            <a:r>
              <a:rPr lang="en-US" sz="1400" dirty="0"/>
              <a:t>No costs as a result of this decision.</a:t>
            </a:r>
          </a:p>
        </p:txBody>
      </p:sp>
    </p:spTree>
    <p:extLst>
      <p:ext uri="{BB962C8B-B14F-4D97-AF65-F5344CB8AC3E}">
        <p14:creationId xmlns:p14="http://schemas.microsoft.com/office/powerpoint/2010/main" val="2063989609"/>
      </p:ext>
    </p:extLst>
  </p:cSld>
  <p:clrMapOvr>
    <a:masterClrMapping/>
  </p:clrMapOvr>
</p:sld>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26860</TotalTime>
  <Words>2470</Words>
  <Application>Microsoft Office PowerPoint</Application>
  <PresentationFormat>On-screen Show (4:3)</PresentationFormat>
  <Paragraphs>312</Paragraphs>
  <Slides>33</Slides>
  <Notes>21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Times New Roman</vt:lpstr>
      <vt:lpstr>Wingdings</vt:lpstr>
      <vt:lpstr>5_Default Design</vt:lpstr>
      <vt:lpstr>7_Default Design</vt:lpstr>
      <vt:lpstr>Theme1</vt:lpstr>
      <vt:lpstr>PowerPoint Presentation</vt:lpstr>
      <vt:lpstr>PowerPoint Presentation</vt:lpstr>
      <vt:lpstr>PowerPoint Presentation</vt:lpstr>
      <vt:lpstr> Public Comment</vt:lpstr>
      <vt:lpstr> Public Comment</vt:lpstr>
      <vt:lpstr> Public Comment</vt:lpstr>
      <vt:lpstr>Public Agenda Changes</vt:lpstr>
      <vt:lpstr>Regular Agenda</vt:lpstr>
      <vt:lpstr>Regular Agenda – Energy Orders</vt:lpstr>
      <vt:lpstr>Regular Agenda – Water/Sewer Orders</vt:lpstr>
      <vt:lpstr>Regular Agenda – Orders Extending Statutory Deadline</vt:lpstr>
      <vt:lpstr>Regular Agenda – Orders Extending Statutory Deadline</vt:lpstr>
      <vt:lpstr>Commissioners’ Reports</vt:lpstr>
      <vt:lpstr>PowerPoint Presentation</vt:lpstr>
      <vt:lpstr>Commissioners’ Reports</vt:lpstr>
      <vt:lpstr>Management Reports</vt:lpstr>
      <vt:lpstr>Regular Agenda – Management Reports and Resolutions</vt:lpstr>
      <vt:lpstr>   Electric Safety Enforcement Activities and Issues</vt:lpstr>
      <vt:lpstr>Core Work of  Electric Safety and Reliability Branch</vt:lpstr>
      <vt:lpstr>Examples of Relevant  PU Code Sections</vt:lpstr>
      <vt:lpstr> Safety-Related General Orders</vt:lpstr>
      <vt:lpstr>Electric and Communications Facilities Subject to CPUC Safety Regulation</vt:lpstr>
      <vt:lpstr>Electric Generating Asset Owners Subject to General Order 167 </vt:lpstr>
      <vt:lpstr>Distribution, Transmission, and Substation Records Audits and Facility Inspections   </vt:lpstr>
      <vt:lpstr>Communication Infrastructure Provider (CIP) Records Audits and Facilities Inspections   </vt:lpstr>
      <vt:lpstr>Generating Asset Owner General Order 167 Audits/Inspections </vt:lpstr>
      <vt:lpstr>Generating Asset Owner  Outage Inspections </vt:lpstr>
      <vt:lpstr>Investigation of Electric Safety Incidents  </vt:lpstr>
      <vt:lpstr>Enforcement Activities</vt:lpstr>
      <vt:lpstr>ESRB Participation in CPUC Proceedings (2014-2015)</vt:lpstr>
      <vt:lpstr>Regular Agenda – Management Reports and Resolutions</vt:lpstr>
      <vt:lpstr>Management Reports</vt:lpstr>
      <vt:lpstr>The CPUC Thanks You For Attending Today’s Meeting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 Sandy</dc:creator>
  <cp:lastModifiedBy>Elder, Jaime</cp:lastModifiedBy>
  <cp:revision>1257</cp:revision>
  <cp:lastPrinted>2015-09-16T21:22:29Z</cp:lastPrinted>
  <dcterms:created xsi:type="dcterms:W3CDTF">2012-09-26T21:47:39Z</dcterms:created>
  <dcterms:modified xsi:type="dcterms:W3CDTF">2021-11-15T18:09:23Z</dcterms:modified>
</cp:coreProperties>
</file>