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331" r:id="rId5"/>
    <p:sldId id="335" r:id="rId6"/>
    <p:sldId id="397" r:id="rId7"/>
    <p:sldId id="405" r:id="rId8"/>
    <p:sldId id="407" r:id="rId9"/>
    <p:sldId id="413" r:id="rId10"/>
    <p:sldId id="406" r:id="rId11"/>
    <p:sldId id="408" r:id="rId12"/>
    <p:sldId id="412" r:id="rId13"/>
    <p:sldId id="414" r:id="rId14"/>
    <p:sldId id="398" r:id="rId15"/>
    <p:sldId id="400" r:id="rId16"/>
    <p:sldId id="401" r:id="rId17"/>
    <p:sldId id="409" r:id="rId18"/>
    <p:sldId id="410" r:id="rId19"/>
    <p:sldId id="411" r:id="rId20"/>
    <p:sldId id="415" r:id="rId21"/>
    <p:sldId id="417" r:id="rId22"/>
    <p:sldId id="3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935D556C-ABB2-474A-A581-79F99EE77DFD}">
          <p14:sldIdLst>
            <p14:sldId id="331"/>
            <p14:sldId id="335"/>
            <p14:sldId id="397"/>
            <p14:sldId id="405"/>
            <p14:sldId id="407"/>
            <p14:sldId id="413"/>
            <p14:sldId id="406"/>
            <p14:sldId id="408"/>
            <p14:sldId id="412"/>
            <p14:sldId id="414"/>
            <p14:sldId id="398"/>
            <p14:sldId id="400"/>
            <p14:sldId id="401"/>
            <p14:sldId id="409"/>
            <p14:sldId id="410"/>
            <p14:sldId id="411"/>
            <p14:sldId id="415"/>
            <p14:sldId id="417"/>
            <p14:sldId id="3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EE00A7-3A30-DE75-B8C5-F1030EBD1A9A}" name="Christopher Ramee" initials="CR" userId="Christopher Rame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Surdy, Katy" initials="MK" lastIdx="13" clrIdx="0">
    <p:extLst>
      <p:ext uri="{19B8F6BF-5375-455C-9EA6-DF929625EA0E}">
        <p15:presenceInfo xmlns:p15="http://schemas.microsoft.com/office/powerpoint/2012/main" userId="S-1-5-21-1816858842-2062239421-925700815-21355" providerId="AD"/>
      </p:ext>
    </p:extLst>
  </p:cmAuthor>
  <p:cmAuthor id="2" name="Hadley, Brandon" initials="HB" lastIdx="9" clrIdx="1">
    <p:extLst>
      <p:ext uri="{19B8F6BF-5375-455C-9EA6-DF929625EA0E}">
        <p15:presenceInfo xmlns:p15="http://schemas.microsoft.com/office/powerpoint/2012/main" userId="S-1-5-21-1816858842-2062239421-925700815-58074" providerId="AD"/>
      </p:ext>
    </p:extLst>
  </p:cmAuthor>
  <p:cmAuthor id="3" name="Newey, Patrick" initials="NP" lastIdx="5" clrIdx="2">
    <p:extLst>
      <p:ext uri="{19B8F6BF-5375-455C-9EA6-DF929625EA0E}">
        <p15:presenceInfo xmlns:p15="http://schemas.microsoft.com/office/powerpoint/2012/main" userId="S-1-5-21-1816858842-2062239421-925700815-57979" providerId="AD"/>
      </p:ext>
    </p:extLst>
  </p:cmAuthor>
  <p:cmAuthor id="4" name="Jeremy Smith" initials="JS" lastIdx="1" clrIdx="3">
    <p:extLst>
      <p:ext uri="{19B8F6BF-5375-455C-9EA6-DF929625EA0E}">
        <p15:presenceInfo xmlns:p15="http://schemas.microsoft.com/office/powerpoint/2012/main" userId="Jeremy Sm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943"/>
    <a:srgbClr val="0671CD"/>
    <a:srgbClr val="6FB811"/>
    <a:srgbClr val="FB9E4C"/>
    <a:srgbClr val="232323"/>
    <a:srgbClr val="1B7FD3"/>
    <a:srgbClr val="E03B30"/>
    <a:srgbClr val="F9A434"/>
    <a:srgbClr val="185A7D"/>
    <a:srgbClr val="44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2" autoAdjust="0"/>
    <p:restoredTop sz="91319" autoAdjust="0"/>
  </p:normalViewPr>
  <p:slideViewPr>
    <p:cSldViewPr snapToGrid="0">
      <p:cViewPr varScale="1">
        <p:scale>
          <a:sx n="59" d="100"/>
          <a:sy n="59" d="100"/>
        </p:scale>
        <p:origin x="108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50% Cycling Hot Proxy Days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Population</c:v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xVal>
            <c:numRef>
              <c:f>'A50'!$C$2:$C$25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'A50'!$E$2:$E$25</c:f>
              <c:numCache>
                <c:formatCode>0</c:formatCode>
                <c:ptCount val="24"/>
                <c:pt idx="0">
                  <c:v>0.8779004317968887</c:v>
                </c:pt>
                <c:pt idx="1">
                  <c:v>0.76678160174445575</c:v>
                </c:pt>
                <c:pt idx="2">
                  <c:v>0.69036916391076231</c:v>
                </c:pt>
                <c:pt idx="3">
                  <c:v>0.63813393855956502</c:v>
                </c:pt>
                <c:pt idx="4">
                  <c:v>0.60811656208078679</c:v>
                </c:pt>
                <c:pt idx="5">
                  <c:v>0.61136916389412144</c:v>
                </c:pt>
                <c:pt idx="6">
                  <c:v>0.6405540979498382</c:v>
                </c:pt>
                <c:pt idx="7">
                  <c:v>0.71195030529773773</c:v>
                </c:pt>
                <c:pt idx="8">
                  <c:v>0.79452851087835175</c:v>
                </c:pt>
                <c:pt idx="9">
                  <c:v>0.9115164453378134</c:v>
                </c:pt>
                <c:pt idx="10">
                  <c:v>1.085955234319069</c:v>
                </c:pt>
                <c:pt idx="11">
                  <c:v>1.3256973218833323</c:v>
                </c:pt>
                <c:pt idx="12">
                  <c:v>1.6114099318152193</c:v>
                </c:pt>
                <c:pt idx="13">
                  <c:v>1.8704714650640579</c:v>
                </c:pt>
                <c:pt idx="14">
                  <c:v>2.0611466965058685</c:v>
                </c:pt>
                <c:pt idx="15">
                  <c:v>2.176828730769397</c:v>
                </c:pt>
                <c:pt idx="16">
                  <c:v>2.1482015826085803</c:v>
                </c:pt>
                <c:pt idx="17">
                  <c:v>2.0688242191872512</c:v>
                </c:pt>
                <c:pt idx="18">
                  <c:v>1.8750103711434485</c:v>
                </c:pt>
                <c:pt idx="19">
                  <c:v>1.6835387030518301</c:v>
                </c:pt>
                <c:pt idx="20">
                  <c:v>1.5648622184086496</c:v>
                </c:pt>
                <c:pt idx="21">
                  <c:v>1.4367808382222809</c:v>
                </c:pt>
                <c:pt idx="22">
                  <c:v>1.2317970211878322</c:v>
                </c:pt>
                <c:pt idx="23">
                  <c:v>1.0134942712297892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6F3-4AA8-8809-2F13AAE9AC52}"/>
            </c:ext>
          </c:extLst>
        </c:ser>
        <c:ser>
          <c:idx val="1"/>
          <c:order val="1"/>
          <c:tx>
            <c:v>Sample A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'A50'!$C$26:$C$49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'A50'!$E$26:$E$49</c:f>
              <c:numCache>
                <c:formatCode>0</c:formatCode>
                <c:ptCount val="24"/>
                <c:pt idx="0">
                  <c:v>0.8877435248560287</c:v>
                </c:pt>
                <c:pt idx="1">
                  <c:v>0.7821987253991769</c:v>
                </c:pt>
                <c:pt idx="2">
                  <c:v>0.69916301126579616</c:v>
                </c:pt>
                <c:pt idx="3">
                  <c:v>0.6443010647127303</c:v>
                </c:pt>
                <c:pt idx="4">
                  <c:v>0.61190737245037796</c:v>
                </c:pt>
                <c:pt idx="5">
                  <c:v>0.61297629465157144</c:v>
                </c:pt>
                <c:pt idx="6">
                  <c:v>0.64401806574507381</c:v>
                </c:pt>
                <c:pt idx="7">
                  <c:v>0.70118796958613638</c:v>
                </c:pt>
                <c:pt idx="8">
                  <c:v>0.7753476400002296</c:v>
                </c:pt>
                <c:pt idx="9">
                  <c:v>0.89515277795520998</c:v>
                </c:pt>
                <c:pt idx="10">
                  <c:v>1.0706409771656624</c:v>
                </c:pt>
                <c:pt idx="11">
                  <c:v>1.3231440056493571</c:v>
                </c:pt>
                <c:pt idx="12">
                  <c:v>1.611343463408293</c:v>
                </c:pt>
                <c:pt idx="13">
                  <c:v>1.8772092727709058</c:v>
                </c:pt>
                <c:pt idx="14">
                  <c:v>2.0841472424427607</c:v>
                </c:pt>
                <c:pt idx="15">
                  <c:v>2.1915661027267692</c:v>
                </c:pt>
                <c:pt idx="16">
                  <c:v>2.1564708641770549</c:v>
                </c:pt>
                <c:pt idx="17">
                  <c:v>2.073673454139711</c:v>
                </c:pt>
                <c:pt idx="18">
                  <c:v>1.8532512532032792</c:v>
                </c:pt>
                <c:pt idx="19">
                  <c:v>1.6681854643144016</c:v>
                </c:pt>
                <c:pt idx="20">
                  <c:v>1.5624069551705018</c:v>
                </c:pt>
                <c:pt idx="21">
                  <c:v>1.4350066826397538</c:v>
                </c:pt>
                <c:pt idx="22">
                  <c:v>1.2319456974254603</c:v>
                </c:pt>
                <c:pt idx="23">
                  <c:v>1.0060839602510785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6F3-4AA8-8809-2F13AAE9A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673656"/>
        <c:axId val="371674048"/>
      </c:scatterChart>
      <c:valAx>
        <c:axId val="371673656"/>
        <c:scaling>
          <c:orientation val="minMax"/>
          <c:max val="24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Hour</a:t>
                </a:r>
              </a:p>
            </c:rich>
          </c:tx>
          <c:overlay val="0"/>
        </c:title>
        <c:numFmt formatCode="0" sourceLinked="1"/>
        <c:majorTickMark val="out"/>
        <c:minorTickMark val="out"/>
        <c:tickLblPos val="nextTo"/>
        <c:crossAx val="371674048"/>
        <c:crosses val="autoZero"/>
        <c:crossBetween val="midCat"/>
        <c:majorUnit val="2"/>
        <c:minorUnit val="1"/>
      </c:valAx>
      <c:valAx>
        <c:axId val="371674048"/>
        <c:scaling>
          <c:orientation val="minMax"/>
          <c:max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kWh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37167365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>
          <a:latin typeface="Franklin Gothic Book" panose="020B05030201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v>Commercial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'EA Enrollment'!$R$332:$R$343</c:f>
              <c:numCache>
                <c:formatCode>General</c:formatCode>
                <c:ptCount val="12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</c:numCache>
            </c:numRef>
          </c:cat>
          <c:val>
            <c:numRef>
              <c:f>'EA Enrollment'!$AH$301:$AH$312</c:f>
              <c:numCache>
                <c:formatCode>#,##0</c:formatCode>
                <c:ptCount val="12"/>
                <c:pt idx="0">
                  <c:v>2657</c:v>
                </c:pt>
                <c:pt idx="1">
                  <c:v>1963</c:v>
                </c:pt>
                <c:pt idx="2">
                  <c:v>1450</c:v>
                </c:pt>
                <c:pt idx="3">
                  <c:v>1072</c:v>
                </c:pt>
                <c:pt idx="4">
                  <c:v>792</c:v>
                </c:pt>
                <c:pt idx="5">
                  <c:v>585</c:v>
                </c:pt>
                <c:pt idx="6">
                  <c:v>432</c:v>
                </c:pt>
                <c:pt idx="7">
                  <c:v>432</c:v>
                </c:pt>
                <c:pt idx="8">
                  <c:v>432</c:v>
                </c:pt>
                <c:pt idx="9">
                  <c:v>432</c:v>
                </c:pt>
                <c:pt idx="10">
                  <c:v>432</c:v>
                </c:pt>
                <c:pt idx="11">
                  <c:v>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5-484F-A831-458556D7E97B}"/>
            </c:ext>
          </c:extLst>
        </c:ser>
        <c:ser>
          <c:idx val="1"/>
          <c:order val="1"/>
          <c:tx>
            <c:v>Residential</c:v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'EA Enrollment'!$R$332:$R$343</c:f>
              <c:numCache>
                <c:formatCode>General</c:formatCode>
                <c:ptCount val="12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</c:numCache>
            </c:numRef>
          </c:cat>
          <c:val>
            <c:numRef>
              <c:f>'EA Enrollment'!$AH$332:$AH$343</c:f>
              <c:numCache>
                <c:formatCode>#,##0</c:formatCode>
                <c:ptCount val="12"/>
                <c:pt idx="0">
                  <c:v>7673.5</c:v>
                </c:pt>
                <c:pt idx="1">
                  <c:v>7160</c:v>
                </c:pt>
                <c:pt idx="2">
                  <c:v>6683</c:v>
                </c:pt>
                <c:pt idx="3">
                  <c:v>6240</c:v>
                </c:pt>
                <c:pt idx="4">
                  <c:v>5828</c:v>
                </c:pt>
                <c:pt idx="5">
                  <c:v>5446</c:v>
                </c:pt>
                <c:pt idx="6">
                  <c:v>5091</c:v>
                </c:pt>
                <c:pt idx="7">
                  <c:v>5091</c:v>
                </c:pt>
                <c:pt idx="8">
                  <c:v>5091</c:v>
                </c:pt>
                <c:pt idx="9">
                  <c:v>5091</c:v>
                </c:pt>
                <c:pt idx="10">
                  <c:v>5091</c:v>
                </c:pt>
                <c:pt idx="11">
                  <c:v>5091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45-484F-A831-458556D7E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4002687"/>
        <c:axId val="653999775"/>
      </c:areaChart>
      <c:catAx>
        <c:axId val="6540026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999775"/>
        <c:crosses val="autoZero"/>
        <c:auto val="1"/>
        <c:lblAlgn val="ctr"/>
        <c:lblOffset val="100"/>
        <c:noMultiLvlLbl val="0"/>
      </c:catAx>
      <c:valAx>
        <c:axId val="65399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Enrollment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0026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1946B-2B3A-4A28-B2F0-C69B1A6C7BAB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71F9B-4F12-4BEB-80DC-9225E215D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47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56BE4-AD59-41DB-86E2-F15EBE575FBF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38027-C766-4078-8F4D-C644C5FBD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9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38027-C766-4078-8F4D-C644C5FBD1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2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B0E9BA1-7BF0-4351-874D-388541CE62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0"/>
            <a:ext cx="170385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0950224" y="6378575"/>
            <a:ext cx="638273" cy="365124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0E9BA1-7BF0-4351-874D-388541CE62A3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1" name="Content Placeholder 2"/>
          <p:cNvSpPr>
            <a:spLocks noGrp="1"/>
          </p:cNvSpPr>
          <p:nvPr>
            <p:ph idx="24"/>
          </p:nvPr>
        </p:nvSpPr>
        <p:spPr>
          <a:xfrm>
            <a:off x="6419228" y="1270001"/>
            <a:ext cx="4718756" cy="4986867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C07A0A6-EA33-4E0C-BA29-8484C3A77CE7}"/>
              </a:ext>
            </a:extLst>
          </p:cNvPr>
          <p:cNvSpPr/>
          <p:nvPr userDrawn="1"/>
        </p:nvSpPr>
        <p:spPr>
          <a:xfrm>
            <a:off x="-1" y="0"/>
            <a:ext cx="5266206" cy="6858000"/>
          </a:xfrm>
          <a:custGeom>
            <a:avLst/>
            <a:gdLst>
              <a:gd name="connsiteX0" fmla="*/ 1732431 w 5266206"/>
              <a:gd name="connsiteY0" fmla="*/ 0 h 6858000"/>
              <a:gd name="connsiteX1" fmla="*/ 5266206 w 5266206"/>
              <a:gd name="connsiteY1" fmla="*/ 3429000 h 6858000"/>
              <a:gd name="connsiteX2" fmla="*/ 1732431 w 5266206"/>
              <a:gd name="connsiteY2" fmla="*/ 6858000 h 6858000"/>
              <a:gd name="connsiteX3" fmla="*/ 48024 w 5266206"/>
              <a:gd name="connsiteY3" fmla="*/ 6444138 h 6858000"/>
              <a:gd name="connsiteX4" fmla="*/ 0 w 5266206"/>
              <a:gd name="connsiteY4" fmla="*/ 6415828 h 6858000"/>
              <a:gd name="connsiteX5" fmla="*/ 0 w 5266206"/>
              <a:gd name="connsiteY5" fmla="*/ 442172 h 6858000"/>
              <a:gd name="connsiteX6" fmla="*/ 48024 w 5266206"/>
              <a:gd name="connsiteY6" fmla="*/ 413862 h 6858000"/>
              <a:gd name="connsiteX7" fmla="*/ 1732431 w 5266206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66206" h="6858000">
                <a:moveTo>
                  <a:pt x="1732431" y="0"/>
                </a:moveTo>
                <a:cubicBezTo>
                  <a:pt x="3684081" y="0"/>
                  <a:pt x="5266206" y="1535216"/>
                  <a:pt x="5266206" y="3429000"/>
                </a:cubicBezTo>
                <a:cubicBezTo>
                  <a:pt x="5266206" y="5322784"/>
                  <a:pt x="3684081" y="6858000"/>
                  <a:pt x="1732431" y="6858000"/>
                </a:cubicBezTo>
                <a:cubicBezTo>
                  <a:pt x="1122540" y="6858000"/>
                  <a:pt x="548736" y="6708077"/>
                  <a:pt x="48024" y="6444138"/>
                </a:cubicBezTo>
                <a:lnTo>
                  <a:pt x="0" y="6415828"/>
                </a:lnTo>
                <a:lnTo>
                  <a:pt x="0" y="442172"/>
                </a:lnTo>
                <a:lnTo>
                  <a:pt x="48024" y="413862"/>
                </a:lnTo>
                <a:cubicBezTo>
                  <a:pt x="548736" y="149924"/>
                  <a:pt x="1122540" y="0"/>
                  <a:pt x="17324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2426" y="2765964"/>
            <a:ext cx="6024199" cy="602590"/>
          </a:xfrm>
        </p:spPr>
        <p:txBody>
          <a:bodyPr lIns="0" rIns="91440" anchor="b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&lt;Insert Section Header&gt;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2426" y="3457036"/>
            <a:ext cx="6024199" cy="608643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&lt;Insert Section </a:t>
            </a:r>
            <a:r>
              <a:rPr lang="en-US" err="1"/>
              <a:t>Subheader</a:t>
            </a:r>
            <a:r>
              <a:rPr lang="en-US"/>
              <a:t>&gt;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119" y="228597"/>
            <a:ext cx="2737346" cy="72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1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5689" y="6378576"/>
            <a:ext cx="524415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A21A6CF3-E959-4A1A-9FB1-3F94A16153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92" y="215324"/>
            <a:ext cx="9152409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&lt;Insert section title if required&gt;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581896" y="1552574"/>
            <a:ext cx="1102820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5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5689" y="6378576"/>
            <a:ext cx="524415" cy="365125"/>
          </a:xfrm>
          <a:prstGeom prst="rect">
            <a:avLst/>
          </a:prstGeom>
        </p:spPr>
        <p:txBody>
          <a:bodyPr rIns="0" anchor="b" anchorCtr="0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48E3CA1-DE64-43F8-BE47-4F8F0557E1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92" y="215324"/>
            <a:ext cx="9152409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&lt;Insert section title if required&gt;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581896" y="1552574"/>
            <a:ext cx="1102820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6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5689" y="6378576"/>
            <a:ext cx="524415" cy="365125"/>
          </a:xfrm>
          <a:prstGeom prst="rect">
            <a:avLst/>
          </a:prstGeom>
        </p:spPr>
        <p:txBody>
          <a:bodyPr/>
          <a:lstStyle/>
          <a:p>
            <a:fld id="{A21A6CF3-E959-4A1A-9FB1-3F94A1615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6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896" y="1825625"/>
            <a:ext cx="5416296" cy="4351338"/>
          </a:xfrm>
        </p:spPr>
        <p:txBody>
          <a:bodyPr/>
          <a:lstStyle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5623" y="1825625"/>
            <a:ext cx="5364480" cy="4351338"/>
          </a:xfrm>
        </p:spPr>
        <p:txBody>
          <a:bodyPr/>
          <a:lstStyle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85689" y="6378576"/>
            <a:ext cx="524415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A21A6CF3-E959-4A1A-9FB1-3F94A16153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581896" y="1552574"/>
            <a:ext cx="1102820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0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85689" y="6378576"/>
            <a:ext cx="524415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4331930" y="1828800"/>
            <a:ext cx="3512980" cy="435254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>
                <a:solidFill>
                  <a:srgbClr val="54585A"/>
                </a:solidFill>
              </a:defRPr>
            </a:lvl2pPr>
            <a:lvl3pPr>
              <a:lnSpc>
                <a:spcPct val="110000"/>
              </a:lnSpc>
              <a:buClr>
                <a:schemeClr val="accent2"/>
              </a:buClr>
              <a:defRPr sz="1600">
                <a:solidFill>
                  <a:srgbClr val="54585A"/>
                </a:solidFill>
              </a:defRPr>
            </a:lvl3pPr>
            <a:lvl4pPr>
              <a:lnSpc>
                <a:spcPct val="110000"/>
              </a:lnSpc>
              <a:buClr>
                <a:schemeClr val="accent2"/>
              </a:buClr>
              <a:defRPr sz="1400">
                <a:solidFill>
                  <a:srgbClr val="54585A"/>
                </a:solidFill>
              </a:defRPr>
            </a:lvl4pPr>
            <a:lvl5pPr>
              <a:lnSpc>
                <a:spcPct val="110000"/>
              </a:lnSpc>
              <a:buClr>
                <a:schemeClr val="accent2"/>
              </a:buClr>
              <a:defRPr sz="1400">
                <a:solidFill>
                  <a:srgbClr val="54585A"/>
                </a:solidFill>
              </a:defRPr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8064206" y="1828800"/>
            <a:ext cx="3512980" cy="435254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>
                <a:solidFill>
                  <a:srgbClr val="54585A"/>
                </a:solidFill>
              </a:defRPr>
            </a:lvl2pPr>
            <a:lvl3pPr>
              <a:lnSpc>
                <a:spcPct val="110000"/>
              </a:lnSpc>
              <a:buClr>
                <a:schemeClr val="accent2"/>
              </a:buClr>
              <a:defRPr sz="1600">
                <a:solidFill>
                  <a:srgbClr val="54585A"/>
                </a:solidFill>
              </a:defRPr>
            </a:lvl3pPr>
            <a:lvl4pPr>
              <a:lnSpc>
                <a:spcPct val="110000"/>
              </a:lnSpc>
              <a:buClr>
                <a:schemeClr val="accent2"/>
              </a:buClr>
              <a:defRPr sz="1400">
                <a:solidFill>
                  <a:srgbClr val="54585A"/>
                </a:solidFill>
              </a:defRPr>
            </a:lvl4pPr>
            <a:lvl5pPr>
              <a:lnSpc>
                <a:spcPct val="110000"/>
              </a:lnSpc>
              <a:buClr>
                <a:schemeClr val="accent2"/>
              </a:buClr>
              <a:defRPr sz="1400">
                <a:solidFill>
                  <a:srgbClr val="54585A"/>
                </a:solidFill>
              </a:defRPr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1"/>
          </p:nvPr>
        </p:nvSpPr>
        <p:spPr>
          <a:xfrm>
            <a:off x="585217" y="1828800"/>
            <a:ext cx="3512980" cy="435254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>
                <a:solidFill>
                  <a:srgbClr val="54585A"/>
                </a:solidFill>
              </a:defRPr>
            </a:lvl2pPr>
            <a:lvl3pPr>
              <a:lnSpc>
                <a:spcPct val="110000"/>
              </a:lnSpc>
              <a:buClr>
                <a:schemeClr val="accent2"/>
              </a:buClr>
              <a:defRPr sz="1600">
                <a:solidFill>
                  <a:srgbClr val="54585A"/>
                </a:solidFill>
              </a:defRPr>
            </a:lvl3pPr>
            <a:lvl4pPr>
              <a:lnSpc>
                <a:spcPct val="110000"/>
              </a:lnSpc>
              <a:buClr>
                <a:schemeClr val="accent2"/>
              </a:buClr>
              <a:defRPr sz="1400">
                <a:solidFill>
                  <a:srgbClr val="54585A"/>
                </a:solidFill>
              </a:defRPr>
            </a:lvl4pPr>
            <a:lvl5pPr>
              <a:lnSpc>
                <a:spcPct val="110000"/>
              </a:lnSpc>
              <a:buClr>
                <a:schemeClr val="accent2"/>
              </a:buClr>
              <a:defRPr sz="1400">
                <a:solidFill>
                  <a:srgbClr val="54585A"/>
                </a:solidFill>
              </a:defRPr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92" y="215324"/>
            <a:ext cx="9152409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&lt;Insert section title if required&gt;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gray">
          <a:xfrm>
            <a:off x="581896" y="1552574"/>
            <a:ext cx="1102820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1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504" y="640080"/>
            <a:ext cx="10984992" cy="912494"/>
          </a:xfrm>
          <a:prstGeom prst="rect">
            <a:avLst/>
          </a:prstGeom>
        </p:spPr>
        <p:txBody>
          <a:bodyPr vert="horz" lIns="0" tIns="45720" rIns="137160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504" y="1647825"/>
            <a:ext cx="10984992" cy="444207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772356" y="6378576"/>
            <a:ext cx="1177867" cy="365125"/>
          </a:xfrm>
          <a:prstGeom prst="rect">
            <a:avLst/>
          </a:prstGeom>
          <a:noFill/>
        </p:spPr>
        <p:txBody>
          <a:bodyPr wrap="square" lIns="91440" rIns="0" rtlCol="0" anchor="b" anchorCtr="0">
            <a:noAutofit/>
          </a:bodyPr>
          <a:lstStyle/>
          <a:p>
            <a:pPr algn="l"/>
            <a:r>
              <a:rPr lang="en-US" sz="1000" dirty="0">
                <a:solidFill>
                  <a:schemeClr val="tx2"/>
                </a:solidFill>
              </a:rPr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50224" y="6378575"/>
            <a:ext cx="638273" cy="365124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3B0E9BA1-7BF0-4351-874D-388541CE62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6378575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1" y="228598"/>
            <a:ext cx="1783464" cy="47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3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66" r:id="rId2"/>
    <p:sldLayoutId id="2147483662" r:id="rId3"/>
    <p:sldLayoutId id="2147483667" r:id="rId4"/>
    <p:sldLayoutId id="2147483664" r:id="rId5"/>
    <p:sldLayoutId id="214748367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73736" indent="-173736" algn="l" defTabSz="914400" rtl="0" eaLnBrk="1" latinLnBrk="0" hangingPunct="1">
        <a:lnSpc>
          <a:spcPct val="110000"/>
        </a:lnSpc>
        <a:spcBef>
          <a:spcPts val="526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47472" indent="-173736" algn="l" defTabSz="914400" rtl="0" eaLnBrk="1" latinLnBrk="0" hangingPunct="1">
        <a:lnSpc>
          <a:spcPct val="110000"/>
        </a:lnSpc>
        <a:spcBef>
          <a:spcPts val="526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521208" indent="-173736" algn="l" defTabSz="914400" rtl="0" eaLnBrk="1" latinLnBrk="0" hangingPunct="1">
        <a:lnSpc>
          <a:spcPct val="110000"/>
        </a:lnSpc>
        <a:spcBef>
          <a:spcPts val="526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694944" indent="-173736" algn="l" defTabSz="914400" rtl="0" eaLnBrk="1" latinLnBrk="0" hangingPunct="1">
        <a:lnSpc>
          <a:spcPct val="110000"/>
        </a:lnSpc>
        <a:spcBef>
          <a:spcPts val="526"/>
        </a:spcBef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868680" indent="-173736" algn="l" defTabSz="914400" rtl="0" eaLnBrk="1" latinLnBrk="0" hangingPunct="1">
        <a:lnSpc>
          <a:spcPct val="110000"/>
        </a:lnSpc>
        <a:spcBef>
          <a:spcPts val="526"/>
        </a:spcBef>
        <a:buClr>
          <a:schemeClr val="tx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F26B43"/>
          </p15:clr>
        </p15:guide>
        <p15:guide id="4" pos="6144" userDrawn="1">
          <p15:clr>
            <a:srgbClr val="F26B43"/>
          </p15:clr>
        </p15:guide>
        <p15:guide id="5" orient="horz" pos="408" userDrawn="1">
          <p15:clr>
            <a:srgbClr val="F26B43"/>
          </p15:clr>
        </p15:guide>
        <p15:guide id="6" orient="horz" pos="4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smith@resource-innovations.com" TargetMode="External"/><Relationship Id="rId2" Type="http://schemas.openxmlformats.org/officeDocument/2006/relationships/hyperlink" Target="mailto:gjiant@resource-innovations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ramee@resource-innovations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588986-1752-4B49-B84E-0B8856AAA4EB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0"/>
            <a:ext cx="12192003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339225-19FE-4B40-8FC8-02EC4F150107}"/>
              </a:ext>
            </a:extLst>
          </p:cNvPr>
          <p:cNvSpPr/>
          <p:nvPr/>
        </p:nvSpPr>
        <p:spPr>
          <a:xfrm>
            <a:off x="0" y="4159216"/>
            <a:ext cx="12192000" cy="2698783"/>
          </a:xfrm>
          <a:prstGeom prst="rect">
            <a:avLst/>
          </a:prstGeom>
          <a:gradFill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75000"/>
                </a:schemeClr>
              </a:gs>
            </a:gsLst>
            <a:lin ang="20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3FCEB-30A0-464E-8E72-C150A5F09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396" y="5843714"/>
            <a:ext cx="2682236" cy="713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A2A774-0989-4868-9532-77E558E8389D}"/>
              </a:ext>
            </a:extLst>
          </p:cNvPr>
          <p:cNvSpPr/>
          <p:nvPr/>
        </p:nvSpPr>
        <p:spPr>
          <a:xfrm>
            <a:off x="0" y="1968965"/>
            <a:ext cx="12192000" cy="2190252"/>
          </a:xfrm>
          <a:prstGeom prst="rect">
            <a:avLst/>
          </a:prstGeom>
          <a:gradFill>
            <a:gsLst>
              <a:gs pos="50000">
                <a:srgbClr val="E03B30">
                  <a:alpha val="95000"/>
                </a:srgbClr>
              </a:gs>
              <a:gs pos="0">
                <a:schemeClr val="accent1"/>
              </a:gs>
              <a:gs pos="100000">
                <a:schemeClr val="accent4">
                  <a:alpha val="85000"/>
                </a:schemeClr>
              </a:gs>
            </a:gsLst>
            <a:lin ang="20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77;p14" hidden="1"/>
          <p:cNvSpPr/>
          <p:nvPr/>
        </p:nvSpPr>
        <p:spPr>
          <a:xfrm rot="10800000">
            <a:off x="-7000" y="-7001"/>
            <a:ext cx="12177080" cy="6853419"/>
          </a:xfrm>
          <a:prstGeom prst="rect">
            <a:avLst/>
          </a:prstGeom>
          <a:gradFill>
            <a:gsLst>
              <a:gs pos="0">
                <a:srgbClr val="000000">
                  <a:alpha val="49411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78;p14"/>
          <p:cNvSpPr txBox="1">
            <a:spLocks/>
          </p:cNvSpPr>
          <p:nvPr/>
        </p:nvSpPr>
        <p:spPr>
          <a:xfrm>
            <a:off x="457199" y="2373048"/>
            <a:ext cx="11418850" cy="1249241"/>
          </a:xfrm>
          <a:prstGeom prst="rect">
            <a:avLst/>
          </a:prstGeom>
          <a:noFill/>
          <a:ln>
            <a:noFill/>
          </a:ln>
          <a:effectLst>
            <a:outerShdw blurRad="857250" algn="bl" rotWithShape="0">
              <a:srgbClr val="000000"/>
            </a:outerShdw>
          </a:effectLst>
        </p:spPr>
        <p:txBody>
          <a:bodyPr spcFirstLastPara="1" wrap="square" lIns="76400" tIns="38200" rIns="76400" bIns="382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chemeClr val="bg1"/>
                </a:solidFill>
              </a:rPr>
              <a:t>2021 SDG&amp;E AC Saver Day Of Impact Evaluation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IOU 2022 Load Impact Protocol Workshop</a:t>
            </a:r>
          </a:p>
        </p:txBody>
      </p:sp>
      <p:sp>
        <p:nvSpPr>
          <p:cNvPr id="8" name="Google Shape;79;p14"/>
          <p:cNvSpPr txBox="1">
            <a:spLocks/>
          </p:cNvSpPr>
          <p:nvPr/>
        </p:nvSpPr>
        <p:spPr>
          <a:xfrm>
            <a:off x="457199" y="6099951"/>
            <a:ext cx="2146570" cy="4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00" tIns="38200" rIns="76400" bIns="3820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3736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208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4944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8680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Clr>
                <a:schemeClr val="lt1"/>
              </a:buClr>
              <a:buSzPts val="1800"/>
            </a:pPr>
            <a:r>
              <a:rPr lang="en" sz="2400" dirty="0"/>
              <a:t>05•03•2022</a:t>
            </a:r>
          </a:p>
        </p:txBody>
      </p:sp>
      <p:sp>
        <p:nvSpPr>
          <p:cNvPr id="9" name="Google Shape;80;p14"/>
          <p:cNvSpPr txBox="1">
            <a:spLocks/>
          </p:cNvSpPr>
          <p:nvPr/>
        </p:nvSpPr>
        <p:spPr>
          <a:xfrm>
            <a:off x="457198" y="4347061"/>
            <a:ext cx="5509425" cy="116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00" tIns="38200" rIns="76400" bIns="382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3736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208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4944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8680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00"/>
              </a:spcBef>
              <a:buClr>
                <a:schemeClr val="dk2"/>
              </a:buClr>
              <a:buSzPts val="1100"/>
            </a:pPr>
            <a:r>
              <a:rPr lang="en-US" dirty="0"/>
              <a:t>George Jiang, </a:t>
            </a:r>
            <a:r>
              <a:rPr lang="en-US" b="0" dirty="0"/>
              <a:t>Managing Consultant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>
                <a:schemeClr val="dk2"/>
              </a:buClr>
              <a:buSzPts val="1100"/>
            </a:pPr>
            <a:r>
              <a:rPr lang="en-US" dirty="0"/>
              <a:t>Jeremy Smith, </a:t>
            </a:r>
            <a:r>
              <a:rPr lang="en-US" b="0" dirty="0"/>
              <a:t>Senior Consultant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>
                <a:schemeClr val="dk2"/>
              </a:buClr>
              <a:buSzPts val="1100"/>
            </a:pPr>
            <a:r>
              <a:rPr lang="en-US" dirty="0"/>
              <a:t>Chris Ramee,</a:t>
            </a:r>
            <a:r>
              <a:rPr lang="en-US" b="0" dirty="0"/>
              <a:t> Consultant</a:t>
            </a:r>
          </a:p>
        </p:txBody>
      </p:sp>
    </p:spTree>
    <p:extLst>
      <p:ext uri="{BB962C8B-B14F-4D97-AF65-F5344CB8AC3E}">
        <p14:creationId xmlns:p14="http://schemas.microsoft.com/office/powerpoint/2010/main" val="22618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E55FC-A2DA-4683-B255-FFC6519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PY2021 vs. 2020 &amp; 2019 Ex Post - Residential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5FBB8-677B-46AA-A421-DCB4737D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1647825"/>
            <a:ext cx="4830344" cy="444207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In 2020, increased reference loads for residential customers led to increased impacts because of COVID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2021 residential events had impacts more like 2019 than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6420-6DFE-4977-8B6A-7EB2C5A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CF3-E959-4A1A-9FB1-3F94A161534C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91CA3-C15B-4C7A-BFCB-9C7D1F823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ED74F-05B2-478D-A308-FF0025BEDC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521B2E85-5945-401C-A2FC-CC27D8F8D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04" y="1799574"/>
            <a:ext cx="6438843" cy="349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4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E55FC-A2DA-4683-B255-FFC6519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PY2021 vs. 2020 &amp; 2019 Ex Post - Residential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5FBB8-677B-46AA-A421-DCB4737D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12" y="1680482"/>
            <a:ext cx="10984992" cy="444207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The average residential event impact in 2021 was lower than 2019 and 2020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6420-6DFE-4977-8B6A-7EB2C5A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CF3-E959-4A1A-9FB1-3F94A161534C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91CA3-C15B-4C7A-BFCB-9C7D1F823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ED74F-05B2-478D-A308-FF0025BEDC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*Paging issues to AC devices led to lower counts in 2020</a:t>
            </a: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F803CB3E-A28F-460D-9775-973D30FFD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" b="5254"/>
          <a:stretch/>
        </p:blipFill>
        <p:spPr>
          <a:xfrm>
            <a:off x="2843973" y="3527854"/>
            <a:ext cx="5818113" cy="291814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7D81D10-F6A4-43ED-806C-04F81EE88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36824"/>
              </p:ext>
            </p:extLst>
          </p:nvPr>
        </p:nvGraphicFramePr>
        <p:xfrm>
          <a:off x="1695560" y="2072683"/>
          <a:ext cx="8046932" cy="1351076"/>
        </p:xfrm>
        <a:graphic>
          <a:graphicData uri="http://schemas.openxmlformats.org/drawingml/2006/table">
            <a:tbl>
              <a:tblPr/>
              <a:tblGrid>
                <a:gridCol w="1841369">
                  <a:extLst>
                    <a:ext uri="{9D8B030D-6E8A-4147-A177-3AD203B41FA5}">
                      <a16:colId xmlns:a16="http://schemas.microsoft.com/office/drawing/2014/main" val="3283819926"/>
                    </a:ext>
                  </a:extLst>
                </a:gridCol>
                <a:gridCol w="927934">
                  <a:extLst>
                    <a:ext uri="{9D8B030D-6E8A-4147-A177-3AD203B41FA5}">
                      <a16:colId xmlns:a16="http://schemas.microsoft.com/office/drawing/2014/main" val="3101532384"/>
                    </a:ext>
                  </a:extLst>
                </a:gridCol>
                <a:gridCol w="753947">
                  <a:extLst>
                    <a:ext uri="{9D8B030D-6E8A-4147-A177-3AD203B41FA5}">
                      <a16:colId xmlns:a16="http://schemas.microsoft.com/office/drawing/2014/main" val="4106661810"/>
                    </a:ext>
                  </a:extLst>
                </a:gridCol>
                <a:gridCol w="753947">
                  <a:extLst>
                    <a:ext uri="{9D8B030D-6E8A-4147-A177-3AD203B41FA5}">
                      <a16:colId xmlns:a16="http://schemas.microsoft.com/office/drawing/2014/main" val="171823641"/>
                    </a:ext>
                  </a:extLst>
                </a:gridCol>
                <a:gridCol w="753947">
                  <a:extLst>
                    <a:ext uri="{9D8B030D-6E8A-4147-A177-3AD203B41FA5}">
                      <a16:colId xmlns:a16="http://schemas.microsoft.com/office/drawing/2014/main" val="84383522"/>
                    </a:ext>
                  </a:extLst>
                </a:gridCol>
                <a:gridCol w="753947">
                  <a:extLst>
                    <a:ext uri="{9D8B030D-6E8A-4147-A177-3AD203B41FA5}">
                      <a16:colId xmlns:a16="http://schemas.microsoft.com/office/drawing/2014/main" val="97549103"/>
                    </a:ext>
                  </a:extLst>
                </a:gridCol>
                <a:gridCol w="753947">
                  <a:extLst>
                    <a:ext uri="{9D8B030D-6E8A-4147-A177-3AD203B41FA5}">
                      <a16:colId xmlns:a16="http://schemas.microsoft.com/office/drawing/2014/main" val="3651072054"/>
                    </a:ext>
                  </a:extLst>
                </a:gridCol>
                <a:gridCol w="753947">
                  <a:extLst>
                    <a:ext uri="{9D8B030D-6E8A-4147-A177-3AD203B41FA5}">
                      <a16:colId xmlns:a16="http://schemas.microsoft.com/office/drawing/2014/main" val="222484084"/>
                    </a:ext>
                  </a:extLst>
                </a:gridCol>
                <a:gridCol w="753947">
                  <a:extLst>
                    <a:ext uri="{9D8B030D-6E8A-4147-A177-3AD203B41FA5}">
                      <a16:colId xmlns:a16="http://schemas.microsoft.com/office/drawing/2014/main" val="3373787463"/>
                    </a:ext>
                  </a:extLst>
                </a:gridCol>
              </a:tblGrid>
              <a:tr h="747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Avg. Event Hours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Customers Called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Mean17 Avg. Temp. (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°F)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Avg. Reference Load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Avg. Load w/DR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Impact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Impact (%)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Aggregate Impact (MW)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3824"/>
                  </a:ext>
                </a:extLst>
              </a:tr>
              <a:tr h="201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 Average Event Day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988028"/>
                  </a:ext>
                </a:extLst>
              </a:tr>
              <a:tr h="201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 Average Event Day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6,975*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573918"/>
                  </a:ext>
                </a:extLst>
              </a:tr>
              <a:tr h="201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 Average Event Day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91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E55FC-A2DA-4683-B255-FFC6519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PY2021 vs. 2020 &amp; 2019 Ex Post - Commercial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5FBB8-677B-46AA-A421-DCB4737D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1647825"/>
            <a:ext cx="5093103" cy="444207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In 2020, decreased reference loads for commercial customers led to decreased impacts because of COVID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2021 commercial impacts are more comparable to 2019 than 2020</a:t>
            </a:r>
          </a:p>
          <a:p>
            <a:pPr>
              <a:lnSpc>
                <a:spcPct val="100000"/>
              </a:lnSpc>
            </a:pPr>
            <a:endParaRPr lang="en-US" sz="20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6420-6DFE-4977-8B6A-7EB2C5A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CF3-E959-4A1A-9FB1-3F94A161534C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91CA3-C15B-4C7A-BFCB-9C7D1F823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ED74F-05B2-478D-A308-FF0025BEDC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BA2E895E-4D73-460F-B64B-935176E75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23" y="1826495"/>
            <a:ext cx="5890034" cy="319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9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E2BA2E64-8248-404E-87F3-DE6BB7EDB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t="387" r="-713" b="-158"/>
          <a:stretch/>
        </p:blipFill>
        <p:spPr>
          <a:xfrm>
            <a:off x="3278078" y="3469655"/>
            <a:ext cx="5635838" cy="305244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25E55FC-A2DA-4683-B255-FFC6519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PY2021 vs. 2020 &amp; 2019 Ex Post - Commercial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5FBB8-677B-46AA-A421-DCB4737D9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2021 commercial average event impacts are more comparable to 2019 than 2020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6420-6DFE-4977-8B6A-7EB2C5A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CF3-E959-4A1A-9FB1-3F94A161534C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91CA3-C15B-4C7A-BFCB-9C7D1F823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ED74F-05B2-478D-A308-FF0025BEDC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358B54E-F7AE-4BB4-BD28-51737CE31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559856"/>
              </p:ext>
            </p:extLst>
          </p:nvPr>
        </p:nvGraphicFramePr>
        <p:xfrm>
          <a:off x="1619591" y="2090261"/>
          <a:ext cx="8231287" cy="1333498"/>
        </p:xfrm>
        <a:graphic>
          <a:graphicData uri="http://schemas.openxmlformats.org/drawingml/2006/table">
            <a:tbl>
              <a:tblPr/>
              <a:tblGrid>
                <a:gridCol w="1619753">
                  <a:extLst>
                    <a:ext uri="{9D8B030D-6E8A-4147-A177-3AD203B41FA5}">
                      <a16:colId xmlns:a16="http://schemas.microsoft.com/office/drawing/2014/main" val="2637113403"/>
                    </a:ext>
                  </a:extLst>
                </a:gridCol>
                <a:gridCol w="927677">
                  <a:extLst>
                    <a:ext uri="{9D8B030D-6E8A-4147-A177-3AD203B41FA5}">
                      <a16:colId xmlns:a16="http://schemas.microsoft.com/office/drawing/2014/main" val="3949083591"/>
                    </a:ext>
                  </a:extLst>
                </a:gridCol>
                <a:gridCol w="839326">
                  <a:extLst>
                    <a:ext uri="{9D8B030D-6E8A-4147-A177-3AD203B41FA5}">
                      <a16:colId xmlns:a16="http://schemas.microsoft.com/office/drawing/2014/main" val="3986383511"/>
                    </a:ext>
                  </a:extLst>
                </a:gridCol>
                <a:gridCol w="795151">
                  <a:extLst>
                    <a:ext uri="{9D8B030D-6E8A-4147-A177-3AD203B41FA5}">
                      <a16:colId xmlns:a16="http://schemas.microsoft.com/office/drawing/2014/main" val="94765370"/>
                    </a:ext>
                  </a:extLst>
                </a:gridCol>
                <a:gridCol w="795151">
                  <a:extLst>
                    <a:ext uri="{9D8B030D-6E8A-4147-A177-3AD203B41FA5}">
                      <a16:colId xmlns:a16="http://schemas.microsoft.com/office/drawing/2014/main" val="861584806"/>
                    </a:ext>
                  </a:extLst>
                </a:gridCol>
                <a:gridCol w="795151">
                  <a:extLst>
                    <a:ext uri="{9D8B030D-6E8A-4147-A177-3AD203B41FA5}">
                      <a16:colId xmlns:a16="http://schemas.microsoft.com/office/drawing/2014/main" val="4200286478"/>
                    </a:ext>
                  </a:extLst>
                </a:gridCol>
                <a:gridCol w="883501">
                  <a:extLst>
                    <a:ext uri="{9D8B030D-6E8A-4147-A177-3AD203B41FA5}">
                      <a16:colId xmlns:a16="http://schemas.microsoft.com/office/drawing/2014/main" val="715076818"/>
                    </a:ext>
                  </a:extLst>
                </a:gridCol>
                <a:gridCol w="809876">
                  <a:extLst>
                    <a:ext uri="{9D8B030D-6E8A-4147-A177-3AD203B41FA5}">
                      <a16:colId xmlns:a16="http://schemas.microsoft.com/office/drawing/2014/main" val="1187995318"/>
                    </a:ext>
                  </a:extLst>
                </a:gridCol>
                <a:gridCol w="765701">
                  <a:extLst>
                    <a:ext uri="{9D8B030D-6E8A-4147-A177-3AD203B41FA5}">
                      <a16:colId xmlns:a16="http://schemas.microsoft.com/office/drawing/2014/main" val="3550622508"/>
                    </a:ext>
                  </a:extLst>
                </a:gridCol>
              </a:tblGrid>
              <a:tr h="642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Avg. Event Hours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Customers Called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Mean17 Avg. Temp. (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°F)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Avg. Reference Load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Avg. Load w/DR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Impact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Impact (%)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Aggregate Impact (MW)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83342"/>
                  </a:ext>
                </a:extLst>
              </a:tr>
              <a:tr h="230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 Average Event Day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577665"/>
                  </a:ext>
                </a:extLst>
              </a:tr>
              <a:tr h="230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 Average Event Day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442366"/>
                  </a:ext>
                </a:extLst>
              </a:tr>
              <a:tr h="230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 Average Event Day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936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03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E55FC-A2DA-4683-B255-FFC6519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Forecast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5FBB8-677B-46AA-A421-DCB4737D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1647825"/>
            <a:ext cx="3377481" cy="444207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Both residential and commercial enrollments are expected to decline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Enrollment forecast is static in 2027 and beyond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Program is not being actively marketed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6420-6DFE-4977-8B6A-7EB2C5A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CF3-E959-4A1A-9FB1-3F94A161534C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91CA3-C15B-4C7A-BFCB-9C7D1F823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ED74F-05B2-478D-A308-FF0025BEDC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A0173C3-D61F-475A-947A-990CCDEDC5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665849"/>
              </p:ext>
            </p:extLst>
          </p:nvPr>
        </p:nvGraphicFramePr>
        <p:xfrm>
          <a:off x="5181600" y="1723708"/>
          <a:ext cx="6203795" cy="357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544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82836A16-A084-4D28-ACD5-CEEA89E18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48" y="1647825"/>
            <a:ext cx="5250641" cy="28473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25E55FC-A2DA-4683-B255-FFC6519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Ante Methodology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5FBB8-677B-46AA-A421-DCB4737D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1647825"/>
            <a:ext cx="3377481" cy="444207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Average event day impacts (6-8 PM) and reference loads are modeled as a function of mean17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Ex post impacts from 2018, 2019 and 2021 are included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Due to COVID effects, 2020 is excluded from the ex ante methodology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6420-6DFE-4977-8B6A-7EB2C5A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CF3-E959-4A1A-9FB1-3F94A161534C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91CA3-C15B-4C7A-BFCB-9C7D1F823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ED74F-05B2-478D-A308-FF0025BEDC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D4F94C78-61AA-4A05-B990-138AD07DD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48" y="3999461"/>
            <a:ext cx="5250642" cy="28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68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E55FC-A2DA-4683-B255-FFC6519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Ex Ante Results – SDG&amp;E Peaking Conditions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5FBB8-677B-46AA-A421-DCB4737D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1647825"/>
            <a:ext cx="4357379" cy="444207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Aggregate residential and commercial ex ante impacts peak in September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Ex ante predictions for residential customers are more weather sensitive than commercial</a:t>
            </a:r>
            <a:endParaRPr lang="en-US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6420-6DFE-4977-8B6A-7EB2C5A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CF3-E959-4A1A-9FB1-3F94A161534C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91CA3-C15B-4C7A-BFCB-9C7D1F823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ED74F-05B2-478D-A308-FF0025BEDC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AF2FD09-C2A5-4589-85D0-951BAD090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142980"/>
              </p:ext>
            </p:extLst>
          </p:nvPr>
        </p:nvGraphicFramePr>
        <p:xfrm>
          <a:off x="5960418" y="1922891"/>
          <a:ext cx="5649686" cy="1602718"/>
        </p:xfrm>
        <a:graphic>
          <a:graphicData uri="http://schemas.openxmlformats.org/drawingml/2006/table">
            <a:tbl>
              <a:tblPr/>
              <a:tblGrid>
                <a:gridCol w="1777267">
                  <a:extLst>
                    <a:ext uri="{9D8B030D-6E8A-4147-A177-3AD203B41FA5}">
                      <a16:colId xmlns:a16="http://schemas.microsoft.com/office/drawing/2014/main" val="2511187985"/>
                    </a:ext>
                  </a:extLst>
                </a:gridCol>
                <a:gridCol w="1907311">
                  <a:extLst>
                    <a:ext uri="{9D8B030D-6E8A-4147-A177-3AD203B41FA5}">
                      <a16:colId xmlns:a16="http://schemas.microsoft.com/office/drawing/2014/main" val="383140787"/>
                    </a:ext>
                  </a:extLst>
                </a:gridCol>
                <a:gridCol w="982554">
                  <a:extLst>
                    <a:ext uri="{9D8B030D-6E8A-4147-A177-3AD203B41FA5}">
                      <a16:colId xmlns:a16="http://schemas.microsoft.com/office/drawing/2014/main" val="866686433"/>
                    </a:ext>
                  </a:extLst>
                </a:gridCol>
                <a:gridCol w="982554">
                  <a:extLst>
                    <a:ext uri="{9D8B030D-6E8A-4147-A177-3AD203B41FA5}">
                      <a16:colId xmlns:a16="http://schemas.microsoft.com/office/drawing/2014/main" val="4155589092"/>
                    </a:ext>
                  </a:extLst>
                </a:gridCol>
              </a:tblGrid>
              <a:tr h="4583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Weather Year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Day Type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Residential Average (MW)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Commercial Average (MW)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41762"/>
                  </a:ext>
                </a:extLst>
              </a:tr>
              <a:tr h="2619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1-in-2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Typical Event Day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232405"/>
                  </a:ext>
                </a:extLst>
              </a:tr>
              <a:tr h="261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 Monthly Peak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320331"/>
                  </a:ext>
                </a:extLst>
              </a:tr>
              <a:tr h="2619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1-in-10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Typical Event Day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993265"/>
                  </a:ext>
                </a:extLst>
              </a:tr>
              <a:tr h="261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 Monthly Peak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220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960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E55FC-A2DA-4683-B255-FFC6519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Ante PY2020 vs. PY2021 Comparison for 2022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5FBB8-677B-46AA-A421-DCB4737D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5" y="1647825"/>
            <a:ext cx="3432468" cy="444207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In 2020, the ex ante methodology was changed to account for COVID 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1800" b="0" dirty="0"/>
              <a:t>2019 vs. 2020 reference loads were compared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1800" dirty="0"/>
              <a:t>A timing variable was included</a:t>
            </a:r>
            <a:endParaRPr lang="en-US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Ex ante predictions for 2022 between PY2022 and PY2021 are generally comparable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6420-6DFE-4977-8B6A-7EB2C5A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CF3-E959-4A1A-9FB1-3F94A161534C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91CA3-C15B-4C7A-BFCB-9C7D1F823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ED74F-05B2-478D-A308-FF0025BEDC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0474F8-6BAC-499C-B191-CFBB9F13D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054220"/>
              </p:ext>
            </p:extLst>
          </p:nvPr>
        </p:nvGraphicFramePr>
        <p:xfrm>
          <a:off x="5083658" y="1962352"/>
          <a:ext cx="6526446" cy="1836760"/>
        </p:xfrm>
        <a:graphic>
          <a:graphicData uri="http://schemas.openxmlformats.org/drawingml/2006/table">
            <a:tbl>
              <a:tblPr/>
              <a:tblGrid>
                <a:gridCol w="1480428">
                  <a:extLst>
                    <a:ext uri="{9D8B030D-6E8A-4147-A177-3AD203B41FA5}">
                      <a16:colId xmlns:a16="http://schemas.microsoft.com/office/drawing/2014/main" val="845399658"/>
                    </a:ext>
                  </a:extLst>
                </a:gridCol>
                <a:gridCol w="1883228">
                  <a:extLst>
                    <a:ext uri="{9D8B030D-6E8A-4147-A177-3AD203B41FA5}">
                      <a16:colId xmlns:a16="http://schemas.microsoft.com/office/drawing/2014/main" val="61954624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34799878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0839772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25393564"/>
                    </a:ext>
                  </a:extLst>
                </a:gridCol>
                <a:gridCol w="757047">
                  <a:extLst>
                    <a:ext uri="{9D8B030D-6E8A-4147-A177-3AD203B41FA5}">
                      <a16:colId xmlns:a16="http://schemas.microsoft.com/office/drawing/2014/main" val="2472520914"/>
                    </a:ext>
                  </a:extLst>
                </a:gridCol>
              </a:tblGrid>
              <a:tr h="4484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Weather Year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Day Type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Residential Average (MW)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Commercial Average (MW)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465017"/>
                  </a:ext>
                </a:extLst>
              </a:tr>
              <a:tr h="422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PY2020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PY2021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PY2020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PY2021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371133"/>
                  </a:ext>
                </a:extLst>
              </a:tr>
              <a:tr h="2414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1-in-2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Typical Event Day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581063"/>
                  </a:ext>
                </a:extLst>
              </a:tr>
              <a:tr h="2414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 Monthly Peak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860710"/>
                  </a:ext>
                </a:extLst>
              </a:tr>
              <a:tr h="2414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1-in-10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Typical Event Day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761293"/>
                  </a:ext>
                </a:extLst>
              </a:tr>
              <a:tr h="2414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 Monthly Peak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418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163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E55FC-A2DA-4683-B255-FFC6519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5FBB8-677B-46AA-A421-DCB4737D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1647825"/>
            <a:ext cx="10984991" cy="444207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Ex post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1800" b="0" dirty="0"/>
              <a:t>Average residential impacts in 2021 were smaller compared to 2019 and 2020 due to lower event temperatures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1800" b="0" dirty="0"/>
              <a:t>Average commercial impacts were higher in 2021 than 2020 and comparable to impacts in 2019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Ex ante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1800" dirty="0"/>
              <a:t>The ex ante methodology reverted to align with previous evaluations after changing for 2020</a:t>
            </a:r>
            <a:endParaRPr lang="en-US" sz="1800" b="0" dirty="0"/>
          </a:p>
          <a:p>
            <a:pPr marL="459486" lvl="2" indent="-285750">
              <a:lnSpc>
                <a:spcPct val="100000"/>
              </a:lnSpc>
            </a:pPr>
            <a:r>
              <a:rPr lang="en-US" sz="1800" b="0" dirty="0"/>
              <a:t>Changes in future ex ante MW predictions will largely be driven by enrollment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6420-6DFE-4977-8B6A-7EB2C5A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CF3-E959-4A1A-9FB1-3F94A161534C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91CA3-C15B-4C7A-BFCB-9C7D1F823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ED74F-05B2-478D-A308-FF0025BEDC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98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82B28-1408-4AE8-AF42-5778E5C548B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48E3CA1-DE64-43F8-BE47-4F8F0557E10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28E5DA-A74A-4C15-BB8E-A7D9B8924440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6419228" y="2084119"/>
            <a:ext cx="4718756" cy="3854226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accent2"/>
                </a:solidFill>
              </a:rPr>
              <a:t>George Jiang</a:t>
            </a:r>
          </a:p>
          <a:p>
            <a:pPr>
              <a:spcBef>
                <a:spcPts val="600"/>
              </a:spcBef>
            </a:pPr>
            <a:r>
              <a:rPr lang="en-US" dirty="0"/>
              <a:t>Managing Consultant</a:t>
            </a:r>
          </a:p>
          <a:p>
            <a:pPr>
              <a:spcBef>
                <a:spcPts val="600"/>
              </a:spcBef>
            </a:pPr>
            <a:r>
              <a:rPr lang="en-US" dirty="0">
                <a:hlinkClick r:id="rId2"/>
              </a:rPr>
              <a:t>gjiang@resource-innovations.com</a:t>
            </a:r>
            <a:endParaRPr lang="en-US" dirty="0"/>
          </a:p>
          <a:p>
            <a:endParaRPr lang="en-US" dirty="0"/>
          </a:p>
          <a:p>
            <a:r>
              <a:rPr lang="en-US" sz="2200" dirty="0">
                <a:solidFill>
                  <a:schemeClr val="accent2"/>
                </a:solidFill>
              </a:rPr>
              <a:t>Jeremy Smith</a:t>
            </a:r>
          </a:p>
          <a:p>
            <a:pPr>
              <a:spcBef>
                <a:spcPts val="600"/>
              </a:spcBef>
            </a:pPr>
            <a:r>
              <a:rPr lang="en-US" dirty="0"/>
              <a:t>Senior Consultant</a:t>
            </a:r>
          </a:p>
          <a:p>
            <a:pPr>
              <a:spcBef>
                <a:spcPts val="600"/>
              </a:spcBef>
            </a:pPr>
            <a:r>
              <a:rPr lang="en-US" dirty="0">
                <a:hlinkClick r:id="rId3"/>
              </a:rPr>
              <a:t>jsmith@resource-innovations.com</a:t>
            </a: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r>
              <a:rPr lang="en-US" sz="2200" dirty="0">
                <a:solidFill>
                  <a:schemeClr val="accent2"/>
                </a:solidFill>
              </a:rPr>
              <a:t>Chris Ramee</a:t>
            </a:r>
          </a:p>
          <a:p>
            <a:pPr>
              <a:spcBef>
                <a:spcPts val="600"/>
              </a:spcBef>
            </a:pPr>
            <a:r>
              <a:rPr lang="en-US" dirty="0"/>
              <a:t>Consultant</a:t>
            </a:r>
          </a:p>
          <a:p>
            <a:pPr>
              <a:spcBef>
                <a:spcPts val="600"/>
              </a:spcBef>
            </a:pPr>
            <a:r>
              <a:rPr lang="en-US" dirty="0">
                <a:hlinkClick r:id="rId4"/>
              </a:rPr>
              <a:t>cramee@resource-innovations.com</a:t>
            </a: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A8DC5AC-6F12-45DD-AE5D-62D315E3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38" y="3127705"/>
            <a:ext cx="3168172" cy="602590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20661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E55FC-A2DA-4683-B255-FFC6519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5FBB8-677B-46AA-A421-DCB4737D9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Program overview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Ex post methodology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Ex post results and comparison to 2019 &amp; 2020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Enrollment forecast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Ex ante methodology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Ex ante results and comparison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Conclusions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6420-6DFE-4977-8B6A-7EB2C5A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CF3-E959-4A1A-9FB1-3F94A161534C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91CA3-C15B-4C7A-BFCB-9C7D1F823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ED74F-05B2-478D-A308-FF0025BEDC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E55FC-A2DA-4683-B255-FFC6519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5FBB8-677B-46AA-A421-DCB4737D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1647825"/>
            <a:ext cx="5492496" cy="444207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Day-of demand response program offered to residential and commercial customers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2000" b="0" dirty="0"/>
              <a:t>Direct load control of central air conditioning (CAC)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2000" b="0" dirty="0"/>
              <a:t>Switches with one-way communication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Events can be called on non-holidays from April – October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2000" b="0" dirty="0"/>
              <a:t>2 to 4 hours in length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2000" b="0" dirty="0"/>
              <a:t>12 PM to 9 PM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2000" b="0" dirty="0"/>
              <a:t>Maximum of 20 events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633222" lvl="3" indent="-285750">
              <a:lnSpc>
                <a:spcPct val="100000"/>
              </a:lnSpc>
            </a:pPr>
            <a:endParaRPr lang="en-US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6420-6DFE-4977-8B6A-7EB2C5A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CF3-E959-4A1A-9FB1-3F94A161534C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91CA3-C15B-4C7A-BFCB-9C7D1F823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ED74F-05B2-478D-A308-FF0025BEDC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7EF81D-6C47-468E-A1F8-9079B6E04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61881"/>
              </p:ext>
            </p:extLst>
          </p:nvPr>
        </p:nvGraphicFramePr>
        <p:xfrm>
          <a:off x="6200080" y="1723709"/>
          <a:ext cx="5620215" cy="2290731"/>
        </p:xfrm>
        <a:graphic>
          <a:graphicData uri="http://schemas.openxmlformats.org/drawingml/2006/table">
            <a:tbl>
              <a:tblPr/>
              <a:tblGrid>
                <a:gridCol w="1215481">
                  <a:extLst>
                    <a:ext uri="{9D8B030D-6E8A-4147-A177-3AD203B41FA5}">
                      <a16:colId xmlns:a16="http://schemas.microsoft.com/office/drawing/2014/main" val="402044778"/>
                    </a:ext>
                  </a:extLst>
                </a:gridCol>
                <a:gridCol w="1032605">
                  <a:extLst>
                    <a:ext uri="{9D8B030D-6E8A-4147-A177-3AD203B41FA5}">
                      <a16:colId xmlns:a16="http://schemas.microsoft.com/office/drawing/2014/main" val="199127395"/>
                    </a:ext>
                  </a:extLst>
                </a:gridCol>
                <a:gridCol w="1124043">
                  <a:extLst>
                    <a:ext uri="{9D8B030D-6E8A-4147-A177-3AD203B41FA5}">
                      <a16:colId xmlns:a16="http://schemas.microsoft.com/office/drawing/2014/main" val="1893690167"/>
                    </a:ext>
                  </a:extLst>
                </a:gridCol>
                <a:gridCol w="1124043">
                  <a:extLst>
                    <a:ext uri="{9D8B030D-6E8A-4147-A177-3AD203B41FA5}">
                      <a16:colId xmlns:a16="http://schemas.microsoft.com/office/drawing/2014/main" val="2111427357"/>
                    </a:ext>
                  </a:extLst>
                </a:gridCol>
                <a:gridCol w="1124043">
                  <a:extLst>
                    <a:ext uri="{9D8B030D-6E8A-4147-A177-3AD203B41FA5}">
                      <a16:colId xmlns:a16="http://schemas.microsoft.com/office/drawing/2014/main" val="3711495876"/>
                    </a:ext>
                  </a:extLst>
                </a:gridCol>
              </a:tblGrid>
              <a:tr h="1078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Customer Type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Cycling Strategy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Enrolled Customers (Oct. 2021)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CAC Tonnage Enrolled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Incentive per Ton Enrolled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189516"/>
                  </a:ext>
                </a:extLst>
              </a:tr>
              <a:tr h="3003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Residential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$10.35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085139"/>
                  </a:ext>
                </a:extLst>
              </a:tr>
              <a:tr h="311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704284"/>
                  </a:ext>
                </a:extLst>
              </a:tr>
              <a:tr h="3003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Commercial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$4.50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601900"/>
                  </a:ext>
                </a:extLst>
              </a:tr>
              <a:tr h="300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$7.50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859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56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E55FC-A2DA-4683-B255-FFC6519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Dates and Times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5FBB8-677B-46AA-A421-DCB4737D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1647825"/>
            <a:ext cx="4114800" cy="444207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7 events in 2021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2000" b="0" dirty="0"/>
              <a:t>Called for 17 hours total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2000" b="0" dirty="0"/>
              <a:t>4 events from 6 to 8 PM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2000" b="0" dirty="0"/>
              <a:t>No weekend events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2000" dirty="0"/>
              <a:t>70</a:t>
            </a:r>
            <a:r>
              <a:rPr lang="en-US" sz="2000" b="0" dirty="0"/>
              <a:t> °F to 76 °F mean17 temperatures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2000" b="0" dirty="0"/>
              <a:t>74 °F to 89 °F max event window temperatures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6420-6DFE-4977-8B6A-7EB2C5A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CF3-E959-4A1A-9FB1-3F94A161534C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91CA3-C15B-4C7A-BFCB-9C7D1F823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ED74F-05B2-478D-A308-FF0025BEDC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1F05CD-FB41-4384-A354-B1103975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12282"/>
              </p:ext>
            </p:extLst>
          </p:nvPr>
        </p:nvGraphicFramePr>
        <p:xfrm>
          <a:off x="4828474" y="1818279"/>
          <a:ext cx="6781630" cy="2742566"/>
        </p:xfrm>
        <a:graphic>
          <a:graphicData uri="http://schemas.openxmlformats.org/drawingml/2006/table">
            <a:tbl>
              <a:tblPr/>
              <a:tblGrid>
                <a:gridCol w="812546">
                  <a:extLst>
                    <a:ext uri="{9D8B030D-6E8A-4147-A177-3AD203B41FA5}">
                      <a16:colId xmlns:a16="http://schemas.microsoft.com/office/drawing/2014/main" val="1400115315"/>
                    </a:ext>
                  </a:extLst>
                </a:gridCol>
                <a:gridCol w="1109436">
                  <a:extLst>
                    <a:ext uri="{9D8B030D-6E8A-4147-A177-3AD203B41FA5}">
                      <a16:colId xmlns:a16="http://schemas.microsoft.com/office/drawing/2014/main" val="2560414333"/>
                    </a:ext>
                  </a:extLst>
                </a:gridCol>
                <a:gridCol w="539093">
                  <a:extLst>
                    <a:ext uri="{9D8B030D-6E8A-4147-A177-3AD203B41FA5}">
                      <a16:colId xmlns:a16="http://schemas.microsoft.com/office/drawing/2014/main" val="51093260"/>
                    </a:ext>
                  </a:extLst>
                </a:gridCol>
                <a:gridCol w="539093">
                  <a:extLst>
                    <a:ext uri="{9D8B030D-6E8A-4147-A177-3AD203B41FA5}">
                      <a16:colId xmlns:a16="http://schemas.microsoft.com/office/drawing/2014/main" val="297166433"/>
                    </a:ext>
                  </a:extLst>
                </a:gridCol>
                <a:gridCol w="539093">
                  <a:extLst>
                    <a:ext uri="{9D8B030D-6E8A-4147-A177-3AD203B41FA5}">
                      <a16:colId xmlns:a16="http://schemas.microsoft.com/office/drawing/2014/main" val="998638105"/>
                    </a:ext>
                  </a:extLst>
                </a:gridCol>
                <a:gridCol w="539093">
                  <a:extLst>
                    <a:ext uri="{9D8B030D-6E8A-4147-A177-3AD203B41FA5}">
                      <a16:colId xmlns:a16="http://schemas.microsoft.com/office/drawing/2014/main" val="2789174784"/>
                    </a:ext>
                  </a:extLst>
                </a:gridCol>
                <a:gridCol w="539093">
                  <a:extLst>
                    <a:ext uri="{9D8B030D-6E8A-4147-A177-3AD203B41FA5}">
                      <a16:colId xmlns:a16="http://schemas.microsoft.com/office/drawing/2014/main" val="211852156"/>
                    </a:ext>
                  </a:extLst>
                </a:gridCol>
                <a:gridCol w="539093">
                  <a:extLst>
                    <a:ext uri="{9D8B030D-6E8A-4147-A177-3AD203B41FA5}">
                      <a16:colId xmlns:a16="http://schemas.microsoft.com/office/drawing/2014/main" val="191201873"/>
                    </a:ext>
                  </a:extLst>
                </a:gridCol>
                <a:gridCol w="690727">
                  <a:extLst>
                    <a:ext uri="{9D8B030D-6E8A-4147-A177-3AD203B41FA5}">
                      <a16:colId xmlns:a16="http://schemas.microsoft.com/office/drawing/2014/main" val="2194345100"/>
                    </a:ext>
                  </a:extLst>
                </a:gridCol>
                <a:gridCol w="934363">
                  <a:extLst>
                    <a:ext uri="{9D8B030D-6E8A-4147-A177-3AD203B41FA5}">
                      <a16:colId xmlns:a16="http://schemas.microsoft.com/office/drawing/2014/main" val="799143622"/>
                    </a:ext>
                  </a:extLst>
                </a:gridCol>
              </a:tblGrid>
              <a:tr h="2232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Event #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Hour Ending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Mean17  (°F)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Max Event Window Temp (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°F)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879752"/>
                  </a:ext>
                </a:extLst>
              </a:tr>
              <a:tr h="956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34031"/>
                  </a:ext>
                </a:extLst>
              </a:tr>
              <a:tr h="223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6/15/2021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956952"/>
                  </a:ext>
                </a:extLst>
              </a:tr>
              <a:tr h="223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6/16/2021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27354"/>
                  </a:ext>
                </a:extLst>
              </a:tr>
              <a:tr h="223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6/17/2020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248565"/>
                  </a:ext>
                </a:extLst>
              </a:tr>
              <a:tr h="223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7/12/2021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981037"/>
                  </a:ext>
                </a:extLst>
              </a:tr>
              <a:tr h="223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7/29/2021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891110"/>
                  </a:ext>
                </a:extLst>
              </a:tr>
              <a:tr h="223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9/9/2021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092777"/>
                  </a:ext>
                </a:extLst>
              </a:tr>
              <a:tr h="223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9/10/2021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98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88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E55FC-A2DA-4683-B255-FFC6519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Post Methodology - Residential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5FBB8-677B-46AA-A421-DCB4737D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1647825"/>
            <a:ext cx="5072082" cy="444207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Residential reference loads were estimated using a randomized controlled trial (RCT)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1800" dirty="0"/>
              <a:t>Approximately 1,600 residential customers (800 from each cycling group) are held back from cycling for each event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1800" dirty="0"/>
              <a:t>The control group used alternates each month</a:t>
            </a:r>
          </a:p>
          <a:p>
            <a:pPr lvl="2" indent="0">
              <a:lnSpc>
                <a:spcPct val="100000"/>
              </a:lnSpc>
              <a:buNone/>
            </a:pPr>
            <a:endParaRPr lang="en-US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Control customers were validated using CAC tonnage per household, Baseline Accuracy Working Group (BAWG) protocols, and load comparisons during event-like (proxy) days from 2020 (figure to right),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6420-6DFE-4977-8B6A-7EB2C5A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CF3-E959-4A1A-9FB1-3F94A161534C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91CA3-C15B-4C7A-BFCB-9C7D1F823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ED74F-05B2-478D-A308-FF0025BEDC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99228A-D98A-4AB5-A581-EFD4BA77F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278029"/>
              </p:ext>
            </p:extLst>
          </p:nvPr>
        </p:nvGraphicFramePr>
        <p:xfrm>
          <a:off x="6726616" y="1647825"/>
          <a:ext cx="4263925" cy="2201877"/>
        </p:xfrm>
        <a:graphic>
          <a:graphicData uri="http://schemas.openxmlformats.org/drawingml/2006/table">
            <a:tbl>
              <a:tblPr/>
              <a:tblGrid>
                <a:gridCol w="1242925">
                  <a:extLst>
                    <a:ext uri="{9D8B030D-6E8A-4147-A177-3AD203B41FA5}">
                      <a16:colId xmlns:a16="http://schemas.microsoft.com/office/drawing/2014/main" val="1145385938"/>
                    </a:ext>
                  </a:extLst>
                </a:gridCol>
                <a:gridCol w="897668">
                  <a:extLst>
                    <a:ext uri="{9D8B030D-6E8A-4147-A177-3AD203B41FA5}">
                      <a16:colId xmlns:a16="http://schemas.microsoft.com/office/drawing/2014/main" val="1383139567"/>
                    </a:ext>
                  </a:extLst>
                </a:gridCol>
                <a:gridCol w="897668">
                  <a:extLst>
                    <a:ext uri="{9D8B030D-6E8A-4147-A177-3AD203B41FA5}">
                      <a16:colId xmlns:a16="http://schemas.microsoft.com/office/drawing/2014/main" val="3498258182"/>
                    </a:ext>
                  </a:extLst>
                </a:gridCol>
                <a:gridCol w="1225664">
                  <a:extLst>
                    <a:ext uri="{9D8B030D-6E8A-4147-A177-3AD203B41FA5}">
                      <a16:colId xmlns:a16="http://schemas.microsoft.com/office/drawing/2014/main" val="2877538592"/>
                    </a:ext>
                  </a:extLst>
                </a:gridCol>
              </a:tblGrid>
              <a:tr h="1201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Cycling Strategy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Group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Month(s) Used as Control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859984"/>
                  </a:ext>
                </a:extLst>
              </a:tr>
              <a:tr h="2494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July, Sept.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907419"/>
                  </a:ext>
                </a:extLst>
              </a:tr>
              <a:tr h="249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647682"/>
                  </a:ext>
                </a:extLst>
              </a:tr>
              <a:tr h="2494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July, Sept.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79605"/>
                  </a:ext>
                </a:extLst>
              </a:tr>
              <a:tr h="249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519361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117404"/>
              </p:ext>
            </p:extLst>
          </p:nvPr>
        </p:nvGraphicFramePr>
        <p:xfrm>
          <a:off x="6726616" y="4081448"/>
          <a:ext cx="4263925" cy="244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603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E55FC-A2DA-4683-B255-FFC6519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Post Methodology - Commercial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5FBB8-677B-46AA-A421-DCB4737D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1647825"/>
            <a:ext cx="5030041" cy="444207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Commercial reference loads were estimated using a matched control group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1800" b="0" dirty="0"/>
              <a:t>Matches were found using a dissimilarity statistic incorporating:</a:t>
            </a:r>
          </a:p>
          <a:p>
            <a:pPr marL="633222" lvl="3" indent="-285750">
              <a:lnSpc>
                <a:spcPct val="100000"/>
              </a:lnSpc>
            </a:pPr>
            <a:r>
              <a:rPr lang="en-US" sz="1700" dirty="0"/>
              <a:t>P</a:t>
            </a:r>
            <a:r>
              <a:rPr lang="en-US" sz="1700" b="0" dirty="0"/>
              <a:t>eak demand on 2021 proxy days</a:t>
            </a:r>
          </a:p>
          <a:p>
            <a:pPr marL="633222" lvl="3" indent="-285750">
              <a:lnSpc>
                <a:spcPct val="100000"/>
              </a:lnSpc>
            </a:pPr>
            <a:r>
              <a:rPr lang="en-US" sz="1700" b="0" dirty="0"/>
              <a:t>Demand before and after event hours</a:t>
            </a:r>
          </a:p>
          <a:p>
            <a:pPr marL="633222" lvl="3" indent="-285750">
              <a:lnSpc>
                <a:spcPct val="100000"/>
              </a:lnSpc>
            </a:pPr>
            <a:r>
              <a:rPr lang="en-US" sz="1700" dirty="0"/>
              <a:t>Matched on industry, climate zone, NEM </a:t>
            </a:r>
            <a:endParaRPr lang="en-US" sz="17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Regressions are used to estimate impacts for residential and commercial customers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1800" b="0" dirty="0"/>
              <a:t>An adjustment is applied to remove remaining treatment and control differences that incorporates </a:t>
            </a:r>
            <a:r>
              <a:rPr lang="en-US" sz="1800" dirty="0"/>
              <a:t>event</a:t>
            </a:r>
            <a:r>
              <a:rPr lang="en-US" sz="1800" b="0" dirty="0"/>
              <a:t> day and proxy window event day usage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6420-6DFE-4977-8B6A-7EB2C5A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CF3-E959-4A1A-9FB1-3F94A161534C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91CA3-C15B-4C7A-BFCB-9C7D1F823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ED74F-05B2-478D-A308-FF0025BEDC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8D537F-6FD1-434E-B772-195A7CC3C9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53" y="1975942"/>
            <a:ext cx="5935051" cy="32197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0039D21-3156-44DF-B005-289A4623AB3F}"/>
              </a:ext>
            </a:extLst>
          </p:cNvPr>
          <p:cNvSpPr txBox="1">
            <a:spLocks/>
          </p:cNvSpPr>
          <p:nvPr/>
        </p:nvSpPr>
        <p:spPr>
          <a:xfrm>
            <a:off x="6716138" y="1830653"/>
            <a:ext cx="5251291" cy="62668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3736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208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4944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8680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0" dirty="0">
                <a:solidFill>
                  <a:schemeClr val="tx1"/>
                </a:solidFill>
              </a:rPr>
              <a:t>Commercial Load Comparison Using 2021 Proxy Days by Cycling Option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0081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E55FC-A2DA-4683-B255-FFC6519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Ex Post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5FBB8-677B-46AA-A421-DCB4737D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1647825"/>
            <a:ext cx="3377481" cy="444207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Per site impacts range from 0.00 kW to 0.17 kW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4 event days have statistically significant impacts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Impacts generally increase as the temperature increases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1800" b="0" dirty="0"/>
              <a:t>The 3 coldest event days have impacts that are not statistically significant</a:t>
            </a:r>
          </a:p>
          <a:p>
            <a:pPr marL="459486" lvl="2" indent="-285750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6420-6DFE-4977-8B6A-7EB2C5A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CF3-E959-4A1A-9FB1-3F94A161534C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91CA3-C15B-4C7A-BFCB-9C7D1F823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ED74F-05B2-478D-A308-FF0025BEDC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E3B3515-0DFA-4950-850B-C2A52945F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106067"/>
              </p:ext>
            </p:extLst>
          </p:nvPr>
        </p:nvGraphicFramePr>
        <p:xfrm>
          <a:off x="4293220" y="1764344"/>
          <a:ext cx="7353301" cy="3409824"/>
        </p:xfrm>
        <a:graphic>
          <a:graphicData uri="http://schemas.openxmlformats.org/drawingml/2006/table">
            <a:tbl>
              <a:tblPr/>
              <a:tblGrid>
                <a:gridCol w="1065696">
                  <a:extLst>
                    <a:ext uri="{9D8B030D-6E8A-4147-A177-3AD203B41FA5}">
                      <a16:colId xmlns:a16="http://schemas.microsoft.com/office/drawing/2014/main" val="3947409350"/>
                    </a:ext>
                  </a:extLst>
                </a:gridCol>
                <a:gridCol w="1065696">
                  <a:extLst>
                    <a:ext uri="{9D8B030D-6E8A-4147-A177-3AD203B41FA5}">
                      <a16:colId xmlns:a16="http://schemas.microsoft.com/office/drawing/2014/main" val="976869976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2998076027"/>
                    </a:ext>
                  </a:extLst>
                </a:gridCol>
                <a:gridCol w="881131">
                  <a:extLst>
                    <a:ext uri="{9D8B030D-6E8A-4147-A177-3AD203B41FA5}">
                      <a16:colId xmlns:a16="http://schemas.microsoft.com/office/drawing/2014/main" val="2984756916"/>
                    </a:ext>
                  </a:extLst>
                </a:gridCol>
                <a:gridCol w="1065696">
                  <a:extLst>
                    <a:ext uri="{9D8B030D-6E8A-4147-A177-3AD203B41FA5}">
                      <a16:colId xmlns:a16="http://schemas.microsoft.com/office/drawing/2014/main" val="150130480"/>
                    </a:ext>
                  </a:extLst>
                </a:gridCol>
                <a:gridCol w="1198908">
                  <a:extLst>
                    <a:ext uri="{9D8B030D-6E8A-4147-A177-3AD203B41FA5}">
                      <a16:colId xmlns:a16="http://schemas.microsoft.com/office/drawing/2014/main" val="1556883247"/>
                    </a:ext>
                  </a:extLst>
                </a:gridCol>
                <a:gridCol w="1185586">
                  <a:extLst>
                    <a:ext uri="{9D8B030D-6E8A-4147-A177-3AD203B41FA5}">
                      <a16:colId xmlns:a16="http://schemas.microsoft.com/office/drawing/2014/main" val="3241161918"/>
                    </a:ext>
                  </a:extLst>
                </a:gridCol>
              </a:tblGrid>
              <a:tr h="2712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Impact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Max Event Window Temperature (°F)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Event Hours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Statistically Significant at 90% Level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048363"/>
                  </a:ext>
                </a:extLst>
              </a:tr>
              <a:tr h="6974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 CAC Unit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 Site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Aggregate (MW)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225004"/>
                  </a:ext>
                </a:extLst>
              </a:tr>
              <a:tr h="27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6/15/2021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230052"/>
                  </a:ext>
                </a:extLst>
              </a:tr>
              <a:tr h="27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6/16/2021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133391"/>
                  </a:ext>
                </a:extLst>
              </a:tr>
              <a:tr h="27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6/17/2021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- 9pm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17270"/>
                  </a:ext>
                </a:extLst>
              </a:tr>
              <a:tr h="27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7/12/2021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552654"/>
                  </a:ext>
                </a:extLst>
              </a:tr>
              <a:tr h="27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7/29/2021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- 9pm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82688"/>
                  </a:ext>
                </a:extLst>
              </a:tr>
              <a:tr h="27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9/9/2021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43187"/>
                  </a:ext>
                </a:extLst>
              </a:tr>
              <a:tr h="27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9/10/2021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218654"/>
                  </a:ext>
                </a:extLst>
              </a:tr>
              <a:tr h="27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838652"/>
                  </a:ext>
                </a:extLst>
              </a:tr>
              <a:tr h="27123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Blue rows reflect the average 6 PM - 8PM weekday 2021 AC Saver Day Of event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906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26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E55FC-A2DA-4683-B255-FFC6519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Ex Post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5FBB8-677B-46AA-A421-DCB4737D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1647825"/>
            <a:ext cx="3377481" cy="444207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Per site impacts range from 0.02 kW to 0.14 kW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5 event days have statistically significant impacts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6420-6DFE-4977-8B6A-7EB2C5A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CF3-E959-4A1A-9FB1-3F94A161534C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91CA3-C15B-4C7A-BFCB-9C7D1F823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ED74F-05B2-478D-A308-FF0025BEDC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AF006C5-E7BA-43B8-A16B-E368EAEE7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15667"/>
              </p:ext>
            </p:extLst>
          </p:nvPr>
        </p:nvGraphicFramePr>
        <p:xfrm>
          <a:off x="4279106" y="1772938"/>
          <a:ext cx="7353300" cy="3482512"/>
        </p:xfrm>
        <a:graphic>
          <a:graphicData uri="http://schemas.openxmlformats.org/drawingml/2006/table">
            <a:tbl>
              <a:tblPr/>
              <a:tblGrid>
                <a:gridCol w="1251059">
                  <a:extLst>
                    <a:ext uri="{9D8B030D-6E8A-4147-A177-3AD203B41FA5}">
                      <a16:colId xmlns:a16="http://schemas.microsoft.com/office/drawing/2014/main" val="165760807"/>
                    </a:ext>
                  </a:extLst>
                </a:gridCol>
                <a:gridCol w="1051422">
                  <a:extLst>
                    <a:ext uri="{9D8B030D-6E8A-4147-A177-3AD203B41FA5}">
                      <a16:colId xmlns:a16="http://schemas.microsoft.com/office/drawing/2014/main" val="740513216"/>
                    </a:ext>
                  </a:extLst>
                </a:gridCol>
                <a:gridCol w="833974">
                  <a:extLst>
                    <a:ext uri="{9D8B030D-6E8A-4147-A177-3AD203B41FA5}">
                      <a16:colId xmlns:a16="http://schemas.microsoft.com/office/drawing/2014/main" val="1139602170"/>
                    </a:ext>
                  </a:extLst>
                </a:gridCol>
                <a:gridCol w="916178">
                  <a:extLst>
                    <a:ext uri="{9D8B030D-6E8A-4147-A177-3AD203B41FA5}">
                      <a16:colId xmlns:a16="http://schemas.microsoft.com/office/drawing/2014/main" val="2912735806"/>
                    </a:ext>
                  </a:extLst>
                </a:gridCol>
                <a:gridCol w="1051422">
                  <a:extLst>
                    <a:ext uri="{9D8B030D-6E8A-4147-A177-3AD203B41FA5}">
                      <a16:colId xmlns:a16="http://schemas.microsoft.com/office/drawing/2014/main" val="1799499349"/>
                    </a:ext>
                  </a:extLst>
                </a:gridCol>
                <a:gridCol w="1051422">
                  <a:extLst>
                    <a:ext uri="{9D8B030D-6E8A-4147-A177-3AD203B41FA5}">
                      <a16:colId xmlns:a16="http://schemas.microsoft.com/office/drawing/2014/main" val="2798582913"/>
                    </a:ext>
                  </a:extLst>
                </a:gridCol>
                <a:gridCol w="1197823">
                  <a:extLst>
                    <a:ext uri="{9D8B030D-6E8A-4147-A177-3AD203B41FA5}">
                      <a16:colId xmlns:a16="http://schemas.microsoft.com/office/drawing/2014/main" val="635668359"/>
                    </a:ext>
                  </a:extLst>
                </a:gridCol>
              </a:tblGrid>
              <a:tr h="2746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Impact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Max Event Window Temperature (°F)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Event Hours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Statistically Significant at 90% Level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A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210496"/>
                  </a:ext>
                </a:extLst>
              </a:tr>
              <a:tr h="73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 CAC Unit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 Site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Aggregate (MW)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5A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24479"/>
                  </a:ext>
                </a:extLst>
              </a:tr>
              <a:tr h="27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6/15/2021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99742"/>
                  </a:ext>
                </a:extLst>
              </a:tr>
              <a:tr h="27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6/16/2021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819352"/>
                  </a:ext>
                </a:extLst>
              </a:tr>
              <a:tr h="27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6/17/2021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- 9pm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079054"/>
                  </a:ext>
                </a:extLst>
              </a:tr>
              <a:tr h="27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7/12/2021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3565"/>
                  </a:ext>
                </a:extLst>
              </a:tr>
              <a:tr h="27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7/29/2021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- 9pm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455318"/>
                  </a:ext>
                </a:extLst>
              </a:tr>
              <a:tr h="27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9/9/2021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301291"/>
                  </a:ext>
                </a:extLst>
              </a:tr>
              <a:tr h="27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9/10/2021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760646"/>
                  </a:ext>
                </a:extLst>
              </a:tr>
              <a:tr h="27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6pm - 8pm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007862"/>
                  </a:ext>
                </a:extLst>
              </a:tr>
              <a:tr h="2746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Blue rows reflect the average 6 PM - 8PM weekday 2021 AC Saver Day Of event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66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01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04BB8293-69BF-487D-B10F-58C69974B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69" y="3765127"/>
            <a:ext cx="4169664" cy="22635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25E55FC-A2DA-4683-B255-FFC6519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PY2021 vs. 2020 &amp; 2019 Events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CD24B1FA-2874-4AFA-9402-AC6ADF07F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786" y="3706717"/>
            <a:ext cx="4169664" cy="226353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76420-6DFE-4977-8B6A-7EB2C5A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CF3-E959-4A1A-9FB1-3F94A161534C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91CA3-C15B-4C7A-BFCB-9C7D1F823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ED74F-05B2-478D-A308-FF0025BEDC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DB319D4A-A6EA-4CC8-91B2-3997286F59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2" y="3765127"/>
            <a:ext cx="4169664" cy="2263532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C59E8D7E-BBD9-4A28-BD46-B388EE065427}"/>
              </a:ext>
            </a:extLst>
          </p:cNvPr>
          <p:cNvSpPr txBox="1">
            <a:spLocks/>
          </p:cNvSpPr>
          <p:nvPr/>
        </p:nvSpPr>
        <p:spPr>
          <a:xfrm>
            <a:off x="603504" y="1647825"/>
            <a:ext cx="10984992" cy="444207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3736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208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4944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8680" indent="-173736" algn="l" defTabSz="914400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In 2019, 6 events (out of 20) were called with a mean17 over 75 °F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In 2020, 9 events (out of 20) were called with a mean17 over 75 °F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In 2021, 2 events (out of 7) were called with a mean17 over 75 °F</a:t>
            </a:r>
          </a:p>
          <a:p>
            <a:pPr marL="459486" lvl="2" indent="-285750">
              <a:lnSpc>
                <a:spcPct val="100000"/>
              </a:lnSpc>
            </a:pPr>
            <a:r>
              <a:rPr lang="en-US" sz="1800" dirty="0"/>
              <a:t>Last two events in September are 75 °F and 76 °F</a:t>
            </a:r>
            <a:endParaRPr lang="en-US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597685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I Colors">
      <a:dk1>
        <a:sysClr val="windowText" lastClr="000000"/>
      </a:dk1>
      <a:lt1>
        <a:sysClr val="window" lastClr="FFFFFF"/>
      </a:lt1>
      <a:dk2>
        <a:srgbClr val="54585A"/>
      </a:dk2>
      <a:lt2>
        <a:srgbClr val="97999B"/>
      </a:lt2>
      <a:accent1>
        <a:srgbClr val="0F6689"/>
      </a:accent1>
      <a:accent2>
        <a:srgbClr val="E35205"/>
      </a:accent2>
      <a:accent3>
        <a:srgbClr val="099FC8"/>
      </a:accent3>
      <a:accent4>
        <a:srgbClr val="F9A433"/>
      </a:accent4>
      <a:accent5>
        <a:srgbClr val="0F6689"/>
      </a:accent5>
      <a:accent6>
        <a:srgbClr val="E35205"/>
      </a:accent6>
      <a:hlink>
        <a:srgbClr val="0F6689"/>
      </a:hlink>
      <a:folHlink>
        <a:srgbClr val="099FC8"/>
      </a:folHlink>
    </a:clrScheme>
    <a:fontScheme name="RI Fonts">
      <a:majorFont>
        <a:latin typeface="Rockwell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 &amp; Nexant Template_Final" id="{D1AE6EC5-AC4A-4E8F-9A14-9942DCF99FC0}" vid="{96B71654-AE3B-41C6-8220-97698520F8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source Innovation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85A7D"/>
    </a:accent1>
    <a:accent2>
      <a:srgbClr val="00A1CA"/>
    </a:accent2>
    <a:accent3>
      <a:srgbClr val="F9A434"/>
    </a:accent3>
    <a:accent4>
      <a:srgbClr val="E35205"/>
    </a:accent4>
    <a:accent5>
      <a:srgbClr val="E03B30"/>
    </a:accent5>
    <a:accent6>
      <a:srgbClr val="185A7D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Resource Innovation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85A7D"/>
    </a:accent1>
    <a:accent2>
      <a:srgbClr val="00A1CA"/>
    </a:accent2>
    <a:accent3>
      <a:srgbClr val="F9A434"/>
    </a:accent3>
    <a:accent4>
      <a:srgbClr val="E35205"/>
    </a:accent4>
    <a:accent5>
      <a:srgbClr val="E03B30"/>
    </a:accent5>
    <a:accent6>
      <a:srgbClr val="185A7D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49cfdad-e4c7-4d24-8c58-b4541ea96437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FFC617BF4934FBCBCEE28B92F4C53" ma:contentTypeVersion="13" ma:contentTypeDescription="Create a new document." ma:contentTypeScope="" ma:versionID="dd058a9ff609f6025dcf5c42fa703203">
  <xsd:schema xmlns:xsd="http://www.w3.org/2001/XMLSchema" xmlns:xs="http://www.w3.org/2001/XMLSchema" xmlns:p="http://schemas.microsoft.com/office/2006/metadata/properties" xmlns:ns2="8c3c1332-bd35-4330-bacf-ad900256b5dd" xmlns:ns3="649cfdad-e4c7-4d24-8c58-b4541ea96437" xmlns:ns4="1db1170f-5e39-4dbf-8fb8-2f6176b78404" targetNamespace="http://schemas.microsoft.com/office/2006/metadata/properties" ma:root="true" ma:fieldsID="4672d3832efbae5eb78dd75dfefd83c2" ns2:_="" ns3:_="" ns4:_="">
    <xsd:import namespace="8c3c1332-bd35-4330-bacf-ad900256b5dd"/>
    <xsd:import namespace="649cfdad-e4c7-4d24-8c58-b4541ea96437"/>
    <xsd:import namespace="1db1170f-5e39-4dbf-8fb8-2f6176b78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3c1332-bd35-4330-bacf-ad900256b5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cfdad-e4c7-4d24-8c58-b4541ea9643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1170f-5e39-4dbf-8fb8-2f6176b78404" elementFormDefault="qualified">
    <xsd:import namespace="http://schemas.microsoft.com/office/2006/documentManagement/types"/>
    <xsd:import namespace="http://schemas.microsoft.com/office/infopath/2007/PartnerControls"/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F5C1F9-E821-47AB-8008-D904A436AFD6}">
  <ds:schemaRefs>
    <ds:schemaRef ds:uri="649cfdad-e4c7-4d24-8c58-b4541ea9643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FDA434E-924F-4D12-8BBA-43470771C9D6}">
  <ds:schemaRefs>
    <ds:schemaRef ds:uri="1db1170f-5e39-4dbf-8fb8-2f6176b78404"/>
    <ds:schemaRef ds:uri="649cfdad-e4c7-4d24-8c58-b4541ea96437"/>
    <ds:schemaRef ds:uri="8c3c1332-bd35-4330-bacf-ad900256b5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FF5DDB-973E-4D5F-AF3F-F5B0EF4738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 &amp; Nexant Template_Final</Template>
  <TotalTime>9396</TotalTime>
  <Words>1531</Words>
  <Application>Microsoft Office PowerPoint</Application>
  <PresentationFormat>Widescreen</PresentationFormat>
  <Paragraphs>501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Franklin Gothic Book</vt:lpstr>
      <vt:lpstr>Rockwell</vt:lpstr>
      <vt:lpstr>Office Theme</vt:lpstr>
      <vt:lpstr>PowerPoint Presentation</vt:lpstr>
      <vt:lpstr>Agenda</vt:lpstr>
      <vt:lpstr>Program Overview</vt:lpstr>
      <vt:lpstr>Event Dates and Times</vt:lpstr>
      <vt:lpstr>Ex Post Methodology - Residential</vt:lpstr>
      <vt:lpstr>Ex Post Methodology - Commercial</vt:lpstr>
      <vt:lpstr>Residential Ex Post Results</vt:lpstr>
      <vt:lpstr>Commercial Ex Post Results</vt:lpstr>
      <vt:lpstr>PY2021 vs. 2020 &amp; 2019 Events</vt:lpstr>
      <vt:lpstr>PY2021 vs. 2020 &amp; 2019 Ex Post - Residential</vt:lpstr>
      <vt:lpstr>PY2021 vs. 2020 &amp; 2019 Ex Post - Residential</vt:lpstr>
      <vt:lpstr>PY2021 vs. 2020 &amp; 2019 Ex Post - Commercial</vt:lpstr>
      <vt:lpstr>PY2021 vs. 2020 &amp; 2019 Ex Post - Commercial</vt:lpstr>
      <vt:lpstr>Enrollment Forecast</vt:lpstr>
      <vt:lpstr>Ex Ante Methodology</vt:lpstr>
      <vt:lpstr>2022 Ex Ante Results – SDG&amp;E Peaking Conditions</vt:lpstr>
      <vt:lpstr>Ex Ante PY2020 vs. PY2021 Comparison for 2022</vt:lpstr>
      <vt:lpstr>Conclusions</vt:lpstr>
      <vt:lpstr>Contact Information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Cody</dc:creator>
  <cp:lastModifiedBy>Christopher Ramee</cp:lastModifiedBy>
  <cp:revision>57</cp:revision>
  <dcterms:created xsi:type="dcterms:W3CDTF">2021-05-21T16:03:41Z</dcterms:created>
  <dcterms:modified xsi:type="dcterms:W3CDTF">2022-05-02T14:56:00Z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0x010100603FFC617BF4934FBCBCEE28B92F4C53</vt:lpwstr>
  </property>
</Properties>
</file>