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2" r:id="rId2"/>
  </p:sldMasterIdLst>
  <p:notesMasterIdLst>
    <p:notesMasterId r:id="rId32"/>
  </p:notesMasterIdLst>
  <p:handoutMasterIdLst>
    <p:handoutMasterId r:id="rId33"/>
  </p:handoutMasterIdLst>
  <p:sldIdLst>
    <p:sldId id="360" r:id="rId3"/>
    <p:sldId id="510" r:id="rId4"/>
    <p:sldId id="494" r:id="rId5"/>
    <p:sldId id="511" r:id="rId6"/>
    <p:sldId id="509" r:id="rId7"/>
    <p:sldId id="514" r:id="rId8"/>
    <p:sldId id="515" r:id="rId9"/>
    <p:sldId id="519" r:id="rId10"/>
    <p:sldId id="534" r:id="rId11"/>
    <p:sldId id="527" r:id="rId12"/>
    <p:sldId id="520" r:id="rId13"/>
    <p:sldId id="525" r:id="rId14"/>
    <p:sldId id="528" r:id="rId15"/>
    <p:sldId id="521" r:id="rId16"/>
    <p:sldId id="522" r:id="rId17"/>
    <p:sldId id="523" r:id="rId18"/>
    <p:sldId id="506" r:id="rId19"/>
    <p:sldId id="533" r:id="rId20"/>
    <p:sldId id="460" r:id="rId21"/>
    <p:sldId id="535" r:id="rId22"/>
    <p:sldId id="496" r:id="rId23"/>
    <p:sldId id="529" r:id="rId24"/>
    <p:sldId id="530" r:id="rId25"/>
    <p:sldId id="508" r:id="rId26"/>
    <p:sldId id="524" r:id="rId27"/>
    <p:sldId id="517" r:id="rId28"/>
    <p:sldId id="536" r:id="rId29"/>
    <p:sldId id="537" r:id="rId30"/>
    <p:sldId id="3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Bode" initials="JB" lastIdx="7" clrIdx="0"/>
  <p:cmAuthor id="2" name="Alana Lemarchand" initials="AL" lastIdx="3" clrIdx="1">
    <p:extLst>
      <p:ext uri="{19B8F6BF-5375-455C-9EA6-DF929625EA0E}">
        <p15:presenceInfo xmlns:p15="http://schemas.microsoft.com/office/powerpoint/2012/main" userId="Alana Lemarchand" providerId="None"/>
      </p:ext>
    </p:extLst>
  </p:cmAuthor>
  <p:cmAuthor id="3" name="Mark Noll" initials="MN" lastIdx="1" clrIdx="2">
    <p:extLst>
      <p:ext uri="{19B8F6BF-5375-455C-9EA6-DF929625EA0E}">
        <p15:presenceInfo xmlns:p15="http://schemas.microsoft.com/office/powerpoint/2012/main" userId="Mark Noll" providerId="None"/>
      </p:ext>
    </p:extLst>
  </p:cmAuthor>
  <p:cmAuthor id="4" name=" " initials="" lastIdx="3" clrIdx="3">
    <p:extLst>
      <p:ext uri="{19B8F6BF-5375-455C-9EA6-DF929625EA0E}">
        <p15:presenceInfo xmlns:p15="http://schemas.microsoft.com/office/powerpoint/2012/main" userId=" " providerId="None"/>
      </p:ext>
    </p:extLst>
  </p:cmAuthor>
  <p:cmAuthor id="5" name="Steve Morris" initials="SM" lastIdx="3" clrIdx="4">
    <p:extLst>
      <p:ext uri="{19B8F6BF-5375-455C-9EA6-DF929625EA0E}">
        <p15:presenceInfo xmlns:p15="http://schemas.microsoft.com/office/powerpoint/2012/main" userId="Steve Mo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434343"/>
    <a:srgbClr val="F2F2F2"/>
    <a:srgbClr val="004C6C"/>
    <a:srgbClr val="8D82A3"/>
    <a:srgbClr val="80BE25"/>
    <a:srgbClr val="E66827"/>
    <a:srgbClr val="999999"/>
    <a:srgbClr val="00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"/>
    </p:cViewPr>
  </p:sorterViewPr>
  <p:notesViewPr>
    <p:cSldViewPr snapToGrid="0">
      <p:cViewPr varScale="1">
        <p:scale>
          <a:sx n="94" d="100"/>
          <a:sy n="94" d="100"/>
        </p:scale>
        <p:origin x="5750" y="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9994-1A1A-4765-B80F-CE4966E4BFCE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76BE-9D50-4D15-82D1-22D9051A7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8A5F-8FDD-4170-945C-E42C0604D102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183-215B-4A48-BB2B-9A22347B7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1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C183-215B-4A48-BB2B-9A22347B75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630238"/>
            <a:ext cx="8053493" cy="97625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1658575"/>
            <a:ext cx="8053493" cy="1032010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all" baseline="0">
                <a:solidFill>
                  <a:schemeClr val="accent4"/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32" y="774045"/>
            <a:ext cx="2984837" cy="6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14904"/>
          <a:stretch/>
        </p:blipFill>
        <p:spPr>
          <a:xfrm>
            <a:off x="0" y="2706251"/>
            <a:ext cx="12192000" cy="41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7611" y="1313817"/>
            <a:ext cx="10984788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313817"/>
            <a:ext cx="3550673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7248923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407111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636873"/>
            <a:ext cx="3550673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7248923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724892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31726" y="1282638"/>
            <a:ext cx="3539541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30038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313817"/>
            <a:ext cx="7247385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3546237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181905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636332"/>
            <a:ext cx="7247385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3546237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86694" y="1282637"/>
            <a:ext cx="3560724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335015" y="1282638"/>
            <a:ext cx="7236252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2339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Three Columns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601178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4318204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8035231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92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3</a:t>
            </a:r>
          </a:p>
        </p:txBody>
      </p:sp>
    </p:spTree>
    <p:extLst>
      <p:ext uri="{BB962C8B-B14F-4D97-AF65-F5344CB8AC3E}">
        <p14:creationId xmlns:p14="http://schemas.microsoft.com/office/powerpoint/2010/main" val="116748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30000" indent="-306000"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900000" indent="-2700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Columns with phase / process chevrons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76262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531935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636875"/>
            <a:ext cx="532044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531935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250822" y="1282638"/>
            <a:ext cx="5320445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</p:spTree>
    <p:extLst>
      <p:ext uri="{BB962C8B-B14F-4D97-AF65-F5344CB8AC3E}">
        <p14:creationId xmlns:p14="http://schemas.microsoft.com/office/powerpoint/2010/main" val="5498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no content title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330399"/>
            <a:ext cx="531935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330399"/>
            <a:ext cx="532044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70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151859"/>
            <a:ext cx="10981220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rows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4" y="3797832"/>
            <a:ext cx="1096662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9668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5953761" y="4378572"/>
            <a:ext cx="5628639" cy="174669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378362"/>
            <a:ext cx="5169700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5" y="4024335"/>
            <a:ext cx="516282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5953759" y="4024336"/>
            <a:ext cx="5628643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6"/>
            <a:ext cx="10981219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2430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5044966"/>
            <a:ext cx="10981220" cy="121001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below, no content tile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77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Footer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3191748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AE68CD15-1B97-4DFC-8420-5C5C10F06B21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1181" y="1627076"/>
            <a:ext cx="3469387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 defTabSz="457144"/>
            <a:endParaRPr lang="ru-RU" dirty="0" err="1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841158" y="1887110"/>
            <a:ext cx="3009476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Nexant, Inc.</a:t>
            </a:r>
            <a:br>
              <a:rPr lang="en-US" noProof="0" dirty="0"/>
            </a:br>
            <a:r>
              <a:rPr lang="en-US" noProof="0" dirty="0"/>
              <a:t>101 Second St, Suite 1000</a:t>
            </a:r>
            <a:br>
              <a:rPr lang="en-US" noProof="0" dirty="0"/>
            </a:br>
            <a:r>
              <a:rPr lang="en-US" noProof="0" dirty="0"/>
              <a:t>San Francisco, CA 94105</a:t>
            </a:r>
            <a:br>
              <a:rPr lang="en-US" noProof="0" dirty="0"/>
            </a:br>
            <a:r>
              <a:rPr lang="en-US" noProof="0" dirty="0"/>
              <a:t>415-369-1000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" y="318594"/>
            <a:ext cx="3643135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8792" y="1702677"/>
            <a:ext cx="7133609" cy="324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630238"/>
            <a:ext cx="8053493" cy="97625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1658575"/>
            <a:ext cx="8053493" cy="1032010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48" y="790151"/>
            <a:ext cx="3538352" cy="8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C8EFE6C-1DBC-4594-9C3F-188BE8D8F5E7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7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81192" y="1506538"/>
            <a:ext cx="11029616" cy="4818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5044966"/>
            <a:ext cx="11009627" cy="128810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1009627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791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9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0000" indent="-306000"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900000" indent="-2700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03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8EFE6C-1DBC-4594-9C3F-188BE8D8F5E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8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1A2C-CF03-4CBB-B496-78BCC1A246E4}" type="datetime1">
              <a:rPr lang="en-US" smtClean="0"/>
              <a:t>4/29/2022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39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DEF3-9CAC-4AC7-9018-7570198C0091}" type="datetime1">
              <a:rPr lang="en-US" smtClean="0"/>
              <a:t>4/29/2022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84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90000"/>
                  </a:schemeClr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95F15E-B113-4AD3-870C-4F525343F930}" type="datetime1">
              <a:rPr lang="en-US" smtClean="0"/>
              <a:t>4/29/2022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7D9A-2216-4A40-8D08-6358AF68CBE4}" type="datetime1">
              <a:rPr lang="en-US" smtClean="0"/>
              <a:t>4/29/2022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3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23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89" y="1434632"/>
            <a:ext cx="733598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434632"/>
            <a:ext cx="3612816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103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34632"/>
            <a:ext cx="3611880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305299" y="1434632"/>
            <a:ext cx="7308517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046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305299" y="1780317"/>
            <a:ext cx="7308517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305299" y="1434632"/>
            <a:ext cx="731971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49583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89" y="1788869"/>
            <a:ext cx="733598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730757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5626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43186"/>
            <a:ext cx="3611880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443186"/>
            <a:ext cx="3612816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443186"/>
            <a:ext cx="3611879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35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788869"/>
            <a:ext cx="361187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4305299" y="1434632"/>
            <a:ext cx="361188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388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86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788869"/>
            <a:ext cx="361187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4298197" y="1434632"/>
            <a:ext cx="3611880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93054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34632"/>
            <a:ext cx="548940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1434632"/>
            <a:ext cx="548940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852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548940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1780317"/>
            <a:ext cx="5489409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6138612" y="1434632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330521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78181" y="4278782"/>
            <a:ext cx="11032627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78181" y="3931890"/>
            <a:ext cx="1102658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578181" y="1788871"/>
            <a:ext cx="11032628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581192" y="1434634"/>
            <a:ext cx="110296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86840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4596617"/>
            <a:ext cx="5489409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84200" y="4242590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581195" y="1788871"/>
            <a:ext cx="11029614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581192" y="1434634"/>
            <a:ext cx="110296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4588065"/>
            <a:ext cx="5489409" cy="175546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6124406" y="4250955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81465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7611" y="1313817"/>
            <a:ext cx="10984788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4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5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8760"/>
            <a:ext cx="11029616" cy="4350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0" y="6138699"/>
            <a:ext cx="2763244" cy="6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bg2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Courier New" panose="02070309020205020404" pitchFamily="49" charset="0"/>
        <a:buChar char="o"/>
        <a:defRPr sz="1600" kern="1200">
          <a:solidFill>
            <a:schemeClr val="accent1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5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8760"/>
            <a:ext cx="11029616" cy="4841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C8EFE6C-1DBC-4594-9C3F-188BE8D8F5E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171" y="6421801"/>
            <a:ext cx="681334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+mn-lt"/>
                <a:cs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Courier New" panose="02070309020205020404" pitchFamily="49" charset="0"/>
        <a:buChar char="o"/>
        <a:defRPr sz="16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bode@demandsideanalytics.co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5533" y="607423"/>
            <a:ext cx="8578036" cy="1290617"/>
          </a:xfrm>
        </p:spPr>
        <p:txBody>
          <a:bodyPr>
            <a:noAutofit/>
          </a:bodyPr>
          <a:lstStyle/>
          <a:p>
            <a:r>
              <a:rPr lang="en-US" sz="2800" dirty="0"/>
              <a:t>Southern California Edison</a:t>
            </a:r>
            <a:br>
              <a:rPr lang="en-US" sz="2800" dirty="0"/>
            </a:br>
            <a:r>
              <a:rPr lang="en-US" sz="2800" dirty="0" smtClean="0"/>
              <a:t>Summer Discount Plan: 2021 </a:t>
            </a:r>
            <a:r>
              <a:rPr lang="en-US" sz="2800" dirty="0"/>
              <a:t>Load Impact Evaluation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606" y="1898041"/>
            <a:ext cx="7366000" cy="594783"/>
          </a:xfrm>
        </p:spPr>
        <p:txBody>
          <a:bodyPr>
            <a:noAutofit/>
          </a:bodyPr>
          <a:lstStyle/>
          <a:p>
            <a:r>
              <a:rPr lang="en-US" sz="2200" dirty="0" smtClean="0"/>
              <a:t>May 3, 2022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60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Impacts by Date and Key Subcategories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6" y="1316109"/>
            <a:ext cx="10759488" cy="4806805"/>
          </a:xfrm>
        </p:spPr>
      </p:pic>
    </p:spTree>
    <p:extLst>
      <p:ext uri="{BB962C8B-B14F-4D97-AF65-F5344CB8AC3E}">
        <p14:creationId xmlns:p14="http://schemas.microsoft.com/office/powerpoint/2010/main" val="305088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for key segments – cycling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4" y="1519908"/>
            <a:ext cx="10035830" cy="4484368"/>
          </a:xfrm>
        </p:spPr>
      </p:pic>
    </p:spTree>
    <p:extLst>
      <p:ext uri="{BB962C8B-B14F-4D97-AF65-F5344CB8AC3E}">
        <p14:creationId xmlns:p14="http://schemas.microsoft.com/office/powerpoint/2010/main" val="28297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used Per customer impacts from 2019-2021 to model reductions as function of temperature and hour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1330425"/>
            <a:ext cx="7650163" cy="4778174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8565245" y="1313817"/>
            <a:ext cx="3213101" cy="4811454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 dirty="0" smtClean="0">
                <a:solidFill>
                  <a:srgbClr val="EBEBEB">
                    <a:lumMod val="50000"/>
                  </a:srgbClr>
                </a:solidFill>
                <a:latin typeface="Corbel"/>
              </a:rPr>
              <a:t>Done by load control group and cycling strategy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Population varies by load control group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Load control groups have different event history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At low end temperatures, impacts are flatten out to near zero impacts</a:t>
            </a:r>
          </a:p>
        </p:txBody>
      </p:sp>
    </p:spTree>
    <p:extLst>
      <p:ext uri="{BB962C8B-B14F-4D97-AF65-F5344CB8AC3E}">
        <p14:creationId xmlns:p14="http://schemas.microsoft.com/office/powerpoint/2010/main" val="21898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4735391" cy="1698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analysis of historical performance was used to produce a time temperature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724" y="705124"/>
            <a:ext cx="6404636" cy="5186225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884285" y="2672354"/>
            <a:ext cx="3213101" cy="205640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 dirty="0" smtClean="0">
                <a:solidFill>
                  <a:srgbClr val="EBEBEB">
                    <a:lumMod val="50000"/>
                  </a:srgbClr>
                </a:solidFill>
                <a:latin typeface="Corbel"/>
              </a:rPr>
              <a:t>Per customer impacts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As a function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 of weather and hour of day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Ex-Ante impacts – Projected demand reductions under standardized weather conditions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</p:spPr>
        <p:txBody>
          <a:bodyPr/>
          <a:lstStyle/>
          <a:p>
            <a:r>
              <a:rPr lang="en-US" dirty="0"/>
              <a:t>Forecast Year 2022 </a:t>
            </a:r>
            <a:r>
              <a:rPr lang="en-US" dirty="0" smtClean="0"/>
              <a:t>Load Impacts </a:t>
            </a:r>
            <a:r>
              <a:rPr lang="en-US" dirty="0"/>
              <a:t>on the 1-in-2 </a:t>
            </a:r>
            <a:r>
              <a:rPr lang="en-US" dirty="0" smtClean="0"/>
              <a:t>August Peak 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</p:spPr>
        <p:txBody>
          <a:bodyPr/>
          <a:lstStyle/>
          <a:p>
            <a:r>
              <a:rPr lang="en-US" dirty="0"/>
              <a:t>August Peak Day Ex-Ante Aggregate Load Reductions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290365" y="2360233"/>
          <a:ext cx="5320443" cy="3463667"/>
        </p:xfrm>
        <a:graphic>
          <a:graphicData uri="http://schemas.openxmlformats.org/drawingml/2006/table">
            <a:tbl>
              <a:tblPr firstRow="1" firstCol="1" bandRow="1"/>
              <a:tblGrid>
                <a:gridCol w="1012963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224404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770769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770769">
                  <a:extLst>
                    <a:ext uri="{9D8B030D-6E8A-4147-A177-3AD203B41FA5}">
                      <a16:colId xmlns:a16="http://schemas.microsoft.com/office/drawing/2014/main" val="918706455"/>
                    </a:ext>
                  </a:extLst>
                </a:gridCol>
                <a:gridCol w="770769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  <a:gridCol w="770769">
                  <a:extLst>
                    <a:ext uri="{9D8B030D-6E8A-4147-A177-3AD203B41FA5}">
                      <a16:colId xmlns:a16="http://schemas.microsoft.com/office/drawing/2014/main" val="3630354039"/>
                    </a:ext>
                  </a:extLst>
                </a:gridCol>
              </a:tblGrid>
              <a:tr h="4574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570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163,670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153,226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144,005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135,864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51992" b="492"/>
          <a:stretch/>
        </p:blipFill>
        <p:spPr bwMode="auto">
          <a:xfrm>
            <a:off x="581192" y="2039606"/>
            <a:ext cx="4944719" cy="4104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9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Ex-Ante Comparison to ex-post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5944" y="4717417"/>
            <a:ext cx="10954864" cy="147002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7/9 was the one reliability event of the summer and 9/9 was the system peak day</a:t>
            </a:r>
          </a:p>
          <a:p>
            <a:r>
              <a:rPr lang="en-US" sz="1800" dirty="0" smtClean="0"/>
              <a:t>We compare with the 1-in-2 July peak day because the weather is the most similar</a:t>
            </a:r>
          </a:p>
          <a:p>
            <a:r>
              <a:rPr lang="en-US" sz="1800" dirty="0"/>
              <a:t>Ex-post impacts are slightly lower than the Ex-Ante impacts likely due to:</a:t>
            </a:r>
          </a:p>
          <a:p>
            <a:pPr lvl="1"/>
            <a:r>
              <a:rPr lang="en-US" sz="1500" dirty="0" smtClean="0"/>
              <a:t>Lower </a:t>
            </a:r>
            <a:r>
              <a:rPr lang="en-US" sz="1500" dirty="0"/>
              <a:t>levels of heat build-up in September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81192" y="1475238"/>
          <a:ext cx="10954867" cy="3123301"/>
        </p:xfrm>
        <a:graphic>
          <a:graphicData uri="http://schemas.openxmlformats.org/drawingml/2006/table">
            <a:tbl>
              <a:tblPr firstRow="1" firstCol="1" bandRow="1"/>
              <a:tblGrid>
                <a:gridCol w="1941768">
                  <a:extLst>
                    <a:ext uri="{9D8B030D-6E8A-4147-A177-3AD203B41FA5}">
                      <a16:colId xmlns:a16="http://schemas.microsoft.com/office/drawing/2014/main" val="3123996461"/>
                    </a:ext>
                  </a:extLst>
                </a:gridCol>
                <a:gridCol w="1941768">
                  <a:extLst>
                    <a:ext uri="{9D8B030D-6E8A-4147-A177-3AD203B41FA5}">
                      <a16:colId xmlns:a16="http://schemas.microsoft.com/office/drawing/2014/main" val="471650280"/>
                    </a:ext>
                  </a:extLst>
                </a:gridCol>
                <a:gridCol w="785019">
                  <a:extLst>
                    <a:ext uri="{9D8B030D-6E8A-4147-A177-3AD203B41FA5}">
                      <a16:colId xmlns:a16="http://schemas.microsoft.com/office/drawing/2014/main" val="697203110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3855026511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1866796648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1021512050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3989735680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1621277592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2054710982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2473734103"/>
                    </a:ext>
                  </a:extLst>
                </a:gridCol>
                <a:gridCol w="785789">
                  <a:extLst>
                    <a:ext uri="{9D8B030D-6E8A-4147-A177-3AD203B41FA5}">
                      <a16:colId xmlns:a16="http://schemas.microsoft.com/office/drawing/2014/main" val="2234462133"/>
                    </a:ext>
                  </a:extLst>
                </a:gridCol>
              </a:tblGrid>
              <a:tr h="677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Accounts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Devices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 Daily Temp (F)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Daily Temp (F)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4:00-5:00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5:00-6:00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6:00-7:00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7:00-8:00 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8:00-9:00 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77705"/>
                  </a:ext>
                </a:extLst>
              </a:tr>
              <a:tr h="3649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Aggregate </a:t>
                      </a: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5:50pm-8:55pm)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175,532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202,999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137.1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104.9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987982"/>
                  </a:ext>
                </a:extLst>
              </a:tr>
              <a:tr h="364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3:58pm-5:00pm)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175,962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203,485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144.0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74032"/>
                  </a:ext>
                </a:extLst>
              </a:tr>
              <a:tr h="451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SCE </a:t>
                      </a: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Ex-ante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1-in-2 </a:t>
                      </a: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July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Peak Day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163,670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191,082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95.5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168.3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159.0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147.1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118.0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103.8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934412"/>
                  </a:ext>
                </a:extLst>
              </a:tr>
              <a:tr h="3649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Device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5:50pm-8:55pm)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175,532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202,999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64262"/>
                  </a:ext>
                </a:extLst>
              </a:tr>
              <a:tr h="364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3:58pm-5:00pm)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175,962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203,485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56631"/>
                  </a:ext>
                </a:extLst>
              </a:tr>
              <a:tr h="451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SCE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Ex-ante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1-in-2</a:t>
                      </a:r>
                      <a:r>
                        <a:rPr lang="en-US" sz="1100" b="0" baseline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July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Peak Day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163,670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191,082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0.54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5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Ex-Ante Comparison to prior years – per customer impacts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54367" y="1572573"/>
          <a:ext cx="7565707" cy="3790002"/>
        </p:xfrm>
        <a:graphic>
          <a:graphicData uri="http://schemas.openxmlformats.org/drawingml/2006/table">
            <a:tbl>
              <a:tblPr firstRow="1" firstCol="1" bandRow="1"/>
              <a:tblGrid>
                <a:gridCol w="1509451">
                  <a:extLst>
                    <a:ext uri="{9D8B030D-6E8A-4147-A177-3AD203B41FA5}">
                      <a16:colId xmlns:a16="http://schemas.microsoft.com/office/drawing/2014/main" val="643952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2145848461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518227443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3565906712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4281806317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1632197350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2356687792"/>
                    </a:ext>
                  </a:extLst>
                </a:gridCol>
              </a:tblGrid>
              <a:tr h="6316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69737"/>
                  </a:ext>
                </a:extLst>
              </a:tr>
              <a:tr h="631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63609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027408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835352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55512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231969"/>
                  </a:ext>
                </a:extLst>
              </a:tr>
            </a:tbl>
          </a:graphicData>
        </a:graphic>
      </p:graphicFrame>
      <p:sp>
        <p:nvSpPr>
          <p:cNvPr id="6" name="Content Placeholder 7"/>
          <p:cNvSpPr txBox="1">
            <a:spLocks/>
          </p:cNvSpPr>
          <p:nvPr/>
        </p:nvSpPr>
        <p:spPr>
          <a:xfrm>
            <a:off x="8410576" y="1572573"/>
            <a:ext cx="3409950" cy="5073156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Data Leveraged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2021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900000" marR="0" lvl="2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Reference Loads: 2019 and 2021</a:t>
            </a:r>
          </a:p>
          <a:p>
            <a:pPr marL="900000" marR="0" lvl="2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Impact Modelling: 2019-2021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PY 2020 </a:t>
            </a:r>
          </a:p>
          <a:p>
            <a:pPr marL="900000" marR="0" lvl="2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Reference loads and impact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odelling from 2018-2020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PY 2019</a:t>
            </a:r>
          </a:p>
          <a:p>
            <a:pPr marL="900000" marR="0" lvl="2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Reference loads and impact modelling from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2018-2019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4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2021 SDP-C </a:t>
            </a:r>
            <a:r>
              <a:rPr lang="en-US" dirty="0"/>
              <a:t>Evaluation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" y="1568362"/>
            <a:ext cx="10233301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SDP-C participants cooling loads are lower over the 4-9 </a:t>
            </a:r>
            <a:r>
              <a:rPr lang="en-US" dirty="0" err="1" smtClean="0"/>
              <a:t>pM</a:t>
            </a:r>
            <a:r>
              <a:rPr lang="en-US" dirty="0" smtClean="0"/>
              <a:t> window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8224" y="1966748"/>
            <a:ext cx="400049" cy="352424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4-9 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6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impacts on the </a:t>
            </a:r>
            <a:r>
              <a:rPr lang="en-US" dirty="0" smtClean="0"/>
              <a:t>Reliability Event (July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7" y="1506946"/>
            <a:ext cx="1023194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SDP Participant Characteristics and </a:t>
            </a:r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E07D-12F9-FF40-B07B-9B015B6B1FB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impacts for each event – Full Event Hours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03768"/>
              </p:ext>
            </p:extLst>
          </p:nvPr>
        </p:nvGraphicFramePr>
        <p:xfrm>
          <a:off x="581196" y="1619791"/>
          <a:ext cx="11029606" cy="4114805"/>
        </p:xfrm>
        <a:graphic>
          <a:graphicData uri="http://schemas.openxmlformats.org/drawingml/2006/table">
            <a:tbl>
              <a:tblPr/>
              <a:tblGrid>
                <a:gridCol w="777341">
                  <a:extLst>
                    <a:ext uri="{9D8B030D-6E8A-4147-A177-3AD203B41FA5}">
                      <a16:colId xmlns:a16="http://schemas.microsoft.com/office/drawing/2014/main" val="2032641465"/>
                    </a:ext>
                  </a:extLst>
                </a:gridCol>
                <a:gridCol w="798317">
                  <a:extLst>
                    <a:ext uri="{9D8B030D-6E8A-4147-A177-3AD203B41FA5}">
                      <a16:colId xmlns:a16="http://schemas.microsoft.com/office/drawing/2014/main" val="1316409710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4171421433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591903598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2090874097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494996909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664072657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344432106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426637020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860301159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417173904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816064901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557090683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281722116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MW Metrics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Impact per … (kW)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19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Event start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Event end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Reference Load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with DR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Impact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90% Lower Bound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90% Upper Bound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Device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Impact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Wght. Temp (F)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15771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6/17/2021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07867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7/9/2021*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5:50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8:50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46700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8/27/2021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5802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 smtClean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9/9/2021</a:t>
                      </a:r>
                      <a:endParaRPr lang="en-US" sz="1400" b="1" kern="1200" dirty="0">
                        <a:solidFill>
                          <a:srgbClr val="0098D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3:58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6470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</a:rPr>
                        <a:t>Avg. Event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Event Hour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8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0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for key segments – cycling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4" y="1519908"/>
            <a:ext cx="10035830" cy="4484368"/>
          </a:xfrm>
        </p:spPr>
      </p:pic>
    </p:spTree>
    <p:extLst>
      <p:ext uri="{BB962C8B-B14F-4D97-AF65-F5344CB8AC3E}">
        <p14:creationId xmlns:p14="http://schemas.microsoft.com/office/powerpoint/2010/main" val="10818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used Per customer impacts from 2019-2021 to model reductions as function of temperature and hour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632" y="1370945"/>
            <a:ext cx="10365482" cy="4636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4735391" cy="1698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analysis of historical performance was used to produce a time temperature Matrix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84285" y="2672354"/>
            <a:ext cx="3213101" cy="205640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 dirty="0" smtClean="0">
                <a:solidFill>
                  <a:srgbClr val="EBEBEB">
                    <a:lumMod val="50000"/>
                  </a:srgbClr>
                </a:solidFill>
                <a:latin typeface="Corbel"/>
              </a:rPr>
              <a:t>Per </a:t>
            </a:r>
            <a:r>
              <a:rPr lang="en-US" sz="2000" u="sng" dirty="0" smtClean="0">
                <a:solidFill>
                  <a:srgbClr val="EBEBEB">
                    <a:lumMod val="50000"/>
                  </a:srgbClr>
                </a:solidFill>
                <a:latin typeface="Corbel"/>
              </a:rPr>
              <a:t>device</a:t>
            </a:r>
            <a:r>
              <a:rPr lang="en-US" sz="2000" dirty="0" smtClean="0">
                <a:solidFill>
                  <a:srgbClr val="EBEBEB">
                    <a:lumMod val="50000"/>
                  </a:srgbClr>
                </a:solidFill>
                <a:latin typeface="Corbel"/>
              </a:rPr>
              <a:t> impacts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As a function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 of weather and hour of day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0015" y="1018903"/>
            <a:ext cx="5732385" cy="46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2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Ex-Ante impacts – </a:t>
            </a:r>
            <a:r>
              <a:rPr lang="en-US" dirty="0" smtClean="0"/>
              <a:t>Projected </a:t>
            </a:r>
            <a:r>
              <a:rPr lang="en-US" dirty="0"/>
              <a:t>demand reductions under standardized weather conditions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</p:spPr>
        <p:txBody>
          <a:bodyPr/>
          <a:lstStyle/>
          <a:p>
            <a:r>
              <a:rPr lang="en-US" dirty="0"/>
              <a:t>Forecast Year 2022 </a:t>
            </a:r>
            <a:r>
              <a:rPr lang="en-US" dirty="0" smtClean="0"/>
              <a:t>Load Impacts </a:t>
            </a:r>
            <a:r>
              <a:rPr lang="en-US" dirty="0"/>
              <a:t>on the 1-in-2 </a:t>
            </a:r>
            <a:r>
              <a:rPr lang="en-US" dirty="0" smtClean="0"/>
              <a:t>August Peak 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</p:spPr>
        <p:txBody>
          <a:bodyPr/>
          <a:lstStyle/>
          <a:p>
            <a:r>
              <a:rPr lang="en-US" dirty="0"/>
              <a:t>August Peak Day Ex-Ante Aggregate Load Reductions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6838045"/>
              </p:ext>
            </p:extLst>
          </p:nvPr>
        </p:nvGraphicFramePr>
        <p:xfrm>
          <a:off x="6290365" y="2360233"/>
          <a:ext cx="5320443" cy="3463667"/>
        </p:xfrm>
        <a:graphic>
          <a:graphicData uri="http://schemas.openxmlformats.org/drawingml/2006/table">
            <a:tbl>
              <a:tblPr firstRow="1" firstCol="1" bandRow="1"/>
              <a:tblGrid>
                <a:gridCol w="811475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905470421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918706455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3630354039"/>
                    </a:ext>
                  </a:extLst>
                </a:gridCol>
              </a:tblGrid>
              <a:tr h="4574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Devices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570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7,062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61,051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6,643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57,427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6,267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54,173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608974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5,929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51,251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1" b="-1170"/>
          <a:stretch/>
        </p:blipFill>
        <p:spPr bwMode="auto">
          <a:xfrm>
            <a:off x="718171" y="2039605"/>
            <a:ext cx="5182376" cy="4104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SDP-C Ex-ante Comparison to ex-post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28101" y="1313817"/>
            <a:ext cx="2654298" cy="481145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7/9 was the one reliability event of the summer and 9/9 was the system peak day</a:t>
            </a:r>
          </a:p>
          <a:p>
            <a:r>
              <a:rPr lang="en-US" sz="1800" dirty="0"/>
              <a:t>We compare with the 1-in-2 </a:t>
            </a:r>
            <a:r>
              <a:rPr lang="en-US" sz="1800" dirty="0" smtClean="0"/>
              <a:t>August </a:t>
            </a:r>
            <a:r>
              <a:rPr lang="en-US" sz="1800" dirty="0"/>
              <a:t>peak day because the weather is the most </a:t>
            </a:r>
            <a:r>
              <a:rPr lang="en-US" sz="1800" dirty="0" smtClean="0"/>
              <a:t>similar</a:t>
            </a:r>
          </a:p>
          <a:p>
            <a:r>
              <a:rPr lang="en-US" sz="1800" dirty="0" smtClean="0"/>
              <a:t>Ex-post </a:t>
            </a:r>
            <a:r>
              <a:rPr lang="en-US" sz="1800" dirty="0"/>
              <a:t>impacts are </a:t>
            </a:r>
            <a:r>
              <a:rPr lang="en-US" sz="1800" dirty="0" smtClean="0"/>
              <a:t>slightly lower </a:t>
            </a:r>
            <a:r>
              <a:rPr lang="en-US" sz="1800" dirty="0"/>
              <a:t>than the Ex-Ante impacts likely due </a:t>
            </a:r>
            <a:r>
              <a:rPr lang="en-US" sz="1800" dirty="0" smtClean="0"/>
              <a:t>to:</a:t>
            </a:r>
          </a:p>
          <a:p>
            <a:pPr lvl="1"/>
            <a:r>
              <a:rPr lang="en-US" sz="1500" dirty="0" smtClean="0"/>
              <a:t>Schools (68% of the tonnage) not being in session in July</a:t>
            </a:r>
          </a:p>
          <a:p>
            <a:pPr lvl="1"/>
            <a:r>
              <a:rPr lang="en-US" sz="1500" dirty="0" smtClean="0"/>
              <a:t>Lower levels of heat build-up in September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13403"/>
              </p:ext>
            </p:extLst>
          </p:nvPr>
        </p:nvGraphicFramePr>
        <p:xfrm>
          <a:off x="462904" y="1450976"/>
          <a:ext cx="8436789" cy="4482465"/>
        </p:xfrm>
        <a:graphic>
          <a:graphicData uri="http://schemas.openxmlformats.org/drawingml/2006/table">
            <a:tbl>
              <a:tblPr firstRow="1" firstCol="1" bandRow="1"/>
              <a:tblGrid>
                <a:gridCol w="1388474">
                  <a:extLst>
                    <a:ext uri="{9D8B030D-6E8A-4147-A177-3AD203B41FA5}">
                      <a16:colId xmlns:a16="http://schemas.microsoft.com/office/drawing/2014/main" val="3123996461"/>
                    </a:ext>
                  </a:extLst>
                </a:gridCol>
                <a:gridCol w="1433689">
                  <a:extLst>
                    <a:ext uri="{9D8B030D-6E8A-4147-A177-3AD203B41FA5}">
                      <a16:colId xmlns:a16="http://schemas.microsoft.com/office/drawing/2014/main" val="471650280"/>
                    </a:ext>
                  </a:extLst>
                </a:gridCol>
                <a:gridCol w="773282">
                  <a:extLst>
                    <a:ext uri="{9D8B030D-6E8A-4147-A177-3AD203B41FA5}">
                      <a16:colId xmlns:a16="http://schemas.microsoft.com/office/drawing/2014/main" val="697203110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3855026511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1866796648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1021512050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3989735680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1621277592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2054710982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2473734103"/>
                    </a:ext>
                  </a:extLst>
                </a:gridCol>
                <a:gridCol w="605168">
                  <a:extLst>
                    <a:ext uri="{9D8B030D-6E8A-4147-A177-3AD203B41FA5}">
                      <a16:colId xmlns:a16="http://schemas.microsoft.com/office/drawing/2014/main" val="2234462133"/>
                    </a:ext>
                  </a:extLst>
                </a:gridCol>
              </a:tblGrid>
              <a:tr h="972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Accounts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Devices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 Daily Temp (F)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Daily Temp (F)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4:00-5:00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5:00-6:00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6:00-7:00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7:00-8:00 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8:00-9:00 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77705"/>
                  </a:ext>
                </a:extLst>
              </a:tr>
              <a:tr h="5533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Aggregate </a:t>
                      </a:r>
                      <a:r>
                        <a:rPr lang="en-US" sz="110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</a:t>
                      </a:r>
                      <a:r>
                        <a:rPr lang="en-US" sz="11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5:50pm-8:55pm)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7,567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67,726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91.9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987982"/>
                  </a:ext>
                </a:extLst>
              </a:tr>
              <a:tr h="553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3:58pm-5:00pm)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7,517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65,545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79.3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22.1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74032"/>
                  </a:ext>
                </a:extLst>
              </a:tr>
              <a:tr h="648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SCE Ex-ante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1-in-2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August Peak Day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7,062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61,051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82.0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24.3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18.8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14.9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11.9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10.4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496"/>
                  </a:ext>
                </a:extLst>
              </a:tr>
              <a:tr h="5533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</a:t>
                      </a:r>
                      <a:r>
                        <a:rPr lang="en-US" sz="11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Device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47" marR="22947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5:50pm-8:55pm)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7,567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67,726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91.9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64262"/>
                  </a:ext>
                </a:extLst>
              </a:tr>
              <a:tr h="553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9/9/2021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3:58pm-5:00pm)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7,517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65,545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79.3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56631"/>
                  </a:ext>
                </a:extLst>
              </a:tr>
              <a:tr h="648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SCE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Ex-ante </a:t>
                      </a:r>
                      <a:endParaRPr lang="en-US" sz="1100" b="0" dirty="0" smtClean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1-in-2 </a:t>
                      </a:r>
                      <a:r>
                        <a:rPr lang="en-US" sz="11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August Peak Day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7,062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61,051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92.6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82.0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0.40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0.20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47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Ex-Ante Comparison to prior years – per customer impacts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956561"/>
              </p:ext>
            </p:extLst>
          </p:nvPr>
        </p:nvGraphicFramePr>
        <p:xfrm>
          <a:off x="654367" y="1572573"/>
          <a:ext cx="7565707" cy="3790002"/>
        </p:xfrm>
        <a:graphic>
          <a:graphicData uri="http://schemas.openxmlformats.org/drawingml/2006/table">
            <a:tbl>
              <a:tblPr firstRow="1" firstCol="1" bandRow="1"/>
              <a:tblGrid>
                <a:gridCol w="1509451">
                  <a:extLst>
                    <a:ext uri="{9D8B030D-6E8A-4147-A177-3AD203B41FA5}">
                      <a16:colId xmlns:a16="http://schemas.microsoft.com/office/drawing/2014/main" val="643952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2145848461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518227443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3565906712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4281806317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1632197350"/>
                    </a:ext>
                  </a:extLst>
                </a:gridCol>
                <a:gridCol w="1009376">
                  <a:extLst>
                    <a:ext uri="{9D8B030D-6E8A-4147-A177-3AD203B41FA5}">
                      <a16:colId xmlns:a16="http://schemas.microsoft.com/office/drawing/2014/main" val="2356687792"/>
                    </a:ext>
                  </a:extLst>
                </a:gridCol>
              </a:tblGrid>
              <a:tr h="6316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Vintage Year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69737"/>
                  </a:ext>
                </a:extLst>
              </a:tr>
              <a:tr h="631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63609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027408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835352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55512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231969"/>
                  </a:ext>
                </a:extLst>
              </a:tr>
            </a:tbl>
          </a:graphicData>
        </a:graphic>
      </p:graphicFrame>
      <p:sp>
        <p:nvSpPr>
          <p:cNvPr id="6" name="Content Placeholder 7"/>
          <p:cNvSpPr txBox="1">
            <a:spLocks/>
          </p:cNvSpPr>
          <p:nvPr/>
        </p:nvSpPr>
        <p:spPr>
          <a:xfrm>
            <a:off x="8410576" y="1572573"/>
            <a:ext cx="3409950" cy="5073156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</a:rPr>
              <a:t>Data Leveraged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sz="1600" b="1" dirty="0">
                <a:solidFill>
                  <a:srgbClr val="757575"/>
                </a:solidFill>
              </a:rPr>
              <a:t>PY 2021 </a:t>
            </a:r>
            <a:endParaRPr lang="en-US" sz="1600" dirty="0">
              <a:solidFill>
                <a:srgbClr val="757575"/>
              </a:solidFill>
            </a:endParaRP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757575"/>
                </a:solidFill>
              </a:rPr>
              <a:t>Reference Loads: 2019 and 2021</a:t>
            </a: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757575"/>
                </a:solidFill>
              </a:rPr>
              <a:t>Impact Modelling: 2018-2021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b="1" dirty="0">
                <a:solidFill>
                  <a:srgbClr val="757575"/>
                </a:solidFill>
              </a:rPr>
              <a:t>PY 2020 </a:t>
            </a: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757575"/>
                </a:solidFill>
              </a:rPr>
              <a:t>Reference loads and impact modelling from 2018-2020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sz="1600" b="1" dirty="0">
                <a:solidFill>
                  <a:srgbClr val="757575"/>
                </a:solidFill>
              </a:rPr>
              <a:t>PY 2019</a:t>
            </a: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757575"/>
                </a:solidFill>
              </a:rPr>
              <a:t>Reference loads and impact modelling from 2018-2019</a:t>
            </a: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</a:rPr>
              <a:t>Refined the placebo day selection in 2021 </a:t>
            </a:r>
          </a:p>
        </p:txBody>
      </p:sp>
    </p:spTree>
    <p:extLst>
      <p:ext uri="{BB962C8B-B14F-4D97-AF65-F5344CB8AC3E}">
        <p14:creationId xmlns:p14="http://schemas.microsoft.com/office/powerpoint/2010/main" val="1265434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&amp; Recommendations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E07D-12F9-FF40-B07B-9B015B6B1FB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601180" y="1152145"/>
            <a:ext cx="5319355" cy="4973128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dirty="0" smtClean="0"/>
              <a:t>SDP </a:t>
            </a:r>
            <a:r>
              <a:rPr lang="en-US" dirty="0"/>
              <a:t>has the capability to deliver large magnitudes of flexible loads at very fast ramp </a:t>
            </a:r>
            <a:r>
              <a:rPr lang="en-US" dirty="0" smtClean="0"/>
              <a:t>rates, delivering larger </a:t>
            </a:r>
            <a:r>
              <a:rPr lang="en-US" dirty="0"/>
              <a:t>reductions when the weather is more extreme and resources are needed </a:t>
            </a:r>
            <a:r>
              <a:rPr lang="en-US" dirty="0" smtClean="0"/>
              <a:t>most.</a:t>
            </a:r>
          </a:p>
          <a:p>
            <a:pPr lvl="1"/>
            <a:r>
              <a:rPr lang="en-US" dirty="0" smtClean="0"/>
              <a:t>Comprised of 1.1+ </a:t>
            </a:r>
            <a:r>
              <a:rPr lang="en-US" dirty="0"/>
              <a:t>million tons of air conditioning</a:t>
            </a:r>
            <a:endParaRPr lang="en-US" dirty="0" smtClean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magnitude of SDP resources has been </a:t>
            </a:r>
            <a:r>
              <a:rPr lang="en-US" dirty="0" smtClean="0"/>
              <a:t>declining in recent years.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attrition has coincided with lower incentives and a higher number of </a:t>
            </a:r>
            <a:r>
              <a:rPr lang="en-US" dirty="0" smtClean="0"/>
              <a:t>events (2020)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>
          <a:xfrm>
            <a:off x="6250822" y="1152145"/>
            <a:ext cx="5320445" cy="531361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a time-temperature matrix to address differences between operations and planning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bridges </a:t>
            </a:r>
            <a:r>
              <a:rPr lang="en-US" dirty="0"/>
              <a:t>the gap between operations and planning conditions</a:t>
            </a:r>
            <a:endParaRPr lang="en-US" dirty="0" smtClean="0"/>
          </a:p>
          <a:p>
            <a:r>
              <a:rPr lang="en-US" dirty="0" smtClean="0"/>
              <a:t>Add weekend days to the load impact protocol ex-ante tables and include weekend "test" events</a:t>
            </a:r>
          </a:p>
          <a:p>
            <a:r>
              <a:rPr lang="en-US" dirty="0" smtClean="0"/>
              <a:t>Include </a:t>
            </a:r>
            <a:r>
              <a:rPr lang="en-US" dirty="0"/>
              <a:t>"test" event operations to fully assess the load reduction capability </a:t>
            </a:r>
            <a:endParaRPr lang="en-US" dirty="0" smtClean="0"/>
          </a:p>
          <a:p>
            <a:pPr lvl="1"/>
            <a:r>
              <a:rPr lang="en-US" dirty="0" smtClean="0"/>
              <a:t>Facilitates comparison </a:t>
            </a:r>
            <a:r>
              <a:rPr lang="en-US" dirty="0"/>
              <a:t>between ex post and ex ante results</a:t>
            </a:r>
            <a:endParaRPr lang="en-US" dirty="0" smtClean="0"/>
          </a:p>
          <a:p>
            <a:r>
              <a:rPr lang="en-US" dirty="0"/>
              <a:t>Make sure to dispatch  "test" events that include enough variation to understand program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cknowledges </a:t>
            </a:r>
            <a:r>
              <a:rPr lang="en-US" dirty="0"/>
              <a:t>the various population groupings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01180" y="666605"/>
            <a:ext cx="5319355" cy="35423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50821" y="673813"/>
            <a:ext cx="5320445" cy="353695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37146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7" y="2188675"/>
            <a:ext cx="6867210" cy="3695214"/>
          </a:xfrm>
        </p:spPr>
      </p:pic>
      <p:sp>
        <p:nvSpPr>
          <p:cNvPr id="3" name="TextBox 2"/>
          <p:cNvSpPr txBox="1"/>
          <p:nvPr/>
        </p:nvSpPr>
        <p:spPr>
          <a:xfrm>
            <a:off x="8014187" y="4036282"/>
            <a:ext cx="3596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Josh Bode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Partner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jbode@demandsideanalytics.com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415.786.0707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SDP program is an AC Cycling program, Where Events are dispatched by geographically defined regional subgroups 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01181" y="1626578"/>
            <a:ext cx="3381734" cy="4352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~80% of participants, tonnage, and devices are in 100% cycling</a:t>
            </a:r>
          </a:p>
          <a:p>
            <a:r>
              <a:rPr lang="en-US" dirty="0" smtClean="0"/>
              <a:t>~50% of resources are in the SCE-Central </a:t>
            </a:r>
            <a:r>
              <a:rPr lang="en-US" dirty="0" err="1" smtClean="0"/>
              <a:t>SubLAP</a:t>
            </a:r>
            <a:endParaRPr lang="en-US" dirty="0" smtClean="0"/>
          </a:p>
          <a:p>
            <a:r>
              <a:rPr lang="en-US" dirty="0" smtClean="0"/>
              <a:t>~13% of participants have solar</a:t>
            </a:r>
          </a:p>
          <a:p>
            <a:r>
              <a:rPr lang="en-US" dirty="0" smtClean="0"/>
              <a:t>~27% of SDP-R participants are low income (CARE or FERA)</a:t>
            </a:r>
          </a:p>
          <a:p>
            <a:r>
              <a:rPr lang="en-US" dirty="0" smtClean="0"/>
              <a:t>Schools and religious organizations account for ~80% of SDP-C tonnage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6135" b="16248"/>
          <a:stretch/>
        </p:blipFill>
        <p:spPr>
          <a:xfrm>
            <a:off x="4099013" y="1957557"/>
            <a:ext cx="7951824" cy="3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4"/>
            <a:ext cx="11029616" cy="651236"/>
          </a:xfrm>
        </p:spPr>
        <p:txBody>
          <a:bodyPr>
            <a:normAutofit/>
          </a:bodyPr>
          <a:lstStyle/>
          <a:p>
            <a:r>
              <a:rPr lang="en-US" dirty="0" smtClean="0"/>
              <a:t>2021 System Peak loads were Lower Than Previous Years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5" y="1362726"/>
            <a:ext cx="10762488" cy="4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4"/>
            <a:ext cx="11029616" cy="651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2021 Events varied in timing and were mostly dispatched for Testing Purposes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0" y="1358599"/>
            <a:ext cx="10753714" cy="4805647"/>
          </a:xfrm>
        </p:spPr>
      </p:pic>
    </p:spTree>
    <p:extLst>
      <p:ext uri="{BB962C8B-B14F-4D97-AF65-F5344CB8AC3E}">
        <p14:creationId xmlns:p14="http://schemas.microsoft.com/office/powerpoint/2010/main" val="33286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2021 SDP-R </a:t>
            </a:r>
            <a:r>
              <a:rPr lang="en-US" dirty="0"/>
              <a:t>Evaluation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SDP-R participants have over 400 MW of cooling load when temperatures are hot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76505"/>
            <a:ext cx="10058398" cy="4491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63175" y="1714500"/>
            <a:ext cx="400049" cy="352424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4-9 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impacts on the </a:t>
            </a:r>
            <a:r>
              <a:rPr lang="en-US" dirty="0" smtClean="0"/>
              <a:t>Reliability Event (July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7" y="1506946"/>
            <a:ext cx="1023194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impacts for each event – Full Event Hours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171714"/>
              </p:ext>
            </p:extLst>
          </p:nvPr>
        </p:nvGraphicFramePr>
        <p:xfrm>
          <a:off x="581196" y="1619791"/>
          <a:ext cx="11029606" cy="4114805"/>
        </p:xfrm>
        <a:graphic>
          <a:graphicData uri="http://schemas.openxmlformats.org/drawingml/2006/table">
            <a:tbl>
              <a:tblPr/>
              <a:tblGrid>
                <a:gridCol w="777341">
                  <a:extLst>
                    <a:ext uri="{9D8B030D-6E8A-4147-A177-3AD203B41FA5}">
                      <a16:colId xmlns:a16="http://schemas.microsoft.com/office/drawing/2014/main" val="2032641465"/>
                    </a:ext>
                  </a:extLst>
                </a:gridCol>
                <a:gridCol w="798317">
                  <a:extLst>
                    <a:ext uri="{9D8B030D-6E8A-4147-A177-3AD203B41FA5}">
                      <a16:colId xmlns:a16="http://schemas.microsoft.com/office/drawing/2014/main" val="1316409710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4171421433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591903598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2090874097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494996909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664072657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344432106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426637020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1860301159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417173904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816064901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3557090683"/>
                    </a:ext>
                  </a:extLst>
                </a:gridCol>
                <a:gridCol w="787829">
                  <a:extLst>
                    <a:ext uri="{9D8B030D-6E8A-4147-A177-3AD203B41FA5}">
                      <a16:colId xmlns:a16="http://schemas.microsoft.com/office/drawing/2014/main" val="281722116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MW Metrics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Impact per … (kW)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19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Event start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Event end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Reference Load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with DR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Impact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90% Lower Bound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90% Upper Bound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Device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Impact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Wght. Temp (F)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15771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6/17/2021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168,129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07867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7/9/2021*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5:50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8:50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175,532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46700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</a:rPr>
                        <a:t>8/27/2021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175,588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5802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 smtClean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9/9/2021</a:t>
                      </a:r>
                      <a:endParaRPr lang="en-US" sz="1400" b="1" kern="1200" dirty="0">
                        <a:solidFill>
                          <a:srgbClr val="0098D7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3:58 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175,962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98D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6470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</a:rPr>
                        <a:t>Avg. Event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Event Hour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173,803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3434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8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24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SA theme">
      <a:dk1>
        <a:srgbClr val="757575"/>
      </a:dk1>
      <a:lt1>
        <a:sysClr val="window" lastClr="FFFFFF"/>
      </a:lt1>
      <a:dk2>
        <a:srgbClr val="757575"/>
      </a:dk2>
      <a:lt2>
        <a:srgbClr val="EBEBEB"/>
      </a:lt2>
      <a:accent1>
        <a:srgbClr val="0098D7"/>
      </a:accent1>
      <a:accent2>
        <a:srgbClr val="999999"/>
      </a:accent2>
      <a:accent3>
        <a:srgbClr val="8D82A3"/>
      </a:accent3>
      <a:accent4>
        <a:srgbClr val="E66827"/>
      </a:accent4>
      <a:accent5>
        <a:srgbClr val="80BE25"/>
      </a:accent5>
      <a:accent6>
        <a:srgbClr val="A1561F"/>
      </a:accent6>
      <a:hlink>
        <a:srgbClr val="828282"/>
      </a:hlink>
      <a:folHlink>
        <a:srgbClr val="A5A5A5"/>
      </a:folHlink>
    </a:clrScheme>
    <a:fontScheme name="DSA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1_Dividend">
  <a:themeElements>
    <a:clrScheme name="DSA">
      <a:dk1>
        <a:srgbClr val="595959"/>
      </a:dk1>
      <a:lt1>
        <a:sysClr val="window" lastClr="FFFFFF"/>
      </a:lt1>
      <a:dk2>
        <a:srgbClr val="005F8C"/>
      </a:dk2>
      <a:lt2>
        <a:srgbClr val="D8D8D8"/>
      </a:lt2>
      <a:accent1>
        <a:srgbClr val="0098D7"/>
      </a:accent1>
      <a:accent2>
        <a:srgbClr val="999999"/>
      </a:accent2>
      <a:accent3>
        <a:srgbClr val="E66827"/>
      </a:accent3>
      <a:accent4>
        <a:srgbClr val="8D82A3"/>
      </a:accent4>
      <a:accent5>
        <a:srgbClr val="80BE25"/>
      </a:accent5>
      <a:accent6>
        <a:srgbClr val="00709F"/>
      </a:accent6>
      <a:hlink>
        <a:srgbClr val="737373"/>
      </a:hlink>
      <a:folHlink>
        <a:srgbClr val="B54E15"/>
      </a:folHlink>
    </a:clrScheme>
    <a:fontScheme name="DSA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DC3D7662-05CC-424D-AB52-A2D40FAE1CD9}" vid="{4A1843F5-5B93-4A60-BA5D-4B91BE83BB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7E484F-21E1-4420-AF59-78F3850C424D}">
  <we:reference id="WA104380317" version="1.0.0.0" store="en-US" storeType="omex"/>
  <we:alternateReferences>
    <we:reference id="WA104380317" version="1.0.0.0" store="omex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45317</TotalTime>
  <Words>1430</Words>
  <Application>Microsoft Office PowerPoint</Application>
  <PresentationFormat>Widescreen</PresentationFormat>
  <Paragraphs>579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Nova Light</vt:lpstr>
      <vt:lpstr>Calibri</vt:lpstr>
      <vt:lpstr>Corbel</vt:lpstr>
      <vt:lpstr>Courier New</vt:lpstr>
      <vt:lpstr>Segoe UI</vt:lpstr>
      <vt:lpstr>Segoe UI Semibold</vt:lpstr>
      <vt:lpstr>Times New Roman</vt:lpstr>
      <vt:lpstr>Wingdings</vt:lpstr>
      <vt:lpstr>Wingdings 2</vt:lpstr>
      <vt:lpstr>Dividend</vt:lpstr>
      <vt:lpstr>1_Dividend</vt:lpstr>
      <vt:lpstr>Southern California Edison Summer Discount Plan: 2021 Load Impact Evaluation</vt:lpstr>
      <vt:lpstr>SDP Participant Characteristics and Loads</vt:lpstr>
      <vt:lpstr>The SDP program is an AC Cycling program, Where Events are dispatched by geographically defined regional subgroups </vt:lpstr>
      <vt:lpstr>2021 System Peak loads were Lower Than Previous Years</vt:lpstr>
      <vt:lpstr>2021 Events varied in timing and were mostly dispatched for Testing Purposes</vt:lpstr>
      <vt:lpstr>2021 SDP-R Evaluation Results</vt:lpstr>
      <vt:lpstr>SDP-R participants have over 400 MW of cooling load when temperatures are hot</vt:lpstr>
      <vt:lpstr>Load impacts on the Reliability Event (July 9th)</vt:lpstr>
      <vt:lpstr>Summary of impacts for each event – Full Event Hours</vt:lpstr>
      <vt:lpstr>Average Impacts by Date and Key Subcategories</vt:lpstr>
      <vt:lpstr>Impacts for key segments – cycling strategy</vt:lpstr>
      <vt:lpstr>we used Per customer impacts from 2019-2021 to model reductions as function of temperature and hour</vt:lpstr>
      <vt:lpstr>The analysis of historical performance was used to produce a time temperature Matrix</vt:lpstr>
      <vt:lpstr>Ex-Ante impacts – Projected demand reductions under standardized weather conditions</vt:lpstr>
      <vt:lpstr>Ex-Ante Comparison to ex-post</vt:lpstr>
      <vt:lpstr>Ex-Ante Comparison to prior years – per customer impacts</vt:lpstr>
      <vt:lpstr>2021 SDP-C Evaluation Results</vt:lpstr>
      <vt:lpstr>SDP-C participants cooling loads are lower over the 4-9 pM window</vt:lpstr>
      <vt:lpstr>Load impacts on the Reliability Event (July 9th)</vt:lpstr>
      <vt:lpstr>Summary of impacts for each event – Full Event Hours</vt:lpstr>
      <vt:lpstr>Impacts for key segments – cycling strategy</vt:lpstr>
      <vt:lpstr>we used Per customer impacts from 2019-2021 to model reductions as function of temperature and hour</vt:lpstr>
      <vt:lpstr>The analysis of historical performance was used to produce a time temperature Matrix</vt:lpstr>
      <vt:lpstr>Ex-Ante impacts – Projected demand reductions under standardized weather conditions</vt:lpstr>
      <vt:lpstr>SDP-C Ex-ante Comparison to ex-post</vt:lpstr>
      <vt:lpstr>Ex-Ante Comparison to prior years – per customer impacts</vt:lpstr>
      <vt:lpstr>Discussion &amp; Recommendations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Specific T&amp;D Forecasting and Avoided Costs Using Probabilistic Methods</dc:title>
  <dc:creator>Bode, Joshua</dc:creator>
  <cp:lastModifiedBy>Savannah Horner</cp:lastModifiedBy>
  <cp:revision>697</cp:revision>
  <dcterms:modified xsi:type="dcterms:W3CDTF">2022-04-29T13:08:37Z</dcterms:modified>
</cp:coreProperties>
</file>