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1745" r:id="rId2"/>
    <p:sldId id="1748" r:id="rId3"/>
    <p:sldId id="1710" r:id="rId4"/>
    <p:sldId id="1742" r:id="rId5"/>
    <p:sldId id="1752" r:id="rId6"/>
    <p:sldId id="1749" r:id="rId7"/>
    <p:sldId id="1769" r:id="rId8"/>
    <p:sldId id="1765" r:id="rId9"/>
    <p:sldId id="1766" r:id="rId10"/>
    <p:sldId id="1771" r:id="rId11"/>
    <p:sldId id="1750" r:id="rId12"/>
    <p:sldId id="1770" r:id="rId13"/>
    <p:sldId id="1757" r:id="rId14"/>
    <p:sldId id="1772" r:id="rId15"/>
    <p:sldId id="1758" r:id="rId16"/>
    <p:sldId id="1760" r:id="rId17"/>
    <p:sldId id="1773" r:id="rId18"/>
    <p:sldId id="1767" r:id="rId19"/>
    <p:sldId id="1768" r:id="rId20"/>
    <p:sldId id="1761" r:id="rId21"/>
    <p:sldId id="17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1" autoAdjust="0"/>
    <p:restoredTop sz="94660"/>
  </p:normalViewPr>
  <p:slideViewPr>
    <p:cSldViewPr snapToGrid="0">
      <p:cViewPr varScale="1">
        <p:scale>
          <a:sx n="76" d="100"/>
          <a:sy n="76"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cPhail" userId="9db2d9a87aa0c366" providerId="LiveId" clId="{790520B6-2D23-41D3-A0FD-11BF698A59A0}"/>
    <pc:docChg chg="modSld">
      <pc:chgData name="James McPhail" userId="9db2d9a87aa0c366" providerId="LiveId" clId="{790520B6-2D23-41D3-A0FD-11BF698A59A0}" dt="2022-05-16T20:23:41.869" v="17" actId="1076"/>
      <pc:docMkLst>
        <pc:docMk/>
      </pc:docMkLst>
      <pc:sldChg chg="modSp mod">
        <pc:chgData name="James McPhail" userId="9db2d9a87aa0c366" providerId="LiveId" clId="{790520B6-2D23-41D3-A0FD-11BF698A59A0}" dt="2022-05-16T20:23:41.869" v="17" actId="1076"/>
        <pc:sldMkLst>
          <pc:docMk/>
          <pc:sldMk cId="3575792163" sldId="1710"/>
        </pc:sldMkLst>
        <pc:spChg chg="mod">
          <ac:chgData name="James McPhail" userId="9db2d9a87aa0c366" providerId="LiveId" clId="{790520B6-2D23-41D3-A0FD-11BF698A59A0}" dt="2022-05-16T20:23:41.869" v="17" actId="1076"/>
          <ac:spMkLst>
            <pc:docMk/>
            <pc:sldMk cId="3575792163" sldId="1710"/>
            <ac:spMk id="4" creationId="{4C5E06AC-3285-46C9-9C1F-019329CF0F53}"/>
          </ac:spMkLst>
        </pc:spChg>
      </pc:sldChg>
      <pc:sldChg chg="modSp mod">
        <pc:chgData name="James McPhail" userId="9db2d9a87aa0c366" providerId="LiveId" clId="{790520B6-2D23-41D3-A0FD-11BF698A59A0}" dt="2022-05-13T17:16:58.694" v="0" actId="20577"/>
        <pc:sldMkLst>
          <pc:docMk/>
          <pc:sldMk cId="3889669914" sldId="1745"/>
        </pc:sldMkLst>
        <pc:spChg chg="mod">
          <ac:chgData name="James McPhail" userId="9db2d9a87aa0c366" providerId="LiveId" clId="{790520B6-2D23-41D3-A0FD-11BF698A59A0}" dt="2022-05-13T17:16:58.694" v="0" actId="20577"/>
          <ac:spMkLst>
            <pc:docMk/>
            <pc:sldMk cId="3889669914" sldId="1745"/>
            <ac:spMk id="10" creationId="{38E60B71-F073-43D2-89D4-469F320E068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Sheet1!$D$4</c:f>
              <c:strCache>
                <c:ptCount val="1"/>
                <c:pt idx="0">
                  <c:v>Low</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cat>
            <c:numRef>
              <c:f>Sheet1!$C$5:$C$15</c:f>
              <c:numCache>
                <c:formatCode>General</c:formatCode>
                <c:ptCount val="11"/>
                <c:pt idx="0">
                  <c:v>2022</c:v>
                </c:pt>
                <c:pt idx="1">
                  <c:v>2023</c:v>
                </c:pt>
                <c:pt idx="2">
                  <c:v>2024</c:v>
                </c:pt>
                <c:pt idx="3">
                  <c:v>2025</c:v>
                </c:pt>
                <c:pt idx="4">
                  <c:v>2026</c:v>
                </c:pt>
                <c:pt idx="5">
                  <c:v>2027</c:v>
                </c:pt>
                <c:pt idx="6">
                  <c:v>2028</c:v>
                </c:pt>
                <c:pt idx="7">
                  <c:v>2029</c:v>
                </c:pt>
                <c:pt idx="8">
                  <c:v>2030</c:v>
                </c:pt>
                <c:pt idx="9">
                  <c:v>2031</c:v>
                </c:pt>
                <c:pt idx="10">
                  <c:v>2032</c:v>
                </c:pt>
              </c:numCache>
            </c:numRef>
          </c:cat>
          <c:val>
            <c:numRef>
              <c:f>Sheet1!$D$6:$D$15</c:f>
              <c:numCache>
                <c:formatCode>#,##0</c:formatCode>
                <c:ptCount val="10"/>
                <c:pt idx="0">
                  <c:v>1455</c:v>
                </c:pt>
                <c:pt idx="1">
                  <c:v>1669</c:v>
                </c:pt>
                <c:pt idx="2">
                  <c:v>1918</c:v>
                </c:pt>
                <c:pt idx="3">
                  <c:v>2203</c:v>
                </c:pt>
                <c:pt idx="4">
                  <c:v>2529</c:v>
                </c:pt>
                <c:pt idx="5">
                  <c:v>2905</c:v>
                </c:pt>
                <c:pt idx="6">
                  <c:v>3335</c:v>
                </c:pt>
                <c:pt idx="7">
                  <c:v>3826</c:v>
                </c:pt>
                <c:pt idx="8">
                  <c:v>4390</c:v>
                </c:pt>
                <c:pt idx="9">
                  <c:v>5038</c:v>
                </c:pt>
              </c:numCache>
              <c:extLst/>
            </c:numRef>
          </c:val>
          <c:smooth val="0"/>
          <c:extLst>
            <c:ext xmlns:c16="http://schemas.microsoft.com/office/drawing/2014/chart" uri="{C3380CC4-5D6E-409C-BE32-E72D297353CC}">
              <c16:uniqueId val="{00000000-487C-425B-9B3F-D9DD3E7AFE5B}"/>
            </c:ext>
          </c:extLst>
        </c:ser>
        <c:ser>
          <c:idx val="1"/>
          <c:order val="1"/>
          <c:tx>
            <c:strRef>
              <c:f>Sheet1!$E$4</c:f>
              <c:strCache>
                <c:ptCount val="1"/>
                <c:pt idx="0">
                  <c:v>Medium</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numRef>
              <c:f>Sheet1!$C$5:$C$15</c:f>
              <c:numCache>
                <c:formatCode>General</c:formatCode>
                <c:ptCount val="11"/>
                <c:pt idx="0">
                  <c:v>2022</c:v>
                </c:pt>
                <c:pt idx="1">
                  <c:v>2023</c:v>
                </c:pt>
                <c:pt idx="2">
                  <c:v>2024</c:v>
                </c:pt>
                <c:pt idx="3">
                  <c:v>2025</c:v>
                </c:pt>
                <c:pt idx="4">
                  <c:v>2026</c:v>
                </c:pt>
                <c:pt idx="5">
                  <c:v>2027</c:v>
                </c:pt>
                <c:pt idx="6">
                  <c:v>2028</c:v>
                </c:pt>
                <c:pt idx="7">
                  <c:v>2029</c:v>
                </c:pt>
                <c:pt idx="8">
                  <c:v>2030</c:v>
                </c:pt>
                <c:pt idx="9">
                  <c:v>2031</c:v>
                </c:pt>
                <c:pt idx="10">
                  <c:v>2032</c:v>
                </c:pt>
              </c:numCache>
            </c:numRef>
          </c:cat>
          <c:val>
            <c:numRef>
              <c:f>Sheet1!$E$6:$E$15</c:f>
              <c:numCache>
                <c:formatCode>#,##0</c:formatCode>
                <c:ptCount val="10"/>
                <c:pt idx="0">
                  <c:v>1633</c:v>
                </c:pt>
                <c:pt idx="1">
                  <c:v>2123</c:v>
                </c:pt>
                <c:pt idx="2">
                  <c:v>2760</c:v>
                </c:pt>
                <c:pt idx="3">
                  <c:v>3588</c:v>
                </c:pt>
                <c:pt idx="4">
                  <c:v>4665</c:v>
                </c:pt>
                <c:pt idx="5">
                  <c:v>6065</c:v>
                </c:pt>
                <c:pt idx="6">
                  <c:v>7885</c:v>
                </c:pt>
                <c:pt idx="7">
                  <c:v>10250</c:v>
                </c:pt>
                <c:pt idx="8">
                  <c:v>13325</c:v>
                </c:pt>
                <c:pt idx="9">
                  <c:v>17323</c:v>
                </c:pt>
              </c:numCache>
              <c:extLst/>
            </c:numRef>
          </c:val>
          <c:smooth val="0"/>
          <c:extLst>
            <c:ext xmlns:c16="http://schemas.microsoft.com/office/drawing/2014/chart" uri="{C3380CC4-5D6E-409C-BE32-E72D297353CC}">
              <c16:uniqueId val="{00000001-487C-425B-9B3F-D9DD3E7AFE5B}"/>
            </c:ext>
          </c:extLst>
        </c:ser>
        <c:ser>
          <c:idx val="2"/>
          <c:order val="2"/>
          <c:tx>
            <c:strRef>
              <c:f>Sheet1!$F$4</c:f>
              <c:strCache>
                <c:ptCount val="1"/>
                <c:pt idx="0">
                  <c:v>High</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cat>
            <c:numRef>
              <c:f>Sheet1!$C$5:$C$15</c:f>
              <c:numCache>
                <c:formatCode>General</c:formatCode>
                <c:ptCount val="11"/>
                <c:pt idx="0">
                  <c:v>2022</c:v>
                </c:pt>
                <c:pt idx="1">
                  <c:v>2023</c:v>
                </c:pt>
                <c:pt idx="2">
                  <c:v>2024</c:v>
                </c:pt>
                <c:pt idx="3">
                  <c:v>2025</c:v>
                </c:pt>
                <c:pt idx="4">
                  <c:v>2026</c:v>
                </c:pt>
                <c:pt idx="5">
                  <c:v>2027</c:v>
                </c:pt>
                <c:pt idx="6">
                  <c:v>2028</c:v>
                </c:pt>
                <c:pt idx="7">
                  <c:v>2029</c:v>
                </c:pt>
                <c:pt idx="8">
                  <c:v>2030</c:v>
                </c:pt>
                <c:pt idx="9">
                  <c:v>2031</c:v>
                </c:pt>
                <c:pt idx="10">
                  <c:v>2032</c:v>
                </c:pt>
              </c:numCache>
            </c:numRef>
          </c:cat>
          <c:val>
            <c:numRef>
              <c:f>Sheet1!$F$6:$F$15</c:f>
              <c:numCache>
                <c:formatCode>#,##0</c:formatCode>
                <c:ptCount val="10"/>
                <c:pt idx="0">
                  <c:v>1796</c:v>
                </c:pt>
                <c:pt idx="1">
                  <c:v>2569</c:v>
                </c:pt>
                <c:pt idx="2">
                  <c:v>3640</c:v>
                </c:pt>
                <c:pt idx="3">
                  <c:v>5111</c:v>
                </c:pt>
                <c:pt idx="4">
                  <c:v>7110</c:v>
                </c:pt>
                <c:pt idx="5">
                  <c:v>9798</c:v>
                </c:pt>
                <c:pt idx="6">
                  <c:v>13376</c:v>
                </c:pt>
                <c:pt idx="7">
                  <c:v>18083</c:v>
                </c:pt>
                <c:pt idx="8">
                  <c:v>24213</c:v>
                </c:pt>
                <c:pt idx="9">
                  <c:v>32108</c:v>
                </c:pt>
              </c:numCache>
              <c:extLst/>
            </c:numRef>
          </c:val>
          <c:smooth val="0"/>
          <c:extLst>
            <c:ext xmlns:c16="http://schemas.microsoft.com/office/drawing/2014/chart" uri="{C3380CC4-5D6E-409C-BE32-E72D297353CC}">
              <c16:uniqueId val="{00000002-487C-425B-9B3F-D9DD3E7AFE5B}"/>
            </c:ext>
          </c:extLst>
        </c:ser>
        <c:dLbls>
          <c:showLegendKey val="0"/>
          <c:showVal val="0"/>
          <c:showCatName val="0"/>
          <c:showSerName val="0"/>
          <c:showPercent val="0"/>
          <c:showBubbleSize val="0"/>
        </c:dLbls>
        <c:marker val="1"/>
        <c:smooth val="0"/>
        <c:axId val="376597952"/>
        <c:axId val="376587968"/>
      </c:lineChart>
      <c:catAx>
        <c:axId val="376597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crossAx val="376587968"/>
        <c:crosses val="autoZero"/>
        <c:auto val="1"/>
        <c:lblAlgn val="ctr"/>
        <c:lblOffset val="100"/>
        <c:noMultiLvlLbl val="0"/>
      </c:catAx>
      <c:valAx>
        <c:axId val="376587968"/>
        <c:scaling>
          <c:orientation val="minMax"/>
        </c:scaling>
        <c:delete val="0"/>
        <c:axPos val="l"/>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65979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59C2EE-0E98-47BE-BFAC-AF248A76FB93}" type="datetimeFigureOut">
              <a:rPr lang="en-US" smtClean="0"/>
              <a:t>5/16/2022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480F8-D6EA-40C1-A871-22017725CA7C}" type="slidenum">
              <a:rPr lang="en-US" smtClean="0"/>
              <a:t>‹#›</a:t>
            </a:fld>
            <a:endParaRPr lang="en-US" dirty="0"/>
          </a:p>
        </p:txBody>
      </p:sp>
    </p:spTree>
    <p:extLst>
      <p:ext uri="{BB962C8B-B14F-4D97-AF65-F5344CB8AC3E}">
        <p14:creationId xmlns:p14="http://schemas.microsoft.com/office/powerpoint/2010/main" val="137114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9ABD3951-37EB-4FBE-B2EB-F92B5474960E}" type="slidenum">
              <a:rPr lang="en-CA" smtClean="0"/>
              <a:t>1</a:t>
            </a:fld>
            <a:endParaRPr lang="en-CA" dirty="0"/>
          </a:p>
        </p:txBody>
      </p:sp>
    </p:spTree>
    <p:extLst>
      <p:ext uri="{BB962C8B-B14F-4D97-AF65-F5344CB8AC3E}">
        <p14:creationId xmlns:p14="http://schemas.microsoft.com/office/powerpoint/2010/main" val="67016168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1918BCA7-0CD0-48C1-AC5B-C2AC2BD20516}"/>
              </a:ext>
            </a:extLst>
          </p:cNvPr>
          <p:cNvPicPr>
            <a:picLocks noChangeAspect="1"/>
          </p:cNvPicPr>
          <p:nvPr userDrawn="1"/>
        </p:nvPicPr>
        <p:blipFill>
          <a:blip r:embed="rId2" cstate="screen">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tretch>
            <a:fillRect/>
          </a:stretch>
        </p:blipFill>
        <p:spPr>
          <a:xfrm>
            <a:off x="266008" y="6328262"/>
            <a:ext cx="1899466" cy="329225"/>
          </a:xfrm>
          <a:prstGeom prst="rect">
            <a:avLst/>
          </a:prstGeom>
        </p:spPr>
      </p:pic>
      <p:sp>
        <p:nvSpPr>
          <p:cNvPr id="10" name="Title 1">
            <a:extLst>
              <a:ext uri="{FF2B5EF4-FFF2-40B4-BE49-F238E27FC236}">
                <a16:creationId xmlns:a16="http://schemas.microsoft.com/office/drawing/2014/main" id="{6FB9494F-57B5-4F09-81E0-0124918340CC}"/>
              </a:ext>
            </a:extLst>
          </p:cNvPr>
          <p:cNvSpPr>
            <a:spLocks noGrp="1"/>
          </p:cNvSpPr>
          <p:nvPr>
            <p:ph type="title"/>
          </p:nvPr>
        </p:nvSpPr>
        <p:spPr>
          <a:xfrm>
            <a:off x="838200" y="365125"/>
            <a:ext cx="10515600" cy="1122853"/>
          </a:xfrm>
          <a:prstGeom prst="rect">
            <a:avLst/>
          </a:prstGeom>
        </p:spPr>
        <p:txBody>
          <a:bodyPr/>
          <a:lstStyle>
            <a:lvl1pPr>
              <a:defRPr sz="3600">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708943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46D691-FBA0-4905-B424-A8BCBEFCCA4E}"/>
              </a:ext>
            </a:extLst>
          </p:cNvPr>
          <p:cNvSpPr>
            <a:spLocks noGrp="1"/>
          </p:cNvSpPr>
          <p:nvPr>
            <p:ph type="title"/>
          </p:nvPr>
        </p:nvSpPr>
        <p:spPr>
          <a:xfrm>
            <a:off x="838200" y="365125"/>
            <a:ext cx="10515600" cy="1122853"/>
          </a:xfrm>
          <a:prstGeom prst="rect">
            <a:avLst/>
          </a:prstGeom>
        </p:spPr>
        <p:txBody>
          <a:bodyPr/>
          <a:lstStyle>
            <a:lvl1pPr>
              <a:defRPr sz="3600">
                <a:latin typeface="Lucida Sans" panose="020B0602030504020204" pitchFamily="34" charset="0"/>
              </a:defRPr>
            </a:lvl1pPr>
          </a:lstStyle>
          <a:p>
            <a:r>
              <a:rPr lang="en-US" dirty="0"/>
              <a:t>Click to edit Master title style</a:t>
            </a:r>
          </a:p>
        </p:txBody>
      </p:sp>
      <p:pic>
        <p:nvPicPr>
          <p:cNvPr id="2" name="Picture 1" descr="A picture containing drawing&#10;&#10;Description automatically generated">
            <a:extLst>
              <a:ext uri="{FF2B5EF4-FFF2-40B4-BE49-F238E27FC236}">
                <a16:creationId xmlns:a16="http://schemas.microsoft.com/office/drawing/2014/main" id="{859C8440-C040-4CA8-BB7E-C472EA7C3E4D}"/>
              </a:ext>
            </a:extLst>
          </p:cNvPr>
          <p:cNvPicPr>
            <a:picLocks noChangeAspect="1"/>
          </p:cNvPicPr>
          <p:nvPr userDrawn="1"/>
        </p:nvPicPr>
        <p:blipFill>
          <a:blip r:embed="rId2" cstate="screen">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tretch>
            <a:fillRect/>
          </a:stretch>
        </p:blipFill>
        <p:spPr>
          <a:xfrm>
            <a:off x="266008" y="6328262"/>
            <a:ext cx="1899466" cy="329225"/>
          </a:xfrm>
          <a:prstGeom prst="rect">
            <a:avLst/>
          </a:prstGeom>
        </p:spPr>
      </p:pic>
    </p:spTree>
    <p:extLst>
      <p:ext uri="{BB962C8B-B14F-4D97-AF65-F5344CB8AC3E}">
        <p14:creationId xmlns:p14="http://schemas.microsoft.com/office/powerpoint/2010/main" val="320405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168" y="0"/>
            <a:ext cx="12191833" cy="2537520"/>
          </a:xfrm>
          <a:prstGeom prst="rect">
            <a:avLst/>
          </a:prstGeom>
          <a:solidFill>
            <a:srgbClr val="31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sp>
        <p:nvSpPr>
          <p:cNvPr id="9" name="Title 2"/>
          <p:cNvSpPr>
            <a:spLocks noGrp="1"/>
          </p:cNvSpPr>
          <p:nvPr>
            <p:ph type="title" hasCustomPrompt="1"/>
          </p:nvPr>
        </p:nvSpPr>
        <p:spPr>
          <a:xfrm>
            <a:off x="595808" y="943424"/>
            <a:ext cx="10972800" cy="505813"/>
          </a:xfrm>
          <a:prstGeom prst="rect">
            <a:avLst/>
          </a:prstGeom>
        </p:spPr>
        <p:txBody>
          <a:bodyPr/>
          <a:lstStyle>
            <a:lvl1pPr marL="0" algn="l" defTabSz="609510" rtl="0" eaLnBrk="1" latinLnBrk="0" hangingPunct="1">
              <a:defRPr lang="en-AU" sz="3733" kern="1200" dirty="0">
                <a:solidFill>
                  <a:schemeClr val="bg1"/>
                </a:solidFill>
                <a:latin typeface="Century Gothic" panose="020B0502020202020204" pitchFamily="34" charset="0"/>
                <a:ea typeface="+mn-ea"/>
                <a:cs typeface="Century Gothic" pitchFamily="34" charset="0"/>
              </a:defRPr>
            </a:lvl1pPr>
          </a:lstStyle>
          <a:p>
            <a:r>
              <a:rPr lang="en-US" dirty="0"/>
              <a:t>SLIDE TITLE (ALWAYS IN CAPS)</a:t>
            </a:r>
            <a:endParaRPr lang="en-AU" dirty="0"/>
          </a:p>
        </p:txBody>
      </p:sp>
      <p:sp>
        <p:nvSpPr>
          <p:cNvPr id="12" name="Slide Number Placeholder 10"/>
          <p:cNvSpPr>
            <a:spLocks noGrp="1"/>
          </p:cNvSpPr>
          <p:nvPr>
            <p:ph type="sldNum" sz="quarter" idx="12"/>
          </p:nvPr>
        </p:nvSpPr>
        <p:spPr>
          <a:xfrm>
            <a:off x="719403" y="6365518"/>
            <a:ext cx="2844800" cy="486833"/>
          </a:xfrm>
        </p:spPr>
        <p:txBody>
          <a:bodyPr/>
          <a:lstStyle>
            <a:lvl1pPr>
              <a:defRPr>
                <a:solidFill>
                  <a:srgbClr val="0A1E2C"/>
                </a:solidFill>
              </a:defRPr>
            </a:lvl1pPr>
          </a:lstStyle>
          <a:p>
            <a:fld id="{C1DEE646-EA24-044A-BEBE-07B70E7B17E3}" type="slidenum">
              <a:rPr lang="en-US" smtClean="0"/>
              <a:pPr/>
              <a:t>‹#›</a:t>
            </a:fld>
            <a:endParaRPr lang="en-US" dirty="0"/>
          </a:p>
        </p:txBody>
      </p:sp>
      <p:sp>
        <p:nvSpPr>
          <p:cNvPr id="7" name="Footer Placeholder 4"/>
          <p:cNvSpPr txBox="1">
            <a:spLocks/>
          </p:cNvSpPr>
          <p:nvPr userDrawn="1"/>
        </p:nvSpPr>
        <p:spPr>
          <a:xfrm>
            <a:off x="4165601" y="6381286"/>
            <a:ext cx="3860800" cy="486833"/>
          </a:xfrm>
          <a:prstGeom prst="rect">
            <a:avLst/>
          </a:prstGeom>
        </p:spPr>
        <p:txBody>
          <a:bodyPr/>
          <a:lstStyle>
            <a:defPPr>
              <a:defRPr lang="en-US"/>
            </a:defPPr>
            <a:lvl1pPr marL="0" algn="ctr" defTabSz="914400" rtl="0" eaLnBrk="1" latinLnBrk="0" hangingPunct="1">
              <a:defRPr sz="800" b="0" i="0" kern="1200">
                <a:solidFill>
                  <a:schemeClr val="tx2"/>
                </a:solidFill>
                <a:latin typeface="Proxima Nova Black"/>
                <a:ea typeface="+mn-ea"/>
                <a:cs typeface="Proxima Nova Black"/>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t>Enersponse Inc.| enersponse.com | </a:t>
            </a:r>
            <a:r>
              <a:rPr lang="en-US" sz="1067" dirty="0">
                <a:latin typeface="Proxima Nova Light"/>
                <a:cs typeface="Proxima Nova Light"/>
              </a:rPr>
              <a:t>Confidential</a:t>
            </a:r>
          </a:p>
        </p:txBody>
      </p:sp>
      <p:pic>
        <p:nvPicPr>
          <p:cNvPr id="3" name="Picture 2">
            <a:extLst>
              <a:ext uri="{FF2B5EF4-FFF2-40B4-BE49-F238E27FC236}">
                <a16:creationId xmlns:a16="http://schemas.microsoft.com/office/drawing/2014/main" id="{83A49140-B3F7-4F66-B8A7-0DD1CD53B7C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16480" y="6348149"/>
            <a:ext cx="1391477" cy="260785"/>
          </a:xfrm>
          <a:prstGeom prst="rect">
            <a:avLst/>
          </a:prstGeom>
        </p:spPr>
      </p:pic>
    </p:spTree>
    <p:extLst>
      <p:ext uri="{BB962C8B-B14F-4D97-AF65-F5344CB8AC3E}">
        <p14:creationId xmlns:p14="http://schemas.microsoft.com/office/powerpoint/2010/main" val="50677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13" name="Rectangle 12"/>
          <p:cNvSpPr/>
          <p:nvPr userDrawn="1"/>
        </p:nvSpPr>
        <p:spPr>
          <a:xfrm>
            <a:off x="166" y="0"/>
            <a:ext cx="12191833" cy="6885384"/>
          </a:xfrm>
          <a:prstGeom prst="rect">
            <a:avLst/>
          </a:prstGeom>
          <a:solidFill>
            <a:srgbClr val="31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sp>
        <p:nvSpPr>
          <p:cNvPr id="15" name="Footer Placeholder 9"/>
          <p:cNvSpPr>
            <a:spLocks noGrp="1"/>
          </p:cNvSpPr>
          <p:nvPr>
            <p:ph type="ftr" sz="quarter" idx="11"/>
          </p:nvPr>
        </p:nvSpPr>
        <p:spPr>
          <a:xfrm>
            <a:off x="4113311" y="6365518"/>
            <a:ext cx="3860800" cy="486833"/>
          </a:xfrm>
        </p:spPr>
        <p:txBody>
          <a:bodyPr/>
          <a:lstStyle>
            <a:lvl1pPr algn="ctr">
              <a:defRPr sz="1200">
                <a:solidFill>
                  <a:schemeClr val="bg1"/>
                </a:solidFill>
                <a:latin typeface="+mn-lt"/>
              </a:defRPr>
            </a:lvl1pPr>
          </a:lstStyle>
          <a:p>
            <a:r>
              <a:rPr lang="en-US" dirty="0"/>
              <a:t> Enersponse </a:t>
            </a:r>
            <a:r>
              <a:rPr lang="en-US" dirty="0">
                <a:cs typeface="Proxima Nova Light"/>
              </a:rPr>
              <a:t>Inc. </a:t>
            </a:r>
            <a:r>
              <a:rPr lang="en-US" dirty="0"/>
              <a:t>| enersponse.com | </a:t>
            </a:r>
            <a:r>
              <a:rPr lang="en-US" dirty="0">
                <a:cs typeface="Proxima Nova Light"/>
              </a:rPr>
              <a:t>Confidential</a:t>
            </a:r>
          </a:p>
        </p:txBody>
      </p:sp>
      <p:sp>
        <p:nvSpPr>
          <p:cNvPr id="16" name="Slide Number Placeholder 10"/>
          <p:cNvSpPr>
            <a:spLocks noGrp="1"/>
          </p:cNvSpPr>
          <p:nvPr>
            <p:ph type="sldNum" sz="quarter" idx="12"/>
          </p:nvPr>
        </p:nvSpPr>
        <p:spPr>
          <a:xfrm>
            <a:off x="911424" y="6405376"/>
            <a:ext cx="2844800" cy="486833"/>
          </a:xfrm>
        </p:spPr>
        <p:txBody>
          <a:bodyPr/>
          <a:lstStyle>
            <a:lvl1pPr>
              <a:defRPr>
                <a:solidFill>
                  <a:schemeClr val="bg1"/>
                </a:solidFill>
              </a:defRPr>
            </a:lvl1pPr>
          </a:lstStyle>
          <a:p>
            <a:fld id="{C1DEE646-EA24-044A-BEBE-07B70E7B17E3}" type="slidenum">
              <a:rPr lang="en-US" smtClean="0"/>
              <a:pPr/>
              <a:t>‹#›</a:t>
            </a:fld>
            <a:endParaRPr lang="en-US" dirty="0"/>
          </a:p>
        </p:txBody>
      </p:sp>
      <p:sp>
        <p:nvSpPr>
          <p:cNvPr id="19" name="Title 2"/>
          <p:cNvSpPr>
            <a:spLocks noGrp="1"/>
          </p:cNvSpPr>
          <p:nvPr>
            <p:ph type="title" hasCustomPrompt="1"/>
          </p:nvPr>
        </p:nvSpPr>
        <p:spPr>
          <a:xfrm>
            <a:off x="595808" y="943424"/>
            <a:ext cx="10972800" cy="505813"/>
          </a:xfrm>
          <a:prstGeom prst="rect">
            <a:avLst/>
          </a:prstGeom>
        </p:spPr>
        <p:txBody>
          <a:bodyPr/>
          <a:lstStyle>
            <a:lvl1pPr marL="0" algn="l" defTabSz="609510" rtl="0" eaLnBrk="1" latinLnBrk="0" hangingPunct="1">
              <a:defRPr lang="en-AU" sz="3733" kern="1200" dirty="0">
                <a:solidFill>
                  <a:schemeClr val="bg1"/>
                </a:solidFill>
                <a:latin typeface="Century Gothic" panose="020B0502020202020204" pitchFamily="34" charset="0"/>
                <a:ea typeface="+mn-ea"/>
                <a:cs typeface="Century Gothic" pitchFamily="34" charset="0"/>
              </a:defRPr>
            </a:lvl1pPr>
          </a:lstStyle>
          <a:p>
            <a:r>
              <a:rPr lang="en-US" dirty="0"/>
              <a:t>SLIDE TITLE (ALWAYS IN CAPS)</a:t>
            </a:r>
            <a:endParaRPr lang="en-AU" dirty="0"/>
          </a:p>
        </p:txBody>
      </p:sp>
    </p:spTree>
    <p:extLst>
      <p:ext uri="{BB962C8B-B14F-4D97-AF65-F5344CB8AC3E}">
        <p14:creationId xmlns:p14="http://schemas.microsoft.com/office/powerpoint/2010/main" val="1597348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168" y="0"/>
            <a:ext cx="12191833" cy="1796819"/>
          </a:xfrm>
          <a:prstGeom prst="rect">
            <a:avLst/>
          </a:prstGeom>
          <a:solidFill>
            <a:srgbClr val="5162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sp>
        <p:nvSpPr>
          <p:cNvPr id="12" name="Title 2"/>
          <p:cNvSpPr>
            <a:spLocks noGrp="1"/>
          </p:cNvSpPr>
          <p:nvPr>
            <p:ph type="title" hasCustomPrompt="1"/>
          </p:nvPr>
        </p:nvSpPr>
        <p:spPr>
          <a:xfrm>
            <a:off x="403787" y="548680"/>
            <a:ext cx="10972800" cy="505813"/>
          </a:xfrm>
          <a:prstGeom prst="rect">
            <a:avLst/>
          </a:prstGeom>
        </p:spPr>
        <p:txBody>
          <a:bodyPr/>
          <a:lstStyle>
            <a:lvl1pPr marL="0" algn="l" defTabSz="609510" rtl="0" eaLnBrk="1" latinLnBrk="0" hangingPunct="1">
              <a:defRPr lang="en-AU" sz="3333" kern="1200" dirty="0">
                <a:solidFill>
                  <a:schemeClr val="bg1"/>
                </a:solidFill>
                <a:latin typeface="Century Gothic" panose="020B0502020202020204" pitchFamily="34" charset="0"/>
                <a:ea typeface="+mn-ea"/>
                <a:cs typeface="Century Gothic" pitchFamily="34" charset="0"/>
              </a:defRPr>
            </a:lvl1pPr>
          </a:lstStyle>
          <a:p>
            <a:r>
              <a:rPr lang="en-US" dirty="0"/>
              <a:t>SLIDE TITLE (ALWAYS IN CAPS)</a:t>
            </a:r>
            <a:endParaRPr lang="en-AU" dirty="0"/>
          </a:p>
        </p:txBody>
      </p:sp>
      <p:sp>
        <p:nvSpPr>
          <p:cNvPr id="11" name="Rectangle 10"/>
          <p:cNvSpPr/>
          <p:nvPr userDrawn="1"/>
        </p:nvSpPr>
        <p:spPr>
          <a:xfrm>
            <a:off x="168" y="6789373"/>
            <a:ext cx="12191833" cy="96011"/>
          </a:xfrm>
          <a:prstGeom prst="rect">
            <a:avLst/>
          </a:prstGeom>
          <a:solidFill>
            <a:srgbClr val="0A1E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sp>
        <p:nvSpPr>
          <p:cNvPr id="23" name="Footer Placeholder 9"/>
          <p:cNvSpPr txBox="1">
            <a:spLocks/>
          </p:cNvSpPr>
          <p:nvPr userDrawn="1"/>
        </p:nvSpPr>
        <p:spPr>
          <a:xfrm>
            <a:off x="924146" y="6365518"/>
            <a:ext cx="1139407" cy="486833"/>
          </a:xfrm>
          <a:prstGeom prst="rect">
            <a:avLst/>
          </a:prstGeom>
        </p:spPr>
        <p:txBody>
          <a:bodyPr/>
          <a:lstStyle>
            <a:defPPr>
              <a:defRPr lang="en-US"/>
            </a:defPPr>
            <a:lvl1pPr marL="0" algn="ctr" defTabSz="914400" rtl="0" eaLnBrk="1" latinLnBrk="0" hangingPunct="1">
              <a:defRPr sz="800" b="0" i="0" kern="1200">
                <a:solidFill>
                  <a:schemeClr val="bg1">
                    <a:lumMod val="85000"/>
                  </a:schemeClr>
                </a:solidFill>
                <a:latin typeface="+mn-lt"/>
                <a:ea typeface="+mn-ea"/>
                <a:cs typeface="Proxima Nova Black"/>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cs typeface="Proxima Nova Light"/>
              </a:rPr>
              <a:t>Confidential</a:t>
            </a:r>
          </a:p>
        </p:txBody>
      </p:sp>
      <p:sp>
        <p:nvSpPr>
          <p:cNvPr id="24" name="Slide Number Placeholder 10"/>
          <p:cNvSpPr txBox="1">
            <a:spLocks/>
          </p:cNvSpPr>
          <p:nvPr userDrawn="1"/>
        </p:nvSpPr>
        <p:spPr>
          <a:xfrm>
            <a:off x="437768" y="6365518"/>
            <a:ext cx="480053" cy="486833"/>
          </a:xfrm>
          <a:prstGeom prst="rect">
            <a:avLst/>
          </a:prstGeom>
        </p:spPr>
        <p:txBody>
          <a:bodyPr/>
          <a:lstStyle>
            <a:defPPr>
              <a:defRPr lang="en-US"/>
            </a:defPPr>
            <a:lvl1pPr marL="0" algn="l" defTabSz="914400" rtl="0" eaLnBrk="1" latinLnBrk="0" hangingPunct="1">
              <a:defRPr sz="800" b="0" i="0" kern="1200">
                <a:solidFill>
                  <a:schemeClr val="bg1">
                    <a:lumMod val="85000"/>
                  </a:schemeClr>
                </a:solidFill>
                <a:latin typeface="Century Gothic" panose="020B0502020202020204" pitchFamily="34" charset="0"/>
                <a:ea typeface="+mn-ea"/>
                <a:cs typeface="Century Gothic" panose="020B0502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1DEE646-EA24-044A-BEBE-07B70E7B17E3}" type="slidenum">
              <a:rPr lang="en-US" sz="1067" smtClean="0"/>
              <a:pPr/>
              <a:t>‹#›</a:t>
            </a:fld>
            <a:endParaRPr lang="en-US" sz="1067" dirty="0"/>
          </a:p>
        </p:txBody>
      </p:sp>
      <p:sp>
        <p:nvSpPr>
          <p:cNvPr id="29" name="Rectangle 28"/>
          <p:cNvSpPr/>
          <p:nvPr userDrawn="1"/>
        </p:nvSpPr>
        <p:spPr>
          <a:xfrm>
            <a:off x="167" y="6789373"/>
            <a:ext cx="10607040" cy="96011"/>
          </a:xfrm>
          <a:prstGeom prst="rect">
            <a:avLst/>
          </a:prstGeom>
          <a:solidFill>
            <a:srgbClr val="647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pic>
        <p:nvPicPr>
          <p:cNvPr id="3" name="Picture 2">
            <a:extLst>
              <a:ext uri="{FF2B5EF4-FFF2-40B4-BE49-F238E27FC236}">
                <a16:creationId xmlns:a16="http://schemas.microsoft.com/office/drawing/2014/main" id="{BB1ECA2E-FD83-4C2B-8A45-8E7718430288}"/>
              </a:ext>
            </a:extLst>
          </p:cNvPr>
          <p:cNvPicPr>
            <a:picLocks noChangeAspect="1"/>
          </p:cNvPicPr>
          <p:nvPr userDrawn="1"/>
        </p:nvPicPr>
        <p:blipFill>
          <a:blip r:embed="rId2" cstate="screen">
            <a:alphaModFix amt="50000"/>
            <a:extLst>
              <a:ext uri="{28A0092B-C50C-407E-A947-70E740481C1C}">
                <a14:useLocalDpi xmlns:a14="http://schemas.microsoft.com/office/drawing/2010/main"/>
              </a:ext>
            </a:extLst>
          </a:blip>
          <a:stretch>
            <a:fillRect/>
          </a:stretch>
        </p:blipFill>
        <p:spPr>
          <a:xfrm>
            <a:off x="9936428" y="6318709"/>
            <a:ext cx="1894577" cy="328377"/>
          </a:xfrm>
          <a:prstGeom prst="rect">
            <a:avLst/>
          </a:prstGeom>
        </p:spPr>
      </p:pic>
    </p:spTree>
    <p:extLst>
      <p:ext uri="{BB962C8B-B14F-4D97-AF65-F5344CB8AC3E}">
        <p14:creationId xmlns:p14="http://schemas.microsoft.com/office/powerpoint/2010/main" val="394005502"/>
      </p:ext>
    </p:extLst>
  </p:cSld>
  <p:clrMapOvr>
    <a:masterClrMapping/>
  </p:clrMapOvr>
  <p:extLst>
    <p:ext uri="{DCECCB84-F9BA-43D5-87BE-67443E8EF086}">
      <p15:sldGuideLst xmlns:p15="http://schemas.microsoft.com/office/powerpoint/2012/main">
        <p15:guide id="1" pos="249">
          <p15:clr>
            <a:srgbClr val="FBAE40"/>
          </p15:clr>
        </p15:guide>
        <p15:guide id="2" pos="5511">
          <p15:clr>
            <a:srgbClr val="FBAE40"/>
          </p15:clr>
        </p15:guide>
        <p15:guide id="3" pos="2880">
          <p15:clr>
            <a:srgbClr val="FBAE40"/>
          </p15:clr>
        </p15:guide>
        <p15:guide id="4" orient="horz" pos="849">
          <p15:clr>
            <a:srgbClr val="FBAE40"/>
          </p15:clr>
        </p15:guide>
        <p15:guide id="5" orient="horz" pos="44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13" name="Rectangle 12"/>
          <p:cNvSpPr/>
          <p:nvPr userDrawn="1"/>
        </p:nvSpPr>
        <p:spPr>
          <a:xfrm>
            <a:off x="166" y="0"/>
            <a:ext cx="12191833" cy="6885384"/>
          </a:xfrm>
          <a:prstGeom prst="rect">
            <a:avLst/>
          </a:prstGeom>
          <a:solidFill>
            <a:srgbClr val="5162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sp>
        <p:nvSpPr>
          <p:cNvPr id="15" name="Footer Placeholder 9"/>
          <p:cNvSpPr>
            <a:spLocks noGrp="1"/>
          </p:cNvSpPr>
          <p:nvPr>
            <p:ph type="ftr" sz="quarter" idx="11"/>
          </p:nvPr>
        </p:nvSpPr>
        <p:spPr>
          <a:xfrm>
            <a:off x="4165601" y="6365518"/>
            <a:ext cx="3860800" cy="486833"/>
          </a:xfrm>
        </p:spPr>
        <p:txBody>
          <a:bodyPr/>
          <a:lstStyle>
            <a:lvl1pPr>
              <a:defRPr sz="1200">
                <a:solidFill>
                  <a:schemeClr val="bg1"/>
                </a:solidFill>
              </a:defRPr>
            </a:lvl1pPr>
          </a:lstStyle>
          <a:p>
            <a:r>
              <a:rPr lang="en-US" dirty="0"/>
              <a:t> Enersponse </a:t>
            </a:r>
            <a:r>
              <a:rPr lang="en-US" dirty="0">
                <a:latin typeface="Proxima Nova Light"/>
                <a:cs typeface="Proxima Nova Light"/>
              </a:rPr>
              <a:t>Inc. </a:t>
            </a:r>
            <a:r>
              <a:rPr lang="en-US" dirty="0"/>
              <a:t>| enersponse.com | </a:t>
            </a:r>
            <a:r>
              <a:rPr lang="en-US" dirty="0">
                <a:latin typeface="Proxima Nova Light"/>
                <a:cs typeface="Proxima Nova Light"/>
              </a:rPr>
              <a:t>Confidential</a:t>
            </a:r>
          </a:p>
        </p:txBody>
      </p:sp>
      <p:sp>
        <p:nvSpPr>
          <p:cNvPr id="16" name="Slide Number Placeholder 10"/>
          <p:cNvSpPr>
            <a:spLocks noGrp="1"/>
          </p:cNvSpPr>
          <p:nvPr>
            <p:ph type="sldNum" sz="quarter" idx="12"/>
          </p:nvPr>
        </p:nvSpPr>
        <p:spPr>
          <a:xfrm>
            <a:off x="911424" y="6405376"/>
            <a:ext cx="2844800" cy="486833"/>
          </a:xfrm>
        </p:spPr>
        <p:txBody>
          <a:bodyPr/>
          <a:lstStyle>
            <a:lvl1pPr>
              <a:defRPr>
                <a:solidFill>
                  <a:schemeClr val="bg1"/>
                </a:solidFill>
              </a:defRPr>
            </a:lvl1pPr>
          </a:lstStyle>
          <a:p>
            <a:fld id="{C1DEE646-EA24-044A-BEBE-07B70E7B17E3}" type="slidenum">
              <a:rPr lang="en-US" smtClean="0"/>
              <a:pPr/>
              <a:t>‹#›</a:t>
            </a:fld>
            <a:endParaRPr lang="en-US" dirty="0"/>
          </a:p>
        </p:txBody>
      </p:sp>
      <p:cxnSp>
        <p:nvCxnSpPr>
          <p:cNvPr id="18" name="Straight Connector 17"/>
          <p:cNvCxnSpPr/>
          <p:nvPr userDrawn="1"/>
        </p:nvCxnSpPr>
        <p:spPr>
          <a:xfrm>
            <a:off x="519290" y="6213309"/>
            <a:ext cx="11153421" cy="0"/>
          </a:xfrm>
          <a:prstGeom prst="line">
            <a:avLst/>
          </a:prstGeom>
          <a:ln>
            <a:solidFill>
              <a:schemeClr val="bg1"/>
            </a:solidFill>
            <a:prstDash val="dot"/>
          </a:ln>
        </p:spPr>
        <p:style>
          <a:lnRef idx="1">
            <a:schemeClr val="dk1"/>
          </a:lnRef>
          <a:fillRef idx="0">
            <a:schemeClr val="dk1"/>
          </a:fillRef>
          <a:effectRef idx="0">
            <a:schemeClr val="dk1"/>
          </a:effectRef>
          <a:fontRef idx="minor">
            <a:schemeClr val="tx1"/>
          </a:fontRef>
        </p:style>
      </p:cxnSp>
      <p:sp>
        <p:nvSpPr>
          <p:cNvPr id="19" name="Title 2"/>
          <p:cNvSpPr>
            <a:spLocks noGrp="1"/>
          </p:cNvSpPr>
          <p:nvPr>
            <p:ph type="title" hasCustomPrompt="1"/>
          </p:nvPr>
        </p:nvSpPr>
        <p:spPr>
          <a:xfrm>
            <a:off x="595808" y="943424"/>
            <a:ext cx="10972800" cy="505813"/>
          </a:xfrm>
          <a:prstGeom prst="rect">
            <a:avLst/>
          </a:prstGeom>
        </p:spPr>
        <p:txBody>
          <a:bodyPr/>
          <a:lstStyle>
            <a:lvl1pPr marL="0" algn="l" defTabSz="609510" rtl="0" eaLnBrk="1" latinLnBrk="0" hangingPunct="1">
              <a:defRPr lang="en-AU" sz="3733" kern="1200" dirty="0">
                <a:solidFill>
                  <a:schemeClr val="bg1"/>
                </a:solidFill>
                <a:latin typeface="Century Gothic" panose="020B0502020202020204" pitchFamily="34" charset="0"/>
                <a:ea typeface="+mn-ea"/>
                <a:cs typeface="Century Gothic" pitchFamily="34" charset="0"/>
              </a:defRPr>
            </a:lvl1pPr>
          </a:lstStyle>
          <a:p>
            <a:r>
              <a:rPr lang="en-US" dirty="0"/>
              <a:t>SLIDE TITLE (ALWAYS IN CAPS)</a:t>
            </a:r>
            <a:endParaRPr lang="en-AU" dirty="0"/>
          </a:p>
        </p:txBody>
      </p:sp>
      <p:pic>
        <p:nvPicPr>
          <p:cNvPr id="8" name="Picture 7">
            <a:extLst>
              <a:ext uri="{FF2B5EF4-FFF2-40B4-BE49-F238E27FC236}">
                <a16:creationId xmlns:a16="http://schemas.microsoft.com/office/drawing/2014/main" id="{5F17054F-955F-4B68-8915-896CC12DC8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36428" y="6311885"/>
            <a:ext cx="1894576" cy="328377"/>
          </a:xfrm>
          <a:prstGeom prst="rect">
            <a:avLst/>
          </a:prstGeom>
        </p:spPr>
      </p:pic>
    </p:spTree>
    <p:extLst>
      <p:ext uri="{BB962C8B-B14F-4D97-AF65-F5344CB8AC3E}">
        <p14:creationId xmlns:p14="http://schemas.microsoft.com/office/powerpoint/2010/main" val="55239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0" name="Rectangle 9"/>
          <p:cNvSpPr/>
          <p:nvPr userDrawn="1"/>
        </p:nvSpPr>
        <p:spPr>
          <a:xfrm>
            <a:off x="168" y="0"/>
            <a:ext cx="12191833" cy="1796819"/>
          </a:xfrm>
          <a:prstGeom prst="rect">
            <a:avLst/>
          </a:prstGeom>
          <a:solidFill>
            <a:srgbClr val="67C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sp>
        <p:nvSpPr>
          <p:cNvPr id="12" name="Title 2"/>
          <p:cNvSpPr>
            <a:spLocks noGrp="1"/>
          </p:cNvSpPr>
          <p:nvPr>
            <p:ph type="title" hasCustomPrompt="1"/>
          </p:nvPr>
        </p:nvSpPr>
        <p:spPr>
          <a:xfrm>
            <a:off x="403787" y="548680"/>
            <a:ext cx="10972800" cy="505813"/>
          </a:xfrm>
          <a:prstGeom prst="rect">
            <a:avLst/>
          </a:prstGeom>
        </p:spPr>
        <p:txBody>
          <a:bodyPr/>
          <a:lstStyle>
            <a:lvl1pPr marL="0" algn="l" defTabSz="609510" rtl="0" eaLnBrk="1" latinLnBrk="0" hangingPunct="1">
              <a:defRPr lang="en-AU" sz="3333" kern="1200" dirty="0">
                <a:solidFill>
                  <a:schemeClr val="bg1"/>
                </a:solidFill>
                <a:latin typeface="Century Gothic" panose="020B0502020202020204" pitchFamily="34" charset="0"/>
                <a:ea typeface="+mn-ea"/>
                <a:cs typeface="Century Gothic" pitchFamily="34" charset="0"/>
              </a:defRPr>
            </a:lvl1pPr>
          </a:lstStyle>
          <a:p>
            <a:r>
              <a:rPr lang="en-US" dirty="0"/>
              <a:t>SLIDE TITLE (ALWAYS IN CAPS)</a:t>
            </a:r>
            <a:endParaRPr lang="en-AU" dirty="0"/>
          </a:p>
        </p:txBody>
      </p:sp>
      <p:sp>
        <p:nvSpPr>
          <p:cNvPr id="11" name="Rectangle 10"/>
          <p:cNvSpPr/>
          <p:nvPr userDrawn="1"/>
        </p:nvSpPr>
        <p:spPr>
          <a:xfrm>
            <a:off x="168" y="6789373"/>
            <a:ext cx="12191833" cy="96011"/>
          </a:xfrm>
          <a:prstGeom prst="rect">
            <a:avLst/>
          </a:prstGeom>
          <a:solidFill>
            <a:srgbClr val="0A1E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sp>
        <p:nvSpPr>
          <p:cNvPr id="23" name="Footer Placeholder 9"/>
          <p:cNvSpPr txBox="1">
            <a:spLocks/>
          </p:cNvSpPr>
          <p:nvPr userDrawn="1"/>
        </p:nvSpPr>
        <p:spPr>
          <a:xfrm>
            <a:off x="924146" y="6365518"/>
            <a:ext cx="1139407" cy="486833"/>
          </a:xfrm>
          <a:prstGeom prst="rect">
            <a:avLst/>
          </a:prstGeom>
        </p:spPr>
        <p:txBody>
          <a:bodyPr/>
          <a:lstStyle>
            <a:defPPr>
              <a:defRPr lang="en-US"/>
            </a:defPPr>
            <a:lvl1pPr marL="0" algn="ctr" defTabSz="914400" rtl="0" eaLnBrk="1" latinLnBrk="0" hangingPunct="1">
              <a:defRPr sz="800" b="0" i="0" kern="1200">
                <a:solidFill>
                  <a:schemeClr val="bg1">
                    <a:lumMod val="85000"/>
                  </a:schemeClr>
                </a:solidFill>
                <a:latin typeface="+mn-lt"/>
                <a:ea typeface="+mn-ea"/>
                <a:cs typeface="Proxima Nova Black"/>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tx1">
                    <a:lumMod val="75000"/>
                  </a:schemeClr>
                </a:solidFill>
                <a:cs typeface="Proxima Nova Light"/>
              </a:rPr>
              <a:t>Confidential</a:t>
            </a:r>
          </a:p>
        </p:txBody>
      </p:sp>
      <p:sp>
        <p:nvSpPr>
          <p:cNvPr id="24" name="Slide Number Placeholder 10"/>
          <p:cNvSpPr txBox="1">
            <a:spLocks/>
          </p:cNvSpPr>
          <p:nvPr userDrawn="1"/>
        </p:nvSpPr>
        <p:spPr>
          <a:xfrm>
            <a:off x="437768" y="6365518"/>
            <a:ext cx="480053" cy="486833"/>
          </a:xfrm>
          <a:prstGeom prst="rect">
            <a:avLst/>
          </a:prstGeom>
        </p:spPr>
        <p:txBody>
          <a:bodyPr/>
          <a:lstStyle>
            <a:defPPr>
              <a:defRPr lang="en-US"/>
            </a:defPPr>
            <a:lvl1pPr marL="0" algn="l" defTabSz="914400" rtl="0" eaLnBrk="1" latinLnBrk="0" hangingPunct="1">
              <a:defRPr sz="800" b="0" i="0" kern="1200">
                <a:solidFill>
                  <a:schemeClr val="bg1">
                    <a:lumMod val="85000"/>
                  </a:schemeClr>
                </a:solidFill>
                <a:latin typeface="Century Gothic" panose="020B0502020202020204" pitchFamily="34" charset="0"/>
                <a:ea typeface="+mn-ea"/>
                <a:cs typeface="Century Gothic" panose="020B0502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1DEE646-EA24-044A-BEBE-07B70E7B17E3}" type="slidenum">
              <a:rPr lang="en-US" sz="1067" smtClean="0">
                <a:solidFill>
                  <a:schemeClr val="tx1">
                    <a:lumMod val="75000"/>
                  </a:schemeClr>
                </a:solidFill>
              </a:rPr>
              <a:pPr/>
              <a:t>‹#›</a:t>
            </a:fld>
            <a:endParaRPr lang="en-US" sz="1067" dirty="0">
              <a:solidFill>
                <a:schemeClr val="tx1">
                  <a:lumMod val="75000"/>
                </a:schemeClr>
              </a:solidFill>
            </a:endParaRPr>
          </a:p>
        </p:txBody>
      </p:sp>
      <p:grpSp>
        <p:nvGrpSpPr>
          <p:cNvPr id="25" name="Group 24"/>
          <p:cNvGrpSpPr/>
          <p:nvPr userDrawn="1"/>
        </p:nvGrpSpPr>
        <p:grpSpPr>
          <a:xfrm>
            <a:off x="11003815" y="6379634"/>
            <a:ext cx="651935" cy="234951"/>
            <a:chOff x="8027988" y="4784725"/>
            <a:chExt cx="488951" cy="176213"/>
          </a:xfrm>
        </p:grpSpPr>
        <p:sp>
          <p:nvSpPr>
            <p:cNvPr id="26" name="Freeform 5"/>
            <p:cNvSpPr>
              <a:spLocks/>
            </p:cNvSpPr>
            <p:nvPr userDrawn="1"/>
          </p:nvSpPr>
          <p:spPr bwMode="auto">
            <a:xfrm>
              <a:off x="8027988" y="4784725"/>
              <a:ext cx="131763" cy="176213"/>
            </a:xfrm>
            <a:custGeom>
              <a:avLst/>
              <a:gdLst>
                <a:gd name="T0" fmla="*/ 102 w 631"/>
                <a:gd name="T1" fmla="*/ 103 h 849"/>
                <a:gd name="T2" fmla="*/ 528 w 631"/>
                <a:gd name="T3" fmla="*/ 103 h 849"/>
                <a:gd name="T4" fmla="*/ 528 w 631"/>
                <a:gd name="T5" fmla="*/ 126 h 849"/>
                <a:gd name="T6" fmla="*/ 524 w 631"/>
                <a:gd name="T7" fmla="*/ 136 h 849"/>
                <a:gd name="T8" fmla="*/ 37 w 631"/>
                <a:gd name="T9" fmla="*/ 613 h 849"/>
                <a:gd name="T10" fmla="*/ 0 w 631"/>
                <a:gd name="T11" fmla="*/ 703 h 849"/>
                <a:gd name="T12" fmla="*/ 0 w 631"/>
                <a:gd name="T13" fmla="*/ 751 h 849"/>
                <a:gd name="T14" fmla="*/ 97 w 631"/>
                <a:gd name="T15" fmla="*/ 849 h 849"/>
                <a:gd name="T16" fmla="*/ 533 w 631"/>
                <a:gd name="T17" fmla="*/ 849 h 849"/>
                <a:gd name="T18" fmla="*/ 631 w 631"/>
                <a:gd name="T19" fmla="*/ 746 h 849"/>
                <a:gd name="T20" fmla="*/ 528 w 631"/>
                <a:gd name="T21" fmla="*/ 746 h 849"/>
                <a:gd name="T22" fmla="*/ 102 w 631"/>
                <a:gd name="T23" fmla="*/ 746 h 849"/>
                <a:gd name="T24" fmla="*/ 102 w 631"/>
                <a:gd name="T25" fmla="*/ 703 h 849"/>
                <a:gd name="T26" fmla="*/ 109 w 631"/>
                <a:gd name="T27" fmla="*/ 686 h 849"/>
                <a:gd name="T28" fmla="*/ 596 w 631"/>
                <a:gd name="T29" fmla="*/ 209 h 849"/>
                <a:gd name="T30" fmla="*/ 631 w 631"/>
                <a:gd name="T31" fmla="*/ 126 h 849"/>
                <a:gd name="T32" fmla="*/ 631 w 631"/>
                <a:gd name="T33" fmla="*/ 98 h 849"/>
                <a:gd name="T34" fmla="*/ 533 w 631"/>
                <a:gd name="T35" fmla="*/ 0 h 849"/>
                <a:gd name="T36" fmla="*/ 97 w 631"/>
                <a:gd name="T37" fmla="*/ 0 h 849"/>
                <a:gd name="T38" fmla="*/ 0 w 631"/>
                <a:gd name="T39" fmla="*/ 103 h 849"/>
                <a:gd name="T40" fmla="*/ 102 w 631"/>
                <a:gd name="T41" fmla="*/ 103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31" h="849">
                  <a:moveTo>
                    <a:pt x="102" y="103"/>
                  </a:moveTo>
                  <a:cubicBezTo>
                    <a:pt x="528" y="103"/>
                    <a:pt x="528" y="103"/>
                    <a:pt x="528" y="103"/>
                  </a:cubicBezTo>
                  <a:cubicBezTo>
                    <a:pt x="528" y="126"/>
                    <a:pt x="528" y="126"/>
                    <a:pt x="528" y="126"/>
                  </a:cubicBezTo>
                  <a:cubicBezTo>
                    <a:pt x="528" y="130"/>
                    <a:pt x="527" y="133"/>
                    <a:pt x="524" y="136"/>
                  </a:cubicBezTo>
                  <a:cubicBezTo>
                    <a:pt x="37" y="613"/>
                    <a:pt x="37" y="613"/>
                    <a:pt x="37" y="613"/>
                  </a:cubicBezTo>
                  <a:cubicBezTo>
                    <a:pt x="13" y="637"/>
                    <a:pt x="0" y="670"/>
                    <a:pt x="0" y="703"/>
                  </a:cubicBezTo>
                  <a:cubicBezTo>
                    <a:pt x="0" y="751"/>
                    <a:pt x="0" y="751"/>
                    <a:pt x="0" y="751"/>
                  </a:cubicBezTo>
                  <a:cubicBezTo>
                    <a:pt x="0" y="805"/>
                    <a:pt x="43" y="849"/>
                    <a:pt x="97" y="849"/>
                  </a:cubicBezTo>
                  <a:cubicBezTo>
                    <a:pt x="533" y="849"/>
                    <a:pt x="533" y="849"/>
                    <a:pt x="533" y="849"/>
                  </a:cubicBezTo>
                  <a:cubicBezTo>
                    <a:pt x="587" y="849"/>
                    <a:pt x="631" y="800"/>
                    <a:pt x="631" y="746"/>
                  </a:cubicBezTo>
                  <a:cubicBezTo>
                    <a:pt x="528" y="746"/>
                    <a:pt x="528" y="746"/>
                    <a:pt x="528" y="746"/>
                  </a:cubicBezTo>
                  <a:cubicBezTo>
                    <a:pt x="102" y="746"/>
                    <a:pt x="102" y="746"/>
                    <a:pt x="102" y="746"/>
                  </a:cubicBezTo>
                  <a:cubicBezTo>
                    <a:pt x="102" y="703"/>
                    <a:pt x="102" y="703"/>
                    <a:pt x="102" y="703"/>
                  </a:cubicBezTo>
                  <a:cubicBezTo>
                    <a:pt x="102" y="697"/>
                    <a:pt x="105" y="691"/>
                    <a:pt x="109" y="686"/>
                  </a:cubicBezTo>
                  <a:cubicBezTo>
                    <a:pt x="596" y="209"/>
                    <a:pt x="596" y="209"/>
                    <a:pt x="596" y="209"/>
                  </a:cubicBezTo>
                  <a:cubicBezTo>
                    <a:pt x="618" y="187"/>
                    <a:pt x="631" y="157"/>
                    <a:pt x="631" y="126"/>
                  </a:cubicBezTo>
                  <a:cubicBezTo>
                    <a:pt x="631" y="98"/>
                    <a:pt x="631" y="98"/>
                    <a:pt x="631" y="98"/>
                  </a:cubicBezTo>
                  <a:cubicBezTo>
                    <a:pt x="631" y="44"/>
                    <a:pt x="587" y="0"/>
                    <a:pt x="533" y="0"/>
                  </a:cubicBezTo>
                  <a:cubicBezTo>
                    <a:pt x="97" y="0"/>
                    <a:pt x="97" y="0"/>
                    <a:pt x="97" y="0"/>
                  </a:cubicBezTo>
                  <a:cubicBezTo>
                    <a:pt x="38" y="0"/>
                    <a:pt x="0" y="48"/>
                    <a:pt x="0" y="103"/>
                  </a:cubicBezTo>
                  <a:lnTo>
                    <a:pt x="102" y="103"/>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AU" sz="2400" dirty="0"/>
            </a:p>
          </p:txBody>
        </p:sp>
        <p:sp>
          <p:nvSpPr>
            <p:cNvPr id="27" name="Freeform 6"/>
            <p:cNvSpPr>
              <a:spLocks/>
            </p:cNvSpPr>
            <p:nvPr userDrawn="1"/>
          </p:nvSpPr>
          <p:spPr bwMode="auto">
            <a:xfrm>
              <a:off x="8205788" y="4784725"/>
              <a:ext cx="130175" cy="176213"/>
            </a:xfrm>
            <a:custGeom>
              <a:avLst/>
              <a:gdLst>
                <a:gd name="T0" fmla="*/ 102 w 631"/>
                <a:gd name="T1" fmla="*/ 747 h 850"/>
                <a:gd name="T2" fmla="*/ 102 w 631"/>
                <a:gd name="T3" fmla="*/ 476 h 850"/>
                <a:gd name="T4" fmla="*/ 102 w 631"/>
                <a:gd name="T5" fmla="*/ 476 h 850"/>
                <a:gd name="T6" fmla="*/ 467 w 631"/>
                <a:gd name="T7" fmla="*/ 476 h 850"/>
                <a:gd name="T8" fmla="*/ 467 w 631"/>
                <a:gd name="T9" fmla="*/ 374 h 850"/>
                <a:gd name="T10" fmla="*/ 102 w 631"/>
                <a:gd name="T11" fmla="*/ 374 h 850"/>
                <a:gd name="T12" fmla="*/ 102 w 631"/>
                <a:gd name="T13" fmla="*/ 103 h 850"/>
                <a:gd name="T14" fmla="*/ 528 w 631"/>
                <a:gd name="T15" fmla="*/ 103 h 850"/>
                <a:gd name="T16" fmla="*/ 631 w 631"/>
                <a:gd name="T17" fmla="*/ 102 h 850"/>
                <a:gd name="T18" fmla="*/ 533 w 631"/>
                <a:gd name="T19" fmla="*/ 0 h 850"/>
                <a:gd name="T20" fmla="*/ 98 w 631"/>
                <a:gd name="T21" fmla="*/ 0 h 850"/>
                <a:gd name="T22" fmla="*/ 0 w 631"/>
                <a:gd name="T23" fmla="*/ 101 h 850"/>
                <a:gd name="T24" fmla="*/ 0 w 631"/>
                <a:gd name="T25" fmla="*/ 749 h 850"/>
                <a:gd name="T26" fmla="*/ 98 w 631"/>
                <a:gd name="T27" fmla="*/ 850 h 850"/>
                <a:gd name="T28" fmla="*/ 533 w 631"/>
                <a:gd name="T29" fmla="*/ 850 h 850"/>
                <a:gd name="T30" fmla="*/ 631 w 631"/>
                <a:gd name="T31" fmla="*/ 747 h 850"/>
                <a:gd name="T32" fmla="*/ 528 w 631"/>
                <a:gd name="T33" fmla="*/ 747 h 850"/>
                <a:gd name="T34" fmla="*/ 102 w 631"/>
                <a:gd name="T35" fmla="*/ 747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1" h="850">
                  <a:moveTo>
                    <a:pt x="102" y="747"/>
                  </a:moveTo>
                  <a:cubicBezTo>
                    <a:pt x="102" y="476"/>
                    <a:pt x="102" y="476"/>
                    <a:pt x="102" y="476"/>
                  </a:cubicBezTo>
                  <a:cubicBezTo>
                    <a:pt x="102" y="476"/>
                    <a:pt x="102" y="476"/>
                    <a:pt x="102" y="476"/>
                  </a:cubicBezTo>
                  <a:cubicBezTo>
                    <a:pt x="467" y="476"/>
                    <a:pt x="467" y="476"/>
                    <a:pt x="467" y="476"/>
                  </a:cubicBezTo>
                  <a:cubicBezTo>
                    <a:pt x="467" y="374"/>
                    <a:pt x="467" y="374"/>
                    <a:pt x="467" y="374"/>
                  </a:cubicBezTo>
                  <a:cubicBezTo>
                    <a:pt x="102" y="374"/>
                    <a:pt x="102" y="374"/>
                    <a:pt x="102" y="374"/>
                  </a:cubicBezTo>
                  <a:cubicBezTo>
                    <a:pt x="102" y="103"/>
                    <a:pt x="102" y="103"/>
                    <a:pt x="102" y="103"/>
                  </a:cubicBezTo>
                  <a:cubicBezTo>
                    <a:pt x="528" y="103"/>
                    <a:pt x="528" y="103"/>
                    <a:pt x="528" y="103"/>
                  </a:cubicBezTo>
                  <a:cubicBezTo>
                    <a:pt x="631" y="102"/>
                    <a:pt x="631" y="102"/>
                    <a:pt x="631" y="102"/>
                  </a:cubicBezTo>
                  <a:cubicBezTo>
                    <a:pt x="631" y="47"/>
                    <a:pt x="587" y="0"/>
                    <a:pt x="533" y="0"/>
                  </a:cubicBezTo>
                  <a:cubicBezTo>
                    <a:pt x="98" y="0"/>
                    <a:pt x="98" y="0"/>
                    <a:pt x="98" y="0"/>
                  </a:cubicBezTo>
                  <a:cubicBezTo>
                    <a:pt x="44" y="0"/>
                    <a:pt x="0" y="46"/>
                    <a:pt x="0" y="101"/>
                  </a:cubicBezTo>
                  <a:cubicBezTo>
                    <a:pt x="0" y="749"/>
                    <a:pt x="0" y="749"/>
                    <a:pt x="0" y="749"/>
                  </a:cubicBezTo>
                  <a:cubicBezTo>
                    <a:pt x="0" y="804"/>
                    <a:pt x="44" y="850"/>
                    <a:pt x="98" y="850"/>
                  </a:cubicBezTo>
                  <a:cubicBezTo>
                    <a:pt x="533" y="850"/>
                    <a:pt x="533" y="850"/>
                    <a:pt x="533" y="850"/>
                  </a:cubicBezTo>
                  <a:cubicBezTo>
                    <a:pt x="587" y="850"/>
                    <a:pt x="631" y="802"/>
                    <a:pt x="631" y="747"/>
                  </a:cubicBezTo>
                  <a:cubicBezTo>
                    <a:pt x="528" y="747"/>
                    <a:pt x="528" y="747"/>
                    <a:pt x="528" y="747"/>
                  </a:cubicBezTo>
                  <a:lnTo>
                    <a:pt x="102" y="747"/>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AU" sz="2400" dirty="0"/>
            </a:p>
          </p:txBody>
        </p:sp>
        <p:sp>
          <p:nvSpPr>
            <p:cNvPr id="28" name="Freeform 7"/>
            <p:cNvSpPr>
              <a:spLocks/>
            </p:cNvSpPr>
            <p:nvPr userDrawn="1"/>
          </p:nvSpPr>
          <p:spPr bwMode="auto">
            <a:xfrm>
              <a:off x="8378826" y="4784725"/>
              <a:ext cx="138113" cy="176213"/>
            </a:xfrm>
            <a:custGeom>
              <a:avLst/>
              <a:gdLst>
                <a:gd name="T0" fmla="*/ 560 w 663"/>
                <a:gd name="T1" fmla="*/ 103 h 850"/>
                <a:gd name="T2" fmla="*/ 560 w 663"/>
                <a:gd name="T3" fmla="*/ 747 h 850"/>
                <a:gd name="T4" fmla="*/ 538 w 663"/>
                <a:gd name="T5" fmla="*/ 747 h 850"/>
                <a:gd name="T6" fmla="*/ 518 w 663"/>
                <a:gd name="T7" fmla="*/ 732 h 850"/>
                <a:gd name="T8" fmla="*/ 253 w 663"/>
                <a:gd name="T9" fmla="*/ 78 h 850"/>
                <a:gd name="T10" fmla="*/ 142 w 663"/>
                <a:gd name="T11" fmla="*/ 0 h 850"/>
                <a:gd name="T12" fmla="*/ 98 w 663"/>
                <a:gd name="T13" fmla="*/ 0 h 850"/>
                <a:gd name="T14" fmla="*/ 0 w 663"/>
                <a:gd name="T15" fmla="*/ 98 h 850"/>
                <a:gd name="T16" fmla="*/ 0 w 663"/>
                <a:gd name="T17" fmla="*/ 751 h 850"/>
                <a:gd name="T18" fmla="*/ 102 w 663"/>
                <a:gd name="T19" fmla="*/ 850 h 850"/>
                <a:gd name="T20" fmla="*/ 102 w 663"/>
                <a:gd name="T21" fmla="*/ 747 h 850"/>
                <a:gd name="T22" fmla="*/ 102 w 663"/>
                <a:gd name="T23" fmla="*/ 103 h 850"/>
                <a:gd name="T24" fmla="*/ 142 w 663"/>
                <a:gd name="T25" fmla="*/ 103 h 850"/>
                <a:gd name="T26" fmla="*/ 157 w 663"/>
                <a:gd name="T27" fmla="*/ 114 h 850"/>
                <a:gd name="T28" fmla="*/ 422 w 663"/>
                <a:gd name="T29" fmla="*/ 768 h 850"/>
                <a:gd name="T30" fmla="*/ 538 w 663"/>
                <a:gd name="T31" fmla="*/ 850 h 850"/>
                <a:gd name="T32" fmla="*/ 565 w 663"/>
                <a:gd name="T33" fmla="*/ 850 h 850"/>
                <a:gd name="T34" fmla="*/ 663 w 663"/>
                <a:gd name="T35" fmla="*/ 751 h 850"/>
                <a:gd name="T36" fmla="*/ 663 w 663"/>
                <a:gd name="T37" fmla="*/ 98 h 850"/>
                <a:gd name="T38" fmla="*/ 560 w 663"/>
                <a:gd name="T39" fmla="*/ 0 h 850"/>
                <a:gd name="T40" fmla="*/ 560 w 663"/>
                <a:gd name="T41" fmla="*/ 103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63" h="850">
                  <a:moveTo>
                    <a:pt x="560" y="103"/>
                  </a:moveTo>
                  <a:cubicBezTo>
                    <a:pt x="560" y="747"/>
                    <a:pt x="560" y="747"/>
                    <a:pt x="560" y="747"/>
                  </a:cubicBezTo>
                  <a:cubicBezTo>
                    <a:pt x="538" y="747"/>
                    <a:pt x="538" y="747"/>
                    <a:pt x="538" y="747"/>
                  </a:cubicBezTo>
                  <a:cubicBezTo>
                    <a:pt x="529" y="747"/>
                    <a:pt x="521" y="742"/>
                    <a:pt x="518" y="732"/>
                  </a:cubicBezTo>
                  <a:cubicBezTo>
                    <a:pt x="253" y="78"/>
                    <a:pt x="253" y="78"/>
                    <a:pt x="253" y="78"/>
                  </a:cubicBezTo>
                  <a:cubicBezTo>
                    <a:pt x="236" y="31"/>
                    <a:pt x="192" y="0"/>
                    <a:pt x="142" y="0"/>
                  </a:cubicBezTo>
                  <a:cubicBezTo>
                    <a:pt x="98" y="0"/>
                    <a:pt x="98" y="0"/>
                    <a:pt x="98" y="0"/>
                  </a:cubicBezTo>
                  <a:cubicBezTo>
                    <a:pt x="44" y="0"/>
                    <a:pt x="0" y="44"/>
                    <a:pt x="0" y="98"/>
                  </a:cubicBezTo>
                  <a:cubicBezTo>
                    <a:pt x="0" y="751"/>
                    <a:pt x="0" y="751"/>
                    <a:pt x="0" y="751"/>
                  </a:cubicBezTo>
                  <a:cubicBezTo>
                    <a:pt x="0" y="806"/>
                    <a:pt x="38" y="850"/>
                    <a:pt x="102" y="850"/>
                  </a:cubicBezTo>
                  <a:cubicBezTo>
                    <a:pt x="102" y="747"/>
                    <a:pt x="102" y="747"/>
                    <a:pt x="102" y="747"/>
                  </a:cubicBezTo>
                  <a:cubicBezTo>
                    <a:pt x="102" y="103"/>
                    <a:pt x="102" y="103"/>
                    <a:pt x="102" y="103"/>
                  </a:cubicBezTo>
                  <a:cubicBezTo>
                    <a:pt x="142" y="103"/>
                    <a:pt x="142" y="103"/>
                    <a:pt x="142" y="103"/>
                  </a:cubicBezTo>
                  <a:cubicBezTo>
                    <a:pt x="148" y="103"/>
                    <a:pt x="154" y="107"/>
                    <a:pt x="157" y="114"/>
                  </a:cubicBezTo>
                  <a:cubicBezTo>
                    <a:pt x="422" y="768"/>
                    <a:pt x="422" y="768"/>
                    <a:pt x="422" y="768"/>
                  </a:cubicBezTo>
                  <a:cubicBezTo>
                    <a:pt x="440" y="817"/>
                    <a:pt x="486" y="850"/>
                    <a:pt x="538" y="850"/>
                  </a:cubicBezTo>
                  <a:cubicBezTo>
                    <a:pt x="565" y="850"/>
                    <a:pt x="565" y="850"/>
                    <a:pt x="565" y="850"/>
                  </a:cubicBezTo>
                  <a:cubicBezTo>
                    <a:pt x="619" y="850"/>
                    <a:pt x="663" y="806"/>
                    <a:pt x="663" y="751"/>
                  </a:cubicBezTo>
                  <a:cubicBezTo>
                    <a:pt x="663" y="98"/>
                    <a:pt x="663" y="98"/>
                    <a:pt x="663" y="98"/>
                  </a:cubicBezTo>
                  <a:cubicBezTo>
                    <a:pt x="663" y="44"/>
                    <a:pt x="627" y="0"/>
                    <a:pt x="560" y="0"/>
                  </a:cubicBezTo>
                  <a:lnTo>
                    <a:pt x="560" y="103"/>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AU" sz="2400" dirty="0"/>
            </a:p>
          </p:txBody>
        </p:sp>
      </p:grpSp>
      <p:sp>
        <p:nvSpPr>
          <p:cNvPr id="29" name="Rectangle 28"/>
          <p:cNvSpPr/>
          <p:nvPr userDrawn="1"/>
        </p:nvSpPr>
        <p:spPr>
          <a:xfrm>
            <a:off x="167" y="6789373"/>
            <a:ext cx="10607040" cy="96011"/>
          </a:xfrm>
          <a:prstGeom prst="rect">
            <a:avLst/>
          </a:prstGeom>
          <a:solidFill>
            <a:srgbClr val="647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dirty="0"/>
          </a:p>
        </p:txBody>
      </p:sp>
      <p:cxnSp>
        <p:nvCxnSpPr>
          <p:cNvPr id="14" name="Straight Connector 13">
            <a:extLst>
              <a:ext uri="{FF2B5EF4-FFF2-40B4-BE49-F238E27FC236}">
                <a16:creationId xmlns:a16="http://schemas.microsoft.com/office/drawing/2014/main" id="{8EB3FE5B-053D-4E51-AC10-5A11DC5E30D5}"/>
              </a:ext>
            </a:extLst>
          </p:cNvPr>
          <p:cNvCxnSpPr/>
          <p:nvPr userDrawn="1"/>
        </p:nvCxnSpPr>
        <p:spPr>
          <a:xfrm>
            <a:off x="526315" y="1220755"/>
            <a:ext cx="3457451" cy="0"/>
          </a:xfrm>
          <a:prstGeom prst="line">
            <a:avLst/>
          </a:prstGeom>
          <a:ln w="9525" cap="rnd">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438980"/>
      </p:ext>
    </p:extLst>
  </p:cSld>
  <p:clrMapOvr>
    <a:masterClrMapping/>
  </p:clrMapOvr>
  <p:extLst>
    <p:ext uri="{DCECCB84-F9BA-43D5-87BE-67443E8EF086}">
      <p15:sldGuideLst xmlns:p15="http://schemas.microsoft.com/office/powerpoint/2012/main">
        <p15:guide id="1" pos="249">
          <p15:clr>
            <a:srgbClr val="FBAE40"/>
          </p15:clr>
        </p15:guide>
        <p15:guide id="2" pos="5511">
          <p15:clr>
            <a:srgbClr val="FBAE40"/>
          </p15:clr>
        </p15:guide>
        <p15:guide id="3" pos="2880">
          <p15:clr>
            <a:srgbClr val="FBAE40"/>
          </p15:clr>
        </p15:guide>
        <p15:guide id="4" orient="horz" pos="849">
          <p15:clr>
            <a:srgbClr val="FBAE40"/>
          </p15:clr>
        </p15:guide>
        <p15:guide id="5" orient="horz" pos="44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02B7F142-32E1-400B-A368-EDBDB5F6F94D}"/>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2309"/>
            <a:ext cx="12192000" cy="1554480"/>
          </a:xfrm>
          <a:prstGeom prst="rect">
            <a:avLst/>
          </a:prstGeom>
        </p:spPr>
      </p:pic>
    </p:spTree>
    <p:extLst>
      <p:ext uri="{BB962C8B-B14F-4D97-AF65-F5344CB8AC3E}">
        <p14:creationId xmlns:p14="http://schemas.microsoft.com/office/powerpoint/2010/main" val="1168084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6"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package" Target="../embeddings/Microsoft_Word_Document3.docx"/><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package" Target="../embeddings/Microsoft_Word_Document4.docx"/><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package" Target="../embeddings/Microsoft_Word_Document5.docx"/><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package" Target="../embeddings/Microsoft_Word_Document6.docx"/><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3360591A-A7AB-45C7-8F61-F953341142B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9392" y="585188"/>
            <a:ext cx="5176008" cy="896824"/>
          </a:xfrm>
          <a:prstGeom prst="rect">
            <a:avLst/>
          </a:prstGeom>
        </p:spPr>
      </p:pic>
      <p:sp>
        <p:nvSpPr>
          <p:cNvPr id="10" name="Title 9">
            <a:extLst>
              <a:ext uri="{FF2B5EF4-FFF2-40B4-BE49-F238E27FC236}">
                <a16:creationId xmlns:a16="http://schemas.microsoft.com/office/drawing/2014/main" id="{38E60B71-F073-43D2-89D4-469F320E0684}"/>
              </a:ext>
            </a:extLst>
          </p:cNvPr>
          <p:cNvSpPr>
            <a:spLocks noGrp="1"/>
          </p:cNvSpPr>
          <p:nvPr>
            <p:ph type="title"/>
          </p:nvPr>
        </p:nvSpPr>
        <p:spPr>
          <a:xfrm>
            <a:off x="162969" y="3176093"/>
            <a:ext cx="4571870" cy="505813"/>
          </a:xfrm>
        </p:spPr>
        <p:txBody>
          <a:bodyPr/>
          <a:lstStyle/>
          <a:p>
            <a:r>
              <a:rPr lang="en-US" dirty="0"/>
              <a:t>Load Impact Protocols Workshop</a:t>
            </a:r>
            <a:br>
              <a:rPr lang="en-US" dirty="0"/>
            </a:br>
            <a:br>
              <a:rPr lang="en-US" dirty="0"/>
            </a:br>
            <a:endParaRPr lang="en-US" dirty="0"/>
          </a:p>
        </p:txBody>
      </p:sp>
      <p:cxnSp>
        <p:nvCxnSpPr>
          <p:cNvPr id="12" name="Straight Connector 11">
            <a:extLst>
              <a:ext uri="{FF2B5EF4-FFF2-40B4-BE49-F238E27FC236}">
                <a16:creationId xmlns:a16="http://schemas.microsoft.com/office/drawing/2014/main" id="{B1D0009A-A010-434C-8E28-6D084D444E86}"/>
              </a:ext>
            </a:extLst>
          </p:cNvPr>
          <p:cNvCxnSpPr>
            <a:cxnSpLocks/>
          </p:cNvCxnSpPr>
          <p:nvPr/>
        </p:nvCxnSpPr>
        <p:spPr>
          <a:xfrm>
            <a:off x="0" y="3176093"/>
            <a:ext cx="41090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descr="A picture containing text, electronics, display, screenshot&#10;&#10;Description automatically generated">
            <a:extLst>
              <a:ext uri="{FF2B5EF4-FFF2-40B4-BE49-F238E27FC236}">
                <a16:creationId xmlns:a16="http://schemas.microsoft.com/office/drawing/2014/main" id="{9C299E88-46B3-4F5B-B2A8-53220299A4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3168" y="2397030"/>
            <a:ext cx="6595575" cy="3916123"/>
          </a:xfrm>
          <a:prstGeom prst="rect">
            <a:avLst/>
          </a:prstGeom>
        </p:spPr>
      </p:pic>
      <p:pic>
        <p:nvPicPr>
          <p:cNvPr id="7" name="Picture 6" descr="Graphical user interface, application&#10;&#10;Description automatically generated">
            <a:extLst>
              <a:ext uri="{FF2B5EF4-FFF2-40B4-BE49-F238E27FC236}">
                <a16:creationId xmlns:a16="http://schemas.microsoft.com/office/drawing/2014/main" id="{DF4D4F62-7C59-45AC-ABF3-56C873C211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71521" y="7228171"/>
            <a:ext cx="1447169" cy="2745616"/>
          </a:xfrm>
          <a:prstGeom prst="rect">
            <a:avLst/>
          </a:prstGeom>
        </p:spPr>
      </p:pic>
      <p:cxnSp>
        <p:nvCxnSpPr>
          <p:cNvPr id="11" name="Straight Connector 10">
            <a:extLst>
              <a:ext uri="{FF2B5EF4-FFF2-40B4-BE49-F238E27FC236}">
                <a16:creationId xmlns:a16="http://schemas.microsoft.com/office/drawing/2014/main" id="{BE0B9E92-3550-4A43-B194-9637EF0971A1}"/>
              </a:ext>
            </a:extLst>
          </p:cNvPr>
          <p:cNvCxnSpPr>
            <a:cxnSpLocks/>
          </p:cNvCxnSpPr>
          <p:nvPr/>
        </p:nvCxnSpPr>
        <p:spPr>
          <a:xfrm>
            <a:off x="0" y="4839486"/>
            <a:ext cx="41090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8887291-A73C-4A4F-9FAF-9597F530A8E3}"/>
              </a:ext>
            </a:extLst>
          </p:cNvPr>
          <p:cNvPicPr/>
          <p:nvPr/>
        </p:nvPicPr>
        <p:blipFill rotWithShape="1">
          <a:blip r:embed="rId6">
            <a:extLst>
              <a:ext uri="{28A0092B-C50C-407E-A947-70E740481C1C}">
                <a14:useLocalDpi xmlns:a14="http://schemas.microsoft.com/office/drawing/2010/main" val="0"/>
              </a:ext>
            </a:extLst>
          </a:blip>
          <a:srcRect l="5568"/>
          <a:stretch/>
        </p:blipFill>
        <p:spPr bwMode="auto">
          <a:xfrm>
            <a:off x="9618690" y="481887"/>
            <a:ext cx="1630680" cy="1000125"/>
          </a:xfrm>
          <a:prstGeom prst="rect">
            <a:avLst/>
          </a:prstGeom>
          <a:noFill/>
          <a:ln>
            <a:noFill/>
          </a:ln>
        </p:spPr>
      </p:pic>
    </p:spTree>
    <p:extLst>
      <p:ext uri="{BB962C8B-B14F-4D97-AF65-F5344CB8AC3E}">
        <p14:creationId xmlns:p14="http://schemas.microsoft.com/office/powerpoint/2010/main" val="3889669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AVERAGE IMPACTS – February 17, 2021</a:t>
            </a:r>
            <a:endParaRPr lang="en-US" sz="1800" dirty="0">
              <a:solidFill>
                <a:schemeClr val="bg1"/>
              </a:solidFill>
            </a:endParaRPr>
          </a:p>
        </p:txBody>
      </p:sp>
      <p:sp>
        <p:nvSpPr>
          <p:cNvPr id="2" name="TextBox 1">
            <a:extLst>
              <a:ext uri="{FF2B5EF4-FFF2-40B4-BE49-F238E27FC236}">
                <a16:creationId xmlns:a16="http://schemas.microsoft.com/office/drawing/2014/main" id="{55400334-5899-482D-975F-CB504F455E14}"/>
              </a:ext>
            </a:extLst>
          </p:cNvPr>
          <p:cNvSpPr txBox="1"/>
          <p:nvPr/>
        </p:nvSpPr>
        <p:spPr>
          <a:xfrm>
            <a:off x="169171" y="2690336"/>
            <a:ext cx="1798175" cy="1477328"/>
          </a:xfrm>
          <a:prstGeom prst="rect">
            <a:avLst/>
          </a:prstGeom>
          <a:noFill/>
        </p:spPr>
        <p:txBody>
          <a:bodyPr wrap="square" rtlCol="0">
            <a:spAutoFit/>
          </a:bodyPr>
          <a:lstStyle/>
          <a:p>
            <a:pPr algn="ctr"/>
            <a:r>
              <a:rPr lang="en-US" dirty="0"/>
              <a:t>Event Start Time: 17:00</a:t>
            </a:r>
          </a:p>
          <a:p>
            <a:pPr algn="ctr"/>
            <a:endParaRPr lang="en-US" dirty="0"/>
          </a:p>
          <a:p>
            <a:pPr algn="ctr"/>
            <a:r>
              <a:rPr lang="en-US" dirty="0"/>
              <a:t>Event End Time: 21:00</a:t>
            </a:r>
          </a:p>
        </p:txBody>
      </p:sp>
      <p:pic>
        <p:nvPicPr>
          <p:cNvPr id="3" name="Picture 2">
            <a:extLst>
              <a:ext uri="{FF2B5EF4-FFF2-40B4-BE49-F238E27FC236}">
                <a16:creationId xmlns:a16="http://schemas.microsoft.com/office/drawing/2014/main" id="{823557C7-3DCF-BA7E-FD1F-89E29B161499}"/>
              </a:ext>
            </a:extLst>
          </p:cNvPr>
          <p:cNvPicPr>
            <a:picLocks noChangeAspect="1"/>
          </p:cNvPicPr>
          <p:nvPr/>
        </p:nvPicPr>
        <p:blipFill>
          <a:blip r:embed="rId2"/>
          <a:stretch>
            <a:fillRect/>
          </a:stretch>
        </p:blipFill>
        <p:spPr>
          <a:xfrm>
            <a:off x="2428823" y="1770235"/>
            <a:ext cx="9262468" cy="4852633"/>
          </a:xfrm>
          <a:prstGeom prst="rect">
            <a:avLst/>
          </a:prstGeom>
        </p:spPr>
      </p:pic>
    </p:spTree>
    <p:extLst>
      <p:ext uri="{BB962C8B-B14F-4D97-AF65-F5344CB8AC3E}">
        <p14:creationId xmlns:p14="http://schemas.microsoft.com/office/powerpoint/2010/main" val="355968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B76A-0172-425F-B20C-70DD6F6F755E}"/>
              </a:ext>
            </a:extLst>
          </p:cNvPr>
          <p:cNvSpPr>
            <a:spLocks noGrp="1"/>
          </p:cNvSpPr>
          <p:nvPr>
            <p:ph type="title"/>
          </p:nvPr>
        </p:nvSpPr>
        <p:spPr/>
        <p:txBody>
          <a:bodyPr/>
          <a:lstStyle/>
          <a:p>
            <a:r>
              <a:rPr lang="en-US" dirty="0"/>
              <a:t>EX-ANTE RESULTS</a:t>
            </a:r>
          </a:p>
        </p:txBody>
      </p:sp>
    </p:spTree>
    <p:extLst>
      <p:ext uri="{BB962C8B-B14F-4D97-AF65-F5344CB8AC3E}">
        <p14:creationId xmlns:p14="http://schemas.microsoft.com/office/powerpoint/2010/main" val="1976926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EX ANTE METHODOLOGY</a:t>
            </a:r>
            <a:endParaRPr lang="en-US" sz="1800" dirty="0">
              <a:solidFill>
                <a:schemeClr val="bg1"/>
              </a:solidFill>
            </a:endParaRPr>
          </a:p>
        </p:txBody>
      </p:sp>
      <p:sp>
        <p:nvSpPr>
          <p:cNvPr id="4" name="TextBox 3">
            <a:extLst>
              <a:ext uri="{FF2B5EF4-FFF2-40B4-BE49-F238E27FC236}">
                <a16:creationId xmlns:a16="http://schemas.microsoft.com/office/drawing/2014/main" id="{2859119A-FD8E-4918-B8A0-65FADEBE1FAA}"/>
              </a:ext>
            </a:extLst>
          </p:cNvPr>
          <p:cNvSpPr txBox="1"/>
          <p:nvPr/>
        </p:nvSpPr>
        <p:spPr>
          <a:xfrm>
            <a:off x="936641" y="2220690"/>
            <a:ext cx="10318717" cy="3046988"/>
          </a:xfrm>
          <a:prstGeom prst="rect">
            <a:avLst/>
          </a:prstGeom>
          <a:noFill/>
        </p:spPr>
        <p:txBody>
          <a:bodyPr wrap="squar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The ex-ante load impacts were estimated for the DR resource for typical event days and monthly peak days from 2022 through 2032. The ex-ante analysis uses the average percent load drop by end-use,  LCA, and season from the ex-post results. This was done because there wasn’t a strong correlation between load impact and other factors, mainly ambient temperature. These load impact predictors were then combined with the Enersponse’s predicted resource changes to estimate potential future impacts.</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1295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EX-ANTE IMPACT ESTIMATORS</a:t>
            </a:r>
            <a:endParaRPr lang="en-US" sz="1800" dirty="0">
              <a:solidFill>
                <a:schemeClr val="bg1"/>
              </a:solidFill>
            </a:endParaRPr>
          </a:p>
        </p:txBody>
      </p:sp>
      <p:graphicFrame>
        <p:nvGraphicFramePr>
          <p:cNvPr id="4" name="Object 3">
            <a:extLst>
              <a:ext uri="{FF2B5EF4-FFF2-40B4-BE49-F238E27FC236}">
                <a16:creationId xmlns:a16="http://schemas.microsoft.com/office/drawing/2014/main" id="{8A7B45CF-1BC3-1C6C-5F2C-3E90D459EA14}"/>
              </a:ext>
            </a:extLst>
          </p:cNvPr>
          <p:cNvGraphicFramePr>
            <a:graphicFrameLocks noChangeAspect="1"/>
          </p:cNvGraphicFramePr>
          <p:nvPr>
            <p:extLst>
              <p:ext uri="{D42A27DB-BD31-4B8C-83A1-F6EECF244321}">
                <p14:modId xmlns:p14="http://schemas.microsoft.com/office/powerpoint/2010/main" val="2171614483"/>
              </p:ext>
            </p:extLst>
          </p:nvPr>
        </p:nvGraphicFramePr>
        <p:xfrm>
          <a:off x="2470286" y="1989589"/>
          <a:ext cx="9556750" cy="4527550"/>
        </p:xfrm>
        <a:graphic>
          <a:graphicData uri="http://schemas.openxmlformats.org/presentationml/2006/ole">
            <mc:AlternateContent xmlns:mc="http://schemas.openxmlformats.org/markup-compatibility/2006">
              <mc:Choice xmlns:v="urn:schemas-microsoft-com:vml" Requires="v">
                <p:oleObj name="Document" r:id="rId2" imgW="5942845" imgH="2824769" progId="Word.Document.12">
                  <p:embed/>
                </p:oleObj>
              </mc:Choice>
              <mc:Fallback>
                <p:oleObj name="Document" r:id="rId2" imgW="5942845" imgH="2824769" progId="Word.Document.12">
                  <p:embed/>
                  <p:pic>
                    <p:nvPicPr>
                      <p:cNvPr id="4" name="Object 3">
                        <a:extLst>
                          <a:ext uri="{FF2B5EF4-FFF2-40B4-BE49-F238E27FC236}">
                            <a16:creationId xmlns:a16="http://schemas.microsoft.com/office/drawing/2014/main" id="{8A7B45CF-1BC3-1C6C-5F2C-3E90D459EA14}"/>
                          </a:ext>
                        </a:extLst>
                      </p:cNvPr>
                      <p:cNvPicPr/>
                      <p:nvPr/>
                    </p:nvPicPr>
                    <p:blipFill>
                      <a:blip r:embed="rId3"/>
                      <a:stretch>
                        <a:fillRect/>
                      </a:stretch>
                    </p:blipFill>
                    <p:spPr>
                      <a:xfrm>
                        <a:off x="2470286" y="1989589"/>
                        <a:ext cx="9556750" cy="4527550"/>
                      </a:xfrm>
                      <a:prstGeom prst="rect">
                        <a:avLst/>
                      </a:prstGeom>
                    </p:spPr>
                  </p:pic>
                </p:oleObj>
              </mc:Fallback>
            </mc:AlternateContent>
          </a:graphicData>
        </a:graphic>
      </p:graphicFrame>
    </p:spTree>
    <p:extLst>
      <p:ext uri="{BB962C8B-B14F-4D97-AF65-F5344CB8AC3E}">
        <p14:creationId xmlns:p14="http://schemas.microsoft.com/office/powerpoint/2010/main" val="100301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ENROLLMENT FORECATS (H/M/L)</a:t>
            </a:r>
            <a:endParaRPr lang="en-US" sz="1800" dirty="0">
              <a:solidFill>
                <a:schemeClr val="bg1"/>
              </a:solidFill>
            </a:endParaRPr>
          </a:p>
        </p:txBody>
      </p:sp>
      <p:graphicFrame>
        <p:nvGraphicFramePr>
          <p:cNvPr id="2" name="Object 1">
            <a:extLst>
              <a:ext uri="{FF2B5EF4-FFF2-40B4-BE49-F238E27FC236}">
                <a16:creationId xmlns:a16="http://schemas.microsoft.com/office/drawing/2014/main" id="{DE7345DE-3598-ABF0-8E19-8A438C5EBBA2}"/>
              </a:ext>
            </a:extLst>
          </p:cNvPr>
          <p:cNvGraphicFramePr>
            <a:graphicFrameLocks noChangeAspect="1"/>
          </p:cNvGraphicFramePr>
          <p:nvPr>
            <p:extLst>
              <p:ext uri="{D42A27DB-BD31-4B8C-83A1-F6EECF244321}">
                <p14:modId xmlns:p14="http://schemas.microsoft.com/office/powerpoint/2010/main" val="2456406471"/>
              </p:ext>
            </p:extLst>
          </p:nvPr>
        </p:nvGraphicFramePr>
        <p:xfrm>
          <a:off x="1828800" y="1917700"/>
          <a:ext cx="9659938" cy="5043488"/>
        </p:xfrm>
        <a:graphic>
          <a:graphicData uri="http://schemas.openxmlformats.org/presentationml/2006/ole">
            <mc:AlternateContent xmlns:mc="http://schemas.openxmlformats.org/markup-compatibility/2006">
              <mc:Choice xmlns:v="urn:schemas-microsoft-com:vml" Requires="v">
                <p:oleObj name="Document" r:id="rId2" imgW="5942845" imgH="3112547" progId="Word.Document.12">
                  <p:embed/>
                </p:oleObj>
              </mc:Choice>
              <mc:Fallback>
                <p:oleObj name="Document" r:id="rId2" imgW="5942845" imgH="3112547" progId="Word.Document.12">
                  <p:embed/>
                  <p:pic>
                    <p:nvPicPr>
                      <p:cNvPr id="2" name="Object 1">
                        <a:extLst>
                          <a:ext uri="{FF2B5EF4-FFF2-40B4-BE49-F238E27FC236}">
                            <a16:creationId xmlns:a16="http://schemas.microsoft.com/office/drawing/2014/main" id="{DE7345DE-3598-ABF0-8E19-8A438C5EBBA2}"/>
                          </a:ext>
                        </a:extLst>
                      </p:cNvPr>
                      <p:cNvPicPr/>
                      <p:nvPr/>
                    </p:nvPicPr>
                    <p:blipFill>
                      <a:blip r:embed="rId3"/>
                      <a:stretch>
                        <a:fillRect/>
                      </a:stretch>
                    </p:blipFill>
                    <p:spPr>
                      <a:xfrm>
                        <a:off x="1828800" y="1917700"/>
                        <a:ext cx="9659938" cy="5043488"/>
                      </a:xfrm>
                      <a:prstGeom prst="rect">
                        <a:avLst/>
                      </a:prstGeom>
                    </p:spPr>
                  </p:pic>
                </p:oleObj>
              </mc:Fallback>
            </mc:AlternateContent>
          </a:graphicData>
        </a:graphic>
      </p:graphicFrame>
    </p:spTree>
    <p:extLst>
      <p:ext uri="{BB962C8B-B14F-4D97-AF65-F5344CB8AC3E}">
        <p14:creationId xmlns:p14="http://schemas.microsoft.com/office/powerpoint/2010/main" val="365019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ENROLLMENT FORECASTS (H/M/L)</a:t>
            </a:r>
            <a:endParaRPr lang="en-US" sz="3600" dirty="0">
              <a:solidFill>
                <a:schemeClr val="bg1"/>
              </a:solidFill>
            </a:endParaRPr>
          </a:p>
        </p:txBody>
      </p:sp>
      <p:graphicFrame>
        <p:nvGraphicFramePr>
          <p:cNvPr id="4" name="Chart 3">
            <a:extLst>
              <a:ext uri="{FF2B5EF4-FFF2-40B4-BE49-F238E27FC236}">
                <a16:creationId xmlns:a16="http://schemas.microsoft.com/office/drawing/2014/main" id="{7103FF72-F7C6-EFC4-1C4A-6EDAA38C9C88}"/>
              </a:ext>
            </a:extLst>
          </p:cNvPr>
          <p:cNvGraphicFramePr>
            <a:graphicFrameLocks/>
          </p:cNvGraphicFramePr>
          <p:nvPr>
            <p:extLst>
              <p:ext uri="{D42A27DB-BD31-4B8C-83A1-F6EECF244321}">
                <p14:modId xmlns:p14="http://schemas.microsoft.com/office/powerpoint/2010/main" val="3413616438"/>
              </p:ext>
            </p:extLst>
          </p:nvPr>
        </p:nvGraphicFramePr>
        <p:xfrm>
          <a:off x="2455817" y="1828799"/>
          <a:ext cx="7210697" cy="48071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177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EX-ANTE – PUMPING AUGUST EVENT DAY 2022</a:t>
            </a:r>
            <a:endParaRPr lang="en-US" sz="1800" dirty="0">
              <a:solidFill>
                <a:schemeClr val="bg1"/>
              </a:solidFill>
            </a:endParaRPr>
          </a:p>
        </p:txBody>
      </p:sp>
      <p:pic>
        <p:nvPicPr>
          <p:cNvPr id="5" name="Picture 4">
            <a:extLst>
              <a:ext uri="{FF2B5EF4-FFF2-40B4-BE49-F238E27FC236}">
                <a16:creationId xmlns:a16="http://schemas.microsoft.com/office/drawing/2014/main" id="{4FB5D52A-CBD2-228B-55F6-E66B886B248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4582" y="1868486"/>
            <a:ext cx="8805357" cy="4623753"/>
          </a:xfrm>
          <a:prstGeom prst="rect">
            <a:avLst/>
          </a:prstGeom>
          <a:noFill/>
          <a:ln>
            <a:noFill/>
          </a:ln>
        </p:spPr>
      </p:pic>
    </p:spTree>
    <p:extLst>
      <p:ext uri="{BB962C8B-B14F-4D97-AF65-F5344CB8AC3E}">
        <p14:creationId xmlns:p14="http://schemas.microsoft.com/office/powerpoint/2010/main" val="4137231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EX-ANTE – HVAC AUGUST EVENT DAY 2022</a:t>
            </a:r>
            <a:endParaRPr lang="en-US" sz="1800" dirty="0">
              <a:solidFill>
                <a:schemeClr val="bg1"/>
              </a:solidFill>
            </a:endParaRPr>
          </a:p>
        </p:txBody>
      </p:sp>
      <p:pic>
        <p:nvPicPr>
          <p:cNvPr id="4" name="Picture 3">
            <a:extLst>
              <a:ext uri="{FF2B5EF4-FFF2-40B4-BE49-F238E27FC236}">
                <a16:creationId xmlns:a16="http://schemas.microsoft.com/office/drawing/2014/main" id="{198D3A74-051A-9B0A-FEDD-63197D499B9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4107" y="1868487"/>
            <a:ext cx="8780480" cy="4610690"/>
          </a:xfrm>
          <a:prstGeom prst="rect">
            <a:avLst/>
          </a:prstGeom>
          <a:noFill/>
          <a:ln>
            <a:noFill/>
          </a:ln>
        </p:spPr>
      </p:pic>
    </p:spTree>
    <p:extLst>
      <p:ext uri="{BB962C8B-B14F-4D97-AF65-F5344CB8AC3E}">
        <p14:creationId xmlns:p14="http://schemas.microsoft.com/office/powerpoint/2010/main" val="3105427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COMBINED EX-ANTE RESULTS</a:t>
            </a:r>
            <a:endParaRPr lang="en-US" sz="1800" dirty="0">
              <a:solidFill>
                <a:schemeClr val="bg1"/>
              </a:solidFill>
            </a:endParaRPr>
          </a:p>
        </p:txBody>
      </p:sp>
      <p:graphicFrame>
        <p:nvGraphicFramePr>
          <p:cNvPr id="3" name="Object 2">
            <a:extLst>
              <a:ext uri="{FF2B5EF4-FFF2-40B4-BE49-F238E27FC236}">
                <a16:creationId xmlns:a16="http://schemas.microsoft.com/office/drawing/2014/main" id="{54886643-3A2E-9D65-2D8F-EEBE6E5C2610}"/>
              </a:ext>
            </a:extLst>
          </p:cNvPr>
          <p:cNvGraphicFramePr>
            <a:graphicFrameLocks noChangeAspect="1"/>
          </p:cNvGraphicFramePr>
          <p:nvPr>
            <p:extLst>
              <p:ext uri="{D42A27DB-BD31-4B8C-83A1-F6EECF244321}">
                <p14:modId xmlns:p14="http://schemas.microsoft.com/office/powerpoint/2010/main" val="1834928237"/>
              </p:ext>
            </p:extLst>
          </p:nvPr>
        </p:nvGraphicFramePr>
        <p:xfrm>
          <a:off x="1861321" y="2241550"/>
          <a:ext cx="8097837" cy="3436938"/>
        </p:xfrm>
        <a:graphic>
          <a:graphicData uri="http://schemas.openxmlformats.org/presentationml/2006/ole">
            <mc:AlternateContent xmlns:mc="http://schemas.openxmlformats.org/markup-compatibility/2006">
              <mc:Choice xmlns:v="urn:schemas-microsoft-com:vml" Requires="v">
                <p:oleObj name="Document" r:id="rId2" imgW="5942845" imgH="2528336" progId="Word.Document.12">
                  <p:embed/>
                </p:oleObj>
              </mc:Choice>
              <mc:Fallback>
                <p:oleObj name="Document" r:id="rId2" imgW="5942845" imgH="2528336" progId="Word.Document.12">
                  <p:embed/>
                  <p:pic>
                    <p:nvPicPr>
                      <p:cNvPr id="3" name="Object 2">
                        <a:extLst>
                          <a:ext uri="{FF2B5EF4-FFF2-40B4-BE49-F238E27FC236}">
                            <a16:creationId xmlns:a16="http://schemas.microsoft.com/office/drawing/2014/main" id="{54886643-3A2E-9D65-2D8F-EEBE6E5C2610}"/>
                          </a:ext>
                        </a:extLst>
                      </p:cNvPr>
                      <p:cNvPicPr/>
                      <p:nvPr/>
                    </p:nvPicPr>
                    <p:blipFill>
                      <a:blip r:embed="rId3"/>
                      <a:stretch>
                        <a:fillRect/>
                      </a:stretch>
                    </p:blipFill>
                    <p:spPr>
                      <a:xfrm>
                        <a:off x="1861321" y="2241550"/>
                        <a:ext cx="8097837" cy="3436938"/>
                      </a:xfrm>
                      <a:prstGeom prst="rect">
                        <a:avLst/>
                      </a:prstGeom>
                    </p:spPr>
                  </p:pic>
                </p:oleObj>
              </mc:Fallback>
            </mc:AlternateContent>
          </a:graphicData>
        </a:graphic>
      </p:graphicFrame>
    </p:spTree>
    <p:extLst>
      <p:ext uri="{BB962C8B-B14F-4D97-AF65-F5344CB8AC3E}">
        <p14:creationId xmlns:p14="http://schemas.microsoft.com/office/powerpoint/2010/main" val="1306672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EX-ANTE RESULTS BY LCA</a:t>
            </a:r>
            <a:endParaRPr lang="en-US" sz="1800" dirty="0">
              <a:solidFill>
                <a:schemeClr val="bg1"/>
              </a:solidFill>
            </a:endParaRPr>
          </a:p>
        </p:txBody>
      </p:sp>
      <p:graphicFrame>
        <p:nvGraphicFramePr>
          <p:cNvPr id="4" name="Object 3">
            <a:extLst>
              <a:ext uri="{FF2B5EF4-FFF2-40B4-BE49-F238E27FC236}">
                <a16:creationId xmlns:a16="http://schemas.microsoft.com/office/drawing/2014/main" id="{B87B8CEC-04D0-7065-1A47-66B7E832B6C5}"/>
              </a:ext>
            </a:extLst>
          </p:cNvPr>
          <p:cNvGraphicFramePr>
            <a:graphicFrameLocks noChangeAspect="1"/>
          </p:cNvGraphicFramePr>
          <p:nvPr>
            <p:extLst>
              <p:ext uri="{D42A27DB-BD31-4B8C-83A1-F6EECF244321}">
                <p14:modId xmlns:p14="http://schemas.microsoft.com/office/powerpoint/2010/main" val="3766726434"/>
              </p:ext>
            </p:extLst>
          </p:nvPr>
        </p:nvGraphicFramePr>
        <p:xfrm>
          <a:off x="1532472" y="2544762"/>
          <a:ext cx="9992180" cy="2967763"/>
        </p:xfrm>
        <a:graphic>
          <a:graphicData uri="http://schemas.openxmlformats.org/presentationml/2006/ole">
            <mc:AlternateContent xmlns:mc="http://schemas.openxmlformats.org/markup-compatibility/2006">
              <mc:Choice xmlns:v="urn:schemas-microsoft-com:vml" Requires="v">
                <p:oleObj name="Document" r:id="rId2" imgW="5942845" imgH="1765616" progId="Word.Document.12">
                  <p:embed/>
                </p:oleObj>
              </mc:Choice>
              <mc:Fallback>
                <p:oleObj name="Document" r:id="rId2" imgW="5942845" imgH="1765616" progId="Word.Document.12">
                  <p:embed/>
                  <p:pic>
                    <p:nvPicPr>
                      <p:cNvPr id="4" name="Object 3">
                        <a:extLst>
                          <a:ext uri="{FF2B5EF4-FFF2-40B4-BE49-F238E27FC236}">
                            <a16:creationId xmlns:a16="http://schemas.microsoft.com/office/drawing/2014/main" id="{B87B8CEC-04D0-7065-1A47-66B7E832B6C5}"/>
                          </a:ext>
                        </a:extLst>
                      </p:cNvPr>
                      <p:cNvPicPr/>
                      <p:nvPr/>
                    </p:nvPicPr>
                    <p:blipFill>
                      <a:blip r:embed="rId3"/>
                      <a:stretch>
                        <a:fillRect/>
                      </a:stretch>
                    </p:blipFill>
                    <p:spPr>
                      <a:xfrm>
                        <a:off x="1532472" y="2544762"/>
                        <a:ext cx="9992180" cy="2967763"/>
                      </a:xfrm>
                      <a:prstGeom prst="rect">
                        <a:avLst/>
                      </a:prstGeom>
                    </p:spPr>
                  </p:pic>
                </p:oleObj>
              </mc:Fallback>
            </mc:AlternateContent>
          </a:graphicData>
        </a:graphic>
      </p:graphicFrame>
    </p:spTree>
    <p:extLst>
      <p:ext uri="{BB962C8B-B14F-4D97-AF65-F5344CB8AC3E}">
        <p14:creationId xmlns:p14="http://schemas.microsoft.com/office/powerpoint/2010/main" val="289539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B76A-0172-425F-B20C-70DD6F6F755E}"/>
              </a:ext>
            </a:extLst>
          </p:cNvPr>
          <p:cNvSpPr>
            <a:spLocks noGrp="1"/>
          </p:cNvSpPr>
          <p:nvPr>
            <p:ph type="title"/>
          </p:nvPr>
        </p:nvSpPr>
        <p:spPr/>
        <p:txBody>
          <a:bodyPr/>
          <a:lstStyle/>
          <a:p>
            <a:r>
              <a:rPr lang="en-US" dirty="0"/>
              <a:t>PROGRAM BACKGROUND</a:t>
            </a:r>
          </a:p>
        </p:txBody>
      </p:sp>
    </p:spTree>
    <p:extLst>
      <p:ext uri="{BB962C8B-B14F-4D97-AF65-F5344CB8AC3E}">
        <p14:creationId xmlns:p14="http://schemas.microsoft.com/office/powerpoint/2010/main" val="144181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FUTURE RECOMMENDATIONS</a:t>
            </a:r>
            <a:endParaRPr lang="en-US" sz="1800" dirty="0">
              <a:solidFill>
                <a:schemeClr val="bg1"/>
              </a:solidFill>
            </a:endParaRPr>
          </a:p>
        </p:txBody>
      </p:sp>
      <p:sp>
        <p:nvSpPr>
          <p:cNvPr id="2" name="TextBox 1">
            <a:extLst>
              <a:ext uri="{FF2B5EF4-FFF2-40B4-BE49-F238E27FC236}">
                <a16:creationId xmlns:a16="http://schemas.microsoft.com/office/drawing/2014/main" id="{5CB4741F-C965-44E7-BA81-FF0FBEBD2147}"/>
              </a:ext>
            </a:extLst>
          </p:cNvPr>
          <p:cNvSpPr txBox="1"/>
          <p:nvPr/>
        </p:nvSpPr>
        <p:spPr>
          <a:xfrm>
            <a:off x="1536032" y="2172213"/>
            <a:ext cx="8862002" cy="3539430"/>
          </a:xfrm>
          <a:prstGeom prst="rect">
            <a:avLst/>
          </a:prstGeom>
          <a:noFill/>
        </p:spPr>
        <p:txBody>
          <a:bodyPr wrap="square" rtlCol="0">
            <a:spAutoFit/>
          </a:bodyPr>
          <a:lstStyle/>
          <a:p>
            <a:pPr marL="342900" marR="0" lvl="0" indent="-342900">
              <a:spcBef>
                <a:spcPts val="0"/>
              </a:spcBef>
              <a:spcAft>
                <a:spcPts val="1200"/>
              </a:spcAft>
              <a:buFont typeface="Symbol" panose="05050102010706020507" pitchFamily="18" charset="2"/>
              <a:buChar char=""/>
            </a:pPr>
            <a:r>
              <a:rPr lang="en-US" sz="2800" b="1" dirty="0">
                <a:effectLst/>
                <a:latin typeface="Times New Roman" panose="02020603050405020304" pitchFamily="18" charset="0"/>
                <a:ea typeface="Cambria" panose="02040503050406030204" pitchFamily="18" charset="0"/>
                <a:cs typeface="Times New Roman" panose="02020603050405020304" pitchFamily="18" charset="0"/>
              </a:rPr>
              <a:t>It has been challenging to develop accurate and unbiased reference loads for customers with pumping loads.  These customers tend to be irregular in their load levels and the timing of the changes in load are difficult to predict.  However, in aggregate the individual regression baselines are reasonably accurate.  </a:t>
            </a:r>
            <a:r>
              <a:rPr lang="en-US" sz="2800" b="1" dirty="0">
                <a:latin typeface="Times New Roman" panose="02020603050405020304" pitchFamily="18" charset="0"/>
                <a:ea typeface="Cambria" panose="02040503050406030204" pitchFamily="18" charset="0"/>
                <a:cs typeface="Times New Roman" panose="02020603050405020304" pitchFamily="18" charset="0"/>
              </a:rPr>
              <a:t>Future evaluations need to continue to seek to improve the estimation of the individual baselines.</a:t>
            </a:r>
            <a:endParaRPr lang="en-US" sz="2800" b="1" dirty="0">
              <a:effectLst/>
              <a:latin typeface="Times New Roman" panose="020206030504050203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16563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QUESTIONS</a:t>
            </a:r>
            <a:endParaRPr lang="en-US" sz="1800" dirty="0">
              <a:solidFill>
                <a:schemeClr val="bg1"/>
              </a:solidFill>
            </a:endParaRPr>
          </a:p>
        </p:txBody>
      </p:sp>
    </p:spTree>
    <p:extLst>
      <p:ext uri="{BB962C8B-B14F-4D97-AF65-F5344CB8AC3E}">
        <p14:creationId xmlns:p14="http://schemas.microsoft.com/office/powerpoint/2010/main" val="354857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5BC8848-C12F-4A34-BCD2-45FAFD1DF2B8}"/>
              </a:ext>
            </a:extLst>
          </p:cNvPr>
          <p:cNvSpPr txBox="1">
            <a:spLocks/>
          </p:cNvSpPr>
          <p:nvPr/>
        </p:nvSpPr>
        <p:spPr>
          <a:xfrm>
            <a:off x="595745" y="491685"/>
            <a:ext cx="1914373" cy="112285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About</a:t>
            </a:r>
          </a:p>
        </p:txBody>
      </p:sp>
      <p:sp>
        <p:nvSpPr>
          <p:cNvPr id="4" name="TextBox 3">
            <a:extLst>
              <a:ext uri="{FF2B5EF4-FFF2-40B4-BE49-F238E27FC236}">
                <a16:creationId xmlns:a16="http://schemas.microsoft.com/office/drawing/2014/main" id="{4C5E06AC-3285-46C9-9C1F-019329CF0F53}"/>
              </a:ext>
            </a:extLst>
          </p:cNvPr>
          <p:cNvSpPr txBox="1"/>
          <p:nvPr/>
        </p:nvSpPr>
        <p:spPr>
          <a:xfrm>
            <a:off x="497065" y="1956300"/>
            <a:ext cx="10780535" cy="3416320"/>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Enersponse Inc is a Demand Response Aggregator, and Auto-DR Integrator, managing nearly 18,000 commercial, industrial, agricultural and municipal water pumping locations across North America. </a:t>
            </a:r>
          </a:p>
          <a:p>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Enersponse manages customer participation by way of their DERMs platform, connecting to end-use customer controls via a library of software integrations, including custom API’s and OpenADR.  </a:t>
            </a:r>
          </a:p>
          <a:p>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While some Enersponse customers are dispatched using traditional methods (email &amp; </a:t>
            </a:r>
            <a:r>
              <a:rPr lang="en-US" dirty="0" err="1">
                <a:latin typeface="Open Sans" panose="020B0606030504020204" pitchFamily="34" charset="0"/>
                <a:ea typeface="Open Sans" panose="020B0606030504020204" pitchFamily="34" charset="0"/>
                <a:cs typeface="Open Sans" panose="020B0606030504020204" pitchFamily="34" charset="0"/>
              </a:rPr>
              <a:t>sms</a:t>
            </a:r>
            <a:r>
              <a:rPr lang="en-US" dirty="0">
                <a:latin typeface="Open Sans" panose="020B0606030504020204" pitchFamily="34" charset="0"/>
                <a:ea typeface="Open Sans" panose="020B0606030504020204" pitchFamily="34" charset="0"/>
                <a:cs typeface="Open Sans" panose="020B0606030504020204" pitchFamily="34" charset="0"/>
              </a:rPr>
              <a:t>/text notifications) most of their resources are direct-control. </a:t>
            </a:r>
          </a:p>
          <a:p>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Enersponse has been actively participating in various California Demand Response programs since 2015. The customer accounts included in this report have been actively managed by Enersponse in California demand response programs during 2021 program year.</a:t>
            </a:r>
          </a:p>
        </p:txBody>
      </p:sp>
      <p:pic>
        <p:nvPicPr>
          <p:cNvPr id="7" name="Picture 6" descr="A picture containing drawing&#10;&#10;Description automatically generated">
            <a:extLst>
              <a:ext uri="{FF2B5EF4-FFF2-40B4-BE49-F238E27FC236}">
                <a16:creationId xmlns:a16="http://schemas.microsoft.com/office/drawing/2014/main" id="{7D493F67-C2D8-4F20-A57F-CECEAC5A15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07429" y="538283"/>
            <a:ext cx="3143112" cy="544593"/>
          </a:xfrm>
          <a:prstGeom prst="rect">
            <a:avLst/>
          </a:prstGeom>
        </p:spPr>
      </p:pic>
    </p:spTree>
    <p:extLst>
      <p:ext uri="{BB962C8B-B14F-4D97-AF65-F5344CB8AC3E}">
        <p14:creationId xmlns:p14="http://schemas.microsoft.com/office/powerpoint/2010/main" val="357579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EVENTS &amp; DISPATCH</a:t>
            </a:r>
            <a:endParaRPr lang="en-US" sz="1800" dirty="0">
              <a:solidFill>
                <a:schemeClr val="bg1"/>
              </a:solidFill>
            </a:endParaRPr>
          </a:p>
        </p:txBody>
      </p:sp>
      <p:graphicFrame>
        <p:nvGraphicFramePr>
          <p:cNvPr id="5" name="Object 4">
            <a:extLst>
              <a:ext uri="{FF2B5EF4-FFF2-40B4-BE49-F238E27FC236}">
                <a16:creationId xmlns:a16="http://schemas.microsoft.com/office/drawing/2014/main" id="{86980B35-2E5B-0B4B-2D07-D780211EC1C0}"/>
              </a:ext>
            </a:extLst>
          </p:cNvPr>
          <p:cNvGraphicFramePr>
            <a:graphicFrameLocks noChangeAspect="1"/>
          </p:cNvGraphicFramePr>
          <p:nvPr>
            <p:extLst>
              <p:ext uri="{D42A27DB-BD31-4B8C-83A1-F6EECF244321}">
                <p14:modId xmlns:p14="http://schemas.microsoft.com/office/powerpoint/2010/main" val="1234847638"/>
              </p:ext>
            </p:extLst>
          </p:nvPr>
        </p:nvGraphicFramePr>
        <p:xfrm>
          <a:off x="2377440" y="1755775"/>
          <a:ext cx="7471954" cy="5082749"/>
        </p:xfrm>
        <a:graphic>
          <a:graphicData uri="http://schemas.openxmlformats.org/presentationml/2006/ole">
            <mc:AlternateContent xmlns:mc="http://schemas.openxmlformats.org/markup-compatibility/2006">
              <mc:Choice xmlns:v="urn:schemas-microsoft-com:vml" Requires="v">
                <p:oleObj name="Document" r:id="rId2" imgW="5942845" imgH="4872393" progId="Word.Document.12">
                  <p:embed/>
                </p:oleObj>
              </mc:Choice>
              <mc:Fallback>
                <p:oleObj name="Document" r:id="rId2" imgW="5942845" imgH="4872393" progId="Word.Document.12">
                  <p:embed/>
                  <p:pic>
                    <p:nvPicPr>
                      <p:cNvPr id="5" name="Object 4">
                        <a:extLst>
                          <a:ext uri="{FF2B5EF4-FFF2-40B4-BE49-F238E27FC236}">
                            <a16:creationId xmlns:a16="http://schemas.microsoft.com/office/drawing/2014/main" id="{86980B35-2E5B-0B4B-2D07-D780211EC1C0}"/>
                          </a:ext>
                        </a:extLst>
                      </p:cNvPr>
                      <p:cNvPicPr/>
                      <p:nvPr/>
                    </p:nvPicPr>
                    <p:blipFill>
                      <a:blip r:embed="rId3"/>
                      <a:stretch>
                        <a:fillRect/>
                      </a:stretch>
                    </p:blipFill>
                    <p:spPr>
                      <a:xfrm>
                        <a:off x="2377440" y="1755775"/>
                        <a:ext cx="7471954" cy="5082749"/>
                      </a:xfrm>
                      <a:prstGeom prst="rect">
                        <a:avLst/>
                      </a:prstGeom>
                    </p:spPr>
                  </p:pic>
                </p:oleObj>
              </mc:Fallback>
            </mc:AlternateContent>
          </a:graphicData>
        </a:graphic>
      </p:graphicFrame>
    </p:spTree>
    <p:extLst>
      <p:ext uri="{BB962C8B-B14F-4D97-AF65-F5344CB8AC3E}">
        <p14:creationId xmlns:p14="http://schemas.microsoft.com/office/powerpoint/2010/main" val="140079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EVENT PARTICIPATION BY LOAD TYPE</a:t>
            </a:r>
            <a:endParaRPr lang="en-US" sz="1800" dirty="0">
              <a:solidFill>
                <a:schemeClr val="bg1"/>
              </a:solidFill>
            </a:endParaRPr>
          </a:p>
        </p:txBody>
      </p:sp>
      <p:graphicFrame>
        <p:nvGraphicFramePr>
          <p:cNvPr id="2" name="Object 1">
            <a:extLst>
              <a:ext uri="{FF2B5EF4-FFF2-40B4-BE49-F238E27FC236}">
                <a16:creationId xmlns:a16="http://schemas.microsoft.com/office/drawing/2014/main" id="{9706BFB7-50A3-EA5D-DFE2-79A220D9EF5D}"/>
              </a:ext>
            </a:extLst>
          </p:cNvPr>
          <p:cNvGraphicFramePr>
            <a:graphicFrameLocks noChangeAspect="1"/>
          </p:cNvGraphicFramePr>
          <p:nvPr>
            <p:extLst>
              <p:ext uri="{D42A27DB-BD31-4B8C-83A1-F6EECF244321}">
                <p14:modId xmlns:p14="http://schemas.microsoft.com/office/powerpoint/2010/main" val="2885140571"/>
              </p:ext>
            </p:extLst>
          </p:nvPr>
        </p:nvGraphicFramePr>
        <p:xfrm>
          <a:off x="2389188" y="1719127"/>
          <a:ext cx="6888162" cy="5099685"/>
        </p:xfrm>
        <a:graphic>
          <a:graphicData uri="http://schemas.openxmlformats.org/presentationml/2006/ole">
            <mc:AlternateContent xmlns:mc="http://schemas.openxmlformats.org/markup-compatibility/2006">
              <mc:Choice xmlns:v="urn:schemas-microsoft-com:vml" Requires="v">
                <p:oleObj name="Document" r:id="rId2" imgW="5942845" imgH="5518271" progId="Word.Document.12">
                  <p:embed/>
                </p:oleObj>
              </mc:Choice>
              <mc:Fallback>
                <p:oleObj name="Document" r:id="rId2" imgW="5942845" imgH="5518271" progId="Word.Document.12">
                  <p:embed/>
                  <p:pic>
                    <p:nvPicPr>
                      <p:cNvPr id="2" name="Object 1">
                        <a:extLst>
                          <a:ext uri="{FF2B5EF4-FFF2-40B4-BE49-F238E27FC236}">
                            <a16:creationId xmlns:a16="http://schemas.microsoft.com/office/drawing/2014/main" id="{9706BFB7-50A3-EA5D-DFE2-79A220D9EF5D}"/>
                          </a:ext>
                        </a:extLst>
                      </p:cNvPr>
                      <p:cNvPicPr/>
                      <p:nvPr/>
                    </p:nvPicPr>
                    <p:blipFill>
                      <a:blip r:embed="rId3"/>
                      <a:stretch>
                        <a:fillRect/>
                      </a:stretch>
                    </p:blipFill>
                    <p:spPr>
                      <a:xfrm>
                        <a:off x="2389188" y="1719127"/>
                        <a:ext cx="6888162" cy="5099685"/>
                      </a:xfrm>
                      <a:prstGeom prst="rect">
                        <a:avLst/>
                      </a:prstGeom>
                    </p:spPr>
                  </p:pic>
                </p:oleObj>
              </mc:Fallback>
            </mc:AlternateContent>
          </a:graphicData>
        </a:graphic>
      </p:graphicFrame>
    </p:spTree>
    <p:extLst>
      <p:ext uri="{BB962C8B-B14F-4D97-AF65-F5344CB8AC3E}">
        <p14:creationId xmlns:p14="http://schemas.microsoft.com/office/powerpoint/2010/main" val="162589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B76A-0172-425F-B20C-70DD6F6F755E}"/>
              </a:ext>
            </a:extLst>
          </p:cNvPr>
          <p:cNvSpPr>
            <a:spLocks noGrp="1"/>
          </p:cNvSpPr>
          <p:nvPr>
            <p:ph type="title"/>
          </p:nvPr>
        </p:nvSpPr>
        <p:spPr/>
        <p:txBody>
          <a:bodyPr/>
          <a:lstStyle/>
          <a:p>
            <a:r>
              <a:rPr lang="en-US" dirty="0"/>
              <a:t>EX POST RESULTS</a:t>
            </a:r>
          </a:p>
        </p:txBody>
      </p:sp>
    </p:spTree>
    <p:extLst>
      <p:ext uri="{BB962C8B-B14F-4D97-AF65-F5344CB8AC3E}">
        <p14:creationId xmlns:p14="http://schemas.microsoft.com/office/powerpoint/2010/main" val="11629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EX POST METHODOLOGY</a:t>
            </a:r>
            <a:endParaRPr lang="en-US" sz="1800" dirty="0">
              <a:solidFill>
                <a:schemeClr val="bg1"/>
              </a:solidFill>
            </a:endParaRPr>
          </a:p>
        </p:txBody>
      </p:sp>
      <p:sp>
        <p:nvSpPr>
          <p:cNvPr id="4" name="TextBox 3">
            <a:extLst>
              <a:ext uri="{FF2B5EF4-FFF2-40B4-BE49-F238E27FC236}">
                <a16:creationId xmlns:a16="http://schemas.microsoft.com/office/drawing/2014/main" id="{2859119A-FD8E-4918-B8A0-65FADEBE1FAA}"/>
              </a:ext>
            </a:extLst>
          </p:cNvPr>
          <p:cNvSpPr txBox="1"/>
          <p:nvPr/>
        </p:nvSpPr>
        <p:spPr>
          <a:xfrm>
            <a:off x="1005065" y="2165273"/>
            <a:ext cx="10181869" cy="3416320"/>
          </a:xfrm>
          <a:prstGeom prst="rect">
            <a:avLst/>
          </a:prstGeom>
          <a:noFill/>
        </p:spPr>
        <p:txBody>
          <a:bodyPr wrap="squar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Enersponse has elected to use performance results from its clients in California that have participated in the 2021 program year. </a:t>
            </a:r>
          </a:p>
          <a:p>
            <a:endParaRPr lang="en-US" sz="2400" dirty="0">
              <a:latin typeface="Open Sans" panose="020B0606030504020204" pitchFamily="34" charset="0"/>
              <a:ea typeface="Open Sans" panose="020B0606030504020204" pitchFamily="34" charset="0"/>
              <a:cs typeface="Open Sans" panose="020B0606030504020204" pitchFamily="34" charset="0"/>
            </a:endParaRPr>
          </a:p>
          <a:p>
            <a:r>
              <a:rPr lang="en-US" sz="2400" dirty="0">
                <a:latin typeface="Open Sans" panose="020B0606030504020204" pitchFamily="34" charset="0"/>
                <a:ea typeface="Open Sans" panose="020B0606030504020204" pitchFamily="34" charset="0"/>
                <a:cs typeface="Open Sans" panose="020B0606030504020204" pitchFamily="34" charset="0"/>
              </a:rPr>
              <a:t>For the ex-post analysis, baseline loads were estimated using individual regression modeling. Different model configurations were tested for accuracy and bias to determine the best fit.  Once the consumer baselines were calculated, the consumer load impacts were calculated by subtracting the baseline loads in each hour from the consumer’s actual load in that hour during the event</a:t>
            </a:r>
            <a:r>
              <a:rPr lang="en-US" dirty="0">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2493821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COMBINED EX POST</a:t>
            </a:r>
            <a:endParaRPr lang="en-US" sz="1800" dirty="0">
              <a:solidFill>
                <a:schemeClr val="bg1"/>
              </a:solidFill>
            </a:endParaRPr>
          </a:p>
        </p:txBody>
      </p:sp>
      <p:graphicFrame>
        <p:nvGraphicFramePr>
          <p:cNvPr id="2" name="Object 1">
            <a:extLst>
              <a:ext uri="{FF2B5EF4-FFF2-40B4-BE49-F238E27FC236}">
                <a16:creationId xmlns:a16="http://schemas.microsoft.com/office/drawing/2014/main" id="{C51BD1C0-6BCE-6763-C5AB-9E31CED978D7}"/>
              </a:ext>
            </a:extLst>
          </p:cNvPr>
          <p:cNvGraphicFramePr>
            <a:graphicFrameLocks noChangeAspect="1"/>
          </p:cNvGraphicFramePr>
          <p:nvPr>
            <p:extLst>
              <p:ext uri="{D42A27DB-BD31-4B8C-83A1-F6EECF244321}">
                <p14:modId xmlns:p14="http://schemas.microsoft.com/office/powerpoint/2010/main" val="2351157061"/>
              </p:ext>
            </p:extLst>
          </p:nvPr>
        </p:nvGraphicFramePr>
        <p:xfrm>
          <a:off x="2255838" y="1681164"/>
          <a:ext cx="8494893" cy="5176836"/>
        </p:xfrm>
        <a:graphic>
          <a:graphicData uri="http://schemas.openxmlformats.org/presentationml/2006/ole">
            <mc:AlternateContent xmlns:mc="http://schemas.openxmlformats.org/markup-compatibility/2006">
              <mc:Choice xmlns:v="urn:schemas-microsoft-com:vml" Requires="v">
                <p:oleObj name="Document" r:id="rId2" imgW="5942845" imgH="5557219" progId="Word.Document.12">
                  <p:embed/>
                </p:oleObj>
              </mc:Choice>
              <mc:Fallback>
                <p:oleObj name="Document" r:id="rId2" imgW="5942845" imgH="5557219" progId="Word.Document.12">
                  <p:embed/>
                  <p:pic>
                    <p:nvPicPr>
                      <p:cNvPr id="2" name="Object 1">
                        <a:extLst>
                          <a:ext uri="{FF2B5EF4-FFF2-40B4-BE49-F238E27FC236}">
                            <a16:creationId xmlns:a16="http://schemas.microsoft.com/office/drawing/2014/main" id="{C51BD1C0-6BCE-6763-C5AB-9E31CED978D7}"/>
                          </a:ext>
                        </a:extLst>
                      </p:cNvPr>
                      <p:cNvPicPr/>
                      <p:nvPr/>
                    </p:nvPicPr>
                    <p:blipFill>
                      <a:blip r:embed="rId3"/>
                      <a:stretch>
                        <a:fillRect/>
                      </a:stretch>
                    </p:blipFill>
                    <p:spPr>
                      <a:xfrm>
                        <a:off x="2255838" y="1681164"/>
                        <a:ext cx="8494893" cy="5176836"/>
                      </a:xfrm>
                      <a:prstGeom prst="rect">
                        <a:avLst/>
                      </a:prstGeom>
                    </p:spPr>
                  </p:pic>
                </p:oleObj>
              </mc:Fallback>
            </mc:AlternateContent>
          </a:graphicData>
        </a:graphic>
      </p:graphicFrame>
    </p:spTree>
    <p:extLst>
      <p:ext uri="{BB962C8B-B14F-4D97-AF65-F5344CB8AC3E}">
        <p14:creationId xmlns:p14="http://schemas.microsoft.com/office/powerpoint/2010/main" val="2761969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EDE38F4-094C-4B1B-9EE4-933FDA0D5E65}"/>
              </a:ext>
            </a:extLst>
          </p:cNvPr>
          <p:cNvSpPr txBox="1">
            <a:spLocks/>
          </p:cNvSpPr>
          <p:nvPr/>
        </p:nvSpPr>
        <p:spPr>
          <a:xfrm>
            <a:off x="406686" y="500922"/>
            <a:ext cx="10515600" cy="1122853"/>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Lucida Sans" panose="020B0602030504020204" pitchFamily="34" charset="0"/>
                <a:ea typeface="+mj-ea"/>
                <a:cs typeface="+mj-cs"/>
              </a:defRPr>
            </a:lvl1pPr>
          </a:lstStyle>
          <a:p>
            <a:r>
              <a:rPr lang="en-GB" dirty="0">
                <a:solidFill>
                  <a:schemeClr val="bg1"/>
                </a:solidFill>
              </a:rPr>
              <a:t>AVERAGE IMPACTS – AUGUST 30, 2021</a:t>
            </a:r>
            <a:endParaRPr lang="en-US" sz="1800" dirty="0">
              <a:solidFill>
                <a:schemeClr val="bg1"/>
              </a:solidFill>
            </a:endParaRPr>
          </a:p>
        </p:txBody>
      </p:sp>
      <p:sp>
        <p:nvSpPr>
          <p:cNvPr id="2" name="TextBox 1">
            <a:extLst>
              <a:ext uri="{FF2B5EF4-FFF2-40B4-BE49-F238E27FC236}">
                <a16:creationId xmlns:a16="http://schemas.microsoft.com/office/drawing/2014/main" id="{55400334-5899-482D-975F-CB504F455E14}"/>
              </a:ext>
            </a:extLst>
          </p:cNvPr>
          <p:cNvSpPr txBox="1"/>
          <p:nvPr/>
        </p:nvSpPr>
        <p:spPr>
          <a:xfrm>
            <a:off x="169171" y="2690336"/>
            <a:ext cx="1798175" cy="1477328"/>
          </a:xfrm>
          <a:prstGeom prst="rect">
            <a:avLst/>
          </a:prstGeom>
          <a:noFill/>
        </p:spPr>
        <p:txBody>
          <a:bodyPr wrap="square" rtlCol="0">
            <a:spAutoFit/>
          </a:bodyPr>
          <a:lstStyle/>
          <a:p>
            <a:pPr algn="ctr"/>
            <a:r>
              <a:rPr lang="en-US" dirty="0"/>
              <a:t>Event Start Time: 16:00</a:t>
            </a:r>
          </a:p>
          <a:p>
            <a:pPr algn="ctr"/>
            <a:endParaRPr lang="en-US" dirty="0"/>
          </a:p>
          <a:p>
            <a:pPr algn="ctr"/>
            <a:r>
              <a:rPr lang="en-US" dirty="0"/>
              <a:t>Event End Time: 18:00</a:t>
            </a:r>
          </a:p>
        </p:txBody>
      </p:sp>
      <p:pic>
        <p:nvPicPr>
          <p:cNvPr id="3" name="Picture 2">
            <a:extLst>
              <a:ext uri="{FF2B5EF4-FFF2-40B4-BE49-F238E27FC236}">
                <a16:creationId xmlns:a16="http://schemas.microsoft.com/office/drawing/2014/main" id="{94C8C693-3018-C593-F802-B755423B13C2}"/>
              </a:ext>
            </a:extLst>
          </p:cNvPr>
          <p:cNvPicPr>
            <a:picLocks noChangeAspect="1"/>
          </p:cNvPicPr>
          <p:nvPr/>
        </p:nvPicPr>
        <p:blipFill>
          <a:blip r:embed="rId2"/>
          <a:stretch>
            <a:fillRect/>
          </a:stretch>
        </p:blipFill>
        <p:spPr>
          <a:xfrm>
            <a:off x="2428823" y="1770235"/>
            <a:ext cx="9262470" cy="4852634"/>
          </a:xfrm>
          <a:prstGeom prst="rect">
            <a:avLst/>
          </a:prstGeom>
        </p:spPr>
      </p:pic>
    </p:spTree>
    <p:extLst>
      <p:ext uri="{BB962C8B-B14F-4D97-AF65-F5344CB8AC3E}">
        <p14:creationId xmlns:p14="http://schemas.microsoft.com/office/powerpoint/2010/main" val="19471720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14435</TotalTime>
  <Words>464</Words>
  <Application>Microsoft Office PowerPoint</Application>
  <PresentationFormat>Widescreen</PresentationFormat>
  <Paragraphs>40</Paragraphs>
  <Slides>21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2" baseType="lpstr">
      <vt:lpstr>Arial</vt:lpstr>
      <vt:lpstr>Calibri</vt:lpstr>
      <vt:lpstr>Century Gothic</vt:lpstr>
      <vt:lpstr>Lucida Sans</vt:lpstr>
      <vt:lpstr>Open Sans</vt:lpstr>
      <vt:lpstr>Proxima Nova Black</vt:lpstr>
      <vt:lpstr>Proxima Nova Light</vt:lpstr>
      <vt:lpstr>Symbol</vt:lpstr>
      <vt:lpstr>Times New Roman</vt:lpstr>
      <vt:lpstr>1_Office Theme</vt:lpstr>
      <vt:lpstr>Document</vt:lpstr>
      <vt:lpstr>Load Impact Protocols Workshop  </vt:lpstr>
      <vt:lpstr>PROGRAM BACKGROUND</vt:lpstr>
      <vt:lpstr>PowerPoint Presentation</vt:lpstr>
      <vt:lpstr>PowerPoint Presentation</vt:lpstr>
      <vt:lpstr>PowerPoint Presentation</vt:lpstr>
      <vt:lpstr>EX POST RESULTS</vt:lpstr>
      <vt:lpstr>PowerPoint Presentation</vt:lpstr>
      <vt:lpstr>PowerPoint Presentation</vt:lpstr>
      <vt:lpstr>PowerPoint Presentation</vt:lpstr>
      <vt:lpstr>PowerPoint Presentation</vt:lpstr>
      <vt:lpstr>EX-ANTE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INFORMATION MEMORANDUM</dc:title>
  <dc:creator>James McPhail</dc:creator>
  <cp:lastModifiedBy>James McPhail</cp:lastModifiedBy>
  <cp:revision>27</cp:revision>
  <dcterms:created xsi:type="dcterms:W3CDTF">2020-11-17T18:38:27Z</dcterms:created>
  <dcterms:modified xsi:type="dcterms:W3CDTF">2022-05-16T20:23:43Z</dcterms:modified>
</cp:coreProperties>
</file>