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5"/>
  </p:notesMasterIdLst>
  <p:sldIdLst>
    <p:sldId id="280" r:id="rId2"/>
    <p:sldId id="287" r:id="rId3"/>
    <p:sldId id="281" r:id="rId4"/>
    <p:sldId id="278" r:id="rId5"/>
    <p:sldId id="284" r:id="rId6"/>
    <p:sldId id="285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86" r:id="rId20"/>
    <p:sldId id="301" r:id="rId21"/>
    <p:sldId id="302" r:id="rId22"/>
    <p:sldId id="303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477" autoAdjust="0"/>
  </p:normalViewPr>
  <p:slideViewPr>
    <p:cSldViewPr>
      <p:cViewPr>
        <p:scale>
          <a:sx n="100" d="100"/>
          <a:sy n="100" d="100"/>
        </p:scale>
        <p:origin x="-258" y="-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F4F14-013B-4E2E-9D6F-2A8CB8A7A46B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BA3CC7-9EF8-474D-A062-05113D59C48C}">
      <dgm:prSet phldrT="[Text]" custT="1"/>
      <dgm:spPr/>
      <dgm:t>
        <a:bodyPr/>
        <a:lstStyle/>
        <a:p>
          <a:r>
            <a:rPr lang="en-US" sz="1400"/>
            <a:t>Project Direction</a:t>
          </a:r>
        </a:p>
      </dgm:t>
    </dgm:pt>
    <dgm:pt modelId="{274D55CA-7624-4965-88CE-86C30E32968D}" type="parTrans" cxnId="{751137C9-31C3-4502-9777-6447C40971F0}">
      <dgm:prSet/>
      <dgm:spPr/>
      <dgm:t>
        <a:bodyPr/>
        <a:lstStyle/>
        <a:p>
          <a:endParaRPr lang="en-US" sz="1400"/>
        </a:p>
      </dgm:t>
    </dgm:pt>
    <dgm:pt modelId="{BD582072-67E7-4552-8E67-85CC99CE25EE}" type="sibTrans" cxnId="{751137C9-31C3-4502-9777-6447C40971F0}">
      <dgm:prSet custT="1"/>
      <dgm:spPr/>
      <dgm:t>
        <a:bodyPr/>
        <a:lstStyle/>
        <a:p>
          <a:r>
            <a:rPr lang="en-US" sz="1400"/>
            <a:t>D.1609056</a:t>
          </a:r>
        </a:p>
      </dgm:t>
    </dgm:pt>
    <dgm:pt modelId="{467401D6-73EC-4B4E-9C90-E75B94EE562E}">
      <dgm:prSet phldrT="[Text]" custT="1"/>
      <dgm:spPr/>
      <dgm:t>
        <a:bodyPr/>
        <a:lstStyle/>
        <a:p>
          <a:r>
            <a:rPr lang="en-US" sz="1400"/>
            <a:t>ED Project Manager</a:t>
          </a:r>
        </a:p>
      </dgm:t>
    </dgm:pt>
    <dgm:pt modelId="{F48D1C0F-75AE-4117-88EC-1ECB6E40F45A}" type="parTrans" cxnId="{4CC67832-4885-4A4F-AE23-5810620C056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400"/>
        </a:p>
      </dgm:t>
    </dgm:pt>
    <dgm:pt modelId="{F62A8E7B-E6F6-4699-ABC2-7A765C3FBE4E}" type="sibTrans" cxnId="{4CC67832-4885-4A4F-AE23-5810620C0566}">
      <dgm:prSet custT="1"/>
      <dgm:spPr/>
      <dgm:t>
        <a:bodyPr/>
        <a:lstStyle/>
        <a:p>
          <a:r>
            <a:rPr lang="en-US" sz="1400"/>
            <a:t>Cathleen Fogel</a:t>
          </a:r>
        </a:p>
      </dgm:t>
    </dgm:pt>
    <dgm:pt modelId="{043051F3-E8C4-47BD-A72F-BB0D2F6079C5}" type="asst">
      <dgm:prSet custT="1"/>
      <dgm:spPr/>
      <dgm:t>
        <a:bodyPr/>
        <a:lstStyle/>
        <a:p>
          <a:r>
            <a:rPr lang="en-US" sz="1400"/>
            <a:t>Project Oversight</a:t>
          </a:r>
        </a:p>
      </dgm:t>
    </dgm:pt>
    <dgm:pt modelId="{618B5337-CB30-4EC5-AF7B-DCA1957E2B24}" type="parTrans" cxnId="{E7A79B23-A82F-442C-B077-3DE2BDBE4C49}">
      <dgm:prSet/>
      <dgm:spPr/>
      <dgm:t>
        <a:bodyPr/>
        <a:lstStyle/>
        <a:p>
          <a:endParaRPr lang="en-US" sz="1400"/>
        </a:p>
      </dgm:t>
    </dgm:pt>
    <dgm:pt modelId="{E6897110-BCFF-4173-8031-2C97D73322D0}" type="sibTrans" cxnId="{E7A79B23-A82F-442C-B077-3DE2BDBE4C49}">
      <dgm:prSet custT="1"/>
      <dgm:spPr/>
      <dgm:t>
        <a:bodyPr/>
        <a:lstStyle/>
        <a:p>
          <a:r>
            <a:rPr lang="en-US" sz="1400"/>
            <a:t>Bruce Kaneshiro</a:t>
          </a:r>
        </a:p>
      </dgm:t>
    </dgm:pt>
    <dgm:pt modelId="{98D51356-6B22-4203-8A3D-3995E5696C76}" type="asst">
      <dgm:prSet custT="1"/>
      <dgm:spPr/>
      <dgm:t>
        <a:bodyPr/>
        <a:lstStyle/>
        <a:p>
          <a:r>
            <a:rPr lang="en-US" sz="1400"/>
            <a:t>Project Guidance</a:t>
          </a:r>
        </a:p>
      </dgm:t>
    </dgm:pt>
    <dgm:pt modelId="{79A3741E-819D-4CAA-A3AA-D9A187EE798F}" type="parTrans" cxnId="{17B6D9B9-B66B-422C-80CC-9A9A828CC093}">
      <dgm:prSet/>
      <dgm:spPr/>
      <dgm:t>
        <a:bodyPr/>
        <a:lstStyle/>
        <a:p>
          <a:endParaRPr lang="en-US" sz="1400"/>
        </a:p>
      </dgm:t>
    </dgm:pt>
    <dgm:pt modelId="{899C35AB-8801-48D7-BAC5-B1C7DA1FD807}" type="sibTrans" cxnId="{17B6D9B9-B66B-422C-80CC-9A9A828CC093}">
      <dgm:prSet custT="1"/>
      <dgm:spPr/>
      <dgm:t>
        <a:bodyPr/>
        <a:lstStyle/>
        <a:p>
          <a:r>
            <a:rPr lang="en-US" sz="1400" dirty="0"/>
            <a:t>Simon Baker</a:t>
          </a:r>
        </a:p>
      </dgm:t>
    </dgm:pt>
    <dgm:pt modelId="{5EBA8C58-421A-4E7E-A866-7BD2BEFBC06B}" type="asst">
      <dgm:prSet custT="1"/>
      <dgm:spPr/>
      <dgm:t>
        <a:bodyPr/>
        <a:lstStyle/>
        <a:p>
          <a:r>
            <a:rPr lang="en-US" sz="1400"/>
            <a:t>Data Management Guidance </a:t>
          </a:r>
        </a:p>
      </dgm:t>
    </dgm:pt>
    <dgm:pt modelId="{93F6CE46-C7EA-4646-83AF-729423D714AD}" type="parTrans" cxnId="{07F0F910-B141-4BD6-A1F0-77F57E9DF3B2}">
      <dgm:prSet/>
      <dgm:spPr/>
      <dgm:t>
        <a:bodyPr/>
        <a:lstStyle/>
        <a:p>
          <a:endParaRPr lang="en-US" sz="1400"/>
        </a:p>
      </dgm:t>
    </dgm:pt>
    <dgm:pt modelId="{89463406-E0A4-4F71-8402-69FB6B245231}" type="sibTrans" cxnId="{07F0F910-B141-4BD6-A1F0-77F57E9DF3B2}">
      <dgm:prSet custT="1"/>
      <dgm:spPr/>
      <dgm:t>
        <a:bodyPr/>
        <a:lstStyle/>
        <a:p>
          <a:r>
            <a:rPr lang="en-US" sz="1400" dirty="0" smtClean="0"/>
            <a:t>David Miller, </a:t>
          </a:r>
          <a:r>
            <a:rPr lang="en-US" sz="1400" dirty="0"/>
            <a:t>Jamie Rose Gannon</a:t>
          </a:r>
        </a:p>
      </dgm:t>
    </dgm:pt>
    <dgm:pt modelId="{2D89F891-2855-45D3-85C9-8A782E1D707C}">
      <dgm:prSet custT="1"/>
      <dgm:spPr/>
      <dgm:t>
        <a:bodyPr/>
        <a:lstStyle/>
        <a:p>
          <a:r>
            <a:rPr lang="en-US" sz="1400"/>
            <a:t>CAISO BID &amp; Dispatch Data Analysis</a:t>
          </a:r>
        </a:p>
      </dgm:t>
    </dgm:pt>
    <dgm:pt modelId="{486F219B-FA93-4549-88A0-DB8802872CE2}" type="parTrans" cxnId="{9B45112C-168D-4D82-83C7-D7F03EC8917D}">
      <dgm:prSet/>
      <dgm:spPr/>
      <dgm:t>
        <a:bodyPr/>
        <a:lstStyle/>
        <a:p>
          <a:endParaRPr lang="en-US" sz="1400"/>
        </a:p>
      </dgm:t>
    </dgm:pt>
    <dgm:pt modelId="{0975B19B-5155-4354-B9AB-ABE7FFA8D067}" type="sibTrans" cxnId="{9B45112C-168D-4D82-83C7-D7F03EC8917D}">
      <dgm:prSet custT="1"/>
      <dgm:spPr/>
      <dgm:t>
        <a:bodyPr/>
        <a:lstStyle/>
        <a:p>
          <a:r>
            <a:rPr lang="en-US" sz="1400" dirty="0"/>
            <a:t> </a:t>
          </a:r>
          <a:r>
            <a:rPr lang="en-US" sz="1400" dirty="0" smtClean="0"/>
            <a:t>CPUC </a:t>
          </a:r>
          <a:r>
            <a:rPr lang="en-US" sz="1400" dirty="0"/>
            <a:t>Modeling Team </a:t>
          </a:r>
        </a:p>
      </dgm:t>
    </dgm:pt>
    <dgm:pt modelId="{BF5957C3-3BE4-4220-9A92-12AB82CC76E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Non-financially interested </a:t>
          </a:r>
          <a:r>
            <a:rPr lang="en-US" sz="1400" dirty="0" err="1" smtClean="0">
              <a:solidFill>
                <a:schemeClr val="bg1"/>
              </a:solidFill>
            </a:rPr>
            <a:t>ies</a:t>
          </a:r>
          <a:endParaRPr lang="en-US" sz="1400" dirty="0">
            <a:solidFill>
              <a:schemeClr val="bg1"/>
            </a:solidFill>
          </a:endParaRPr>
        </a:p>
      </dgm:t>
    </dgm:pt>
    <dgm:pt modelId="{4482188A-A2A4-455F-AC14-BE028836E45A}" type="sibTrans" cxnId="{88A11839-448A-4E7A-BB49-DF57FDFEF8F3}">
      <dgm:prSet custT="1"/>
      <dgm:spPr/>
      <dgm:t>
        <a:bodyPr/>
        <a:lstStyle/>
        <a:p>
          <a:endParaRPr lang="en-US" sz="1400" dirty="0">
            <a:solidFill>
              <a:schemeClr val="bg1"/>
            </a:solidFill>
          </a:endParaRPr>
        </a:p>
      </dgm:t>
    </dgm:pt>
    <dgm:pt modelId="{68B64AA6-C134-422E-93AB-5A7A12263052}" type="parTrans" cxnId="{88A11839-448A-4E7A-BB49-DF57FDFEF8F3}">
      <dgm:prSet/>
      <dgm:spPr/>
      <dgm:t>
        <a:bodyPr/>
        <a:lstStyle/>
        <a:p>
          <a:endParaRPr lang="en-US" sz="1400"/>
        </a:p>
      </dgm:t>
    </dgm:pt>
    <dgm:pt modelId="{288E2E30-ADF6-47BA-B462-60E724592EAB}" type="pres">
      <dgm:prSet presAssocID="{B0FF4F14-013B-4E2E-9D6F-2A8CB8A7A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FF89AE-CB63-4B58-A87A-143B80C9A34F}" type="pres">
      <dgm:prSet presAssocID="{D1BA3CC7-9EF8-474D-A062-05113D59C48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EA7D34-4F8B-451E-A01C-201B392BD6EB}" type="pres">
      <dgm:prSet presAssocID="{D1BA3CC7-9EF8-474D-A062-05113D59C48C}" presName="rootComposite1" presStyleCnt="0"/>
      <dgm:spPr/>
      <dgm:t>
        <a:bodyPr/>
        <a:lstStyle/>
        <a:p>
          <a:endParaRPr lang="en-US"/>
        </a:p>
      </dgm:t>
    </dgm:pt>
    <dgm:pt modelId="{244D9F19-D4DD-4ADE-A10C-F41FDD8A2031}" type="pres">
      <dgm:prSet presAssocID="{D1BA3CC7-9EF8-474D-A062-05113D59C48C}" presName="rootText1" presStyleLbl="node0" presStyleIdx="0" presStyleCnt="4" custScaleX="116067" custLinFactX="100000" custLinFactNeighborX="129440" custLinFactNeighborY="-98411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0DB6E5-C2AB-44FF-9BD4-E590623E733F}" type="pres">
      <dgm:prSet presAssocID="{D1BA3CC7-9EF8-474D-A062-05113D59C48C}" presName="titleText1" presStyleLbl="fgAcc0" presStyleIdx="0" presStyleCnt="4" custLinFactX="100000" custLinFactY="-100000" custLinFactNeighborX="189274" custLinFactNeighborY="-1676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EBEC70-660A-4F19-A3E5-4B9C57C5FD12}" type="pres">
      <dgm:prSet presAssocID="{D1BA3CC7-9EF8-474D-A062-05113D59C48C}" presName="rootConnector1" presStyleLbl="node1" presStyleIdx="0" presStyleCnt="1"/>
      <dgm:spPr/>
      <dgm:t>
        <a:bodyPr/>
        <a:lstStyle/>
        <a:p>
          <a:endParaRPr lang="en-US"/>
        </a:p>
      </dgm:t>
    </dgm:pt>
    <dgm:pt modelId="{208AAB88-127D-4ACD-A0C9-64732E6242D1}" type="pres">
      <dgm:prSet presAssocID="{D1BA3CC7-9EF8-474D-A062-05113D59C48C}" presName="hierChild2" presStyleCnt="0"/>
      <dgm:spPr/>
      <dgm:t>
        <a:bodyPr/>
        <a:lstStyle/>
        <a:p>
          <a:endParaRPr lang="en-US"/>
        </a:p>
      </dgm:t>
    </dgm:pt>
    <dgm:pt modelId="{3FCA2BD2-A769-4A60-B06D-04EA4C585B07}" type="pres">
      <dgm:prSet presAssocID="{F48D1C0F-75AE-4117-88EC-1ECB6E40F45A}" presName="Name37" presStyleLbl="parChTrans1D2" presStyleIdx="0" presStyleCnt="1"/>
      <dgm:spPr/>
      <dgm:t>
        <a:bodyPr/>
        <a:lstStyle/>
        <a:p>
          <a:endParaRPr lang="en-US"/>
        </a:p>
      </dgm:t>
    </dgm:pt>
    <dgm:pt modelId="{22E5962A-8CD9-4EAB-BFCF-7EE48C7228E4}" type="pres">
      <dgm:prSet presAssocID="{467401D6-73EC-4B4E-9C90-E75B94EE56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ED6025-2E74-40CC-810F-B4439081A694}" type="pres">
      <dgm:prSet presAssocID="{467401D6-73EC-4B4E-9C90-E75B94EE562E}" presName="rootComposite" presStyleCnt="0"/>
      <dgm:spPr/>
      <dgm:t>
        <a:bodyPr/>
        <a:lstStyle/>
        <a:p>
          <a:endParaRPr lang="en-US"/>
        </a:p>
      </dgm:t>
    </dgm:pt>
    <dgm:pt modelId="{61F51EEA-F09B-46B9-A88C-37122BF589DC}" type="pres">
      <dgm:prSet presAssocID="{467401D6-73EC-4B4E-9C90-E75B94EE562E}" presName="rootText" presStyleLbl="node1" presStyleIdx="0" presStyleCnt="1" custScaleX="110893" custScaleY="182630" custLinFactX="100000" custLinFactNeighborX="132493" custLinFactNeighborY="-3061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3B078C2-216D-4862-AB28-C8D936CDB5CF}" type="pres">
      <dgm:prSet presAssocID="{467401D6-73EC-4B4E-9C90-E75B94EE562E}" presName="titleText2" presStyleLbl="fgAcc1" presStyleIdx="0" presStyleCnt="1" custScaleX="169766" custScaleY="76961" custLinFactX="110665" custLinFactNeighborX="200000" custLinFactNeighborY="828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DD8BB42-0A5E-4B27-93E6-ED2A8F47CFBF}" type="pres">
      <dgm:prSet presAssocID="{467401D6-73EC-4B4E-9C90-E75B94EE562E}" presName="rootConnector" presStyleLbl="node2" presStyleIdx="0" presStyleCnt="0"/>
      <dgm:spPr/>
      <dgm:t>
        <a:bodyPr/>
        <a:lstStyle/>
        <a:p>
          <a:endParaRPr lang="en-US"/>
        </a:p>
      </dgm:t>
    </dgm:pt>
    <dgm:pt modelId="{D4214BC7-709A-411E-8817-167E9052C011}" type="pres">
      <dgm:prSet presAssocID="{467401D6-73EC-4B4E-9C90-E75B94EE562E}" presName="hierChild4" presStyleCnt="0"/>
      <dgm:spPr/>
      <dgm:t>
        <a:bodyPr/>
        <a:lstStyle/>
        <a:p>
          <a:endParaRPr lang="en-US"/>
        </a:p>
      </dgm:t>
    </dgm:pt>
    <dgm:pt modelId="{1AD4BB28-99DA-4728-BB0C-EBB3A43C7405}" type="pres">
      <dgm:prSet presAssocID="{467401D6-73EC-4B4E-9C90-E75B94EE562E}" presName="hierChild5" presStyleCnt="0"/>
      <dgm:spPr/>
      <dgm:t>
        <a:bodyPr/>
        <a:lstStyle/>
        <a:p>
          <a:endParaRPr lang="en-US"/>
        </a:p>
      </dgm:t>
    </dgm:pt>
    <dgm:pt modelId="{DD1E6B85-2420-48A8-BFE9-8EF7E3F39112}" type="pres">
      <dgm:prSet presAssocID="{618B5337-CB30-4EC5-AF7B-DCA1957E2B24}" presName="Name96" presStyleLbl="parChTrans1D3" presStyleIdx="0" presStyleCnt="2"/>
      <dgm:spPr/>
      <dgm:t>
        <a:bodyPr/>
        <a:lstStyle/>
        <a:p>
          <a:endParaRPr lang="en-US"/>
        </a:p>
      </dgm:t>
    </dgm:pt>
    <dgm:pt modelId="{A2D77949-3A02-462D-A50D-6CF9F30BC46A}" type="pres">
      <dgm:prSet presAssocID="{043051F3-E8C4-47BD-A72F-BB0D2F6079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B62B7B-6D07-4EF8-A07E-577AB181D2E9}" type="pres">
      <dgm:prSet presAssocID="{043051F3-E8C4-47BD-A72F-BB0D2F6079C5}" presName="rootComposite3" presStyleCnt="0"/>
      <dgm:spPr/>
      <dgm:t>
        <a:bodyPr/>
        <a:lstStyle/>
        <a:p>
          <a:endParaRPr lang="en-US"/>
        </a:p>
      </dgm:t>
    </dgm:pt>
    <dgm:pt modelId="{EFCC2E1A-0487-4868-8064-3ECE728E3FB0}" type="pres">
      <dgm:prSet presAssocID="{043051F3-E8C4-47BD-A72F-BB0D2F6079C5}" presName="rootText3" presStyleLbl="asst1" presStyleIdx="0" presStyleCnt="2" custLinFactY="-200000" custLinFactNeighborX="67455" custLinFactNeighborY="-2388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7167E81-341C-4A5E-B423-3576C8B55468}" type="pres">
      <dgm:prSet presAssocID="{043051F3-E8C4-47BD-A72F-BB0D2F6079C5}" presName="titleText3" presStyleLbl="fgAcc2" presStyleIdx="0" presStyleCnt="2" custScaleX="145746" custScaleY="117630" custLinFactX="13778" custLinFactY="-600000" custLinFactNeighborX="100000" custLinFactNeighborY="-66829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CA16E3-18D1-4DA9-9C60-4BE1D8C4C192}" type="pres">
      <dgm:prSet presAssocID="{043051F3-E8C4-47BD-A72F-BB0D2F6079C5}" presName="rootConnector3" presStyleLbl="asst2" presStyleIdx="0" presStyleCnt="0"/>
      <dgm:spPr/>
      <dgm:t>
        <a:bodyPr/>
        <a:lstStyle/>
        <a:p>
          <a:endParaRPr lang="en-US"/>
        </a:p>
      </dgm:t>
    </dgm:pt>
    <dgm:pt modelId="{F7D813BE-F143-4C69-92C0-17D7A27529D7}" type="pres">
      <dgm:prSet presAssocID="{043051F3-E8C4-47BD-A72F-BB0D2F6079C5}" presName="hierChild6" presStyleCnt="0"/>
      <dgm:spPr/>
      <dgm:t>
        <a:bodyPr/>
        <a:lstStyle/>
        <a:p>
          <a:endParaRPr lang="en-US"/>
        </a:p>
      </dgm:t>
    </dgm:pt>
    <dgm:pt modelId="{74F83A58-5177-4C56-AB4F-15DF7448F771}" type="pres">
      <dgm:prSet presAssocID="{043051F3-E8C4-47BD-A72F-BB0D2F6079C5}" presName="hierChild7" presStyleCnt="0"/>
      <dgm:spPr/>
      <dgm:t>
        <a:bodyPr/>
        <a:lstStyle/>
        <a:p>
          <a:endParaRPr lang="en-US"/>
        </a:p>
      </dgm:t>
    </dgm:pt>
    <dgm:pt modelId="{8B79D111-382A-47FD-B1EB-3D1160E70075}" type="pres">
      <dgm:prSet presAssocID="{79A3741E-819D-4CAA-A3AA-D9A187EE798F}" presName="Name96" presStyleLbl="parChTrans1D3" presStyleIdx="1" presStyleCnt="2"/>
      <dgm:spPr/>
      <dgm:t>
        <a:bodyPr/>
        <a:lstStyle/>
        <a:p>
          <a:endParaRPr lang="en-US"/>
        </a:p>
      </dgm:t>
    </dgm:pt>
    <dgm:pt modelId="{8F908D2C-C1E3-4230-9F5D-66162A5E7DD6}" type="pres">
      <dgm:prSet presAssocID="{98D51356-6B22-4203-8A3D-3995E5696C7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71F3CC-DA4C-45C2-9038-70C5E4287A87}" type="pres">
      <dgm:prSet presAssocID="{98D51356-6B22-4203-8A3D-3995E5696C76}" presName="rootComposite3" presStyleCnt="0"/>
      <dgm:spPr/>
      <dgm:t>
        <a:bodyPr/>
        <a:lstStyle/>
        <a:p>
          <a:endParaRPr lang="en-US"/>
        </a:p>
      </dgm:t>
    </dgm:pt>
    <dgm:pt modelId="{554B037B-B359-4569-9D73-5CA087307B46}" type="pres">
      <dgm:prSet presAssocID="{98D51356-6B22-4203-8A3D-3995E5696C76}" presName="rootText3" presStyleLbl="asst1" presStyleIdx="1" presStyleCnt="2" custLinFactX="166388" custLinFactY="-200000" custLinFactNeighborX="200000" custLinFactNeighborY="-24563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EBB2A92-1378-40FB-9F2B-8C11A26C1469}" type="pres">
      <dgm:prSet presAssocID="{98D51356-6B22-4203-8A3D-3995E5696C76}" presName="titleText3" presStyleLbl="fgAcc2" presStyleIdx="1" presStyleCnt="2" custScaleX="155730" custScaleY="159515" custLinFactX="200000" custLinFactY="-617654" custLinFactNeighborX="269334" custLinFactNeighborY="-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CEE7277-7C78-4078-9477-F6CAFAC09C51}" type="pres">
      <dgm:prSet presAssocID="{98D51356-6B22-4203-8A3D-3995E5696C76}" presName="rootConnector3" presStyleLbl="asst2" presStyleIdx="0" presStyleCnt="0"/>
      <dgm:spPr/>
      <dgm:t>
        <a:bodyPr/>
        <a:lstStyle/>
        <a:p>
          <a:endParaRPr lang="en-US"/>
        </a:p>
      </dgm:t>
    </dgm:pt>
    <dgm:pt modelId="{AFA40E5A-3D07-4055-8095-E6EE965B4B4A}" type="pres">
      <dgm:prSet presAssocID="{98D51356-6B22-4203-8A3D-3995E5696C76}" presName="hierChild6" presStyleCnt="0"/>
      <dgm:spPr/>
      <dgm:t>
        <a:bodyPr/>
        <a:lstStyle/>
        <a:p>
          <a:endParaRPr lang="en-US"/>
        </a:p>
      </dgm:t>
    </dgm:pt>
    <dgm:pt modelId="{8DBC3EF8-2945-4FDA-87ED-D48EDFA5E372}" type="pres">
      <dgm:prSet presAssocID="{98D51356-6B22-4203-8A3D-3995E5696C76}" presName="hierChild7" presStyleCnt="0"/>
      <dgm:spPr/>
      <dgm:t>
        <a:bodyPr/>
        <a:lstStyle/>
        <a:p>
          <a:endParaRPr lang="en-US"/>
        </a:p>
      </dgm:t>
    </dgm:pt>
    <dgm:pt modelId="{8B2663D7-AA47-4B85-9FE8-9F9BA12E5B31}" type="pres">
      <dgm:prSet presAssocID="{D1BA3CC7-9EF8-474D-A062-05113D59C48C}" presName="hierChild3" presStyleCnt="0"/>
      <dgm:spPr/>
      <dgm:t>
        <a:bodyPr/>
        <a:lstStyle/>
        <a:p>
          <a:endParaRPr lang="en-US"/>
        </a:p>
      </dgm:t>
    </dgm:pt>
    <dgm:pt modelId="{F453D1F2-05B9-4F17-99FA-F58B4164F93B}" type="pres">
      <dgm:prSet presAssocID="{5EBA8C58-421A-4E7E-A866-7BD2BEFBC06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A0F0EA-360E-4C28-97A9-252F31C5E112}" type="pres">
      <dgm:prSet presAssocID="{5EBA8C58-421A-4E7E-A866-7BD2BEFBC06B}" presName="rootComposite1" presStyleCnt="0"/>
      <dgm:spPr/>
      <dgm:t>
        <a:bodyPr/>
        <a:lstStyle/>
        <a:p>
          <a:endParaRPr lang="en-US"/>
        </a:p>
      </dgm:t>
    </dgm:pt>
    <dgm:pt modelId="{FED3ACCB-19C9-46AD-82C3-DDB2116EAAA1}" type="pres">
      <dgm:prSet presAssocID="{5EBA8C58-421A-4E7E-A866-7BD2BEFBC06B}" presName="rootText1" presStyleLbl="node0" presStyleIdx="1" presStyleCnt="4" custScaleX="191046" custScaleY="120671" custLinFactX="100000" custLinFactNeighborX="185013" custLinFactNeighborY="8488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5AF741-E93C-45B1-9858-CF84B1DB50B9}" type="pres">
      <dgm:prSet presAssocID="{5EBA8C58-421A-4E7E-A866-7BD2BEFBC06B}" presName="titleText1" presStyleLbl="fgAcc0" presStyleIdx="1" presStyleCnt="4" custScaleX="221154" custScaleY="408630" custLinFactX="197452" custLinFactY="200000" custLinFactNeighborX="200000" custLinFactNeighborY="2600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02811D-CFB8-4411-8279-37BAB2F4459D}" type="pres">
      <dgm:prSet presAssocID="{5EBA8C58-421A-4E7E-A866-7BD2BEFBC06B}" presName="rootConnector1" presStyleLbl="asst0" presStyleIdx="0" presStyleCnt="0"/>
      <dgm:spPr/>
      <dgm:t>
        <a:bodyPr/>
        <a:lstStyle/>
        <a:p>
          <a:endParaRPr lang="en-US"/>
        </a:p>
      </dgm:t>
    </dgm:pt>
    <dgm:pt modelId="{0BC70EE6-967C-4B66-B638-E15698B42651}" type="pres">
      <dgm:prSet presAssocID="{5EBA8C58-421A-4E7E-A866-7BD2BEFBC06B}" presName="hierChild2" presStyleCnt="0"/>
      <dgm:spPr/>
      <dgm:t>
        <a:bodyPr/>
        <a:lstStyle/>
        <a:p>
          <a:endParaRPr lang="en-US"/>
        </a:p>
      </dgm:t>
    </dgm:pt>
    <dgm:pt modelId="{88F75008-CC4B-4D13-9FAA-B62EC3B72540}" type="pres">
      <dgm:prSet presAssocID="{5EBA8C58-421A-4E7E-A866-7BD2BEFBC06B}" presName="hierChild3" presStyleCnt="0"/>
      <dgm:spPr/>
      <dgm:t>
        <a:bodyPr/>
        <a:lstStyle/>
        <a:p>
          <a:endParaRPr lang="en-US"/>
        </a:p>
      </dgm:t>
    </dgm:pt>
    <dgm:pt modelId="{283BA6E9-7723-47B4-AB17-E93EA1818B1B}" type="pres">
      <dgm:prSet presAssocID="{2D89F891-2855-45D3-85C9-8A782E1D707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279EDC7-0617-4D18-BEA1-2B7C25CD5313}" type="pres">
      <dgm:prSet presAssocID="{2D89F891-2855-45D3-85C9-8A782E1D707C}" presName="rootComposite1" presStyleCnt="0"/>
      <dgm:spPr/>
      <dgm:t>
        <a:bodyPr/>
        <a:lstStyle/>
        <a:p>
          <a:endParaRPr lang="en-US"/>
        </a:p>
      </dgm:t>
    </dgm:pt>
    <dgm:pt modelId="{D4E83B07-CA15-44FB-81E1-BCDC6FA048B8}" type="pres">
      <dgm:prSet presAssocID="{2D89F891-2855-45D3-85C9-8A782E1D707C}" presName="rootText1" presStyleLbl="node0" presStyleIdx="2" presStyleCnt="4" custScaleX="194057" custScaleY="114735" custLinFactX="-65750" custLinFactY="200000" custLinFactNeighborX="-100000" custLinFactNeighborY="21961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4A17CB7-F556-4F13-876E-5B996093274B}" type="pres">
      <dgm:prSet presAssocID="{2D89F891-2855-45D3-85C9-8A782E1D707C}" presName="titleText1" presStyleLbl="fgAcc0" presStyleIdx="2" presStyleCnt="4" custScaleX="185860" custScaleY="111968" custLinFactY="600000" custLinFactNeighborX="-62707" custLinFactNeighborY="6949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6C288F-F3C5-4391-BBD3-E5FEF640D0FB}" type="pres">
      <dgm:prSet presAssocID="{2D89F891-2855-45D3-85C9-8A782E1D707C}" presName="rootConnector1" presStyleLbl="node1" presStyleIdx="0" presStyleCnt="1"/>
      <dgm:spPr/>
      <dgm:t>
        <a:bodyPr/>
        <a:lstStyle/>
        <a:p>
          <a:endParaRPr lang="en-US"/>
        </a:p>
      </dgm:t>
    </dgm:pt>
    <dgm:pt modelId="{B3A355D0-2162-414B-9314-4A1871B9234A}" type="pres">
      <dgm:prSet presAssocID="{2D89F891-2855-45D3-85C9-8A782E1D707C}" presName="hierChild2" presStyleCnt="0"/>
      <dgm:spPr/>
      <dgm:t>
        <a:bodyPr/>
        <a:lstStyle/>
        <a:p>
          <a:endParaRPr lang="en-US"/>
        </a:p>
      </dgm:t>
    </dgm:pt>
    <dgm:pt modelId="{7CB2FC8A-11DC-48E0-A1F2-19B5C0A60B04}" type="pres">
      <dgm:prSet presAssocID="{2D89F891-2855-45D3-85C9-8A782E1D707C}" presName="hierChild3" presStyleCnt="0"/>
      <dgm:spPr/>
      <dgm:t>
        <a:bodyPr/>
        <a:lstStyle/>
        <a:p>
          <a:endParaRPr lang="en-US"/>
        </a:p>
      </dgm:t>
    </dgm:pt>
    <dgm:pt modelId="{FE4E1592-AB8D-4E5C-86DD-58CA3CDE4955}" type="pres">
      <dgm:prSet presAssocID="{BF5957C3-3BE4-4220-9A92-12AB82CC76E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6FC5C5-0413-4451-8B71-AB27B752E563}" type="pres">
      <dgm:prSet presAssocID="{BF5957C3-3BE4-4220-9A92-12AB82CC76ED}" presName="rootComposite1" presStyleCnt="0"/>
      <dgm:spPr/>
      <dgm:t>
        <a:bodyPr/>
        <a:lstStyle/>
        <a:p>
          <a:endParaRPr lang="en-US"/>
        </a:p>
      </dgm:t>
    </dgm:pt>
    <dgm:pt modelId="{527BF340-6685-4F43-863C-BBC2DFD0AF34}" type="pres">
      <dgm:prSet presAssocID="{BF5957C3-3BE4-4220-9A92-12AB82CC76ED}" presName="rootText1" presStyleLbl="node0" presStyleIdx="3" presStyleCnt="4" custScaleX="148962" custLinFactX="-300000" custLinFactY="65619" custLinFactNeighborX="-300027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BF0E170-CAF0-419B-865A-8208E490BF95}" type="pres">
      <dgm:prSet presAssocID="{BF5957C3-3BE4-4220-9A92-12AB82CC76ED}" presName="titleText1" presStyleLbl="fgAcc0" presStyleIdx="3" presStyleCnt="4" custFlipVert="1" custFlipHor="0" custScaleX="101474" custScaleY="27273" custLinFactX="-300000" custLinFactY="249875" custLinFactNeighborX="-305456" custLinFactNeighborY="3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0A342E3-ED25-40F7-8849-9A7BF8265CC8}" type="pres">
      <dgm:prSet presAssocID="{BF5957C3-3BE4-4220-9A92-12AB82CC76ED}" presName="rootConnector1" presStyleLbl="node1" presStyleIdx="0" presStyleCnt="1"/>
      <dgm:spPr/>
      <dgm:t>
        <a:bodyPr/>
        <a:lstStyle/>
        <a:p>
          <a:endParaRPr lang="en-US"/>
        </a:p>
      </dgm:t>
    </dgm:pt>
    <dgm:pt modelId="{4E9C63FF-65CD-4AB1-8604-0DCB03AC1E35}" type="pres">
      <dgm:prSet presAssocID="{BF5957C3-3BE4-4220-9A92-12AB82CC76ED}" presName="hierChild2" presStyleCnt="0"/>
      <dgm:spPr/>
      <dgm:t>
        <a:bodyPr/>
        <a:lstStyle/>
        <a:p>
          <a:endParaRPr lang="en-US"/>
        </a:p>
      </dgm:t>
    </dgm:pt>
    <dgm:pt modelId="{F15B922E-6081-48CD-A2DE-DB0235A05558}" type="pres">
      <dgm:prSet presAssocID="{BF5957C3-3BE4-4220-9A92-12AB82CC76ED}" presName="hierChild3" presStyleCnt="0"/>
      <dgm:spPr/>
      <dgm:t>
        <a:bodyPr/>
        <a:lstStyle/>
        <a:p>
          <a:endParaRPr lang="en-US"/>
        </a:p>
      </dgm:t>
    </dgm:pt>
  </dgm:ptLst>
  <dgm:cxnLst>
    <dgm:cxn modelId="{28A0693E-F219-46F3-9126-BB7AB3802FCA}" type="presOf" srcId="{E6897110-BCFF-4173-8031-2C97D73322D0}" destId="{47167E81-341C-4A5E-B423-3576C8B55468}" srcOrd="0" destOrd="0" presId="urn:microsoft.com/office/officeart/2008/layout/NameandTitleOrganizationalChart"/>
    <dgm:cxn modelId="{C12CA034-98DD-4DE9-B5C4-7A7A98999CF9}" type="presOf" srcId="{2D89F891-2855-45D3-85C9-8A782E1D707C}" destId="{D4E83B07-CA15-44FB-81E1-BCDC6FA048B8}" srcOrd="0" destOrd="0" presId="urn:microsoft.com/office/officeart/2008/layout/NameandTitleOrganizationalChart"/>
    <dgm:cxn modelId="{4CC67832-4885-4A4F-AE23-5810620C0566}" srcId="{D1BA3CC7-9EF8-474D-A062-05113D59C48C}" destId="{467401D6-73EC-4B4E-9C90-E75B94EE562E}" srcOrd="0" destOrd="0" parTransId="{F48D1C0F-75AE-4117-88EC-1ECB6E40F45A}" sibTransId="{F62A8E7B-E6F6-4699-ABC2-7A765C3FBE4E}"/>
    <dgm:cxn modelId="{88A11839-448A-4E7A-BB49-DF57FDFEF8F3}" srcId="{B0FF4F14-013B-4E2E-9D6F-2A8CB8A7A46B}" destId="{BF5957C3-3BE4-4220-9A92-12AB82CC76ED}" srcOrd="3" destOrd="0" parTransId="{68B64AA6-C134-422E-93AB-5A7A12263052}" sibTransId="{4482188A-A2A4-455F-AC14-BE028836E45A}"/>
    <dgm:cxn modelId="{74086DBC-6FFE-4DB2-A84B-A0DAF80E62CE}" type="presOf" srcId="{467401D6-73EC-4B4E-9C90-E75B94EE562E}" destId="{61F51EEA-F09B-46B9-A88C-37122BF589DC}" srcOrd="0" destOrd="0" presId="urn:microsoft.com/office/officeart/2008/layout/NameandTitleOrganizationalChart"/>
    <dgm:cxn modelId="{20DEEA1A-BC51-4AA8-B816-044AD8907F8B}" type="presOf" srcId="{BF5957C3-3BE4-4220-9A92-12AB82CC76ED}" destId="{40A342E3-ED25-40F7-8849-9A7BF8265CC8}" srcOrd="1" destOrd="0" presId="urn:microsoft.com/office/officeart/2008/layout/NameandTitleOrganizationalChart"/>
    <dgm:cxn modelId="{0A57CB77-19B9-40DB-949E-68A67937BFFC}" type="presOf" srcId="{BF5957C3-3BE4-4220-9A92-12AB82CC76ED}" destId="{527BF340-6685-4F43-863C-BBC2DFD0AF34}" srcOrd="0" destOrd="0" presId="urn:microsoft.com/office/officeart/2008/layout/NameandTitleOrganizationalChart"/>
    <dgm:cxn modelId="{47CC7FD9-3AD6-4541-B24F-206F080F6201}" type="presOf" srcId="{5EBA8C58-421A-4E7E-A866-7BD2BEFBC06B}" destId="{2202811D-CFB8-4411-8279-37BAB2F4459D}" srcOrd="1" destOrd="0" presId="urn:microsoft.com/office/officeart/2008/layout/NameandTitleOrganizationalChart"/>
    <dgm:cxn modelId="{571AFFB8-54DD-438A-8760-AB723AE65E68}" type="presOf" srcId="{98D51356-6B22-4203-8A3D-3995E5696C76}" destId="{3CEE7277-7C78-4078-9477-F6CAFAC09C51}" srcOrd="1" destOrd="0" presId="urn:microsoft.com/office/officeart/2008/layout/NameandTitleOrganizationalChart"/>
    <dgm:cxn modelId="{4CE3FE6A-818A-40FF-AFEA-8769D862D8DA}" type="presOf" srcId="{BD582072-67E7-4552-8E67-85CC99CE25EE}" destId="{F20DB6E5-C2AB-44FF-9BD4-E590623E733F}" srcOrd="0" destOrd="0" presId="urn:microsoft.com/office/officeart/2008/layout/NameandTitleOrganizationalChart"/>
    <dgm:cxn modelId="{D479DD3A-E7B1-4425-B8B1-4F2ABA8245A4}" type="presOf" srcId="{4482188A-A2A4-455F-AC14-BE028836E45A}" destId="{8BF0E170-CAF0-419B-865A-8208E490BF95}" srcOrd="0" destOrd="0" presId="urn:microsoft.com/office/officeart/2008/layout/NameandTitleOrganizationalChart"/>
    <dgm:cxn modelId="{C4674B7F-5AD4-4041-AC7D-F81C02058133}" type="presOf" srcId="{899C35AB-8801-48D7-BAC5-B1C7DA1FD807}" destId="{8EBB2A92-1378-40FB-9F2B-8C11A26C1469}" srcOrd="0" destOrd="0" presId="urn:microsoft.com/office/officeart/2008/layout/NameandTitleOrganizationalChart"/>
    <dgm:cxn modelId="{F5F24C79-8598-4065-8583-7AA6C04066F7}" type="presOf" srcId="{F48D1C0F-75AE-4117-88EC-1ECB6E40F45A}" destId="{3FCA2BD2-A769-4A60-B06D-04EA4C585B07}" srcOrd="0" destOrd="0" presId="urn:microsoft.com/office/officeart/2008/layout/NameandTitleOrganizationalChart"/>
    <dgm:cxn modelId="{15691D1D-A2D8-4DCA-9F66-AD4F9490D5AB}" type="presOf" srcId="{89463406-E0A4-4F71-8402-69FB6B245231}" destId="{875AF741-E93C-45B1-9858-CF84B1DB50B9}" srcOrd="0" destOrd="0" presId="urn:microsoft.com/office/officeart/2008/layout/NameandTitleOrganizationalChart"/>
    <dgm:cxn modelId="{E7A79B23-A82F-442C-B077-3DE2BDBE4C49}" srcId="{467401D6-73EC-4B4E-9C90-E75B94EE562E}" destId="{043051F3-E8C4-47BD-A72F-BB0D2F6079C5}" srcOrd="0" destOrd="0" parTransId="{618B5337-CB30-4EC5-AF7B-DCA1957E2B24}" sibTransId="{E6897110-BCFF-4173-8031-2C97D73322D0}"/>
    <dgm:cxn modelId="{9B45112C-168D-4D82-83C7-D7F03EC8917D}" srcId="{B0FF4F14-013B-4E2E-9D6F-2A8CB8A7A46B}" destId="{2D89F891-2855-45D3-85C9-8A782E1D707C}" srcOrd="2" destOrd="0" parTransId="{486F219B-FA93-4549-88A0-DB8802872CE2}" sibTransId="{0975B19B-5155-4354-B9AB-ABE7FFA8D067}"/>
    <dgm:cxn modelId="{07F0F910-B141-4BD6-A1F0-77F57E9DF3B2}" srcId="{B0FF4F14-013B-4E2E-9D6F-2A8CB8A7A46B}" destId="{5EBA8C58-421A-4E7E-A866-7BD2BEFBC06B}" srcOrd="1" destOrd="0" parTransId="{93F6CE46-C7EA-4646-83AF-729423D714AD}" sibTransId="{89463406-E0A4-4F71-8402-69FB6B245231}"/>
    <dgm:cxn modelId="{A563D12E-5CB1-4532-86FC-4FD864ECE279}" type="presOf" srcId="{043051F3-E8C4-47BD-A72F-BB0D2F6079C5}" destId="{94CA16E3-18D1-4DA9-9C60-4BE1D8C4C192}" srcOrd="1" destOrd="0" presId="urn:microsoft.com/office/officeart/2008/layout/NameandTitleOrganizationalChart"/>
    <dgm:cxn modelId="{7BBDF4EF-D964-4825-A29A-4D31B72083B1}" type="presOf" srcId="{F62A8E7B-E6F6-4699-ABC2-7A765C3FBE4E}" destId="{F3B078C2-216D-4862-AB28-C8D936CDB5CF}" srcOrd="0" destOrd="0" presId="urn:microsoft.com/office/officeart/2008/layout/NameandTitleOrganizationalChart"/>
    <dgm:cxn modelId="{42EE8D22-FF1D-481F-B2EF-D1E2035B8199}" type="presOf" srcId="{043051F3-E8C4-47BD-A72F-BB0D2F6079C5}" destId="{EFCC2E1A-0487-4868-8064-3ECE728E3FB0}" srcOrd="0" destOrd="0" presId="urn:microsoft.com/office/officeart/2008/layout/NameandTitleOrganizationalChart"/>
    <dgm:cxn modelId="{E20D4AF0-F9EA-40E4-AB15-020D92FCBA0F}" type="presOf" srcId="{D1BA3CC7-9EF8-474D-A062-05113D59C48C}" destId="{244D9F19-D4DD-4ADE-A10C-F41FDD8A2031}" srcOrd="0" destOrd="0" presId="urn:microsoft.com/office/officeart/2008/layout/NameandTitleOrganizationalChart"/>
    <dgm:cxn modelId="{AB0BE145-2271-439C-8290-F1F1FC7FC3AA}" type="presOf" srcId="{5EBA8C58-421A-4E7E-A866-7BD2BEFBC06B}" destId="{FED3ACCB-19C9-46AD-82C3-DDB2116EAAA1}" srcOrd="0" destOrd="0" presId="urn:microsoft.com/office/officeart/2008/layout/NameandTitleOrganizationalChart"/>
    <dgm:cxn modelId="{5A7059F4-5293-4F8C-ADFC-52AC53B31618}" type="presOf" srcId="{2D89F891-2855-45D3-85C9-8A782E1D707C}" destId="{956C288F-F3C5-4391-BBD3-E5FEF640D0FB}" srcOrd="1" destOrd="0" presId="urn:microsoft.com/office/officeart/2008/layout/NameandTitleOrganizationalChart"/>
    <dgm:cxn modelId="{850F2512-78A3-47DE-B6DD-6A227210F046}" type="presOf" srcId="{D1BA3CC7-9EF8-474D-A062-05113D59C48C}" destId="{0DEBEC70-660A-4F19-A3E5-4B9C57C5FD12}" srcOrd="1" destOrd="0" presId="urn:microsoft.com/office/officeart/2008/layout/NameandTitleOrganizationalChart"/>
    <dgm:cxn modelId="{D104AFE2-C0ED-4DD2-A730-4CA30FCD02E0}" type="presOf" srcId="{618B5337-CB30-4EC5-AF7B-DCA1957E2B24}" destId="{DD1E6B85-2420-48A8-BFE9-8EF7E3F39112}" srcOrd="0" destOrd="0" presId="urn:microsoft.com/office/officeart/2008/layout/NameandTitleOrganizationalChart"/>
    <dgm:cxn modelId="{B5E27F46-7971-48B4-AD1B-9B1C9213AF3B}" type="presOf" srcId="{467401D6-73EC-4B4E-9C90-E75B94EE562E}" destId="{8DD8BB42-0A5E-4B27-93E6-ED2A8F47CFBF}" srcOrd="1" destOrd="0" presId="urn:microsoft.com/office/officeart/2008/layout/NameandTitleOrganizationalChart"/>
    <dgm:cxn modelId="{1EF7DEF2-25E0-4071-88C2-919C6A4687FF}" type="presOf" srcId="{98D51356-6B22-4203-8A3D-3995E5696C76}" destId="{554B037B-B359-4569-9D73-5CA087307B46}" srcOrd="0" destOrd="0" presId="urn:microsoft.com/office/officeart/2008/layout/NameandTitleOrganizationalChart"/>
    <dgm:cxn modelId="{17B6D9B9-B66B-422C-80CC-9A9A828CC093}" srcId="{467401D6-73EC-4B4E-9C90-E75B94EE562E}" destId="{98D51356-6B22-4203-8A3D-3995E5696C76}" srcOrd="1" destOrd="0" parTransId="{79A3741E-819D-4CAA-A3AA-D9A187EE798F}" sibTransId="{899C35AB-8801-48D7-BAC5-B1C7DA1FD807}"/>
    <dgm:cxn modelId="{BEB243CB-8507-4BD1-8D16-6AF9721E667D}" type="presOf" srcId="{0975B19B-5155-4354-B9AB-ABE7FFA8D067}" destId="{A4A17CB7-F556-4F13-876E-5B996093274B}" srcOrd="0" destOrd="0" presId="urn:microsoft.com/office/officeart/2008/layout/NameandTitleOrganizationalChart"/>
    <dgm:cxn modelId="{751137C9-31C3-4502-9777-6447C40971F0}" srcId="{B0FF4F14-013B-4E2E-9D6F-2A8CB8A7A46B}" destId="{D1BA3CC7-9EF8-474D-A062-05113D59C48C}" srcOrd="0" destOrd="0" parTransId="{274D55CA-7624-4965-88CE-86C30E32968D}" sibTransId="{BD582072-67E7-4552-8E67-85CC99CE25EE}"/>
    <dgm:cxn modelId="{BABE0A10-CF25-4F04-BA9C-54AE36B01598}" type="presOf" srcId="{79A3741E-819D-4CAA-A3AA-D9A187EE798F}" destId="{8B79D111-382A-47FD-B1EB-3D1160E70075}" srcOrd="0" destOrd="0" presId="urn:microsoft.com/office/officeart/2008/layout/NameandTitleOrganizationalChart"/>
    <dgm:cxn modelId="{2614DCF2-860D-437E-8CF8-05FF4B45C0F4}" type="presOf" srcId="{B0FF4F14-013B-4E2E-9D6F-2A8CB8A7A46B}" destId="{288E2E30-ADF6-47BA-B462-60E724592EAB}" srcOrd="0" destOrd="0" presId="urn:microsoft.com/office/officeart/2008/layout/NameandTitleOrganizationalChart"/>
    <dgm:cxn modelId="{3D247741-9387-4360-BC2F-32BFEFFF181F}" type="presParOf" srcId="{288E2E30-ADF6-47BA-B462-60E724592EAB}" destId="{9CFF89AE-CB63-4B58-A87A-143B80C9A34F}" srcOrd="0" destOrd="0" presId="urn:microsoft.com/office/officeart/2008/layout/NameandTitleOrganizationalChart"/>
    <dgm:cxn modelId="{EAEB0BBD-2250-4722-B34D-EE694039C0E2}" type="presParOf" srcId="{9CFF89AE-CB63-4B58-A87A-143B80C9A34F}" destId="{84EA7D34-4F8B-451E-A01C-201B392BD6EB}" srcOrd="0" destOrd="0" presId="urn:microsoft.com/office/officeart/2008/layout/NameandTitleOrganizationalChart"/>
    <dgm:cxn modelId="{9656D738-F630-46D6-8DD0-AF23E1B1BE8E}" type="presParOf" srcId="{84EA7D34-4F8B-451E-A01C-201B392BD6EB}" destId="{244D9F19-D4DD-4ADE-A10C-F41FDD8A2031}" srcOrd="0" destOrd="0" presId="urn:microsoft.com/office/officeart/2008/layout/NameandTitleOrganizationalChart"/>
    <dgm:cxn modelId="{7A5EEBBA-1A60-42EA-9D42-38E053AFC575}" type="presParOf" srcId="{84EA7D34-4F8B-451E-A01C-201B392BD6EB}" destId="{F20DB6E5-C2AB-44FF-9BD4-E590623E733F}" srcOrd="1" destOrd="0" presId="urn:microsoft.com/office/officeart/2008/layout/NameandTitleOrganizationalChart"/>
    <dgm:cxn modelId="{96FBDA19-FA2D-4BE2-A116-DDE282660406}" type="presParOf" srcId="{84EA7D34-4F8B-451E-A01C-201B392BD6EB}" destId="{0DEBEC70-660A-4F19-A3E5-4B9C57C5FD12}" srcOrd="2" destOrd="0" presId="urn:microsoft.com/office/officeart/2008/layout/NameandTitleOrganizationalChart"/>
    <dgm:cxn modelId="{3F9358AF-3BEF-4D82-B961-ECBD4055BF0B}" type="presParOf" srcId="{9CFF89AE-CB63-4B58-A87A-143B80C9A34F}" destId="{208AAB88-127D-4ACD-A0C9-64732E6242D1}" srcOrd="1" destOrd="0" presId="urn:microsoft.com/office/officeart/2008/layout/NameandTitleOrganizationalChart"/>
    <dgm:cxn modelId="{E6A956F6-E846-435C-B817-1FDFF7C16C93}" type="presParOf" srcId="{208AAB88-127D-4ACD-A0C9-64732E6242D1}" destId="{3FCA2BD2-A769-4A60-B06D-04EA4C585B07}" srcOrd="0" destOrd="0" presId="urn:microsoft.com/office/officeart/2008/layout/NameandTitleOrganizationalChart"/>
    <dgm:cxn modelId="{8740E24F-B2E4-4AB5-B88B-F15313F09E1B}" type="presParOf" srcId="{208AAB88-127D-4ACD-A0C9-64732E6242D1}" destId="{22E5962A-8CD9-4EAB-BFCF-7EE48C7228E4}" srcOrd="1" destOrd="0" presId="urn:microsoft.com/office/officeart/2008/layout/NameandTitleOrganizationalChart"/>
    <dgm:cxn modelId="{32938C18-2C73-4E75-B0A8-FBDC37CBFEB9}" type="presParOf" srcId="{22E5962A-8CD9-4EAB-BFCF-7EE48C7228E4}" destId="{AAED6025-2E74-40CC-810F-B4439081A694}" srcOrd="0" destOrd="0" presId="urn:microsoft.com/office/officeart/2008/layout/NameandTitleOrganizationalChart"/>
    <dgm:cxn modelId="{2C23E87A-9130-47F7-BF1D-2E6E779D0A79}" type="presParOf" srcId="{AAED6025-2E74-40CC-810F-B4439081A694}" destId="{61F51EEA-F09B-46B9-A88C-37122BF589DC}" srcOrd="0" destOrd="0" presId="urn:microsoft.com/office/officeart/2008/layout/NameandTitleOrganizationalChart"/>
    <dgm:cxn modelId="{4176E17F-66CC-45BA-AE72-4F0BF310D42D}" type="presParOf" srcId="{AAED6025-2E74-40CC-810F-B4439081A694}" destId="{F3B078C2-216D-4862-AB28-C8D936CDB5CF}" srcOrd="1" destOrd="0" presId="urn:microsoft.com/office/officeart/2008/layout/NameandTitleOrganizationalChart"/>
    <dgm:cxn modelId="{2A53073E-85C9-4596-86F1-C8CA79623E98}" type="presParOf" srcId="{AAED6025-2E74-40CC-810F-B4439081A694}" destId="{8DD8BB42-0A5E-4B27-93E6-ED2A8F47CFBF}" srcOrd="2" destOrd="0" presId="urn:microsoft.com/office/officeart/2008/layout/NameandTitleOrganizationalChart"/>
    <dgm:cxn modelId="{CF4D4E6F-BE0A-461C-9269-7EA0048B326D}" type="presParOf" srcId="{22E5962A-8CD9-4EAB-BFCF-7EE48C7228E4}" destId="{D4214BC7-709A-411E-8817-167E9052C011}" srcOrd="1" destOrd="0" presId="urn:microsoft.com/office/officeart/2008/layout/NameandTitleOrganizationalChart"/>
    <dgm:cxn modelId="{B9C68355-E1F0-45F2-8207-F5BF67A353AB}" type="presParOf" srcId="{22E5962A-8CD9-4EAB-BFCF-7EE48C7228E4}" destId="{1AD4BB28-99DA-4728-BB0C-EBB3A43C7405}" srcOrd="2" destOrd="0" presId="urn:microsoft.com/office/officeart/2008/layout/NameandTitleOrganizationalChart"/>
    <dgm:cxn modelId="{B7D39909-58E2-46DD-A6BA-4920C139C081}" type="presParOf" srcId="{1AD4BB28-99DA-4728-BB0C-EBB3A43C7405}" destId="{DD1E6B85-2420-48A8-BFE9-8EF7E3F39112}" srcOrd="0" destOrd="0" presId="urn:microsoft.com/office/officeart/2008/layout/NameandTitleOrganizationalChart"/>
    <dgm:cxn modelId="{A72A68CE-0745-4F5B-9B33-5090B4362F07}" type="presParOf" srcId="{1AD4BB28-99DA-4728-BB0C-EBB3A43C7405}" destId="{A2D77949-3A02-462D-A50D-6CF9F30BC46A}" srcOrd="1" destOrd="0" presId="urn:microsoft.com/office/officeart/2008/layout/NameandTitleOrganizationalChart"/>
    <dgm:cxn modelId="{95D9667F-C672-4722-A885-7D3618EB4293}" type="presParOf" srcId="{A2D77949-3A02-462D-A50D-6CF9F30BC46A}" destId="{97B62B7B-6D07-4EF8-A07E-577AB181D2E9}" srcOrd="0" destOrd="0" presId="urn:microsoft.com/office/officeart/2008/layout/NameandTitleOrganizationalChart"/>
    <dgm:cxn modelId="{F1A6BCF0-4191-4974-A633-C5C4ED695A6D}" type="presParOf" srcId="{97B62B7B-6D07-4EF8-A07E-577AB181D2E9}" destId="{EFCC2E1A-0487-4868-8064-3ECE728E3FB0}" srcOrd="0" destOrd="0" presId="urn:microsoft.com/office/officeart/2008/layout/NameandTitleOrganizationalChart"/>
    <dgm:cxn modelId="{550F291F-749C-4C57-9128-F1256DD794EC}" type="presParOf" srcId="{97B62B7B-6D07-4EF8-A07E-577AB181D2E9}" destId="{47167E81-341C-4A5E-B423-3576C8B55468}" srcOrd="1" destOrd="0" presId="urn:microsoft.com/office/officeart/2008/layout/NameandTitleOrganizationalChart"/>
    <dgm:cxn modelId="{0EE2DF7B-62D5-4E75-B0F0-BBA830985E67}" type="presParOf" srcId="{97B62B7B-6D07-4EF8-A07E-577AB181D2E9}" destId="{94CA16E3-18D1-4DA9-9C60-4BE1D8C4C192}" srcOrd="2" destOrd="0" presId="urn:microsoft.com/office/officeart/2008/layout/NameandTitleOrganizationalChart"/>
    <dgm:cxn modelId="{CA3D7980-1D89-4647-B217-1BC6AE1A53BF}" type="presParOf" srcId="{A2D77949-3A02-462D-A50D-6CF9F30BC46A}" destId="{F7D813BE-F143-4C69-92C0-17D7A27529D7}" srcOrd="1" destOrd="0" presId="urn:microsoft.com/office/officeart/2008/layout/NameandTitleOrganizationalChart"/>
    <dgm:cxn modelId="{EA8D0041-0C4F-4AD3-BB43-FD0FD3E8D23E}" type="presParOf" srcId="{A2D77949-3A02-462D-A50D-6CF9F30BC46A}" destId="{74F83A58-5177-4C56-AB4F-15DF7448F771}" srcOrd="2" destOrd="0" presId="urn:microsoft.com/office/officeart/2008/layout/NameandTitleOrganizationalChart"/>
    <dgm:cxn modelId="{7C0E51A0-1334-402E-9146-53D369B54214}" type="presParOf" srcId="{1AD4BB28-99DA-4728-BB0C-EBB3A43C7405}" destId="{8B79D111-382A-47FD-B1EB-3D1160E70075}" srcOrd="2" destOrd="0" presId="urn:microsoft.com/office/officeart/2008/layout/NameandTitleOrganizationalChart"/>
    <dgm:cxn modelId="{A2E20902-A22F-48B6-A542-6F8DA67BFE0A}" type="presParOf" srcId="{1AD4BB28-99DA-4728-BB0C-EBB3A43C7405}" destId="{8F908D2C-C1E3-4230-9F5D-66162A5E7DD6}" srcOrd="3" destOrd="0" presId="urn:microsoft.com/office/officeart/2008/layout/NameandTitleOrganizationalChart"/>
    <dgm:cxn modelId="{F21731EA-CAE7-44E7-A148-03A552E6B77A}" type="presParOf" srcId="{8F908D2C-C1E3-4230-9F5D-66162A5E7DD6}" destId="{AB71F3CC-DA4C-45C2-9038-70C5E4287A87}" srcOrd="0" destOrd="0" presId="urn:microsoft.com/office/officeart/2008/layout/NameandTitleOrganizationalChart"/>
    <dgm:cxn modelId="{5BC394A7-BC25-447D-A163-ADB8897ED76E}" type="presParOf" srcId="{AB71F3CC-DA4C-45C2-9038-70C5E4287A87}" destId="{554B037B-B359-4569-9D73-5CA087307B46}" srcOrd="0" destOrd="0" presId="urn:microsoft.com/office/officeart/2008/layout/NameandTitleOrganizationalChart"/>
    <dgm:cxn modelId="{48A00276-A7D4-47CA-935E-7F0127BB6CF7}" type="presParOf" srcId="{AB71F3CC-DA4C-45C2-9038-70C5E4287A87}" destId="{8EBB2A92-1378-40FB-9F2B-8C11A26C1469}" srcOrd="1" destOrd="0" presId="urn:microsoft.com/office/officeart/2008/layout/NameandTitleOrganizationalChart"/>
    <dgm:cxn modelId="{BE4F85DB-8DAE-4F08-90F4-6B9729BAB78E}" type="presParOf" srcId="{AB71F3CC-DA4C-45C2-9038-70C5E4287A87}" destId="{3CEE7277-7C78-4078-9477-F6CAFAC09C51}" srcOrd="2" destOrd="0" presId="urn:microsoft.com/office/officeart/2008/layout/NameandTitleOrganizationalChart"/>
    <dgm:cxn modelId="{4909AA37-A711-4630-9E7D-665490C2C21B}" type="presParOf" srcId="{8F908D2C-C1E3-4230-9F5D-66162A5E7DD6}" destId="{AFA40E5A-3D07-4055-8095-E6EE965B4B4A}" srcOrd="1" destOrd="0" presId="urn:microsoft.com/office/officeart/2008/layout/NameandTitleOrganizationalChart"/>
    <dgm:cxn modelId="{EAFEFADB-CCAC-4631-AD4A-C3EAF9B8D1A3}" type="presParOf" srcId="{8F908D2C-C1E3-4230-9F5D-66162A5E7DD6}" destId="{8DBC3EF8-2945-4FDA-87ED-D48EDFA5E372}" srcOrd="2" destOrd="0" presId="urn:microsoft.com/office/officeart/2008/layout/NameandTitleOrganizationalChart"/>
    <dgm:cxn modelId="{273FD43E-7411-4A7B-A7E7-541266DD46B9}" type="presParOf" srcId="{9CFF89AE-CB63-4B58-A87A-143B80C9A34F}" destId="{8B2663D7-AA47-4B85-9FE8-9F9BA12E5B31}" srcOrd="2" destOrd="0" presId="urn:microsoft.com/office/officeart/2008/layout/NameandTitleOrganizationalChart"/>
    <dgm:cxn modelId="{94198A51-A5AA-4FD8-9902-5707D51A7DD9}" type="presParOf" srcId="{288E2E30-ADF6-47BA-B462-60E724592EAB}" destId="{F453D1F2-05B9-4F17-99FA-F58B4164F93B}" srcOrd="1" destOrd="0" presId="urn:microsoft.com/office/officeart/2008/layout/NameandTitleOrganizationalChart"/>
    <dgm:cxn modelId="{6ADCF777-454B-4AA2-9967-199831221746}" type="presParOf" srcId="{F453D1F2-05B9-4F17-99FA-F58B4164F93B}" destId="{41A0F0EA-360E-4C28-97A9-252F31C5E112}" srcOrd="0" destOrd="0" presId="urn:microsoft.com/office/officeart/2008/layout/NameandTitleOrganizationalChart"/>
    <dgm:cxn modelId="{A06BB3B9-4F1D-4F25-B43E-E4BF45FC5A6B}" type="presParOf" srcId="{41A0F0EA-360E-4C28-97A9-252F31C5E112}" destId="{FED3ACCB-19C9-46AD-82C3-DDB2116EAAA1}" srcOrd="0" destOrd="0" presId="urn:microsoft.com/office/officeart/2008/layout/NameandTitleOrganizationalChart"/>
    <dgm:cxn modelId="{9B8EB299-2D89-4BF0-BAC9-5FFD152A9BD6}" type="presParOf" srcId="{41A0F0EA-360E-4C28-97A9-252F31C5E112}" destId="{875AF741-E93C-45B1-9858-CF84B1DB50B9}" srcOrd="1" destOrd="0" presId="urn:microsoft.com/office/officeart/2008/layout/NameandTitleOrganizationalChart"/>
    <dgm:cxn modelId="{444C2020-0A3A-498A-9436-4C64C61A3225}" type="presParOf" srcId="{41A0F0EA-360E-4C28-97A9-252F31C5E112}" destId="{2202811D-CFB8-4411-8279-37BAB2F4459D}" srcOrd="2" destOrd="0" presId="urn:microsoft.com/office/officeart/2008/layout/NameandTitleOrganizationalChart"/>
    <dgm:cxn modelId="{B7349C3E-FE32-4624-AA01-0F87A421D19D}" type="presParOf" srcId="{F453D1F2-05B9-4F17-99FA-F58B4164F93B}" destId="{0BC70EE6-967C-4B66-B638-E15698B42651}" srcOrd="1" destOrd="0" presId="urn:microsoft.com/office/officeart/2008/layout/NameandTitleOrganizationalChart"/>
    <dgm:cxn modelId="{405F47AA-127E-4D25-8265-8C2F53C5BE5B}" type="presParOf" srcId="{F453D1F2-05B9-4F17-99FA-F58B4164F93B}" destId="{88F75008-CC4B-4D13-9FAA-B62EC3B72540}" srcOrd="2" destOrd="0" presId="urn:microsoft.com/office/officeart/2008/layout/NameandTitleOrganizationalChart"/>
    <dgm:cxn modelId="{266CCDDD-F9E3-4CCD-A678-918057C14083}" type="presParOf" srcId="{288E2E30-ADF6-47BA-B462-60E724592EAB}" destId="{283BA6E9-7723-47B4-AB17-E93EA1818B1B}" srcOrd="2" destOrd="0" presId="urn:microsoft.com/office/officeart/2008/layout/NameandTitleOrganizationalChart"/>
    <dgm:cxn modelId="{86546B20-4B0C-45AD-AE8C-C9098888301A}" type="presParOf" srcId="{283BA6E9-7723-47B4-AB17-E93EA1818B1B}" destId="{9279EDC7-0617-4D18-BEA1-2B7C25CD5313}" srcOrd="0" destOrd="0" presId="urn:microsoft.com/office/officeart/2008/layout/NameandTitleOrganizationalChart"/>
    <dgm:cxn modelId="{0D5E8905-2F6E-413F-B365-EEF0ADF00A20}" type="presParOf" srcId="{9279EDC7-0617-4D18-BEA1-2B7C25CD5313}" destId="{D4E83B07-CA15-44FB-81E1-BCDC6FA048B8}" srcOrd="0" destOrd="0" presId="urn:microsoft.com/office/officeart/2008/layout/NameandTitleOrganizationalChart"/>
    <dgm:cxn modelId="{8E5CA3BB-6676-4AE7-9D7D-6F926797292D}" type="presParOf" srcId="{9279EDC7-0617-4D18-BEA1-2B7C25CD5313}" destId="{A4A17CB7-F556-4F13-876E-5B996093274B}" srcOrd="1" destOrd="0" presId="urn:microsoft.com/office/officeart/2008/layout/NameandTitleOrganizationalChart"/>
    <dgm:cxn modelId="{FF880C5C-3E31-4E53-82D5-F2DED562F6CE}" type="presParOf" srcId="{9279EDC7-0617-4D18-BEA1-2B7C25CD5313}" destId="{956C288F-F3C5-4391-BBD3-E5FEF640D0FB}" srcOrd="2" destOrd="0" presId="urn:microsoft.com/office/officeart/2008/layout/NameandTitleOrganizationalChart"/>
    <dgm:cxn modelId="{7B2A5FF2-9018-4854-9D38-052E6D525810}" type="presParOf" srcId="{283BA6E9-7723-47B4-AB17-E93EA1818B1B}" destId="{B3A355D0-2162-414B-9314-4A1871B9234A}" srcOrd="1" destOrd="0" presId="urn:microsoft.com/office/officeart/2008/layout/NameandTitleOrganizationalChart"/>
    <dgm:cxn modelId="{D7565EE8-1432-48AA-A9CB-FC61290259B4}" type="presParOf" srcId="{283BA6E9-7723-47B4-AB17-E93EA1818B1B}" destId="{7CB2FC8A-11DC-48E0-A1F2-19B5C0A60B04}" srcOrd="2" destOrd="0" presId="urn:microsoft.com/office/officeart/2008/layout/NameandTitleOrganizationalChart"/>
    <dgm:cxn modelId="{3CFC94E9-C2AB-4D3C-B61A-D29DCFA7F122}" type="presParOf" srcId="{288E2E30-ADF6-47BA-B462-60E724592EAB}" destId="{FE4E1592-AB8D-4E5C-86DD-58CA3CDE4955}" srcOrd="3" destOrd="0" presId="urn:microsoft.com/office/officeart/2008/layout/NameandTitleOrganizationalChart"/>
    <dgm:cxn modelId="{8EF829FA-499D-40D9-92C7-FA70DCF715A4}" type="presParOf" srcId="{FE4E1592-AB8D-4E5C-86DD-58CA3CDE4955}" destId="{B46FC5C5-0413-4451-8B71-AB27B752E563}" srcOrd="0" destOrd="0" presId="urn:microsoft.com/office/officeart/2008/layout/NameandTitleOrganizationalChart"/>
    <dgm:cxn modelId="{7489C968-479F-4848-989E-6719C51C324B}" type="presParOf" srcId="{B46FC5C5-0413-4451-8B71-AB27B752E563}" destId="{527BF340-6685-4F43-863C-BBC2DFD0AF34}" srcOrd="0" destOrd="0" presId="urn:microsoft.com/office/officeart/2008/layout/NameandTitleOrganizationalChart"/>
    <dgm:cxn modelId="{BE8BDD2A-4976-4C7D-987B-F0996F6C62BC}" type="presParOf" srcId="{B46FC5C5-0413-4451-8B71-AB27B752E563}" destId="{8BF0E170-CAF0-419B-865A-8208E490BF95}" srcOrd="1" destOrd="0" presId="urn:microsoft.com/office/officeart/2008/layout/NameandTitleOrganizationalChart"/>
    <dgm:cxn modelId="{511973C7-6826-4163-8CA0-1EFF103BC3D2}" type="presParOf" srcId="{B46FC5C5-0413-4451-8B71-AB27B752E563}" destId="{40A342E3-ED25-40F7-8849-9A7BF8265CC8}" srcOrd="2" destOrd="0" presId="urn:microsoft.com/office/officeart/2008/layout/NameandTitleOrganizationalChart"/>
    <dgm:cxn modelId="{6EED9B13-F95C-42E1-A657-D7C20D3153A9}" type="presParOf" srcId="{FE4E1592-AB8D-4E5C-86DD-58CA3CDE4955}" destId="{4E9C63FF-65CD-4AB1-8604-0DCB03AC1E35}" srcOrd="1" destOrd="0" presId="urn:microsoft.com/office/officeart/2008/layout/NameandTitleOrganizationalChart"/>
    <dgm:cxn modelId="{BE11B0C7-7331-43D2-A753-24BB16D240E4}" type="presParOf" srcId="{FE4E1592-AB8D-4E5C-86DD-58CA3CDE4955}" destId="{F15B922E-6081-48CD-A2DE-DB0235A0555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9D111-382A-47FD-B1EB-3D1160E70075}">
      <dsp:nvSpPr>
        <dsp:cNvPr id="0" name=""/>
        <dsp:cNvSpPr/>
      </dsp:nvSpPr>
      <dsp:spPr>
        <a:xfrm>
          <a:off x="3590590" y="1003354"/>
          <a:ext cx="1612972" cy="1739651"/>
        </a:xfrm>
        <a:custGeom>
          <a:avLst/>
          <a:gdLst/>
          <a:ahLst/>
          <a:cxnLst/>
          <a:rect l="0" t="0" r="0" b="0"/>
          <a:pathLst>
            <a:path>
              <a:moveTo>
                <a:pt x="0" y="1739651"/>
              </a:moveTo>
              <a:lnTo>
                <a:pt x="161297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E6B85-2420-48A8-BFE9-8EF7E3F39112}">
      <dsp:nvSpPr>
        <dsp:cNvPr id="0" name=""/>
        <dsp:cNvSpPr/>
      </dsp:nvSpPr>
      <dsp:spPr>
        <a:xfrm>
          <a:off x="1718751" y="1037724"/>
          <a:ext cx="1871839" cy="1705282"/>
        </a:xfrm>
        <a:custGeom>
          <a:avLst/>
          <a:gdLst/>
          <a:ahLst/>
          <a:cxnLst/>
          <a:rect l="0" t="0" r="0" b="0"/>
          <a:pathLst>
            <a:path>
              <a:moveTo>
                <a:pt x="1871839" y="1705282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A2BD2-A769-4A60-B06D-04EA4C585B07}">
      <dsp:nvSpPr>
        <dsp:cNvPr id="0" name=""/>
        <dsp:cNvSpPr/>
      </dsp:nvSpPr>
      <dsp:spPr>
        <a:xfrm>
          <a:off x="3590590" y="1054404"/>
          <a:ext cx="106496" cy="770114"/>
        </a:xfrm>
        <a:custGeom>
          <a:avLst/>
          <a:gdLst/>
          <a:ahLst/>
          <a:cxnLst/>
          <a:rect l="0" t="0" r="0" b="0"/>
          <a:pathLst>
            <a:path>
              <a:moveTo>
                <a:pt x="106496" y="0"/>
              </a:moveTo>
              <a:lnTo>
                <a:pt x="106496" y="652765"/>
              </a:lnTo>
              <a:lnTo>
                <a:pt x="0" y="652765"/>
              </a:lnTo>
              <a:lnTo>
                <a:pt x="0" y="77011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244D9F19-D4DD-4ADE-A10C-F41FDD8A2031}">
      <dsp:nvSpPr>
        <dsp:cNvPr id="0" name=""/>
        <dsp:cNvSpPr/>
      </dsp:nvSpPr>
      <dsp:spPr>
        <a:xfrm>
          <a:off x="3133378" y="551481"/>
          <a:ext cx="1127418" cy="502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Project Direction</a:t>
          </a:r>
        </a:p>
      </dsp:txBody>
      <dsp:txXfrm>
        <a:off x="3157929" y="576032"/>
        <a:ext cx="1078316" cy="453820"/>
      </dsp:txXfrm>
    </dsp:sp>
    <dsp:sp modelId="{F20DB6E5-C2AB-44FF-9BD4-E590623E733F}">
      <dsp:nvSpPr>
        <dsp:cNvPr id="0" name=""/>
        <dsp:cNvSpPr/>
      </dsp:nvSpPr>
      <dsp:spPr>
        <a:xfrm>
          <a:off x="3705893" y="988803"/>
          <a:ext cx="874216" cy="167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D.1609056</a:t>
          </a:r>
        </a:p>
      </dsp:txBody>
      <dsp:txXfrm>
        <a:off x="3705893" y="988803"/>
        <a:ext cx="874216" cy="167640"/>
      </dsp:txXfrm>
    </dsp:sp>
    <dsp:sp modelId="{61F51EEA-F09B-46B9-A88C-37122BF589DC}">
      <dsp:nvSpPr>
        <dsp:cNvPr id="0" name=""/>
        <dsp:cNvSpPr/>
      </dsp:nvSpPr>
      <dsp:spPr>
        <a:xfrm>
          <a:off x="3052010" y="1824518"/>
          <a:ext cx="1077160" cy="918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ED Project Manager</a:t>
          </a:r>
        </a:p>
      </dsp:txBody>
      <dsp:txXfrm>
        <a:off x="3096847" y="1869355"/>
        <a:ext cx="987486" cy="828813"/>
      </dsp:txXfrm>
    </dsp:sp>
    <dsp:sp modelId="{F3B078C2-216D-4862-AB28-C8D936CDB5CF}">
      <dsp:nvSpPr>
        <dsp:cNvPr id="0" name=""/>
        <dsp:cNvSpPr/>
      </dsp:nvSpPr>
      <dsp:spPr>
        <a:xfrm>
          <a:off x="3451792" y="2597100"/>
          <a:ext cx="1484122" cy="129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Cathleen Fogel</a:t>
          </a:r>
        </a:p>
      </dsp:txBody>
      <dsp:txXfrm>
        <a:off x="3451792" y="2597100"/>
        <a:ext cx="1484122" cy="129018"/>
      </dsp:txXfrm>
    </dsp:sp>
    <dsp:sp modelId="{EFCC2E1A-0487-4868-8064-3ECE728E3FB0}">
      <dsp:nvSpPr>
        <dsp:cNvPr id="0" name=""/>
        <dsp:cNvSpPr/>
      </dsp:nvSpPr>
      <dsp:spPr>
        <a:xfrm>
          <a:off x="747399" y="786263"/>
          <a:ext cx="971351" cy="502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Project Oversight</a:t>
          </a:r>
        </a:p>
      </dsp:txBody>
      <dsp:txXfrm>
        <a:off x="771950" y="810814"/>
        <a:ext cx="922249" cy="453820"/>
      </dsp:txXfrm>
    </dsp:sp>
    <dsp:sp modelId="{47167E81-341C-4A5E-B423-3576C8B55468}">
      <dsp:nvSpPr>
        <dsp:cNvPr id="0" name=""/>
        <dsp:cNvSpPr/>
      </dsp:nvSpPr>
      <dsp:spPr>
        <a:xfrm>
          <a:off x="1081150" y="1243306"/>
          <a:ext cx="1274135" cy="197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Bruce Kaneshiro</a:t>
          </a:r>
        </a:p>
      </dsp:txBody>
      <dsp:txXfrm>
        <a:off x="1081150" y="1243306"/>
        <a:ext cx="1274135" cy="197196"/>
      </dsp:txXfrm>
    </dsp:sp>
    <dsp:sp modelId="{554B037B-B359-4569-9D73-5CA087307B46}">
      <dsp:nvSpPr>
        <dsp:cNvPr id="0" name=""/>
        <dsp:cNvSpPr/>
      </dsp:nvSpPr>
      <dsp:spPr>
        <a:xfrm>
          <a:off x="5203563" y="751893"/>
          <a:ext cx="971351" cy="502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Project Guidance</a:t>
          </a:r>
        </a:p>
      </dsp:txBody>
      <dsp:txXfrm>
        <a:off x="5228114" y="776444"/>
        <a:ext cx="922249" cy="453820"/>
      </dsp:txXfrm>
    </dsp:sp>
    <dsp:sp modelId="{8EBB2A92-1378-40FB-9F2B-8C11A26C1469}">
      <dsp:nvSpPr>
        <dsp:cNvPr id="0" name=""/>
        <dsp:cNvSpPr/>
      </dsp:nvSpPr>
      <dsp:spPr>
        <a:xfrm>
          <a:off x="5698312" y="1125447"/>
          <a:ext cx="1361417" cy="267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Simon Baker</a:t>
          </a:r>
        </a:p>
      </dsp:txBody>
      <dsp:txXfrm>
        <a:off x="5698312" y="1125447"/>
        <a:ext cx="1361417" cy="267412"/>
      </dsp:txXfrm>
    </dsp:sp>
    <dsp:sp modelId="{FED3ACCB-19C9-46AD-82C3-DDB2116EAAA1}">
      <dsp:nvSpPr>
        <dsp:cNvPr id="0" name=""/>
        <dsp:cNvSpPr/>
      </dsp:nvSpPr>
      <dsp:spPr>
        <a:xfrm>
          <a:off x="5054404" y="1473313"/>
          <a:ext cx="1855728" cy="606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Data Management Guidance </a:t>
          </a:r>
        </a:p>
      </dsp:txBody>
      <dsp:txXfrm>
        <a:off x="5084029" y="1502938"/>
        <a:ext cx="1796478" cy="547631"/>
      </dsp:txXfrm>
    </dsp:sp>
    <dsp:sp modelId="{875AF741-E93C-45B1-9858-CF84B1DB50B9}">
      <dsp:nvSpPr>
        <dsp:cNvPr id="0" name=""/>
        <dsp:cNvSpPr/>
      </dsp:nvSpPr>
      <dsp:spPr>
        <a:xfrm>
          <a:off x="5867401" y="2002130"/>
          <a:ext cx="1933364" cy="685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David Miller, </a:t>
          </a:r>
          <a:r>
            <a:rPr lang="en-US" sz="1400" kern="1200" dirty="0"/>
            <a:t>Jamie Rose Gannon</a:t>
          </a:r>
        </a:p>
      </dsp:txBody>
      <dsp:txXfrm>
        <a:off x="5867401" y="2002130"/>
        <a:ext cx="1933364" cy="685031"/>
      </dsp:txXfrm>
    </dsp:sp>
    <dsp:sp modelId="{D4E83B07-CA15-44FB-81E1-BCDC6FA048B8}">
      <dsp:nvSpPr>
        <dsp:cNvPr id="0" name=""/>
        <dsp:cNvSpPr/>
      </dsp:nvSpPr>
      <dsp:spPr>
        <a:xfrm>
          <a:off x="2950857" y="3156757"/>
          <a:ext cx="1884975" cy="577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CAISO BID &amp; Dispatch Data Analysis</a:t>
          </a:r>
        </a:p>
      </dsp:txBody>
      <dsp:txXfrm>
        <a:off x="2950857" y="3156757"/>
        <a:ext cx="1884975" cy="577028"/>
      </dsp:txXfrm>
    </dsp:sp>
    <dsp:sp modelId="{A4A17CB7-F556-4F13-876E-5B996093274B}">
      <dsp:nvSpPr>
        <dsp:cNvPr id="0" name=""/>
        <dsp:cNvSpPr/>
      </dsp:nvSpPr>
      <dsp:spPr>
        <a:xfrm>
          <a:off x="4288459" y="3635467"/>
          <a:ext cx="1624818" cy="187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</a:t>
          </a:r>
          <a:r>
            <a:rPr lang="en-US" sz="1400" kern="1200" dirty="0" smtClean="0"/>
            <a:t>CPUC </a:t>
          </a:r>
          <a:r>
            <a:rPr lang="en-US" sz="1400" kern="1200" dirty="0"/>
            <a:t>Modeling Team </a:t>
          </a:r>
        </a:p>
      </dsp:txBody>
      <dsp:txXfrm>
        <a:off x="4288459" y="3635467"/>
        <a:ext cx="1624818" cy="187704"/>
      </dsp:txXfrm>
    </dsp:sp>
    <dsp:sp modelId="{527BF340-6685-4F43-863C-BBC2DFD0AF34}">
      <dsp:nvSpPr>
        <dsp:cNvPr id="0" name=""/>
        <dsp:cNvSpPr/>
      </dsp:nvSpPr>
      <dsp:spPr>
        <a:xfrm>
          <a:off x="867798" y="1879348"/>
          <a:ext cx="1446944" cy="5029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709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Non-financially interested </a:t>
          </a:r>
          <a:r>
            <a:rPr lang="en-US" sz="1400" kern="1200" dirty="0" err="1" smtClean="0">
              <a:solidFill>
                <a:schemeClr val="bg1"/>
              </a:solidFill>
            </a:rPr>
            <a:t>ies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67798" y="1879348"/>
        <a:ext cx="1446944" cy="502922"/>
      </dsp:txXfrm>
    </dsp:sp>
    <dsp:sp modelId="{8BF0E170-CAF0-419B-865A-8208E490BF95}">
      <dsp:nvSpPr>
        <dsp:cNvPr id="0" name=""/>
        <dsp:cNvSpPr/>
      </dsp:nvSpPr>
      <dsp:spPr>
        <a:xfrm flipV="1">
          <a:off x="1828798" y="2420350"/>
          <a:ext cx="887102" cy="45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bg1"/>
            </a:solidFill>
          </a:endParaRPr>
        </a:p>
      </dsp:txBody>
      <dsp:txXfrm rot="10800000">
        <a:off x="1828798" y="2420350"/>
        <a:ext cx="887102" cy="4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5BB9C7-32FB-491B-ADC7-8646BC461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93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of Speech / Conference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4495800"/>
            <a:ext cx="6172200" cy="1524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California Public Utilities Commission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4964-6FD7-4724-9093-0748397D6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9" y="2438400"/>
            <a:ext cx="2017712" cy="19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1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5518-FF44-419B-A1DB-DD4538929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3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7D4B-90EE-449E-960E-145D646D6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4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B342-BDB3-4A65-901D-6E5490FD8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0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4BBA1D9-46EC-47C7-AAC2-82802EF13C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12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 baseline="0"/>
            </a:lvl1pPr>
          </a:lstStyle>
          <a:p>
            <a:r>
              <a:rPr lang="en-US" dirty="0" smtClean="0"/>
              <a:t>Insert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More Info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AEA7-7C2F-4076-A271-A5A838EB4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Info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Info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7D91-C7C1-4A7A-B4AC-E53B1C44D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51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Info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Info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Info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8200" y="2362199"/>
            <a:ext cx="403860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Info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22E3-F60C-4CE8-BE2A-FB0D3C5C4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077200" cy="16764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>For Additional Information:</a:t>
            </a:r>
            <a:br>
              <a:rPr lang="en-US" dirty="0" smtClean="0"/>
            </a:br>
            <a:r>
              <a:rPr lang="en-US" dirty="0" smtClean="0"/>
              <a:t>www.cpuc.ca.gov</a:t>
            </a:r>
            <a:br>
              <a:rPr lang="en-US" dirty="0" smtClean="0"/>
            </a:br>
            <a:r>
              <a:rPr lang="en-US" dirty="0" smtClean="0"/>
              <a:t>cathleen.fogel@cpuc.ca.gov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0820-B1AA-466A-A05C-EECF6CB4B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3" descr="cpuc-building-2"/>
          <p:cNvPicPr>
            <a:picLocks noChangeAspect="1" noChangeArrowheads="1"/>
          </p:cNvPicPr>
          <p:nvPr userDrawn="1"/>
        </p:nvPicPr>
        <p:blipFill>
          <a:blip r:embed="rId2">
            <a:lum bright="5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47558"/>
            <a:ext cx="3248025" cy="261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CDDC1-CC0B-4A1C-A503-A97D00526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4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0CD1-90B5-4917-AA52-7568E9AD5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8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838199"/>
            <a:ext cx="5449888" cy="3962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BD8E5-33BD-4D2D-8EB1-10B8094F2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_officialState_v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388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E797F02-CD2A-480F-8491-7451F053F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athleen.fogel@cpuc.ca.g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DRAM Evaluation Plan &amp; Metrics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Cathy Fogel &amp; Bruce Kaneshiro</a:t>
            </a:r>
          </a:p>
          <a:p>
            <a:r>
              <a:rPr lang="en-US" dirty="0" smtClean="0"/>
              <a:t>Demand Response Section</a:t>
            </a:r>
          </a:p>
          <a:p>
            <a:r>
              <a:rPr lang="en-US" dirty="0" smtClean="0"/>
              <a:t>California Public Utilities Commission </a:t>
            </a:r>
          </a:p>
          <a:p>
            <a:r>
              <a:rPr lang="en-US" dirty="0" smtClean="0"/>
              <a:t>March 1,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14964-6FD7-4724-9093-0748397D621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3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52343"/>
              </p:ext>
            </p:extLst>
          </p:nvPr>
        </p:nvGraphicFramePr>
        <p:xfrm>
          <a:off x="381000" y="914399"/>
          <a:ext cx="8077200" cy="57835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6377"/>
                <a:gridCol w="3456023"/>
                <a:gridCol w="2199259"/>
                <a:gridCol w="1436656"/>
                <a:gridCol w="478885"/>
              </a:tblGrid>
              <a:tr h="23320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Source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C?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943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were the challenges to third-party engagement- in the IOU auction process?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Were there barriers to participation?)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potential third party providers contacted by IOUs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Aggregators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DRAM I - III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6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potential third party providers attending DRAM bidding conference(s)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Aggregators, DRPs, SCs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DRAM I - III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4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questions at bidding conference by potential third party providers, the topics and average IOU response times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(optional, time permitting)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4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Number/ percentage of potential third party providers bidding into DRAM compared to attendees at conference 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(optional, time permitting)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New or returning aggregators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</a:rPr>
                        <a:t>IOUs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/ percent of DRAM bidders with conformance check issues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New or returning aggregators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4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/ percent of winning bidders unwilling to sign contracts and reasons.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ED interviews withAggregators, SCs, DRPs, IOUs;</a:t>
                      </a:r>
                    </a:p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75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93148"/>
              </p:ext>
            </p:extLst>
          </p:nvPr>
        </p:nvGraphicFramePr>
        <p:xfrm>
          <a:off x="228600" y="838199"/>
          <a:ext cx="8458200" cy="588844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0261"/>
                <a:gridCol w="2996773"/>
                <a:gridCol w="3178566"/>
                <a:gridCol w="76200"/>
                <a:gridCol w="1174924"/>
                <a:gridCol w="501476"/>
              </a:tblGrid>
              <a:tr h="10636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Source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C?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</a:tr>
              <a:tr h="212738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were the challenges to third party engagement – in the customer enrollment process?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Were there barriers to signing up customers?)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7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and percent of DRPs or aggregators experiencing integration challenges with processes to enroll customers. Type of challenge and status.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This will include exploration of barriers due to lack of availability of needed customer data due to Green Button, </a:t>
                      </a:r>
                      <a:r>
                        <a:rPr lang="en-US" sz="1400" dirty="0" err="1">
                          <a:effectLst/>
                        </a:rPr>
                        <a:t>MyConnect</a:t>
                      </a:r>
                      <a:r>
                        <a:rPr lang="en-US" sz="1400" dirty="0">
                          <a:effectLst/>
                        </a:rPr>
                        <a:t>, and/or other issues.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3"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Interviews with Aggregators, SCs, DRPs, IOUs; 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Quantitative data when available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</a:tr>
              <a:tr h="181228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DRP, SC and/or aggregator</a:t>
                      </a:r>
                      <a:r>
                        <a:rPr lang="en-US" sz="1400">
                          <a:effectLst/>
                        </a:rPr>
                        <a:t> perceptions of differences between DRAM and IOU DR programs that could limit customer participation.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46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v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</a:tr>
              <a:tr h="21273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were the challenges to third party participation  </a:t>
                      </a:r>
                      <a:r>
                        <a:rPr lang="en-US" sz="1400" dirty="0" smtClean="0">
                          <a:effectLst/>
                        </a:rPr>
                        <a:t>the </a:t>
                      </a:r>
                      <a:r>
                        <a:rPr lang="en-US" sz="1400" dirty="0">
                          <a:effectLst/>
                        </a:rPr>
                        <a:t>CAISO bidding process </a:t>
                      </a:r>
                      <a:r>
                        <a:rPr lang="en-US" sz="1400" dirty="0" smtClean="0">
                          <a:effectLst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Were there barriers to making bids?)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7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and percent of DRPs or SCs experiencing supply-side integration challenges with CAISO processes. Type of challenge and status.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3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By </a:t>
                      </a:r>
                      <a:r>
                        <a:rPr lang="en-US" sz="1400" dirty="0">
                          <a:effectLst/>
                        </a:rPr>
                        <a:t>customer class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By Aggregator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By new / returning third party providers ;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By PDR or RDR resource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By type of RA: System / Flexible / Local capacity;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By August, month and year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DRAM I &amp; II only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2"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Interviews with SCs, DRPs, </a:t>
                      </a:r>
                      <a:r>
                        <a:rPr lang="en-US" sz="1400" dirty="0" err="1">
                          <a:effectLst/>
                        </a:rPr>
                        <a:t>Agg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Quantitative data when available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</a:tr>
              <a:tr h="35974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of DRAM resources in Supply Plans and quantity bid into CAISO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</a:rPr>
                        <a:t>Compare </a:t>
                      </a:r>
                      <a:r>
                        <a:rPr lang="en-US" sz="1400" i="1" dirty="0">
                          <a:effectLst/>
                        </a:rPr>
                        <a:t>to IOU DR resources Supply Plans and quantity bid into CAISO</a:t>
                      </a:r>
                      <a:endParaRPr lang="en-US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5855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vMerge="1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IOUs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824" marR="40824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1150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48462"/>
              </p:ext>
            </p:extLst>
          </p:nvPr>
        </p:nvGraphicFramePr>
        <p:xfrm>
          <a:off x="152400" y="838200"/>
          <a:ext cx="8762999" cy="57515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2536"/>
                <a:gridCol w="4304264"/>
                <a:gridCol w="2209800"/>
                <a:gridCol w="76200"/>
                <a:gridCol w="1295400"/>
                <a:gridCol w="304799"/>
              </a:tblGrid>
              <a:tr h="18097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 by or Compare to: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Source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180975">
                <a:tc gridSpan="6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400">
                          <a:effectLst/>
                        </a:rPr>
                        <a:t>Were new customers engaged?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80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-Number </a:t>
                      </a:r>
                      <a:r>
                        <a:rPr lang="en-US" sz="1400" dirty="0">
                          <a:effectLst/>
                        </a:rPr>
                        <a:t>and percentage of new customers;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-Number </a:t>
                      </a:r>
                      <a:r>
                        <a:rPr lang="en-US" sz="1400" dirty="0">
                          <a:effectLst/>
                        </a:rPr>
                        <a:t>and percentage of customers shifted from IOU DR programs to DRAM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-Quantity </a:t>
                      </a:r>
                      <a:r>
                        <a:rPr lang="en-US" sz="1400" dirty="0">
                          <a:effectLst/>
                        </a:rPr>
                        <a:t>(MW) and percentage capacity  provided by shifted and new DRP customers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 indicated by registrations;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customer class, 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DRP;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PDR / </a:t>
                      </a:r>
                      <a:r>
                        <a:rPr lang="en-US" sz="1200" dirty="0" smtClean="0">
                          <a:effectLst/>
                        </a:rPr>
                        <a:t>RDRR;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By </a:t>
                      </a:r>
                      <a:r>
                        <a:rPr lang="en-US" sz="1200" dirty="0">
                          <a:effectLst/>
                        </a:rPr>
                        <a:t>type of RA: System / Flexible / Local capacity;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 of resource – DR / storage / </a:t>
                      </a:r>
                      <a:r>
                        <a:rPr lang="en-US" sz="1200" dirty="0" smtClean="0">
                          <a:effectLst/>
                        </a:rPr>
                        <a:t>EV;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By </a:t>
                      </a:r>
                      <a:r>
                        <a:rPr lang="en-US" sz="1200" dirty="0">
                          <a:effectLst/>
                        </a:rPr>
                        <a:t>August; annual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 / DRPs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723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duration of customer participation in DRAM and IOU DR programs and reasons for withdrawal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 indicated by registrations;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By customer class,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DRP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PDR / RDRR  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 review of DRP and IOU surveys; or, ED surveys or interviews (optional, time permitting)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542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Customer</a:t>
                      </a:r>
                      <a:r>
                        <a:rPr lang="en-US" sz="1400" dirty="0">
                          <a:effectLst/>
                        </a:rPr>
                        <a:t> perception of differences between direct participation and IOU DR programs that could limit customer participation.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8732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 of DRAM customers (number and percent)?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</a:t>
                      </a:r>
                      <a:r>
                        <a:rPr lang="en-US" sz="1200" dirty="0" smtClean="0">
                          <a:effectLst/>
                        </a:rPr>
                        <a:t>county</a:t>
                      </a:r>
                      <a:r>
                        <a:rPr lang="en-US" sz="1200" baseline="0" dirty="0" smtClean="0">
                          <a:effectLst/>
                        </a:rPr>
                        <a:t>  </a:t>
                      </a:r>
                      <a:r>
                        <a:rPr lang="en-US" sz="1200" dirty="0" smtClean="0">
                          <a:effectLst/>
                        </a:rPr>
                        <a:t>By </a:t>
                      </a:r>
                      <a:r>
                        <a:rPr lang="en-US" sz="1200" dirty="0" err="1">
                          <a:effectLst/>
                        </a:rPr>
                        <a:t>subLAP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local reliability area and/or transmission constrained areas?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 disadvantaged communities?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IOUs/ 3Ps: Geo-map or list by county of location of registrations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723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and percentage of participating customers on CARE rates, ESA participants, in multifamily dwellings and/or in top 5% of electricity consumers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(optional, time permitting) 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  <a:tr h="542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/ percent of registrations requested in non-winning bids [due to: 1) budget; 2) registration; or 3) “outlier” limitations]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54" marR="49754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7588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33523"/>
              </p:ext>
            </p:extLst>
          </p:nvPr>
        </p:nvGraphicFramePr>
        <p:xfrm>
          <a:off x="152400" y="914400"/>
          <a:ext cx="8686800" cy="53339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7993"/>
                <a:gridCol w="3329151"/>
                <a:gridCol w="2364828"/>
                <a:gridCol w="1418897"/>
                <a:gridCol w="945931"/>
              </a:tblGrid>
              <a:tr h="342775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Source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C?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775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2.A. High level characterization of new customers [Optional, time permitting]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2.A.1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Percent of customers with automated response capabilities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As indicated by registrations;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By customer class, 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DRP;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By PDR / RDRR;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By type of RA: System / By Flexible / Local capacity;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By Type of resource – DR / storage / EV;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By August; annual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 /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0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2.A.2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and percent of DRAM customers participating via storage-tied response systems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 /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9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2.A.3 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and percent of DRAM customers participating via storage-tied response systems that have additional onsite DER resources such as EVs, PV, or EE incentives.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IOUs/ DRP / ED survey of participating customers with storage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0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2.A.4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High, low and average participating NR and Res customer loads for August and peak days.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240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227"/>
              </p:ext>
            </p:extLst>
          </p:nvPr>
        </p:nvGraphicFramePr>
        <p:xfrm>
          <a:off x="304800" y="990601"/>
          <a:ext cx="8305799" cy="54591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0085"/>
                <a:gridCol w="2281715"/>
                <a:gridCol w="1376605"/>
                <a:gridCol w="2433395"/>
                <a:gridCol w="1090893"/>
                <a:gridCol w="433106"/>
              </a:tblGrid>
              <a:tr h="45719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Source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10257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    Were bid (auction, capacity) prices competitive?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60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High, low and average bid (auction, capacity) bid prices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 bid; </a:t>
                      </a:r>
                      <a:r>
                        <a:rPr lang="en-US" sz="1400" dirty="0" smtClean="0">
                          <a:effectLst/>
                        </a:rPr>
                        <a:t>procured;</a:t>
                      </a:r>
                      <a:r>
                        <a:rPr lang="en-US" sz="1400" baseline="0" dirty="0" smtClean="0">
                          <a:effectLst/>
                        </a:rPr>
                        <a:t> By </a:t>
                      </a:r>
                      <a:r>
                        <a:rPr lang="en-US" sz="1400" dirty="0" smtClean="0">
                          <a:effectLst/>
                        </a:rPr>
                        <a:t>PDR </a:t>
                      </a:r>
                      <a:r>
                        <a:rPr lang="en-US" sz="1400" dirty="0">
                          <a:effectLst/>
                        </a:rPr>
                        <a:t>/ RDR; </a:t>
                      </a:r>
                      <a:r>
                        <a:rPr lang="en-US" sz="1400" baseline="0" dirty="0" smtClean="0">
                          <a:effectLst/>
                        </a:rPr>
                        <a:t> B</a:t>
                      </a:r>
                      <a:r>
                        <a:rPr lang="en-US" sz="1400" dirty="0" smtClean="0">
                          <a:effectLst/>
                        </a:rPr>
                        <a:t>y </a:t>
                      </a:r>
                      <a:r>
                        <a:rPr lang="en-US" sz="1400" dirty="0">
                          <a:effectLst/>
                        </a:rPr>
                        <a:t>resource type: system, flexible and local </a:t>
                      </a:r>
                      <a:r>
                        <a:rPr lang="en-US" sz="1400" dirty="0" smtClean="0">
                          <a:effectLst/>
                        </a:rPr>
                        <a:t>capacity;</a:t>
                      </a:r>
                      <a:r>
                        <a:rPr lang="en-US" sz="1400" baseline="0" dirty="0" smtClean="0">
                          <a:effectLst/>
                        </a:rPr>
                        <a:t> By </a:t>
                      </a:r>
                      <a:r>
                        <a:rPr lang="en-US" sz="1400" dirty="0" smtClean="0">
                          <a:effectLst/>
                        </a:rPr>
                        <a:t>customer </a:t>
                      </a:r>
                      <a:r>
                        <a:rPr lang="en-US" sz="1400" dirty="0">
                          <a:effectLst/>
                        </a:rPr>
                        <a:t>class;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DRP; </a:t>
                      </a:r>
                      <a:r>
                        <a:rPr lang="en-US" sz="1400" baseline="0" dirty="0" smtClean="0">
                          <a:effectLst/>
                        </a:rPr>
                        <a:t> By </a:t>
                      </a:r>
                      <a:r>
                        <a:rPr lang="en-US" sz="1400" dirty="0" smtClean="0">
                          <a:effectLst/>
                        </a:rPr>
                        <a:t>New </a:t>
                      </a:r>
                      <a:r>
                        <a:rPr lang="en-US" sz="1400" dirty="0">
                          <a:effectLst/>
                        </a:rPr>
                        <a:t>/returning 3P;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 / without scheduling coordinator costs included;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 August / by month / by year)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IOUs / IE reports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5854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High, low and average Scheduling Coordinator costs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By customer class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 / IE reports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6154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-High</a:t>
                      </a:r>
                      <a:r>
                        <a:rPr lang="en-US" sz="1400" dirty="0">
                          <a:effectLst/>
                        </a:rPr>
                        <a:t>, low and average procured DRAM August capacity prices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-Average </a:t>
                      </a:r>
                      <a:r>
                        <a:rPr lang="en-US" sz="1400" dirty="0">
                          <a:effectLst/>
                        </a:rPr>
                        <a:t>non-procured bid August capacity prices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 compared to the following benchmarks: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 from IOU programs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RA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 Capacity Procurement Mechanism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cost-effectiveness requirements of R. 14-10-003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7180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 metrics on procured DRAM such as: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Net Present Value (NPV)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All-in-cost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 compared to the following benchmarks: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 from IOU programs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RA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 Capacity Procurement Mechanism costs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Cost-effectiveness requirements of R. 14-10-003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4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86231"/>
              </p:ext>
            </p:extLst>
          </p:nvPr>
        </p:nvGraphicFramePr>
        <p:xfrm>
          <a:off x="304800" y="914400"/>
          <a:ext cx="8305799" cy="50623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0085"/>
                <a:gridCol w="3658320"/>
                <a:gridCol w="2128595"/>
                <a:gridCol w="76200"/>
                <a:gridCol w="1155316"/>
                <a:gridCol w="164177"/>
                <a:gridCol w="433106"/>
              </a:tblGrid>
              <a:tr h="38100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Source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C?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7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400" dirty="0">
                          <a:effectLst/>
                        </a:rPr>
                        <a:t>Were bid offer prices competitive in the wholesale market?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Defined as wholesale energy bid prices in CAISO markets)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of DR resources bid into CAISO and quantity and percent dispatched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See below.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 / DRPs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1069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Quantity (MW) and percent of DR resources bid into CAISO below the monthly NBT threshold?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 what hours? During these hours, what quantity of DR resources were dispatched?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 /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1069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Quantity (MW) and percent of DR resources dispatched compared to total resources dispatched by CAISO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As bid; procured;</a:t>
                      </a:r>
                      <a:r>
                        <a:rPr lang="en-US" sz="1200" baseline="0" dirty="0" smtClean="0">
                          <a:effectLst/>
                        </a:rPr>
                        <a:t> By </a:t>
                      </a:r>
                      <a:r>
                        <a:rPr lang="en-US" sz="1200" dirty="0" smtClean="0">
                          <a:effectLst/>
                        </a:rPr>
                        <a:t>PDR / RDR; </a:t>
                      </a:r>
                      <a:r>
                        <a:rPr lang="en-US" sz="1200" baseline="0" dirty="0" smtClean="0">
                          <a:effectLst/>
                        </a:rPr>
                        <a:t> B</a:t>
                      </a:r>
                      <a:r>
                        <a:rPr lang="en-US" sz="1200" dirty="0" smtClean="0">
                          <a:effectLst/>
                        </a:rPr>
                        <a:t>y resource type: system, flexible and local capacity;</a:t>
                      </a:r>
                      <a:r>
                        <a:rPr lang="en-US" sz="1200" baseline="0" dirty="0" smtClean="0">
                          <a:effectLst/>
                        </a:rPr>
                        <a:t> By </a:t>
                      </a:r>
                      <a:r>
                        <a:rPr lang="en-US" sz="1200" dirty="0" smtClean="0">
                          <a:effectLst/>
                        </a:rPr>
                        <a:t>customer class;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DRP; </a:t>
                      </a:r>
                      <a:r>
                        <a:rPr lang="en-US" sz="1200" baseline="0" dirty="0" smtClean="0">
                          <a:effectLst/>
                        </a:rPr>
                        <a:t> By </a:t>
                      </a:r>
                      <a:r>
                        <a:rPr lang="en-US" sz="1200" dirty="0" smtClean="0">
                          <a:effectLst/>
                        </a:rPr>
                        <a:t>New /returning 3P;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with / without scheduling coordinator costs included;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for August / by month / by year)</a:t>
                      </a:r>
                      <a:endParaRPr lang="en-US" sz="12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 /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  <a:tr h="1069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High, low and weighted average August DR bid price not dispatched as compared to high, low and weighted average price of dispatched resources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gridSpan="2"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 /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618" marR="30618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54363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73200"/>
              </p:ext>
            </p:extLst>
          </p:nvPr>
        </p:nvGraphicFramePr>
        <p:xfrm>
          <a:off x="152400" y="822301"/>
          <a:ext cx="8610603" cy="60278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1004"/>
                <a:gridCol w="4267200"/>
                <a:gridCol w="990596"/>
                <a:gridCol w="1219204"/>
                <a:gridCol w="76200"/>
                <a:gridCol w="1219200"/>
                <a:gridCol w="76200"/>
                <a:gridCol w="380999"/>
              </a:tblGrid>
              <a:tr h="6863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 by or Compare to: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Source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932">
                <a:tc gridSpan="8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400" dirty="0">
                          <a:effectLst/>
                        </a:rPr>
                        <a:t>Did demand response providers aggregate the capacity they contracted,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          or </a:t>
                      </a:r>
                      <a:r>
                        <a:rPr lang="en-US" sz="1400" dirty="0">
                          <a:effectLst/>
                        </a:rPr>
                        <a:t>replace it with demand response from another source in a timely manner?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3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and percent of DRAM resources in Supply Plans as compared contracted amounts.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Compare to IOU DR resources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row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customer class;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Aggregator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new / returning third party providers ;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PDR or RDR resource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By type of RA: System / Flexible / Local </a:t>
                      </a:r>
                      <a:r>
                        <a:rPr lang="en-US" sz="1200" dirty="0" smtClean="0">
                          <a:effectLst/>
                        </a:rPr>
                        <a:t>capacity</a:t>
                      </a:r>
                      <a:endParaRPr lang="en-US" sz="1200" dirty="0">
                        <a:effectLst/>
                      </a:endParaRPr>
                    </a:p>
                  </a:txBody>
                  <a:tcPr marL="4562" marR="456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7293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and percentage of DR resources using each of the three contractually-approved methods of receiving capacity payments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DRPs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4189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capacity payments withheld, reasons, and MW/value affected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 / DRPs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 interviews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7138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and value of contracts terminated and/or penalized by IOUs for </a:t>
                      </a:r>
                      <a:r>
                        <a:rPr lang="en-US" sz="1400" dirty="0" smtClean="0">
                          <a:effectLst/>
                        </a:rPr>
                        <a:t>non-performance;</a:t>
                      </a:r>
                      <a:r>
                        <a:rPr lang="en-US" sz="1400" baseline="0" dirty="0" smtClean="0">
                          <a:effectLst/>
                        </a:rPr>
                        <a:t> V</a:t>
                      </a:r>
                      <a:r>
                        <a:rPr lang="en-US" sz="1400" dirty="0" smtClean="0">
                          <a:effectLst/>
                        </a:rPr>
                        <a:t>alue </a:t>
                      </a:r>
                      <a:r>
                        <a:rPr lang="en-US" sz="1400" dirty="0">
                          <a:effectLst/>
                        </a:rPr>
                        <a:t>of any assessed fees on 3Ps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 interviews with DRPs, IOUs;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Quantitative data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4810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and percentage of bidders found to have engaged in non-competitive behavior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 staff / IE reports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80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and percent of DRAM resources in Supply Plans provided to CAISO (by SCs at 45 days+) as compared to Supply Plans provided to IOUs (by 3Ps)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CAISO / IOUs</a:t>
                      </a:r>
                    </a:p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744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and percent of contracted capacity for which CAISO registrations occurred after SC’s Supply Plans provided to CAISO (at 45 days+)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CAISO  /DRPs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  <a:tr h="5792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and percent of contracts for which Seller provided capacity from non-residential meters, when contracted for residential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IOUs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2" marR="4562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434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CDDC1-CC0B-4A1C-A503-A97D005260F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13804"/>
              </p:ext>
            </p:extLst>
          </p:nvPr>
        </p:nvGraphicFramePr>
        <p:xfrm>
          <a:off x="381000" y="1066800"/>
          <a:ext cx="8458200" cy="49810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74887"/>
                <a:gridCol w="3577746"/>
                <a:gridCol w="2202558"/>
                <a:gridCol w="139306"/>
                <a:gridCol w="1270707"/>
                <a:gridCol w="592996"/>
              </a:tblGrid>
              <a:tr h="30849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 by or Compare to: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Source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C?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498">
                <a:tc gridSpan="6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1400">
                          <a:effectLst/>
                        </a:rPr>
                        <a:t>Were resources reliable when dispatched, i.e. did customers perform appropriately?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17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 (MW) and percentage of total dispatched DR resources subject to RRAIM </a:t>
                      </a:r>
                      <a:r>
                        <a:rPr lang="en-US" sz="1400" dirty="0" smtClean="0">
                          <a:effectLst/>
                        </a:rPr>
                        <a:t>penalties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effectLst/>
                        </a:rPr>
                        <a:t>Compare to IOU DR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DRAM II only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PDR </a:t>
                      </a:r>
                      <a:r>
                        <a:rPr lang="en-US" sz="1400" dirty="0">
                          <a:effectLst/>
                        </a:rPr>
                        <a:t>/ RDRR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August, annual, peak days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Quantity (MW) and percent of total dispatched DR resources subject to Uninstructed Energy Imbalance (UEI) fines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RDRR / PDR resources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DRAM and IOU DR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Annually, peak days, August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9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Load impacts of DRAM resources during CAISO dispatch events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RDRR / PDR resources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DRAM and IOU DR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Annually, peak days, August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CAISO; DRPs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Response time and quantity (MW) of response to dispatch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RDRR / PDR resources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DRAM and IOU DR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Annually, peak days, August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CAISO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2400" y="277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467600" cy="6858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Project Timeline</a:t>
            </a:r>
            <a:br>
              <a:rPr lang="en-US" sz="2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82000" cy="40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4325" y="914400"/>
            <a:ext cx="8524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1 		DRAM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 and II auctions.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	DRAM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 delivery; first half of DRAM II deliveries (Jan- June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		DRAM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III auction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Second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half of DRAM II deliveries (July – December).  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	Interviews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with DRAM market participants and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IOUs.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Confidential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ill abide by Commission Decisions, Resolutions &amp; PUC codes:</a:t>
            </a:r>
          </a:p>
          <a:p>
            <a:pPr lvl="1"/>
            <a:r>
              <a:rPr lang="en-US" dirty="0" smtClean="0"/>
              <a:t>Resolution E-4728 </a:t>
            </a:r>
          </a:p>
          <a:p>
            <a:pPr lvl="1"/>
            <a:r>
              <a:rPr lang="en-US" dirty="0" smtClean="0"/>
              <a:t>PUC Code Section 314, Subdivision (b)</a:t>
            </a:r>
          </a:p>
          <a:p>
            <a:pPr lvl="1"/>
            <a:r>
              <a:rPr lang="en-US" dirty="0" smtClean="0"/>
              <a:t>PUC Code Section 583, Subdivision (b)</a:t>
            </a:r>
          </a:p>
          <a:p>
            <a:pPr lvl="1"/>
            <a:r>
              <a:rPr lang="en-US" dirty="0" smtClean="0"/>
              <a:t>Commission General Order 66-C</a:t>
            </a:r>
          </a:p>
          <a:p>
            <a:pPr lvl="1"/>
            <a:r>
              <a:rPr lang="en-US" dirty="0" smtClean="0"/>
              <a:t>D.16-08-024 at page 19</a:t>
            </a:r>
          </a:p>
          <a:p>
            <a:pPr lvl="1"/>
            <a:r>
              <a:rPr lang="en-US" dirty="0" smtClean="0"/>
              <a:t>D.06-06-066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9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Safety Instructions</a:t>
            </a:r>
            <a:br>
              <a:rPr lang="en-US" dirty="0" smtClean="0"/>
            </a:br>
            <a:r>
              <a:rPr lang="en-US" sz="2000" b="0" dirty="0" smtClean="0"/>
              <a:t>Meeting Spot: Garden Plaza, next to War Memorial Opera House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5" name="Content Placeholder 4" descr="d:\at3\Desktop\aaa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029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97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Granularity / Sources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</a:p>
          <a:p>
            <a:pPr lvl="1"/>
            <a:r>
              <a:rPr lang="en-US" dirty="0" smtClean="0"/>
              <a:t>Will generally use smallest granularity available</a:t>
            </a:r>
          </a:p>
          <a:p>
            <a:pPr lvl="1"/>
            <a:r>
              <a:rPr lang="en-US" dirty="0" smtClean="0"/>
              <a:t>Have requested 5 min dispatch data from CAISO</a:t>
            </a:r>
          </a:p>
          <a:p>
            <a:pPr lvl="1"/>
            <a:r>
              <a:rPr lang="en-US" dirty="0" smtClean="0"/>
              <a:t>Input ?</a:t>
            </a:r>
          </a:p>
          <a:p>
            <a:pPr lvl="1"/>
            <a:endParaRPr lang="en-US" dirty="0"/>
          </a:p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Are there additional data sources not yet discussed?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36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Additional Questions / Comments?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724400"/>
          </a:xfrm>
        </p:spPr>
        <p:txBody>
          <a:bodyPr/>
          <a:lstStyle/>
          <a:p>
            <a:r>
              <a:rPr lang="en-US" dirty="0" smtClean="0"/>
              <a:t>Deadline for written comments March </a:t>
            </a:r>
            <a:r>
              <a:rPr lang="en-US" dirty="0" smtClean="0"/>
              <a:t>13</a:t>
            </a:r>
            <a:endParaRPr lang="en-US" dirty="0" smtClean="0"/>
          </a:p>
          <a:p>
            <a:r>
              <a:rPr lang="en-US" dirty="0"/>
              <a:t>Please send your comments to </a:t>
            </a:r>
            <a:r>
              <a:rPr lang="en-US" u="sng" dirty="0" smtClean="0">
                <a:hlinkClick r:id="rId2"/>
              </a:rPr>
              <a:t>cathleen.fogel@cpuc.ca.gov</a:t>
            </a:r>
            <a:r>
              <a:rPr lang="en-US" dirty="0"/>
              <a:t> </a:t>
            </a:r>
            <a:r>
              <a:rPr lang="en-US" b="1" dirty="0" smtClean="0"/>
              <a:t>and copy the Service List of R.13-09-011</a:t>
            </a:r>
            <a:endParaRPr lang="en-US" b="1" dirty="0" smtClean="0"/>
          </a:p>
          <a:p>
            <a:r>
              <a:rPr lang="en-US" dirty="0" smtClean="0"/>
              <a:t>Request comments </a:t>
            </a:r>
            <a:r>
              <a:rPr lang="en-US" dirty="0"/>
              <a:t>not exceed five pages, double spaced. 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questions for comment are </a:t>
            </a:r>
            <a:r>
              <a:rPr lang="en-US" dirty="0" smtClean="0"/>
              <a:t>in </a:t>
            </a:r>
            <a:r>
              <a:rPr lang="en-US" dirty="0"/>
              <a:t>Appendix A of the draft </a:t>
            </a:r>
            <a:r>
              <a:rPr lang="en-US" dirty="0" smtClean="0"/>
              <a:t>Plan</a:t>
            </a:r>
            <a:r>
              <a:rPr lang="en-US" dirty="0"/>
              <a:t> </a:t>
            </a:r>
            <a:r>
              <a:rPr lang="en-US" dirty="0" smtClean="0"/>
              <a:t>(and next slide)</a:t>
            </a:r>
          </a:p>
          <a:p>
            <a:r>
              <a:rPr lang="en-US" dirty="0" smtClean="0"/>
              <a:t>Energy </a:t>
            </a:r>
            <a:r>
              <a:rPr lang="en-US" dirty="0"/>
              <a:t>Division will release a final </a:t>
            </a:r>
            <a:r>
              <a:rPr lang="en-US" i="1" dirty="0"/>
              <a:t>DRAM Evaluation Plan &amp; Metrics</a:t>
            </a:r>
            <a:r>
              <a:rPr lang="en-US" dirty="0"/>
              <a:t> by April 1, 2017.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5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 smtClean="0"/>
              <a:t>Specific Questions for Comment </a:t>
            </a:r>
            <a:br>
              <a:rPr lang="en-US" dirty="0" smtClean="0"/>
            </a:br>
            <a:r>
              <a:rPr lang="en-US" sz="2400" dirty="0" smtClean="0"/>
              <a:t>(not required)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4267200"/>
          </a:xfrm>
        </p:spPr>
        <p:txBody>
          <a:bodyPr/>
          <a:lstStyle/>
          <a:p>
            <a:pPr lvl="0"/>
            <a:r>
              <a:rPr lang="en-US" sz="2000" dirty="0"/>
              <a:t>Are the goals &amp; objectives </a:t>
            </a:r>
            <a:r>
              <a:rPr lang="en-US" sz="2000" dirty="0" smtClean="0"/>
              <a:t>complete?</a:t>
            </a:r>
            <a:endParaRPr lang="en-US" sz="2000" dirty="0"/>
          </a:p>
          <a:p>
            <a:pPr lvl="0"/>
            <a:r>
              <a:rPr lang="en-US" sz="2000" dirty="0"/>
              <a:t>C</a:t>
            </a:r>
            <a:r>
              <a:rPr lang="en-US" sz="2000" dirty="0" smtClean="0"/>
              <a:t>oncerns / suggestions about handling </a:t>
            </a:r>
            <a:r>
              <a:rPr lang="en-US" sz="2000" dirty="0"/>
              <a:t>and/or presentation </a:t>
            </a:r>
            <a:r>
              <a:rPr lang="en-US" sz="2000" dirty="0" smtClean="0"/>
              <a:t>of </a:t>
            </a:r>
            <a:r>
              <a:rPr lang="en-US" sz="2000" dirty="0"/>
              <a:t>confidential </a:t>
            </a:r>
            <a:r>
              <a:rPr lang="en-US" sz="2000" dirty="0" smtClean="0"/>
              <a:t>data?</a:t>
            </a:r>
            <a:endParaRPr lang="en-US" sz="2000" dirty="0"/>
          </a:p>
          <a:p>
            <a:pPr lvl="0"/>
            <a:r>
              <a:rPr lang="en-US" sz="2000" dirty="0" smtClean="0"/>
              <a:t>Missing metrics?</a:t>
            </a:r>
            <a:endParaRPr lang="en-US" sz="2000" dirty="0"/>
          </a:p>
          <a:p>
            <a:pPr lvl="0"/>
            <a:r>
              <a:rPr lang="en-US" sz="2000" dirty="0" smtClean="0"/>
              <a:t>Data source / granularity suggestions? Can </a:t>
            </a:r>
            <a:r>
              <a:rPr lang="en-US" sz="2000" dirty="0"/>
              <a:t>your organization provide </a:t>
            </a:r>
            <a:r>
              <a:rPr lang="en-US" sz="2000" dirty="0" smtClean="0"/>
              <a:t>data not mentioned? </a:t>
            </a:r>
          </a:p>
          <a:p>
            <a:pPr lvl="0"/>
            <a:r>
              <a:rPr lang="en-US" sz="2000" dirty="0" smtClean="0"/>
              <a:t>What </a:t>
            </a:r>
            <a:r>
              <a:rPr lang="en-US" sz="2000" dirty="0"/>
              <a:t>metrics are the most important to demonstrate the success of the </a:t>
            </a:r>
            <a:r>
              <a:rPr lang="en-US" sz="2000" dirty="0" smtClean="0"/>
              <a:t>DRAM?</a:t>
            </a:r>
          </a:p>
          <a:p>
            <a:pPr lvl="0"/>
            <a:r>
              <a:rPr lang="en-US" sz="2000" dirty="0" smtClean="0"/>
              <a:t>What </a:t>
            </a:r>
            <a:r>
              <a:rPr lang="en-US" sz="2000" dirty="0"/>
              <a:t>ones do you see as least important or fully optional? </a:t>
            </a:r>
          </a:p>
          <a:p>
            <a:pPr lvl="0"/>
            <a:r>
              <a:rPr lang="en-US" sz="2000" dirty="0" smtClean="0"/>
              <a:t>Overall project and/or individual phase timeline?</a:t>
            </a:r>
          </a:p>
          <a:p>
            <a:pPr lvl="0"/>
            <a:r>
              <a:rPr lang="en-US" sz="2000" dirty="0" smtClean="0"/>
              <a:t>Additional comments.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97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50820-B1AA-466A-A05C-EECF6CB4B07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66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452633"/>
              </p:ext>
            </p:extLst>
          </p:nvPr>
        </p:nvGraphicFramePr>
        <p:xfrm>
          <a:off x="762000" y="1828800"/>
          <a:ext cx="7467600" cy="44576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39548"/>
                <a:gridCol w="4628052"/>
              </a:tblGrid>
              <a:tr h="236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Topic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9:00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- 9:15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Introductions, Purpose of Workshop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9:15 – 10:00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Presentation of Criterions 1-2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10:00 </a:t>
                      </a:r>
                      <a:r>
                        <a:rPr lang="en-US" sz="1800" dirty="0">
                          <a:effectLst/>
                        </a:rPr>
                        <a:t>– 10:45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Presentation of Criterions 3-4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10:45 -11:30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Presentation of Criterions 5-6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11:30 – noon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Collection &amp; Analysis Timing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8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Noon – 12:30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Collection – confidentiality, granularity, sources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8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12:30 – 1:00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Any additional issues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Written Comment deadline: March 13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7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TBD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discussion, as needed, see below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850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Goal 1: </a:t>
            </a:r>
            <a:r>
              <a:rPr lang="en-US" dirty="0"/>
              <a:t>Research the full </a:t>
            </a:r>
            <a:r>
              <a:rPr lang="en-US" dirty="0" smtClean="0"/>
              <a:t>DRAM I and DRAM II pilots  and </a:t>
            </a:r>
            <a:r>
              <a:rPr lang="en-US" dirty="0"/>
              <a:t>the solicitation phase of </a:t>
            </a:r>
            <a:r>
              <a:rPr lang="en-US" dirty="0" smtClean="0"/>
              <a:t>DRAM III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Goal 2: </a:t>
            </a:r>
            <a:r>
              <a:rPr lang="en-US" dirty="0" smtClean="0"/>
              <a:t>Provide recommendations based on the research and analysis to guide the Commission in determining if the auction mechanism pilots may be deemed successful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45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8763"/>
          </a:xfrm>
        </p:spPr>
        <p:txBody>
          <a:bodyPr/>
          <a:lstStyle/>
          <a:p>
            <a:pPr lvl="0"/>
            <a:r>
              <a:rPr lang="en-US" sz="2400" b="1" dirty="0" smtClean="0"/>
              <a:t>Objective </a:t>
            </a:r>
            <a:r>
              <a:rPr lang="en-US" sz="2400" b="1" dirty="0"/>
              <a:t>1: </a:t>
            </a:r>
            <a:r>
              <a:rPr lang="en-US" sz="2400" dirty="0"/>
              <a:t>Assess the DRAM pilots based on the Commission’s adopted criteria for determining its </a:t>
            </a:r>
            <a:r>
              <a:rPr lang="en-US" sz="2400" dirty="0" smtClean="0"/>
              <a:t>success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Objective 2: </a:t>
            </a:r>
            <a:r>
              <a:rPr lang="en-US" sz="2400" dirty="0"/>
              <a:t>Explore </a:t>
            </a:r>
            <a:r>
              <a:rPr lang="en-US" sz="2400" dirty="0" smtClean="0"/>
              <a:t>these criteria using metrics based </a:t>
            </a:r>
            <a:r>
              <a:rPr lang="en-US" sz="2400" dirty="0"/>
              <a:t>on input from Parties to </a:t>
            </a:r>
            <a:r>
              <a:rPr lang="en-US" sz="2400" dirty="0" smtClean="0"/>
              <a:t>R.13-09-011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Objective 3: </a:t>
            </a:r>
            <a:r>
              <a:rPr lang="en-US" sz="2400" dirty="0"/>
              <a:t>Provide data and factual analysis to guide </a:t>
            </a:r>
            <a:r>
              <a:rPr lang="en-US" sz="2400" dirty="0" smtClean="0"/>
              <a:t>recommendations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Objective 4: </a:t>
            </a:r>
            <a:r>
              <a:rPr lang="en-US" sz="2400" dirty="0"/>
              <a:t>Undertake a balanced analysis based on input from the range of market, utility and regulatory 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4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548"/>
              </p:ext>
            </p:extLst>
          </p:nvPr>
        </p:nvGraphicFramePr>
        <p:xfrm>
          <a:off x="457200" y="1676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724400" y="3657600"/>
            <a:ext cx="762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4572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4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Adopted in D.16-09-056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Were new, viable third-party providers engaged?</a:t>
            </a:r>
          </a:p>
          <a:p>
            <a:pPr lvl="0"/>
            <a:r>
              <a:rPr lang="en-US" sz="2400" dirty="0"/>
              <a:t>Were new customers engaged?</a:t>
            </a:r>
          </a:p>
          <a:p>
            <a:pPr lvl="0"/>
            <a:r>
              <a:rPr lang="en-US" sz="2400" dirty="0"/>
              <a:t>Were bid prices competitive?</a:t>
            </a:r>
          </a:p>
          <a:p>
            <a:pPr lvl="0"/>
            <a:r>
              <a:rPr lang="en-US" sz="2400" dirty="0"/>
              <a:t>Were offer prices competitive in the wholesale markets?</a:t>
            </a:r>
          </a:p>
          <a:p>
            <a:pPr lvl="0"/>
            <a:r>
              <a:rPr lang="en-US" sz="2400" dirty="0"/>
              <a:t>Did demand response providers aggregate the capacity they contracted, or replace it with demand response from another source in a timely manner? </a:t>
            </a:r>
          </a:p>
          <a:p>
            <a:pPr lvl="0"/>
            <a:r>
              <a:rPr lang="en-US" sz="2400" dirty="0"/>
              <a:t>Were resources reliable when dispatched, i.e., did customers perform appropriately?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06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Direction in D.16-09-056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373563"/>
          </a:xfrm>
        </p:spPr>
        <p:txBody>
          <a:bodyPr/>
          <a:lstStyle/>
          <a:p>
            <a:r>
              <a:rPr lang="en-US" dirty="0" smtClean="0"/>
              <a:t>Final DRAM Eval Plan &amp; Metrics- by April 1, 2017</a:t>
            </a:r>
          </a:p>
          <a:p>
            <a:endParaRPr lang="en-US" dirty="0" smtClean="0"/>
          </a:p>
          <a:p>
            <a:r>
              <a:rPr lang="en-US" dirty="0" smtClean="0"/>
              <a:t>ED to release a draft Resolution with findings / recommendations by June 1, 2018</a:t>
            </a:r>
          </a:p>
          <a:p>
            <a:endParaRPr lang="en-US" dirty="0" smtClean="0"/>
          </a:p>
          <a:p>
            <a:r>
              <a:rPr lang="en-US" dirty="0" smtClean="0"/>
              <a:t>If Resolution approved, workshop within 30 days</a:t>
            </a:r>
          </a:p>
          <a:p>
            <a:endParaRPr lang="en-US" dirty="0" smtClean="0"/>
          </a:p>
          <a:p>
            <a:r>
              <a:rPr lang="en-US" dirty="0" smtClean="0"/>
              <a:t>First auction in spring 2019 for 2020 delivery</a:t>
            </a:r>
          </a:p>
          <a:p>
            <a:pPr lvl="1"/>
            <a:r>
              <a:rPr lang="en-US" dirty="0" smtClean="0"/>
              <a:t>Adopts eight provisions for possible future DRAM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20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4430"/>
              </p:ext>
            </p:extLst>
          </p:nvPr>
        </p:nvGraphicFramePr>
        <p:xfrm>
          <a:off x="304800" y="838200"/>
          <a:ext cx="7942581" cy="59954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96730"/>
                <a:gridCol w="3382396"/>
                <a:gridCol w="101793"/>
                <a:gridCol w="2228434"/>
                <a:gridCol w="1320554"/>
                <a:gridCol w="412674"/>
              </a:tblGrid>
              <a:tr h="3893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Criteria &amp; Proposed Metrics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 by or Compare to: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Source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C?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822">
                <a:tc gridSpan="6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Were new, viable third-party providers engaged? 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9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participating third party providers bidding into and winning bids;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DRPs registered with CPUC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</a:rPr>
                        <a:t>Aggregators, DRPs, SCs;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</a:rPr>
                        <a:t>New 3Ps, or those previously operating in California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dirty="0">
                          <a:effectLst/>
                        </a:rPr>
                        <a:t>DRAM I - III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IOUs / CAISO / IE report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0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Quantity (MW) and percentage of accepted bids compared to all bids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New 3P, returning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MW, number, budget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>
                          <a:effectLst/>
                        </a:rPr>
                        <a:t>DRAM I – III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IOUs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82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What were the challenges to third-party engagement- general?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4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Third party perceptions of: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Ease </a:t>
                      </a:r>
                      <a:r>
                        <a:rPr lang="en-US" sz="1600" dirty="0">
                          <a:effectLst/>
                        </a:rPr>
                        <a:t>of participation;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Fairness </a:t>
                      </a:r>
                      <a:r>
                        <a:rPr lang="en-US" sz="1600" dirty="0">
                          <a:effectLst/>
                        </a:rPr>
                        <a:t>/ transparency of bid selection </a:t>
                      </a:r>
                      <a:r>
                        <a:rPr lang="en-US" sz="1600" dirty="0" smtClean="0">
                          <a:effectLst/>
                        </a:rPr>
                        <a:t>process;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Primary </a:t>
                      </a:r>
                      <a:r>
                        <a:rPr lang="en-US" sz="1600" dirty="0">
                          <a:effectLst/>
                        </a:rPr>
                        <a:t>barriers to participation;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Primary </a:t>
                      </a:r>
                      <a:r>
                        <a:rPr lang="en-US" sz="1600" dirty="0">
                          <a:effectLst/>
                        </a:rPr>
                        <a:t>source of transaction costs;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Market </a:t>
                      </a:r>
                      <a:r>
                        <a:rPr lang="en-US" sz="1600" dirty="0">
                          <a:effectLst/>
                        </a:rPr>
                        <a:t>confidence;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600" dirty="0" smtClean="0">
                          <a:effectLst/>
                        </a:rPr>
                        <a:t>Understanding </a:t>
                      </a:r>
                      <a:r>
                        <a:rPr lang="en-US" sz="1600" dirty="0">
                          <a:effectLst/>
                        </a:rPr>
                        <a:t>of CAISO products, performance requirements and markets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400" dirty="0">
                          <a:effectLst/>
                        </a:rPr>
                        <a:t>Compare perceptions of winning and non-winning aggregators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ED survey and/or interviews with Aggregators, SCs, DRPs, IOUs</a:t>
                      </a:r>
                      <a:r>
                        <a:rPr lang="en-US" sz="1400" dirty="0" smtClean="0">
                          <a:effectLst/>
                        </a:rPr>
                        <a:t>;</a:t>
                      </a: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</a:rPr>
                        <a:t>IOU surveys from bidders conferences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A1D9-46EC-47C7-AAC2-82802EF13C0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9575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UCPowerPoiintTemplate_Cathy'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l Sans and Calibri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2402</Words>
  <Application>Microsoft Office PowerPoint</Application>
  <PresentationFormat>On-screen Show (4:3)</PresentationFormat>
  <Paragraphs>534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CPUCPowerPoiintTemplate_Cathy's</vt:lpstr>
      <vt:lpstr>DRAM Evaluation Plan &amp; Metrics Workshop</vt:lpstr>
      <vt:lpstr>Safety Instructions Meeting Spot: Garden Plaza, next to War Memorial Opera House</vt:lpstr>
      <vt:lpstr>Agenda </vt:lpstr>
      <vt:lpstr>Introduction</vt:lpstr>
      <vt:lpstr>Project Objectives</vt:lpstr>
      <vt:lpstr>Project Management Team</vt:lpstr>
      <vt:lpstr>Success Criteria Adopted in D.16-09-056</vt:lpstr>
      <vt:lpstr>Additional Direction in D.16-09-056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Project Timeline  </vt:lpstr>
      <vt:lpstr>Treatment of Confidential Data</vt:lpstr>
      <vt:lpstr>Data Granularity / Sources ? </vt:lpstr>
      <vt:lpstr>Any Additional Questions / Comments? </vt:lpstr>
      <vt:lpstr>Specific Questions for Comment  (not required)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Fogel, Cathleen A.</dc:creator>
  <cp:lastModifiedBy>Fogel, Cathleen A.</cp:lastModifiedBy>
  <cp:revision>26</cp:revision>
  <dcterms:created xsi:type="dcterms:W3CDTF">2017-02-28T18:31:43Z</dcterms:created>
  <dcterms:modified xsi:type="dcterms:W3CDTF">2017-03-01T23:35:02Z</dcterms:modified>
</cp:coreProperties>
</file>