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ents from TPPG" id="{4D5F79C4-D33A-4033-8BF3-2C4747602663}">
          <p14:sldIdLst>
            <p14:sldId id="256"/>
            <p14:sldId id="257"/>
            <p14:sldId id="262"/>
            <p14:sldId id="263"/>
            <p14:sldId id="264"/>
            <p14:sldId id="265"/>
            <p14:sldId id="267"/>
            <p14:sldId id="268"/>
            <p14:sldId id="269"/>
            <p14:sldId id="27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D"/>
    <a:srgbClr val="77B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15" autoAdjust="0"/>
    <p:restoredTop sz="94600" autoAdjust="0"/>
  </p:normalViewPr>
  <p:slideViewPr>
    <p:cSldViewPr snapToGrid="0" snapToObjects="1" showGuides="1">
      <p:cViewPr>
        <p:scale>
          <a:sx n="61" d="100"/>
          <a:sy n="61" d="100"/>
        </p:scale>
        <p:origin x="-56" y="-254"/>
      </p:cViewPr>
      <p:guideLst>
        <p:guide orient="horz" pos="3834"/>
        <p:guide pos="288"/>
        <p:guide pos="5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cenergy3\data\FSC\A02525.001.001%20SmartAC%202015%20Evaluation\Output\Load%20Impact%20Tables\2015%20Ex%20Post%20Results%20-%20Publi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ergy2.corpfsc.local\data\FSC\PG&amp;E%20SmartAC%202014\Output\July%2030%20Primary%20E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808324487945"/>
          <c:y val="7.3896092329776147E-2"/>
          <c:w val="0.86332322166661024"/>
          <c:h val="0.71846734302442961"/>
        </c:manualLayout>
      </c:layout>
      <c:lineChart>
        <c:grouping val="standard"/>
        <c:varyColors val="0"/>
        <c:ser>
          <c:idx val="0"/>
          <c:order val="0"/>
          <c:tx>
            <c:strRef>
              <c:f>'Impact Tables'!$I$6</c:f>
              <c:strCache>
                <c:ptCount val="1"/>
                <c:pt idx="0">
                  <c:v>Load w/o DR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'Impact Tables'!$I$8:$I$31</c:f>
              <c:numCache>
                <c:formatCode>0.00</c:formatCode>
                <c:ptCount val="24"/>
                <c:pt idx="0">
                  <c:v>0.94268733263015747</c:v>
                </c:pt>
                <c:pt idx="1">
                  <c:v>0.80611872673034668</c:v>
                </c:pt>
                <c:pt idx="2">
                  <c:v>0.72067874670028687</c:v>
                </c:pt>
                <c:pt idx="3">
                  <c:v>0.673225998878479</c:v>
                </c:pt>
                <c:pt idx="4">
                  <c:v>0.65383386611938477</c:v>
                </c:pt>
                <c:pt idx="5">
                  <c:v>0.67140251398086548</c:v>
                </c:pt>
                <c:pt idx="6">
                  <c:v>0.72736561298370361</c:v>
                </c:pt>
                <c:pt idx="7">
                  <c:v>0.74771058559417725</c:v>
                </c:pt>
                <c:pt idx="8">
                  <c:v>0.70933687686920166</c:v>
                </c:pt>
                <c:pt idx="9">
                  <c:v>0.67392730712890625</c:v>
                </c:pt>
                <c:pt idx="10">
                  <c:v>0.69442558288574219</c:v>
                </c:pt>
                <c:pt idx="11">
                  <c:v>0.81039410829544067</c:v>
                </c:pt>
                <c:pt idx="12">
                  <c:v>1.0109139680862427</c:v>
                </c:pt>
                <c:pt idx="13">
                  <c:v>1.2960437536239624</c:v>
                </c:pt>
                <c:pt idx="14">
                  <c:v>1.6383172273635864</c:v>
                </c:pt>
                <c:pt idx="15">
                  <c:v>2.0265805721282959</c:v>
                </c:pt>
                <c:pt idx="16">
                  <c:v>2.4170916080474854</c:v>
                </c:pt>
                <c:pt idx="17">
                  <c:v>2.7510793209075928</c:v>
                </c:pt>
                <c:pt idx="18">
                  <c:v>2.9115698337554932</c:v>
                </c:pt>
                <c:pt idx="19">
                  <c:v>2.8153338432312012</c:v>
                </c:pt>
                <c:pt idx="20">
                  <c:v>2.5396373271942139</c:v>
                </c:pt>
                <c:pt idx="21">
                  <c:v>2.2497313022613525</c:v>
                </c:pt>
                <c:pt idx="22">
                  <c:v>1.8115432262420654</c:v>
                </c:pt>
                <c:pt idx="23">
                  <c:v>1.4122800827026367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'Impact Tables'!$J$6</c:f>
              <c:strCache>
                <c:ptCount val="1"/>
                <c:pt idx="0">
                  <c:v>Load w/ DR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'Impact Tables'!$J$8:$J$31</c:f>
              <c:numCache>
                <c:formatCode>0.00</c:formatCode>
                <c:ptCount val="24"/>
                <c:pt idx="0">
                  <c:v>0.95218586921691895</c:v>
                </c:pt>
                <c:pt idx="1">
                  <c:v>0.81073510646820068</c:v>
                </c:pt>
                <c:pt idx="2">
                  <c:v>0.72309809923171997</c:v>
                </c:pt>
                <c:pt idx="3">
                  <c:v>0.67428147792816162</c:v>
                </c:pt>
                <c:pt idx="4">
                  <c:v>0.65805280208587646</c:v>
                </c:pt>
                <c:pt idx="5">
                  <c:v>0.67722082138061523</c:v>
                </c:pt>
                <c:pt idx="6">
                  <c:v>0.72495615482330322</c:v>
                </c:pt>
                <c:pt idx="7">
                  <c:v>0.74576127529144287</c:v>
                </c:pt>
                <c:pt idx="8">
                  <c:v>0.71558880805969238</c:v>
                </c:pt>
                <c:pt idx="9">
                  <c:v>0.6781841516494751</c:v>
                </c:pt>
                <c:pt idx="10">
                  <c:v>0.70134067535400391</c:v>
                </c:pt>
                <c:pt idx="11">
                  <c:v>0.81293529272079468</c:v>
                </c:pt>
                <c:pt idx="12">
                  <c:v>1.0225734710693359</c:v>
                </c:pt>
                <c:pt idx="13">
                  <c:v>1.3053977489471436</c:v>
                </c:pt>
                <c:pt idx="14">
                  <c:v>1.6467584371566772</c:v>
                </c:pt>
                <c:pt idx="15">
                  <c:v>1.8783631324768066</c:v>
                </c:pt>
                <c:pt idx="16">
                  <c:v>1.9221872091293335</c:v>
                </c:pt>
                <c:pt idx="17">
                  <c:v>2.2087464332580566</c:v>
                </c:pt>
                <c:pt idx="18">
                  <c:v>2.3787388801574707</c:v>
                </c:pt>
                <c:pt idx="19">
                  <c:v>3.1068930625915527</c:v>
                </c:pt>
                <c:pt idx="20">
                  <c:v>2.881838321685791</c:v>
                </c:pt>
                <c:pt idx="21">
                  <c:v>2.4519500732421875</c:v>
                </c:pt>
                <c:pt idx="22">
                  <c:v>1.9228122234344482</c:v>
                </c:pt>
                <c:pt idx="23">
                  <c:v>1.4812222719192505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05472"/>
        <c:axId val="186507648"/>
      </c:lineChart>
      <c:catAx>
        <c:axId val="18650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Hour Ending</a:t>
                </a:r>
              </a:p>
            </c:rich>
          </c:tx>
          <c:layout>
            <c:manualLayout>
              <c:xMode val="edge"/>
              <c:yMode val="edge"/>
              <c:x val="0.44201211365203436"/>
              <c:y val="0.85331761673503392"/>
            </c:manualLayout>
          </c:layout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6507648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186507648"/>
        <c:scaling>
          <c:orientation val="minMax"/>
        </c:scaling>
        <c:delete val="0"/>
        <c:axPos val="l"/>
        <c:majorGridlines/>
        <c:title>
          <c:tx>
            <c:strRef>
              <c:f>'Impact Tables'!$A$23</c:f>
              <c:strCache>
                <c:ptCount val="1"/>
                <c:pt idx="0">
                  <c:v>kW</c:v>
                </c:pt>
              </c:strCache>
            </c:strRef>
          </c:tx>
          <c:overlay val="0"/>
          <c:txPr>
            <a:bodyPr rot="-5400000" vert="horz"/>
            <a:lstStyle/>
            <a:p>
              <a: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650547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1319326625143412"/>
          <c:y val="0.90751829673985362"/>
          <c:w val="0.37724684784692281"/>
          <c:h val="4.5411120017183483E-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'Individual Groups'!$F$3</c:f>
              <c:strCache>
                <c:ptCount val="1"/>
                <c:pt idx="0">
                  <c:v>Group 1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'Individual Groups'!$F$4:$F$27</c:f>
              <c:numCache>
                <c:formatCode>0.0</c:formatCode>
                <c:ptCount val="24"/>
                <c:pt idx="0">
                  <c:v>1.0318296437165273</c:v>
                </c:pt>
                <c:pt idx="1">
                  <c:v>0.87029623534890777</c:v>
                </c:pt>
                <c:pt idx="2">
                  <c:v>0.76737801754249335</c:v>
                </c:pt>
                <c:pt idx="3">
                  <c:v>0.7068401614530796</c:v>
                </c:pt>
                <c:pt idx="4">
                  <c:v>0.6861457890242979</c:v>
                </c:pt>
                <c:pt idx="5">
                  <c:v>0.70126948692074742</c:v>
                </c:pt>
                <c:pt idx="6">
                  <c:v>0.76073798804625836</c:v>
                </c:pt>
                <c:pt idx="7">
                  <c:v>0.81368036947916189</c:v>
                </c:pt>
                <c:pt idx="8">
                  <c:v>0.85603051307924893</c:v>
                </c:pt>
                <c:pt idx="9">
                  <c:v>0.90679721338198005</c:v>
                </c:pt>
                <c:pt idx="10">
                  <c:v>0.97433270201040401</c:v>
                </c:pt>
                <c:pt idx="11">
                  <c:v>1.272012691143366</c:v>
                </c:pt>
                <c:pt idx="12">
                  <c:v>1.4482268105254987</c:v>
                </c:pt>
                <c:pt idx="13">
                  <c:v>1.6873290305053099</c:v>
                </c:pt>
                <c:pt idx="14">
                  <c:v>1.917617969417057</c:v>
                </c:pt>
                <c:pt idx="15">
                  <c:v>2.2057189940231359</c:v>
                </c:pt>
                <c:pt idx="16">
                  <c:v>2.443444539315371</c:v>
                </c:pt>
                <c:pt idx="17">
                  <c:v>2.6193147093068423</c:v>
                </c:pt>
                <c:pt idx="18">
                  <c:v>2.6311921912597871</c:v>
                </c:pt>
                <c:pt idx="19">
                  <c:v>2.4746268027633165</c:v>
                </c:pt>
                <c:pt idx="20">
                  <c:v>2.2662142746254794</c:v>
                </c:pt>
                <c:pt idx="21">
                  <c:v>2.0318169137623214</c:v>
                </c:pt>
                <c:pt idx="22">
                  <c:v>1.6439171388651725</c:v>
                </c:pt>
                <c:pt idx="23">
                  <c:v>1.2834698595047696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'Individual Groups'!$G$3</c:f>
              <c:strCache>
                <c:ptCount val="1"/>
                <c:pt idx="0">
                  <c:v>Group 2</c:v>
                </c:pt>
              </c:strCache>
            </c:strRef>
          </c:tx>
          <c:spPr>
            <a:ln w="19050"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'Individual Groups'!$G$4:$G$27</c:f>
              <c:numCache>
                <c:formatCode>0.0</c:formatCode>
                <c:ptCount val="24"/>
                <c:pt idx="0">
                  <c:v>1.0207350149066383</c:v>
                </c:pt>
                <c:pt idx="1">
                  <c:v>0.8708646163502276</c:v>
                </c:pt>
                <c:pt idx="2">
                  <c:v>0.77206753491291491</c:v>
                </c:pt>
                <c:pt idx="3">
                  <c:v>0.71617421936293491</c:v>
                </c:pt>
                <c:pt idx="4">
                  <c:v>0.69095197709085032</c:v>
                </c:pt>
                <c:pt idx="5">
                  <c:v>0.70456347873842895</c:v>
                </c:pt>
                <c:pt idx="6">
                  <c:v>0.76503705476227912</c:v>
                </c:pt>
                <c:pt idx="7">
                  <c:v>0.81821456143103366</c:v>
                </c:pt>
                <c:pt idx="8">
                  <c:v>0.86141577749882403</c:v>
                </c:pt>
                <c:pt idx="9">
                  <c:v>0.91202778911031002</c:v>
                </c:pt>
                <c:pt idx="10">
                  <c:v>0.98575150635493369</c:v>
                </c:pt>
                <c:pt idx="11">
                  <c:v>1.0948444610073744</c:v>
                </c:pt>
                <c:pt idx="12">
                  <c:v>1.5064258355562434</c:v>
                </c:pt>
                <c:pt idx="13">
                  <c:v>1.7229802683194695</c:v>
                </c:pt>
                <c:pt idx="14">
                  <c:v>1.9485367958575373</c:v>
                </c:pt>
                <c:pt idx="15">
                  <c:v>2.2152241487525561</c:v>
                </c:pt>
                <c:pt idx="16">
                  <c:v>2.46933779224854</c:v>
                </c:pt>
                <c:pt idx="17">
                  <c:v>2.6347428448140611</c:v>
                </c:pt>
                <c:pt idx="18">
                  <c:v>2.6525645143574512</c:v>
                </c:pt>
                <c:pt idx="19">
                  <c:v>2.4910288090381236</c:v>
                </c:pt>
                <c:pt idx="20">
                  <c:v>2.2722310528793299</c:v>
                </c:pt>
                <c:pt idx="21">
                  <c:v>2.0404608739996872</c:v>
                </c:pt>
                <c:pt idx="22">
                  <c:v>1.6534529891730834</c:v>
                </c:pt>
                <c:pt idx="23">
                  <c:v>1.2877033108426204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'Individual Groups'!$H$3</c:f>
              <c:strCache>
                <c:ptCount val="1"/>
                <c:pt idx="0">
                  <c:v>Group 3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'Individual Groups'!$H$4:$H$27</c:f>
              <c:numCache>
                <c:formatCode>0.0</c:formatCode>
                <c:ptCount val="24"/>
                <c:pt idx="0">
                  <c:v>1.0194506986968175</c:v>
                </c:pt>
                <c:pt idx="1">
                  <c:v>0.86585316376196808</c:v>
                </c:pt>
                <c:pt idx="2">
                  <c:v>0.76966080232375722</c:v>
                </c:pt>
                <c:pt idx="3">
                  <c:v>0.71170943633223216</c:v>
                </c:pt>
                <c:pt idx="4">
                  <c:v>0.68592228764327223</c:v>
                </c:pt>
                <c:pt idx="5">
                  <c:v>0.7019333882870209</c:v>
                </c:pt>
                <c:pt idx="6">
                  <c:v>0.76048250902810521</c:v>
                </c:pt>
                <c:pt idx="7">
                  <c:v>0.81578277594599014</c:v>
                </c:pt>
                <c:pt idx="8">
                  <c:v>0.85529531323598174</c:v>
                </c:pt>
                <c:pt idx="9">
                  <c:v>0.92383745485947133</c:v>
                </c:pt>
                <c:pt idx="10">
                  <c:v>1.0390494190610757</c:v>
                </c:pt>
                <c:pt idx="11">
                  <c:v>1.151617553776102</c:v>
                </c:pt>
                <c:pt idx="12">
                  <c:v>1.2631833647354374</c:v>
                </c:pt>
                <c:pt idx="13">
                  <c:v>1.7883616344795061</c:v>
                </c:pt>
                <c:pt idx="14">
                  <c:v>1.9873819594912745</c:v>
                </c:pt>
                <c:pt idx="15">
                  <c:v>2.2273956508086123</c:v>
                </c:pt>
                <c:pt idx="16">
                  <c:v>2.4483478725074623</c:v>
                </c:pt>
                <c:pt idx="17">
                  <c:v>2.6141055189197777</c:v>
                </c:pt>
                <c:pt idx="18">
                  <c:v>2.6149819908933964</c:v>
                </c:pt>
                <c:pt idx="19">
                  <c:v>2.4662635578583743</c:v>
                </c:pt>
                <c:pt idx="20">
                  <c:v>2.2620354294237726</c:v>
                </c:pt>
                <c:pt idx="21">
                  <c:v>2.0307317710786572</c:v>
                </c:pt>
                <c:pt idx="22">
                  <c:v>1.6456805149944997</c:v>
                </c:pt>
                <c:pt idx="23">
                  <c:v>1.2889529439472467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'Individual Groups'!$I$3</c:f>
              <c:strCache>
                <c:ptCount val="1"/>
                <c:pt idx="0">
                  <c:v>Group 4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'Individual Groups'!$I$4:$I$27</c:f>
              <c:numCache>
                <c:formatCode>0.0</c:formatCode>
                <c:ptCount val="24"/>
                <c:pt idx="0">
                  <c:v>1.0283840645211533</c:v>
                </c:pt>
                <c:pt idx="1">
                  <c:v>0.87766992129665256</c:v>
                </c:pt>
                <c:pt idx="2">
                  <c:v>0.77710484687913872</c:v>
                </c:pt>
                <c:pt idx="3">
                  <c:v>0.72100321826540992</c:v>
                </c:pt>
                <c:pt idx="4">
                  <c:v>0.69335265331567275</c:v>
                </c:pt>
                <c:pt idx="5">
                  <c:v>0.70938720486246354</c:v>
                </c:pt>
                <c:pt idx="6">
                  <c:v>0.77610201823423819</c:v>
                </c:pt>
                <c:pt idx="7">
                  <c:v>0.82529371152497122</c:v>
                </c:pt>
                <c:pt idx="8">
                  <c:v>0.86925532611236478</c:v>
                </c:pt>
                <c:pt idx="9">
                  <c:v>0.94271800825995145</c:v>
                </c:pt>
                <c:pt idx="10">
                  <c:v>1.0642294942725756</c:v>
                </c:pt>
                <c:pt idx="11">
                  <c:v>1.2384266188732176</c:v>
                </c:pt>
                <c:pt idx="12">
                  <c:v>1.3837104340372459</c:v>
                </c:pt>
                <c:pt idx="13">
                  <c:v>1.4776456635237212</c:v>
                </c:pt>
                <c:pt idx="14">
                  <c:v>2.0483170186238526</c:v>
                </c:pt>
                <c:pt idx="15">
                  <c:v>2.3137607574222767</c:v>
                </c:pt>
                <c:pt idx="16">
                  <c:v>2.5297641627055234</c:v>
                </c:pt>
                <c:pt idx="17">
                  <c:v>2.6822677861762751</c:v>
                </c:pt>
                <c:pt idx="18">
                  <c:v>2.7019099119457559</c:v>
                </c:pt>
                <c:pt idx="19">
                  <c:v>2.5022454687134741</c:v>
                </c:pt>
                <c:pt idx="20">
                  <c:v>2.2792733733343673</c:v>
                </c:pt>
                <c:pt idx="21">
                  <c:v>2.0425400451959694</c:v>
                </c:pt>
                <c:pt idx="22">
                  <c:v>1.6546050806514474</c:v>
                </c:pt>
                <c:pt idx="23">
                  <c:v>1.2931936102236421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'Individual Groups'!$J$3</c:f>
              <c:strCache>
                <c:ptCount val="1"/>
                <c:pt idx="0">
                  <c:v>Group 5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'Individual Groups'!$J$4:$J$27</c:f>
              <c:numCache>
                <c:formatCode>0.0</c:formatCode>
                <c:ptCount val="24"/>
                <c:pt idx="0">
                  <c:v>1.0322041906262338</c:v>
                </c:pt>
                <c:pt idx="1">
                  <c:v>0.87436318235525756</c:v>
                </c:pt>
                <c:pt idx="2">
                  <c:v>0.7794587948011017</c:v>
                </c:pt>
                <c:pt idx="3">
                  <c:v>0.72042650649861795</c:v>
                </c:pt>
                <c:pt idx="4">
                  <c:v>0.69932280425364846</c:v>
                </c:pt>
                <c:pt idx="5">
                  <c:v>0.71192605750295646</c:v>
                </c:pt>
                <c:pt idx="6">
                  <c:v>0.76160284363922448</c:v>
                </c:pt>
                <c:pt idx="7">
                  <c:v>0.8151863568333988</c:v>
                </c:pt>
                <c:pt idx="8">
                  <c:v>0.86622427727451545</c:v>
                </c:pt>
                <c:pt idx="9">
                  <c:v>0.94278090586845931</c:v>
                </c:pt>
                <c:pt idx="10">
                  <c:v>1.0683550925561227</c:v>
                </c:pt>
                <c:pt idx="11">
                  <c:v>1.25059213076014</c:v>
                </c:pt>
                <c:pt idx="12">
                  <c:v>1.4689358802678256</c:v>
                </c:pt>
                <c:pt idx="13">
                  <c:v>1.6247419456478924</c:v>
                </c:pt>
                <c:pt idx="14">
                  <c:v>1.6309594958645159</c:v>
                </c:pt>
                <c:pt idx="15">
                  <c:v>2.3235560456872659</c:v>
                </c:pt>
                <c:pt idx="16">
                  <c:v>2.5626053091768393</c:v>
                </c:pt>
                <c:pt idx="17">
                  <c:v>2.703110208743611</c:v>
                </c:pt>
                <c:pt idx="18">
                  <c:v>2.6956944860181125</c:v>
                </c:pt>
                <c:pt idx="19">
                  <c:v>2.5211930917684153</c:v>
                </c:pt>
                <c:pt idx="20">
                  <c:v>2.2957934147301993</c:v>
                </c:pt>
                <c:pt idx="21">
                  <c:v>2.0649208507286279</c:v>
                </c:pt>
                <c:pt idx="22">
                  <c:v>1.6804797715636071</c:v>
                </c:pt>
                <c:pt idx="23">
                  <c:v>1.3009663647105145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'Individual Groups'!$O$3</c:f>
              <c:strCache>
                <c:ptCount val="1"/>
                <c:pt idx="0">
                  <c:v>Groups 6+7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'Individual Groups'!$O$4:$O$27</c:f>
              <c:numCache>
                <c:formatCode>0.0</c:formatCode>
                <c:ptCount val="24"/>
                <c:pt idx="0">
                  <c:v>1.0182691142732891</c:v>
                </c:pt>
                <c:pt idx="1">
                  <c:v>0.8705194276901137</c:v>
                </c:pt>
                <c:pt idx="2">
                  <c:v>0.77519663662010829</c:v>
                </c:pt>
                <c:pt idx="3">
                  <c:v>0.7129564381645459</c:v>
                </c:pt>
                <c:pt idx="4">
                  <c:v>0.68772861683136766</c:v>
                </c:pt>
                <c:pt idx="5">
                  <c:v>0.70701126492074429</c:v>
                </c:pt>
                <c:pt idx="6">
                  <c:v>0.76391022359620164</c:v>
                </c:pt>
                <c:pt idx="7">
                  <c:v>0.82547266672376574</c:v>
                </c:pt>
                <c:pt idx="8">
                  <c:v>0.86353430846834045</c:v>
                </c:pt>
                <c:pt idx="9">
                  <c:v>0.93010071147770246</c:v>
                </c:pt>
                <c:pt idx="10">
                  <c:v>1.0388438741249084</c:v>
                </c:pt>
                <c:pt idx="11">
                  <c:v>1.2079713145241029</c:v>
                </c:pt>
                <c:pt idx="12">
                  <c:v>1.4271636119430406</c:v>
                </c:pt>
                <c:pt idx="13">
                  <c:v>1.6765569452356339</c:v>
                </c:pt>
                <c:pt idx="14">
                  <c:v>1.8133216609787732</c:v>
                </c:pt>
                <c:pt idx="15">
                  <c:v>1.8060006413514609</c:v>
                </c:pt>
                <c:pt idx="16">
                  <c:v>1.9629411944685755</c:v>
                </c:pt>
                <c:pt idx="17">
                  <c:v>2.0890327987919592</c:v>
                </c:pt>
                <c:pt idx="18">
                  <c:v>2.8137457453414996</c:v>
                </c:pt>
                <c:pt idx="19">
                  <c:v>2.7584801739801001</c:v>
                </c:pt>
                <c:pt idx="20">
                  <c:v>2.4472277120206978</c:v>
                </c:pt>
                <c:pt idx="21">
                  <c:v>2.1297470686019375</c:v>
                </c:pt>
                <c:pt idx="22">
                  <c:v>1.6896300353026072</c:v>
                </c:pt>
                <c:pt idx="23">
                  <c:v>1.3150357576210014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'Individual Groups'!$M$3</c:f>
              <c:strCache>
                <c:ptCount val="1"/>
                <c:pt idx="0">
                  <c:v>Group 8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'Individual Groups'!$M$4:$M$27</c:f>
              <c:numCache>
                <c:formatCode>0.0</c:formatCode>
                <c:ptCount val="24"/>
                <c:pt idx="0">
                  <c:v>1.0229981485785067</c:v>
                </c:pt>
                <c:pt idx="1">
                  <c:v>0.87917144627779298</c:v>
                </c:pt>
                <c:pt idx="2">
                  <c:v>0.77699172670229932</c:v>
                </c:pt>
                <c:pt idx="3">
                  <c:v>0.72033994887287733</c:v>
                </c:pt>
                <c:pt idx="4">
                  <c:v>0.68956208846541434</c:v>
                </c:pt>
                <c:pt idx="5">
                  <c:v>0.7030324347354584</c:v>
                </c:pt>
                <c:pt idx="6">
                  <c:v>0.76061793322487836</c:v>
                </c:pt>
                <c:pt idx="7">
                  <c:v>0.81535578278720056</c:v>
                </c:pt>
                <c:pt idx="8">
                  <c:v>0.85507371601208249</c:v>
                </c:pt>
                <c:pt idx="9">
                  <c:v>0.92843987915407633</c:v>
                </c:pt>
                <c:pt idx="10">
                  <c:v>1.0411148268649779</c:v>
                </c:pt>
                <c:pt idx="11">
                  <c:v>1.2124019598729525</c:v>
                </c:pt>
                <c:pt idx="12">
                  <c:v>1.4487758927879706</c:v>
                </c:pt>
                <c:pt idx="13">
                  <c:v>1.6843607095824673</c:v>
                </c:pt>
                <c:pt idx="14">
                  <c:v>1.9640308544426459</c:v>
                </c:pt>
                <c:pt idx="15">
                  <c:v>2.2349354636300132</c:v>
                </c:pt>
                <c:pt idx="16">
                  <c:v>2.4745450925710752</c:v>
                </c:pt>
                <c:pt idx="17">
                  <c:v>2.4435654969401215</c:v>
                </c:pt>
                <c:pt idx="18">
                  <c:v>2.1550384150592712</c:v>
                </c:pt>
                <c:pt idx="19">
                  <c:v>2.6775636687582334</c:v>
                </c:pt>
                <c:pt idx="20">
                  <c:v>2.4257786505538763</c:v>
                </c:pt>
                <c:pt idx="21">
                  <c:v>2.1115243938337609</c:v>
                </c:pt>
                <c:pt idx="22">
                  <c:v>1.6882504221860737</c:v>
                </c:pt>
                <c:pt idx="23">
                  <c:v>1.3110000232396009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'Individual Groups'!$N$3</c:f>
              <c:strCache>
                <c:ptCount val="1"/>
                <c:pt idx="0">
                  <c:v>Group 9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'Individual Groups'!$N$4:$N$27</c:f>
              <c:numCache>
                <c:formatCode>0.0</c:formatCode>
                <c:ptCount val="24"/>
                <c:pt idx="0">
                  <c:v>1.0224527402638202</c:v>
                </c:pt>
                <c:pt idx="1">
                  <c:v>0.87214495131909175</c:v>
                </c:pt>
                <c:pt idx="2">
                  <c:v>0.77613593750000198</c:v>
                </c:pt>
                <c:pt idx="3">
                  <c:v>0.71209723618090737</c:v>
                </c:pt>
                <c:pt idx="4">
                  <c:v>0.68647166300251139</c:v>
                </c:pt>
                <c:pt idx="5">
                  <c:v>0.70041100816583157</c:v>
                </c:pt>
                <c:pt idx="6">
                  <c:v>0.76955949277638114</c:v>
                </c:pt>
                <c:pt idx="7">
                  <c:v>0.83257624057789004</c:v>
                </c:pt>
                <c:pt idx="8">
                  <c:v>0.8692754239949716</c:v>
                </c:pt>
                <c:pt idx="9">
                  <c:v>0.94184008322864787</c:v>
                </c:pt>
                <c:pt idx="10">
                  <c:v>1.0554650125628198</c:v>
                </c:pt>
                <c:pt idx="11">
                  <c:v>1.2263661667713517</c:v>
                </c:pt>
                <c:pt idx="12">
                  <c:v>1.4556372644472386</c:v>
                </c:pt>
                <c:pt idx="13">
                  <c:v>1.7184040043969893</c:v>
                </c:pt>
                <c:pt idx="14">
                  <c:v>1.963131446293982</c:v>
                </c:pt>
                <c:pt idx="15">
                  <c:v>2.2303903972989993</c:v>
                </c:pt>
                <c:pt idx="16">
                  <c:v>2.453654247801504</c:v>
                </c:pt>
                <c:pt idx="17">
                  <c:v>2.623527685301505</c:v>
                </c:pt>
                <c:pt idx="18">
                  <c:v>2.4768795618718689</c:v>
                </c:pt>
                <c:pt idx="19">
                  <c:v>2.0730346812185947</c:v>
                </c:pt>
                <c:pt idx="20">
                  <c:v>2.4897385678391957</c:v>
                </c:pt>
                <c:pt idx="21">
                  <c:v>2.1545813520728543</c:v>
                </c:pt>
                <c:pt idx="22">
                  <c:v>1.7043955951633072</c:v>
                </c:pt>
                <c:pt idx="23">
                  <c:v>1.3188934987437222</c:v>
                </c:pt>
              </c:numCache>
            </c:numRef>
          </c:val>
          <c:smooth val="0"/>
        </c:ser>
        <c:ser>
          <c:idx val="1"/>
          <c:order val="8"/>
          <c:tx>
            <c:strRef>
              <c:f>'Individual Groups'!$E$3</c:f>
              <c:strCache>
                <c:ptCount val="1"/>
                <c:pt idx="0">
                  <c:v>Control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val>
            <c:numRef>
              <c:f>'Individual Groups'!$E$4:$E$27</c:f>
              <c:numCache>
                <c:formatCode>0.0</c:formatCode>
                <c:ptCount val="24"/>
                <c:pt idx="0">
                  <c:v>1.0296779303229884</c:v>
                </c:pt>
                <c:pt idx="1">
                  <c:v>0.87849550035711366</c:v>
                </c:pt>
                <c:pt idx="2">
                  <c:v>0.77706194746448887</c:v>
                </c:pt>
                <c:pt idx="3">
                  <c:v>0.7157297674787696</c:v>
                </c:pt>
                <c:pt idx="4">
                  <c:v>0.69351071343544035</c:v>
                </c:pt>
                <c:pt idx="5">
                  <c:v>0.70392956908181581</c:v>
                </c:pt>
                <c:pt idx="6">
                  <c:v>0.75562959288945009</c:v>
                </c:pt>
                <c:pt idx="7">
                  <c:v>0.82819742877549307</c:v>
                </c:pt>
                <c:pt idx="8">
                  <c:v>0.86036243155305092</c:v>
                </c:pt>
                <c:pt idx="9">
                  <c:v>0.93348275533688219</c:v>
                </c:pt>
                <c:pt idx="10">
                  <c:v>1.0385580509483365</c:v>
                </c:pt>
                <c:pt idx="11">
                  <c:v>1.2070787239107981</c:v>
                </c:pt>
                <c:pt idx="12">
                  <c:v>1.4417255297198679</c:v>
                </c:pt>
                <c:pt idx="13">
                  <c:v>1.6876949210380172</c:v>
                </c:pt>
                <c:pt idx="14">
                  <c:v>1.9394499008015167</c:v>
                </c:pt>
                <c:pt idx="15">
                  <c:v>2.2161788112054683</c:v>
                </c:pt>
                <c:pt idx="16">
                  <c:v>2.4763558765177329</c:v>
                </c:pt>
                <c:pt idx="17">
                  <c:v>2.6568599000079405</c:v>
                </c:pt>
                <c:pt idx="18">
                  <c:v>2.6549603047377062</c:v>
                </c:pt>
                <c:pt idx="19">
                  <c:v>2.4979165145623399</c:v>
                </c:pt>
                <c:pt idx="20">
                  <c:v>2.2710627331164215</c:v>
                </c:pt>
                <c:pt idx="21">
                  <c:v>2.0369159431791162</c:v>
                </c:pt>
                <c:pt idx="22">
                  <c:v>1.6605646297912888</c:v>
                </c:pt>
                <c:pt idx="23">
                  <c:v>1.287631211808582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01120"/>
        <c:axId val="193319680"/>
      </c:lineChart>
      <c:catAx>
        <c:axId val="19330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 Ending</a:t>
                </a:r>
              </a:p>
            </c:rich>
          </c:tx>
          <c:overlay val="0"/>
        </c:title>
        <c:majorTickMark val="out"/>
        <c:minorTickMark val="none"/>
        <c:tickLblPos val="nextTo"/>
        <c:crossAx val="193319680"/>
        <c:crosses val="autoZero"/>
        <c:auto val="1"/>
        <c:lblAlgn val="ctr"/>
        <c:lblOffset val="100"/>
        <c:noMultiLvlLbl val="0"/>
      </c:catAx>
      <c:valAx>
        <c:axId val="193319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 Load</a:t>
                </a:r>
                <a:r>
                  <a:rPr lang="en-US" baseline="0"/>
                  <a:t> (kW)</a:t>
                </a:r>
                <a:endParaRPr lang="en-US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93301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ED88-A3DE-6346-B89F-42FEE829C83F}" type="datetime1">
              <a:rPr lang="en-US" smtClean="0"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B1715-F5D1-1143-A571-DB0067BDEA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5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8B96-99EB-F142-AF3F-550E1DF4348F}" type="datetime1">
              <a:rPr lang="en-US" smtClean="0"/>
              <a:t>5/6/2016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2965-E266-D34A-8021-2656AF3E0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57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992302"/>
            <a:ext cx="9144000" cy="2505456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8461"/>
            <a:ext cx="2517957" cy="106759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6556" y="363128"/>
            <a:ext cx="5482503" cy="952111"/>
          </a:xfrm>
          <a:prstGeom prst="rect">
            <a:avLst/>
          </a:prstGeom>
        </p:spPr>
        <p:txBody>
          <a:bodyPr anchor="ctr"/>
          <a:lstStyle>
            <a:lvl1pPr>
              <a:defRPr sz="25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&lt;Insert name of product if relevant&gt;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33784" y="2643853"/>
            <a:ext cx="161960" cy="3579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29689" y="6301296"/>
            <a:ext cx="3559352" cy="26294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5821642"/>
            <a:ext cx="2118616" cy="472171"/>
          </a:xfrm>
        </p:spPr>
        <p:txBody>
          <a:bodyPr lIns="0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67" y="4975761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tx2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633967" y="2303238"/>
            <a:ext cx="5867399" cy="1298734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&lt;Insert headline&gt;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967" y="3601971"/>
            <a:ext cx="5867399" cy="712537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&lt;Insert subtitle&gt;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66181" y="2391300"/>
            <a:ext cx="1725984" cy="180155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900" b="0" i="1" baseline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047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5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636874"/>
            <a:ext cx="8235915" cy="44496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802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5" y="1283177"/>
            <a:ext cx="8229600" cy="353696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636874"/>
            <a:ext cx="2662618" cy="44496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3269531" y="1636874"/>
            <a:ext cx="5417269" cy="44496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85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450885" y="1283177"/>
            <a:ext cx="2667583" cy="3536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0"/>
          </p:nvPr>
        </p:nvSpPr>
        <p:spPr>
          <a:xfrm>
            <a:off x="3235142" y="1283177"/>
            <a:ext cx="2667583" cy="3536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6032279" y="1283177"/>
            <a:ext cx="2667583" cy="35369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3241295" y="1636874"/>
            <a:ext cx="2634735" cy="444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3"/>
          </p:nvPr>
        </p:nvSpPr>
        <p:spPr>
          <a:xfrm>
            <a:off x="6040502" y="1636874"/>
            <a:ext cx="2634735" cy="444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21"/>
          </p:nvPr>
        </p:nvSpPr>
        <p:spPr>
          <a:xfrm>
            <a:off x="450885" y="1636874"/>
            <a:ext cx="2673316" cy="444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01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56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Top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769536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4043" y="184215"/>
            <a:ext cx="7318357" cy="585321"/>
          </a:xfrm>
        </p:spPr>
        <p:txBody>
          <a:bodyPr anchor="t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151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Top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4043" y="184215"/>
            <a:ext cx="7318357" cy="1170452"/>
          </a:xfrm>
        </p:spPr>
        <p:txBody>
          <a:bodyPr anchor="t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821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68" y="4800600"/>
            <a:ext cx="8229600" cy="566738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468" y="340619"/>
            <a:ext cx="8229600" cy="438695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3"/>
                </a:solidFill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352" y="5367338"/>
            <a:ext cx="8229600" cy="71913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023582" y="6445091"/>
            <a:ext cx="1553384" cy="209319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tx1"/>
                </a:solidFill>
                <a:latin typeface="Arial "/>
                <a:cs typeface="Arial "/>
              </a:rPr>
              <a:t>Confidential</a:t>
            </a:r>
            <a:endParaRPr lang="en-US" sz="800" dirty="0">
              <a:solidFill>
                <a:schemeClr val="tx1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2854355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309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6" y="1559340"/>
            <a:ext cx="2602040" cy="45271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/>
            <a:endParaRPr lang="ru-RU" dirty="0" err="1" smtClean="0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630868" y="1819374"/>
            <a:ext cx="2257107" cy="4097484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Insert Company Address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 bwMode="gray">
          <a:xfrm>
            <a:off x="3336592" y="5883714"/>
            <a:ext cx="5350208" cy="26294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9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Insert Disclaimer Text</a:t>
            </a:r>
          </a:p>
        </p:txBody>
      </p:sp>
      <p:sp>
        <p:nvSpPr>
          <p:cNvPr id="17" name="Text Placeholder 6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36593" y="707779"/>
            <a:ext cx="5332921" cy="29545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1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5" y="250858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3" y="1634940"/>
            <a:ext cx="5350207" cy="39107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3" y="6356351"/>
            <a:ext cx="597880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3582" y="6445091"/>
            <a:ext cx="1553384" cy="209319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tx1"/>
                </a:solidFill>
                <a:latin typeface="Arial "/>
                <a:cs typeface="Arial "/>
              </a:rPr>
              <a:t>Confidential</a:t>
            </a:r>
            <a:endParaRPr lang="en-US" sz="800" dirty="0">
              <a:solidFill>
                <a:schemeClr val="tx1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9313672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2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55211" y="1326361"/>
            <a:ext cx="5136353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91564" y="1326361"/>
            <a:ext cx="3700865" cy="4318381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36031" y="1624535"/>
            <a:ext cx="3191488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35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55211" y="4221563"/>
            <a:ext cx="5136353" cy="1011904"/>
          </a:xfrm>
          <a:solidFill>
            <a:schemeClr val="accent2">
              <a:alpha val="80000"/>
            </a:scheme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177" y="112269"/>
            <a:ext cx="6312388" cy="58589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&lt;section heading here&gt;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495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05" y="1313817"/>
            <a:ext cx="8238591" cy="477265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rgbClr val="464749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buClr>
                <a:schemeClr val="tx1"/>
              </a:buClr>
              <a:tabLst/>
              <a:defRPr sz="1200"/>
            </a:lvl5pPr>
            <a:lvl6pPr>
              <a:buClr>
                <a:schemeClr val="tx1"/>
              </a:buClr>
              <a:defRPr/>
            </a:lvl6pPr>
            <a:lvl7pPr>
              <a:buClr>
                <a:schemeClr val="tx1"/>
              </a:buCl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43" y="522568"/>
            <a:ext cx="8235915" cy="676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0020" y="6357038"/>
            <a:ext cx="1660806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0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SD_Implementation Overview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211" y="1326361"/>
            <a:ext cx="5136353" cy="431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55211" y="1326361"/>
            <a:ext cx="5136353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91564" y="1326361"/>
            <a:ext cx="3700865" cy="4318381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36031" y="1624535"/>
            <a:ext cx="3191488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35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55211" y="4221563"/>
            <a:ext cx="5136353" cy="1011904"/>
          </a:xfrm>
          <a:solidFill>
            <a:schemeClr val="accent2">
              <a:alpha val="80000"/>
            </a:scheme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defPPr>
              <a:defRPr lang="en-US"/>
            </a:defPPr>
            <a:lvl1pPr marL="0" algn="r" defTabSz="521373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373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44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117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89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60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233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605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77" algn="l" defTabSz="5213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7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9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46" y="1326360"/>
            <a:ext cx="4984051" cy="43060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86177" y="1326361"/>
            <a:ext cx="5005387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91564" y="1326361"/>
            <a:ext cx="3700865" cy="43183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26331" y="1624535"/>
            <a:ext cx="3201189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35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86177" y="4221563"/>
            <a:ext cx="5005387" cy="1011904"/>
          </a:xfrm>
          <a:solidFill>
            <a:schemeClr val="accent2">
              <a:alpha val="80000"/>
            </a:scheme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177" y="112269"/>
            <a:ext cx="6312388" cy="58589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&lt;section heading here&gt;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62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8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38017"/>
            <a:ext cx="9144000" cy="544845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1" y="-23702"/>
            <a:ext cx="4099547" cy="661720"/>
          </a:xfrm>
          <a:solidFill>
            <a:schemeClr val="accent2">
              <a:alpha val="91000"/>
            </a:schemeClr>
          </a:solidFill>
          <a:ln>
            <a:noFill/>
          </a:ln>
        </p:spPr>
        <p:txBody>
          <a:bodyPr lIns="320504" tIns="137160" rIns="160252" bIns="137160" anchor="ctr" anchorCtr="0">
            <a:spAutoFit/>
          </a:bodyPr>
          <a:lstStyle>
            <a:lvl1pPr algn="l">
              <a:lnSpc>
                <a:spcPct val="100000"/>
              </a:lnSpc>
              <a:defRPr sz="25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10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55210" y="1326360"/>
            <a:ext cx="5136353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91563" y="1326360"/>
            <a:ext cx="3700865" cy="43183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7" tIns="63107" rIns="63107" bIns="63107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06929" y="1624534"/>
            <a:ext cx="3220590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35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55210" y="4221563"/>
            <a:ext cx="5136353" cy="1011904"/>
          </a:xfrm>
          <a:solidFill>
            <a:schemeClr val="accent3">
              <a:alpha val="80000"/>
            </a:schemeClr>
          </a:solidFill>
          <a:ln>
            <a:noFill/>
          </a:ln>
        </p:spPr>
        <p:txBody>
          <a:bodyPr lIns="320584" rIns="160292" anchor="ctr" anchorCtr="0">
            <a:normAutofit/>
          </a:bodyPr>
          <a:lstStyle>
            <a:lvl1pPr algn="l">
              <a:lnSpc>
                <a:spcPct val="100000"/>
              </a:lnSpc>
              <a:defRPr sz="53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177" y="112269"/>
            <a:ext cx="6312388" cy="58589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&lt;section heading here&gt;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892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3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55210" y="1326360"/>
            <a:ext cx="5136353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91563" y="1326360"/>
            <a:ext cx="3700865" cy="4318381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7" tIns="63107" rIns="63107" bIns="63107" rtlCol="0" anchor="ctr">
            <a:normAutofit/>
          </a:bodyPr>
          <a:lstStyle/>
          <a:p>
            <a:pPr algn="ctr"/>
            <a:endParaRPr lang="en-US" sz="1100" dirty="0" smtClean="0">
              <a:solidFill>
                <a:schemeClr val="bg1">
                  <a:lumMod val="9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1710" y="1624534"/>
            <a:ext cx="3325809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3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55210" y="4221563"/>
            <a:ext cx="5136353" cy="1011904"/>
          </a:xfrm>
          <a:solidFill>
            <a:schemeClr val="accent3">
              <a:alpha val="80000"/>
            </a:schemeClr>
          </a:solidFill>
          <a:ln>
            <a:noFill/>
          </a:ln>
        </p:spPr>
        <p:txBody>
          <a:bodyPr lIns="320584" rIns="160292" anchor="ctr" anchorCtr="0">
            <a:normAutofit/>
          </a:bodyPr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177" y="112269"/>
            <a:ext cx="6312388" cy="58589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&lt;section heading here&gt;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4926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4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2" y="1333935"/>
            <a:ext cx="2614002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6108" y="1326576"/>
            <a:ext cx="3614319" cy="4243094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7" tIns="63107" rIns="63107" bIns="63107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353873" y="1333937"/>
            <a:ext cx="2667657" cy="211158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7" tIns="63107" rIns="63107" bIns="63107" rtlCol="0" anchor="ctr"/>
          <a:lstStyle/>
          <a:p>
            <a:pPr algn="ctr"/>
            <a:endParaRPr lang="en-US" sz="1100" dirty="0" smtClean="0">
              <a:solidFill>
                <a:schemeClr val="bg1">
                  <a:lumMod val="9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6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53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3"/>
            <a:ext cx="2614001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3873" y="3445524"/>
            <a:ext cx="2667658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528960" y="1540457"/>
            <a:ext cx="2327173" cy="171739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7420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bsection C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53245" y="791704"/>
            <a:ext cx="4122742" cy="5294771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5503" y="791705"/>
            <a:ext cx="4297741" cy="1378130"/>
          </a:xfrm>
        </p:spPr>
        <p:txBody>
          <a:bodyPr anchor="b" anchorCtr="0"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&lt;Insert title&gt;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6087" y="2190035"/>
            <a:ext cx="4297158" cy="586067"/>
          </a:xfrm>
        </p:spPr>
        <p:txBody>
          <a:bodyPr>
            <a:normAutofit/>
          </a:bodyPr>
          <a:lstStyle>
            <a:lvl1pPr>
              <a:defRPr sz="2100" b="0">
                <a:solidFill>
                  <a:schemeClr val="accent2"/>
                </a:solidFill>
              </a:defRPr>
            </a:lvl1pPr>
            <a:lvl4pPr marL="446647" indent="-197582">
              <a:buClr>
                <a:srgbClr val="0070CD"/>
              </a:buClr>
              <a:buFont typeface="Arial"/>
              <a:buChar char="•"/>
              <a:defRPr sz="25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&lt;Subhead&gt;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24395" y="2776538"/>
            <a:ext cx="4129087" cy="33099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1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31511" y="374166"/>
            <a:ext cx="6800717" cy="758057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</a:rPr>
              <a:t>The following images should be added to standard title slides or Subsection slides</a:t>
            </a:r>
          </a:p>
          <a:p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</a:rPr>
              <a:t>Option 1: insert numbered image in placeholder. Pictures are labelled PictureX. X=number noted to left of image.</a:t>
            </a:r>
            <a:endParaRPr lang="en-US" sz="1100" b="0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100" b="0" dirty="0" smtClean="0">
                <a:solidFill>
                  <a:srgbClr val="FF0000"/>
                </a:solidFill>
                <a:latin typeface="Arial" pitchFamily="34" charset="0"/>
              </a:rPr>
              <a:t>Option 2: Copy and paste the icon into the designated space.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898278"/>
            <a:ext cx="9144000" cy="595972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/>
            <a:endParaRPr lang="en-US" sz="11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xant_icon_set_outlined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" y="979968"/>
            <a:ext cx="1648485" cy="1747363"/>
          </a:xfrm>
          <a:prstGeom prst="rect">
            <a:avLst/>
          </a:prstGeom>
        </p:spPr>
      </p:pic>
      <p:pic>
        <p:nvPicPr>
          <p:cNvPr id="8" name="Picture 7" descr="Nexant_icon_set_outlined-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4" y="1045508"/>
            <a:ext cx="1648485" cy="1747363"/>
          </a:xfrm>
          <a:prstGeom prst="rect">
            <a:avLst/>
          </a:prstGeom>
        </p:spPr>
      </p:pic>
      <p:pic>
        <p:nvPicPr>
          <p:cNvPr id="9" name="Picture 8" descr="Nexant_icon_set_outlined-03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9" y="1045508"/>
            <a:ext cx="1648485" cy="1747363"/>
          </a:xfrm>
          <a:prstGeom prst="rect">
            <a:avLst/>
          </a:prstGeom>
        </p:spPr>
      </p:pic>
      <p:pic>
        <p:nvPicPr>
          <p:cNvPr id="10" name="Picture 9" descr="Nexant_icon_set_outlined-04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67" y="1032147"/>
            <a:ext cx="1648485" cy="1747363"/>
          </a:xfrm>
          <a:prstGeom prst="rect">
            <a:avLst/>
          </a:prstGeom>
        </p:spPr>
      </p:pic>
      <p:pic>
        <p:nvPicPr>
          <p:cNvPr id="11" name="Picture 10" descr="Nexant_icon_set_outlined-06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4" y="2538816"/>
            <a:ext cx="1648485" cy="1747363"/>
          </a:xfrm>
          <a:prstGeom prst="rect">
            <a:avLst/>
          </a:prstGeom>
        </p:spPr>
      </p:pic>
      <p:pic>
        <p:nvPicPr>
          <p:cNvPr id="12" name="Picture 11" descr="Nexant_icon_set_outlined-06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9" y="4124549"/>
            <a:ext cx="1648485" cy="1747363"/>
          </a:xfrm>
          <a:prstGeom prst="rect">
            <a:avLst/>
          </a:prstGeom>
        </p:spPr>
      </p:pic>
      <p:pic>
        <p:nvPicPr>
          <p:cNvPr id="13" name="Picture 12" descr="Nexant_icon_set_outlined-07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67" y="2538816"/>
            <a:ext cx="1648485" cy="1747363"/>
          </a:xfrm>
          <a:prstGeom prst="rect">
            <a:avLst/>
          </a:prstGeom>
        </p:spPr>
      </p:pic>
      <p:pic>
        <p:nvPicPr>
          <p:cNvPr id="14" name="Picture 13" descr="Nexant_icon_set_outlined-08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" y="2538816"/>
            <a:ext cx="1648485" cy="1747363"/>
          </a:xfrm>
          <a:prstGeom prst="rect">
            <a:avLst/>
          </a:prstGeom>
        </p:spPr>
      </p:pic>
      <p:pic>
        <p:nvPicPr>
          <p:cNvPr id="15" name="Picture 14" descr="Nexant_icon_set_outlined-11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9" y="2538816"/>
            <a:ext cx="1648485" cy="1747363"/>
          </a:xfrm>
          <a:prstGeom prst="rect">
            <a:avLst/>
          </a:prstGeom>
        </p:spPr>
      </p:pic>
      <p:pic>
        <p:nvPicPr>
          <p:cNvPr id="16" name="Picture 15" descr="Nexant_icon_set_outlined-12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71" y="4124549"/>
            <a:ext cx="1648485" cy="1747363"/>
          </a:xfrm>
          <a:prstGeom prst="rect">
            <a:avLst/>
          </a:prstGeom>
        </p:spPr>
      </p:pic>
      <p:pic>
        <p:nvPicPr>
          <p:cNvPr id="17" name="Picture 16" descr="Nexant_icon_set_outlined-13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" y="4124549"/>
            <a:ext cx="1648485" cy="1747363"/>
          </a:xfrm>
          <a:prstGeom prst="rect">
            <a:avLst/>
          </a:prstGeom>
        </p:spPr>
      </p:pic>
      <p:pic>
        <p:nvPicPr>
          <p:cNvPr id="18" name="Picture 17" descr="Nexant_icon_set_outlined-14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4" y="4124549"/>
            <a:ext cx="1648485" cy="1747363"/>
          </a:xfrm>
          <a:prstGeom prst="rect">
            <a:avLst/>
          </a:prstGeom>
        </p:spPr>
      </p:pic>
      <p:pic>
        <p:nvPicPr>
          <p:cNvPr id="19" name="Picture 18" descr="Nexant_icon_set_outlined-1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41" y="4124549"/>
            <a:ext cx="1648485" cy="1747363"/>
          </a:xfrm>
          <a:prstGeom prst="rect">
            <a:avLst/>
          </a:prstGeom>
        </p:spPr>
      </p:pic>
      <p:pic>
        <p:nvPicPr>
          <p:cNvPr id="20" name="Picture 19" descr="Nexant_icon_set_outlined-16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67" y="4124549"/>
            <a:ext cx="1648485" cy="1747363"/>
          </a:xfrm>
          <a:prstGeom prst="rect">
            <a:avLst/>
          </a:prstGeom>
        </p:spPr>
      </p:pic>
      <p:pic>
        <p:nvPicPr>
          <p:cNvPr id="21" name="Picture 20" descr="Nexant_icon_set_outlined-17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41" y="979968"/>
            <a:ext cx="1648485" cy="1747363"/>
          </a:xfrm>
          <a:prstGeom prst="rect">
            <a:avLst/>
          </a:prstGeom>
        </p:spPr>
      </p:pic>
      <p:pic>
        <p:nvPicPr>
          <p:cNvPr id="22" name="Picture 21" descr="Nexant_icon_set_outlined-18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41" y="2538816"/>
            <a:ext cx="1648485" cy="1747363"/>
          </a:xfrm>
          <a:prstGeom prst="rect">
            <a:avLst/>
          </a:prstGeom>
        </p:spPr>
      </p:pic>
      <p:pic>
        <p:nvPicPr>
          <p:cNvPr id="23" name="Picture 22" descr="Nexant_icon_set_outlined-21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71" y="2538816"/>
            <a:ext cx="1648485" cy="1747363"/>
          </a:xfrm>
          <a:prstGeom prst="rect">
            <a:avLst/>
          </a:prstGeom>
        </p:spPr>
      </p:pic>
      <p:pic>
        <p:nvPicPr>
          <p:cNvPr id="24" name="Picture 23" descr="Nexant_icon_set_outlined-22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71" y="1032147"/>
            <a:ext cx="1648485" cy="1747363"/>
          </a:xfrm>
          <a:prstGeom prst="rect">
            <a:avLst/>
          </a:prstGeom>
        </p:spPr>
      </p:pic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1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0004" y="1028550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547804" y="1028550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3041019" y="1028550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565794" y="1028550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020435" y="1028550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536473" y="1028550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0004" y="2601329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547804" y="2601329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041019" y="2601329"/>
            <a:ext cx="275709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565794" y="2601329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020435" y="2601329"/>
            <a:ext cx="378173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7536472" y="2601329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0004" y="4253076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547804" y="4253076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041019" y="4253076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4565794" y="4253076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6020435" y="4253076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536472" y="4253076"/>
            <a:ext cx="389522" cy="327170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</a:p>
        </p:txBody>
      </p:sp>
      <p:sp>
        <p:nvSpPr>
          <p:cNvPr id="44" name="Text Placeholder 7"/>
          <p:cNvSpPr txBox="1">
            <a:spLocks/>
          </p:cNvSpPr>
          <p:nvPr userDrawn="1"/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 lIns="80165" tIns="40083" rIns="80165" bIns="40083"/>
          <a:lstStyle>
            <a:lvl1pPr marL="0" indent="0" algn="l" defTabSz="521437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3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521437" rtl="0" eaLnBrk="1" latinLnBrk="0" hangingPunct="1">
              <a:lnSpc>
                <a:spcPct val="130000"/>
              </a:lnSpc>
              <a:spcBef>
                <a:spcPts val="36"/>
              </a:spcBef>
              <a:buClr>
                <a:schemeClr val="accent2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82880" indent="-182880" algn="l" defTabSz="521437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356616" indent="-182880" algn="l" defTabSz="521437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4pPr>
            <a:lvl5pPr marL="539496" indent="-182880" algn="l" defTabSz="521437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5"/>
              </a:buClr>
              <a:buFont typeface="Lucida Grande"/>
              <a:buChar char="-"/>
              <a:defRPr sz="16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5pPr>
            <a:lvl6pPr marL="768096" indent="-182880" algn="l" defTabSz="521437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6pPr>
            <a:lvl7pPr marL="1012698" indent="-171450" algn="l" defTabSz="521437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5"/>
              </a:buClr>
              <a:buFont typeface="Lucida Grande"/>
              <a:buChar char="-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&lt;Insert section title if required&gt;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321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ame: 1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35809" y="2042827"/>
            <a:ext cx="6688576" cy="2506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32"/>
            <a:endParaRPr lang="en-GB" sz="9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0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19714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7"/>
            <a:ext cx="6036320" cy="644935"/>
          </a:xfrm>
          <a:prstGeom prst="rect">
            <a:avLst/>
          </a:prstGeom>
        </p:spPr>
        <p:txBody>
          <a:bodyPr lIns="80146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7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7016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ame: 6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328083" y="2042827"/>
            <a:ext cx="6721315" cy="2506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32"/>
            <a:endParaRPr lang="en-GB" sz="9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0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16407" y="2042827"/>
            <a:ext cx="2203209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46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7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824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Insert picture. This is an optional cover slide that has a large visual</a:t>
            </a:r>
            <a:endParaRPr lang="en-US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296"/>
            <a:ext cx="3559352" cy="26294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8" y="5357102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2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&lt;date&gt;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4062" y="3117741"/>
            <a:ext cx="3108913" cy="104473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60331" rIns="160331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4062" y="1011826"/>
            <a:ext cx="3108913" cy="2105914"/>
          </a:xfrm>
          <a:solidFill>
            <a:schemeClr val="accent2">
              <a:alpha val="80000"/>
            </a:schemeClr>
          </a:solidFill>
        </p:spPr>
        <p:txBody>
          <a:bodyPr lIns="160331" rIns="160331" anchor="ctr" anchorCtr="0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proposal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824447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3_Subsection C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55210" y="1326360"/>
            <a:ext cx="5136353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291563" y="1326360"/>
            <a:ext cx="3700865" cy="4318381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7" tIns="63107" rIns="63107" bIns="63107" rtlCol="0" anchor="ctr"/>
          <a:lstStyle/>
          <a:p>
            <a:pPr algn="ctr" defTabSz="457032"/>
            <a:endParaRPr lang="en-US" sz="1100" dirty="0" smtClean="0">
              <a:solidFill>
                <a:srgbClr val="464749"/>
              </a:solidFill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1710" y="1624534"/>
            <a:ext cx="3325809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33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55210" y="4221563"/>
            <a:ext cx="5136353" cy="1011904"/>
          </a:xfrm>
          <a:solidFill>
            <a:schemeClr val="accent3">
              <a:alpha val="80000"/>
            </a:schemeClr>
          </a:solidFill>
          <a:ln>
            <a:noFill/>
          </a:ln>
        </p:spPr>
        <p:txBody>
          <a:bodyPr lIns="320584" rIns="16029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177" y="112269"/>
            <a:ext cx="6312388" cy="58589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&lt;section heading here&gt;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385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ame: 11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56075" y="1326360"/>
            <a:ext cx="5136353" cy="4318381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5210" y="1326360"/>
            <a:ext cx="3700865" cy="43183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7" tIns="63107" rIns="63107" bIns="63107" rtlCol="0" anchor="ctr"/>
          <a:lstStyle/>
          <a:p>
            <a:pPr algn="ctr" defTabSz="457032"/>
            <a:endParaRPr lang="en-US" sz="1100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8322" y="1624534"/>
            <a:ext cx="3312843" cy="4020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35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856075" y="4221563"/>
            <a:ext cx="5136353" cy="1011904"/>
          </a:xfrm>
          <a:solidFill>
            <a:schemeClr val="accent2">
              <a:alpha val="80000"/>
            </a:schemeClr>
          </a:solidFill>
          <a:ln>
            <a:noFill/>
          </a:ln>
        </p:spPr>
        <p:txBody>
          <a:bodyPr lIns="320584" rIns="16029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177" y="112269"/>
            <a:ext cx="6312388" cy="58589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&lt;section heading here&gt;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54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ame: 1_Sub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36968" y="1845734"/>
            <a:ext cx="4497259" cy="151879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9208" y="3492857"/>
            <a:ext cx="4503855" cy="1129943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n-lt"/>
                <a:cs typeface="Arial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142692" y="1532582"/>
            <a:ext cx="3704463" cy="37875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Industry-based icon if needed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0138" y="6356352"/>
            <a:ext cx="633845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4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ame: 2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1947333"/>
            <a:ext cx="6028560" cy="1459529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1400" b="0" i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535192"/>
            <a:ext cx="6036320" cy="1096075"/>
          </a:xfrm>
          <a:prstGeom prst="rect">
            <a:avLst/>
          </a:prstGeom>
        </p:spPr>
        <p:txBody>
          <a:bodyPr lIns="80146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1"/>
                </a:solidFill>
                <a:latin typeface="+mn-lt"/>
                <a:cs typeface="Arial"/>
              </a:defRPr>
            </a:lvl1pPr>
            <a:lvl2pPr marL="43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7"/>
            <a:ext cx="8278890" cy="1161715"/>
          </a:xfrm>
        </p:spPr>
        <p:txBody>
          <a:bodyPr anchor="ctr" anchorCtr="0">
            <a:normAutofit/>
          </a:bodyPr>
          <a:lstStyle>
            <a:lvl1pPr>
              <a:defRPr sz="21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5005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273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273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273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273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273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27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017703"/>
            <a:ext cx="9144000" cy="2505456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1031"/>
            <a:ext cx="2517957" cy="106759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48540" y="6516459"/>
            <a:ext cx="782258" cy="829179"/>
          </a:xfrm>
          <a:prstGeom prst="rect">
            <a:avLst/>
          </a:prstGeom>
          <a:noFill/>
        </p:spPr>
        <p:txBody>
          <a:bodyPr wrap="none" lIns="80165" tIns="40083" rIns="80165" bIns="40083" rtlCol="0">
            <a:noAutofit/>
          </a:bodyPr>
          <a:lstStyle/>
          <a:p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699"/>
            <a:ext cx="5694895" cy="1011827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800" b="0" baseline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7100" y="2352699"/>
            <a:ext cx="1862523" cy="181799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sz="900" b="0" i="1" baseline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3" y="3492855"/>
            <a:ext cx="5702654" cy="644935"/>
          </a:xfrm>
          <a:prstGeom prst="rect">
            <a:avLst/>
          </a:prstGeom>
        </p:spPr>
        <p:txBody>
          <a:bodyPr lIns="80165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28123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A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017703"/>
            <a:ext cx="9144000" cy="2505456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1031"/>
            <a:ext cx="2517957" cy="106759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48540" y="6516459"/>
            <a:ext cx="782258" cy="829179"/>
          </a:xfrm>
          <a:prstGeom prst="rect">
            <a:avLst/>
          </a:prstGeom>
          <a:noFill/>
        </p:spPr>
        <p:txBody>
          <a:bodyPr wrap="none" lIns="80165" tIns="40083" rIns="80165" bIns="40083" rtlCol="0">
            <a:noAutofit/>
          </a:bodyPr>
          <a:lstStyle/>
          <a:p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699"/>
            <a:ext cx="5694895" cy="1011827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800" b="0" baseline="0">
                <a:solidFill>
                  <a:schemeClr val="bg1">
                    <a:lumMod val="9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7100" y="2352699"/>
            <a:ext cx="1862523" cy="181799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sz="900" b="0" i="1" baseline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3" y="3492855"/>
            <a:ext cx="5702654" cy="644935"/>
          </a:xfrm>
          <a:prstGeom prst="rect">
            <a:avLst/>
          </a:prstGeom>
        </p:spPr>
        <p:txBody>
          <a:bodyPr lIns="80165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39738" y="5080000"/>
            <a:ext cx="8256587" cy="1006475"/>
          </a:xfrm>
        </p:spPr>
        <p:txBody>
          <a:bodyPr>
            <a:normAutofit/>
          </a:bodyPr>
          <a:lstStyle>
            <a:lvl1pPr>
              <a:defRPr sz="2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</a:p>
        </p:txBody>
      </p:sp>
    </p:spTree>
    <p:extLst>
      <p:ext uri="{BB962C8B-B14F-4D97-AF65-F5344CB8AC3E}">
        <p14:creationId xmlns:p14="http://schemas.microsoft.com/office/powerpoint/2010/main" val="25963427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3" y="1532582"/>
            <a:ext cx="4497259" cy="183194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3" y="3492855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1031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142692" y="1532582"/>
            <a:ext cx="3553633" cy="378756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16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Insert Industry-based icon if needed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0138" y="6356351"/>
            <a:ext cx="633845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23582" y="6445091"/>
            <a:ext cx="1553384" cy="209319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tx1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tx1"/>
              </a:solidFill>
              <a:latin typeface="+mn-lt"/>
              <a:cs typeface="Arial 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636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31511" y="1341789"/>
            <a:ext cx="3108914" cy="4227881"/>
          </a:xfrm>
          <a:solidFill>
            <a:schemeClr val="accent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6139633" y="1319361"/>
            <a:ext cx="2377440" cy="2112264"/>
          </a:xfrm>
          <a:solidFill>
            <a:schemeClr val="accent1"/>
          </a:solidFill>
        </p:spPr>
        <p:txBody>
          <a:bodyPr lIns="164592" tIns="164592" rIns="164592" bIns="164592" anchor="ctr" anchorCtr="0">
            <a:noAutofit/>
          </a:bodyPr>
          <a:lstStyle>
            <a:lvl1pPr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95000"/>
                  </a:schemeClr>
                </a:solidFill>
              </a:defRPr>
            </a:lvl2pPr>
            <a:lvl3pPr>
              <a:lnSpc>
                <a:spcPct val="110000"/>
              </a:lnSpc>
              <a:buClr>
                <a:schemeClr val="bg1">
                  <a:lumMod val="95000"/>
                </a:schemeClr>
              </a:buClr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>
              <a:lnSpc>
                <a:spcPct val="110000"/>
              </a:lnSpc>
              <a:buClr>
                <a:schemeClr val="bg1">
                  <a:lumMod val="95000"/>
                </a:schemeClr>
              </a:buClr>
              <a:defRPr sz="1200">
                <a:solidFill>
                  <a:schemeClr val="bg1">
                    <a:lumMod val="95000"/>
                  </a:schemeClr>
                </a:solidFill>
              </a:defRPr>
            </a:lvl4pPr>
            <a:lvl5pPr>
              <a:lnSpc>
                <a:spcPct val="110000"/>
              </a:lnSpc>
              <a:buClr>
                <a:schemeClr val="bg1">
                  <a:lumMod val="95000"/>
                </a:schemeClr>
              </a:buClr>
              <a:defRPr sz="1200">
                <a:solidFill>
                  <a:schemeClr val="bg1">
                    <a:lumMod val="95000"/>
                  </a:schemeClr>
                </a:solidFill>
              </a:defRPr>
            </a:lvl5pPr>
            <a:lvl6pPr>
              <a:lnSpc>
                <a:spcPct val="110000"/>
              </a:lnSpc>
              <a:buClr>
                <a:schemeClr val="bg1">
                  <a:lumMod val="95000"/>
                </a:schemeClr>
              </a:buClr>
              <a:defRPr sz="1200">
                <a:solidFill>
                  <a:schemeClr val="bg1">
                    <a:lumMod val="95000"/>
                  </a:schemeClr>
                </a:solidFill>
              </a:defRPr>
            </a:lvl6pPr>
            <a:lvl7pPr>
              <a:lnSpc>
                <a:spcPct val="110000"/>
              </a:lnSpc>
              <a:buClr>
                <a:schemeClr val="bg1">
                  <a:lumMod val="95000"/>
                </a:schemeClr>
              </a:buClr>
              <a:defRPr sz="1200">
                <a:solidFill>
                  <a:schemeClr val="bg1">
                    <a:lumMod val="95000"/>
                  </a:schemeClr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127770" y="1341789"/>
            <a:ext cx="2377440" cy="20992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1" y="1325386"/>
            <a:ext cx="2374203" cy="2115617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1" y="3454053"/>
            <a:ext cx="2374203" cy="2115617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31007" y="3454053"/>
            <a:ext cx="2374203" cy="2115617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0" y="6356351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71529" y="1557915"/>
            <a:ext cx="2606040" cy="3794760"/>
          </a:xfrm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2400" b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4095784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313817"/>
            <a:ext cx="2662618" cy="477265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3248947" y="1313817"/>
            <a:ext cx="5437854" cy="477265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87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248947" y="1313818"/>
            <a:ext cx="2634735" cy="477265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6048154" y="1313818"/>
            <a:ext cx="2634735" cy="477265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>
          <a:xfrm>
            <a:off x="450885" y="1313818"/>
            <a:ext cx="2634735" cy="47726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168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43" y="522568"/>
            <a:ext cx="8235915" cy="676706"/>
          </a:xfrm>
          <a:prstGeom prst="rect">
            <a:avLst/>
          </a:prstGeom>
        </p:spPr>
        <p:txBody>
          <a:bodyPr vert="horz" lIns="0" tIns="45715" rIns="91428" bIns="45715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43" y="1313817"/>
            <a:ext cx="8235915" cy="4772658"/>
          </a:xfrm>
          <a:prstGeom prst="rect">
            <a:avLst/>
          </a:prstGeom>
        </p:spPr>
        <p:txBody>
          <a:bodyPr vert="horz" lIns="0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1" y="-3384"/>
            <a:ext cx="1472386" cy="56792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0020" y="6357038"/>
            <a:ext cx="1660806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Footer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75" r:id="rId5"/>
    <p:sldLayoutId id="2147483660" r:id="rId6"/>
    <p:sldLayoutId id="2147483661" r:id="rId7"/>
    <p:sldLayoutId id="2147483652" r:id="rId8"/>
    <p:sldLayoutId id="2147483664" r:id="rId9"/>
    <p:sldLayoutId id="2147483662" r:id="rId10"/>
    <p:sldLayoutId id="2147483665" r:id="rId11"/>
    <p:sldLayoutId id="2147483653" r:id="rId12"/>
    <p:sldLayoutId id="2147483654" r:id="rId13"/>
    <p:sldLayoutId id="2147483678" r:id="rId14"/>
    <p:sldLayoutId id="2147483677" r:id="rId15"/>
    <p:sldLayoutId id="2147483657" r:id="rId16"/>
    <p:sldLayoutId id="2147483655" r:id="rId17"/>
    <p:sldLayoutId id="2147483666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6" r:id="rId26"/>
    <p:sldLayoutId id="2147483667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90" r:id="rId35"/>
    <p:sldLayoutId id="2147483691" r:id="rId36"/>
    <p:sldLayoutId id="2147483692" r:id="rId37"/>
    <p:sldLayoutId id="2147483693" r:id="rId38"/>
    <p:sldLayoutId id="2147483695" r:id="rId39"/>
  </p:sldLayoutIdLst>
  <p:transition>
    <p:fade/>
  </p:transition>
  <p:hf hdr="0"/>
  <p:txStyles>
    <p:titleStyle>
      <a:lvl1pPr algn="l" defTabSz="457144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144" rtl="0" eaLnBrk="1" latinLnBrk="0" hangingPunct="1">
        <a:lnSpc>
          <a:spcPct val="120000"/>
        </a:lnSpc>
        <a:spcBef>
          <a:spcPct val="20000"/>
        </a:spcBef>
        <a:buFontTx/>
        <a:buNone/>
        <a:defRPr sz="2100" b="1" kern="1200">
          <a:solidFill>
            <a:schemeClr val="accent1"/>
          </a:solidFill>
          <a:latin typeface="+mn-lt"/>
          <a:ea typeface="+mn-ea"/>
          <a:cs typeface="Arial"/>
        </a:defRPr>
      </a:lvl1pPr>
      <a:lvl2pPr marL="0" indent="0" algn="l" defTabSz="457144" rtl="0" eaLnBrk="1" latinLnBrk="0" hangingPunct="1">
        <a:lnSpc>
          <a:spcPct val="130000"/>
        </a:lnSpc>
        <a:spcBef>
          <a:spcPts val="32"/>
        </a:spcBef>
        <a:buClr>
          <a:schemeClr val="accent2"/>
        </a:buClr>
        <a:buFontTx/>
        <a:buNone/>
        <a:defRPr sz="2100" kern="1200">
          <a:solidFill>
            <a:schemeClr val="tx1"/>
          </a:solidFill>
          <a:latin typeface="+mn-lt"/>
          <a:ea typeface="+mn-ea"/>
          <a:cs typeface="Arial"/>
        </a:defRPr>
      </a:lvl2pPr>
      <a:lvl3pPr marL="160331" indent="-160331" algn="l" defTabSz="457144" rtl="0" eaLnBrk="1" latinLnBrk="0" hangingPunct="1">
        <a:lnSpc>
          <a:spcPct val="110000"/>
        </a:lnSpc>
        <a:spcBef>
          <a:spcPts val="526"/>
        </a:spcBef>
        <a:buClr>
          <a:schemeClr val="accent2"/>
        </a:buClr>
        <a:buSzPct val="100000"/>
        <a:buFont typeface="Wingdings" charset="2"/>
        <a:buChar char="§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Arial"/>
        </a:defRPr>
      </a:lvl3pPr>
      <a:lvl4pPr marL="312645" indent="-160331" algn="l" defTabSz="457144" rtl="0" eaLnBrk="1" latinLnBrk="0" hangingPunct="1">
        <a:lnSpc>
          <a:spcPct val="110000"/>
        </a:lnSpc>
        <a:spcBef>
          <a:spcPts val="526"/>
        </a:spcBef>
        <a:buClr>
          <a:schemeClr val="accent3"/>
        </a:buClr>
        <a:buFont typeface="Arial"/>
        <a:buChar char="–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Arial"/>
        </a:defRPr>
      </a:lvl4pPr>
      <a:lvl5pPr marL="472976" indent="-160331" algn="l" defTabSz="457144" rtl="0" eaLnBrk="1" latinLnBrk="0" hangingPunct="1">
        <a:lnSpc>
          <a:spcPct val="110000"/>
        </a:lnSpc>
        <a:spcBef>
          <a:spcPts val="526"/>
        </a:spcBef>
        <a:buClr>
          <a:schemeClr val="tx1"/>
        </a:buClr>
        <a:buFont typeface="Lucida Grande"/>
        <a:buChar char="-"/>
        <a:defRPr sz="1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Arial"/>
        </a:defRPr>
      </a:lvl5pPr>
      <a:lvl6pPr marL="673390" indent="-160331" algn="l" defTabSz="457144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tx1"/>
        </a:buClr>
        <a:buFont typeface="Lucida Grande"/>
        <a:buChar char="-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Arial"/>
        </a:defRPr>
      </a:lvl6pPr>
      <a:lvl7pPr marL="887832" indent="-150310" algn="l" defTabSz="457144" rtl="0" eaLnBrk="1" latinLnBrk="0" hangingPunct="1">
        <a:lnSpc>
          <a:spcPct val="110000"/>
        </a:lnSpc>
        <a:spcBef>
          <a:spcPts val="526"/>
        </a:spcBef>
        <a:buClr>
          <a:schemeClr val="tx1"/>
        </a:buClr>
        <a:buFont typeface="Lucida Grande"/>
        <a:buChar char="-"/>
        <a:defRPr sz="1200" kern="1200">
          <a:solidFill>
            <a:schemeClr val="tx1">
              <a:lumMod val="50000"/>
            </a:schemeClr>
          </a:solidFill>
          <a:latin typeface="+mn-lt"/>
          <a:ea typeface="+mn-ea"/>
          <a:cs typeface="Arial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jonathancook@nexant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11,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3967" y="4975761"/>
            <a:ext cx="5792476" cy="276999"/>
          </a:xfrm>
        </p:spPr>
        <p:txBody>
          <a:bodyPr/>
          <a:lstStyle/>
          <a:p>
            <a:r>
              <a:rPr lang="en-US" sz="1800" dirty="0" smtClean="0"/>
              <a:t>Jonathan Cook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Randomized Control Trials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DRMEC Workshop</a:t>
            </a:r>
            <a:endParaRPr lang="en-US" dirty="0"/>
          </a:p>
        </p:txBody>
      </p:sp>
      <p:pic>
        <p:nvPicPr>
          <p:cNvPr id="10" name="Picture Placeholder 9" descr="Nexant_icon_set_outlined-21.pn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21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0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“Cascading” Events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143664"/>
              </p:ext>
            </p:extLst>
          </p:nvPr>
        </p:nvGraphicFramePr>
        <p:xfrm>
          <a:off x="452438" y="1314450"/>
          <a:ext cx="8239125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224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Contact Info: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Jonathan Cook</a:t>
            </a:r>
          </a:p>
          <a:p>
            <a:pPr lvl="1"/>
            <a:r>
              <a:rPr lang="en-US" dirty="0" smtClean="0">
                <a:hlinkClick r:id="rId2"/>
              </a:rPr>
              <a:t>jonathancook@nexant.com</a:t>
            </a:r>
            <a:endParaRPr lang="en-US" dirty="0" smtClean="0"/>
          </a:p>
          <a:p>
            <a:pPr lvl="1"/>
            <a:r>
              <a:rPr lang="en-US" dirty="0" smtClean="0"/>
              <a:t>202-974-0615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53" y="1314450"/>
            <a:ext cx="4090307" cy="47720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990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Impact Evaluation and Why is it Needed?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evaluation is all about measuring causal relationships</a:t>
            </a:r>
          </a:p>
          <a:p>
            <a:pPr lvl="2"/>
            <a:r>
              <a:rPr lang="en-US" dirty="0" smtClean="0"/>
              <a:t>X happened. How much of a change in Y was caused by X? How much of a change in Y would be caused by X in the future?</a:t>
            </a:r>
          </a:p>
          <a:p>
            <a:r>
              <a:rPr lang="en-US" dirty="0" smtClean="0"/>
              <a:t>Goals of DR impact evaluations for event-based programs</a:t>
            </a:r>
          </a:p>
          <a:p>
            <a:pPr lvl="2"/>
            <a:r>
              <a:rPr lang="en-US" dirty="0" smtClean="0"/>
              <a:t>Produce quantitative measurements of the load impacts that occurred during the most recent event season (ex post)</a:t>
            </a:r>
          </a:p>
          <a:p>
            <a:pPr lvl="2"/>
            <a:r>
              <a:rPr lang="en-US" dirty="0" smtClean="0"/>
              <a:t>To the extent possible, understand the mechanisms that underlie the causal relationship</a:t>
            </a:r>
          </a:p>
          <a:p>
            <a:pPr lvl="2"/>
            <a:r>
              <a:rPr lang="en-US" dirty="0" smtClean="0"/>
              <a:t>Use impact estimates to develop forecasts of future load impacts under standardized weather and event conditions that can be used for planning (ex ante)</a:t>
            </a:r>
          </a:p>
          <a:p>
            <a:r>
              <a:rPr lang="en-US" dirty="0" smtClean="0"/>
              <a:t>Why do we need it?</a:t>
            </a:r>
          </a:p>
          <a:p>
            <a:pPr lvl="2"/>
            <a:r>
              <a:rPr lang="en-US" dirty="0" smtClean="0"/>
              <a:t>Measurement of program performance</a:t>
            </a:r>
          </a:p>
          <a:p>
            <a:pPr lvl="2"/>
            <a:r>
              <a:rPr lang="en-US" dirty="0" smtClean="0"/>
              <a:t>Informs grid planning and allocation of resources</a:t>
            </a:r>
          </a:p>
          <a:p>
            <a:pPr lvl="2"/>
            <a:r>
              <a:rPr lang="en-US" dirty="0" smtClean="0"/>
              <a:t>Gives us insight into how customers use electricity and how much additional DR resource may be available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89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the Counterfactual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u="sng" dirty="0" smtClean="0"/>
              <a:t>Fundamental problem of impact evaluation</a:t>
            </a:r>
            <a:r>
              <a:rPr lang="en-US" dirty="0" smtClean="0"/>
              <a:t> - </a:t>
            </a:r>
            <a:r>
              <a:rPr lang="en-US" b="1" i="1" dirty="0" smtClean="0"/>
              <a:t>What would have happened to program participants in the absence of the program/event</a:t>
            </a:r>
            <a:r>
              <a:rPr lang="en-US" b="1" dirty="0" smtClean="0"/>
              <a:t>?</a:t>
            </a:r>
          </a:p>
          <a:p>
            <a:pPr lvl="2"/>
            <a:r>
              <a:rPr lang="en-US" dirty="0" smtClean="0"/>
              <a:t>You </a:t>
            </a:r>
            <a:r>
              <a:rPr lang="en-US" b="1" i="1" dirty="0" smtClean="0"/>
              <a:t>never</a:t>
            </a:r>
            <a:r>
              <a:rPr lang="en-US" dirty="0" smtClean="0"/>
              <a:t> actually observe this, you can only </a:t>
            </a:r>
            <a:r>
              <a:rPr lang="en-US" b="1" i="1" dirty="0" smtClean="0"/>
              <a:t>estimate</a:t>
            </a:r>
            <a:r>
              <a:rPr lang="en-US" dirty="0" smtClean="0"/>
              <a:t> it</a:t>
            </a:r>
          </a:p>
          <a:p>
            <a:pPr lvl="2"/>
            <a:r>
              <a:rPr lang="en-US" dirty="0" smtClean="0"/>
              <a:t>Every method for impact evaluation has a way of estimating the counterfactual</a:t>
            </a:r>
          </a:p>
          <a:p>
            <a:pPr lvl="2"/>
            <a:r>
              <a:rPr lang="en-US" dirty="0" smtClean="0"/>
              <a:t>Different methods are judged based on how convincing and reasonable the estimated counterfactual is</a:t>
            </a:r>
          </a:p>
          <a:p>
            <a:pPr lvl="2"/>
            <a:r>
              <a:rPr lang="en-US" dirty="0" smtClean="0"/>
              <a:t>This is a key concept in econometrics and is the primary question that needs to be answered in order to establish causal relationships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9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an RCT Using a Simple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 smtClean="0"/>
                  <a:t>A common approach for estimating the counterfactual outcome is to find a comparison group</a:t>
                </a:r>
              </a:p>
              <a:p>
                <a:pPr lvl="2"/>
                <a:r>
                  <a:rPr lang="en-US" dirty="0" smtClean="0"/>
                  <a:t>Basic strategy is to compare mean outcome for the group that participated in the program to the mean outcome of the comparison group</a:t>
                </a:r>
              </a:p>
              <a:p>
                <a:pPr lvl="2"/>
                <a:r>
                  <a:rPr lang="en-US" dirty="0" smtClean="0"/>
                  <a:t>This can be done using linear regression: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𝜷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is the outcome for individual </a:t>
                </a:r>
                <a:r>
                  <a:rPr lang="en-US" i="1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other </a:t>
                </a:r>
                <a:r>
                  <a:rPr lang="en-US" dirty="0" smtClean="0"/>
                  <a:t>characteristics </a:t>
                </a:r>
                <a:r>
                  <a:rPr lang="en-US" i="1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j</a:t>
                </a:r>
                <a:r>
                  <a:rPr lang="en-US" dirty="0" smtClean="0"/>
                  <a:t> </a:t>
                </a:r>
                <a:r>
                  <a:rPr lang="en-US" dirty="0"/>
                  <a:t>of individual </a:t>
                </a:r>
                <a:r>
                  <a:rPr lang="en-US" i="1" dirty="0" err="1">
                    <a:latin typeface="Book Antiqua" panose="020406020503050303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that affect </a:t>
                </a:r>
                <a:r>
                  <a:rPr lang="en-US" i="1" dirty="0"/>
                  <a:t>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equals 1 if individual </a:t>
                </a:r>
                <a:r>
                  <a:rPr lang="en-US" i="1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is a participant in the program and 0 otherwise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represents all unobserved characteristics of individual </a:t>
                </a:r>
                <a:r>
                  <a:rPr lang="en-US" i="1" dirty="0" err="1">
                    <a:latin typeface="Book Antiqua" panose="020406020503050303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that affect </a:t>
                </a:r>
                <a:r>
                  <a:rPr lang="en-US" i="1" dirty="0" smtClean="0"/>
                  <a:t>Y </a:t>
                </a:r>
                <a:endParaRPr lang="en-US" dirty="0"/>
              </a:p>
              <a:p>
                <a:pPr lvl="2"/>
                <a:r>
                  <a:rPr lang="en-US" dirty="0" smtClean="0"/>
                  <a:t>The parameter of interest is </a:t>
                </a:r>
                <a:r>
                  <a:rPr lang="el-GR" i="1" dirty="0" smtClean="0"/>
                  <a:t>β</a:t>
                </a:r>
                <a:r>
                  <a:rPr lang="en-US" dirty="0" smtClean="0"/>
                  <a:t>, which is an estimate of the average effect of the program on the outcome, controlling for the other variables included in the model (the X’s)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82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>
                  <a:lnSpc>
                    <a:spcPct val="120000"/>
                  </a:lnSpc>
                  <a:spcBef>
                    <a:spcPct val="2000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𝜷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lvl="2"/>
                <a:endParaRPr lang="en-US" i="1" dirty="0" smtClean="0"/>
              </a:p>
              <a:p>
                <a:pPr lvl="1"/>
                <a:r>
                  <a:rPr lang="el-GR" i="1" dirty="0" smtClean="0"/>
                  <a:t>β</a:t>
                </a:r>
                <a:r>
                  <a:rPr lang="en-US" dirty="0" smtClean="0"/>
                  <a:t> can be estimated using Ordinary Least Squares (OLS) regression</a:t>
                </a:r>
              </a:p>
              <a:p>
                <a:pPr lvl="2"/>
                <a:r>
                  <a:rPr lang="en-US" dirty="0" smtClean="0"/>
                  <a:t>OLS requires several assumptions in order to interpret </a:t>
                </a:r>
                <a:r>
                  <a:rPr lang="el-GR" i="1" dirty="0" smtClean="0"/>
                  <a:t>β</a:t>
                </a:r>
                <a:r>
                  <a:rPr lang="en-US" dirty="0" smtClean="0"/>
                  <a:t> as an unbiased estimate of the causal impact of the program</a:t>
                </a:r>
              </a:p>
              <a:p>
                <a:pPr marL="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The most important assumption has to do with the error term, </a:t>
                </a:r>
                <a:r>
                  <a:rPr lang="el-GR" dirty="0" smtClean="0"/>
                  <a:t>ε</a:t>
                </a:r>
                <a:endParaRPr lang="en-US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 smtClean="0"/>
              </a:p>
              <a:p>
                <a:pPr lvl="2"/>
                <a:r>
                  <a:rPr lang="en-US" u="sng" dirty="0" smtClean="0"/>
                  <a:t>Technical definition</a:t>
                </a:r>
                <a:r>
                  <a:rPr lang="en-US" dirty="0" smtClean="0"/>
                  <a:t> - Conditional on all of the independent variables included in the model, </a:t>
                </a:r>
                <a:r>
                  <a:rPr lang="en-US" dirty="0"/>
                  <a:t>the </a:t>
                </a:r>
                <a:r>
                  <a:rPr lang="en-US" dirty="0" smtClean="0"/>
                  <a:t>expected value </a:t>
                </a:r>
                <a:r>
                  <a:rPr lang="en-US" dirty="0"/>
                  <a:t>of </a:t>
                </a:r>
                <a:r>
                  <a:rPr lang="el-GR" dirty="0" smtClean="0"/>
                  <a:t>ε</a:t>
                </a:r>
                <a:r>
                  <a:rPr lang="en-US" dirty="0"/>
                  <a:t> </a:t>
                </a:r>
                <a:r>
                  <a:rPr lang="en-US" dirty="0" smtClean="0"/>
                  <a:t>is 0</a:t>
                </a:r>
              </a:p>
              <a:p>
                <a:pPr lvl="2"/>
                <a:r>
                  <a:rPr lang="en-US" u="sng" dirty="0" smtClean="0"/>
                  <a:t>Intuitive definition</a:t>
                </a:r>
                <a:r>
                  <a:rPr lang="en-US" dirty="0"/>
                  <a:t> </a:t>
                </a:r>
                <a:r>
                  <a:rPr lang="en-US" dirty="0" smtClean="0"/>
                  <a:t>- The error term isn’t correlated with any of the variables in our model (i.e. the error term and the right hand side variables are independent)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 is the Enemy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lnSpc>
                    <a:spcPct val="120000"/>
                  </a:lnSpc>
                  <a:spcBef>
                    <a:spcPct val="20000"/>
                  </a:spcBef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𝜷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Generally, program participants choose whether or not to join the program</a:t>
                </a:r>
              </a:p>
              <a:p>
                <a:pPr lvl="2"/>
                <a:r>
                  <a:rPr lang="en-US" dirty="0" smtClean="0"/>
                  <a:t>People who choose to join a DR program will have energy use behaviors that are likely to be different from the general population</a:t>
                </a:r>
              </a:p>
              <a:p>
                <a:pPr lvl="2"/>
                <a:r>
                  <a:rPr lang="en-US" dirty="0" smtClean="0"/>
                  <a:t>If we don’t capture </a:t>
                </a:r>
                <a:r>
                  <a:rPr lang="en-US" b="1" u="sng" dirty="0" smtClean="0"/>
                  <a:t>ALL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the underlying causes of these behaviors in our model, then the effects of the variables we leave out will be absorbed into </a:t>
                </a:r>
                <a:r>
                  <a:rPr lang="el-GR" dirty="0" smtClean="0"/>
                  <a:t>ε</a:t>
                </a:r>
                <a:endParaRPr lang="en-US" dirty="0" smtClean="0"/>
              </a:p>
              <a:p>
                <a:pPr lvl="2"/>
                <a:r>
                  <a:rPr lang="en-US" b="1" dirty="0" smtClean="0"/>
                  <a:t>This would violate the key assumption on the previous slide about the error term and the explanatory variables being independent</a:t>
                </a:r>
              </a:p>
              <a:p>
                <a:pPr marL="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This results in </a:t>
                </a:r>
                <a:r>
                  <a:rPr lang="en-US" b="1" i="1" u="sng" dirty="0" smtClean="0"/>
                  <a:t>selection bias</a:t>
                </a:r>
                <a:r>
                  <a:rPr lang="en-US" dirty="0" smtClean="0"/>
                  <a:t>,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which causes the estimated impacts for the program to be biased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6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84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Great About Randomized Experiments?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1877439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b="0" dirty="0" smtClean="0"/>
              <a:t>One way to eliminate selection bias is to determine program/event participation randomly by splitting population into treatment and control groups</a:t>
            </a:r>
          </a:p>
          <a:p>
            <a:pPr lvl="2"/>
            <a:r>
              <a:rPr lang="en-US" dirty="0" smtClean="0"/>
              <a:t>Treatment group participates, control group does not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Because the groups are determined randomly, participation is guaranteed to be independent of </a:t>
            </a:r>
            <a:r>
              <a:rPr lang="en-US" b="1" dirty="0" smtClean="0"/>
              <a:t>everything else</a:t>
            </a:r>
            <a:r>
              <a:rPr lang="en-US" dirty="0" smtClean="0"/>
              <a:t> that affects usage by definition as long as we have large enough sample sizes</a:t>
            </a:r>
          </a:p>
          <a:p>
            <a:pPr lvl="2"/>
            <a:r>
              <a:rPr lang="en-US" dirty="0" smtClean="0"/>
              <a:t>This means that a simple comparison of means will provide an unbiased impact estimate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/>
          <a:stretch/>
        </p:blipFill>
        <p:spPr bwMode="auto">
          <a:xfrm>
            <a:off x="1840229" y="3191255"/>
            <a:ext cx="5206695" cy="31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31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does an experiment look like in the context of A/C load control?</a:t>
            </a: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8" y="1298962"/>
            <a:ext cx="6798624" cy="49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Day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26924"/>
              </p:ext>
            </p:extLst>
          </p:nvPr>
        </p:nvGraphicFramePr>
        <p:xfrm>
          <a:off x="947334" y="1314450"/>
          <a:ext cx="7249333" cy="504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8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5">
  <a:themeElements>
    <a:clrScheme name="Nexant PPT 1">
      <a:dk1>
        <a:srgbClr val="4C4C4C"/>
      </a:dk1>
      <a:lt1>
        <a:sysClr val="window" lastClr="FFFFFF"/>
      </a:lt1>
      <a:dk2>
        <a:srgbClr val="0070CD"/>
      </a:dk2>
      <a:lt2>
        <a:srgbClr val="CCCCCC"/>
      </a:lt2>
      <a:accent1>
        <a:srgbClr val="0070CD"/>
      </a:accent1>
      <a:accent2>
        <a:srgbClr val="76C043"/>
      </a:accent2>
      <a:accent3>
        <a:srgbClr val="F7941D"/>
      </a:accent3>
      <a:accent4>
        <a:srgbClr val="00AEC9"/>
      </a:accent4>
      <a:accent5>
        <a:srgbClr val="A64B7D"/>
      </a:accent5>
      <a:accent6>
        <a:srgbClr val="00B188"/>
      </a:accent6>
      <a:hlink>
        <a:srgbClr val="0070CD"/>
      </a:hlink>
      <a:folHlink>
        <a:srgbClr val="A64B7D"/>
      </a:folHlink>
    </a:clrScheme>
    <a:fontScheme name="Nexant PPTArial Narrow_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2015</Template>
  <TotalTime>379</TotalTime>
  <Words>828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 Template 2015</vt:lpstr>
      <vt:lpstr>Randomized Control Trials</vt:lpstr>
      <vt:lpstr>What is Impact Evaluation and Why is it Needed?</vt:lpstr>
      <vt:lpstr>The Problem of the Counterfactual</vt:lpstr>
      <vt:lpstr>Motivating an RCT Using a Simple Example</vt:lpstr>
      <vt:lpstr>Review of Linear Regression</vt:lpstr>
      <vt:lpstr>Selection Bias is the Enemy</vt:lpstr>
      <vt:lpstr>What’s so Great About Randomized Experiments?</vt:lpstr>
      <vt:lpstr>What does an experiment look like in the context of A/C load control?</vt:lpstr>
      <vt:lpstr>Event Day</vt:lpstr>
      <vt:lpstr>“Cascading” Events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Control Trials</dc:title>
  <dc:creator>Cook, Jonathan</dc:creator>
  <cp:lastModifiedBy>Chow, Dorris</cp:lastModifiedBy>
  <cp:revision>29</cp:revision>
  <dcterms:created xsi:type="dcterms:W3CDTF">2016-04-26T16:46:42Z</dcterms:created>
  <dcterms:modified xsi:type="dcterms:W3CDTF">2016-05-06T20:31:46Z</dcterms:modified>
</cp:coreProperties>
</file>